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58" r:id="rId6"/>
    <p:sldId id="265" r:id="rId7"/>
    <p:sldId id="267" r:id="rId8"/>
    <p:sldId id="270" r:id="rId9"/>
  </p:sldIdLst>
  <p:sldSz cx="12188825"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ion" initials="W" lastIdx="1" clrIdx="0">
    <p:extLst>
      <p:ext uri="{19B8F6BF-5375-455C-9EA6-DF929625EA0E}">
        <p15:presenceInfo xmlns:p15="http://schemas.microsoft.com/office/powerpoint/2012/main" userId="Wil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86466" autoAdjust="0"/>
  </p:normalViewPr>
  <p:slideViewPr>
    <p:cSldViewPr showGuides="1">
      <p:cViewPr varScale="1">
        <p:scale>
          <a:sx n="74" d="100"/>
          <a:sy n="74" d="100"/>
        </p:scale>
        <p:origin x="403" y="4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6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細明體" panose="02020509000000000000" pitchFamily="49" charset="-120"/>
              <a:ea typeface="細明體" panose="02020509000000000000" pitchFamily="49" charset="-120"/>
            </a:endParaRPr>
          </a:p>
        </p:txBody>
      </p:sp>
      <p:sp>
        <p:nvSpPr>
          <p:cNvPr id="3" name="日期預留位置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31BCFE4-69B7-40AF-9778-AAEF66EFE432}" type="datetime2">
              <a:rPr lang="zh-TW" altLang="en-US" smtClean="0">
                <a:latin typeface="細明體" panose="02020509000000000000" pitchFamily="49" charset="-120"/>
                <a:ea typeface="細明體" panose="02020509000000000000" pitchFamily="49" charset="-120"/>
              </a:rPr>
              <a:t>2020年12月16日</a:t>
            </a:fld>
            <a:endParaRPr dirty="0">
              <a:latin typeface="細明體" panose="02020509000000000000" pitchFamily="49" charset="-120"/>
              <a:ea typeface="細明體" panose="02020509000000000000" pitchFamily="49" charset="-120"/>
            </a:endParaRPr>
          </a:p>
        </p:txBody>
      </p:sp>
      <p:sp>
        <p:nvSpPr>
          <p:cNvPr id="4" name="頁尾預留位置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細明體" panose="02020509000000000000" pitchFamily="49" charset="-120"/>
              <a:ea typeface="細明體" panose="02020509000000000000" pitchFamily="49"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n-US" altLang="zh-TW">
                <a:latin typeface="細明體" panose="02020509000000000000" pitchFamily="49" charset="-120"/>
                <a:ea typeface="細明體" panose="02020509000000000000" pitchFamily="49" charset="-120"/>
              </a:rPr>
              <a:t>‹#›</a:t>
            </a:fld>
            <a:endParaRPr lang="zh-TW" altLang="en-US" dirty="0">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細明體" panose="02020509000000000000" pitchFamily="49" charset="-120"/>
                <a:ea typeface="細明體" panose="02020509000000000000" pitchFamily="49" charset="-120"/>
              </a:defRPr>
            </a:lvl1pPr>
          </a:lstStyle>
          <a:p>
            <a:endParaRPr lang="zh-TW" altLang="en-US" dirty="0"/>
          </a:p>
        </p:txBody>
      </p:sp>
      <p:sp>
        <p:nvSpPr>
          <p:cNvPr id="3" name="日期預留位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細明體" panose="02020509000000000000" pitchFamily="49" charset="-120"/>
                <a:ea typeface="細明體" panose="02020509000000000000" pitchFamily="49" charset="-120"/>
              </a:defRPr>
            </a:lvl1pPr>
          </a:lstStyle>
          <a:p>
            <a:fld id="{A0AFF6A3-05A2-43C9-BAC6-E7F777C40D60}" type="datetime2">
              <a:rPr lang="zh-TW" altLang="en-US" smtClean="0"/>
              <a:pPr/>
              <a:t>2020年12月16日</a:t>
            </a:fld>
            <a:endParaRPr lang="zh-TW" altLang="en-US" dirty="0"/>
          </a:p>
        </p:txBody>
      </p:sp>
      <p:sp>
        <p:nvSpPr>
          <p:cNvPr id="4" name="投影片影像預留位置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細明體" panose="02020509000000000000" pitchFamily="49" charset="-120"/>
                <a:ea typeface="細明體" panose="02020509000000000000" pitchFamily="49" charset="-120"/>
              </a:defRPr>
            </a:lvl1pPr>
          </a:lstStyle>
          <a:p>
            <a:endParaRPr lang="zh-TW" altLang="en-US" dirty="0"/>
          </a:p>
        </p:txBody>
      </p:sp>
      <p:sp>
        <p:nvSpPr>
          <p:cNvPr id="7" name="投影片編號預留位置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細明體" panose="02020509000000000000" pitchFamily="49" charset="-120"/>
                <a:ea typeface="細明體" panose="02020509000000000000" pitchFamily="49" charset="-120"/>
              </a:defRPr>
            </a:lvl1pPr>
          </a:lstStyle>
          <a:p>
            <a:fld id="{6BB98AFB-CB0D-4DFE-87B9-B4B0D0DE73CD}" type="slidenum">
              <a:rPr lang="en-US" altLang="zh-TW" smtClean="0"/>
              <a:pPr/>
              <a:t>‹#›</a:t>
            </a:fld>
            <a:endParaRPr lang="zh-TW" altLang="en-US"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1pPr>
    <a:lvl2pPr marL="4572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2pPr>
    <a:lvl3pPr marL="9144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3pPr>
    <a:lvl4pPr marL="13716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4pPr>
    <a:lvl5pPr marL="1828800" algn="l" defTabSz="914400" rtl="0" eaLnBrk="1" latinLnBrk="0" hangingPunct="1">
      <a:defRPr sz="1200" kern="1200">
        <a:solidFill>
          <a:schemeClr val="tx1"/>
        </a:solidFill>
        <a:latin typeface="細明體" panose="02020509000000000000" pitchFamily="49" charset="-120"/>
        <a:ea typeface="細明體" panose="02020509000000000000" pitchFamily="49"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wikipedia.org/wiki/%E5%B7%A5%E4%B8%9A"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zh.wikipedia.org/wiki/%E5%8C%BB%E5%AD%A6" TargetMode="External"/><Relationship Id="rId4" Type="http://schemas.openxmlformats.org/officeDocument/2006/relationships/hyperlink" Target="https://zh.wikipedia.org/wiki/%E7%A7%91%E5%AD%A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p>
        </p:txBody>
      </p:sp>
      <p:sp>
        <p:nvSpPr>
          <p:cNvPr id="4" name="投影片編號預留位置 3"/>
          <p:cNvSpPr>
            <a:spLocks noGrp="1"/>
          </p:cNvSpPr>
          <p:nvPr>
            <p:ph type="sldNum" sz="quarter" idx="10"/>
          </p:nvPr>
        </p:nvSpPr>
        <p:spPr/>
        <p:txBody>
          <a:bodyPr rtlCol="0"/>
          <a:lstStyle/>
          <a:p>
            <a:pPr rtl="0"/>
            <a:fld id="{6BB98AFB-CB0D-4DFE-87B9-B4B0D0DE73CD}" type="slidenum">
              <a:rPr lang="en-US" altLang="zh-TW" smtClean="0"/>
              <a:t>1</a:t>
            </a:fld>
            <a:endParaRPr lang="zh-TW" alt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人口高齡化迫使人們尋找解決方案，使年長人們在日常生活更便利。物聯網</a:t>
            </a:r>
            <a:r>
              <a:rPr lang="en-US" altLang="zh-TW" dirty="0"/>
              <a:t>IOT</a:t>
            </a:r>
            <a:r>
              <a:rPr lang="zh-TW" altLang="en-US" dirty="0"/>
              <a:t>的新興技術已經成熟，可以實現很多的功能，讓房子和空間智能化。</a:t>
            </a:r>
            <a:endParaRPr lang="en-US" altLang="zh-TW" dirty="0"/>
          </a:p>
          <a:p>
            <a:r>
              <a:rPr lang="en-US" altLang="zh-TW" dirty="0"/>
              <a:t>HABITAT</a:t>
            </a:r>
            <a:r>
              <a:rPr lang="zh-TW" altLang="en-US" dirty="0"/>
              <a:t>是由</a:t>
            </a:r>
            <a:r>
              <a:rPr lang="en-US" altLang="zh-TW" dirty="0" err="1"/>
              <a:t>Regione</a:t>
            </a:r>
            <a:r>
              <a:rPr lang="en-US" altLang="zh-TW" dirty="0"/>
              <a:t> Emilia-Romagna POR FESR 2014-2020</a:t>
            </a:r>
            <a:r>
              <a:rPr lang="zh-TW" altLang="en-US" dirty="0"/>
              <a:t>資助的項目，打算開發和實驗一個基於</a:t>
            </a:r>
            <a:r>
              <a:rPr lang="en-US" altLang="zh-TW" dirty="0"/>
              <a:t>IOT</a:t>
            </a:r>
            <a:r>
              <a:rPr lang="zh-TW" altLang="en-US" dirty="0"/>
              <a:t>的平台，以實現輔助和重新配置的空間。</a:t>
            </a:r>
            <a:endParaRPr lang="en-US" altLang="zh-TW" dirty="0"/>
          </a:p>
          <a:p>
            <a:r>
              <a:rPr lang="zh-TW" altLang="en-US" dirty="0"/>
              <a:t>為了達到目的，</a:t>
            </a:r>
            <a:r>
              <a:rPr lang="en-US" altLang="zh-TW" dirty="0"/>
              <a:t>HABITAT</a:t>
            </a:r>
            <a:r>
              <a:rPr lang="zh-TW" altLang="en-US" dirty="0"/>
              <a:t>打算整合最先進的物聯網技術，如</a:t>
            </a:r>
            <a:r>
              <a:rPr lang="en-US" altLang="zh-TW" dirty="0"/>
              <a:t>:RFID</a:t>
            </a:r>
            <a:r>
              <a:rPr lang="zh-TW" altLang="en-US" dirty="0"/>
              <a:t>、可穿戴電子設備、無線傳感器網路</a:t>
            </a:r>
            <a:r>
              <a:rPr lang="en-US" altLang="zh-TW" dirty="0"/>
              <a:t>(WSN)</a:t>
            </a:r>
            <a:r>
              <a:rPr lang="zh-TW" altLang="en-US" dirty="0"/>
              <a:t>、</a:t>
            </a:r>
            <a:r>
              <a:rPr lang="en-US" altLang="zh-TW" dirty="0"/>
              <a:t>AI</a:t>
            </a:r>
            <a:r>
              <a:rPr lang="zh-TW" altLang="en-US" dirty="0"/>
              <a:t>。</a:t>
            </a:r>
            <a:endParaRPr lang="en-US" altLang="zh-TW" dirty="0"/>
          </a:p>
          <a:p>
            <a:r>
              <a:rPr lang="zh-TW" altLang="en-US" dirty="0"/>
              <a:t>希望能將智能元素豐富日常生活用品</a:t>
            </a:r>
            <a:r>
              <a:rPr lang="en-US" altLang="zh-TW" dirty="0"/>
              <a:t>(EX:</a:t>
            </a:r>
            <a:r>
              <a:rPr lang="zh-TW" altLang="en-US" dirty="0"/>
              <a:t>聲音機、扶手椅、時鐘等</a:t>
            </a:r>
            <a:r>
              <a:rPr lang="en-US" altLang="zh-TW" dirty="0"/>
              <a:t>)</a:t>
            </a:r>
            <a:r>
              <a:rPr lang="zh-TW" altLang="en-US" dirty="0"/>
              <a:t>，讓這些東西變成可以相互操作的智能物件，目標是實現輔助生活空間。</a:t>
            </a:r>
            <a:endParaRPr lang="en-US" altLang="zh-TW" dirty="0"/>
          </a:p>
          <a:p>
            <a:r>
              <a:rPr lang="en-US" altLang="zh-TW" dirty="0"/>
              <a:t>HABITAT</a:t>
            </a:r>
            <a:r>
              <a:rPr lang="zh-TW" altLang="en-US" dirty="0"/>
              <a:t>的技術解決方案的目的是確保有需要的人在安全的條件下能長時間待在家裡，幫助他們自主進行大部分活動，滿足他們的需求。</a:t>
            </a:r>
            <a:endParaRPr lang="en-US" altLang="zh-TW"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2</a:t>
            </a:fld>
            <a:endParaRPr lang="zh-TW" altLang="en-US" dirty="0"/>
          </a:p>
        </p:txBody>
      </p:sp>
    </p:spTree>
    <p:extLst>
      <p:ext uri="{BB962C8B-B14F-4D97-AF65-F5344CB8AC3E}">
        <p14:creationId xmlns:p14="http://schemas.microsoft.com/office/powerpoint/2010/main" val="358632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扶手椅</a:t>
            </a:r>
            <a:r>
              <a:rPr lang="en-US" altLang="zh-TW" dirty="0"/>
              <a:t>:</a:t>
            </a:r>
            <a:r>
              <a:rPr lang="zh-TW" altLang="en-US" dirty="0"/>
              <a:t>坐姿監控</a:t>
            </a:r>
          </a:p>
          <a:p>
            <a:r>
              <a:rPr lang="zh-TW" altLang="en-US" dirty="0"/>
              <a:t>牆壁</a:t>
            </a:r>
            <a:r>
              <a:rPr lang="en-US" altLang="zh-TW" dirty="0"/>
              <a:t>:</a:t>
            </a:r>
            <a:r>
              <a:rPr lang="zh-TW" altLang="en-US" dirty="0"/>
              <a:t>使用者介面</a:t>
            </a:r>
          </a:p>
          <a:p>
            <a:r>
              <a:rPr lang="zh-TW" altLang="en-US" dirty="0"/>
              <a:t>壁燈和可穿戴標籤</a:t>
            </a:r>
            <a:r>
              <a:rPr lang="en-US" altLang="zh-TW" dirty="0"/>
              <a:t>:</a:t>
            </a:r>
            <a:r>
              <a:rPr lang="zh-TW" altLang="en-US" dirty="0"/>
              <a:t>室內定位</a:t>
            </a:r>
          </a:p>
          <a:p>
            <a:r>
              <a:rPr lang="zh-TW" altLang="en-US" dirty="0"/>
              <a:t>智慧型手機</a:t>
            </a:r>
            <a:r>
              <a:rPr lang="en-US" altLang="zh-TW" dirty="0"/>
              <a:t>:</a:t>
            </a:r>
            <a:r>
              <a:rPr lang="zh-TW" altLang="en-US" dirty="0"/>
              <a:t>使用者介面</a:t>
            </a:r>
          </a:p>
          <a:p>
            <a:r>
              <a:rPr lang="zh-TW" altLang="en-US" dirty="0"/>
              <a:t>皮帶</a:t>
            </a:r>
            <a:r>
              <a:rPr lang="en-US" altLang="zh-TW" dirty="0"/>
              <a:t>:</a:t>
            </a:r>
            <a:r>
              <a:rPr lang="zh-TW" altLang="en-US" dirty="0"/>
              <a:t>動態情報</a:t>
            </a:r>
            <a:endParaRPr lang="en-US" altLang="zh-TW" dirty="0"/>
          </a:p>
          <a:p>
            <a:endParaRPr lang="en-US" altLang="zh-TW" dirty="0"/>
          </a:p>
          <a:p>
            <a:r>
              <a:rPr lang="en-US" altLang="zh-TW" dirty="0"/>
              <a:t>Spring </a:t>
            </a:r>
            <a:r>
              <a:rPr lang="en-US" altLang="zh-TW" dirty="0" err="1"/>
              <a:t>framework:Java</a:t>
            </a:r>
            <a:endParaRPr lang="en-US" altLang="zh-TW" dirty="0"/>
          </a:p>
          <a:p>
            <a:r>
              <a:rPr lang="en-US" altLang="zh-TW" dirty="0"/>
              <a:t>ORM(</a:t>
            </a:r>
            <a:r>
              <a:rPr lang="en-US" altLang="zh-TW" b="0" i="0" dirty="0">
                <a:solidFill>
                  <a:srgbClr val="303233"/>
                </a:solidFill>
                <a:effectLst/>
                <a:latin typeface="Lato"/>
              </a:rPr>
              <a:t>Object Relational Mapping)</a:t>
            </a:r>
            <a:r>
              <a:rPr lang="zh-TW" altLang="en-US" b="0" i="0" dirty="0">
                <a:solidFill>
                  <a:srgbClr val="303233"/>
                </a:solidFill>
                <a:effectLst/>
                <a:latin typeface="Lato"/>
              </a:rPr>
              <a:t>物件關聯對應</a:t>
            </a:r>
            <a:endParaRPr lang="en-US" altLang="zh-TW" b="0" i="0" dirty="0">
              <a:solidFill>
                <a:srgbClr val="303233"/>
              </a:solidFill>
              <a:effectLst/>
              <a:latin typeface="Lato"/>
            </a:endParaRPr>
          </a:p>
          <a:p>
            <a:r>
              <a:rPr lang="zh-TW" altLang="en-US" b="0" i="0" dirty="0">
                <a:solidFill>
                  <a:srgbClr val="303233"/>
                </a:solidFill>
                <a:effectLst/>
                <a:latin typeface="Lato"/>
              </a:rPr>
              <a:t>簡單來說，它是一個幫助使用者更簡便、安全的去從資料庫讀取資料</a:t>
            </a:r>
            <a:endParaRPr lang="en-US" altLang="zh-TW" dirty="0"/>
          </a:p>
          <a:p>
            <a:r>
              <a:rPr lang="en-US" altLang="zh-TW" dirty="0"/>
              <a:t>Logger:</a:t>
            </a:r>
            <a:r>
              <a:rPr lang="zh-TW" altLang="en-US" dirty="0"/>
              <a:t>紀錄器</a:t>
            </a:r>
            <a:endParaRPr lang="en-US" altLang="zh-TW" dirty="0"/>
          </a:p>
          <a:p>
            <a:r>
              <a:rPr lang="en-US" altLang="zh-TW" dirty="0"/>
              <a:t>SRARQL:</a:t>
            </a:r>
            <a:r>
              <a:rPr lang="zh-TW" altLang="en-US" b="0" i="0" dirty="0">
                <a:solidFill>
                  <a:srgbClr val="202124"/>
                </a:solidFill>
                <a:effectLst/>
                <a:latin typeface="arial" panose="020B0604020202020204" pitchFamily="34" charset="0"/>
              </a:rPr>
              <a:t>史巴</a:t>
            </a:r>
            <a:r>
              <a:rPr lang="en-US" altLang="zh-TW" b="0" i="0" dirty="0">
                <a:solidFill>
                  <a:srgbClr val="202124"/>
                </a:solidFill>
                <a:effectLst/>
                <a:latin typeface="arial" panose="020B0604020202020204" pitchFamily="34" charset="0"/>
              </a:rPr>
              <a:t>–</a:t>
            </a:r>
            <a:r>
              <a:rPr lang="zh-TW" altLang="en-US" b="0" i="0" dirty="0">
                <a:solidFill>
                  <a:srgbClr val="202124"/>
                </a:solidFill>
                <a:effectLst/>
                <a:latin typeface="arial" panose="020B0604020202020204" pitchFamily="34" charset="0"/>
              </a:rPr>
              <a:t>摳</a:t>
            </a:r>
            <a:endParaRPr lang="en-US" altLang="zh-TW" dirty="0"/>
          </a:p>
        </p:txBody>
      </p:sp>
      <p:sp>
        <p:nvSpPr>
          <p:cNvPr id="4" name="投影片編號版面配置區 3"/>
          <p:cNvSpPr>
            <a:spLocks noGrp="1"/>
          </p:cNvSpPr>
          <p:nvPr>
            <p:ph type="sldNum" sz="quarter" idx="10"/>
          </p:nvPr>
        </p:nvSpPr>
        <p:spPr/>
        <p:txBody>
          <a:bodyPr/>
          <a:lstStyle/>
          <a:p>
            <a:fld id="{6BB98AFB-CB0D-4DFE-87B9-B4B0D0DE73CD}" type="slidenum">
              <a:rPr lang="en-US" altLang="zh-TW" smtClean="0"/>
              <a:pPr/>
              <a:t>3</a:t>
            </a:fld>
            <a:endParaRPr lang="zh-TW" altLang="en-US" dirty="0"/>
          </a:p>
        </p:txBody>
      </p:sp>
    </p:spTree>
    <p:extLst>
      <p:ext uri="{BB962C8B-B14F-4D97-AF65-F5344CB8AC3E}">
        <p14:creationId xmlns:p14="http://schemas.microsoft.com/office/powerpoint/2010/main" val="262661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FF0000"/>
                </a:solidFill>
                <a:effectLst/>
                <a:latin typeface="Arial" panose="020B0604020202020204" pitchFamily="34" charset="0"/>
              </a:rPr>
              <a:t>ISM</a:t>
            </a:r>
            <a:r>
              <a:rPr lang="zh-TW" altLang="en-US" b="1" i="0" dirty="0">
                <a:solidFill>
                  <a:srgbClr val="FF0000"/>
                </a:solidFill>
                <a:effectLst/>
                <a:latin typeface="Arial" panose="020B0604020202020204" pitchFamily="34" charset="0"/>
              </a:rPr>
              <a:t>頻段</a:t>
            </a:r>
            <a:r>
              <a:rPr lang="zh-TW" altLang="en-US" b="0" i="0" dirty="0">
                <a:solidFill>
                  <a:srgbClr val="202122"/>
                </a:solidFill>
                <a:effectLst/>
                <a:latin typeface="Arial" panose="020B0604020202020204" pitchFamily="34" charset="0"/>
              </a:rPr>
              <a:t>（</a:t>
            </a:r>
            <a:r>
              <a:rPr lang="en-US" altLang="zh-TW" b="0" i="0" dirty="0">
                <a:solidFill>
                  <a:srgbClr val="202122"/>
                </a:solidFill>
                <a:effectLst/>
                <a:latin typeface="Arial" panose="020B0604020202020204" pitchFamily="34" charset="0"/>
              </a:rPr>
              <a:t>Industrial Scientific Medical Band</a:t>
            </a:r>
            <a:r>
              <a:rPr lang="zh-TW" altLang="en-US" b="0" i="0" dirty="0">
                <a:solidFill>
                  <a:srgbClr val="202122"/>
                </a:solidFill>
                <a:effectLst/>
                <a:latin typeface="Arial" panose="020B0604020202020204" pitchFamily="34" charset="0"/>
              </a:rPr>
              <a:t>），中文意思分別是工業的</a:t>
            </a:r>
            <a:r>
              <a:rPr lang="en-US" altLang="zh-TW" b="0" i="0" dirty="0">
                <a:solidFill>
                  <a:srgbClr val="202122"/>
                </a:solidFill>
                <a:effectLst/>
                <a:latin typeface="Arial" panose="020B0604020202020204" pitchFamily="34" charset="0"/>
              </a:rPr>
              <a:t>(Industrial)</a:t>
            </a:r>
            <a:r>
              <a:rPr lang="zh-TW" altLang="en-US" b="0" i="0" dirty="0">
                <a:solidFill>
                  <a:srgbClr val="202122"/>
                </a:solidFill>
                <a:effectLst/>
                <a:latin typeface="Arial" panose="020B0604020202020204" pitchFamily="34" charset="0"/>
              </a:rPr>
              <a:t>、科學的</a:t>
            </a:r>
            <a:r>
              <a:rPr lang="en-US" altLang="zh-TW" b="0" i="0" dirty="0">
                <a:solidFill>
                  <a:srgbClr val="202122"/>
                </a:solidFill>
                <a:effectLst/>
                <a:latin typeface="Arial" panose="020B0604020202020204" pitchFamily="34" charset="0"/>
              </a:rPr>
              <a:t>(Scientific)</a:t>
            </a:r>
            <a:r>
              <a:rPr lang="zh-TW" altLang="en-US" b="0" i="0" dirty="0">
                <a:solidFill>
                  <a:srgbClr val="202122"/>
                </a:solidFill>
                <a:effectLst/>
                <a:latin typeface="Arial" panose="020B0604020202020204" pitchFamily="34" charset="0"/>
              </a:rPr>
              <a:t>和醫學的</a:t>
            </a:r>
            <a:r>
              <a:rPr lang="en-US" altLang="zh-TW" b="0" i="0" dirty="0">
                <a:solidFill>
                  <a:srgbClr val="202122"/>
                </a:solidFill>
                <a:effectLst/>
                <a:latin typeface="Arial" panose="020B0604020202020204" pitchFamily="34" charset="0"/>
              </a:rPr>
              <a:t>(Medical)</a:t>
            </a:r>
            <a:r>
              <a:rPr lang="zh-TW" altLang="en-US" b="0" i="0" dirty="0">
                <a:solidFill>
                  <a:srgbClr val="202122"/>
                </a:solidFill>
                <a:effectLst/>
                <a:latin typeface="Arial" panose="020B0604020202020204" pitchFamily="34" charset="0"/>
              </a:rPr>
              <a:t>，因此顧名思義</a:t>
            </a:r>
            <a:r>
              <a:rPr lang="en-US" altLang="zh-TW" b="0" i="0" dirty="0">
                <a:solidFill>
                  <a:srgbClr val="202122"/>
                </a:solidFill>
                <a:effectLst/>
                <a:latin typeface="Arial" panose="020B0604020202020204" pitchFamily="34" charset="0"/>
              </a:rPr>
              <a:t>ISM</a:t>
            </a:r>
            <a:r>
              <a:rPr lang="zh-TW" altLang="en-US" b="0" i="0" dirty="0">
                <a:solidFill>
                  <a:srgbClr val="202122"/>
                </a:solidFill>
                <a:effectLst/>
                <a:latin typeface="Arial" panose="020B0604020202020204" pitchFamily="34" charset="0"/>
              </a:rPr>
              <a:t>頻段就是各國挪出某一段頻段主要開放給</a:t>
            </a:r>
            <a:r>
              <a:rPr lang="zh-TW" altLang="en-US" b="0" i="0" u="sng" strike="noStrike" dirty="0">
                <a:solidFill>
                  <a:srgbClr val="0B0080"/>
                </a:solidFill>
                <a:effectLst/>
                <a:latin typeface="Arial" panose="020B0604020202020204" pitchFamily="34" charset="0"/>
                <a:hlinkClick r:id="rId3" tooltip="工業"/>
              </a:rPr>
              <a:t>工業</a:t>
            </a:r>
            <a:r>
              <a:rPr lang="zh-TW" altLang="en-US" b="0" i="0" dirty="0">
                <a:solidFill>
                  <a:srgbClr val="202122"/>
                </a:solidFill>
                <a:effectLst/>
                <a:latin typeface="Arial" panose="020B0604020202020204" pitchFamily="34" charset="0"/>
              </a:rPr>
              <a:t>，</a:t>
            </a:r>
            <a:r>
              <a:rPr lang="zh-TW" altLang="en-US" b="0" i="0" u="none" strike="noStrike" dirty="0">
                <a:solidFill>
                  <a:srgbClr val="0B0080"/>
                </a:solidFill>
                <a:effectLst/>
                <a:latin typeface="Arial" panose="020B0604020202020204" pitchFamily="34" charset="0"/>
                <a:hlinkClick r:id="rId4" tooltip="科學"/>
              </a:rPr>
              <a:t>科學</a:t>
            </a:r>
            <a:r>
              <a:rPr lang="zh-TW" altLang="en-US" b="0" i="0" dirty="0">
                <a:solidFill>
                  <a:srgbClr val="202122"/>
                </a:solidFill>
                <a:effectLst/>
                <a:latin typeface="Arial" panose="020B0604020202020204" pitchFamily="34" charset="0"/>
              </a:rPr>
              <a:t>和</a:t>
            </a:r>
            <a:r>
              <a:rPr lang="zh-TW" altLang="en-US" b="0" i="0" u="none" strike="noStrike" dirty="0">
                <a:solidFill>
                  <a:srgbClr val="0B0080"/>
                </a:solidFill>
                <a:effectLst/>
                <a:latin typeface="Arial" panose="020B0604020202020204" pitchFamily="34" charset="0"/>
                <a:hlinkClick r:id="rId5" tooltip="醫學"/>
              </a:rPr>
              <a:t>醫學</a:t>
            </a:r>
            <a:r>
              <a:rPr lang="zh-TW" altLang="en-US" b="0" i="0" dirty="0">
                <a:solidFill>
                  <a:srgbClr val="202122"/>
                </a:solidFill>
                <a:effectLst/>
                <a:latin typeface="Arial" panose="020B0604020202020204" pitchFamily="34" charset="0"/>
              </a:rPr>
              <a:t>機構使用。</a:t>
            </a:r>
            <a:endParaRPr lang="en-US" altLang="zh-TW" b="0" i="0" dirty="0">
              <a:solidFill>
                <a:srgbClr val="202122"/>
              </a:solidFill>
              <a:effectLst/>
              <a:latin typeface="Arial" panose="020B0604020202020204" pitchFamily="34" charset="0"/>
            </a:endParaRPr>
          </a:p>
          <a:p>
            <a:endParaRPr lang="en-US" altLang="zh-TW"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202122"/>
                </a:solidFill>
                <a:effectLst/>
                <a:latin typeface="Arial" panose="020B0604020202020204" pitchFamily="34" charset="0"/>
              </a:rPr>
              <a:t>偶極</a:t>
            </a:r>
            <a:r>
              <a:rPr lang="en-US" altLang="zh-TW" b="0" i="0" dirty="0">
                <a:solidFill>
                  <a:srgbClr val="202122"/>
                </a:solidFill>
                <a:effectLst/>
                <a:latin typeface="Arial" panose="020B0604020202020204" pitchFamily="34" charset="0"/>
              </a:rPr>
              <a:t>:</a:t>
            </a:r>
            <a:r>
              <a:rPr lang="zh-TW" altLang="en-US" b="1" i="0" dirty="0">
                <a:solidFill>
                  <a:srgbClr val="333333"/>
                </a:solidFill>
                <a:effectLst/>
                <a:latin typeface="Helvetica Neue"/>
              </a:rPr>
              <a:t>由強度相等，一正一負或一南一北，相隔一定距離的電荷或磁極所形成的結構。</a:t>
            </a:r>
          </a:p>
          <a:p>
            <a:endParaRPr lang="en-US" altLang="zh-TW" b="0" i="0" dirty="0">
              <a:solidFill>
                <a:srgbClr val="202122"/>
              </a:solidFill>
              <a:effectLst/>
              <a:latin typeface="Arial" panose="020B0604020202020204" pitchFamily="34" charset="0"/>
            </a:endParaRPr>
          </a:p>
          <a:p>
            <a:r>
              <a:rPr lang="zh-TW" altLang="en-US" b="1" dirty="0"/>
              <a:t>單脈衝雷達</a:t>
            </a:r>
            <a:r>
              <a:rPr lang="en-US" altLang="zh-TW" b="1" dirty="0"/>
              <a:t>(</a:t>
            </a:r>
            <a:r>
              <a:rPr lang="en-US" altLang="zh-TW" b="1" dirty="0" err="1"/>
              <a:t>Monopulse</a:t>
            </a:r>
            <a:r>
              <a:rPr lang="en-US" altLang="zh-TW" b="1" dirty="0"/>
              <a:t> Radar)</a:t>
            </a:r>
          </a:p>
          <a:p>
            <a:r>
              <a:rPr lang="zh-TW" altLang="en-US" dirty="0"/>
              <a:t>單脈衝雷達是一種精密跟蹤雷達，主要用於高速目標的跟蹤定位，例如飛機、飛彈、火箭、人造衛星等。</a:t>
            </a:r>
            <a:endParaRPr lang="en-US" altLang="zh-TW" dirty="0"/>
          </a:p>
          <a:p>
            <a:r>
              <a:rPr lang="zh-TW" altLang="en-US" b="0" i="0" dirty="0">
                <a:solidFill>
                  <a:srgbClr val="000000"/>
                </a:solidFill>
                <a:effectLst/>
                <a:latin typeface="Open Sans"/>
              </a:rPr>
              <a:t>單脈衝雷達要求產生一個主瓣的和波束，以及具有兩個</a:t>
            </a:r>
            <a:r>
              <a:rPr lang="en-US" altLang="zh-TW" b="0" i="0" dirty="0">
                <a:solidFill>
                  <a:srgbClr val="000000"/>
                </a:solidFill>
                <a:effectLst/>
                <a:latin typeface="Open Sans"/>
              </a:rPr>
              <a:t>(</a:t>
            </a:r>
            <a:r>
              <a:rPr lang="zh-TW" altLang="en-US" b="0" i="0" dirty="0">
                <a:solidFill>
                  <a:srgbClr val="000000"/>
                </a:solidFill>
                <a:effectLst/>
                <a:latin typeface="Open Sans"/>
              </a:rPr>
              <a:t>或四個</a:t>
            </a:r>
            <a:r>
              <a:rPr lang="en-US" altLang="zh-TW" b="0" i="0" dirty="0">
                <a:solidFill>
                  <a:srgbClr val="000000"/>
                </a:solidFill>
                <a:effectLst/>
                <a:latin typeface="Open Sans"/>
              </a:rPr>
              <a:t>)</a:t>
            </a:r>
            <a:r>
              <a:rPr lang="zh-TW" altLang="en-US" b="0" i="0" dirty="0">
                <a:solidFill>
                  <a:srgbClr val="000000"/>
                </a:solidFill>
                <a:effectLst/>
                <a:latin typeface="Open Sans"/>
              </a:rPr>
              <a:t>主瓣的差波束。和波束的作用是探測目標的距離並進行距離跟蹤；差波束的作用是探測目標的方位角和俯仰角信息並進行角跟蹤。</a:t>
            </a:r>
            <a:endParaRPr lang="zh-TW" altLang="en-US" dirty="0"/>
          </a:p>
        </p:txBody>
      </p:sp>
      <p:sp>
        <p:nvSpPr>
          <p:cNvPr id="4" name="投影片編號版面配置區 3"/>
          <p:cNvSpPr>
            <a:spLocks noGrp="1"/>
          </p:cNvSpPr>
          <p:nvPr>
            <p:ph type="sldNum" sz="quarter" idx="5"/>
          </p:nvPr>
        </p:nvSpPr>
        <p:spPr/>
        <p:txBody>
          <a:bodyPr/>
          <a:lstStyle/>
          <a:p>
            <a:fld id="{6BB98AFB-CB0D-4DFE-87B9-B4B0D0DE73CD}" type="slidenum">
              <a:rPr lang="en-US" altLang="zh-TW" smtClean="0"/>
              <a:pPr/>
              <a:t>4</a:t>
            </a:fld>
            <a:endParaRPr lang="zh-TW" altLang="en-US" dirty="0"/>
          </a:p>
        </p:txBody>
      </p:sp>
    </p:spTree>
    <p:extLst>
      <p:ext uri="{BB962C8B-B14F-4D97-AF65-F5344CB8AC3E}">
        <p14:creationId xmlns:p14="http://schemas.microsoft.com/office/powerpoint/2010/main" val="173649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開發了兩種版本的可穿戴</a:t>
            </a:r>
            <a:r>
              <a:rPr lang="en-US" altLang="zh-TW" dirty="0"/>
              <a:t>RFID</a:t>
            </a:r>
            <a:r>
              <a:rPr lang="zh-TW" altLang="en-US" dirty="0"/>
              <a:t>標籤：</a:t>
            </a:r>
            <a:endParaRPr lang="en-US" altLang="zh-TW" dirty="0"/>
          </a:p>
          <a:p>
            <a:r>
              <a:rPr lang="zh-TW" altLang="en-US" dirty="0"/>
              <a:t>第一種由一個方形貼片天線組成，在</a:t>
            </a:r>
            <a:r>
              <a:rPr lang="en-US" altLang="zh-TW" dirty="0"/>
              <a:t>RO4360G2</a:t>
            </a:r>
            <a:r>
              <a:rPr lang="zh-TW" altLang="en-US" dirty="0"/>
              <a:t>層壓板上派生（羅傑斯公司，美國亞利桑那 州錢德勒市）。 饋電是通過一個同軸連接器提供的，連接到商業板</a:t>
            </a:r>
            <a:r>
              <a:rPr lang="en-US" altLang="zh-TW" dirty="0"/>
              <a:t>eZ430-RF2500</a:t>
            </a:r>
            <a:r>
              <a:rPr lang="zh-TW" altLang="en-US" dirty="0"/>
              <a:t>（德州儀器公司，達拉斯，美國）的電路。 </a:t>
            </a:r>
            <a:endParaRPr lang="en-US" altLang="zh-TW" dirty="0"/>
          </a:p>
          <a:p>
            <a:endParaRPr lang="en-US" altLang="zh-TW" dirty="0"/>
          </a:p>
          <a:p>
            <a:r>
              <a:rPr lang="zh-TW" altLang="en-US" dirty="0"/>
              <a:t>最新版本的</a:t>
            </a:r>
            <a:r>
              <a:rPr lang="en-US" altLang="zh-TW" dirty="0"/>
              <a:t>RFID</a:t>
            </a:r>
            <a:r>
              <a:rPr lang="zh-TW" altLang="en-US" dirty="0"/>
              <a:t>標籤由雙層貼片天線組成：兩層都由上述相同的材料製成，並通過預浸膜連接在一起。 在這種情況下，貼片通過定位在底層的微帶線饋送，諧振槽定位在內部地線上：這種平面實現方式使得</a:t>
            </a:r>
            <a:r>
              <a:rPr lang="en-US" altLang="zh-TW" dirty="0"/>
              <a:t>PCB</a:t>
            </a:r>
            <a:r>
              <a:rPr lang="zh-TW" altLang="en-US" dirty="0"/>
              <a:t>可以直接連接到饋送線，而不需要機械連接器。 在這兩種情況下，標籤的整體尺寸為</a:t>
            </a:r>
            <a:r>
              <a:rPr lang="en-US" altLang="zh-TW" dirty="0"/>
              <a:t>5</a:t>
            </a:r>
            <a:r>
              <a:rPr lang="zh-TW" altLang="en-US" dirty="0"/>
              <a:t>厘米*</a:t>
            </a:r>
            <a:r>
              <a:rPr lang="en-US" altLang="zh-TW" dirty="0"/>
              <a:t>5</a:t>
            </a:r>
            <a:r>
              <a:rPr lang="zh-TW" altLang="en-US" dirty="0"/>
              <a:t>厘米。 </a:t>
            </a:r>
            <a:endParaRPr lang="en-US" altLang="zh-TW" dirty="0"/>
          </a:p>
          <a:p>
            <a:endParaRPr lang="en-US" altLang="zh-TW" dirty="0"/>
          </a:p>
          <a:p>
            <a:r>
              <a:rPr lang="zh-TW" altLang="en-US" dirty="0"/>
              <a:t>對於未來的應用，還可以設想設計一種包含在紡織品中的可穿戴標籤</a:t>
            </a:r>
            <a:r>
              <a:rPr lang="en-US" altLang="zh-TW" dirty="0"/>
              <a:t>[47]</a:t>
            </a:r>
            <a:r>
              <a:rPr lang="zh-TW" altLang="en-US" dirty="0"/>
              <a:t>，否則在磁電基板上進行小型化</a:t>
            </a:r>
            <a:r>
              <a:rPr lang="en-US" altLang="zh-TW" dirty="0"/>
              <a:t>[48,49]</a:t>
            </a:r>
            <a:r>
              <a:rPr lang="zh-TW" altLang="en-US" dirty="0"/>
              <a:t>，以及從能源角度來看是自主的</a:t>
            </a:r>
            <a:r>
              <a:rPr lang="en-US" altLang="zh-TW" dirty="0"/>
              <a:t>[50]  </a:t>
            </a:r>
            <a:r>
              <a:rPr lang="zh-TW" altLang="en-US" dirty="0"/>
              <a:t>。</a:t>
            </a:r>
          </a:p>
        </p:txBody>
      </p:sp>
      <p:sp>
        <p:nvSpPr>
          <p:cNvPr id="4" name="投影片編號版面配置區 3"/>
          <p:cNvSpPr>
            <a:spLocks noGrp="1"/>
          </p:cNvSpPr>
          <p:nvPr>
            <p:ph type="sldNum" sz="quarter" idx="5"/>
          </p:nvPr>
        </p:nvSpPr>
        <p:spPr/>
        <p:txBody>
          <a:bodyPr/>
          <a:lstStyle/>
          <a:p>
            <a:fld id="{6BB98AFB-CB0D-4DFE-87B9-B4B0D0DE73CD}" type="slidenum">
              <a:rPr lang="en-US" altLang="zh-TW" smtClean="0"/>
              <a:pPr/>
              <a:t>5</a:t>
            </a:fld>
            <a:endParaRPr lang="zh-TW" altLang="en-US" dirty="0"/>
          </a:p>
        </p:txBody>
      </p:sp>
    </p:spTree>
    <p:extLst>
      <p:ext uri="{BB962C8B-B14F-4D97-AF65-F5344CB8AC3E}">
        <p14:creationId xmlns:p14="http://schemas.microsoft.com/office/powerpoint/2010/main" val="2224253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1065214" y="533400"/>
            <a:ext cx="5029200" cy="2514601"/>
          </a:xfrm>
        </p:spPr>
        <p:txBody>
          <a:bodyPr rtlCol="0">
            <a:normAutofit/>
          </a:bodyPr>
          <a:lstStyle>
            <a:lvl1pPr>
              <a:lnSpc>
                <a:spcPct val="100000"/>
              </a:lnSpc>
              <a:defRPr sz="4000">
                <a:solidFill>
                  <a:schemeClr val="accent1"/>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按一下以編輯母片子標題樣式</a:t>
            </a:r>
            <a:endParaRPr lang="zh-TW" altLang="en-US" dirty="0"/>
          </a:p>
        </p:txBody>
      </p:sp>
      <p:sp>
        <p:nvSpPr>
          <p:cNvPr id="5" name="頁尾預留位置 4"/>
          <p:cNvSpPr>
            <a:spLocks noGrp="1"/>
          </p:cNvSpPr>
          <p:nvPr>
            <p:ph type="ftr" sz="quarter" idx="11"/>
          </p:nvPr>
        </p:nvSpPr>
        <p:spPr>
          <a:xfrm>
            <a:off x="1065213" y="6432551"/>
            <a:ext cx="5653087" cy="273049"/>
          </a:xfrm>
        </p:spPr>
        <p:txBody>
          <a:bodyPr rtlCol="0"/>
          <a:lstStyle>
            <a:lvl1pPr>
              <a:defRPr>
                <a:effectLst/>
              </a:defRPr>
            </a:lvl1pPr>
          </a:lstStyle>
          <a:p>
            <a:pPr rtl="0"/>
            <a:r>
              <a:rPr lang="zh-TW" altLang="en-US" dirty="0"/>
              <a:t>新增頁尾</a:t>
            </a:r>
          </a:p>
        </p:txBody>
      </p:sp>
      <p:sp>
        <p:nvSpPr>
          <p:cNvPr id="4" name="日期預留位置 3"/>
          <p:cNvSpPr>
            <a:spLocks noGrp="1"/>
          </p:cNvSpPr>
          <p:nvPr>
            <p:ph type="dt" sz="half" idx="10"/>
          </p:nvPr>
        </p:nvSpPr>
        <p:spPr>
          <a:xfrm>
            <a:off x="6932612" y="6432551"/>
            <a:ext cx="1371600" cy="273049"/>
          </a:xfrm>
        </p:spPr>
        <p:txBody>
          <a:bodyPr rtlCol="0"/>
          <a:lstStyle>
            <a:lvl1pPr>
              <a:defRPr/>
            </a:lvl1pPr>
          </a:lstStyle>
          <a:p>
            <a:fld id="{DF1CA1B2-0B65-48FF-A4EF-D52F44E0BC0E}" type="datetime2">
              <a:rPr lang="zh-TW" altLang="en-US" smtClean="0"/>
              <a:pPr/>
              <a:t>2020年12月16日</a:t>
            </a:fld>
            <a:endParaRPr lang="en-US" dirty="0"/>
          </a:p>
        </p:txBody>
      </p:sp>
      <p:sp>
        <p:nvSpPr>
          <p:cNvPr id="6" name="投影片編號預留位置 5"/>
          <p:cNvSpPr>
            <a:spLocks noGrp="1"/>
          </p:cNvSpPr>
          <p:nvPr>
            <p:ph type="sldNum" sz="quarter" idx="12"/>
          </p:nvPr>
        </p:nvSpPr>
        <p:spPr>
          <a:xfrm>
            <a:off x="8532812" y="6432551"/>
            <a:ext cx="1219201" cy="273049"/>
          </a:xfrm>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B690557D-BF90-4EAC-8435-FD0F2293EA9D}" type="datetime2">
              <a:rPr lang="zh-TW" altLang="en-US" smtClean="0"/>
              <a:pPr/>
              <a:t>2020年12月16日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61412" y="533400"/>
            <a:ext cx="2362201" cy="5486400"/>
          </a:xfrm>
        </p:spPr>
        <p:txBody>
          <a:bodyPr vert="eaVert"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a:xfrm>
            <a:off x="1065213" y="533400"/>
            <a:ext cx="7467599" cy="54864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3A06F219-A01D-46C2-AB8F-66850193113A}" type="datetime2">
              <a:rPr lang="zh-TW" altLang="en-US" smtClean="0"/>
              <a:pPr/>
              <a:t>2020年12月16日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C7B8F7E0-475E-4A4F-B251-AF4D4B9F823E}" type="datetime2">
              <a:rPr lang="zh-TW" altLang="en-US" smtClean="0"/>
              <a:pPr/>
              <a:t>2020年12月16日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5" name="頁尾預留位置 4"/>
          <p:cNvSpPr>
            <a:spLocks noGrp="1"/>
          </p:cNvSpPr>
          <p:nvPr>
            <p:ph type="ftr" sz="quarter" idx="11"/>
          </p:nvPr>
        </p:nvSpPr>
        <p:spPr/>
        <p:txBody>
          <a:bodyPr rtlCol="0"/>
          <a:lstStyle/>
          <a:p>
            <a:pPr rtl="0"/>
            <a:r>
              <a:rPr lang="zh-TW" altLang="en-US" dirty="0"/>
              <a:t>新增頁尾</a:t>
            </a:r>
          </a:p>
        </p:txBody>
      </p:sp>
      <p:sp>
        <p:nvSpPr>
          <p:cNvPr id="4" name="日期預留位置 3"/>
          <p:cNvSpPr>
            <a:spLocks noGrp="1"/>
          </p:cNvSpPr>
          <p:nvPr>
            <p:ph type="dt" sz="half" idx="10"/>
          </p:nvPr>
        </p:nvSpPr>
        <p:spPr/>
        <p:txBody>
          <a:bodyPr rtlCol="0"/>
          <a:lstStyle>
            <a:lvl1pPr>
              <a:defRPr/>
            </a:lvl1pPr>
          </a:lstStyle>
          <a:p>
            <a:fld id="{FCD96140-6517-4429-8245-8048EFFD722F}" type="datetime2">
              <a:rPr lang="zh-TW" altLang="en-US" smtClean="0"/>
              <a:pPr/>
              <a:t>2020年12月16日</a:t>
            </a:fld>
            <a:endParaRPr lang="en-US" dirty="0"/>
          </a:p>
        </p:txBody>
      </p:sp>
      <p:sp>
        <p:nvSpPr>
          <p:cNvPr id="6" name="投影片編號預留位置 5"/>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6" name="頁尾預留位置 5"/>
          <p:cNvSpPr>
            <a:spLocks noGrp="1"/>
          </p:cNvSpPr>
          <p:nvPr>
            <p:ph type="ftr" sz="quarter" idx="11"/>
          </p:nvPr>
        </p:nvSpPr>
        <p:spPr/>
        <p:txBody>
          <a:bodyPr rtlCol="0"/>
          <a:lstStyle/>
          <a:p>
            <a:pPr rtl="0"/>
            <a:r>
              <a:rPr lang="zh-TW" altLang="en-US" dirty="0"/>
              <a:t>新增頁尾</a:t>
            </a:r>
          </a:p>
        </p:txBody>
      </p:sp>
      <p:sp>
        <p:nvSpPr>
          <p:cNvPr id="5" name="日期預留位置 4"/>
          <p:cNvSpPr>
            <a:spLocks noGrp="1"/>
          </p:cNvSpPr>
          <p:nvPr>
            <p:ph type="dt" sz="half" idx="10"/>
          </p:nvPr>
        </p:nvSpPr>
        <p:spPr/>
        <p:txBody>
          <a:bodyPr rtlCol="0"/>
          <a:lstStyle>
            <a:lvl1pPr>
              <a:defRPr/>
            </a:lvl1pPr>
          </a:lstStyle>
          <a:p>
            <a:fld id="{4A214E14-FC91-4A98-BE2C-45A91C87CABA}" type="datetime2">
              <a:rPr lang="zh-TW" altLang="en-US" smtClean="0"/>
              <a:pPr/>
              <a:t>2020年12月16日</a:t>
            </a:fld>
            <a:endParaRPr lang="en-US" dirty="0"/>
          </a:p>
        </p:txBody>
      </p:sp>
      <p:sp>
        <p:nvSpPr>
          <p:cNvPr id="7" name="投影片編號預留位置 6"/>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1065211" y="533400"/>
            <a:ext cx="8686802" cy="1066800"/>
          </a:xfrm>
        </p:spPr>
        <p:txBody>
          <a:bodyPr rtlCol="0"/>
          <a:lstStyle>
            <a:lvl1pPr>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8" name="頁尾預留位置 7"/>
          <p:cNvSpPr>
            <a:spLocks noGrp="1"/>
          </p:cNvSpPr>
          <p:nvPr>
            <p:ph type="ftr" sz="quarter" idx="11"/>
          </p:nvPr>
        </p:nvSpPr>
        <p:spPr/>
        <p:txBody>
          <a:bodyPr rtlCol="0"/>
          <a:lstStyle/>
          <a:p>
            <a:pPr rtl="0"/>
            <a:r>
              <a:rPr lang="zh-TW" altLang="en-US" dirty="0"/>
              <a:t>新增頁尾</a:t>
            </a:r>
          </a:p>
        </p:txBody>
      </p:sp>
      <p:sp>
        <p:nvSpPr>
          <p:cNvPr id="7" name="日期預留位置 6"/>
          <p:cNvSpPr>
            <a:spLocks noGrp="1"/>
          </p:cNvSpPr>
          <p:nvPr>
            <p:ph type="dt" sz="half" idx="10"/>
          </p:nvPr>
        </p:nvSpPr>
        <p:spPr/>
        <p:txBody>
          <a:bodyPr rtlCol="0"/>
          <a:lstStyle>
            <a:lvl1pPr>
              <a:defRPr/>
            </a:lvl1pPr>
          </a:lstStyle>
          <a:p>
            <a:fld id="{0290FCD0-1450-4EF5-9EB6-93838DB68598}" type="datetime2">
              <a:rPr lang="zh-TW" altLang="en-US" smtClean="0"/>
              <a:pPr/>
              <a:t>2020年12月16日</a:t>
            </a:fld>
            <a:endParaRPr lang="en-US" dirty="0"/>
          </a:p>
        </p:txBody>
      </p:sp>
      <p:sp>
        <p:nvSpPr>
          <p:cNvPr id="9" name="投影片編號預留位置 8"/>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4" name="頁尾預留位置 3"/>
          <p:cNvSpPr>
            <a:spLocks noGrp="1"/>
          </p:cNvSpPr>
          <p:nvPr>
            <p:ph type="ftr" sz="quarter" idx="11"/>
          </p:nvPr>
        </p:nvSpPr>
        <p:spPr/>
        <p:txBody>
          <a:bodyPr rtlCol="0"/>
          <a:lstStyle/>
          <a:p>
            <a:pPr rtl="0"/>
            <a:r>
              <a:rPr lang="zh-TW" altLang="en-US" dirty="0"/>
              <a:t>新增頁尾</a:t>
            </a:r>
          </a:p>
        </p:txBody>
      </p:sp>
      <p:sp>
        <p:nvSpPr>
          <p:cNvPr id="3" name="日期預留位置 2"/>
          <p:cNvSpPr>
            <a:spLocks noGrp="1"/>
          </p:cNvSpPr>
          <p:nvPr>
            <p:ph type="dt" sz="half" idx="10"/>
          </p:nvPr>
        </p:nvSpPr>
        <p:spPr/>
        <p:txBody>
          <a:bodyPr rtlCol="0"/>
          <a:lstStyle>
            <a:lvl1pPr>
              <a:defRPr/>
            </a:lvl1pPr>
          </a:lstStyle>
          <a:p>
            <a:fld id="{73F19C76-1DF4-4157-8E83-99CDD7C5813A}" type="datetime2">
              <a:rPr lang="zh-TW" altLang="en-US" smtClean="0"/>
              <a:pPr/>
              <a:t>2020年12月16日</a:t>
            </a:fld>
            <a:endParaRPr lang="en-US" dirty="0"/>
          </a:p>
        </p:txBody>
      </p:sp>
      <p:sp>
        <p:nvSpPr>
          <p:cNvPr id="5" name="投影片編號預留位置 4"/>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預留位置 2"/>
          <p:cNvSpPr>
            <a:spLocks noGrp="1"/>
          </p:cNvSpPr>
          <p:nvPr>
            <p:ph type="ftr" sz="quarter" idx="11"/>
          </p:nvPr>
        </p:nvSpPr>
        <p:spPr/>
        <p:txBody>
          <a:bodyPr rtlCol="0"/>
          <a:lstStyle/>
          <a:p>
            <a:pPr rtl="0"/>
            <a:r>
              <a:rPr lang="zh-TW" altLang="en-US" dirty="0"/>
              <a:t>新增頁尾</a:t>
            </a:r>
          </a:p>
        </p:txBody>
      </p:sp>
      <p:sp>
        <p:nvSpPr>
          <p:cNvPr id="2" name="日期預留位置 1"/>
          <p:cNvSpPr>
            <a:spLocks noGrp="1"/>
          </p:cNvSpPr>
          <p:nvPr>
            <p:ph type="dt" sz="half" idx="10"/>
          </p:nvPr>
        </p:nvSpPr>
        <p:spPr/>
        <p:txBody>
          <a:bodyPr rtlCol="0"/>
          <a:lstStyle>
            <a:lvl1pPr>
              <a:defRPr/>
            </a:lvl1pPr>
          </a:lstStyle>
          <a:p>
            <a:fld id="{D40150BE-B45A-4071-8F2D-10F115658B39}" type="datetime2">
              <a:rPr lang="zh-TW" altLang="en-US" smtClean="0"/>
              <a:pPr/>
              <a:t>2020年12月16日</a:t>
            </a:fld>
            <a:endParaRPr lang="en-US" dirty="0"/>
          </a:p>
        </p:txBody>
      </p:sp>
      <p:sp>
        <p:nvSpPr>
          <p:cNvPr id="4" name="投影片編號預留位置 3"/>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65213" y="533400"/>
            <a:ext cx="4114800" cy="1524000"/>
          </a:xfrm>
        </p:spPr>
        <p:txBody>
          <a:bodyPr rtlCol="0" anchor="b">
            <a:normAutofit/>
          </a:bodyPr>
          <a:lstStyle>
            <a:lvl1pPr algn="l">
              <a:lnSpc>
                <a:spcPct val="100000"/>
              </a:lnSpc>
              <a:defRPr sz="3600" b="1"/>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6" name="頁尾預留位置 5"/>
          <p:cNvSpPr>
            <a:spLocks noGrp="1"/>
          </p:cNvSpPr>
          <p:nvPr>
            <p:ph type="ftr" sz="quarter" idx="11"/>
          </p:nvPr>
        </p:nvSpPr>
        <p:spPr/>
        <p:txBody>
          <a:bodyPr rtlCol="0"/>
          <a:lstStyle/>
          <a:p>
            <a:pPr rtl="0"/>
            <a:r>
              <a:rPr lang="zh-TW" altLang="en-US" dirty="0"/>
              <a:t>新增頁尾</a:t>
            </a:r>
          </a:p>
        </p:txBody>
      </p:sp>
      <p:sp>
        <p:nvSpPr>
          <p:cNvPr id="5" name="日期預留位置 4"/>
          <p:cNvSpPr>
            <a:spLocks noGrp="1"/>
          </p:cNvSpPr>
          <p:nvPr>
            <p:ph type="dt" sz="half" idx="10"/>
          </p:nvPr>
        </p:nvSpPr>
        <p:spPr/>
        <p:txBody>
          <a:bodyPr rtlCol="0"/>
          <a:lstStyle>
            <a:lvl1pPr>
              <a:defRPr/>
            </a:lvl1pPr>
          </a:lstStyle>
          <a:p>
            <a:fld id="{EDB22753-B0A9-4CCB-8874-8C3403729D00}" type="datetime2">
              <a:rPr lang="zh-TW" altLang="en-US" smtClean="0"/>
              <a:pPr/>
              <a:t>2020年12月16日</a:t>
            </a:fld>
            <a:endParaRPr lang="en-US" dirty="0"/>
          </a:p>
        </p:txBody>
      </p:sp>
      <p:sp>
        <p:nvSpPr>
          <p:cNvPr id="7" name="投影片編號預留位置 6"/>
          <p:cNvSpPr>
            <a:spLocks noGrp="1"/>
          </p:cNvSpPr>
          <p:nvPr>
            <p:ph type="sldNum" sz="quarter" idx="12"/>
          </p:nvPr>
        </p:nvSpPr>
        <p:spPr/>
        <p:txBody>
          <a:bodyPr rtlCol="0"/>
          <a:lstStyle/>
          <a:p>
            <a:pPr rtl="0"/>
            <a:fld id="{AAEAE4A8-A6E5-453E-B946-FB774B73F48C}" type="slidenum">
              <a:rPr lang="en-US" altLang="zh-TW" smtClean="0"/>
              <a:t>‹#›</a:t>
            </a:fld>
            <a:endParaRPr lang="zh-TW" alt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065213" y="533400"/>
            <a:ext cx="4114800" cy="1524000"/>
          </a:xfrm>
        </p:spPr>
        <p:txBody>
          <a:bodyPr rtlCol="0" anchor="b">
            <a:noAutofit/>
          </a:bodyPr>
          <a:lstStyle>
            <a:lvl1pPr algn="l">
              <a:lnSpc>
                <a:spcPct val="100000"/>
              </a:lnSpc>
              <a:defRPr sz="3600" b="1"/>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預留位置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5" name="頁尾預留位置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latin typeface="細明體" panose="02020509000000000000" pitchFamily="49" charset="-120"/>
                <a:ea typeface="細明體" panose="02020509000000000000" pitchFamily="49" charset="-120"/>
              </a:defRPr>
            </a:lvl1pPr>
          </a:lstStyle>
          <a:p>
            <a:r>
              <a:rPr lang="zh-TW" altLang="en-US" dirty="0"/>
              <a:t>新增頁尾</a:t>
            </a:r>
          </a:p>
        </p:txBody>
      </p:sp>
      <p:sp>
        <p:nvSpPr>
          <p:cNvPr id="4" name="日期預留位置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latin typeface="細明體" panose="02020509000000000000" pitchFamily="49" charset="-120"/>
                <a:ea typeface="細明體" panose="02020509000000000000" pitchFamily="49" charset="-120"/>
              </a:defRPr>
            </a:lvl1pPr>
          </a:lstStyle>
          <a:p>
            <a:fld id="{BD8E3081-8997-4FCC-AA9C-554AF3E1C629}" type="datetime2">
              <a:rPr lang="zh-TW" altLang="en-US" smtClean="0"/>
              <a:pPr/>
              <a:t>2020年12月16日</a:t>
            </a:fld>
            <a:endParaRPr lang="en-US" dirty="0"/>
          </a:p>
        </p:txBody>
      </p:sp>
      <p:sp>
        <p:nvSpPr>
          <p:cNvPr id="6" name="投影片編號預留位置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latin typeface="細明體" panose="02020509000000000000" pitchFamily="49" charset="-120"/>
              </a:defRPr>
            </a:lvl1pPr>
          </a:lstStyle>
          <a:p>
            <a:fld id="{AAEAE4A8-A6E5-453E-B946-FB774B73F48C}" type="slidenum">
              <a:rPr lang="en-US" altLang="zh-TW" smtClean="0"/>
              <a:pPr/>
              <a:t>‹#›</a:t>
            </a:fld>
            <a:endParaRPr lang="zh-TW" alt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細明體" panose="02020509000000000000" pitchFamily="49" charset="-120"/>
          <a:ea typeface="細明體" panose="02020509000000000000" pitchFamily="49" charset="-120"/>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細明體" panose="02020509000000000000" pitchFamily="49" charset="-120"/>
          <a:ea typeface="細明體" panose="02020509000000000000" pitchFamily="49" charset="-120"/>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eng.habitatproject.info/home"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rtlCol="0">
            <a:normAutofit fontScale="90000"/>
          </a:bodyPr>
          <a:lstStyle/>
          <a:p>
            <a:pPr rtl="0"/>
            <a:r>
              <a:rPr lang="en-US" altLang="zh-TW" dirty="0">
                <a:ea typeface="Microsoft JhengHei UI" panose="020B0604030504040204" pitchFamily="34" charset="-120"/>
              </a:rPr>
              <a:t>HABITAT: An IoT Solution for Independent Elderly</a:t>
            </a:r>
            <a:endParaRPr lang="zh-TW" altLang="en-US" dirty="0">
              <a:ea typeface="Microsoft JhengHei UI" panose="020B0604030504040204" pitchFamily="34" charset="-120"/>
            </a:endParaRPr>
          </a:p>
        </p:txBody>
      </p:sp>
      <p:sp>
        <p:nvSpPr>
          <p:cNvPr id="3" name="內容預留位置 2"/>
          <p:cNvSpPr>
            <a:spLocks noGrp="1"/>
          </p:cNvSpPr>
          <p:nvPr>
            <p:ph type="subTitle" idx="1"/>
          </p:nvPr>
        </p:nvSpPr>
        <p:spPr>
          <a:xfrm>
            <a:off x="1065212" y="3403600"/>
            <a:ext cx="5029201" cy="2329656"/>
          </a:xfrm>
        </p:spPr>
        <p:txBody>
          <a:bodyPr rtlCol="0"/>
          <a:lstStyle/>
          <a:p>
            <a:pPr algn="ctr"/>
            <a:r>
              <a:rPr lang="zh-TW" altLang="en-US" dirty="0">
                <a:latin typeface="標楷體" panose="03000509000000000000" pitchFamily="65" charset="-120"/>
                <a:ea typeface="標楷體" panose="03000509000000000000" pitchFamily="65" charset="-120"/>
              </a:rPr>
              <a:t>電子商務</a:t>
            </a:r>
            <a:r>
              <a:rPr lang="en-US" altLang="zh-TW" dirty="0">
                <a:latin typeface="標楷體" panose="03000509000000000000" pitchFamily="65" charset="-120"/>
                <a:ea typeface="標楷體" panose="03000509000000000000" pitchFamily="65" charset="-120"/>
              </a:rPr>
              <a:t>Paper </a:t>
            </a:r>
            <a:r>
              <a:rPr lang="en-US" altLang="zh-TW" dirty="0" err="1">
                <a:latin typeface="標楷體" panose="03000509000000000000" pitchFamily="65" charset="-120"/>
                <a:ea typeface="標楷體" panose="03000509000000000000" pitchFamily="65" charset="-120"/>
              </a:rPr>
              <a:t>Presetation</a:t>
            </a:r>
            <a:endParaRPr lang="en-US" altLang="zh-TW" dirty="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組員：</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M0961108_</a:t>
            </a:r>
            <a:r>
              <a:rPr lang="zh-TW" altLang="en-US" dirty="0">
                <a:latin typeface="標楷體" panose="03000509000000000000" pitchFamily="65" charset="-120"/>
                <a:ea typeface="標楷體" panose="03000509000000000000" pitchFamily="65" charset="-120"/>
              </a:rPr>
              <a:t>賴威良</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M0961104_</a:t>
            </a:r>
            <a:r>
              <a:rPr lang="zh-TW" altLang="en-US" dirty="0">
                <a:latin typeface="標楷體" panose="03000509000000000000" pitchFamily="65" charset="-120"/>
                <a:ea typeface="標楷體" panose="03000509000000000000" pitchFamily="65" charset="-120"/>
              </a:rPr>
              <a:t>袁子凡</a:t>
            </a:r>
            <a:endParaRPr lang="en-US" altLang="zh-TW" dirty="0">
              <a:latin typeface="標楷體" panose="03000509000000000000" pitchFamily="65" charset="-120"/>
              <a:ea typeface="標楷體" panose="03000509000000000000" pitchFamily="65" charset="-120"/>
            </a:endParaRPr>
          </a:p>
          <a:p>
            <a:pPr algn="ctr"/>
            <a:r>
              <a:rPr lang="en-US" altLang="zh-TW" dirty="0">
                <a:latin typeface="標楷體" panose="03000509000000000000" pitchFamily="65" charset="-120"/>
                <a:ea typeface="標楷體" panose="03000509000000000000" pitchFamily="65" charset="-120"/>
              </a:rPr>
              <a:t>M0961111_</a:t>
            </a:r>
            <a:r>
              <a:rPr lang="zh-TW" altLang="en-US" dirty="0">
                <a:latin typeface="標楷體" panose="03000509000000000000" pitchFamily="65" charset="-120"/>
                <a:ea typeface="標楷體" panose="03000509000000000000" pitchFamily="65" charset="-120"/>
              </a:rPr>
              <a:t>黃湘妘</a:t>
            </a: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61" y="18593"/>
            <a:ext cx="5525209" cy="530087"/>
          </a:xfrm>
        </p:spPr>
        <p:txBody>
          <a:bodyPr rtlCol="0">
            <a:normAutofit fontScale="90000"/>
          </a:bodyPr>
          <a:lstStyle/>
          <a:p>
            <a:pPr rtl="0"/>
            <a:r>
              <a:rPr lang="en-US" altLang="zh-TW" sz="2400" b="0" i="0" u="none" strike="noStrike" baseline="0" dirty="0">
                <a:latin typeface="URWPalladioL-Ital"/>
              </a:rPr>
              <a:t>2.2. HABITAT Architecture and Overall System</a:t>
            </a:r>
            <a:endParaRPr lang="zh-TW" altLang="en-US" sz="2400" dirty="0">
              <a:ea typeface="Microsoft JhengHei UI" panose="020B0604030504040204" pitchFamily="34" charset="-120"/>
            </a:endParaRPr>
          </a:p>
        </p:txBody>
      </p:sp>
      <p:sp>
        <p:nvSpPr>
          <p:cNvPr id="3" name="內容預留位置 2"/>
          <p:cNvSpPr>
            <a:spLocks noGrp="1"/>
          </p:cNvSpPr>
          <p:nvPr>
            <p:ph idx="1"/>
          </p:nvPr>
        </p:nvSpPr>
        <p:spPr>
          <a:xfrm>
            <a:off x="0" y="980728"/>
            <a:ext cx="8997971" cy="5544616"/>
          </a:xfrm>
        </p:spPr>
        <p:txBody>
          <a:bodyPr rtlCol="0">
            <a:normAutofit/>
          </a:bodyPr>
          <a:lstStyle/>
          <a:p>
            <a:pPr rtl="0"/>
            <a:r>
              <a:rPr lang="en-US" altLang="zh-TW" sz="2400" b="1" dirty="0">
                <a:latin typeface="標楷體" panose="03000509000000000000" pitchFamily="65" charset="-120"/>
                <a:ea typeface="標楷體" panose="03000509000000000000" pitchFamily="65" charset="-120"/>
              </a:rPr>
              <a:t>HABITAT</a:t>
            </a:r>
            <a:r>
              <a:rPr lang="zh-TW" altLang="en-US" sz="2400" b="1"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綜合不同領域能力的科學團隊設計。對目標用戶不同的實際需求調查，規劃有效的方策對於家庭和社區建立家庭護理服務。</a:t>
            </a:r>
            <a:endParaRPr lang="en-US" altLang="zh-TW" sz="2400" dirty="0">
              <a:latin typeface="標楷體" panose="03000509000000000000" pitchFamily="65" charset="-120"/>
              <a:ea typeface="標楷體" panose="03000509000000000000" pitchFamily="65" charset="-120"/>
            </a:endParaRPr>
          </a:p>
          <a:p>
            <a:pPr marL="45720" indent="0" rtl="0">
              <a:buNone/>
            </a:pPr>
            <a:r>
              <a:rPr lang="zh-TW" altLang="en-US" sz="2400" dirty="0">
                <a:latin typeface="標楷體" panose="03000509000000000000" pitchFamily="65" charset="-120"/>
                <a:ea typeface="標楷體" panose="03000509000000000000" pitchFamily="65" charset="-120"/>
              </a:rPr>
              <a:t>智能物品類型</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sym typeface="Wingdings" panose="05000000000000000000" pitchFamily="2" charset="2"/>
              </a:rPr>
              <a:t>根據護理人員</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&amp;</a:t>
            </a:r>
            <a:r>
              <a:rPr lang="zh-TW" altLang="en-US" sz="2400" dirty="0">
                <a:latin typeface="標楷體" panose="03000509000000000000" pitchFamily="65" charset="-120"/>
                <a:ea typeface="標楷體" panose="03000509000000000000" pitchFamily="65" charset="-120"/>
                <a:sym typeface="Wingdings" panose="05000000000000000000" pitchFamily="2" charset="2"/>
              </a:rPr>
              <a:t>老年人日常生活需求來選擇。</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pPr marL="45720" indent="0" rtl="0">
              <a:buNone/>
            </a:pPr>
            <a:r>
              <a:rPr lang="zh-TW" altLang="en-US" sz="2400" dirty="0">
                <a:latin typeface="標楷體" panose="03000509000000000000" pitchFamily="65" charset="-120"/>
                <a:ea typeface="標楷體" panose="03000509000000000000" pitchFamily="65" charset="-120"/>
                <a:sym typeface="Wingdings" panose="05000000000000000000" pitchFamily="2" charset="2"/>
              </a:rPr>
              <a:t>透過創新的設計方案來滿足，提高整體服務質量。</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pPr marL="45720" indent="0" rtl="0">
              <a:buNone/>
            </a:pPr>
            <a:r>
              <a:rPr lang="zh-TW" altLang="en-US" sz="2400" dirty="0">
                <a:latin typeface="標楷體" panose="03000509000000000000" pitchFamily="65" charset="-120"/>
                <a:ea typeface="標楷體" panose="03000509000000000000" pitchFamily="65" charset="-120"/>
                <a:sym typeface="Wingdings" panose="05000000000000000000" pitchFamily="2" charset="2"/>
              </a:rPr>
              <a:t>以下日常用品中配備了感應元件與作動元件：</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r>
              <a:rPr lang="zh-TW" altLang="en-US" sz="2400" dirty="0">
                <a:latin typeface="標楷體" panose="03000509000000000000" pitchFamily="65" charset="-120"/>
                <a:ea typeface="標楷體" panose="03000509000000000000" pitchFamily="65" charset="-120"/>
                <a:sym typeface="Wingdings" panose="05000000000000000000" pitchFamily="2" charset="2"/>
              </a:rPr>
              <a:t>室內定位壁燈</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r>
              <a:rPr lang="zh-TW" altLang="en-US" sz="2400" dirty="0">
                <a:latin typeface="標楷體" panose="03000509000000000000" pitchFamily="65" charset="-120"/>
                <a:ea typeface="標楷體" panose="03000509000000000000" pitchFamily="65" charset="-120"/>
                <a:sym typeface="Wingdings" panose="05000000000000000000" pitchFamily="2" charset="2"/>
              </a:rPr>
              <a:t>監測坐姿的扶手椅</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r>
              <a:rPr lang="zh-TW" altLang="en-US" sz="2400" dirty="0">
                <a:latin typeface="標楷體" panose="03000509000000000000" pitchFamily="65" charset="-120"/>
                <a:ea typeface="標楷體" panose="03000509000000000000" pitchFamily="65" charset="-120"/>
                <a:sym typeface="Wingdings" panose="05000000000000000000" pitchFamily="2" charset="2"/>
              </a:rPr>
              <a:t>活動</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sym typeface="Wingdings" panose="05000000000000000000" pitchFamily="2" charset="2"/>
              </a:rPr>
              <a:t>動態</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sym typeface="Wingdings" panose="05000000000000000000" pitchFamily="2" charset="2"/>
              </a:rPr>
              <a:t>訊息腰帶</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r>
              <a:rPr lang="zh-TW" altLang="en-US" sz="2400" dirty="0">
                <a:latin typeface="標楷體" panose="03000509000000000000" pitchFamily="65" charset="-120"/>
                <a:ea typeface="標楷體" panose="03000509000000000000" pitchFamily="65" charset="-120"/>
                <a:sym typeface="Wingdings" panose="05000000000000000000" pitchFamily="2" charset="2"/>
              </a:rPr>
              <a:t>牆壁和行動裝置的使用者介面</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p:txBody>
      </p:sp>
      <p:pic>
        <p:nvPicPr>
          <p:cNvPr id="4" name="Picture 2" descr="Habitat project">
            <a:extLst>
              <a:ext uri="{FF2B5EF4-FFF2-40B4-BE49-F238E27FC236}">
                <a16:creationId xmlns:a16="http://schemas.microsoft.com/office/drawing/2014/main" id="{9E1EB544-BC85-4FAF-824D-D35526CAF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971" y="3585119"/>
            <a:ext cx="3190854" cy="32728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abitat project">
            <a:extLst>
              <a:ext uri="{FF2B5EF4-FFF2-40B4-BE49-F238E27FC236}">
                <a16:creationId xmlns:a16="http://schemas.microsoft.com/office/drawing/2014/main" id="{5BBD2E07-5349-4840-A114-126C2714C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4300" y="0"/>
            <a:ext cx="1914525"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3571945E-8CB8-4D56-AD94-22F48191D9B5}"/>
              </a:ext>
            </a:extLst>
          </p:cNvPr>
          <p:cNvSpPr txBox="1"/>
          <p:nvPr/>
        </p:nvSpPr>
        <p:spPr>
          <a:xfrm>
            <a:off x="3325151" y="6506072"/>
            <a:ext cx="4812916" cy="646331"/>
          </a:xfrm>
          <a:prstGeom prst="rect">
            <a:avLst/>
          </a:prstGeom>
          <a:noFill/>
          <a:ln>
            <a:solidFill>
              <a:schemeClr val="bg2"/>
            </a:solidFill>
          </a:ln>
        </p:spPr>
        <p:txBody>
          <a:bodyPr wrap="square" rtlCol="0" anchor="ctr" anchorCtr="1">
            <a:spAutoFit/>
          </a:bodyPr>
          <a:lstStyle/>
          <a:p>
            <a:r>
              <a:rPr lang="en-US" altLang="zh-TW" dirty="0">
                <a:hlinkClick r:id="rId5"/>
              </a:rPr>
              <a:t>http://www.eng.habitatproject.info/home</a:t>
            </a:r>
            <a:endParaRPr lang="en-US" altLang="zh-TW" dirty="0"/>
          </a:p>
          <a:p>
            <a:endParaRPr lang="zh-TW" alt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hidden="1"/>
          <p:cNvSpPr>
            <a:spLocks noGrp="1"/>
          </p:cNvSpPr>
          <p:nvPr>
            <p:ph type="title"/>
          </p:nvPr>
        </p:nvSpPr>
        <p:spPr>
          <a:xfrm>
            <a:off x="-6861" y="18593"/>
            <a:ext cx="5525209" cy="530087"/>
          </a:xfrm>
        </p:spPr>
        <p:txBody>
          <a:bodyPr rtlCol="0">
            <a:normAutofit fontScale="90000"/>
          </a:bodyPr>
          <a:lstStyle/>
          <a:p>
            <a:pPr rtl="0"/>
            <a:r>
              <a:rPr lang="en-US" altLang="zh-TW" sz="2400" b="0" i="0" u="none" strike="noStrike" baseline="0" dirty="0">
                <a:latin typeface="URWPalladioL-Ital"/>
              </a:rPr>
              <a:t>2.2. HABITAT Architecture and Overall System</a:t>
            </a:r>
            <a:endParaRPr lang="zh-TW" altLang="en-US" sz="2400" dirty="0">
              <a:ea typeface="Microsoft JhengHei UI" panose="020B0604030504040204" pitchFamily="34" charset="-120"/>
            </a:endParaRPr>
          </a:p>
        </p:txBody>
      </p:sp>
      <p:pic>
        <p:nvPicPr>
          <p:cNvPr id="9" name="圖片 8">
            <a:extLst>
              <a:ext uri="{FF2B5EF4-FFF2-40B4-BE49-F238E27FC236}">
                <a16:creationId xmlns:a16="http://schemas.microsoft.com/office/drawing/2014/main" id="{271CC9EB-8373-4B80-BB31-B71BA8297791}"/>
              </a:ext>
            </a:extLst>
          </p:cNvPr>
          <p:cNvPicPr>
            <a:picLocks noChangeAspect="1"/>
          </p:cNvPicPr>
          <p:nvPr/>
        </p:nvPicPr>
        <p:blipFill>
          <a:blip r:embed="rId3"/>
          <a:stretch>
            <a:fillRect/>
          </a:stretch>
        </p:blipFill>
        <p:spPr>
          <a:xfrm>
            <a:off x="117748" y="116632"/>
            <a:ext cx="7388086" cy="4248472"/>
          </a:xfrm>
          <a:prstGeom prst="rect">
            <a:avLst/>
          </a:prstGeom>
        </p:spPr>
      </p:pic>
      <p:sp>
        <p:nvSpPr>
          <p:cNvPr id="10" name="文字方塊 9">
            <a:extLst>
              <a:ext uri="{FF2B5EF4-FFF2-40B4-BE49-F238E27FC236}">
                <a16:creationId xmlns:a16="http://schemas.microsoft.com/office/drawing/2014/main" id="{9FEB9A22-225F-42E2-B3B7-A030AB7E19F5}"/>
              </a:ext>
            </a:extLst>
          </p:cNvPr>
          <p:cNvSpPr txBox="1"/>
          <p:nvPr/>
        </p:nvSpPr>
        <p:spPr>
          <a:xfrm>
            <a:off x="5619899" y="5534562"/>
            <a:ext cx="4680520" cy="1569660"/>
          </a:xfrm>
          <a:prstGeom prst="rect">
            <a:avLst/>
          </a:prstGeom>
          <a:noFill/>
          <a:ln>
            <a:solidFill>
              <a:schemeClr val="bg2"/>
            </a:solidFill>
          </a:ln>
        </p:spPr>
        <p:txBody>
          <a:bodyPr wrap="square" rtlCol="0" anchor="ctr" anchorCtr="1">
            <a:spAutoFit/>
          </a:bodyPr>
          <a:lstStyle/>
          <a:p>
            <a:r>
              <a:rPr lang="en-US" altLang="zh-TW" sz="1600" dirty="0"/>
              <a:t>※SPARQL-</a:t>
            </a:r>
            <a:r>
              <a:rPr lang="zh-TW" altLang="en-US" sz="1600" dirty="0"/>
              <a:t>一種用於資源描述框架上的查詢語言，名字是一個遞迴縮寫，代表「</a:t>
            </a:r>
            <a:r>
              <a:rPr lang="en-US" altLang="zh-TW" sz="1600" dirty="0"/>
              <a:t>SPARQL Protocol and RDF Query Language</a:t>
            </a:r>
            <a:r>
              <a:rPr lang="zh-TW" altLang="en-US" sz="1600" dirty="0"/>
              <a:t>（</a:t>
            </a:r>
            <a:r>
              <a:rPr lang="en-US" altLang="zh-TW" sz="1600" dirty="0"/>
              <a:t>SPARQL</a:t>
            </a:r>
            <a:r>
              <a:rPr lang="zh-TW" altLang="en-US" sz="1600" dirty="0"/>
              <a:t>協定與</a:t>
            </a:r>
            <a:r>
              <a:rPr lang="en-US" altLang="zh-TW" sz="1600" dirty="0"/>
              <a:t>RDF</a:t>
            </a:r>
            <a:r>
              <a:rPr lang="zh-TW" altLang="en-US" sz="1600" dirty="0"/>
              <a:t>查詢語言）」。</a:t>
            </a:r>
            <a:endParaRPr lang="en-US" altLang="zh-TW" sz="1600" dirty="0"/>
          </a:p>
          <a:p>
            <a:r>
              <a:rPr lang="en-US" altLang="zh-TW" sz="1600" dirty="0"/>
              <a:t>※</a:t>
            </a:r>
            <a:r>
              <a:rPr lang="en-US" altLang="zh-TW" sz="1600" dirty="0">
                <a:latin typeface="標楷體" panose="03000509000000000000" pitchFamily="65" charset="-120"/>
                <a:ea typeface="標楷體" panose="03000509000000000000" pitchFamily="65" charset="-120"/>
              </a:rPr>
              <a:t>RDF</a:t>
            </a:r>
            <a:r>
              <a:rPr lang="zh-TW" altLang="en-US" sz="1600" dirty="0">
                <a:latin typeface="標楷體" panose="03000509000000000000" pitchFamily="65" charset="-120"/>
                <a:ea typeface="標楷體" panose="03000509000000000000" pitchFamily="65" charset="-120"/>
              </a:rPr>
              <a:t>：資源描述框架；</a:t>
            </a:r>
          </a:p>
          <a:p>
            <a:endParaRPr lang="zh-TW" altLang="en-US" sz="1600" dirty="0"/>
          </a:p>
        </p:txBody>
      </p:sp>
      <p:sp>
        <p:nvSpPr>
          <p:cNvPr id="11" name="文字方塊 10">
            <a:extLst>
              <a:ext uri="{FF2B5EF4-FFF2-40B4-BE49-F238E27FC236}">
                <a16:creationId xmlns:a16="http://schemas.microsoft.com/office/drawing/2014/main" id="{B553D530-AE0B-47CD-BECA-C0090C53ABF2}"/>
              </a:ext>
            </a:extLst>
          </p:cNvPr>
          <p:cNvSpPr txBox="1"/>
          <p:nvPr/>
        </p:nvSpPr>
        <p:spPr>
          <a:xfrm>
            <a:off x="823459" y="4411176"/>
            <a:ext cx="6682375" cy="2308324"/>
          </a:xfrm>
          <a:prstGeom prst="rect">
            <a:avLst/>
          </a:prstGeom>
          <a:noFill/>
          <a:ln>
            <a:noFill/>
          </a:ln>
        </p:spPr>
        <p:txBody>
          <a:bodyPr wrap="square" rtlCol="0" anchor="ctr" anchorCtr="1">
            <a:spAutoFit/>
          </a:bodyPr>
          <a:lstStyle/>
          <a:p>
            <a:r>
              <a:rPr lang="en-US" altLang="zh-TW" dirty="0">
                <a:latin typeface="標楷體" panose="03000509000000000000" pitchFamily="65" charset="-120"/>
                <a:ea typeface="標楷體" panose="03000509000000000000" pitchFamily="65" charset="-120"/>
              </a:rPr>
              <a:t>HABITAT</a:t>
            </a:r>
            <a:r>
              <a:rPr lang="zh-TW" altLang="en-US" dirty="0">
                <a:latin typeface="標楷體" panose="03000509000000000000" pitchFamily="65" charset="-120"/>
                <a:ea typeface="標楷體" panose="03000509000000000000" pitchFamily="65" charset="-120"/>
              </a:rPr>
              <a:t>（基於物聯網的家庭協助，人人享有自治）生態系統概述。 圓圈包含設備的不同模塊。 箭頭描繪了不同設備和模塊之間的通信。</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SEPA</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SPARQL</a:t>
            </a:r>
            <a:r>
              <a:rPr lang="zh-TW" altLang="en-US" dirty="0">
                <a:latin typeface="標楷體" panose="03000509000000000000" pitchFamily="65" charset="-120"/>
                <a:ea typeface="標楷體" panose="03000509000000000000" pitchFamily="65" charset="-120"/>
              </a:rPr>
              <a:t>事件處理體系結構；</a:t>
            </a:r>
          </a:p>
          <a:p>
            <a:r>
              <a:rPr lang="en-US" altLang="zh-TW" dirty="0">
                <a:latin typeface="標楷體" panose="03000509000000000000" pitchFamily="65" charset="-120"/>
                <a:ea typeface="標楷體" panose="03000509000000000000" pitchFamily="65" charset="-120"/>
              </a:rPr>
              <a:t>SPARQL</a:t>
            </a:r>
            <a:r>
              <a:rPr lang="zh-TW" altLang="en-US" dirty="0">
                <a:latin typeface="標楷體" panose="03000509000000000000" pitchFamily="65" charset="-120"/>
                <a:ea typeface="標楷體" panose="03000509000000000000" pitchFamily="65" charset="-120"/>
              </a:rPr>
              <a:t>：簡單協議和</a:t>
            </a:r>
            <a:r>
              <a:rPr lang="en-US" altLang="zh-TW" dirty="0">
                <a:latin typeface="標楷體" panose="03000509000000000000" pitchFamily="65" charset="-120"/>
                <a:ea typeface="標楷體" panose="03000509000000000000" pitchFamily="65" charset="-120"/>
              </a:rPr>
              <a:t>RFD</a:t>
            </a:r>
            <a:r>
              <a:rPr lang="zh-TW" altLang="en-US" dirty="0">
                <a:latin typeface="標楷體" panose="03000509000000000000" pitchFamily="65" charset="-120"/>
                <a:ea typeface="標楷體" panose="03000509000000000000" pitchFamily="65" charset="-120"/>
              </a:rPr>
              <a:t>查詢語言；</a:t>
            </a:r>
          </a:p>
          <a:p>
            <a:r>
              <a:rPr lang="en-US" altLang="zh-TW" dirty="0">
                <a:latin typeface="標楷體" panose="03000509000000000000" pitchFamily="65" charset="-120"/>
                <a:ea typeface="標楷體" panose="03000509000000000000" pitchFamily="65" charset="-120"/>
              </a:rPr>
              <a:t>AI</a:t>
            </a:r>
            <a:r>
              <a:rPr lang="zh-TW" altLang="en-US" dirty="0">
                <a:latin typeface="標楷體" panose="03000509000000000000" pitchFamily="65" charset="-120"/>
                <a:ea typeface="標楷體" panose="03000509000000000000" pitchFamily="65" charset="-120"/>
              </a:rPr>
              <a:t>：人工智能；</a:t>
            </a:r>
          </a:p>
          <a:p>
            <a:r>
              <a:rPr lang="en-US" altLang="zh-TW" dirty="0">
                <a:latin typeface="標楷體" panose="03000509000000000000" pitchFamily="65" charset="-120"/>
                <a:ea typeface="標楷體" panose="03000509000000000000" pitchFamily="65" charset="-120"/>
              </a:rPr>
              <a:t>ORM</a:t>
            </a:r>
            <a:r>
              <a:rPr lang="zh-TW" altLang="en-US" dirty="0">
                <a:latin typeface="標楷體" panose="03000509000000000000" pitchFamily="65" charset="-120"/>
                <a:ea typeface="標楷體" panose="03000509000000000000" pitchFamily="65" charset="-120"/>
              </a:rPr>
              <a:t>：對象關係映射</a:t>
            </a:r>
          </a:p>
        </p:txBody>
      </p:sp>
      <p:sp>
        <p:nvSpPr>
          <p:cNvPr id="12" name="星形: 六角 11">
            <a:extLst>
              <a:ext uri="{FF2B5EF4-FFF2-40B4-BE49-F238E27FC236}">
                <a16:creationId xmlns:a16="http://schemas.microsoft.com/office/drawing/2014/main" id="{4AF64EDA-F958-4D9F-8081-21FB4C0EC76B}"/>
              </a:ext>
            </a:extLst>
          </p:cNvPr>
          <p:cNvSpPr/>
          <p:nvPr/>
        </p:nvSpPr>
        <p:spPr>
          <a:xfrm>
            <a:off x="8038628" y="116632"/>
            <a:ext cx="3240360" cy="3660886"/>
          </a:xfrm>
          <a:prstGeom prst="star6">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b="1" dirty="0">
                <a:latin typeface="標楷體" panose="03000509000000000000" pitchFamily="65" charset="-120"/>
                <a:ea typeface="標楷體" panose="03000509000000000000" pitchFamily="65" charset="-120"/>
                <a:sym typeface="Wingdings" panose="05000000000000000000" pitchFamily="2" charset="2"/>
              </a:rPr>
              <a:t>強調可以開發新的元素，並且容易地引入到生態系統提供新的服務或擴展已</a:t>
            </a:r>
            <a:r>
              <a:rPr lang="en-US" altLang="zh-TW" b="1" dirty="0">
                <a:latin typeface="標楷體" panose="03000509000000000000" pitchFamily="65" charset="-120"/>
                <a:ea typeface="標楷體" panose="03000509000000000000" pitchFamily="65" charset="-120"/>
                <a:sym typeface="Wingdings" panose="05000000000000000000" pitchFamily="2" charset="2"/>
              </a:rPr>
              <a:t>supported</a:t>
            </a:r>
            <a:r>
              <a:rPr lang="zh-TW" altLang="en-US" b="1" dirty="0">
                <a:latin typeface="標楷體" panose="03000509000000000000" pitchFamily="65" charset="-120"/>
                <a:ea typeface="標楷體" panose="03000509000000000000" pitchFamily="65" charset="-120"/>
                <a:sym typeface="Wingdings" panose="05000000000000000000" pitchFamily="2" charset="2"/>
              </a:rPr>
              <a:t>的服務。</a:t>
            </a:r>
            <a:endParaRPr lang="en-US" altLang="zh-TW" b="1" dirty="0">
              <a:latin typeface="標楷體" panose="03000509000000000000" pitchFamily="65" charset="-120"/>
              <a:ea typeface="標楷體" panose="03000509000000000000" pitchFamily="65" charset="-120"/>
              <a:sym typeface="Wingdings" panose="05000000000000000000" pitchFamily="2" charset="2"/>
            </a:endParaRPr>
          </a:p>
          <a:p>
            <a:pPr algn="ctr"/>
            <a:endParaRPr lang="zh-TW" altLang="en-US" dirty="0"/>
          </a:p>
        </p:txBody>
      </p:sp>
    </p:spTree>
    <p:extLst>
      <p:ext uri="{BB962C8B-B14F-4D97-AF65-F5344CB8AC3E}">
        <p14:creationId xmlns:p14="http://schemas.microsoft.com/office/powerpoint/2010/main" val="82226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8D7E6A74-9F53-49F8-ADF0-BF93FD536A20}"/>
              </a:ext>
            </a:extLst>
          </p:cNvPr>
          <p:cNvSpPr>
            <a:spLocks noGrp="1"/>
          </p:cNvSpPr>
          <p:nvPr>
            <p:ph type="title"/>
          </p:nvPr>
        </p:nvSpPr>
        <p:spPr>
          <a:xfrm>
            <a:off x="0" y="0"/>
            <a:ext cx="5525209" cy="646719"/>
          </a:xfrm>
        </p:spPr>
        <p:txBody>
          <a:bodyPr rtlCol="0">
            <a:noAutofit/>
          </a:bodyPr>
          <a:lstStyle/>
          <a:p>
            <a:pPr rtl="0"/>
            <a:r>
              <a:rPr lang="en-US" altLang="zh-TW" sz="2300" b="0" i="0" u="none" strike="noStrike" baseline="0" dirty="0">
                <a:latin typeface="URWPalladioL-Ital"/>
              </a:rPr>
              <a:t>2.3. Smart Objects</a:t>
            </a:r>
            <a:br>
              <a:rPr lang="en-US" altLang="zh-TW" sz="2300" b="0" i="0" u="none" strike="noStrike" baseline="0" dirty="0">
                <a:latin typeface="URWPalladioL-Ital"/>
              </a:rPr>
            </a:br>
            <a:r>
              <a:rPr lang="en-US" altLang="zh-TW" sz="2300" b="0" i="0" u="none" strike="noStrike" baseline="0" dirty="0">
                <a:latin typeface="URWPalladioL-Ital"/>
              </a:rPr>
              <a:t>2.3.1 Wall Light for Indoor localization</a:t>
            </a:r>
            <a:endParaRPr lang="zh-TW" altLang="en-US" sz="2300" dirty="0">
              <a:ea typeface="Microsoft JhengHei UI" panose="020B0604030504040204" pitchFamily="34" charset="-120"/>
            </a:endParaRPr>
          </a:p>
        </p:txBody>
      </p:sp>
      <p:sp>
        <p:nvSpPr>
          <p:cNvPr id="5" name="內容預留位置 2">
            <a:extLst>
              <a:ext uri="{FF2B5EF4-FFF2-40B4-BE49-F238E27FC236}">
                <a16:creationId xmlns:a16="http://schemas.microsoft.com/office/drawing/2014/main" id="{98A8EAFF-86C8-451B-BD4B-532C8D05A469}"/>
              </a:ext>
            </a:extLst>
          </p:cNvPr>
          <p:cNvSpPr>
            <a:spLocks noGrp="1"/>
          </p:cNvSpPr>
          <p:nvPr>
            <p:ph idx="1"/>
          </p:nvPr>
        </p:nvSpPr>
        <p:spPr>
          <a:xfrm>
            <a:off x="333772" y="980728"/>
            <a:ext cx="11665296" cy="4191000"/>
          </a:xfrm>
        </p:spPr>
        <p:txBody>
          <a:bodyPr rtlCol="0">
            <a:normAutofit/>
          </a:bodyPr>
          <a:lstStyle/>
          <a:p>
            <a:pPr rtl="0">
              <a:buFont typeface="Wingdings" panose="05000000000000000000" pitchFamily="2" charset="2"/>
              <a:buChar char="u"/>
            </a:pPr>
            <a:r>
              <a:rPr lang="zh-TW" altLang="en-US" sz="2400" dirty="0">
                <a:latin typeface="標楷體" panose="03000509000000000000" pitchFamily="65" charset="-120"/>
                <a:ea typeface="標楷體" panose="03000509000000000000" pitchFamily="65" charset="-120"/>
                <a:sym typeface="Wingdings" panose="05000000000000000000" pitchFamily="2" charset="2"/>
              </a:rPr>
              <a:t>由無線電和多個有源標籤組成的</a:t>
            </a:r>
            <a:r>
              <a:rPr lang="en-US" altLang="zh-TW" sz="2400" dirty="0">
                <a:latin typeface="標楷體" panose="03000509000000000000" pitchFamily="65" charset="-120"/>
                <a:ea typeface="標楷體" panose="03000509000000000000" pitchFamily="65" charset="-120"/>
                <a:sym typeface="Wingdings" panose="05000000000000000000" pitchFamily="2" charset="2"/>
              </a:rPr>
              <a:t>RFID</a:t>
            </a:r>
            <a:r>
              <a:rPr lang="zh-TW" altLang="en-US" sz="2400" dirty="0">
                <a:latin typeface="標楷體" panose="03000509000000000000" pitchFamily="65" charset="-120"/>
                <a:ea typeface="標楷體" panose="03000509000000000000" pitchFamily="65" charset="-120"/>
                <a:sym typeface="Wingdings" panose="05000000000000000000" pitchFamily="2" charset="2"/>
              </a:rPr>
              <a:t>系統，以提供室內定位設施。</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pPr>
              <a:buFont typeface="Wingdings" panose="05000000000000000000" pitchFamily="2" charset="2"/>
              <a:buChar char="u"/>
            </a:pPr>
            <a:r>
              <a:rPr lang="en-US" altLang="zh-TW" sz="2400" dirty="0">
                <a:latin typeface="標楷體" panose="03000509000000000000" pitchFamily="65" charset="-120"/>
                <a:ea typeface="標楷體" panose="03000509000000000000" pitchFamily="65" charset="-120"/>
                <a:sym typeface="Wingdings" panose="05000000000000000000" pitchFamily="2" charset="2"/>
              </a:rPr>
              <a:t>RFID</a:t>
            </a:r>
            <a:r>
              <a:rPr lang="zh-TW" altLang="en-US" sz="2400" dirty="0">
                <a:latin typeface="標楷體" panose="03000509000000000000" pitchFamily="65" charset="-120"/>
                <a:ea typeface="標楷體" panose="03000509000000000000" pitchFamily="65" charset="-120"/>
                <a:sym typeface="Wingdings" panose="05000000000000000000" pitchFamily="2" charset="2"/>
              </a:rPr>
              <a:t>讀取器的執行頻率為</a:t>
            </a:r>
            <a:r>
              <a:rPr lang="en-US" altLang="zh-TW" sz="2400" dirty="0">
                <a:latin typeface="標楷體" panose="03000509000000000000" pitchFamily="65" charset="-120"/>
                <a:ea typeface="標楷體" panose="03000509000000000000" pitchFamily="65" charset="-120"/>
                <a:sym typeface="Wingdings" panose="05000000000000000000" pitchFamily="2" charset="2"/>
              </a:rPr>
              <a:t>2.45GHz</a:t>
            </a:r>
            <a:r>
              <a:rPr lang="zh-TW" altLang="en-US" sz="2400" dirty="0">
                <a:latin typeface="標楷體" panose="03000509000000000000" pitchFamily="65" charset="-120"/>
                <a:ea typeface="標楷體" panose="03000509000000000000" pitchFamily="65" charset="-120"/>
                <a:sym typeface="Wingdings" panose="05000000000000000000" pitchFamily="2" charset="2"/>
              </a:rPr>
              <a:t>的</a:t>
            </a:r>
            <a:r>
              <a:rPr lang="en-US" altLang="zh-TW" sz="2400" dirty="0">
                <a:latin typeface="標楷體" panose="03000509000000000000" pitchFamily="65" charset="-120"/>
                <a:ea typeface="標楷體" panose="03000509000000000000" pitchFamily="65" charset="-120"/>
                <a:sym typeface="Wingdings" panose="05000000000000000000" pitchFamily="2" charset="2"/>
              </a:rPr>
              <a:t>ISM(</a:t>
            </a:r>
            <a:r>
              <a:rPr lang="en-US" altLang="zh-TW" sz="2400" b="0" i="0" dirty="0">
                <a:solidFill>
                  <a:srgbClr val="202122"/>
                </a:solidFill>
                <a:effectLst/>
                <a:latin typeface="Arial" panose="020B0604020202020204" pitchFamily="34" charset="0"/>
              </a:rPr>
              <a:t>Industrial,</a:t>
            </a:r>
            <a:r>
              <a:rPr lang="zh-TW" altLang="en-US" sz="2400" dirty="0">
                <a:latin typeface="標楷體" panose="03000509000000000000" pitchFamily="65" charset="-120"/>
                <a:ea typeface="標楷體" panose="03000509000000000000" pitchFamily="65" charset="-120"/>
                <a:sym typeface="Wingdings" panose="05000000000000000000" pitchFamily="2" charset="2"/>
              </a:rPr>
              <a:t>工業、</a:t>
            </a:r>
            <a:r>
              <a:rPr lang="en-US" altLang="zh-TW" sz="2400" b="0" i="0" dirty="0">
                <a:solidFill>
                  <a:srgbClr val="202122"/>
                </a:solidFill>
                <a:effectLst/>
                <a:latin typeface="Arial" panose="020B0604020202020204" pitchFamily="34" charset="0"/>
              </a:rPr>
              <a:t> Scientific,</a:t>
            </a:r>
            <a:r>
              <a:rPr lang="zh-TW" altLang="en-US" sz="2400" dirty="0">
                <a:latin typeface="標楷體" panose="03000509000000000000" pitchFamily="65" charset="-120"/>
                <a:ea typeface="標楷體" panose="03000509000000000000" pitchFamily="65" charset="-120"/>
                <a:sym typeface="Wingdings" panose="05000000000000000000" pitchFamily="2" charset="2"/>
              </a:rPr>
              <a:t>科學、</a:t>
            </a:r>
            <a:r>
              <a:rPr lang="en-US" altLang="zh-TW" sz="2400" b="0" i="0" dirty="0">
                <a:solidFill>
                  <a:srgbClr val="202122"/>
                </a:solidFill>
                <a:effectLst/>
                <a:latin typeface="Arial" panose="020B0604020202020204" pitchFamily="34" charset="0"/>
              </a:rPr>
              <a:t> Medical,</a:t>
            </a:r>
            <a:r>
              <a:rPr lang="zh-TW" altLang="en-US" sz="2400" dirty="0">
                <a:latin typeface="標楷體" panose="03000509000000000000" pitchFamily="65" charset="-120"/>
                <a:ea typeface="標楷體" panose="03000509000000000000" pitchFamily="65" charset="-120"/>
                <a:sym typeface="Wingdings" panose="05000000000000000000" pitchFamily="2" charset="2"/>
              </a:rPr>
              <a:t>醫療</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sym typeface="Wingdings" panose="05000000000000000000" pitchFamily="2" charset="2"/>
              </a:rPr>
              <a:t>無線電波段。該原型基於兩個旗型偶極子天線的陣列，根據單脈衝雷達理論，能夠創建兩種不同的輻射模式：總和（</a:t>
            </a:r>
            <a:r>
              <a:rPr lang="en-US" altLang="zh-TW" sz="2400" dirty="0">
                <a:latin typeface="標楷體" panose="03000509000000000000" pitchFamily="65" charset="-120"/>
                <a:ea typeface="標楷體" panose="03000509000000000000" pitchFamily="65" charset="-120"/>
                <a:sym typeface="Wingdings" panose="05000000000000000000" pitchFamily="2" charset="2"/>
              </a:rPr>
              <a:t>Σ</a:t>
            </a:r>
            <a:r>
              <a:rPr lang="zh-TW" altLang="en-US" sz="2400" dirty="0">
                <a:latin typeface="標楷體" panose="03000509000000000000" pitchFamily="65" charset="-120"/>
                <a:ea typeface="標楷體" panose="03000509000000000000" pitchFamily="65" charset="-120"/>
                <a:sym typeface="Wingdings" panose="05000000000000000000" pitchFamily="2" charset="2"/>
              </a:rPr>
              <a:t>）和差（∆）。可以確認出釐米級的精度檢視標籤的正確位置。</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pPr marL="45720" indent="0" rtl="0">
              <a:buNone/>
            </a:pP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p:txBody>
      </p:sp>
      <p:pic>
        <p:nvPicPr>
          <p:cNvPr id="7" name="圖片 6">
            <a:extLst>
              <a:ext uri="{FF2B5EF4-FFF2-40B4-BE49-F238E27FC236}">
                <a16:creationId xmlns:a16="http://schemas.microsoft.com/office/drawing/2014/main" id="{22E4DD1B-88F1-4A21-9696-4CD0867A4B34}"/>
              </a:ext>
            </a:extLst>
          </p:cNvPr>
          <p:cNvPicPr>
            <a:picLocks noChangeAspect="1"/>
          </p:cNvPicPr>
          <p:nvPr/>
        </p:nvPicPr>
        <p:blipFill>
          <a:blip r:embed="rId3"/>
          <a:stretch>
            <a:fillRect/>
          </a:stretch>
        </p:blipFill>
        <p:spPr>
          <a:xfrm>
            <a:off x="0" y="3157020"/>
            <a:ext cx="5806380" cy="3700545"/>
          </a:xfrm>
          <a:prstGeom prst="rect">
            <a:avLst/>
          </a:prstGeom>
        </p:spPr>
      </p:pic>
      <p:sp>
        <p:nvSpPr>
          <p:cNvPr id="8" name="文字方塊 7">
            <a:extLst>
              <a:ext uri="{FF2B5EF4-FFF2-40B4-BE49-F238E27FC236}">
                <a16:creationId xmlns:a16="http://schemas.microsoft.com/office/drawing/2014/main" id="{A5D4C93C-E9A5-4A48-AF08-1C822A08059D}"/>
              </a:ext>
            </a:extLst>
          </p:cNvPr>
          <p:cNvSpPr txBox="1"/>
          <p:nvPr/>
        </p:nvSpPr>
        <p:spPr>
          <a:xfrm>
            <a:off x="5839749" y="6178938"/>
            <a:ext cx="4333563" cy="646331"/>
          </a:xfrm>
          <a:prstGeom prst="rect">
            <a:avLst/>
          </a:prstGeom>
          <a:noFill/>
          <a:ln>
            <a:solidFill>
              <a:schemeClr val="bg2"/>
            </a:solidFill>
          </a:ln>
        </p:spPr>
        <p:txBody>
          <a:bodyPr wrap="square" rtlCol="0" anchor="ctr" anchorCtr="1">
            <a:spAutoFit/>
          </a:bodyPr>
          <a:lstStyle/>
          <a:p>
            <a:r>
              <a:rPr lang="zh-TW" altLang="en-US" dirty="0"/>
              <a:t>在室內安裝兩個合作的辨識器。</a:t>
            </a:r>
            <a:endParaRPr lang="en-US" altLang="zh-TW" dirty="0"/>
          </a:p>
          <a:p>
            <a:r>
              <a:rPr lang="zh-TW" altLang="en-US" dirty="0"/>
              <a:t>標籤的兩個位置</a:t>
            </a:r>
            <a:r>
              <a:rPr lang="en-US" altLang="zh-TW" dirty="0"/>
              <a:t>(</a:t>
            </a:r>
            <a:r>
              <a:rPr lang="zh-TW" altLang="en-US" dirty="0"/>
              <a:t>藍色</a:t>
            </a:r>
            <a:r>
              <a:rPr lang="en-US" altLang="zh-TW" dirty="0"/>
              <a:t>:</a:t>
            </a:r>
            <a:r>
              <a:rPr lang="zh-TW" altLang="en-US" dirty="0"/>
              <a:t>肩膀上</a:t>
            </a:r>
            <a:r>
              <a:rPr lang="en-US" altLang="zh-TW" dirty="0"/>
              <a:t>;</a:t>
            </a:r>
            <a:r>
              <a:rPr lang="zh-TW" altLang="en-US" dirty="0"/>
              <a:t>紅色</a:t>
            </a:r>
            <a:r>
              <a:rPr lang="en-US" altLang="zh-TW" dirty="0"/>
              <a:t>;</a:t>
            </a:r>
            <a:r>
              <a:rPr lang="zh-TW" altLang="en-US" dirty="0"/>
              <a:t>皮帶上</a:t>
            </a:r>
            <a:r>
              <a:rPr lang="en-US" altLang="zh-TW" dirty="0"/>
              <a:t>)</a:t>
            </a:r>
            <a:endParaRPr lang="zh-TW" altLang="en-US" dirty="0"/>
          </a:p>
        </p:txBody>
      </p:sp>
      <p:pic>
        <p:nvPicPr>
          <p:cNvPr id="9" name="圖片 8">
            <a:extLst>
              <a:ext uri="{FF2B5EF4-FFF2-40B4-BE49-F238E27FC236}">
                <a16:creationId xmlns:a16="http://schemas.microsoft.com/office/drawing/2014/main" id="{11072F8E-E26A-4F0F-91C3-31EFC8E2F44B}"/>
              </a:ext>
            </a:extLst>
          </p:cNvPr>
          <p:cNvPicPr>
            <a:picLocks noChangeAspect="1"/>
          </p:cNvPicPr>
          <p:nvPr/>
        </p:nvPicPr>
        <p:blipFill>
          <a:blip r:embed="rId4"/>
          <a:stretch>
            <a:fillRect/>
          </a:stretch>
        </p:blipFill>
        <p:spPr>
          <a:xfrm>
            <a:off x="6308926" y="2686140"/>
            <a:ext cx="2593797" cy="2989193"/>
          </a:xfrm>
          <a:prstGeom prst="rect">
            <a:avLst/>
          </a:prstGeom>
        </p:spPr>
      </p:pic>
      <p:sp>
        <p:nvSpPr>
          <p:cNvPr id="12" name="箭號: 向左 11">
            <a:extLst>
              <a:ext uri="{FF2B5EF4-FFF2-40B4-BE49-F238E27FC236}">
                <a16:creationId xmlns:a16="http://schemas.microsoft.com/office/drawing/2014/main" id="{60D57373-DB70-4176-804B-F7C7E28032A6}"/>
              </a:ext>
            </a:extLst>
          </p:cNvPr>
          <p:cNvSpPr/>
          <p:nvPr/>
        </p:nvSpPr>
        <p:spPr>
          <a:xfrm>
            <a:off x="8880480" y="3128189"/>
            <a:ext cx="3312369" cy="1698096"/>
          </a:xfrm>
          <a:prstGeom prst="lef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dirty="0">
                <a:latin typeface="標楷體" panose="03000509000000000000" pitchFamily="65" charset="-120"/>
                <a:ea typeface="標楷體" panose="03000509000000000000" pitchFamily="65" charset="-120"/>
                <a:sym typeface="Wingdings" panose="05000000000000000000" pitchFamily="2" charset="2"/>
              </a:rPr>
              <a:t>該裝置及相關元件</a:t>
            </a: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樹梅派</a:t>
            </a:r>
            <a:r>
              <a:rPr lang="en-US" altLang="zh-TW" dirty="0">
                <a:latin typeface="標楷體" panose="03000509000000000000" pitchFamily="65" charset="-120"/>
                <a:ea typeface="標楷體" panose="03000509000000000000" pitchFamily="65" charset="-120"/>
                <a:sym typeface="Wingdings" panose="05000000000000000000" pitchFamily="2" charset="2"/>
              </a:rPr>
              <a:t>3</a:t>
            </a:r>
            <a:r>
              <a:rPr lang="zh-TW" altLang="en-US" dirty="0">
                <a:latin typeface="標楷體" panose="03000509000000000000" pitchFamily="65" charset="-120"/>
                <a:ea typeface="標楷體" panose="03000509000000000000" pitchFamily="65" charset="-120"/>
                <a:sym typeface="Wingdings" panose="05000000000000000000" pitchFamily="2" charset="2"/>
              </a:rPr>
              <a:t>代</a:t>
            </a:r>
            <a:r>
              <a:rPr lang="en-US" altLang="zh-TW" dirty="0">
                <a:latin typeface="標楷體" panose="03000509000000000000" pitchFamily="65" charset="-120"/>
                <a:ea typeface="標楷體" panose="03000509000000000000" pitchFamily="65" charset="-120"/>
                <a:sym typeface="Wingdings" panose="05000000000000000000" pitchFamily="2" charset="2"/>
              </a:rPr>
              <a:t>)</a:t>
            </a:r>
            <a:r>
              <a:rPr lang="zh-TW" altLang="en-US" dirty="0">
                <a:latin typeface="標楷體" panose="03000509000000000000" pitchFamily="65" charset="-120"/>
                <a:ea typeface="標楷體" panose="03000509000000000000" pitchFamily="65" charset="-120"/>
                <a:sym typeface="Wingdings" panose="05000000000000000000" pitchFamily="2" charset="2"/>
              </a:rPr>
              <a:t>隱藏在壁燈中</a:t>
            </a:r>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pPr algn="ctr"/>
            <a:endParaRPr lang="zh-TW" altLang="en-US" dirty="0"/>
          </a:p>
        </p:txBody>
      </p:sp>
    </p:spTree>
    <p:extLst>
      <p:ext uri="{BB962C8B-B14F-4D97-AF65-F5344CB8AC3E}">
        <p14:creationId xmlns:p14="http://schemas.microsoft.com/office/powerpoint/2010/main" val="394009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hidden="1">
            <a:extLst>
              <a:ext uri="{FF2B5EF4-FFF2-40B4-BE49-F238E27FC236}">
                <a16:creationId xmlns:a16="http://schemas.microsoft.com/office/drawing/2014/main" id="{ACDF47CC-BA72-46E6-9EAC-E494738C9990}"/>
              </a:ext>
            </a:extLst>
          </p:cNvPr>
          <p:cNvSpPr>
            <a:spLocks noGrp="1"/>
          </p:cNvSpPr>
          <p:nvPr>
            <p:ph type="title"/>
          </p:nvPr>
        </p:nvSpPr>
        <p:spPr/>
        <p:txBody>
          <a:bodyPr/>
          <a:lstStyle/>
          <a:p>
            <a:endParaRPr lang="zh-TW" altLang="en-US"/>
          </a:p>
        </p:txBody>
      </p:sp>
      <p:sp>
        <p:nvSpPr>
          <p:cNvPr id="3" name="內容版面配置區 2" hidden="1">
            <a:extLst>
              <a:ext uri="{FF2B5EF4-FFF2-40B4-BE49-F238E27FC236}">
                <a16:creationId xmlns:a16="http://schemas.microsoft.com/office/drawing/2014/main" id="{6CDF69F0-4A9E-4EFB-8498-CD5D259FA7A8}"/>
              </a:ext>
            </a:extLst>
          </p:cNvPr>
          <p:cNvSpPr>
            <a:spLocks noGrp="1"/>
          </p:cNvSpPr>
          <p:nvPr>
            <p:ph idx="1"/>
          </p:nvPr>
        </p:nvSpPr>
        <p:spPr/>
        <p:txBody>
          <a:bodyPr/>
          <a:lstStyle/>
          <a:p>
            <a:endParaRPr lang="zh-TW" altLang="en-US" dirty="0"/>
          </a:p>
        </p:txBody>
      </p:sp>
      <p:sp>
        <p:nvSpPr>
          <p:cNvPr id="9" name="內容預留位置 2">
            <a:extLst>
              <a:ext uri="{FF2B5EF4-FFF2-40B4-BE49-F238E27FC236}">
                <a16:creationId xmlns:a16="http://schemas.microsoft.com/office/drawing/2014/main" id="{4150441B-D8F9-48D4-8F28-6CCA6F37BE4B}"/>
              </a:ext>
            </a:extLst>
          </p:cNvPr>
          <p:cNvSpPr txBox="1">
            <a:spLocks/>
          </p:cNvSpPr>
          <p:nvPr/>
        </p:nvSpPr>
        <p:spPr>
          <a:xfrm>
            <a:off x="374976" y="662608"/>
            <a:ext cx="11665296" cy="165618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細明體" panose="02020509000000000000" pitchFamily="49" charset="-120"/>
                <a:ea typeface="細明體" panose="02020509000000000000" pitchFamily="49" charset="-120"/>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細明體" panose="02020509000000000000" pitchFamily="49" charset="-120"/>
                <a:ea typeface="細明體" panose="02020509000000000000" pitchFamily="49" charset="-120"/>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buFont typeface="Wingdings" panose="05000000000000000000" pitchFamily="2" charset="2"/>
              <a:buChar char="u"/>
            </a:pPr>
            <a:r>
              <a:rPr lang="zh-TW" altLang="en-US" sz="2400" dirty="0">
                <a:latin typeface="標楷體" panose="03000509000000000000" pitchFamily="65" charset="-120"/>
                <a:ea typeface="標楷體" panose="03000509000000000000" pitchFamily="65" charset="-120"/>
                <a:sym typeface="Wingdings" panose="05000000000000000000" pitchFamily="2" charset="2"/>
              </a:rPr>
              <a:t>為了建立與辨識器的通信，並讓使用者感到舒適，開發兩種版本的可穿戴</a:t>
            </a:r>
            <a:r>
              <a:rPr lang="en-US" altLang="zh-TW" sz="2400" dirty="0">
                <a:latin typeface="標楷體" panose="03000509000000000000" pitchFamily="65" charset="-120"/>
                <a:ea typeface="標楷體" panose="03000509000000000000" pitchFamily="65" charset="-120"/>
                <a:sym typeface="Wingdings" panose="05000000000000000000" pitchFamily="2" charset="2"/>
              </a:rPr>
              <a:t>RFID</a:t>
            </a:r>
            <a:r>
              <a:rPr lang="zh-TW" altLang="en-US" sz="2400" dirty="0">
                <a:latin typeface="標楷體" panose="03000509000000000000" pitchFamily="65" charset="-120"/>
                <a:ea typeface="標楷體" panose="03000509000000000000" pitchFamily="65" charset="-120"/>
                <a:sym typeface="Wingdings" panose="05000000000000000000" pitchFamily="2" charset="2"/>
              </a:rPr>
              <a:t>標籤</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a:p>
            <a:pPr>
              <a:buFont typeface="Wingdings" panose="05000000000000000000" pitchFamily="2" charset="2"/>
              <a:buChar char="u"/>
            </a:pPr>
            <a:r>
              <a:rPr lang="zh-TW" altLang="en-US" sz="2400" dirty="0">
                <a:latin typeface="標楷體" panose="03000509000000000000" pitchFamily="65" charset="-120"/>
                <a:ea typeface="標楷體" panose="03000509000000000000" pitchFamily="65" charset="-120"/>
                <a:sym typeface="Wingdings" panose="05000000000000000000" pitchFamily="2" charset="2"/>
              </a:rPr>
              <a:t>未來可以設想設計一種包含在紡織品</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sym typeface="Wingdings" panose="05000000000000000000" pitchFamily="2" charset="2"/>
              </a:rPr>
              <a:t>衣物</a:t>
            </a:r>
            <a:r>
              <a:rPr lang="en-US" altLang="zh-TW" sz="2400" dirty="0">
                <a:latin typeface="標楷體" panose="03000509000000000000" pitchFamily="65" charset="-120"/>
                <a:ea typeface="標楷體" panose="03000509000000000000" pitchFamily="65" charset="-120"/>
                <a:sym typeface="Wingdings" panose="05000000000000000000" pitchFamily="2" charset="2"/>
              </a:rPr>
              <a:t>)</a:t>
            </a:r>
            <a:r>
              <a:rPr lang="zh-TW" altLang="en-US" sz="2400" dirty="0">
                <a:latin typeface="標楷體" panose="03000509000000000000" pitchFamily="65" charset="-120"/>
                <a:ea typeface="標楷體" panose="03000509000000000000" pitchFamily="65" charset="-120"/>
                <a:sym typeface="Wingdings" panose="05000000000000000000" pitchFamily="2" charset="2"/>
              </a:rPr>
              <a:t>中可穿戴的標籤，更能讓使用者感覺到便利及舒適。</a:t>
            </a:r>
            <a:endParaRPr lang="en-US" altLang="zh-TW" sz="2400" dirty="0">
              <a:latin typeface="標楷體" panose="03000509000000000000" pitchFamily="65" charset="-120"/>
              <a:ea typeface="標楷體" panose="03000509000000000000" pitchFamily="65" charset="-120"/>
              <a:sym typeface="Wingdings" panose="05000000000000000000" pitchFamily="2" charset="2"/>
            </a:endParaRPr>
          </a:p>
        </p:txBody>
      </p:sp>
      <p:pic>
        <p:nvPicPr>
          <p:cNvPr id="5" name="圖片 4">
            <a:extLst>
              <a:ext uri="{FF2B5EF4-FFF2-40B4-BE49-F238E27FC236}">
                <a16:creationId xmlns:a16="http://schemas.microsoft.com/office/drawing/2014/main" id="{EE353720-8F77-4D20-A847-1E731C28B82B}"/>
              </a:ext>
            </a:extLst>
          </p:cNvPr>
          <p:cNvPicPr>
            <a:picLocks noChangeAspect="1"/>
          </p:cNvPicPr>
          <p:nvPr/>
        </p:nvPicPr>
        <p:blipFill>
          <a:blip r:embed="rId3"/>
          <a:stretch>
            <a:fillRect/>
          </a:stretch>
        </p:blipFill>
        <p:spPr>
          <a:xfrm>
            <a:off x="9457252" y="4539209"/>
            <a:ext cx="2583020" cy="2320594"/>
          </a:xfrm>
          <a:prstGeom prst="rect">
            <a:avLst/>
          </a:prstGeom>
        </p:spPr>
      </p:pic>
      <p:sp>
        <p:nvSpPr>
          <p:cNvPr id="6" name="內容預留位置 2">
            <a:extLst>
              <a:ext uri="{FF2B5EF4-FFF2-40B4-BE49-F238E27FC236}">
                <a16:creationId xmlns:a16="http://schemas.microsoft.com/office/drawing/2014/main" id="{6A555CA9-6105-4219-9E6D-C41C102B4D96}"/>
              </a:ext>
            </a:extLst>
          </p:cNvPr>
          <p:cNvSpPr txBox="1">
            <a:spLocks/>
          </p:cNvSpPr>
          <p:nvPr/>
        </p:nvSpPr>
        <p:spPr>
          <a:xfrm>
            <a:off x="324504" y="2132856"/>
            <a:ext cx="11665296" cy="240635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細明體" panose="02020509000000000000" pitchFamily="49" charset="-120"/>
                <a:ea typeface="細明體" panose="02020509000000000000" pitchFamily="49" charset="-120"/>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細明體" panose="02020509000000000000" pitchFamily="49" charset="-120"/>
                <a:ea typeface="細明體" panose="02020509000000000000" pitchFamily="49" charset="-120"/>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細明體" panose="02020509000000000000" pitchFamily="49" charset="-120"/>
                <a:ea typeface="細明體" panose="02020509000000000000" pitchFamily="49" charset="-120"/>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細明體" panose="02020509000000000000" pitchFamily="49" charset="-120"/>
                <a:ea typeface="細明體" panose="02020509000000000000" pitchFamily="49" charset="-120"/>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zh-TW" altLang="en-US" sz="2400" dirty="0">
                <a:latin typeface="標楷體" panose="03000509000000000000" pitchFamily="65" charset="-120"/>
                <a:ea typeface="標楷體" panose="03000509000000000000" pitchFamily="65" charset="-120"/>
                <a:sym typeface="Wingdings" panose="05000000000000000000" pitchFamily="2" charset="2"/>
              </a:rPr>
              <a:t>為了減少阻擋或其他不必要的干擾，對有源標籤的一些可行位置進行測試，作為吊飾、胸針、帽子。</a:t>
            </a:r>
          </a:p>
        </p:txBody>
      </p:sp>
      <p:grpSp>
        <p:nvGrpSpPr>
          <p:cNvPr id="8" name="群組 7">
            <a:extLst>
              <a:ext uri="{FF2B5EF4-FFF2-40B4-BE49-F238E27FC236}">
                <a16:creationId xmlns:a16="http://schemas.microsoft.com/office/drawing/2014/main" id="{C04CEBEA-9722-4A25-A61F-9F152A71BF1D}"/>
              </a:ext>
            </a:extLst>
          </p:cNvPr>
          <p:cNvGrpSpPr/>
          <p:nvPr/>
        </p:nvGrpSpPr>
        <p:grpSpPr>
          <a:xfrm>
            <a:off x="26218" y="3903902"/>
            <a:ext cx="8852412" cy="3108543"/>
            <a:chOff x="199025" y="3359213"/>
            <a:chExt cx="8852412" cy="3108543"/>
          </a:xfrm>
        </p:grpSpPr>
        <p:pic>
          <p:nvPicPr>
            <p:cNvPr id="7" name="圖片 6">
              <a:extLst>
                <a:ext uri="{FF2B5EF4-FFF2-40B4-BE49-F238E27FC236}">
                  <a16:creationId xmlns:a16="http://schemas.microsoft.com/office/drawing/2014/main" id="{1FE27E4C-286F-4C0D-B489-FD197CB5E33D}"/>
                </a:ext>
              </a:extLst>
            </p:cNvPr>
            <p:cNvPicPr>
              <a:picLocks noChangeAspect="1"/>
            </p:cNvPicPr>
            <p:nvPr/>
          </p:nvPicPr>
          <p:blipFill>
            <a:blip r:embed="rId4"/>
            <a:stretch>
              <a:fillRect/>
            </a:stretch>
          </p:blipFill>
          <p:spPr>
            <a:xfrm>
              <a:off x="3646140" y="4539209"/>
              <a:ext cx="1576391" cy="432048"/>
            </a:xfrm>
            <a:prstGeom prst="rect">
              <a:avLst/>
            </a:prstGeom>
          </p:spPr>
        </p:pic>
        <p:sp>
          <p:nvSpPr>
            <p:cNvPr id="4" name="文字方塊 3">
              <a:extLst>
                <a:ext uri="{FF2B5EF4-FFF2-40B4-BE49-F238E27FC236}">
                  <a16:creationId xmlns:a16="http://schemas.microsoft.com/office/drawing/2014/main" id="{71972C8B-35F1-4431-889A-E883F142CC3E}"/>
                </a:ext>
              </a:extLst>
            </p:cNvPr>
            <p:cNvSpPr txBox="1"/>
            <p:nvPr/>
          </p:nvSpPr>
          <p:spPr>
            <a:xfrm>
              <a:off x="199025" y="3359213"/>
              <a:ext cx="8852412" cy="3108543"/>
            </a:xfrm>
            <a:prstGeom prst="rect">
              <a:avLst/>
            </a:prstGeom>
            <a:noFill/>
            <a:ln>
              <a:solidFill>
                <a:schemeClr val="bg2"/>
              </a:solidFill>
            </a:ln>
          </p:spPr>
          <p:txBody>
            <a:bodyPr wrap="square" rtlCol="0" anchor="ctr" anchorCtr="1">
              <a:spAutoFit/>
            </a:bodyPr>
            <a:lstStyle/>
            <a:p>
              <a:r>
                <a:rPr lang="zh-TW" altLang="en-US" i="1" u="sng" dirty="0"/>
                <a:t>***</a:t>
              </a:r>
              <a:endParaRPr lang="en-US" altLang="zh-TW" i="1" u="sng" dirty="0"/>
            </a:p>
            <a:p>
              <a:pPr marL="342900" indent="-342900">
                <a:buFont typeface="Wingdings" panose="05000000000000000000" pitchFamily="2" charset="2"/>
                <a:buChar char="l"/>
              </a:pPr>
              <a:r>
                <a:rPr lang="zh-TW" altLang="en-US" i="1" u="sng" dirty="0">
                  <a:latin typeface="標楷體" panose="03000509000000000000" pitchFamily="65" charset="-120"/>
                  <a:ea typeface="標楷體" panose="03000509000000000000" pitchFamily="65" charset="-120"/>
                  <a:sym typeface="Wingdings" panose="05000000000000000000" pitchFamily="2" charset="2"/>
                </a:rPr>
                <a:t>在計算讀取器和標籤絕對距離時，考慮了</a:t>
              </a:r>
              <a:r>
                <a:rPr lang="el-GR" altLang="zh-TW" i="1" u="sng" dirty="0">
                  <a:latin typeface="標楷體" panose="03000509000000000000" pitchFamily="65" charset="-120"/>
                  <a:ea typeface="標楷體" panose="03000509000000000000" pitchFamily="65" charset="-120"/>
                  <a:sym typeface="Wingdings" panose="05000000000000000000" pitchFamily="2" charset="2"/>
                </a:rPr>
                <a:t>Σ-</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channel</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的</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RSSI(Received Signal Strength Indicator,</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接收信號強度指標</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的最大值，採用的攻勢使用參考距離處的</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RSSI</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值，又使用代表被測環境的無線電信道的路徑損耗模型。根據公式估算距離。</a:t>
              </a:r>
              <a:endParaRPr lang="en-US" altLang="zh-TW" i="1" u="sng" dirty="0">
                <a:latin typeface="標楷體" panose="03000509000000000000" pitchFamily="65" charset="-120"/>
                <a:ea typeface="標楷體" panose="03000509000000000000" pitchFamily="65" charset="-120"/>
                <a:sym typeface="Wingdings" panose="05000000000000000000" pitchFamily="2" charset="2"/>
              </a:endParaRPr>
            </a:p>
            <a:p>
              <a:pPr marL="342900" indent="-342900">
                <a:buFont typeface="Wingdings" panose="05000000000000000000" pitchFamily="2" charset="2"/>
                <a:buChar char="l"/>
              </a:pPr>
              <a:endParaRPr lang="en-US" altLang="zh-TW" i="1" u="sng" dirty="0">
                <a:latin typeface="標楷體" panose="03000509000000000000" pitchFamily="65" charset="-120"/>
                <a:ea typeface="標楷體" panose="03000509000000000000" pitchFamily="65" charset="-120"/>
                <a:sym typeface="Wingdings" panose="05000000000000000000" pitchFamily="2" charset="2"/>
              </a:endParaRPr>
            </a:p>
            <a:p>
              <a:pPr marL="342900" indent="-342900">
                <a:buFont typeface="Wingdings" panose="05000000000000000000" pitchFamily="2" charset="2"/>
                <a:buChar char="l"/>
              </a:pPr>
              <a:endParaRPr lang="en-US" altLang="zh-TW" i="1" u="sng" dirty="0">
                <a:latin typeface="標楷體" panose="03000509000000000000" pitchFamily="65" charset="-120"/>
                <a:ea typeface="標楷體" panose="03000509000000000000" pitchFamily="65" charset="-120"/>
                <a:sym typeface="Wingdings" panose="05000000000000000000" pitchFamily="2" charset="2"/>
              </a:endParaRPr>
            </a:p>
            <a:p>
              <a:pPr marL="342900" indent="-342900">
                <a:buFont typeface="Wingdings" panose="05000000000000000000" pitchFamily="2" charset="2"/>
                <a:buChar char="l"/>
              </a:pPr>
              <a:r>
                <a:rPr lang="en-US" altLang="zh-TW" i="1" u="sng" dirty="0">
                  <a:latin typeface="標楷體" panose="03000509000000000000" pitchFamily="65" charset="-120"/>
                  <a:ea typeface="標楷體" panose="03000509000000000000" pitchFamily="65" charset="-120"/>
                  <a:sym typeface="Wingdings" panose="05000000000000000000" pitchFamily="2" charset="2"/>
                </a:rPr>
                <a:t>P0</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和</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PR</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分別是標定過程中</a:t>
              </a:r>
              <a:r>
                <a:rPr lang="el-GR" altLang="zh-TW" i="1" u="sng" dirty="0">
                  <a:latin typeface="標楷體" panose="03000509000000000000" pitchFamily="65" charset="-120"/>
                  <a:ea typeface="標楷體" panose="03000509000000000000" pitchFamily="65" charset="-120"/>
                  <a:sym typeface="Wingdings" panose="05000000000000000000" pitchFamily="2" charset="2"/>
                </a:rPr>
                <a:t>Σ</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端口在一米距離和實際接收到的</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RSSI</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的最大值，</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n</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是路徑損耗指標</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該參數取決於被測地點：在理想的自由空間條件下</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其值為</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2</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，而在真實室內場景下，其值被設置為</a:t>
              </a:r>
              <a:r>
                <a:rPr lang="en-US" altLang="zh-TW" i="1" u="sng" dirty="0">
                  <a:latin typeface="標楷體" panose="03000509000000000000" pitchFamily="65" charset="-120"/>
                  <a:ea typeface="標楷體" panose="03000509000000000000" pitchFamily="65" charset="-120"/>
                  <a:sym typeface="Wingdings" panose="05000000000000000000" pitchFamily="2" charset="2"/>
                </a:rPr>
                <a:t>1.6</a:t>
              </a:r>
              <a:r>
                <a:rPr lang="zh-TW" altLang="en-US" i="1" u="sng" dirty="0">
                  <a:latin typeface="標楷體" panose="03000509000000000000" pitchFamily="65" charset="-120"/>
                  <a:ea typeface="標楷體" panose="03000509000000000000" pitchFamily="65" charset="-120"/>
                  <a:sym typeface="Wingdings" panose="05000000000000000000" pitchFamily="2" charset="2"/>
                </a:rPr>
                <a:t>。</a:t>
              </a:r>
              <a:endParaRPr lang="en-US" altLang="zh-TW" i="1" u="sng" dirty="0">
                <a:latin typeface="標楷體" panose="03000509000000000000" pitchFamily="65" charset="-120"/>
                <a:ea typeface="標楷體" panose="03000509000000000000" pitchFamily="65" charset="-120"/>
                <a:sym typeface="Wingdings" panose="05000000000000000000" pitchFamily="2" charset="2"/>
              </a:endParaRPr>
            </a:p>
            <a:p>
              <a:endParaRPr lang="en-US" altLang="zh-TW" dirty="0">
                <a:latin typeface="標楷體" panose="03000509000000000000" pitchFamily="65" charset="-120"/>
                <a:ea typeface="標楷體" panose="03000509000000000000" pitchFamily="65" charset="-120"/>
                <a:sym typeface="Wingdings" panose="05000000000000000000" pitchFamily="2" charset="2"/>
              </a:endParaRPr>
            </a:p>
            <a:p>
              <a:endParaRPr lang="zh-TW" altLang="en-US" sz="1600" dirty="0"/>
            </a:p>
          </p:txBody>
        </p:sp>
      </p:grpSp>
    </p:spTree>
    <p:extLst>
      <p:ext uri="{BB962C8B-B14F-4D97-AF65-F5344CB8AC3E}">
        <p14:creationId xmlns:p14="http://schemas.microsoft.com/office/powerpoint/2010/main" val="227256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商務策略簡報">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4351901_TF03460663.potx" id="{CA205AA1-F0A2-4EFA-8929-33A26053ED7C}" vid="{5DDE2F13-7488-4895-811E-FD5DE3AB6C6B}"/>
    </a:ext>
  </a:extLst>
</a:theme>
</file>

<file path=ppt/theme/theme2.xml><?xml version="1.0" encoding="utf-8"?>
<a:theme xmlns:a="http://schemas.openxmlformats.org/drawingml/2006/main" name="Office 佈景主題">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佈景主題">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商務策略簡報</Template>
  <TotalTime>338</TotalTime>
  <Words>1281</Words>
  <Application>Microsoft Office PowerPoint</Application>
  <PresentationFormat>自訂</PresentationFormat>
  <Paragraphs>74</Paragraphs>
  <Slides>5</Slides>
  <Notes>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5</vt:i4>
      </vt:variant>
    </vt:vector>
  </HeadingPairs>
  <TitlesOfParts>
    <vt:vector size="17" baseType="lpstr">
      <vt:lpstr>Helvetica Neue</vt:lpstr>
      <vt:lpstr>Lato</vt:lpstr>
      <vt:lpstr>Microsoft JhengHei UI</vt:lpstr>
      <vt:lpstr>Open Sans</vt:lpstr>
      <vt:lpstr>URWPalladioL-Ital</vt:lpstr>
      <vt:lpstr>細明體</vt:lpstr>
      <vt:lpstr>標楷體</vt:lpstr>
      <vt:lpstr>Arial</vt:lpstr>
      <vt:lpstr>Arial</vt:lpstr>
      <vt:lpstr>Palatino Linotype</vt:lpstr>
      <vt:lpstr>Wingdings</vt:lpstr>
      <vt:lpstr>商務策略簡報</vt:lpstr>
      <vt:lpstr>HABITAT: An IoT Solution for Independent Elderly</vt:lpstr>
      <vt:lpstr>2.2. HABITAT Architecture and Overall System</vt:lpstr>
      <vt:lpstr>2.2. HABITAT Architecture and Overall System</vt:lpstr>
      <vt:lpstr>2.3. Smart Objects 2.3.1 Wall Light for Indoor localization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HABITAT: An IoT Solution for Independent Elderly</dc:title>
  <dc:creator>Wilion</dc:creator>
  <cp:lastModifiedBy>Wilion</cp:lastModifiedBy>
  <cp:revision>153</cp:revision>
  <dcterms:created xsi:type="dcterms:W3CDTF">2020-11-23T19:09:16Z</dcterms:created>
  <dcterms:modified xsi:type="dcterms:W3CDTF">2020-12-16T14:25:16Z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