
<file path=[Content_Types].xml><?xml version="1.0" encoding="utf-8"?>
<Types xmlns="http://schemas.openxmlformats.org/package/2006/content-types"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4"/>
  </p:sldMasterIdLst>
  <p:notesMasterIdLst>
    <p:notesMasterId r:id="rId13"/>
  </p:notesMasterIdLst>
  <p:handoutMasterIdLst>
    <p:handoutMasterId r:id="rId14"/>
  </p:handoutMasterIdLst>
  <p:sldIdLst>
    <p:sldId id="257" r:id="rId5"/>
    <p:sldId id="258" r:id="rId6"/>
    <p:sldId id="264" r:id="rId7"/>
    <p:sldId id="259" r:id="rId8"/>
    <p:sldId id="260" r:id="rId9"/>
    <p:sldId id="261" r:id="rId10"/>
    <p:sldId id="262" r:id="rId11"/>
    <p:sldId id="263" r:id="rId1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ion" initials="W" lastIdx="2" clrIdx="0">
    <p:extLst>
      <p:ext uri="{19B8F6BF-5375-455C-9EA6-DF929625EA0E}">
        <p15:presenceInfo xmlns:p15="http://schemas.microsoft.com/office/powerpoint/2012/main" userId="Wili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607" autoAdjust="0"/>
  </p:normalViewPr>
  <p:slideViewPr>
    <p:cSldViewPr showGuides="1">
      <p:cViewPr varScale="1">
        <p:scale>
          <a:sx n="95" d="100"/>
          <a:sy n="95" d="100"/>
        </p:scale>
        <p:origin x="1134" y="96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6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31BCFE4-69B7-40AF-9778-AAEF66EFE432}" type="datetime2">
              <a:rPr lang="zh-TW" altLang="en-US" smtClean="0">
                <a:latin typeface="細明體" panose="02020509000000000000" pitchFamily="49" charset="-120"/>
                <a:ea typeface="細明體" panose="02020509000000000000" pitchFamily="49" charset="-120"/>
              </a:rPr>
              <a:t>2021年3月26日</a:t>
            </a:fld>
            <a:endParaRPr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zh-TW">
                <a:latin typeface="細明體" panose="02020509000000000000" pitchFamily="49" charset="-120"/>
                <a:ea typeface="細明體" panose="02020509000000000000" pitchFamily="49" charset="-120"/>
              </a:rPr>
              <a:t>‹#›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A0AFF6A3-05A2-43C9-BAC6-E7F777C40D60}" type="datetime2">
              <a:rPr lang="zh-TW" altLang="en-US" smtClean="0"/>
              <a:pPr/>
              <a:t>2021年3月26日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6BB98AFB-CB0D-4DFE-87B9-B4B0D0DE73C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6325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4973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廣告主管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(Osborn,1953)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想像出來的。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2.Osborn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認為創意過程中競爭的兩種對立機制，</a:t>
            </a:r>
            <a:r>
              <a:rPr lang="zh-TW" altLang="en-US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構想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zh-TW" altLang="en-US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評估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3. Osborn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提出的提高創造力的建議 將想法與評估分開。 被證實有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種規則下創意的想法較多。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如果有主持人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特別是專家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在場，作用確保規則得到尊重，會進一步增強創造力。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0733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社會遊蕩與社會補償的同時發生，導致團體中出現領導者和落後者。儘管有規則，但自我審查仍是創造力的阻礙。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1313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9895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生產阻塞可能是最容易抵銷的因素，因為它只需要從口頭到書面的思想產生。指將想法寫在紙上或是電腦上。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7001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4470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4630" y="1788454"/>
            <a:ext cx="8359052" cy="2098226"/>
          </a:xfrm>
        </p:spPr>
        <p:txBody>
          <a:bodyPr anchor="b">
            <a:noAutofit/>
          </a:bodyPr>
          <a:lstStyle>
            <a:lvl1pPr algn="ctr">
              <a:defRPr sz="7198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209" y="3956280"/>
            <a:ext cx="6829894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2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662" y="6453386"/>
            <a:ext cx="1607525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F1CA1B2-0B65-48FF-A4EF-D52F44E0BC0E}" type="datetime2">
              <a:rPr lang="zh-TW" altLang="en-US" smtClean="0"/>
              <a:pPr/>
              <a:t>2021年3月26日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3382" y="6453386"/>
            <a:ext cx="7021548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28123" y="6453386"/>
            <a:ext cx="1595876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663" y="744470"/>
            <a:ext cx="1067133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50261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243" y="2295526"/>
            <a:ext cx="95987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3081-8997-4FCC-AA9C-554AF3E1C629}" type="datetime2">
              <a:rPr lang="zh-TW" altLang="en-US" smtClean="0"/>
              <a:pPr/>
              <a:t>2021年3月26日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743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4062" y="624156"/>
            <a:ext cx="1565358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243" y="624156"/>
            <a:ext cx="817751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3081-8997-4FCC-AA9C-554AF3E1C629}" type="datetime2">
              <a:rPr lang="zh-TW" altLang="en-US" smtClean="0"/>
              <a:pPr/>
              <a:t>2021年3月26日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275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3081-8997-4FCC-AA9C-554AF3E1C629}" type="datetime2">
              <a:rPr lang="zh-TW" altLang="en-US" smtClean="0"/>
              <a:pPr/>
              <a:t>2021年3月26日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641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826" y="1301361"/>
            <a:ext cx="9610468" cy="2852737"/>
          </a:xfrm>
        </p:spPr>
        <p:txBody>
          <a:bodyPr anchor="b">
            <a:normAutofit/>
          </a:bodyPr>
          <a:lstStyle>
            <a:lvl1pPr algn="r">
              <a:defRPr sz="7198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826" y="4216328"/>
            <a:ext cx="961046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99">
                <a:solidFill>
                  <a:schemeClr val="tx2"/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716" y="6453386"/>
            <a:ext cx="162198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D96140-6517-4429-8245-8048EFFD722F}" type="datetime2">
              <a:rPr lang="zh-TW" altLang="en-US" smtClean="0"/>
              <a:pPr/>
              <a:t>2021年3月26日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3639" y="6453386"/>
            <a:ext cx="7021548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28123" y="6453386"/>
            <a:ext cx="159587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49840" y="1685652"/>
            <a:ext cx="32741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40388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243" y="2286000"/>
            <a:ext cx="4446628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3704" y="2286000"/>
            <a:ext cx="4446628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3081-8997-4FCC-AA9C-554AF3E1C629}" type="datetime2">
              <a:rPr lang="zh-TW" altLang="en-US" smtClean="0"/>
              <a:pPr/>
              <a:t>2021年3月26日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239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243" y="685800"/>
            <a:ext cx="95987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243" y="2340864"/>
            <a:ext cx="4442827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999" b="0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243" y="3305208"/>
            <a:ext cx="4442827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315" y="2340864"/>
            <a:ext cx="4442827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999" b="0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3315" y="3305208"/>
            <a:ext cx="4442827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3081-8997-4FCC-AA9C-554AF3E1C629}" type="datetime2">
              <a:rPr lang="zh-TW" altLang="en-US" smtClean="0"/>
              <a:pPr/>
              <a:t>2021年3月26日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527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9C76-1DF4-4157-8E83-99CDD7C5813A}" type="datetime2">
              <a:rPr lang="zh-TW" altLang="en-US" smtClean="0"/>
              <a:pPr/>
              <a:t>2021年3月26日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003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50BE-B45A-4071-8F2D-10F115658B39}" type="datetime2">
              <a:rPr lang="zh-TW" altLang="en-US" smtClean="0"/>
              <a:pPr/>
              <a:t>2021年3月26日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930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2139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11" y="685800"/>
            <a:ext cx="3854716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799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391" y="685801"/>
            <a:ext cx="5210723" cy="5175250"/>
          </a:xfrm>
        </p:spPr>
        <p:txBody>
          <a:bodyPr/>
          <a:lstStyle>
            <a:lvl1pPr>
              <a:defRPr sz="1999"/>
            </a:lvl1pPr>
            <a:lvl2pPr>
              <a:defRPr sz="1999"/>
            </a:lvl2pPr>
            <a:lvl3pPr>
              <a:defRPr sz="1799"/>
            </a:lvl3pPr>
            <a:lvl4pPr>
              <a:defRPr sz="1799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711" y="2856344"/>
            <a:ext cx="3854716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712" y="6453386"/>
            <a:ext cx="1204258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8E3081-8997-4FCC-AA9C-554AF3E1C629}" type="datetime2">
              <a:rPr lang="zh-TW" altLang="en-US" smtClean="0"/>
              <a:pPr/>
              <a:t>2021年3月26日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371" y="6453386"/>
            <a:ext cx="237305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0566" y="6453386"/>
            <a:ext cx="159587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2139" y="376"/>
            <a:ext cx="2285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923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2139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11" y="685800"/>
            <a:ext cx="3854716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799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0679" y="1"/>
            <a:ext cx="6658146" cy="6857999"/>
          </a:xfrm>
        </p:spPr>
        <p:txBody>
          <a:bodyPr anchor="t">
            <a:normAutofit/>
          </a:bodyPr>
          <a:lstStyle>
            <a:lvl1pPr marL="0" indent="0">
              <a:buNone/>
              <a:defRPr sz="1999"/>
            </a:lvl1pPr>
            <a:lvl2pPr marL="457063" indent="0">
              <a:buNone/>
              <a:defRPr sz="1999"/>
            </a:lvl2pPr>
            <a:lvl3pPr marL="914126" indent="0">
              <a:buNone/>
              <a:defRPr sz="19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711" y="2855968"/>
            <a:ext cx="3854716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712" y="6453386"/>
            <a:ext cx="1204258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8E3081-8997-4FCC-AA9C-554AF3E1C629}" type="datetime2">
              <a:rPr lang="zh-TW" altLang="en-US" smtClean="0"/>
              <a:pPr/>
              <a:t>2021年3月26日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371" y="6453386"/>
            <a:ext cx="237305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0566" y="6453386"/>
            <a:ext cx="159587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2139" y="376"/>
            <a:ext cx="2285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989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243" y="685800"/>
            <a:ext cx="95987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243" y="2286000"/>
            <a:ext cx="95987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288" y="6453386"/>
            <a:ext cx="1204258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D8E3081-8997-4FCC-AA9C-554AF3E1C629}" type="datetime2">
              <a:rPr lang="zh-TW" altLang="en-US" smtClean="0"/>
              <a:pPr/>
              <a:t>2021年3月26日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2811" y="6453386"/>
            <a:ext cx="6279194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0269" y="6453386"/>
            <a:ext cx="1595876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7971" y="376"/>
            <a:ext cx="2285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464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89000"/>
        </a:lnSpc>
        <a:spcBef>
          <a:spcPct val="0"/>
        </a:spcBef>
        <a:buNone/>
        <a:defRPr sz="4399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3933" indent="-383933" algn="l" defTabSz="914126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1999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126" indent="-383933" algn="l" defTabSz="914126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999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189" indent="-383933" algn="l" defTabSz="914126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799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251" indent="-383933" algn="l" defTabSz="914126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799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5314" indent="-383933" algn="l" defTabSz="914126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2377" indent="-383933" algn="l" defTabSz="914126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199440" indent="-383933" algn="l" defTabSz="914126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6503" indent="-383933" algn="l" defTabSz="914126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3566" indent="-383933" algn="l" defTabSz="914126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audio" Target="../media/media5.mp3"/><Relationship Id="rId13" Type="http://schemas.openxmlformats.org/officeDocument/2006/relationships/slideLayout" Target="../slideLayouts/slideLayout2.xml"/><Relationship Id="rId3" Type="http://schemas.microsoft.com/office/2007/relationships/media" Target="../media/media3.mp3"/><Relationship Id="rId7" Type="http://schemas.microsoft.com/office/2007/relationships/media" Target="../media/media5.mp3"/><Relationship Id="rId12" Type="http://schemas.openxmlformats.org/officeDocument/2006/relationships/audio" Target="../media/media7.mp3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audio" Target="../media/media4.mp3"/><Relationship Id="rId11" Type="http://schemas.microsoft.com/office/2007/relationships/media" Target="../media/media7.mp3"/><Relationship Id="rId5" Type="http://schemas.microsoft.com/office/2007/relationships/media" Target="../media/media4.mp3"/><Relationship Id="rId15" Type="http://schemas.openxmlformats.org/officeDocument/2006/relationships/image" Target="../media/image1.png"/><Relationship Id="rId10" Type="http://schemas.openxmlformats.org/officeDocument/2006/relationships/audio" Target="../media/media6.mp3"/><Relationship Id="rId4" Type="http://schemas.openxmlformats.org/officeDocument/2006/relationships/audio" Target="../media/media3.mp3"/><Relationship Id="rId9" Type="http://schemas.microsoft.com/office/2007/relationships/media" Target="../media/media6.mp3"/><Relationship Id="rId1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type="subTitle" idx="1"/>
          </p:nvPr>
        </p:nvSpPr>
        <p:spPr>
          <a:xfrm>
            <a:off x="7390556" y="5013176"/>
            <a:ext cx="3960440" cy="726197"/>
          </a:xfrm>
        </p:spPr>
        <p:txBody>
          <a:bodyPr rtlCol="0">
            <a:normAutofit fontScale="92500" lnSpcReduction="20000"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數位設計美學與創意專題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M0961108_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賴威良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F272373-3BFC-455A-81A7-A5C93A77CB32}"/>
              </a:ext>
            </a:extLst>
          </p:cNvPr>
          <p:cNvSpPr txBox="1"/>
          <p:nvPr/>
        </p:nvSpPr>
        <p:spPr>
          <a:xfrm>
            <a:off x="1197868" y="2060848"/>
            <a:ext cx="97930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Technological Innovation in Group Creativity</a:t>
            </a:r>
          </a:p>
          <a:p>
            <a:pPr algn="ctr"/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團隊創造力的技術創新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Technological Innovation in Group Creativity">
            <a:hlinkClick r:id="" action="ppaction://media"/>
            <a:extLst>
              <a:ext uri="{FF2B5EF4-FFF2-40B4-BE49-F238E27FC236}">
                <a16:creationId xmlns:a16="http://schemas.microsoft.com/office/drawing/2014/main" id="{9BE0A1C8-594C-499D-95F7-52A49065DD9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89756" y="188640"/>
            <a:ext cx="487362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6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5820" y="44624"/>
            <a:ext cx="1728192" cy="504056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Abstract</a:t>
            </a:r>
            <a:endParaRPr lang="zh-TW" altLang="en-US" sz="2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765820" y="548680"/>
            <a:ext cx="11305256" cy="6192688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研究創新技術增強創造力。假設利用</a:t>
            </a:r>
            <a:r>
              <a:rPr lang="zh-TW" altLang="en-US" sz="2200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腦力激盪</a:t>
            </a:r>
            <a:r>
              <a:rPr lang="en-US" altLang="zh-TW" sz="2200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2200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集思廣益</a:t>
            </a:r>
            <a:r>
              <a:rPr lang="en-US" altLang="zh-TW" sz="2200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的模式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增強優點、克服缺點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試圖支持的主要效率因素：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認知刺激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(Cognitive stimulation)</a:t>
            </a:r>
          </a:p>
          <a:p>
            <a:pPr lvl="1">
              <a:lnSpc>
                <a:spcPct val="150000"/>
              </a:lnSpc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社會比較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(Social comparison)</a:t>
            </a:r>
          </a:p>
          <a:p>
            <a:pPr lvl="1">
              <a:lnSpc>
                <a:spcPct val="150000"/>
              </a:lnSpc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團體促進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(Group facilitation)</a:t>
            </a:r>
          </a:p>
          <a:p>
            <a:pPr lvl="1">
              <a:lnSpc>
                <a:spcPct val="150000"/>
              </a:lnSpc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同時試圖規避生產障礙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(Production blocking)</a:t>
            </a:r>
          </a:p>
          <a:p>
            <a:pPr lvl="1">
              <a:lnSpc>
                <a:spcPct val="150000"/>
              </a:lnSpc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社會怠惰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(Social loafing)</a:t>
            </a:r>
          </a:p>
          <a:p>
            <a:pPr lvl="1">
              <a:lnSpc>
                <a:spcPct val="150000"/>
              </a:lnSpc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自我審查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(Self-censorship)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rtl="0">
              <a:buNone/>
            </a:pP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Cognitive stimulation">
            <a:hlinkClick r:id="" action="ppaction://media"/>
            <a:extLst>
              <a:ext uri="{FF2B5EF4-FFF2-40B4-BE49-F238E27FC236}">
                <a16:creationId xmlns:a16="http://schemas.microsoft.com/office/drawing/2014/main" id="{C45BB6A3-4D66-4207-AEC5-9EE0AB60F7F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6310436" y="2132856"/>
            <a:ext cx="487362" cy="487363"/>
          </a:xfrm>
          <a:prstGeom prst="rect">
            <a:avLst/>
          </a:prstGeom>
        </p:spPr>
      </p:pic>
      <p:pic>
        <p:nvPicPr>
          <p:cNvPr id="5" name="Social comparison">
            <a:hlinkClick r:id="" action="ppaction://media"/>
            <a:extLst>
              <a:ext uri="{FF2B5EF4-FFF2-40B4-BE49-F238E27FC236}">
                <a16:creationId xmlns:a16="http://schemas.microsoft.com/office/drawing/2014/main" id="{FC33110B-09A1-4143-9AEC-7E298177095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5734372" y="2750402"/>
            <a:ext cx="487362" cy="487363"/>
          </a:xfrm>
          <a:prstGeom prst="rect">
            <a:avLst/>
          </a:prstGeom>
        </p:spPr>
      </p:pic>
      <p:pic>
        <p:nvPicPr>
          <p:cNvPr id="6" name="Group facilitation">
            <a:hlinkClick r:id="" action="ppaction://media"/>
            <a:extLst>
              <a:ext uri="{FF2B5EF4-FFF2-40B4-BE49-F238E27FC236}">
                <a16:creationId xmlns:a16="http://schemas.microsoft.com/office/drawing/2014/main" id="{AA88B58D-FC11-4427-BEF8-694C12103694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5821476" y="3367948"/>
            <a:ext cx="487362" cy="487363"/>
          </a:xfrm>
          <a:prstGeom prst="rect">
            <a:avLst/>
          </a:prstGeom>
        </p:spPr>
      </p:pic>
      <p:pic>
        <p:nvPicPr>
          <p:cNvPr id="7" name="Production blocking">
            <a:hlinkClick r:id="" action="ppaction://media"/>
            <a:extLst>
              <a:ext uri="{FF2B5EF4-FFF2-40B4-BE49-F238E27FC236}">
                <a16:creationId xmlns:a16="http://schemas.microsoft.com/office/drawing/2014/main" id="{4C769AA0-5349-4285-83B7-474762C5A535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7678588" y="3887652"/>
            <a:ext cx="487362" cy="487363"/>
          </a:xfrm>
          <a:prstGeom prst="rect">
            <a:avLst/>
          </a:prstGeom>
        </p:spPr>
      </p:pic>
      <p:pic>
        <p:nvPicPr>
          <p:cNvPr id="8" name="Social loafing">
            <a:hlinkClick r:id="" action="ppaction://media"/>
            <a:extLst>
              <a:ext uri="{FF2B5EF4-FFF2-40B4-BE49-F238E27FC236}">
                <a16:creationId xmlns:a16="http://schemas.microsoft.com/office/drawing/2014/main" id="{DF111BD3-68EA-490F-BE3C-7A6ABD253B38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5247010" y="4502203"/>
            <a:ext cx="487362" cy="487363"/>
          </a:xfrm>
          <a:prstGeom prst="rect">
            <a:avLst/>
          </a:prstGeom>
        </p:spPr>
      </p:pic>
      <p:pic>
        <p:nvPicPr>
          <p:cNvPr id="9" name="Self-censorship">
            <a:hlinkClick r:id="" action="ppaction://media"/>
            <a:extLst>
              <a:ext uri="{FF2B5EF4-FFF2-40B4-BE49-F238E27FC236}">
                <a16:creationId xmlns:a16="http://schemas.microsoft.com/office/drawing/2014/main" id="{22F8DE97-B3C7-41E7-B0EC-4D6EC2DE3261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5734372" y="5119749"/>
            <a:ext cx="487362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2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58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68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392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141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1464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5820" y="44624"/>
            <a:ext cx="1728192" cy="504056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Abstract</a:t>
            </a:r>
            <a:endParaRPr lang="zh-TW" altLang="en-US" sz="2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765820" y="548680"/>
            <a:ext cx="11305256" cy="619268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電子腦力激盪法系統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(electronic brainstorming systems)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，證明這種設備使團體能夠避免生產阻塞。但是，可能會造成社會怠惰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(Social loafing)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，不利於創造力的發揮。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引入交互式桌上腦力激盪，小組可以利用此方式協調個人思考、想法分享、建立社交。表明這種技術可以減少社會怠惰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(Social loafing)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，提供介面設計可以進一步支持認知刺激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(cognitive stimulation)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、社會比較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(social comparison)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、團體促進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(Group facilitation)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創新技術的使用本身就引入了遊戲性，增加了參與度和創造力的表現。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2239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5820" y="44624"/>
            <a:ext cx="2088232" cy="504056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Introduction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765819" y="836712"/>
            <a:ext cx="11423005" cy="5616624"/>
          </a:xfrm>
        </p:spPr>
        <p:txBody>
          <a:bodyPr rtlCol="0">
            <a:normAutofit lnSpcReduction="10000"/>
          </a:bodyPr>
          <a:lstStyle/>
          <a:p>
            <a:pPr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200" dirty="0">
                <a:solidFill>
                  <a:schemeClr val="accent3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腦力激盪集思廣益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：團體工作中</a:t>
            </a:r>
            <a:r>
              <a:rPr lang="zh-TW" altLang="en-US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最廣泛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的創造性解決問題的方法之一。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rtl="0">
              <a:lnSpc>
                <a:spcPct val="150000"/>
              </a:lnSpc>
              <a:buNone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目的是幫助合作者達到</a:t>
            </a:r>
            <a:r>
              <a:rPr lang="zh-TW" altLang="en-US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更高創意水平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rtl="0">
              <a:lnSpc>
                <a:spcPct val="150000"/>
              </a:lnSpc>
              <a:buNone/>
            </a:pP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200" dirty="0">
                <a:solidFill>
                  <a:schemeClr val="accent3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構想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依賴於發散性思維；</a:t>
            </a:r>
            <a:r>
              <a:rPr lang="zh-TW" altLang="en-US" sz="2200" dirty="0">
                <a:solidFill>
                  <a:schemeClr val="accent3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評估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支持聚合性思維和創意選擇。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rtl="0">
              <a:lnSpc>
                <a:spcPct val="150000"/>
              </a:lnSpc>
              <a:buNone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在許多方面，評估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不可能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太貴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荒謬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會干擾想法，並在團體中充當創意殺手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審查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，也會在自己的創造過程中充當創意殺手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自我審查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rtl="0">
              <a:lnSpc>
                <a:spcPct val="150000"/>
              </a:lnSpc>
              <a:buNone/>
            </a:pP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在集思廣益中，參與者先構思，並在時機成熟才對想法進行評估。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rtl="0">
              <a:lnSpc>
                <a:spcPct val="150000"/>
              </a:lnSpc>
              <a:buNone/>
            </a:pPr>
            <a:r>
              <a:rPr lang="zh-TW" altLang="en-US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拒絕批評、歡迎不尋常的想法、數量促成質量、合併及想法改進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7659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5820" y="44624"/>
            <a:ext cx="2088232" cy="504056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Introduction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765819" y="836712"/>
            <a:ext cx="11423005" cy="6021288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集思廣益框架也被用於大量研究中。以更好了解團體創造力的基本過程。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(ex.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接觸其他參與者的想法被證明可以提高個人的創造力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認知刺激</a:t>
            </a:r>
            <a:r>
              <a:rPr lang="en-US" altLang="zh-TW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(Cognitive stimulation)</a:t>
            </a:r>
          </a:p>
          <a:p>
            <a:pPr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將自己的表現與他人的表現比較的可能性可以通過比較提高創造力。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社會比較</a:t>
            </a:r>
            <a:r>
              <a:rPr lang="en-US" altLang="zh-TW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(Social </a:t>
            </a:r>
            <a:r>
              <a:rPr lang="en-US" altLang="zh-TW" sz="2200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comparsion</a:t>
            </a:r>
            <a:r>
              <a:rPr lang="en-US" altLang="zh-TW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)</a:t>
            </a:r>
          </a:p>
          <a:p>
            <a:pPr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集思廣益的一些特點也不利於創造力。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Ex.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會議主要缺點就是必須控制發言輪次。每個參與者都必須等待輪到他提出一個想法，而且在一輪只能提出一個想法，嚴重干擾構思過程。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生產阻塞</a:t>
            </a:r>
            <a:r>
              <a:rPr lang="en-US" altLang="zh-TW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(</a:t>
            </a:r>
            <a:r>
              <a:rPr lang="en-US" altLang="zh-TW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Production blocking</a:t>
            </a:r>
            <a:r>
              <a:rPr lang="en-US" altLang="zh-TW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)</a:t>
            </a:r>
          </a:p>
          <a:p>
            <a:pPr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在小組中，與單獨進行集思廣益的情況相比，會有貢獻度的差異。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社會怠惰</a:t>
            </a:r>
            <a:r>
              <a:rPr lang="en-US" altLang="zh-TW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(</a:t>
            </a:r>
            <a:r>
              <a:rPr lang="en-US" altLang="zh-TW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Social loafing</a:t>
            </a:r>
            <a:r>
              <a:rPr lang="en-US" altLang="zh-TW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)</a:t>
            </a:r>
          </a:p>
          <a:p>
            <a:pPr rtl="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TW" altLang="en-US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5262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5819" y="188640"/>
            <a:ext cx="6120680" cy="504056"/>
          </a:xfrm>
        </p:spPr>
        <p:txBody>
          <a:bodyPr rtlCol="0">
            <a:normAutofit fontScale="90000"/>
          </a:bodyPr>
          <a:lstStyle/>
          <a:p>
            <a:pPr rtl="0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集思廣益研究凸顯的效率和低效率的因素</a:t>
            </a:r>
            <a:b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F34EBD7-495A-4CAF-AC20-577A65A9E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28" y="1237077"/>
            <a:ext cx="7303302" cy="2191923"/>
          </a:xfrm>
          <a:prstGeom prst="rect">
            <a:avLst/>
          </a:prstGeom>
        </p:spPr>
      </p:pic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6D6F5B37-7ACF-43C0-B467-BE17174A3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068478"/>
              </p:ext>
            </p:extLst>
          </p:nvPr>
        </p:nvGraphicFramePr>
        <p:xfrm>
          <a:off x="837828" y="3612625"/>
          <a:ext cx="7303302" cy="22250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651651">
                  <a:extLst>
                    <a:ext uri="{9D8B030D-6E8A-4147-A177-3AD203B41FA5}">
                      <a16:colId xmlns:a16="http://schemas.microsoft.com/office/drawing/2014/main" val="921780501"/>
                    </a:ext>
                  </a:extLst>
                </a:gridCol>
                <a:gridCol w="3651651">
                  <a:extLst>
                    <a:ext uri="{9D8B030D-6E8A-4147-A177-3AD203B41FA5}">
                      <a16:colId xmlns:a16="http://schemas.microsoft.com/office/drawing/2014/main" val="2652103647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團隊創造力的效率因素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團隊促進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規則</a:t>
                      </a:r>
                      <a:r>
                        <a:rPr lang="en-US" altLang="zh-TW" dirty="0"/>
                        <a:t>+</a:t>
                      </a:r>
                      <a:r>
                        <a:rPr lang="zh-TW" altLang="en-US" dirty="0"/>
                        <a:t>主持人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4411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799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認知刺激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230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799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社會比較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16951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algn="ctr" defTabSz="914126" rtl="0" eaLnBrk="1" latinLnBrk="0" hangingPunct="1"/>
                      <a:endParaRPr lang="en-US" altLang="zh-TW" sz="1799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126" rtl="0" eaLnBrk="1" latinLnBrk="0" hangingPunct="1"/>
                      <a:r>
                        <a:rPr lang="zh-TW" altLang="en-US" sz="1799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團隊創造力的低效率因素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799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生產阻塞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2557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799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社會怠惰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0526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799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自我審查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909431"/>
                  </a:ext>
                </a:extLst>
              </a:tr>
            </a:tbl>
          </a:graphicData>
        </a:graphic>
      </p:graphicFrame>
      <p:sp>
        <p:nvSpPr>
          <p:cNvPr id="7" name="內容預留位置 2">
            <a:extLst>
              <a:ext uri="{FF2B5EF4-FFF2-40B4-BE49-F238E27FC236}">
                <a16:creationId xmlns:a16="http://schemas.microsoft.com/office/drawing/2014/main" id="{9E3C9EA4-F97E-4EA0-B581-D19E0B336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8668" y="1808820"/>
            <a:ext cx="3713921" cy="324036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>
            <a:normAutofit lnSpcReduction="10000"/>
          </a:bodyPr>
          <a:lstStyle/>
          <a:p>
            <a:pPr marL="0" indent="0" rtl="0">
              <a:lnSpc>
                <a:spcPct val="150000"/>
              </a:lnSpc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利用技術提高團體創造力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</a:p>
          <a:p>
            <a:pPr marL="0" indent="0" rtl="0">
              <a:lnSpc>
                <a:spcPct val="150000"/>
              </a:lnSpc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團隊創造力的研究旨在提供基於上述效率因素的工具，同時克服低效率的因素。可以透過方法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技術手段來實現。後面提供技術支持的創造力工具例子，說明如何增強團隊創造力。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4175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5820" y="188640"/>
            <a:ext cx="9001000" cy="504056"/>
          </a:xfrm>
        </p:spPr>
        <p:txBody>
          <a:bodyPr rtlCol="0">
            <a:normAutofit fontScale="90000"/>
          </a:bodyPr>
          <a:lstStyle/>
          <a:p>
            <a:pPr rtl="0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電子腦力激盪法系統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(electronic brainstorming systems)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內容預留位置 2">
            <a:extLst>
              <a:ext uri="{FF2B5EF4-FFF2-40B4-BE49-F238E27FC236}">
                <a16:creationId xmlns:a16="http://schemas.microsoft.com/office/drawing/2014/main" id="{1F837F99-75FA-4F3E-AA8D-2D31DB060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19" y="836712"/>
            <a:ext cx="11423005" cy="6021288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可以通過此系統來完成，該系統讓參與者在連網電腦上同時產生想法。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rtl="0">
              <a:lnSpc>
                <a:spcPct val="150000"/>
              </a:lnSpc>
              <a:buNone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事實證明，電子式集思廣益有效支持團隊的創造力。同樣四點規則也適用於此，而且較不容易受到參與者的非自願評估。通過提供對他人想法的更多關注來支持認知刺激。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rtl="0">
              <a:lnSpc>
                <a:spcPct val="150000"/>
              </a:lnSpc>
              <a:buNone/>
            </a:pP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Ex.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螢幕上閱讀大量想法確實比牆上便條紙容易。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rtl="0">
              <a:lnSpc>
                <a:spcPct val="150000"/>
              </a:lnSpc>
              <a:buNone/>
            </a:pP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社會比較也適用於此情境，匿名性降低對評估的憂慮、減少自我審查。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隨團隊人數多效果更加明顯。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rtl="0">
              <a:lnSpc>
                <a:spcPct val="150000"/>
              </a:lnSpc>
              <a:buNone/>
            </a:pP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TW" altLang="en-US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9" name="electronic brainstorming systems">
            <a:hlinkClick r:id="" action="ppaction://media"/>
            <a:extLst>
              <a:ext uri="{FF2B5EF4-FFF2-40B4-BE49-F238E27FC236}">
                <a16:creationId xmlns:a16="http://schemas.microsoft.com/office/drawing/2014/main" id="{298E8C00-BA37-4313-A275-D9606AAA8E6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279458" y="188640"/>
            <a:ext cx="487362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920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16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5820" y="188640"/>
            <a:ext cx="9001000" cy="504056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電子腦力激盪法系統對集思廣益效率和低效率影響因素</a:t>
            </a:r>
          </a:p>
        </p:txBody>
      </p:sp>
      <p:sp>
        <p:nvSpPr>
          <p:cNvPr id="8" name="內容預留位置 2">
            <a:extLst>
              <a:ext uri="{FF2B5EF4-FFF2-40B4-BE49-F238E27FC236}">
                <a16:creationId xmlns:a16="http://schemas.microsoft.com/office/drawing/2014/main" id="{1F837F99-75FA-4F3E-AA8D-2D31DB060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1250491"/>
            <a:ext cx="4104456" cy="2178509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數位化並無法解決社會怠惰的問題，甚至會增加其不利影響，因為在此狀況下，團隊成員歸屬感較低。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TW" altLang="en-US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38B8A2A-A004-4AC0-94D8-730EE89FD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372" y="809172"/>
            <a:ext cx="6105525" cy="2771775"/>
          </a:xfrm>
          <a:prstGeom prst="rect">
            <a:avLst/>
          </a:prstGeom>
        </p:spPr>
      </p:pic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97FCA5DF-4B55-4A51-8054-243B2BF7A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812946"/>
              </p:ext>
            </p:extLst>
          </p:nvPr>
        </p:nvGraphicFramePr>
        <p:xfrm>
          <a:off x="4294212" y="3752503"/>
          <a:ext cx="7765845" cy="301637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588615">
                  <a:extLst>
                    <a:ext uri="{9D8B030D-6E8A-4147-A177-3AD203B41FA5}">
                      <a16:colId xmlns:a16="http://schemas.microsoft.com/office/drawing/2014/main" val="861339597"/>
                    </a:ext>
                  </a:extLst>
                </a:gridCol>
                <a:gridCol w="2588615">
                  <a:extLst>
                    <a:ext uri="{9D8B030D-6E8A-4147-A177-3AD203B41FA5}">
                      <a16:colId xmlns:a16="http://schemas.microsoft.com/office/drawing/2014/main" val="3379588709"/>
                    </a:ext>
                  </a:extLst>
                </a:gridCol>
                <a:gridCol w="2588615">
                  <a:extLst>
                    <a:ext uri="{9D8B030D-6E8A-4147-A177-3AD203B41FA5}">
                      <a16:colId xmlns:a16="http://schemas.microsoft.com/office/drawing/2014/main" val="3610540602"/>
                    </a:ext>
                  </a:extLst>
                </a:gridCol>
              </a:tblGrid>
              <a:tr h="34838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系統提供的支持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111010"/>
                  </a:ext>
                </a:extLst>
              </a:tr>
              <a:tr h="348387">
                <a:tc rowSpan="4"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799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799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799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團隊創造力的效率因素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團體協助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389671"/>
                  </a:ext>
                </a:extLst>
              </a:tr>
              <a:tr h="348387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認知刺激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19432"/>
                  </a:ext>
                </a:extLst>
              </a:tr>
              <a:tr h="348387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社會比較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25445"/>
                  </a:ext>
                </a:extLst>
              </a:tr>
              <a:tr h="348387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團體人數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141208"/>
                  </a:ext>
                </a:extLst>
              </a:tr>
              <a:tr h="348387">
                <a:tc rowSpan="3"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799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799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團隊創造力的低效率因素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生產阻塞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997286"/>
                  </a:ext>
                </a:extLst>
              </a:tr>
              <a:tr h="348387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社會怠惰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×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575698"/>
                  </a:ext>
                </a:extLst>
              </a:tr>
              <a:tr h="348387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自我審查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880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123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裁剪">
  <a:themeElements>
    <a:clrScheme name="藍綠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FF1070-8794-47AC-90B7-1F2E078096F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2632</TotalTime>
  <Words>920</Words>
  <Application>Microsoft Office PowerPoint</Application>
  <PresentationFormat>自訂</PresentationFormat>
  <Paragraphs>96</Paragraphs>
  <Slides>8</Slides>
  <Notes>8</Notes>
  <HiddenSlides>0</HiddenSlides>
  <MMClips>8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細明體</vt:lpstr>
      <vt:lpstr>標楷體</vt:lpstr>
      <vt:lpstr>Franklin Gothic Book</vt:lpstr>
      <vt:lpstr>Wingdings</vt:lpstr>
      <vt:lpstr>裁剪</vt:lpstr>
      <vt:lpstr>PowerPoint 簡報</vt:lpstr>
      <vt:lpstr>Abstract</vt:lpstr>
      <vt:lpstr>Abstract</vt:lpstr>
      <vt:lpstr>Introduction</vt:lpstr>
      <vt:lpstr>Introduction</vt:lpstr>
      <vt:lpstr>集思廣益研究凸顯的效率和低效率的因素 </vt:lpstr>
      <vt:lpstr>電子腦力激盪法系統(electronic brainstorming systems)</vt:lpstr>
      <vt:lpstr>電子腦力激盪法系統對集思廣益效率和低效率影響因素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數位設計美學專題</dc:title>
  <dc:creator>Wilion</dc:creator>
  <cp:lastModifiedBy>Wilion</cp:lastModifiedBy>
  <cp:revision>126</cp:revision>
  <dcterms:created xsi:type="dcterms:W3CDTF">2021-03-21T17:15:19Z</dcterms:created>
  <dcterms:modified xsi:type="dcterms:W3CDTF">2021-03-27T19:53:14Z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