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9" r:id="rId4"/>
    <p:sldId id="286" r:id="rId5"/>
    <p:sldId id="261" r:id="rId6"/>
    <p:sldId id="287" r:id="rId7"/>
    <p:sldId id="290" r:id="rId8"/>
    <p:sldId id="291" r:id="rId9"/>
    <p:sldId id="292" r:id="rId10"/>
    <p:sldId id="293" r:id="rId11"/>
    <p:sldId id="288" r:id="rId12"/>
    <p:sldId id="294" r:id="rId13"/>
    <p:sldId id="295" r:id="rId14"/>
    <p:sldId id="301" r:id="rId15"/>
    <p:sldId id="296" r:id="rId16"/>
    <p:sldId id="297" r:id="rId17"/>
    <p:sldId id="278" r:id="rId18"/>
  </p:sldIdLst>
  <p:sldSz cx="9144000" cy="5143500" type="screen16x9"/>
  <p:notesSz cx="6858000" cy="9144000"/>
  <p:embeddedFontLst>
    <p:embeddedFont>
      <p:font typeface="Barlow" panose="02020500000000000000" charset="0"/>
      <p:regular r:id="rId20"/>
      <p:bold r:id="rId21"/>
      <p:italic r:id="rId22"/>
      <p:boldItalic r:id="rId23"/>
    </p:embeddedFont>
    <p:embeddedFont>
      <p:font typeface="Barlow Light" panose="02020500000000000000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 Thin" panose="02020500000000000000" charset="0"/>
      <p:regular r:id="rId32"/>
      <p:bold r:id="rId33"/>
      <p:italic r:id="rId34"/>
      <p:boldItalic r:id="rId35"/>
    </p:embeddedFont>
    <p:embeddedFont>
      <p:font typeface="標楷體" panose="03000509000000000000" pitchFamily="65" charset="-12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3255" autoAdjust="0"/>
  </p:normalViewPr>
  <p:slideViewPr>
    <p:cSldViewPr snapToGrid="0">
      <p:cViewPr varScale="1">
        <p:scale>
          <a:sx n="126" d="100"/>
          <a:sy n="126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pPr algn="ctr"/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pPr algn="ctr"/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 custScaleY="96837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67159"/>
          <a:ext cx="1497949" cy="9152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sp:txBody>
      <dsp:txXfrm>
        <a:off x="29268" y="93967"/>
        <a:ext cx="1444333" cy="861675"/>
      </dsp:txXfrm>
    </dsp:sp>
    <dsp:sp modelId="{77006C97-04A4-477D-B206-CAF04717F311}">
      <dsp:nvSpPr>
        <dsp:cNvPr id="0" name=""/>
        <dsp:cNvSpPr/>
      </dsp:nvSpPr>
      <dsp:spPr>
        <a:xfrm>
          <a:off x="1605682" y="391603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444884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52211"/>
          <a:ext cx="1497949" cy="945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7273" y="79895"/>
        <a:ext cx="1442581" cy="889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sz="1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2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61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4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0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取貨與結帳區：消費者可透過便利商店的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──掃商品陳列區的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線上訂購，以及現場購買等方式選購商品，並在此區域的電腦機台完成取貨及結帳。另外若有於其他通路平台訂購商品也可以在此完成取貨。絕大多數的商品都會透過輸送帶於倉庫中送出。若有需要退貨也是於此電腦機台進行退貨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輸送帶：像迴轉壽司的輸送帶般的設計，也方便消費者退貨時，可以直接將商品放置於輸送帶上。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倉庫：利用機器人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機械手臂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於倉庫內幫助消費者拿取貨物並放置於輸送帶台上。需要人力幫忙的地方，負責接收供應商的補貨，其餘時間則可以遠端遙控機器人協助店內運作，並且透過系統盤點店內庫存等。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熱門商品與冷凍、冷藏食品陳列區：無人商店僅提供熱門的商品進行實體陳列，每月更新，消費者可以直接在這裡拿取商品並到結帳區結帳。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電子貨架：提供消費者現場進行購買，可以操作這裡的機台，確認商品店內庫存、資訊等等。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店內休憩區：供消費者於此休息，提供寬敞的空間跟座椅，讓便利商店成為良好的社交環境，內提供充電站服務、食品加熱、熱水等。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服務機與印表機：服務機，如現在既有的</a:t>
            </a:r>
            <a:r>
              <a:rPr lang="en-US" altLang="zh-TW" sz="1800" kern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ibon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等。可以提供操作印表機的功能、訂購票券等功能。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91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85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8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6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營運狀況：銷售庫存、購物行為</a:t>
            </a:r>
          </a:p>
          <a:p>
            <a:r>
              <a:rPr lang="zh-TW" altLang="en-US" dirty="0"/>
              <a:t>省時：一拿就走</a:t>
            </a:r>
          </a:p>
          <a:p>
            <a:endParaRPr lang="zh-TW" altLang="en-US" dirty="0"/>
          </a:p>
          <a:p>
            <a:r>
              <a:rPr lang="zh-TW" altLang="en-US" dirty="0"/>
              <a:t>自動販賣機模式：適合用於供應新鮮食品。結帳的方式則是：無現金支付。</a:t>
            </a:r>
          </a:p>
          <a:p>
            <a:endParaRPr lang="en-US" altLang="zh-TW" dirty="0"/>
          </a:p>
          <a:p>
            <a:r>
              <a:rPr lang="zh-TW" altLang="en-US" dirty="0"/>
              <a:t>無線射頻辨識系統：</a:t>
            </a:r>
            <a:r>
              <a:rPr lang="zh-TW" altLang="en-US" sz="1100" dirty="0"/>
              <a:t>結帳時不需個別刷條碼，透過感應就能完成。</a:t>
            </a:r>
            <a:endParaRPr lang="en-US" altLang="zh-TW" sz="1100" dirty="0"/>
          </a:p>
          <a:p>
            <a:r>
              <a:rPr lang="zh-TW" altLang="en-US" sz="1100" dirty="0"/>
              <a:t>可以加速結帳。</a:t>
            </a:r>
            <a:endParaRPr lang="en-US" altLang="zh-TW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52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自動上下貨機器人：而在</a:t>
            </a:r>
            <a:r>
              <a:rPr lang="en-US" altLang="zh-TW" dirty="0"/>
              <a:t>2017 </a:t>
            </a:r>
            <a:r>
              <a:rPr lang="zh-TW" altLang="en-US" dirty="0"/>
              <a:t>年的比賽中該系統使用吸力拾取物體的成功率達 </a:t>
            </a:r>
            <a:r>
              <a:rPr lang="en-US" altLang="zh-TW" dirty="0"/>
              <a:t>54</a:t>
            </a:r>
            <a:r>
              <a:rPr lang="zh-TW" altLang="en-US" dirty="0"/>
              <a:t>％、抓握成功率為 </a:t>
            </a:r>
            <a:r>
              <a:rPr lang="en-US" altLang="zh-TW" dirty="0"/>
              <a:t>75</a:t>
            </a:r>
            <a:r>
              <a:rPr lang="zh-TW" altLang="en-US" dirty="0"/>
              <a:t>％，並且以 </a:t>
            </a:r>
            <a:r>
              <a:rPr lang="en-US" altLang="zh-TW" dirty="0"/>
              <a:t>100</a:t>
            </a:r>
            <a:r>
              <a:rPr lang="zh-TW" altLang="en-US" dirty="0"/>
              <a:t>％ 的精準度識別了物體。</a:t>
            </a:r>
          </a:p>
          <a:p>
            <a:r>
              <a:rPr lang="zh-TW" altLang="en-US" dirty="0"/>
              <a:t>自動補貨下架系統：該裝置可透過光電感測器自動補充架上商品，並定時掃描商品</a:t>
            </a:r>
            <a:r>
              <a:rPr lang="en-US" altLang="zh-TW" dirty="0"/>
              <a:t>QR Code</a:t>
            </a:r>
            <a:r>
              <a:rPr lang="zh-TW" altLang="en-US" dirty="0"/>
              <a:t>以下架過期產品，盼改善無人超商仍需人力的缺陷。「除自動檢測外，店員也可直接透過觸控面板，啟動檢查程序，使產品下架的檢查時間更彈性。」，此功能不僅可避免消費者買到過期商品，也能降低店員檢查時的人為疏失。</a:t>
            </a:r>
          </a:p>
        </p:txBody>
      </p:sp>
    </p:spTree>
    <p:extLst>
      <p:ext uri="{BB962C8B-B14F-4D97-AF65-F5344CB8AC3E}">
        <p14:creationId xmlns:p14="http://schemas.microsoft.com/office/powerpoint/2010/main" val="867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43738" y="1823777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探討全新架構智慧超商之消費者購買意願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F9CED-0F57-431F-B6C6-204594853A50}"/>
              </a:ext>
            </a:extLst>
          </p:cNvPr>
          <p:cNvSpPr txBox="1"/>
          <p:nvPr/>
        </p:nvSpPr>
        <p:spPr>
          <a:xfrm>
            <a:off x="194367" y="3252994"/>
            <a:ext cx="488136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M0961108_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賴威良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M0961104_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袁子凡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M0961111_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黃湘紜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27BD79-1E95-4B43-ABC7-B98BBD60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2026881" cy="20268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981478" y="4873114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Uckelmann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物流關注重點：時間、地點、條件、產品。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智慧物流定義：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自物流的運輸、倉儲、包裝、裝卸搬運、流通加工、配送、訊息服務等各個環節實現系統感知。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以資訊技術為基礎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自我分析、及時處理、自我調節。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目標是增加物流的：靈活性、適應性、主動性。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&lt;=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以上要藉由現今的資訊科技技術實現。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744;p18">
            <a:extLst>
              <a:ext uri="{FF2B5EF4-FFF2-40B4-BE49-F238E27FC236}">
                <a16:creationId xmlns:a16="http://schemas.microsoft.com/office/drawing/2014/main" id="{FC0115D5-8B21-4A68-9D58-748694FA8C2B}"/>
              </a:ext>
            </a:extLst>
          </p:cNvPr>
          <p:cNvGrpSpPr/>
          <p:nvPr/>
        </p:nvGrpSpPr>
        <p:grpSpPr>
          <a:xfrm>
            <a:off x="5029206" y="670084"/>
            <a:ext cx="3428994" cy="3803332"/>
            <a:chOff x="2152750" y="190500"/>
            <a:chExt cx="4293756" cy="4762499"/>
          </a:xfrm>
        </p:grpSpPr>
        <p:sp>
          <p:nvSpPr>
            <p:cNvPr id="112" name="Google Shape;745;p18">
              <a:extLst>
                <a:ext uri="{FF2B5EF4-FFF2-40B4-BE49-F238E27FC236}">
                  <a16:creationId xmlns:a16="http://schemas.microsoft.com/office/drawing/2014/main" id="{B298FF46-E53C-4355-A7D9-8DE0C4366C94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>
              <a:extLst>
                <a:ext uri="{FF2B5EF4-FFF2-40B4-BE49-F238E27FC236}">
                  <a16:creationId xmlns:a16="http://schemas.microsoft.com/office/drawing/2014/main" id="{30AB0EC7-F528-41CE-9E02-03AA99BD5B3A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>
              <a:extLst>
                <a:ext uri="{FF2B5EF4-FFF2-40B4-BE49-F238E27FC236}">
                  <a16:creationId xmlns:a16="http://schemas.microsoft.com/office/drawing/2014/main" id="{C670CA09-8CD7-4398-8FC9-A53A34C42E42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>
              <a:extLst>
                <a:ext uri="{FF2B5EF4-FFF2-40B4-BE49-F238E27FC236}">
                  <a16:creationId xmlns:a16="http://schemas.microsoft.com/office/drawing/2014/main" id="{C68A624A-09B2-4C0A-B743-0CDB0061A0B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>
              <a:extLst>
                <a:ext uri="{FF2B5EF4-FFF2-40B4-BE49-F238E27FC236}">
                  <a16:creationId xmlns:a16="http://schemas.microsoft.com/office/drawing/2014/main" id="{9F62C7B3-76DE-4ED6-B53A-3320BEF36E88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>
              <a:extLst>
                <a:ext uri="{FF2B5EF4-FFF2-40B4-BE49-F238E27FC236}">
                  <a16:creationId xmlns:a16="http://schemas.microsoft.com/office/drawing/2014/main" id="{6A4B5F44-347F-4DF3-BEFF-BC74B11AF251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>
              <a:extLst>
                <a:ext uri="{FF2B5EF4-FFF2-40B4-BE49-F238E27FC236}">
                  <a16:creationId xmlns:a16="http://schemas.microsoft.com/office/drawing/2014/main" id="{053F41E8-5044-42DF-9C9E-AFC056FF0A13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>
              <a:extLst>
                <a:ext uri="{FF2B5EF4-FFF2-40B4-BE49-F238E27FC236}">
                  <a16:creationId xmlns:a16="http://schemas.microsoft.com/office/drawing/2014/main" id="{4CBC19E0-D349-42A7-886C-DC88177D10E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>
              <a:extLst>
                <a:ext uri="{FF2B5EF4-FFF2-40B4-BE49-F238E27FC236}">
                  <a16:creationId xmlns:a16="http://schemas.microsoft.com/office/drawing/2014/main" id="{05434175-623E-43C4-BD40-50FFF4A5318D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>
              <a:extLst>
                <a:ext uri="{FF2B5EF4-FFF2-40B4-BE49-F238E27FC236}">
                  <a16:creationId xmlns:a16="http://schemas.microsoft.com/office/drawing/2014/main" id="{19D4F492-AD20-4BB2-ADB2-EA6A38FC1203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>
              <a:extLst>
                <a:ext uri="{FF2B5EF4-FFF2-40B4-BE49-F238E27FC236}">
                  <a16:creationId xmlns:a16="http://schemas.microsoft.com/office/drawing/2014/main" id="{A5121661-A1A7-42BB-AD94-3A6483EFA46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>
              <a:extLst>
                <a:ext uri="{FF2B5EF4-FFF2-40B4-BE49-F238E27FC236}">
                  <a16:creationId xmlns:a16="http://schemas.microsoft.com/office/drawing/2014/main" id="{0A2D720A-DA77-461C-80EC-4AA1AE7FB7B5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>
              <a:extLst>
                <a:ext uri="{FF2B5EF4-FFF2-40B4-BE49-F238E27FC236}">
                  <a16:creationId xmlns:a16="http://schemas.microsoft.com/office/drawing/2014/main" id="{B88AFE88-943C-4F2E-A2FE-494095E78742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>
              <a:extLst>
                <a:ext uri="{FF2B5EF4-FFF2-40B4-BE49-F238E27FC236}">
                  <a16:creationId xmlns:a16="http://schemas.microsoft.com/office/drawing/2014/main" id="{5CF23885-5241-4662-823B-577ADFA60CC8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>
              <a:extLst>
                <a:ext uri="{FF2B5EF4-FFF2-40B4-BE49-F238E27FC236}">
                  <a16:creationId xmlns:a16="http://schemas.microsoft.com/office/drawing/2014/main" id="{4ADDA3EC-E89E-4445-B761-6A8DC981A2F9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>
              <a:extLst>
                <a:ext uri="{FF2B5EF4-FFF2-40B4-BE49-F238E27FC236}">
                  <a16:creationId xmlns:a16="http://schemas.microsoft.com/office/drawing/2014/main" id="{5BB46D34-513A-4CBD-BEB4-9B909561299D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>
              <a:extLst>
                <a:ext uri="{FF2B5EF4-FFF2-40B4-BE49-F238E27FC236}">
                  <a16:creationId xmlns:a16="http://schemas.microsoft.com/office/drawing/2014/main" id="{E555B37B-8818-4B09-94FA-1C04E60AC548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>
              <a:extLst>
                <a:ext uri="{FF2B5EF4-FFF2-40B4-BE49-F238E27FC236}">
                  <a16:creationId xmlns:a16="http://schemas.microsoft.com/office/drawing/2014/main" id="{25402793-2E9E-43A2-A912-64401CAB1936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>
              <a:extLst>
                <a:ext uri="{FF2B5EF4-FFF2-40B4-BE49-F238E27FC236}">
                  <a16:creationId xmlns:a16="http://schemas.microsoft.com/office/drawing/2014/main" id="{6C69148E-A350-460B-BEFE-D704DF82342F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>
              <a:extLst>
                <a:ext uri="{FF2B5EF4-FFF2-40B4-BE49-F238E27FC236}">
                  <a16:creationId xmlns:a16="http://schemas.microsoft.com/office/drawing/2014/main" id="{C5685334-A811-4598-AB1D-6E120726DA12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>
              <a:extLst>
                <a:ext uri="{FF2B5EF4-FFF2-40B4-BE49-F238E27FC236}">
                  <a16:creationId xmlns:a16="http://schemas.microsoft.com/office/drawing/2014/main" id="{560EA568-37B9-456D-A634-8CD1DA8BCEEC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>
              <a:extLst>
                <a:ext uri="{FF2B5EF4-FFF2-40B4-BE49-F238E27FC236}">
                  <a16:creationId xmlns:a16="http://schemas.microsoft.com/office/drawing/2014/main" id="{98955854-3CB1-45DD-A9ED-CC4F325FC05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>
              <a:extLst>
                <a:ext uri="{FF2B5EF4-FFF2-40B4-BE49-F238E27FC236}">
                  <a16:creationId xmlns:a16="http://schemas.microsoft.com/office/drawing/2014/main" id="{325E5B0B-00BE-416F-A599-20041303D426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>
              <a:extLst>
                <a:ext uri="{FF2B5EF4-FFF2-40B4-BE49-F238E27FC236}">
                  <a16:creationId xmlns:a16="http://schemas.microsoft.com/office/drawing/2014/main" id="{FEFC0FA5-960A-4C1C-8973-E1CB5486F45E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>
              <a:extLst>
                <a:ext uri="{FF2B5EF4-FFF2-40B4-BE49-F238E27FC236}">
                  <a16:creationId xmlns:a16="http://schemas.microsoft.com/office/drawing/2014/main" id="{F9584F4D-DEF7-4350-863F-DF395BC82C92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>
              <a:extLst>
                <a:ext uri="{FF2B5EF4-FFF2-40B4-BE49-F238E27FC236}">
                  <a16:creationId xmlns:a16="http://schemas.microsoft.com/office/drawing/2014/main" id="{140B7A97-FA67-4F41-952B-430BE6758BD3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>
              <a:extLst>
                <a:ext uri="{FF2B5EF4-FFF2-40B4-BE49-F238E27FC236}">
                  <a16:creationId xmlns:a16="http://schemas.microsoft.com/office/drawing/2014/main" id="{08BCB25E-F8C4-40BC-976E-20EBD1A8422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>
              <a:extLst>
                <a:ext uri="{FF2B5EF4-FFF2-40B4-BE49-F238E27FC236}">
                  <a16:creationId xmlns:a16="http://schemas.microsoft.com/office/drawing/2014/main" id="{175AC311-BCF2-478F-9537-49E004EDB84C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>
              <a:extLst>
                <a:ext uri="{FF2B5EF4-FFF2-40B4-BE49-F238E27FC236}">
                  <a16:creationId xmlns:a16="http://schemas.microsoft.com/office/drawing/2014/main" id="{406D4162-95ED-474C-B7BC-18D612F5F03A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>
              <a:extLst>
                <a:ext uri="{FF2B5EF4-FFF2-40B4-BE49-F238E27FC236}">
                  <a16:creationId xmlns:a16="http://schemas.microsoft.com/office/drawing/2014/main" id="{6DAE76E1-7D6C-438D-A4B4-53F6168AC7A6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>
              <a:extLst>
                <a:ext uri="{FF2B5EF4-FFF2-40B4-BE49-F238E27FC236}">
                  <a16:creationId xmlns:a16="http://schemas.microsoft.com/office/drawing/2014/main" id="{11E04196-D418-4E90-81D9-85B70B7305F4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>
              <a:extLst>
                <a:ext uri="{FF2B5EF4-FFF2-40B4-BE49-F238E27FC236}">
                  <a16:creationId xmlns:a16="http://schemas.microsoft.com/office/drawing/2014/main" id="{F83B96CF-E52B-4E8A-B112-B22892514C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>
              <a:extLst>
                <a:ext uri="{FF2B5EF4-FFF2-40B4-BE49-F238E27FC236}">
                  <a16:creationId xmlns:a16="http://schemas.microsoft.com/office/drawing/2014/main" id="{C21E39F1-9B3F-4A58-8EB6-C0953D43A096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78;p18">
              <a:extLst>
                <a:ext uri="{FF2B5EF4-FFF2-40B4-BE49-F238E27FC236}">
                  <a16:creationId xmlns:a16="http://schemas.microsoft.com/office/drawing/2014/main" id="{2D13E88B-0064-4F30-9CC6-506D60365BE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79;p18">
              <a:extLst>
                <a:ext uri="{FF2B5EF4-FFF2-40B4-BE49-F238E27FC236}">
                  <a16:creationId xmlns:a16="http://schemas.microsoft.com/office/drawing/2014/main" id="{812D3C70-46DA-457A-9E83-DAB3E610D4A9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80;p18">
              <a:extLst>
                <a:ext uri="{FF2B5EF4-FFF2-40B4-BE49-F238E27FC236}">
                  <a16:creationId xmlns:a16="http://schemas.microsoft.com/office/drawing/2014/main" id="{FC09BC67-3B69-4293-A2BC-61D776BE54F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81;p18">
              <a:extLst>
                <a:ext uri="{FF2B5EF4-FFF2-40B4-BE49-F238E27FC236}">
                  <a16:creationId xmlns:a16="http://schemas.microsoft.com/office/drawing/2014/main" id="{27676B06-2C98-482D-89A3-6F357BA01479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82;p18">
              <a:extLst>
                <a:ext uri="{FF2B5EF4-FFF2-40B4-BE49-F238E27FC236}">
                  <a16:creationId xmlns:a16="http://schemas.microsoft.com/office/drawing/2014/main" id="{C68AD5A5-84EF-4321-BF4E-58985F1BECF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83;p18">
              <a:extLst>
                <a:ext uri="{FF2B5EF4-FFF2-40B4-BE49-F238E27FC236}">
                  <a16:creationId xmlns:a16="http://schemas.microsoft.com/office/drawing/2014/main" id="{54E96065-8E47-458E-BDB4-39F12AA5CA8F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84;p18">
              <a:extLst>
                <a:ext uri="{FF2B5EF4-FFF2-40B4-BE49-F238E27FC236}">
                  <a16:creationId xmlns:a16="http://schemas.microsoft.com/office/drawing/2014/main" id="{B5C285C1-0E8F-4FD3-817A-DC1A995C9498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85;p18">
              <a:extLst>
                <a:ext uri="{FF2B5EF4-FFF2-40B4-BE49-F238E27FC236}">
                  <a16:creationId xmlns:a16="http://schemas.microsoft.com/office/drawing/2014/main" id="{E8E2CD9A-A57F-409B-9072-7CBBBA47DB51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86;p18">
              <a:extLst>
                <a:ext uri="{FF2B5EF4-FFF2-40B4-BE49-F238E27FC236}">
                  <a16:creationId xmlns:a16="http://schemas.microsoft.com/office/drawing/2014/main" id="{A5DAD2BA-0144-4A4F-951A-09A7CC89F23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87;p18">
              <a:extLst>
                <a:ext uri="{FF2B5EF4-FFF2-40B4-BE49-F238E27FC236}">
                  <a16:creationId xmlns:a16="http://schemas.microsoft.com/office/drawing/2014/main" id="{286879B8-1F0D-482E-8DF2-22DC12C3510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88;p18">
              <a:extLst>
                <a:ext uri="{FF2B5EF4-FFF2-40B4-BE49-F238E27FC236}">
                  <a16:creationId xmlns:a16="http://schemas.microsoft.com/office/drawing/2014/main" id="{14826DFD-BD89-4F6C-98B2-E42065D777DF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89;p18">
              <a:extLst>
                <a:ext uri="{FF2B5EF4-FFF2-40B4-BE49-F238E27FC236}">
                  <a16:creationId xmlns:a16="http://schemas.microsoft.com/office/drawing/2014/main" id="{66393724-EBE3-46CF-A84C-4EFF9BAE1E4E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90;p18">
              <a:extLst>
                <a:ext uri="{FF2B5EF4-FFF2-40B4-BE49-F238E27FC236}">
                  <a16:creationId xmlns:a16="http://schemas.microsoft.com/office/drawing/2014/main" id="{55C2450F-987C-4936-B935-A7B1333D688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91;p18">
              <a:extLst>
                <a:ext uri="{FF2B5EF4-FFF2-40B4-BE49-F238E27FC236}">
                  <a16:creationId xmlns:a16="http://schemas.microsoft.com/office/drawing/2014/main" id="{4380B017-4084-4B82-AEDA-7DAB7C473E0F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92;p18">
              <a:extLst>
                <a:ext uri="{FF2B5EF4-FFF2-40B4-BE49-F238E27FC236}">
                  <a16:creationId xmlns:a16="http://schemas.microsoft.com/office/drawing/2014/main" id="{2E834B63-2AC4-4085-86C9-CE24BBF43007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93;p18">
              <a:extLst>
                <a:ext uri="{FF2B5EF4-FFF2-40B4-BE49-F238E27FC236}">
                  <a16:creationId xmlns:a16="http://schemas.microsoft.com/office/drawing/2014/main" id="{A81D1168-5AD9-4B9B-854B-9B20F0E6CD6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94;p18">
              <a:extLst>
                <a:ext uri="{FF2B5EF4-FFF2-40B4-BE49-F238E27FC236}">
                  <a16:creationId xmlns:a16="http://schemas.microsoft.com/office/drawing/2014/main" id="{E2ABF088-7992-4CD3-A87A-F061F7565D03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95;p18">
              <a:extLst>
                <a:ext uri="{FF2B5EF4-FFF2-40B4-BE49-F238E27FC236}">
                  <a16:creationId xmlns:a16="http://schemas.microsoft.com/office/drawing/2014/main" id="{8D87BAAD-BEB9-416E-8ACD-38FA3A0D45D4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96;p18">
              <a:extLst>
                <a:ext uri="{FF2B5EF4-FFF2-40B4-BE49-F238E27FC236}">
                  <a16:creationId xmlns:a16="http://schemas.microsoft.com/office/drawing/2014/main" id="{873B5DB3-5255-48FF-A6D2-297FBB3E54F9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97;p18">
              <a:extLst>
                <a:ext uri="{FF2B5EF4-FFF2-40B4-BE49-F238E27FC236}">
                  <a16:creationId xmlns:a16="http://schemas.microsoft.com/office/drawing/2014/main" id="{7F80F367-D6C9-416F-A9DD-600C38C2012C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98;p18">
              <a:extLst>
                <a:ext uri="{FF2B5EF4-FFF2-40B4-BE49-F238E27FC236}">
                  <a16:creationId xmlns:a16="http://schemas.microsoft.com/office/drawing/2014/main" id="{8FCAB867-230E-490E-A762-177125950E0A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99;p18">
              <a:extLst>
                <a:ext uri="{FF2B5EF4-FFF2-40B4-BE49-F238E27FC236}">
                  <a16:creationId xmlns:a16="http://schemas.microsoft.com/office/drawing/2014/main" id="{687AA5E3-E8A6-437D-B936-06531090D0FB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00;p18">
              <a:extLst>
                <a:ext uri="{FF2B5EF4-FFF2-40B4-BE49-F238E27FC236}">
                  <a16:creationId xmlns:a16="http://schemas.microsoft.com/office/drawing/2014/main" id="{4E5EC6BA-64E1-4677-8FCF-45775672D02F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01;p18">
              <a:extLst>
                <a:ext uri="{FF2B5EF4-FFF2-40B4-BE49-F238E27FC236}">
                  <a16:creationId xmlns:a16="http://schemas.microsoft.com/office/drawing/2014/main" id="{E96CE7DD-3487-4616-ADFF-9B3AB3F5AAAE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02;p18">
              <a:extLst>
                <a:ext uri="{FF2B5EF4-FFF2-40B4-BE49-F238E27FC236}">
                  <a16:creationId xmlns:a16="http://schemas.microsoft.com/office/drawing/2014/main" id="{90C5B302-2485-4FBB-A767-3A79D958391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03;p18">
              <a:extLst>
                <a:ext uri="{FF2B5EF4-FFF2-40B4-BE49-F238E27FC236}">
                  <a16:creationId xmlns:a16="http://schemas.microsoft.com/office/drawing/2014/main" id="{D7849FED-E8A6-4227-86ED-D991464C6287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04;p18">
              <a:extLst>
                <a:ext uri="{FF2B5EF4-FFF2-40B4-BE49-F238E27FC236}">
                  <a16:creationId xmlns:a16="http://schemas.microsoft.com/office/drawing/2014/main" id="{5D75630D-0252-4BD8-8583-45A07123E2F3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05;p18">
              <a:extLst>
                <a:ext uri="{FF2B5EF4-FFF2-40B4-BE49-F238E27FC236}">
                  <a16:creationId xmlns:a16="http://schemas.microsoft.com/office/drawing/2014/main" id="{0D0F57D4-AD37-4836-AD54-E8335B65E4E6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06;p18">
              <a:extLst>
                <a:ext uri="{FF2B5EF4-FFF2-40B4-BE49-F238E27FC236}">
                  <a16:creationId xmlns:a16="http://schemas.microsoft.com/office/drawing/2014/main" id="{A9E88440-D550-43EC-B2D5-534861BEB973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07;p18">
              <a:extLst>
                <a:ext uri="{FF2B5EF4-FFF2-40B4-BE49-F238E27FC236}">
                  <a16:creationId xmlns:a16="http://schemas.microsoft.com/office/drawing/2014/main" id="{70A39F8D-D8E7-4912-B68B-138E53EFA712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08;p18">
              <a:extLst>
                <a:ext uri="{FF2B5EF4-FFF2-40B4-BE49-F238E27FC236}">
                  <a16:creationId xmlns:a16="http://schemas.microsoft.com/office/drawing/2014/main" id="{1C32206F-C350-4B52-8F82-B2F2B425DA5A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09;p18">
              <a:extLst>
                <a:ext uri="{FF2B5EF4-FFF2-40B4-BE49-F238E27FC236}">
                  <a16:creationId xmlns:a16="http://schemas.microsoft.com/office/drawing/2014/main" id="{25FF8B39-19AE-4DAF-A84C-BE1B03801F7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10;p18">
              <a:extLst>
                <a:ext uri="{FF2B5EF4-FFF2-40B4-BE49-F238E27FC236}">
                  <a16:creationId xmlns:a16="http://schemas.microsoft.com/office/drawing/2014/main" id="{66F6FFB2-904A-48A1-A3DE-9EB883DE35C0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11;p18">
              <a:extLst>
                <a:ext uri="{FF2B5EF4-FFF2-40B4-BE49-F238E27FC236}">
                  <a16:creationId xmlns:a16="http://schemas.microsoft.com/office/drawing/2014/main" id="{F5841198-9FBE-40CE-AB43-5DF42276AEB5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12;p18">
              <a:extLst>
                <a:ext uri="{FF2B5EF4-FFF2-40B4-BE49-F238E27FC236}">
                  <a16:creationId xmlns:a16="http://schemas.microsoft.com/office/drawing/2014/main" id="{A18F606C-6B49-4BC5-911F-A55D91D08E3A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13;p18">
              <a:extLst>
                <a:ext uri="{FF2B5EF4-FFF2-40B4-BE49-F238E27FC236}">
                  <a16:creationId xmlns:a16="http://schemas.microsoft.com/office/drawing/2014/main" id="{EE2176EE-2F00-4CA4-BA48-EA25F5423EBA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14;p18">
              <a:extLst>
                <a:ext uri="{FF2B5EF4-FFF2-40B4-BE49-F238E27FC236}">
                  <a16:creationId xmlns:a16="http://schemas.microsoft.com/office/drawing/2014/main" id="{4325068F-117B-4DC8-AA13-D2B2EC93846C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15;p18">
              <a:extLst>
                <a:ext uri="{FF2B5EF4-FFF2-40B4-BE49-F238E27FC236}">
                  <a16:creationId xmlns:a16="http://schemas.microsoft.com/office/drawing/2014/main" id="{5FE0EC78-D553-42AD-89A0-03852E2E4412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16;p18">
              <a:extLst>
                <a:ext uri="{FF2B5EF4-FFF2-40B4-BE49-F238E27FC236}">
                  <a16:creationId xmlns:a16="http://schemas.microsoft.com/office/drawing/2014/main" id="{CC97E504-460B-4F27-8996-8D12BBD6DF3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17;p18">
              <a:extLst>
                <a:ext uri="{FF2B5EF4-FFF2-40B4-BE49-F238E27FC236}">
                  <a16:creationId xmlns:a16="http://schemas.microsoft.com/office/drawing/2014/main" id="{E50532C9-5283-4550-B1E8-83B1E5C2961C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818;p18">
              <a:extLst>
                <a:ext uri="{FF2B5EF4-FFF2-40B4-BE49-F238E27FC236}">
                  <a16:creationId xmlns:a16="http://schemas.microsoft.com/office/drawing/2014/main" id="{08514890-1A75-476B-A17A-49FA53DBAEE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819;p18">
              <a:extLst>
                <a:ext uri="{FF2B5EF4-FFF2-40B4-BE49-F238E27FC236}">
                  <a16:creationId xmlns:a16="http://schemas.microsoft.com/office/drawing/2014/main" id="{FDE0D87A-1328-4352-805A-F5DC87EF7402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11" name="Google Shape;820;p18">
                <a:extLst>
                  <a:ext uri="{FF2B5EF4-FFF2-40B4-BE49-F238E27FC236}">
                    <a16:creationId xmlns:a16="http://schemas.microsoft.com/office/drawing/2014/main" id="{667922AF-35E0-45A6-9631-4CD3B9358791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21;p18">
                <a:extLst>
                  <a:ext uri="{FF2B5EF4-FFF2-40B4-BE49-F238E27FC236}">
                    <a16:creationId xmlns:a16="http://schemas.microsoft.com/office/drawing/2014/main" id="{6328ADA2-ACF2-4416-8681-E249BBEA746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22;p18">
                <a:extLst>
                  <a:ext uri="{FF2B5EF4-FFF2-40B4-BE49-F238E27FC236}">
                    <a16:creationId xmlns:a16="http://schemas.microsoft.com/office/drawing/2014/main" id="{B8135645-29DE-414C-8B77-F12CDE8BA73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23;p18">
                <a:extLst>
                  <a:ext uri="{FF2B5EF4-FFF2-40B4-BE49-F238E27FC236}">
                    <a16:creationId xmlns:a16="http://schemas.microsoft.com/office/drawing/2014/main" id="{9ED6A139-DE81-4AF5-9608-410D34E989A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24;p18">
                <a:extLst>
                  <a:ext uri="{FF2B5EF4-FFF2-40B4-BE49-F238E27FC236}">
                    <a16:creationId xmlns:a16="http://schemas.microsoft.com/office/drawing/2014/main" id="{15EB1587-B55A-4B36-BB4B-E79221E315AD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25;p18">
                <a:extLst>
                  <a:ext uri="{FF2B5EF4-FFF2-40B4-BE49-F238E27FC236}">
                    <a16:creationId xmlns:a16="http://schemas.microsoft.com/office/drawing/2014/main" id="{F593A412-A7F0-44A0-8CA6-7C99B650552F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26;p18">
                <a:extLst>
                  <a:ext uri="{FF2B5EF4-FFF2-40B4-BE49-F238E27FC236}">
                    <a16:creationId xmlns:a16="http://schemas.microsoft.com/office/drawing/2014/main" id="{D3DE112D-2E68-4767-B360-EC605E790EE4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27;p18">
                <a:extLst>
                  <a:ext uri="{FF2B5EF4-FFF2-40B4-BE49-F238E27FC236}">
                    <a16:creationId xmlns:a16="http://schemas.microsoft.com/office/drawing/2014/main" id="{CE45855B-BAB9-45C4-9A64-B09FF452A5D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28;p18">
                <a:extLst>
                  <a:ext uri="{FF2B5EF4-FFF2-40B4-BE49-F238E27FC236}">
                    <a16:creationId xmlns:a16="http://schemas.microsoft.com/office/drawing/2014/main" id="{BD73DC40-E7DC-42FC-891C-10EC97F3B3A9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829;p18">
              <a:extLst>
                <a:ext uri="{FF2B5EF4-FFF2-40B4-BE49-F238E27FC236}">
                  <a16:creationId xmlns:a16="http://schemas.microsoft.com/office/drawing/2014/main" id="{69640142-194C-4CE2-A7C8-44C986960D9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06" name="Google Shape;830;p18">
                <a:extLst>
                  <a:ext uri="{FF2B5EF4-FFF2-40B4-BE49-F238E27FC236}">
                    <a16:creationId xmlns:a16="http://schemas.microsoft.com/office/drawing/2014/main" id="{7157A2DF-3527-47EE-8842-098E4E8D3AE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31;p18">
                <a:extLst>
                  <a:ext uri="{FF2B5EF4-FFF2-40B4-BE49-F238E27FC236}">
                    <a16:creationId xmlns:a16="http://schemas.microsoft.com/office/drawing/2014/main" id="{306498A0-25C4-4E89-946D-96E198754E3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32;p18">
                <a:extLst>
                  <a:ext uri="{FF2B5EF4-FFF2-40B4-BE49-F238E27FC236}">
                    <a16:creationId xmlns:a16="http://schemas.microsoft.com/office/drawing/2014/main" id="{F1C9B880-2039-407E-B8AD-D0F07346997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33;p18">
                <a:extLst>
                  <a:ext uri="{FF2B5EF4-FFF2-40B4-BE49-F238E27FC236}">
                    <a16:creationId xmlns:a16="http://schemas.microsoft.com/office/drawing/2014/main" id="{05D9CEC2-34BA-4DE0-AB03-EE4D5716761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34;p18">
                <a:extLst>
                  <a:ext uri="{FF2B5EF4-FFF2-40B4-BE49-F238E27FC236}">
                    <a16:creationId xmlns:a16="http://schemas.microsoft.com/office/drawing/2014/main" id="{D09BBFE4-9871-4483-BD09-68E47812B64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835;p18">
              <a:extLst>
                <a:ext uri="{FF2B5EF4-FFF2-40B4-BE49-F238E27FC236}">
                  <a16:creationId xmlns:a16="http://schemas.microsoft.com/office/drawing/2014/main" id="{B68CE961-8E1A-4B7C-905D-C6C8F8A794F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836;p18">
              <a:extLst>
                <a:ext uri="{FF2B5EF4-FFF2-40B4-BE49-F238E27FC236}">
                  <a16:creationId xmlns:a16="http://schemas.microsoft.com/office/drawing/2014/main" id="{9BC2798A-51F0-45DD-B96C-B53D7FF0682B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837;p18">
              <a:extLst>
                <a:ext uri="{FF2B5EF4-FFF2-40B4-BE49-F238E27FC236}">
                  <a16:creationId xmlns:a16="http://schemas.microsoft.com/office/drawing/2014/main" id="{9F32C558-13FD-4AE4-84D5-B4B4DABD4AA1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838;p18">
              <a:extLst>
                <a:ext uri="{FF2B5EF4-FFF2-40B4-BE49-F238E27FC236}">
                  <a16:creationId xmlns:a16="http://schemas.microsoft.com/office/drawing/2014/main" id="{7560A455-E5A8-4618-A0CC-4CFA6986C6C2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839;p18">
              <a:extLst>
                <a:ext uri="{FF2B5EF4-FFF2-40B4-BE49-F238E27FC236}">
                  <a16:creationId xmlns:a16="http://schemas.microsoft.com/office/drawing/2014/main" id="{C39CA673-8B41-48A1-ABFC-24DAFDBCDB93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40;p18">
              <a:extLst>
                <a:ext uri="{FF2B5EF4-FFF2-40B4-BE49-F238E27FC236}">
                  <a16:creationId xmlns:a16="http://schemas.microsoft.com/office/drawing/2014/main" id="{D0DE1AE5-E17B-42C5-9C57-19FF98314F8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41;p18">
              <a:extLst>
                <a:ext uri="{FF2B5EF4-FFF2-40B4-BE49-F238E27FC236}">
                  <a16:creationId xmlns:a16="http://schemas.microsoft.com/office/drawing/2014/main" id="{7FDB95AF-3748-46C2-980F-E2ED53DA917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42;p18">
              <a:extLst>
                <a:ext uri="{FF2B5EF4-FFF2-40B4-BE49-F238E27FC236}">
                  <a16:creationId xmlns:a16="http://schemas.microsoft.com/office/drawing/2014/main" id="{38381905-D94D-4CCB-A52B-13FC90ECA44F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43;p18">
              <a:extLst>
                <a:ext uri="{FF2B5EF4-FFF2-40B4-BE49-F238E27FC236}">
                  <a16:creationId xmlns:a16="http://schemas.microsoft.com/office/drawing/2014/main" id="{4FDE6FEB-DE30-442F-A2E0-1002711974A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44;p18">
              <a:extLst>
                <a:ext uri="{FF2B5EF4-FFF2-40B4-BE49-F238E27FC236}">
                  <a16:creationId xmlns:a16="http://schemas.microsoft.com/office/drawing/2014/main" id="{F9F7F6EA-DC47-4969-8ED8-B8C860524D41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45;p18">
              <a:extLst>
                <a:ext uri="{FF2B5EF4-FFF2-40B4-BE49-F238E27FC236}">
                  <a16:creationId xmlns:a16="http://schemas.microsoft.com/office/drawing/2014/main" id="{9AA06D96-0763-472F-87BF-AABEACC0BC56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46;p18">
              <a:extLst>
                <a:ext uri="{FF2B5EF4-FFF2-40B4-BE49-F238E27FC236}">
                  <a16:creationId xmlns:a16="http://schemas.microsoft.com/office/drawing/2014/main" id="{872194C8-B991-4B49-977D-F3F29876FF63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47;p18">
              <a:extLst>
                <a:ext uri="{FF2B5EF4-FFF2-40B4-BE49-F238E27FC236}">
                  <a16:creationId xmlns:a16="http://schemas.microsoft.com/office/drawing/2014/main" id="{D45CB9CA-84B0-4B37-A569-1EC125748150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48;p18">
              <a:extLst>
                <a:ext uri="{FF2B5EF4-FFF2-40B4-BE49-F238E27FC236}">
                  <a16:creationId xmlns:a16="http://schemas.microsoft.com/office/drawing/2014/main" id="{F2976599-2646-4C1F-ACDC-AB0492C4108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49;p18">
              <a:extLst>
                <a:ext uri="{FF2B5EF4-FFF2-40B4-BE49-F238E27FC236}">
                  <a16:creationId xmlns:a16="http://schemas.microsoft.com/office/drawing/2014/main" id="{FB54CFA2-CB2F-49BB-BD1D-E71070F3862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50;p18">
              <a:extLst>
                <a:ext uri="{FF2B5EF4-FFF2-40B4-BE49-F238E27FC236}">
                  <a16:creationId xmlns:a16="http://schemas.microsoft.com/office/drawing/2014/main" id="{A6C39AE6-E662-4C73-8C3E-B92B59451BC5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51;p18">
              <a:extLst>
                <a:ext uri="{FF2B5EF4-FFF2-40B4-BE49-F238E27FC236}">
                  <a16:creationId xmlns:a16="http://schemas.microsoft.com/office/drawing/2014/main" id="{FAA16CFA-E3C8-42B6-8701-9533C43F3147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52;p18">
              <a:extLst>
                <a:ext uri="{FF2B5EF4-FFF2-40B4-BE49-F238E27FC236}">
                  <a16:creationId xmlns:a16="http://schemas.microsoft.com/office/drawing/2014/main" id="{D20AE8F4-E05F-4863-84C6-E9DAEF3221C4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研究流程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1" name="圖片 140">
            <a:extLst>
              <a:ext uri="{FF2B5EF4-FFF2-40B4-BE49-F238E27FC236}">
                <a16:creationId xmlns:a16="http://schemas.microsoft.com/office/drawing/2014/main" id="{7A716687-049F-45A6-B534-8891962112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60" y="1251862"/>
            <a:ext cx="2740215" cy="389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295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-58502" y="2238250"/>
            <a:ext cx="4312918" cy="33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H1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：本研究商店架構下可以有效提高消費者購買意願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993380" y="108551"/>
            <a:ext cx="1021105" cy="90000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42" name="資料庫圖表 141">
            <a:extLst>
              <a:ext uri="{FF2B5EF4-FFF2-40B4-BE49-F238E27FC236}">
                <a16:creationId xmlns:a16="http://schemas.microsoft.com/office/drawing/2014/main" id="{51C9E7E6-4230-4EFA-A4AF-3AC5E8BEE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483659"/>
              </p:ext>
            </p:extLst>
          </p:nvPr>
        </p:nvGraphicFramePr>
        <p:xfrm>
          <a:off x="232860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3" name="資料庫圖表 142">
            <a:extLst>
              <a:ext uri="{FF2B5EF4-FFF2-40B4-BE49-F238E27FC236}">
                <a16:creationId xmlns:a16="http://schemas.microsoft.com/office/drawing/2014/main" id="{B0FF003E-A79C-4825-A7E9-DC7179D0B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47277"/>
              </p:ext>
            </p:extLst>
          </p:nvPr>
        </p:nvGraphicFramePr>
        <p:xfrm>
          <a:off x="232860" y="2739243"/>
          <a:ext cx="3600000" cy="104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4" name="資料庫圖表 143">
            <a:extLst>
              <a:ext uri="{FF2B5EF4-FFF2-40B4-BE49-F238E27FC236}">
                <a16:creationId xmlns:a16="http://schemas.microsoft.com/office/drawing/2014/main" id="{BA174166-6ECB-4E3D-ADB9-A38D75DE8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87866"/>
              </p:ext>
            </p:extLst>
          </p:nvPr>
        </p:nvGraphicFramePr>
        <p:xfrm>
          <a:off x="4925146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5" name="內容版面配置區 2">
            <a:extLst>
              <a:ext uri="{FF2B5EF4-FFF2-40B4-BE49-F238E27FC236}">
                <a16:creationId xmlns:a16="http://schemas.microsoft.com/office/drawing/2014/main" id="{5F7141A7-DEA9-48AE-92AB-7D8274898818}"/>
              </a:ext>
            </a:extLst>
          </p:cNvPr>
          <p:cNvSpPr txBox="1">
            <a:spLocks/>
          </p:cNvSpPr>
          <p:nvPr/>
        </p:nvSpPr>
        <p:spPr>
          <a:xfrm>
            <a:off x="-39887" y="3740608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H2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全面採用電子支付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1" name="資料庫圖表 140">
            <a:extLst>
              <a:ext uri="{FF2B5EF4-FFF2-40B4-BE49-F238E27FC236}">
                <a16:creationId xmlns:a16="http://schemas.microsoft.com/office/drawing/2014/main" id="{2BB675C3-54AF-4788-9BDF-07CB81D4C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407679"/>
              </p:ext>
            </p:extLst>
          </p:nvPr>
        </p:nvGraphicFramePr>
        <p:xfrm>
          <a:off x="4925146" y="2814048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47" name="內容版面配置區 2">
            <a:extLst>
              <a:ext uri="{FF2B5EF4-FFF2-40B4-BE49-F238E27FC236}">
                <a16:creationId xmlns:a16="http://schemas.microsoft.com/office/drawing/2014/main" id="{C2DE8557-32F6-4A3B-AE8C-CFD68C33736F}"/>
              </a:ext>
            </a:extLst>
          </p:cNvPr>
          <p:cNvSpPr txBox="1">
            <a:spLocks/>
          </p:cNvSpPr>
          <p:nvPr/>
        </p:nvSpPr>
        <p:spPr>
          <a:xfrm>
            <a:off x="4612530" y="223216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H3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a typeface="標楷體" panose="03000509000000000000" pitchFamily="65" charset="-120"/>
                <a:cs typeface="Times New Roman" panose="02020603050405020304" pitchFamily="18" charset="0"/>
              </a:rPr>
              <a:t>遠端訂購到店取貨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8" name="內容版面配置區 2">
            <a:extLst>
              <a:ext uri="{FF2B5EF4-FFF2-40B4-BE49-F238E27FC236}">
                <a16:creationId xmlns:a16="http://schemas.microsoft.com/office/drawing/2014/main" id="{988735CD-9B41-4774-820C-1D412BA15B83}"/>
              </a:ext>
            </a:extLst>
          </p:cNvPr>
          <p:cNvSpPr txBox="1">
            <a:spLocks/>
          </p:cNvSpPr>
          <p:nvPr/>
        </p:nvSpPr>
        <p:spPr>
          <a:xfrm>
            <a:off x="4612530" y="373635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H4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商店附近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用戶隨機發放優惠</a:t>
            </a:r>
            <a:r>
              <a:rPr lang="zh-TW" altLang="zh-TW" sz="1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80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研究對象與設計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4999" y="1419996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本研究對象隨機抽選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位至幾家超商購物的民眾，並利用問卷進行調查。從有調查民眾，抽取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名發放獎勵禮券。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0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本研究設計商店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商店平面圖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2" name="圖片 141">
            <a:extLst>
              <a:ext uri="{FF2B5EF4-FFF2-40B4-BE49-F238E27FC236}">
                <a16:creationId xmlns:a16="http://schemas.microsoft.com/office/drawing/2014/main" id="{E04B6E39-5903-4460-882A-E806EF0348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0" y="1440641"/>
            <a:ext cx="5274310" cy="33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7679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商店特色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677196" y="1300774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會員實名制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-AI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人臉辨識：可以不用帶錢包卡片就可以進行購物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儲值、信用卡扣款、其他金流方式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選購完畢直接到結帳櫃檯，電腦會列出消費者所購買品項及價格，並且於電腦上確認商品是否正確，可增減數量。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使用點選需購買品項，採用人臉辨識確認購買商品的消費者。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商品貨價全面改為電子螢幕看板，提供完整商品資訊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價錢、成分、營養指標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等等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超商物流自助取貨區，可先至超商機台確認收件資訊且確認已付款後，經判定無誤後，可自行取貨，節省傳統超商需店員人工找尋貨物的時間。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結合手機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，可讓消費者透過手機遠端使用購買，最鄰近超商進行取貨。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所述，另可結合物流業者，宅配到府。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後端採用機械手臂進行補貨、因商品貨架使用數位顯示所以無須人力資源上架商品。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POS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系統，數據分析。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結合位置服務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(LBS)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，如有活動優惠發送至附近民眾手機。</a:t>
            </a:r>
          </a:p>
          <a:p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8061960" y="108551"/>
            <a:ext cx="952525" cy="943009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1808B1-E346-483D-B20F-0D68933AA192}"/>
              </a:ext>
            </a:extLst>
          </p:cNvPr>
          <p:cNvSpPr txBox="1"/>
          <p:nvPr/>
        </p:nvSpPr>
        <p:spPr>
          <a:xfrm>
            <a:off x="174276" y="1488097"/>
            <a:ext cx="57813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付款方式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374A802A-CA20-4DE1-A245-6DA6B6B9E65A}"/>
              </a:ext>
            </a:extLst>
          </p:cNvPr>
          <p:cNvSpPr txBox="1"/>
          <p:nvPr/>
        </p:nvSpPr>
        <p:spPr>
          <a:xfrm>
            <a:off x="174276" y="2548781"/>
            <a:ext cx="5781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購物方式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CA4865A-FA50-49BB-AD3D-B2A212EAF21A}"/>
              </a:ext>
            </a:extLst>
          </p:cNvPr>
          <p:cNvSpPr txBox="1"/>
          <p:nvPr/>
        </p:nvSpPr>
        <p:spPr>
          <a:xfrm>
            <a:off x="174276" y="3684677"/>
            <a:ext cx="5781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補貨方式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CFCA2708-0A48-4FED-BF67-47341352CC61}"/>
              </a:ext>
            </a:extLst>
          </p:cNvPr>
          <p:cNvSpPr txBox="1"/>
          <p:nvPr/>
        </p:nvSpPr>
        <p:spPr>
          <a:xfrm>
            <a:off x="174276" y="4433357"/>
            <a:ext cx="57813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3525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119806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的功能在日常生活中給人們帶來許多便利性，不論是「忙碌生活下的不得已」或「因為方便而改變的習慣」，我們已日漸習慣、依賴於便利商店幫我們省下這些時間和力氣。由於超商的商品複雜性高且多樣性，照目前市場上，超商的商品出入庫及補貨都是以人力來完成，然而會在此部分增加許多人力成本，且在管理上可能會產生誤差。低效率和不準確的管理對經營者會產生不利的影響。本文的目的是提出一種基於物聯網的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超商架構，在以其架構設計相關問卷供消費者填寫，探討分析在此經營模式下，消費者的整體購買意願。</a:t>
            </a:r>
            <a:endParaRPr lang="en-US" altLang="zh-TW" sz="1800" kern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【關鍵字】無人超商、自動補貨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、智慧物流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98446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「新零售」：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亞馬遜的無人商店「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Amazon go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 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台灣統一集團「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X-STORE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透過數據、科技、雲端等運用，使超商購買流程簡單化。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欲探討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智慧商店是否能比傳統商店帶給消費者更正面的消費體驗。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我們會提出一個「智慧商店」構想和概念，透過問卷的方式了解消費者對於此商店的購買意願，並與傳統商店比較。</a:t>
            </a:r>
          </a:p>
        </p:txBody>
      </p:sp>
    </p:spTree>
    <p:extLst>
      <p:ext uri="{BB962C8B-B14F-4D97-AF65-F5344CB8AC3E}">
        <p14:creationId xmlns:p14="http://schemas.microsoft.com/office/powerpoint/2010/main" val="31251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343;p13">
            <a:extLst>
              <a:ext uri="{FF2B5EF4-FFF2-40B4-BE49-F238E27FC236}">
                <a16:creationId xmlns:a16="http://schemas.microsoft.com/office/drawing/2014/main" id="{A685ADF6-ACB2-4B0A-8BE0-431A5FC6F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39CB4A-F44F-488F-A555-7FDC7B11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74" y="1670097"/>
            <a:ext cx="5640900" cy="2640900"/>
          </a:xfrm>
        </p:spPr>
        <p:txBody>
          <a:bodyPr/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探討智慧商店是否有較好的經營效果。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探討智慧商店對消費者而言是否比較容易接受。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設計智慧商店的架構跟經營模式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問卷詢問消費者的意見。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了解大部分消費者的看法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改進架構。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1047;p24">
            <a:extLst>
              <a:ext uri="{FF2B5EF4-FFF2-40B4-BE49-F238E27FC236}">
                <a16:creationId xmlns:a16="http://schemas.microsoft.com/office/drawing/2014/main" id="{8E1A7DBA-0251-4650-AB0A-5A6A9AD23508}"/>
              </a:ext>
            </a:extLst>
          </p:cNvPr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221" name="Google Shape;1048;p24">
              <a:extLst>
                <a:ext uri="{FF2B5EF4-FFF2-40B4-BE49-F238E27FC236}">
                  <a16:creationId xmlns:a16="http://schemas.microsoft.com/office/drawing/2014/main" id="{88DC24F5-914D-4A9B-AB69-E6BCAB8AB405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049;p24">
              <a:extLst>
                <a:ext uri="{FF2B5EF4-FFF2-40B4-BE49-F238E27FC236}">
                  <a16:creationId xmlns:a16="http://schemas.microsoft.com/office/drawing/2014/main" id="{F93025E6-077C-4CEC-9C15-1929570348BF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050;p24">
              <a:extLst>
                <a:ext uri="{FF2B5EF4-FFF2-40B4-BE49-F238E27FC236}">
                  <a16:creationId xmlns:a16="http://schemas.microsoft.com/office/drawing/2014/main" id="{516C80B4-5397-45DF-89EF-3CF066A3D337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051;p24">
              <a:extLst>
                <a:ext uri="{FF2B5EF4-FFF2-40B4-BE49-F238E27FC236}">
                  <a16:creationId xmlns:a16="http://schemas.microsoft.com/office/drawing/2014/main" id="{C0679200-3DA1-42D0-A317-0F2404694ED2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052;p24">
              <a:extLst>
                <a:ext uri="{FF2B5EF4-FFF2-40B4-BE49-F238E27FC236}">
                  <a16:creationId xmlns:a16="http://schemas.microsoft.com/office/drawing/2014/main" id="{225321BD-EE06-4B82-B1CD-D6C8F5D6363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053;p24">
              <a:extLst>
                <a:ext uri="{FF2B5EF4-FFF2-40B4-BE49-F238E27FC236}">
                  <a16:creationId xmlns:a16="http://schemas.microsoft.com/office/drawing/2014/main" id="{12C6E201-D66D-41AB-8917-66FAA643ED8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054;p24">
              <a:extLst>
                <a:ext uri="{FF2B5EF4-FFF2-40B4-BE49-F238E27FC236}">
                  <a16:creationId xmlns:a16="http://schemas.microsoft.com/office/drawing/2014/main" id="{8ABAEFF7-D414-4725-94EE-7344C98A1676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055;p24">
              <a:extLst>
                <a:ext uri="{FF2B5EF4-FFF2-40B4-BE49-F238E27FC236}">
                  <a16:creationId xmlns:a16="http://schemas.microsoft.com/office/drawing/2014/main" id="{16690CD7-E28D-4C6A-8E33-9C792C725508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056;p24">
              <a:extLst>
                <a:ext uri="{FF2B5EF4-FFF2-40B4-BE49-F238E27FC236}">
                  <a16:creationId xmlns:a16="http://schemas.microsoft.com/office/drawing/2014/main" id="{23899944-4D4D-4A81-96C6-8A4605F2548E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057;p24">
              <a:extLst>
                <a:ext uri="{FF2B5EF4-FFF2-40B4-BE49-F238E27FC236}">
                  <a16:creationId xmlns:a16="http://schemas.microsoft.com/office/drawing/2014/main" id="{883CD433-2163-496A-82A8-3E52608B233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058;p24">
              <a:extLst>
                <a:ext uri="{FF2B5EF4-FFF2-40B4-BE49-F238E27FC236}">
                  <a16:creationId xmlns:a16="http://schemas.microsoft.com/office/drawing/2014/main" id="{D79855C9-7BDE-4D43-BA68-A2DD662AA960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059;p24">
              <a:extLst>
                <a:ext uri="{FF2B5EF4-FFF2-40B4-BE49-F238E27FC236}">
                  <a16:creationId xmlns:a16="http://schemas.microsoft.com/office/drawing/2014/main" id="{019B5B33-8897-4897-8BF1-35907BB3125F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060;p24">
              <a:extLst>
                <a:ext uri="{FF2B5EF4-FFF2-40B4-BE49-F238E27FC236}">
                  <a16:creationId xmlns:a16="http://schemas.microsoft.com/office/drawing/2014/main" id="{C5C70993-C153-4E6E-9D00-3DEFCCAEF7F8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061;p24">
              <a:extLst>
                <a:ext uri="{FF2B5EF4-FFF2-40B4-BE49-F238E27FC236}">
                  <a16:creationId xmlns:a16="http://schemas.microsoft.com/office/drawing/2014/main" id="{B6110D50-20CC-4E2A-A19A-DD133A59CA3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062;p24">
              <a:extLst>
                <a:ext uri="{FF2B5EF4-FFF2-40B4-BE49-F238E27FC236}">
                  <a16:creationId xmlns:a16="http://schemas.microsoft.com/office/drawing/2014/main" id="{0C4C189D-FABD-4910-B222-F181AD0F1C8B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063;p24">
              <a:extLst>
                <a:ext uri="{FF2B5EF4-FFF2-40B4-BE49-F238E27FC236}">
                  <a16:creationId xmlns:a16="http://schemas.microsoft.com/office/drawing/2014/main" id="{48C94AF4-4C8E-4AD7-974A-76E2C90E34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064;p24">
              <a:extLst>
                <a:ext uri="{FF2B5EF4-FFF2-40B4-BE49-F238E27FC236}">
                  <a16:creationId xmlns:a16="http://schemas.microsoft.com/office/drawing/2014/main" id="{56AF0D93-7DAA-4667-986F-D13E1017FC53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065;p24">
              <a:extLst>
                <a:ext uri="{FF2B5EF4-FFF2-40B4-BE49-F238E27FC236}">
                  <a16:creationId xmlns:a16="http://schemas.microsoft.com/office/drawing/2014/main" id="{687464A2-6270-4802-8886-D73E56688E23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066;p24">
              <a:extLst>
                <a:ext uri="{FF2B5EF4-FFF2-40B4-BE49-F238E27FC236}">
                  <a16:creationId xmlns:a16="http://schemas.microsoft.com/office/drawing/2014/main" id="{645E7124-16F6-49B8-B18F-2702C24F20A5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067;p24">
              <a:extLst>
                <a:ext uri="{FF2B5EF4-FFF2-40B4-BE49-F238E27FC236}">
                  <a16:creationId xmlns:a16="http://schemas.microsoft.com/office/drawing/2014/main" id="{90F91C34-AB58-4ACE-AF9E-F4D046888928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1068;p24">
              <a:extLst>
                <a:ext uri="{FF2B5EF4-FFF2-40B4-BE49-F238E27FC236}">
                  <a16:creationId xmlns:a16="http://schemas.microsoft.com/office/drawing/2014/main" id="{2FB9CFA8-62EA-4E6B-B18C-1C3EC48CA1A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069;p24">
              <a:extLst>
                <a:ext uri="{FF2B5EF4-FFF2-40B4-BE49-F238E27FC236}">
                  <a16:creationId xmlns:a16="http://schemas.microsoft.com/office/drawing/2014/main" id="{CFDE0860-8F1E-433C-9D59-E169954E6569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070;p24">
              <a:extLst>
                <a:ext uri="{FF2B5EF4-FFF2-40B4-BE49-F238E27FC236}">
                  <a16:creationId xmlns:a16="http://schemas.microsoft.com/office/drawing/2014/main" id="{2CB116C9-254A-4E16-A53D-7FDEB2F023ED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1071;p24">
              <a:extLst>
                <a:ext uri="{FF2B5EF4-FFF2-40B4-BE49-F238E27FC236}">
                  <a16:creationId xmlns:a16="http://schemas.microsoft.com/office/drawing/2014/main" id="{F8FD65AA-E8D6-4AA4-A7A1-DC185A39BCA3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1072;p24">
              <a:extLst>
                <a:ext uri="{FF2B5EF4-FFF2-40B4-BE49-F238E27FC236}">
                  <a16:creationId xmlns:a16="http://schemas.microsoft.com/office/drawing/2014/main" id="{AF790047-0E5D-48AD-9DD8-BEA24150C49C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073;p24">
              <a:extLst>
                <a:ext uri="{FF2B5EF4-FFF2-40B4-BE49-F238E27FC236}">
                  <a16:creationId xmlns:a16="http://schemas.microsoft.com/office/drawing/2014/main" id="{950AE80B-8C0A-4870-9C75-D9F01E382734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074;p24">
              <a:extLst>
                <a:ext uri="{FF2B5EF4-FFF2-40B4-BE49-F238E27FC236}">
                  <a16:creationId xmlns:a16="http://schemas.microsoft.com/office/drawing/2014/main" id="{2317B5B6-40BE-485C-9BFB-536A874D7C70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1075;p24">
              <a:extLst>
                <a:ext uri="{FF2B5EF4-FFF2-40B4-BE49-F238E27FC236}">
                  <a16:creationId xmlns:a16="http://schemas.microsoft.com/office/drawing/2014/main" id="{E297DC16-A600-4927-99E3-7996752071C7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076;p24">
              <a:extLst>
                <a:ext uri="{FF2B5EF4-FFF2-40B4-BE49-F238E27FC236}">
                  <a16:creationId xmlns:a16="http://schemas.microsoft.com/office/drawing/2014/main" id="{62829D0C-538F-42CC-A8BD-120FC52AFA2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077;p24">
              <a:extLst>
                <a:ext uri="{FF2B5EF4-FFF2-40B4-BE49-F238E27FC236}">
                  <a16:creationId xmlns:a16="http://schemas.microsoft.com/office/drawing/2014/main" id="{15E4F8BA-3FAA-421C-B399-C3A1F72EB7E8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078;p24">
              <a:extLst>
                <a:ext uri="{FF2B5EF4-FFF2-40B4-BE49-F238E27FC236}">
                  <a16:creationId xmlns:a16="http://schemas.microsoft.com/office/drawing/2014/main" id="{170685E5-3433-45B3-99CA-4C96FD6F19D8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079;p24">
              <a:extLst>
                <a:ext uri="{FF2B5EF4-FFF2-40B4-BE49-F238E27FC236}">
                  <a16:creationId xmlns:a16="http://schemas.microsoft.com/office/drawing/2014/main" id="{ACA9CA6C-DF6A-4FC1-B00E-CF1D7086DD78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080;p24">
              <a:extLst>
                <a:ext uri="{FF2B5EF4-FFF2-40B4-BE49-F238E27FC236}">
                  <a16:creationId xmlns:a16="http://schemas.microsoft.com/office/drawing/2014/main" id="{1E6F836B-20FC-45B8-AB1B-CBD78E966986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081;p24">
              <a:extLst>
                <a:ext uri="{FF2B5EF4-FFF2-40B4-BE49-F238E27FC236}">
                  <a16:creationId xmlns:a16="http://schemas.microsoft.com/office/drawing/2014/main" id="{B36A7A20-3691-43B3-81D9-2FA52A9B9F0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082;p24">
              <a:extLst>
                <a:ext uri="{FF2B5EF4-FFF2-40B4-BE49-F238E27FC236}">
                  <a16:creationId xmlns:a16="http://schemas.microsoft.com/office/drawing/2014/main" id="{82E9ABBD-2282-469B-B1D2-A3F6FA621D45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1083;p24">
              <a:extLst>
                <a:ext uri="{FF2B5EF4-FFF2-40B4-BE49-F238E27FC236}">
                  <a16:creationId xmlns:a16="http://schemas.microsoft.com/office/drawing/2014/main" id="{02F49D4E-2ECD-47F5-BD8F-9CAE757FC5F1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1084;p24">
              <a:extLst>
                <a:ext uri="{FF2B5EF4-FFF2-40B4-BE49-F238E27FC236}">
                  <a16:creationId xmlns:a16="http://schemas.microsoft.com/office/drawing/2014/main" id="{FD903BD4-F55F-41E7-86AD-685136368F63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1085;p24">
              <a:extLst>
                <a:ext uri="{FF2B5EF4-FFF2-40B4-BE49-F238E27FC236}">
                  <a16:creationId xmlns:a16="http://schemas.microsoft.com/office/drawing/2014/main" id="{94114FCB-1245-4DE8-8455-5323E425C2BF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1086;p24">
              <a:extLst>
                <a:ext uri="{FF2B5EF4-FFF2-40B4-BE49-F238E27FC236}">
                  <a16:creationId xmlns:a16="http://schemas.microsoft.com/office/drawing/2014/main" id="{F0CFF589-2F71-452A-B38D-7BFDE3BE4A14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087;p24">
              <a:extLst>
                <a:ext uri="{FF2B5EF4-FFF2-40B4-BE49-F238E27FC236}">
                  <a16:creationId xmlns:a16="http://schemas.microsoft.com/office/drawing/2014/main" id="{20B76834-1710-4329-BAF0-B74D2F1F8851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088;p24">
              <a:extLst>
                <a:ext uri="{FF2B5EF4-FFF2-40B4-BE49-F238E27FC236}">
                  <a16:creationId xmlns:a16="http://schemas.microsoft.com/office/drawing/2014/main" id="{A6B9D5F9-31C3-4E77-86C8-D397692F1F73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1089;p24">
              <a:extLst>
                <a:ext uri="{FF2B5EF4-FFF2-40B4-BE49-F238E27FC236}">
                  <a16:creationId xmlns:a16="http://schemas.microsoft.com/office/drawing/2014/main" id="{29CA8146-F765-4F51-904F-2899530F0CA0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1090;p24">
              <a:extLst>
                <a:ext uri="{FF2B5EF4-FFF2-40B4-BE49-F238E27FC236}">
                  <a16:creationId xmlns:a16="http://schemas.microsoft.com/office/drawing/2014/main" id="{DB08AC1A-C0FE-4E23-9DCB-B40AA36C0B3F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091;p24">
              <a:extLst>
                <a:ext uri="{FF2B5EF4-FFF2-40B4-BE49-F238E27FC236}">
                  <a16:creationId xmlns:a16="http://schemas.microsoft.com/office/drawing/2014/main" id="{8C2C6FFD-0319-43C1-9AE6-59C36369ADF5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1092;p24">
              <a:extLst>
                <a:ext uri="{FF2B5EF4-FFF2-40B4-BE49-F238E27FC236}">
                  <a16:creationId xmlns:a16="http://schemas.microsoft.com/office/drawing/2014/main" id="{4F19C4D2-3F07-4E13-92D3-4BE7794129CA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1093;p24">
              <a:extLst>
                <a:ext uri="{FF2B5EF4-FFF2-40B4-BE49-F238E27FC236}">
                  <a16:creationId xmlns:a16="http://schemas.microsoft.com/office/drawing/2014/main" id="{D9628083-ABF3-4E53-A4EC-C26185212D89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094;p24">
              <a:extLst>
                <a:ext uri="{FF2B5EF4-FFF2-40B4-BE49-F238E27FC236}">
                  <a16:creationId xmlns:a16="http://schemas.microsoft.com/office/drawing/2014/main" id="{EC538AD6-BD91-44FB-B154-B2388637666D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095;p24">
              <a:extLst>
                <a:ext uri="{FF2B5EF4-FFF2-40B4-BE49-F238E27FC236}">
                  <a16:creationId xmlns:a16="http://schemas.microsoft.com/office/drawing/2014/main" id="{304AD447-ABB1-4F0D-BB47-9ABE5DD6E934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096;p24">
              <a:extLst>
                <a:ext uri="{FF2B5EF4-FFF2-40B4-BE49-F238E27FC236}">
                  <a16:creationId xmlns:a16="http://schemas.microsoft.com/office/drawing/2014/main" id="{B44683BA-BF40-42B1-96F5-4A0005BBD0E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097;p24">
              <a:extLst>
                <a:ext uri="{FF2B5EF4-FFF2-40B4-BE49-F238E27FC236}">
                  <a16:creationId xmlns:a16="http://schemas.microsoft.com/office/drawing/2014/main" id="{2C807F8E-9B77-4EF8-B5EA-0F7890F667A6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1098;p24">
              <a:extLst>
                <a:ext uri="{FF2B5EF4-FFF2-40B4-BE49-F238E27FC236}">
                  <a16:creationId xmlns:a16="http://schemas.microsoft.com/office/drawing/2014/main" id="{DCCD5C52-3739-49C9-B553-E76A548B2EC6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1099;p24">
              <a:extLst>
                <a:ext uri="{FF2B5EF4-FFF2-40B4-BE49-F238E27FC236}">
                  <a16:creationId xmlns:a16="http://schemas.microsoft.com/office/drawing/2014/main" id="{55AE35B2-EA48-4A7B-98F5-0ABA25BFDC9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1100;p24">
              <a:extLst>
                <a:ext uri="{FF2B5EF4-FFF2-40B4-BE49-F238E27FC236}">
                  <a16:creationId xmlns:a16="http://schemas.microsoft.com/office/drawing/2014/main" id="{4407AEF5-5A59-40E3-B06B-D967ECC1A482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1101;p24">
              <a:extLst>
                <a:ext uri="{FF2B5EF4-FFF2-40B4-BE49-F238E27FC236}">
                  <a16:creationId xmlns:a16="http://schemas.microsoft.com/office/drawing/2014/main" id="{3625032F-4D71-4E1D-A7AE-0FB824AFF34D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1102;p24">
              <a:extLst>
                <a:ext uri="{FF2B5EF4-FFF2-40B4-BE49-F238E27FC236}">
                  <a16:creationId xmlns:a16="http://schemas.microsoft.com/office/drawing/2014/main" id="{48FBF534-DE3A-46A0-99F2-EC74CFFE10D5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1103;p24">
              <a:extLst>
                <a:ext uri="{FF2B5EF4-FFF2-40B4-BE49-F238E27FC236}">
                  <a16:creationId xmlns:a16="http://schemas.microsoft.com/office/drawing/2014/main" id="{0E53CEB3-8D80-41C8-AA2E-8FA7A45DC0F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1104;p24">
              <a:extLst>
                <a:ext uri="{FF2B5EF4-FFF2-40B4-BE49-F238E27FC236}">
                  <a16:creationId xmlns:a16="http://schemas.microsoft.com/office/drawing/2014/main" id="{D4F2D7C2-EB13-4458-A943-2540C4BE6770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1105;p24">
              <a:extLst>
                <a:ext uri="{FF2B5EF4-FFF2-40B4-BE49-F238E27FC236}">
                  <a16:creationId xmlns:a16="http://schemas.microsoft.com/office/drawing/2014/main" id="{1F331898-8B37-4DBA-89E1-82951190FC8B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1106;p24">
              <a:extLst>
                <a:ext uri="{FF2B5EF4-FFF2-40B4-BE49-F238E27FC236}">
                  <a16:creationId xmlns:a16="http://schemas.microsoft.com/office/drawing/2014/main" id="{205E8800-0558-4CFB-9AA3-54F8BCF42F9D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1107;p24">
              <a:extLst>
                <a:ext uri="{FF2B5EF4-FFF2-40B4-BE49-F238E27FC236}">
                  <a16:creationId xmlns:a16="http://schemas.microsoft.com/office/drawing/2014/main" id="{1658E5FE-870C-4D69-909C-4F68457D54F3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1108;p24">
              <a:extLst>
                <a:ext uri="{FF2B5EF4-FFF2-40B4-BE49-F238E27FC236}">
                  <a16:creationId xmlns:a16="http://schemas.microsoft.com/office/drawing/2014/main" id="{D675DD9F-FD07-45E6-AAF8-B75D797C0A81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1109;p24">
              <a:extLst>
                <a:ext uri="{FF2B5EF4-FFF2-40B4-BE49-F238E27FC236}">
                  <a16:creationId xmlns:a16="http://schemas.microsoft.com/office/drawing/2014/main" id="{7472BAD0-0304-492D-AE1A-408E8F129BA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1110;p24">
              <a:extLst>
                <a:ext uri="{FF2B5EF4-FFF2-40B4-BE49-F238E27FC236}">
                  <a16:creationId xmlns:a16="http://schemas.microsoft.com/office/drawing/2014/main" id="{145321F5-3B09-475E-A1AD-4AD7EEDF27D4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1111;p24">
              <a:extLst>
                <a:ext uri="{FF2B5EF4-FFF2-40B4-BE49-F238E27FC236}">
                  <a16:creationId xmlns:a16="http://schemas.microsoft.com/office/drawing/2014/main" id="{EC9379A2-1A98-4CA3-9895-A68E9EAC70E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1112;p24">
              <a:extLst>
                <a:ext uri="{FF2B5EF4-FFF2-40B4-BE49-F238E27FC236}">
                  <a16:creationId xmlns:a16="http://schemas.microsoft.com/office/drawing/2014/main" id="{1DF082A9-8D51-4EEE-AE1E-1E68ACBF4433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1113;p24">
              <a:extLst>
                <a:ext uri="{FF2B5EF4-FFF2-40B4-BE49-F238E27FC236}">
                  <a16:creationId xmlns:a16="http://schemas.microsoft.com/office/drawing/2014/main" id="{7BAF3D8B-E943-482E-9DDF-2636EE9A5445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1114;p24">
              <a:extLst>
                <a:ext uri="{FF2B5EF4-FFF2-40B4-BE49-F238E27FC236}">
                  <a16:creationId xmlns:a16="http://schemas.microsoft.com/office/drawing/2014/main" id="{51053758-2C30-4C5B-90C0-6881D4873FD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1115;p24">
              <a:extLst>
                <a:ext uri="{FF2B5EF4-FFF2-40B4-BE49-F238E27FC236}">
                  <a16:creationId xmlns:a16="http://schemas.microsoft.com/office/drawing/2014/main" id="{593CD95B-EE14-4A96-9CCD-9BC5FA6E84EE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1116;p24">
              <a:extLst>
                <a:ext uri="{FF2B5EF4-FFF2-40B4-BE49-F238E27FC236}">
                  <a16:creationId xmlns:a16="http://schemas.microsoft.com/office/drawing/2014/main" id="{ACF535E9-E885-4A9C-ABEA-06467FEC41E2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1117;p24">
              <a:extLst>
                <a:ext uri="{FF2B5EF4-FFF2-40B4-BE49-F238E27FC236}">
                  <a16:creationId xmlns:a16="http://schemas.microsoft.com/office/drawing/2014/main" id="{D498E8B4-AB28-442C-8249-F319D9DC64E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1118;p24">
              <a:extLst>
                <a:ext uri="{FF2B5EF4-FFF2-40B4-BE49-F238E27FC236}">
                  <a16:creationId xmlns:a16="http://schemas.microsoft.com/office/drawing/2014/main" id="{0D38D0D8-1CFB-49A9-9150-D26E965A6BC7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1119;p24">
              <a:extLst>
                <a:ext uri="{FF2B5EF4-FFF2-40B4-BE49-F238E27FC236}">
                  <a16:creationId xmlns:a16="http://schemas.microsoft.com/office/drawing/2014/main" id="{C46591B5-D9B4-49F3-A540-CE4049A2F59F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1120;p24">
              <a:extLst>
                <a:ext uri="{FF2B5EF4-FFF2-40B4-BE49-F238E27FC236}">
                  <a16:creationId xmlns:a16="http://schemas.microsoft.com/office/drawing/2014/main" id="{1A2DE4DD-19EA-4793-9CD3-28728A14801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121;p24">
              <a:extLst>
                <a:ext uri="{FF2B5EF4-FFF2-40B4-BE49-F238E27FC236}">
                  <a16:creationId xmlns:a16="http://schemas.microsoft.com/office/drawing/2014/main" id="{9E7D59E1-4B26-4253-A03C-BFF6E1FFBA6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1122;p24">
              <a:extLst>
                <a:ext uri="{FF2B5EF4-FFF2-40B4-BE49-F238E27FC236}">
                  <a16:creationId xmlns:a16="http://schemas.microsoft.com/office/drawing/2014/main" id="{27814A1F-CA1B-4D95-B10C-7ADD4D45725A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1123;p24">
              <a:extLst>
                <a:ext uri="{FF2B5EF4-FFF2-40B4-BE49-F238E27FC236}">
                  <a16:creationId xmlns:a16="http://schemas.microsoft.com/office/drawing/2014/main" id="{63C96D1E-B3D7-4C0F-87B2-3FB6F88F41A1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1124;p24">
              <a:extLst>
                <a:ext uri="{FF2B5EF4-FFF2-40B4-BE49-F238E27FC236}">
                  <a16:creationId xmlns:a16="http://schemas.microsoft.com/office/drawing/2014/main" id="{A8D3543A-5D21-4A81-8A08-947E15FE847E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1125;p24">
              <a:extLst>
                <a:ext uri="{FF2B5EF4-FFF2-40B4-BE49-F238E27FC236}">
                  <a16:creationId xmlns:a16="http://schemas.microsoft.com/office/drawing/2014/main" id="{27356844-6AC7-4623-B83D-D62F98BECFE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1126;p24">
              <a:extLst>
                <a:ext uri="{FF2B5EF4-FFF2-40B4-BE49-F238E27FC236}">
                  <a16:creationId xmlns:a16="http://schemas.microsoft.com/office/drawing/2014/main" id="{BC19B6FC-0909-4382-B4BA-23999EC6590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1127;p24">
              <a:extLst>
                <a:ext uri="{FF2B5EF4-FFF2-40B4-BE49-F238E27FC236}">
                  <a16:creationId xmlns:a16="http://schemas.microsoft.com/office/drawing/2014/main" id="{D95474B7-F1DC-4AB9-9DCF-89C9B26F9C91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1128;p24">
              <a:extLst>
                <a:ext uri="{FF2B5EF4-FFF2-40B4-BE49-F238E27FC236}">
                  <a16:creationId xmlns:a16="http://schemas.microsoft.com/office/drawing/2014/main" id="{7BD24957-6BAC-42B2-BAF9-7646B94655D1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1129;p24">
              <a:extLst>
                <a:ext uri="{FF2B5EF4-FFF2-40B4-BE49-F238E27FC236}">
                  <a16:creationId xmlns:a16="http://schemas.microsoft.com/office/drawing/2014/main" id="{E8213B5D-08D5-4B19-B2E2-0B9FD01BBD21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1130;p24">
              <a:extLst>
                <a:ext uri="{FF2B5EF4-FFF2-40B4-BE49-F238E27FC236}">
                  <a16:creationId xmlns:a16="http://schemas.microsoft.com/office/drawing/2014/main" id="{EE3BCE5B-A52F-4DD3-9A31-FEDDA017F9FE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1131;p24">
              <a:extLst>
                <a:ext uri="{FF2B5EF4-FFF2-40B4-BE49-F238E27FC236}">
                  <a16:creationId xmlns:a16="http://schemas.microsoft.com/office/drawing/2014/main" id="{F557CFD3-66D3-430C-B034-3116045BCA07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1132;p24">
              <a:extLst>
                <a:ext uri="{FF2B5EF4-FFF2-40B4-BE49-F238E27FC236}">
                  <a16:creationId xmlns:a16="http://schemas.microsoft.com/office/drawing/2014/main" id="{360A2CF4-8396-4CF0-A4D9-7EC1F515970B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1133;p24">
              <a:extLst>
                <a:ext uri="{FF2B5EF4-FFF2-40B4-BE49-F238E27FC236}">
                  <a16:creationId xmlns:a16="http://schemas.microsoft.com/office/drawing/2014/main" id="{4267727B-55B3-4491-95C0-B53E779EBC2D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1134;p24">
              <a:extLst>
                <a:ext uri="{FF2B5EF4-FFF2-40B4-BE49-F238E27FC236}">
                  <a16:creationId xmlns:a16="http://schemas.microsoft.com/office/drawing/2014/main" id="{D4BEEAF2-FE23-4211-B4C8-044167261278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1135;p24">
              <a:extLst>
                <a:ext uri="{FF2B5EF4-FFF2-40B4-BE49-F238E27FC236}">
                  <a16:creationId xmlns:a16="http://schemas.microsoft.com/office/drawing/2014/main" id="{76F4CC73-5E0C-4663-B872-B81E3728D41B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1136;p24">
              <a:extLst>
                <a:ext uri="{FF2B5EF4-FFF2-40B4-BE49-F238E27FC236}">
                  <a16:creationId xmlns:a16="http://schemas.microsoft.com/office/drawing/2014/main" id="{E2C4FA4B-0845-4F80-A4E7-F3F0A87245F6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1137;p24">
              <a:extLst>
                <a:ext uri="{FF2B5EF4-FFF2-40B4-BE49-F238E27FC236}">
                  <a16:creationId xmlns:a16="http://schemas.microsoft.com/office/drawing/2014/main" id="{75C4A3BD-84FD-4D05-8FFE-8E7E115F107F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1138;p24">
              <a:extLst>
                <a:ext uri="{FF2B5EF4-FFF2-40B4-BE49-F238E27FC236}">
                  <a16:creationId xmlns:a16="http://schemas.microsoft.com/office/drawing/2014/main" id="{229B961B-C5B2-462F-8AA5-C38A184F0CCC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1139;p24">
              <a:extLst>
                <a:ext uri="{FF2B5EF4-FFF2-40B4-BE49-F238E27FC236}">
                  <a16:creationId xmlns:a16="http://schemas.microsoft.com/office/drawing/2014/main" id="{126687BC-AE79-4D30-8345-D02A1FEAB12F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1140;p24">
              <a:extLst>
                <a:ext uri="{FF2B5EF4-FFF2-40B4-BE49-F238E27FC236}">
                  <a16:creationId xmlns:a16="http://schemas.microsoft.com/office/drawing/2014/main" id="{E178371E-598E-4F02-B009-47DF6D1F2ABD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6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新零售－虛實整合。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利用臉部掃描、指紋辨識等技術進行交易流程。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對於經營者而言優點：快速了解營運狀況。減少部分人力成本。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對於消費者而言優點：省時。提升消費品質。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752925" y="4857725"/>
            <a:ext cx="229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謝秉芸，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07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5825519" y="4690559"/>
            <a:ext cx="288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陳啟煌，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Tianjunhong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、謝秉芸，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Silvia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6BF4DED-F3B7-49C1-81C1-78A16CFFA959}"/>
              </a:ext>
            </a:extLst>
          </p:cNvPr>
          <p:cNvSpPr txBox="1">
            <a:spLocks/>
          </p:cNvSpPr>
          <p:nvPr/>
        </p:nvSpPr>
        <p:spPr>
          <a:xfrm>
            <a:off x="38075" y="1071848"/>
            <a:ext cx="8826623" cy="385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共可以分為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種模式：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自動販賣機模式：機械化控管品質。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優點：可確保品質、穩定出貨、遠端遙控方便管理者操作。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缺點：故障時難以即時解決。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模式：電子標籤的應用。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優點：只要在電波能讀取的範圍內，訊息都可即時傳播、抗汙、可同時讀取多筆資料。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缺點：驗證機制不完善、感應之餘被侵犯隱私的可能性存在。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模式：結合電腦視覺、學習演算法、感測器。代表：亞馬遜的無人商店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 go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優點：不必等待結帳、不必使用感應器。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缺點：誤差、耗費成本比上述兩種模式都高。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6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自動補貨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7205284" y="4854308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Kill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DAE48081-5FF8-4181-9E37-15A2FB74D439}"/>
              </a:ext>
            </a:extLst>
          </p:cNvPr>
          <p:cNvSpPr txBox="1">
            <a:spLocks/>
          </p:cNvSpPr>
          <p:nvPr/>
        </p:nvSpPr>
        <p:spPr>
          <a:xfrm>
            <a:off x="0" y="1158499"/>
            <a:ext cx="8981192" cy="33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補貨流程，在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Kill(2017)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的研究中有提到：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採取自動補貨的流程可以有效降低雜貨商販賣「食物的浪費」，比起未採用這項程序可以減少高達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計算每一食物商品的保存期限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食物類商品的貨架期更長。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對於保存期限在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天的影響最大。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但保存期限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天以下的則有負面影響。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提出的批發商和零售商之間的補貨流程。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可以參考並用於本次研究中，或經修改後令其適用於其他種類商品。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IoT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運用：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機器人挑戰賽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：自動上下貨機器人。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雲科大機械工程系：自動補貨下架系統。</a:t>
            </a:r>
          </a:p>
        </p:txBody>
      </p:sp>
    </p:spTree>
    <p:extLst>
      <p:ext uri="{BB962C8B-B14F-4D97-AF65-F5344CB8AC3E}">
        <p14:creationId xmlns:p14="http://schemas.microsoft.com/office/powerpoint/2010/main" val="119086127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1667</Words>
  <Application>Microsoft Office PowerPoint</Application>
  <PresentationFormat>如螢幕大小 (16:9)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Calibri</vt:lpstr>
      <vt:lpstr>標楷體</vt:lpstr>
      <vt:lpstr>Raleway Thin</vt:lpstr>
      <vt:lpstr>Wingdings</vt:lpstr>
      <vt:lpstr>Arial</vt:lpstr>
      <vt:lpstr>Barlow</vt:lpstr>
      <vt:lpstr>Times New Roman</vt:lpstr>
      <vt:lpstr>Barlow Light</vt:lpstr>
      <vt:lpstr>Gaoler template</vt:lpstr>
      <vt:lpstr>探討全新架構智慧超商之消費者購買意願</vt:lpstr>
      <vt:lpstr>摘要</vt:lpstr>
      <vt:lpstr>緒論</vt:lpstr>
      <vt:lpstr>研究背景與動機</vt:lpstr>
      <vt:lpstr>研究目的</vt:lpstr>
      <vt:lpstr>文獻探討</vt:lpstr>
      <vt:lpstr>無人超商</vt:lpstr>
      <vt:lpstr>無人超商</vt:lpstr>
      <vt:lpstr>自動補貨</vt:lpstr>
      <vt:lpstr>智慧物流</vt:lpstr>
      <vt:lpstr>研究方法</vt:lpstr>
      <vt:lpstr>研究假說與架構</vt:lpstr>
      <vt:lpstr>研究假說與架構</vt:lpstr>
      <vt:lpstr>研究對象與設計</vt:lpstr>
      <vt:lpstr>本研究設計商店</vt:lpstr>
      <vt:lpstr>商店特色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探討全新架構無人超商之消費者購買意願</dc:title>
  <cp:lastModifiedBy>Wilion</cp:lastModifiedBy>
  <cp:revision>55</cp:revision>
  <dcterms:modified xsi:type="dcterms:W3CDTF">2021-01-03T18:45:59Z</dcterms:modified>
</cp:coreProperties>
</file>