
<file path=[Content_Types].xml><?xml version="1.0" encoding="utf-8"?>
<Types xmlns="http://schemas.openxmlformats.org/package/2006/content-types">
  <Default Extension="fntdata" ContentType="application/x-fontdata"/>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259" r:id="rId4"/>
    <p:sldId id="285" r:id="rId5"/>
    <p:sldId id="286" r:id="rId6"/>
    <p:sldId id="287" r:id="rId7"/>
    <p:sldId id="299" r:id="rId8"/>
    <p:sldId id="291" r:id="rId9"/>
    <p:sldId id="300" r:id="rId10"/>
    <p:sldId id="296" r:id="rId11"/>
    <p:sldId id="295" r:id="rId12"/>
    <p:sldId id="292" r:id="rId13"/>
    <p:sldId id="297" r:id="rId14"/>
    <p:sldId id="293" r:id="rId15"/>
    <p:sldId id="298" r:id="rId16"/>
    <p:sldId id="290" r:id="rId17"/>
    <p:sldId id="263" r:id="rId18"/>
    <p:sldId id="267" r:id="rId19"/>
    <p:sldId id="268" r:id="rId20"/>
    <p:sldId id="272" r:id="rId21"/>
    <p:sldId id="294" r:id="rId22"/>
    <p:sldId id="273" r:id="rId23"/>
    <p:sldId id="280" r:id="rId24"/>
    <p:sldId id="281" r:id="rId25"/>
    <p:sldId id="279" r:id="rId26"/>
  </p:sldIdLst>
  <p:sldSz cx="9144000" cy="5143500" type="screen16x9"/>
  <p:notesSz cx="6858000" cy="9144000"/>
  <p:embeddedFontLst>
    <p:embeddedFont>
      <p:font typeface="Arvo" panose="02020500000000000000"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oboto Condensed" panose="02020500000000000000" charset="0"/>
      <p:regular r:id="rId36"/>
      <p:bold r:id="rId37"/>
      <p:italic r:id="rId38"/>
      <p:boldItalic r:id="rId39"/>
    </p:embeddedFont>
    <p:embeddedFont>
      <p:font typeface="Roboto Condensed Light" panose="02020500000000000000" charset="0"/>
      <p:regular r:id="rId40"/>
      <p:bold r:id="rId41"/>
      <p:italic r:id="rId42"/>
      <p:boldItalic r:id="rId43"/>
    </p:embeddedFont>
    <p:embeddedFont>
      <p:font typeface="標楷體" panose="03000509000000000000" pitchFamily="65" charset="-12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ion" initials="W" lastIdx="1" clrIdx="0">
    <p:extLst>
      <p:ext uri="{19B8F6BF-5375-455C-9EA6-DF929625EA0E}">
        <p15:presenceInfo xmlns:p15="http://schemas.microsoft.com/office/powerpoint/2012/main" userId="Wil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6417" autoAdjust="0"/>
  </p:normalViewPr>
  <p:slideViewPr>
    <p:cSldViewPr snapToGrid="0">
      <p:cViewPr varScale="1">
        <p:scale>
          <a:sx n="98" d="100"/>
          <a:sy n="98" d="100"/>
        </p:scale>
        <p:origin x="10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02D56-4CD3-40B3-94EB-359161E4CF47}" type="doc">
      <dgm:prSet loTypeId="urn:microsoft.com/office/officeart/2005/8/layout/default" loCatId="list" qsTypeId="urn:microsoft.com/office/officeart/2005/8/quickstyle/simple3" qsCatId="simple" csTypeId="urn:microsoft.com/office/officeart/2005/8/colors/accent2_5" csCatId="accent2" phldr="1"/>
      <dgm:spPr/>
      <dgm:t>
        <a:bodyPr/>
        <a:lstStyle/>
        <a:p>
          <a:endParaRPr lang="en-US"/>
        </a:p>
      </dgm:t>
    </dgm:pt>
    <dgm:pt modelId="{7B2DB6A3-ED35-4359-9EDF-CFA0671F7B15}">
      <dgm:prSet/>
      <dgm:spPr/>
      <dgm:t>
        <a:bodyPr/>
        <a:lstStyle/>
        <a:p>
          <a:r>
            <a:rPr lang="zh-TW" dirty="0">
              <a:latin typeface="標楷體" panose="03000509000000000000" pitchFamily="65" charset="-120"/>
              <a:ea typeface="標楷體" panose="03000509000000000000" pitchFamily="65" charset="-120"/>
            </a:rPr>
            <a:t>感知功能</a:t>
          </a:r>
          <a:endParaRPr lang="en-US" dirty="0">
            <a:latin typeface="標楷體" panose="03000509000000000000" pitchFamily="65" charset="-120"/>
            <a:ea typeface="標楷體" panose="03000509000000000000" pitchFamily="65" charset="-120"/>
          </a:endParaRPr>
        </a:p>
      </dgm:t>
    </dgm:pt>
    <dgm:pt modelId="{1B451288-FC12-4067-87AF-BAEDE8E64888}" type="parTrans" cxnId="{AF8A2D55-BE57-41AB-A467-16EF5BE7C33D}">
      <dgm:prSet/>
      <dgm:spPr/>
      <dgm:t>
        <a:bodyPr/>
        <a:lstStyle/>
        <a:p>
          <a:endParaRPr lang="en-US">
            <a:latin typeface="標楷體" panose="03000509000000000000" pitchFamily="65" charset="-120"/>
            <a:ea typeface="標楷體" panose="03000509000000000000" pitchFamily="65" charset="-120"/>
          </a:endParaRPr>
        </a:p>
      </dgm:t>
    </dgm:pt>
    <dgm:pt modelId="{3994CCC1-31B2-447D-80E9-8AC1B5D0A212}" type="sibTrans" cxnId="{AF8A2D55-BE57-41AB-A467-16EF5BE7C33D}">
      <dgm:prSet/>
      <dgm:spPr/>
      <dgm:t>
        <a:bodyPr/>
        <a:lstStyle/>
        <a:p>
          <a:endParaRPr lang="en-US">
            <a:latin typeface="標楷體" panose="03000509000000000000" pitchFamily="65" charset="-120"/>
            <a:ea typeface="標楷體" panose="03000509000000000000" pitchFamily="65" charset="-120"/>
          </a:endParaRPr>
        </a:p>
      </dgm:t>
    </dgm:pt>
    <dgm:pt modelId="{75A58996-1E4E-4367-8CC3-2EE5D9B358A5}">
      <dgm:prSet/>
      <dgm:spPr/>
      <dgm:t>
        <a:bodyPr/>
        <a:lstStyle/>
        <a:p>
          <a:r>
            <a:rPr lang="zh-TW" dirty="0">
              <a:latin typeface="標楷體" panose="03000509000000000000" pitchFamily="65" charset="-120"/>
              <a:ea typeface="標楷體" panose="03000509000000000000" pitchFamily="65" charset="-120"/>
            </a:rPr>
            <a:t>規整功能</a:t>
          </a:r>
          <a:endParaRPr lang="en-US" dirty="0">
            <a:latin typeface="標楷體" panose="03000509000000000000" pitchFamily="65" charset="-120"/>
            <a:ea typeface="標楷體" panose="03000509000000000000" pitchFamily="65" charset="-120"/>
          </a:endParaRPr>
        </a:p>
      </dgm:t>
    </dgm:pt>
    <dgm:pt modelId="{353D9D2A-AD7C-4119-AAB5-AEAE3162509D}" type="parTrans" cxnId="{6C47E338-4339-4B0C-B6DD-0AF0A7407BFD}">
      <dgm:prSet/>
      <dgm:spPr/>
      <dgm:t>
        <a:bodyPr/>
        <a:lstStyle/>
        <a:p>
          <a:endParaRPr lang="en-US">
            <a:latin typeface="標楷體" panose="03000509000000000000" pitchFamily="65" charset="-120"/>
            <a:ea typeface="標楷體" panose="03000509000000000000" pitchFamily="65" charset="-120"/>
          </a:endParaRPr>
        </a:p>
      </dgm:t>
    </dgm:pt>
    <dgm:pt modelId="{6A4450A9-C6E3-45CE-8E8A-55918301EABC}" type="sibTrans" cxnId="{6C47E338-4339-4B0C-B6DD-0AF0A7407BFD}">
      <dgm:prSet/>
      <dgm:spPr/>
      <dgm:t>
        <a:bodyPr/>
        <a:lstStyle/>
        <a:p>
          <a:endParaRPr lang="en-US">
            <a:latin typeface="標楷體" panose="03000509000000000000" pitchFamily="65" charset="-120"/>
            <a:ea typeface="標楷體" panose="03000509000000000000" pitchFamily="65" charset="-120"/>
          </a:endParaRPr>
        </a:p>
      </dgm:t>
    </dgm:pt>
    <dgm:pt modelId="{B42DBBC4-242E-487F-B526-35901B1CD0C3}">
      <dgm:prSet/>
      <dgm:spPr/>
      <dgm:t>
        <a:bodyPr/>
        <a:lstStyle/>
        <a:p>
          <a:r>
            <a:rPr lang="zh-TW" dirty="0">
              <a:latin typeface="標楷體" panose="03000509000000000000" pitchFamily="65" charset="-120"/>
              <a:ea typeface="標楷體" panose="03000509000000000000" pitchFamily="65" charset="-120"/>
            </a:rPr>
            <a:t>智能分析功能</a:t>
          </a:r>
          <a:endParaRPr lang="en-US" dirty="0">
            <a:latin typeface="標楷體" panose="03000509000000000000" pitchFamily="65" charset="-120"/>
            <a:ea typeface="標楷體" panose="03000509000000000000" pitchFamily="65" charset="-120"/>
          </a:endParaRPr>
        </a:p>
      </dgm:t>
    </dgm:pt>
    <dgm:pt modelId="{83E0A5CD-2853-4541-B406-3420A5E73535}" type="parTrans" cxnId="{E64C8FD2-C8A0-4991-8000-15932C324F4F}">
      <dgm:prSet/>
      <dgm:spPr/>
      <dgm:t>
        <a:bodyPr/>
        <a:lstStyle/>
        <a:p>
          <a:endParaRPr lang="en-US">
            <a:latin typeface="標楷體" panose="03000509000000000000" pitchFamily="65" charset="-120"/>
            <a:ea typeface="標楷體" panose="03000509000000000000" pitchFamily="65" charset="-120"/>
          </a:endParaRPr>
        </a:p>
      </dgm:t>
    </dgm:pt>
    <dgm:pt modelId="{7C8CE502-86B6-4995-A5A3-0C60CA5C0DD3}" type="sibTrans" cxnId="{E64C8FD2-C8A0-4991-8000-15932C324F4F}">
      <dgm:prSet/>
      <dgm:spPr/>
      <dgm:t>
        <a:bodyPr/>
        <a:lstStyle/>
        <a:p>
          <a:endParaRPr lang="en-US">
            <a:latin typeface="標楷體" panose="03000509000000000000" pitchFamily="65" charset="-120"/>
            <a:ea typeface="標楷體" panose="03000509000000000000" pitchFamily="65" charset="-120"/>
          </a:endParaRPr>
        </a:p>
      </dgm:t>
    </dgm:pt>
    <dgm:pt modelId="{E4DF9C31-38AB-4794-BA85-96D786376B89}">
      <dgm:prSet/>
      <dgm:spPr/>
      <dgm:t>
        <a:bodyPr/>
        <a:lstStyle/>
        <a:p>
          <a:r>
            <a:rPr lang="zh-TW" dirty="0">
              <a:latin typeface="標楷體" panose="03000509000000000000" pitchFamily="65" charset="-120"/>
              <a:ea typeface="標楷體" panose="03000509000000000000" pitchFamily="65" charset="-120"/>
            </a:rPr>
            <a:t>優化決策功能</a:t>
          </a:r>
          <a:endParaRPr lang="en-US" dirty="0">
            <a:latin typeface="標楷體" panose="03000509000000000000" pitchFamily="65" charset="-120"/>
            <a:ea typeface="標楷體" panose="03000509000000000000" pitchFamily="65" charset="-120"/>
          </a:endParaRPr>
        </a:p>
      </dgm:t>
    </dgm:pt>
    <dgm:pt modelId="{0DA39103-7DB8-4E7E-AF31-A0463F21EAC9}" type="parTrans" cxnId="{67D5A581-BD0D-4FBF-8F13-9D041B22CE3A}">
      <dgm:prSet/>
      <dgm:spPr/>
      <dgm:t>
        <a:bodyPr/>
        <a:lstStyle/>
        <a:p>
          <a:endParaRPr lang="en-US">
            <a:latin typeface="標楷體" panose="03000509000000000000" pitchFamily="65" charset="-120"/>
            <a:ea typeface="標楷體" panose="03000509000000000000" pitchFamily="65" charset="-120"/>
          </a:endParaRPr>
        </a:p>
      </dgm:t>
    </dgm:pt>
    <dgm:pt modelId="{9EF27D9E-BAEF-47DC-894E-3FFD1F125E5D}" type="sibTrans" cxnId="{67D5A581-BD0D-4FBF-8F13-9D041B22CE3A}">
      <dgm:prSet/>
      <dgm:spPr/>
      <dgm:t>
        <a:bodyPr/>
        <a:lstStyle/>
        <a:p>
          <a:endParaRPr lang="en-US">
            <a:latin typeface="標楷體" panose="03000509000000000000" pitchFamily="65" charset="-120"/>
            <a:ea typeface="標楷體" panose="03000509000000000000" pitchFamily="65" charset="-120"/>
          </a:endParaRPr>
        </a:p>
      </dgm:t>
    </dgm:pt>
    <dgm:pt modelId="{76903DDC-750D-4470-BA2C-70B6C9CEEEE5}">
      <dgm:prSet/>
      <dgm:spPr/>
      <dgm:t>
        <a:bodyPr/>
        <a:lstStyle/>
        <a:p>
          <a:r>
            <a:rPr lang="zh-TW" dirty="0">
              <a:latin typeface="標楷體" panose="03000509000000000000" pitchFamily="65" charset="-120"/>
              <a:ea typeface="標楷體" panose="03000509000000000000" pitchFamily="65" charset="-120"/>
            </a:rPr>
            <a:t>系統支持功能</a:t>
          </a:r>
          <a:endParaRPr lang="en-US" dirty="0">
            <a:latin typeface="標楷體" panose="03000509000000000000" pitchFamily="65" charset="-120"/>
            <a:ea typeface="標楷體" panose="03000509000000000000" pitchFamily="65" charset="-120"/>
          </a:endParaRPr>
        </a:p>
      </dgm:t>
    </dgm:pt>
    <dgm:pt modelId="{52D8A82B-B42A-4A1C-AB9B-B817F753A896}" type="parTrans" cxnId="{AB65E5CF-8D31-4303-AAD7-11EDA58CE927}">
      <dgm:prSet/>
      <dgm:spPr/>
      <dgm:t>
        <a:bodyPr/>
        <a:lstStyle/>
        <a:p>
          <a:endParaRPr lang="en-US">
            <a:latin typeface="標楷體" panose="03000509000000000000" pitchFamily="65" charset="-120"/>
            <a:ea typeface="標楷體" panose="03000509000000000000" pitchFamily="65" charset="-120"/>
          </a:endParaRPr>
        </a:p>
      </dgm:t>
    </dgm:pt>
    <dgm:pt modelId="{FB9720C9-DC4A-4B25-8D08-89C4767CB026}" type="sibTrans" cxnId="{AB65E5CF-8D31-4303-AAD7-11EDA58CE927}">
      <dgm:prSet/>
      <dgm:spPr/>
      <dgm:t>
        <a:bodyPr/>
        <a:lstStyle/>
        <a:p>
          <a:endParaRPr lang="en-US">
            <a:latin typeface="標楷體" panose="03000509000000000000" pitchFamily="65" charset="-120"/>
            <a:ea typeface="標楷體" panose="03000509000000000000" pitchFamily="65" charset="-120"/>
          </a:endParaRPr>
        </a:p>
      </dgm:t>
    </dgm:pt>
    <dgm:pt modelId="{076945F4-70E7-4579-A573-6AB0CFDC55B3}">
      <dgm:prSet/>
      <dgm:spPr/>
      <dgm:t>
        <a:bodyPr/>
        <a:lstStyle/>
        <a:p>
          <a:r>
            <a:rPr lang="zh-TW" dirty="0">
              <a:latin typeface="標楷體" panose="03000509000000000000" pitchFamily="65" charset="-120"/>
              <a:ea typeface="標楷體" panose="03000509000000000000" pitchFamily="65" charset="-120"/>
            </a:rPr>
            <a:t>自動修正功能</a:t>
          </a:r>
          <a:endParaRPr lang="en-US" dirty="0">
            <a:latin typeface="標楷體" panose="03000509000000000000" pitchFamily="65" charset="-120"/>
            <a:ea typeface="標楷體" panose="03000509000000000000" pitchFamily="65" charset="-120"/>
          </a:endParaRPr>
        </a:p>
      </dgm:t>
    </dgm:pt>
    <dgm:pt modelId="{1CF3B725-1B1A-4DFB-A2B1-90398DE6B525}" type="parTrans" cxnId="{C06BE0BB-E63E-4EBF-93CD-DBFFCFCF1D17}">
      <dgm:prSet/>
      <dgm:spPr/>
      <dgm:t>
        <a:bodyPr/>
        <a:lstStyle/>
        <a:p>
          <a:endParaRPr lang="en-US">
            <a:latin typeface="標楷體" panose="03000509000000000000" pitchFamily="65" charset="-120"/>
            <a:ea typeface="標楷體" panose="03000509000000000000" pitchFamily="65" charset="-120"/>
          </a:endParaRPr>
        </a:p>
      </dgm:t>
    </dgm:pt>
    <dgm:pt modelId="{F50662C7-142D-42D9-9A17-96D58B0649AF}" type="sibTrans" cxnId="{C06BE0BB-E63E-4EBF-93CD-DBFFCFCF1D17}">
      <dgm:prSet/>
      <dgm:spPr/>
      <dgm:t>
        <a:bodyPr/>
        <a:lstStyle/>
        <a:p>
          <a:endParaRPr lang="en-US">
            <a:latin typeface="標楷體" panose="03000509000000000000" pitchFamily="65" charset="-120"/>
            <a:ea typeface="標楷體" panose="03000509000000000000" pitchFamily="65" charset="-120"/>
          </a:endParaRPr>
        </a:p>
      </dgm:t>
    </dgm:pt>
    <dgm:pt modelId="{DFE6BAE7-084C-456C-BD13-D4AEBA897E02}">
      <dgm:prSet/>
      <dgm:spPr/>
      <dgm:t>
        <a:bodyPr/>
        <a:lstStyle/>
        <a:p>
          <a:r>
            <a:rPr lang="zh-TW" dirty="0">
              <a:latin typeface="標楷體" panose="03000509000000000000" pitchFamily="65" charset="-120"/>
              <a:ea typeface="標楷體" panose="03000509000000000000" pitchFamily="65" charset="-120"/>
            </a:rPr>
            <a:t>及時反饋功能</a:t>
          </a:r>
          <a:endParaRPr lang="en-US" dirty="0">
            <a:latin typeface="標楷體" panose="03000509000000000000" pitchFamily="65" charset="-120"/>
            <a:ea typeface="標楷體" panose="03000509000000000000" pitchFamily="65" charset="-120"/>
          </a:endParaRPr>
        </a:p>
      </dgm:t>
    </dgm:pt>
    <dgm:pt modelId="{BAC9ABBB-9F9A-4935-908F-806931823EAE}" type="parTrans" cxnId="{873B4537-EE76-4D09-BE8C-F3A667CF8AFC}">
      <dgm:prSet/>
      <dgm:spPr/>
      <dgm:t>
        <a:bodyPr/>
        <a:lstStyle/>
        <a:p>
          <a:endParaRPr lang="en-US">
            <a:latin typeface="標楷體" panose="03000509000000000000" pitchFamily="65" charset="-120"/>
            <a:ea typeface="標楷體" panose="03000509000000000000" pitchFamily="65" charset="-120"/>
          </a:endParaRPr>
        </a:p>
      </dgm:t>
    </dgm:pt>
    <dgm:pt modelId="{C96852A5-8AE0-4C1E-8450-B2C2DA6B28EE}" type="sibTrans" cxnId="{873B4537-EE76-4D09-BE8C-F3A667CF8AFC}">
      <dgm:prSet/>
      <dgm:spPr/>
      <dgm:t>
        <a:bodyPr/>
        <a:lstStyle/>
        <a:p>
          <a:endParaRPr lang="en-US">
            <a:latin typeface="標楷體" panose="03000509000000000000" pitchFamily="65" charset="-120"/>
            <a:ea typeface="標楷體" panose="03000509000000000000" pitchFamily="65" charset="-120"/>
          </a:endParaRPr>
        </a:p>
      </dgm:t>
    </dgm:pt>
    <dgm:pt modelId="{FE061276-A3C7-41F4-BDA3-A22129D80804}" type="pres">
      <dgm:prSet presAssocID="{88D02D56-4CD3-40B3-94EB-359161E4CF47}" presName="diagram" presStyleCnt="0">
        <dgm:presLayoutVars>
          <dgm:dir/>
          <dgm:resizeHandles val="exact"/>
        </dgm:presLayoutVars>
      </dgm:prSet>
      <dgm:spPr/>
    </dgm:pt>
    <dgm:pt modelId="{87222F7A-F5E1-44FB-8E9B-B784574A39E4}" type="pres">
      <dgm:prSet presAssocID="{7B2DB6A3-ED35-4359-9EDF-CFA0671F7B15}" presName="node" presStyleLbl="node1" presStyleIdx="0" presStyleCnt="7">
        <dgm:presLayoutVars>
          <dgm:bulletEnabled val="1"/>
        </dgm:presLayoutVars>
      </dgm:prSet>
      <dgm:spPr/>
    </dgm:pt>
    <dgm:pt modelId="{705F0BBC-DCDF-4D0A-847D-03578CCAD88F}" type="pres">
      <dgm:prSet presAssocID="{3994CCC1-31B2-447D-80E9-8AC1B5D0A212}" presName="sibTrans" presStyleCnt="0"/>
      <dgm:spPr/>
    </dgm:pt>
    <dgm:pt modelId="{F2AC10B6-D54D-4E10-A2FC-5BAC6042D740}" type="pres">
      <dgm:prSet presAssocID="{75A58996-1E4E-4367-8CC3-2EE5D9B358A5}" presName="node" presStyleLbl="node1" presStyleIdx="1" presStyleCnt="7">
        <dgm:presLayoutVars>
          <dgm:bulletEnabled val="1"/>
        </dgm:presLayoutVars>
      </dgm:prSet>
      <dgm:spPr/>
    </dgm:pt>
    <dgm:pt modelId="{00521B71-27D1-4438-8F8E-4636A397AC5C}" type="pres">
      <dgm:prSet presAssocID="{6A4450A9-C6E3-45CE-8E8A-55918301EABC}" presName="sibTrans" presStyleCnt="0"/>
      <dgm:spPr/>
    </dgm:pt>
    <dgm:pt modelId="{966E4B3D-C544-4372-98FA-4D5DD6632D15}" type="pres">
      <dgm:prSet presAssocID="{B42DBBC4-242E-487F-B526-35901B1CD0C3}" presName="node" presStyleLbl="node1" presStyleIdx="2" presStyleCnt="7">
        <dgm:presLayoutVars>
          <dgm:bulletEnabled val="1"/>
        </dgm:presLayoutVars>
      </dgm:prSet>
      <dgm:spPr/>
    </dgm:pt>
    <dgm:pt modelId="{C4ABB172-579D-459F-B63B-BD552E4B8E45}" type="pres">
      <dgm:prSet presAssocID="{7C8CE502-86B6-4995-A5A3-0C60CA5C0DD3}" presName="sibTrans" presStyleCnt="0"/>
      <dgm:spPr/>
    </dgm:pt>
    <dgm:pt modelId="{163A071B-5455-4C75-86E2-815868E82885}" type="pres">
      <dgm:prSet presAssocID="{E4DF9C31-38AB-4794-BA85-96D786376B89}" presName="node" presStyleLbl="node1" presStyleIdx="3" presStyleCnt="7">
        <dgm:presLayoutVars>
          <dgm:bulletEnabled val="1"/>
        </dgm:presLayoutVars>
      </dgm:prSet>
      <dgm:spPr/>
    </dgm:pt>
    <dgm:pt modelId="{5D130E53-8EDE-46B7-B893-19355A4277B3}" type="pres">
      <dgm:prSet presAssocID="{9EF27D9E-BAEF-47DC-894E-3FFD1F125E5D}" presName="sibTrans" presStyleCnt="0"/>
      <dgm:spPr/>
    </dgm:pt>
    <dgm:pt modelId="{2EB39984-EF4B-4135-919D-89545FA177DB}" type="pres">
      <dgm:prSet presAssocID="{76903DDC-750D-4470-BA2C-70B6C9CEEEE5}" presName="node" presStyleLbl="node1" presStyleIdx="4" presStyleCnt="7" custLinFactNeighborX="-16042" custLinFactNeighborY="-3933">
        <dgm:presLayoutVars>
          <dgm:bulletEnabled val="1"/>
        </dgm:presLayoutVars>
      </dgm:prSet>
      <dgm:spPr/>
    </dgm:pt>
    <dgm:pt modelId="{78375A51-4F38-4580-BB70-B86A6DB23A47}" type="pres">
      <dgm:prSet presAssocID="{FB9720C9-DC4A-4B25-8D08-89C4767CB026}" presName="sibTrans" presStyleCnt="0"/>
      <dgm:spPr/>
    </dgm:pt>
    <dgm:pt modelId="{A5581D99-0EDF-4870-A4E2-66B1008A90D2}" type="pres">
      <dgm:prSet presAssocID="{076945F4-70E7-4579-A573-6AB0CFDC55B3}" presName="node" presStyleLbl="node1" presStyleIdx="5" presStyleCnt="7" custLinFactNeighborX="-3866" custLinFactNeighborY="-2930">
        <dgm:presLayoutVars>
          <dgm:bulletEnabled val="1"/>
        </dgm:presLayoutVars>
      </dgm:prSet>
      <dgm:spPr/>
    </dgm:pt>
    <dgm:pt modelId="{E977D433-EFB5-43C2-9390-6731B4124955}" type="pres">
      <dgm:prSet presAssocID="{F50662C7-142D-42D9-9A17-96D58B0649AF}" presName="sibTrans" presStyleCnt="0"/>
      <dgm:spPr/>
    </dgm:pt>
    <dgm:pt modelId="{DE60A8E4-E896-4039-BDC8-CAD3EE8140D2}" type="pres">
      <dgm:prSet presAssocID="{DFE6BAE7-084C-456C-BD13-D4AEBA897E02}" presName="node" presStyleLbl="node1" presStyleIdx="6" presStyleCnt="7" custLinFactNeighborX="6616" custLinFactNeighborY="-5012">
        <dgm:presLayoutVars>
          <dgm:bulletEnabled val="1"/>
        </dgm:presLayoutVars>
      </dgm:prSet>
      <dgm:spPr/>
    </dgm:pt>
  </dgm:ptLst>
  <dgm:cxnLst>
    <dgm:cxn modelId="{E59FFC1B-9EF9-40F0-BC6C-E11F3E19B491}" type="presOf" srcId="{076945F4-70E7-4579-A573-6AB0CFDC55B3}" destId="{A5581D99-0EDF-4870-A4E2-66B1008A90D2}" srcOrd="0" destOrd="0" presId="urn:microsoft.com/office/officeart/2005/8/layout/default"/>
    <dgm:cxn modelId="{BF8F5D23-D7CB-4AD6-AED9-68EDB68DBE0D}" type="presOf" srcId="{75A58996-1E4E-4367-8CC3-2EE5D9B358A5}" destId="{F2AC10B6-D54D-4E10-A2FC-5BAC6042D740}" srcOrd="0" destOrd="0" presId="urn:microsoft.com/office/officeart/2005/8/layout/default"/>
    <dgm:cxn modelId="{C84F2936-7BBE-423E-BC8B-F6288A692372}" type="presOf" srcId="{DFE6BAE7-084C-456C-BD13-D4AEBA897E02}" destId="{DE60A8E4-E896-4039-BDC8-CAD3EE8140D2}" srcOrd="0" destOrd="0" presId="urn:microsoft.com/office/officeart/2005/8/layout/default"/>
    <dgm:cxn modelId="{873B4537-EE76-4D09-BE8C-F3A667CF8AFC}" srcId="{88D02D56-4CD3-40B3-94EB-359161E4CF47}" destId="{DFE6BAE7-084C-456C-BD13-D4AEBA897E02}" srcOrd="6" destOrd="0" parTransId="{BAC9ABBB-9F9A-4935-908F-806931823EAE}" sibTransId="{C96852A5-8AE0-4C1E-8450-B2C2DA6B28EE}"/>
    <dgm:cxn modelId="{6C47E338-4339-4B0C-B6DD-0AF0A7407BFD}" srcId="{88D02D56-4CD3-40B3-94EB-359161E4CF47}" destId="{75A58996-1E4E-4367-8CC3-2EE5D9B358A5}" srcOrd="1" destOrd="0" parTransId="{353D9D2A-AD7C-4119-AAB5-AEAE3162509D}" sibTransId="{6A4450A9-C6E3-45CE-8E8A-55918301EABC}"/>
    <dgm:cxn modelId="{7DC0C463-CF4A-47D5-9797-998DA8E5EA1C}" type="presOf" srcId="{E4DF9C31-38AB-4794-BA85-96D786376B89}" destId="{163A071B-5455-4C75-86E2-815868E82885}" srcOrd="0" destOrd="0" presId="urn:microsoft.com/office/officeart/2005/8/layout/default"/>
    <dgm:cxn modelId="{AF8A2D55-BE57-41AB-A467-16EF5BE7C33D}" srcId="{88D02D56-4CD3-40B3-94EB-359161E4CF47}" destId="{7B2DB6A3-ED35-4359-9EDF-CFA0671F7B15}" srcOrd="0" destOrd="0" parTransId="{1B451288-FC12-4067-87AF-BAEDE8E64888}" sibTransId="{3994CCC1-31B2-447D-80E9-8AC1B5D0A212}"/>
    <dgm:cxn modelId="{67D5A581-BD0D-4FBF-8F13-9D041B22CE3A}" srcId="{88D02D56-4CD3-40B3-94EB-359161E4CF47}" destId="{E4DF9C31-38AB-4794-BA85-96D786376B89}" srcOrd="3" destOrd="0" parTransId="{0DA39103-7DB8-4E7E-AF31-A0463F21EAC9}" sibTransId="{9EF27D9E-BAEF-47DC-894E-3FFD1F125E5D}"/>
    <dgm:cxn modelId="{F0B0F799-C63F-45DF-BE88-92A10D9D4E84}" type="presOf" srcId="{88D02D56-4CD3-40B3-94EB-359161E4CF47}" destId="{FE061276-A3C7-41F4-BDA3-A22129D80804}" srcOrd="0" destOrd="0" presId="urn:microsoft.com/office/officeart/2005/8/layout/default"/>
    <dgm:cxn modelId="{90C953B4-838A-4CE8-B5DE-7C448F126E0D}" type="presOf" srcId="{7B2DB6A3-ED35-4359-9EDF-CFA0671F7B15}" destId="{87222F7A-F5E1-44FB-8E9B-B784574A39E4}" srcOrd="0" destOrd="0" presId="urn:microsoft.com/office/officeart/2005/8/layout/default"/>
    <dgm:cxn modelId="{C06BE0BB-E63E-4EBF-93CD-DBFFCFCF1D17}" srcId="{88D02D56-4CD3-40B3-94EB-359161E4CF47}" destId="{076945F4-70E7-4579-A573-6AB0CFDC55B3}" srcOrd="5" destOrd="0" parTransId="{1CF3B725-1B1A-4DFB-A2B1-90398DE6B525}" sibTransId="{F50662C7-142D-42D9-9A17-96D58B0649AF}"/>
    <dgm:cxn modelId="{AB65E5CF-8D31-4303-AAD7-11EDA58CE927}" srcId="{88D02D56-4CD3-40B3-94EB-359161E4CF47}" destId="{76903DDC-750D-4470-BA2C-70B6C9CEEEE5}" srcOrd="4" destOrd="0" parTransId="{52D8A82B-B42A-4A1C-AB9B-B817F753A896}" sibTransId="{FB9720C9-DC4A-4B25-8D08-89C4767CB026}"/>
    <dgm:cxn modelId="{E64C8FD2-C8A0-4991-8000-15932C324F4F}" srcId="{88D02D56-4CD3-40B3-94EB-359161E4CF47}" destId="{B42DBBC4-242E-487F-B526-35901B1CD0C3}" srcOrd="2" destOrd="0" parTransId="{83E0A5CD-2853-4541-B406-3420A5E73535}" sibTransId="{7C8CE502-86B6-4995-A5A3-0C60CA5C0DD3}"/>
    <dgm:cxn modelId="{825901F8-27D3-40CE-B2CA-B31DC6133C10}" type="presOf" srcId="{76903DDC-750D-4470-BA2C-70B6C9CEEEE5}" destId="{2EB39984-EF4B-4135-919D-89545FA177DB}" srcOrd="0" destOrd="0" presId="urn:microsoft.com/office/officeart/2005/8/layout/default"/>
    <dgm:cxn modelId="{6096EEFE-0F2C-4C13-81B4-0619A5D12459}" type="presOf" srcId="{B42DBBC4-242E-487F-B526-35901B1CD0C3}" destId="{966E4B3D-C544-4372-98FA-4D5DD6632D15}" srcOrd="0" destOrd="0" presId="urn:microsoft.com/office/officeart/2005/8/layout/default"/>
    <dgm:cxn modelId="{E0BCD0E5-F5B2-4BC6-82CA-BA6ABE7A8A71}" type="presParOf" srcId="{FE061276-A3C7-41F4-BDA3-A22129D80804}" destId="{87222F7A-F5E1-44FB-8E9B-B784574A39E4}" srcOrd="0" destOrd="0" presId="urn:microsoft.com/office/officeart/2005/8/layout/default"/>
    <dgm:cxn modelId="{0E7C6CA6-2893-4708-A297-924EE24E1E4D}" type="presParOf" srcId="{FE061276-A3C7-41F4-BDA3-A22129D80804}" destId="{705F0BBC-DCDF-4D0A-847D-03578CCAD88F}" srcOrd="1" destOrd="0" presId="urn:microsoft.com/office/officeart/2005/8/layout/default"/>
    <dgm:cxn modelId="{1B6C7B0D-3FC1-47D4-9545-D0B1BE0F9732}" type="presParOf" srcId="{FE061276-A3C7-41F4-BDA3-A22129D80804}" destId="{F2AC10B6-D54D-4E10-A2FC-5BAC6042D740}" srcOrd="2" destOrd="0" presId="urn:microsoft.com/office/officeart/2005/8/layout/default"/>
    <dgm:cxn modelId="{B348DBD7-A05F-4182-8C5A-A3ED6A98EC8B}" type="presParOf" srcId="{FE061276-A3C7-41F4-BDA3-A22129D80804}" destId="{00521B71-27D1-4438-8F8E-4636A397AC5C}" srcOrd="3" destOrd="0" presId="urn:microsoft.com/office/officeart/2005/8/layout/default"/>
    <dgm:cxn modelId="{B5A5174C-B840-488C-8833-1577326093FD}" type="presParOf" srcId="{FE061276-A3C7-41F4-BDA3-A22129D80804}" destId="{966E4B3D-C544-4372-98FA-4D5DD6632D15}" srcOrd="4" destOrd="0" presId="urn:microsoft.com/office/officeart/2005/8/layout/default"/>
    <dgm:cxn modelId="{BA76F983-6468-4CA3-B307-9267364ACFDA}" type="presParOf" srcId="{FE061276-A3C7-41F4-BDA3-A22129D80804}" destId="{C4ABB172-579D-459F-B63B-BD552E4B8E45}" srcOrd="5" destOrd="0" presId="urn:microsoft.com/office/officeart/2005/8/layout/default"/>
    <dgm:cxn modelId="{812066F3-3071-4222-A597-CF462DCFCDAE}" type="presParOf" srcId="{FE061276-A3C7-41F4-BDA3-A22129D80804}" destId="{163A071B-5455-4C75-86E2-815868E82885}" srcOrd="6" destOrd="0" presId="urn:microsoft.com/office/officeart/2005/8/layout/default"/>
    <dgm:cxn modelId="{25A972FF-D567-4909-B416-61B587E055E4}" type="presParOf" srcId="{FE061276-A3C7-41F4-BDA3-A22129D80804}" destId="{5D130E53-8EDE-46B7-B893-19355A4277B3}" srcOrd="7" destOrd="0" presId="urn:microsoft.com/office/officeart/2005/8/layout/default"/>
    <dgm:cxn modelId="{0E1AD8C1-FE8B-4E1C-8FC7-368AF6AC4C28}" type="presParOf" srcId="{FE061276-A3C7-41F4-BDA3-A22129D80804}" destId="{2EB39984-EF4B-4135-919D-89545FA177DB}" srcOrd="8" destOrd="0" presId="urn:microsoft.com/office/officeart/2005/8/layout/default"/>
    <dgm:cxn modelId="{51DA7C16-7585-4CD9-A9F0-908CF12C25CB}" type="presParOf" srcId="{FE061276-A3C7-41F4-BDA3-A22129D80804}" destId="{78375A51-4F38-4580-BB70-B86A6DB23A47}" srcOrd="9" destOrd="0" presId="urn:microsoft.com/office/officeart/2005/8/layout/default"/>
    <dgm:cxn modelId="{6BA33634-FA61-4F1B-A5E5-A190219823FC}" type="presParOf" srcId="{FE061276-A3C7-41F4-BDA3-A22129D80804}" destId="{A5581D99-0EDF-4870-A4E2-66B1008A90D2}" srcOrd="10" destOrd="0" presId="urn:microsoft.com/office/officeart/2005/8/layout/default"/>
    <dgm:cxn modelId="{03C0DD9A-8870-410A-8A1E-71A502B202B5}" type="presParOf" srcId="{FE061276-A3C7-41F4-BDA3-A22129D80804}" destId="{E977D433-EFB5-43C2-9390-6731B4124955}" srcOrd="11" destOrd="0" presId="urn:microsoft.com/office/officeart/2005/8/layout/default"/>
    <dgm:cxn modelId="{543EEE9E-FC64-4898-8F46-79927037EE94}" type="presParOf" srcId="{FE061276-A3C7-41F4-BDA3-A22129D80804}" destId="{DE60A8E4-E896-4039-BDC8-CAD3EE8140D2}"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0422E-7846-43BF-81DE-344A3023E67A}" type="doc">
      <dgm:prSet loTypeId="urn:microsoft.com/office/officeart/2005/8/layout/process1" loCatId="process" qsTypeId="urn:microsoft.com/office/officeart/2005/8/quickstyle/simple1" qsCatId="simple" csTypeId="urn:microsoft.com/office/officeart/2005/8/colors/accent1_2" csCatId="accent1" phldr="1"/>
      <dgm:spPr/>
    </dgm:pt>
    <dgm:pt modelId="{123C0C27-0DCC-4577-ABFA-AA941A673A8B}">
      <dgm:prSet phldrT="[文字]" custT="1"/>
      <dgm:spPr/>
      <dgm:t>
        <a:bodyPr/>
        <a:lstStyle/>
        <a:p>
          <a:pPr marL="0" lvl="0" algn="ctr" defTabSz="889000">
            <a:lnSpc>
              <a:spcPct val="90000"/>
            </a:lnSpc>
            <a:spcBef>
              <a:spcPct val="0"/>
            </a:spcBef>
            <a:spcAft>
              <a:spcPct val="35000"/>
            </a:spcAft>
            <a:buNone/>
          </a:pPr>
          <a:r>
            <a:rPr lang="en-US" altLang="zh-TW" sz="2000" kern="1200" dirty="0">
              <a:solidFill>
                <a:srgbClr val="FFFFFF"/>
              </a:solidFill>
              <a:latin typeface="標楷體" panose="03000509000000000000" pitchFamily="65" charset="-120"/>
              <a:ea typeface="標楷體" panose="03000509000000000000" pitchFamily="65" charset="-120"/>
              <a:cs typeface="+mn-cs"/>
            </a:rPr>
            <a:t>IOT-Based WMS</a:t>
          </a:r>
        </a:p>
        <a:p>
          <a:pPr marL="0" lvl="0" algn="ctr" defTabSz="889000">
            <a:lnSpc>
              <a:spcPct val="90000"/>
            </a:lnSpc>
            <a:spcBef>
              <a:spcPct val="0"/>
            </a:spcBef>
            <a:spcAft>
              <a:spcPct val="35000"/>
            </a:spcAft>
            <a:buNone/>
          </a:pPr>
          <a:r>
            <a:rPr lang="en-US" altLang="zh-TW" sz="2000" kern="1200" dirty="0">
              <a:solidFill>
                <a:srgbClr val="FFFFFF"/>
              </a:solidFill>
              <a:latin typeface="標楷體" panose="03000509000000000000" pitchFamily="65" charset="-120"/>
              <a:ea typeface="標楷體" panose="03000509000000000000" pitchFamily="65" charset="-120"/>
              <a:cs typeface="+mn-cs"/>
            </a:rPr>
            <a:t>System</a:t>
          </a:r>
          <a:endParaRPr lang="zh-TW" altLang="en-US" sz="2000" kern="1200" dirty="0">
            <a:solidFill>
              <a:srgbClr val="FFFFFF"/>
            </a:solidFill>
            <a:latin typeface="標楷體" panose="03000509000000000000" pitchFamily="65" charset="-120"/>
            <a:ea typeface="標楷體" panose="03000509000000000000" pitchFamily="65" charset="-120"/>
            <a:cs typeface="+mn-cs"/>
          </a:endParaRPr>
        </a:p>
      </dgm:t>
    </dgm:pt>
    <dgm:pt modelId="{50A782BC-7127-4660-90C6-24B72078A0AF}" type="parTrans" cxnId="{B2555F89-C6E9-4128-9D2F-D1AE9906356A}">
      <dgm:prSet/>
      <dgm:spPr/>
      <dgm:t>
        <a:bodyPr/>
        <a:lstStyle/>
        <a:p>
          <a:endParaRPr lang="zh-TW" altLang="en-US"/>
        </a:p>
      </dgm:t>
    </dgm:pt>
    <dgm:pt modelId="{58587561-4430-4C61-91EB-0D9DA900AD0B}" type="sibTrans" cxnId="{B2555F89-C6E9-4128-9D2F-D1AE9906356A}">
      <dgm:prSet custT="1"/>
      <dgm:spPr/>
      <dgm:t>
        <a:bodyPr/>
        <a:lstStyle/>
        <a:p>
          <a:r>
            <a:rPr lang="en-US" altLang="zh-TW" sz="1400" dirty="0">
              <a:solidFill>
                <a:schemeClr val="tx1">
                  <a:lumMod val="50000"/>
                </a:schemeClr>
              </a:solidFill>
              <a:latin typeface="標楷體" panose="03000509000000000000" pitchFamily="65" charset="-120"/>
              <a:ea typeface="標楷體" panose="03000509000000000000" pitchFamily="65" charset="-120"/>
            </a:rPr>
            <a:t>H1</a:t>
          </a:r>
          <a:endParaRPr lang="zh-TW" altLang="en-US" sz="1400" dirty="0">
            <a:solidFill>
              <a:schemeClr val="tx1">
                <a:lumMod val="50000"/>
              </a:schemeClr>
            </a:solidFill>
            <a:latin typeface="標楷體" panose="03000509000000000000" pitchFamily="65" charset="-120"/>
            <a:ea typeface="標楷體" panose="03000509000000000000" pitchFamily="65" charset="-120"/>
          </a:endParaRPr>
        </a:p>
      </dgm:t>
    </dgm:pt>
    <dgm:pt modelId="{8932E7F6-99DE-4E1F-9EEA-1E98AED1E2A7}">
      <dgm:prSet phldrT="[文字]" custT="1"/>
      <dgm:spPr/>
      <dgm:t>
        <a:bodyPr/>
        <a:lstStyle/>
        <a:p>
          <a:r>
            <a:rPr lang="zh-TW" altLang="en-US" sz="2000" dirty="0">
              <a:latin typeface="標楷體" panose="03000509000000000000" pitchFamily="65" charset="-120"/>
              <a:ea typeface="標楷體" panose="03000509000000000000" pitchFamily="65" charset="-120"/>
            </a:rPr>
            <a:t>提升整體</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管理和經營成效</a:t>
          </a:r>
        </a:p>
      </dgm:t>
    </dgm:pt>
    <dgm:pt modelId="{1FA6E259-DCD8-4AA1-A455-A24AF29BD3CF}" type="parTrans" cxnId="{C38AA6D8-5ED1-4438-86FF-89D890B4C933}">
      <dgm:prSet/>
      <dgm:spPr/>
      <dgm:t>
        <a:bodyPr/>
        <a:lstStyle/>
        <a:p>
          <a:endParaRPr lang="zh-TW" altLang="en-US"/>
        </a:p>
      </dgm:t>
    </dgm:pt>
    <dgm:pt modelId="{5C103BCE-9B20-4E91-8557-66A6A14AAEF5}" type="sibTrans" cxnId="{C38AA6D8-5ED1-4438-86FF-89D890B4C933}">
      <dgm:prSet/>
      <dgm:spPr/>
      <dgm:t>
        <a:bodyPr/>
        <a:lstStyle/>
        <a:p>
          <a:endParaRPr lang="zh-TW" altLang="en-US"/>
        </a:p>
      </dgm:t>
    </dgm:pt>
    <dgm:pt modelId="{08DC08DC-72EE-4051-A24C-39E9AB946279}" type="pres">
      <dgm:prSet presAssocID="{23F0422E-7846-43BF-81DE-344A3023E67A}" presName="Name0" presStyleCnt="0">
        <dgm:presLayoutVars>
          <dgm:dir/>
          <dgm:resizeHandles val="exact"/>
        </dgm:presLayoutVars>
      </dgm:prSet>
      <dgm:spPr/>
    </dgm:pt>
    <dgm:pt modelId="{39061451-89CD-483F-9CC7-779A79253559}" type="pres">
      <dgm:prSet presAssocID="{123C0C27-0DCC-4577-ABFA-AA941A673A8B}" presName="node" presStyleLbl="node1" presStyleIdx="0" presStyleCnt="2">
        <dgm:presLayoutVars>
          <dgm:bulletEnabled val="1"/>
        </dgm:presLayoutVars>
      </dgm:prSet>
      <dgm:spPr/>
    </dgm:pt>
    <dgm:pt modelId="{71D610B8-CF1F-4BB5-BA16-F100A943C2C3}" type="pres">
      <dgm:prSet presAssocID="{58587561-4430-4C61-91EB-0D9DA900AD0B}" presName="sibTrans" presStyleLbl="sibTrans2D1" presStyleIdx="0" presStyleCnt="1" custScaleX="160590" custScaleY="70193"/>
      <dgm:spPr/>
    </dgm:pt>
    <dgm:pt modelId="{4DE7D622-C3A2-4DFB-95A2-9FFF3A3BFE2A}" type="pres">
      <dgm:prSet presAssocID="{58587561-4430-4C61-91EB-0D9DA900AD0B}" presName="connectorText" presStyleLbl="sibTrans2D1" presStyleIdx="0" presStyleCnt="1"/>
      <dgm:spPr/>
    </dgm:pt>
    <dgm:pt modelId="{3F9FDC94-58D0-4DB0-A6CC-4E0721FB2EB1}" type="pres">
      <dgm:prSet presAssocID="{8932E7F6-99DE-4E1F-9EEA-1E98AED1E2A7}" presName="node" presStyleLbl="node1" presStyleIdx="1" presStyleCnt="2">
        <dgm:presLayoutVars>
          <dgm:bulletEnabled val="1"/>
        </dgm:presLayoutVars>
      </dgm:prSet>
      <dgm:spPr/>
    </dgm:pt>
  </dgm:ptLst>
  <dgm:cxnLst>
    <dgm:cxn modelId="{5FC2F152-13FC-4845-8350-8EEA6D75E50F}" type="presOf" srcId="{123C0C27-0DCC-4577-ABFA-AA941A673A8B}" destId="{39061451-89CD-483F-9CC7-779A79253559}" srcOrd="0" destOrd="0" presId="urn:microsoft.com/office/officeart/2005/8/layout/process1"/>
    <dgm:cxn modelId="{64853075-4C66-4670-94E1-0E2771FE6053}" type="presOf" srcId="{58587561-4430-4C61-91EB-0D9DA900AD0B}" destId="{71D610B8-CF1F-4BB5-BA16-F100A943C2C3}" srcOrd="0" destOrd="0" presId="urn:microsoft.com/office/officeart/2005/8/layout/process1"/>
    <dgm:cxn modelId="{F21FBF87-92DE-4E87-8D90-911666A68C8B}" type="presOf" srcId="{23F0422E-7846-43BF-81DE-344A3023E67A}" destId="{08DC08DC-72EE-4051-A24C-39E9AB946279}" srcOrd="0" destOrd="0" presId="urn:microsoft.com/office/officeart/2005/8/layout/process1"/>
    <dgm:cxn modelId="{B2555F89-C6E9-4128-9D2F-D1AE9906356A}" srcId="{23F0422E-7846-43BF-81DE-344A3023E67A}" destId="{123C0C27-0DCC-4577-ABFA-AA941A673A8B}" srcOrd="0" destOrd="0" parTransId="{50A782BC-7127-4660-90C6-24B72078A0AF}" sibTransId="{58587561-4430-4C61-91EB-0D9DA900AD0B}"/>
    <dgm:cxn modelId="{1BC2638A-B720-4A49-88AF-6D5DB0ED0896}" type="presOf" srcId="{58587561-4430-4C61-91EB-0D9DA900AD0B}" destId="{4DE7D622-C3A2-4DFB-95A2-9FFF3A3BFE2A}" srcOrd="1" destOrd="0" presId="urn:microsoft.com/office/officeart/2005/8/layout/process1"/>
    <dgm:cxn modelId="{2326E3D3-EA50-4864-9C4C-5399C509E49B}" type="presOf" srcId="{8932E7F6-99DE-4E1F-9EEA-1E98AED1E2A7}" destId="{3F9FDC94-58D0-4DB0-A6CC-4E0721FB2EB1}" srcOrd="0" destOrd="0" presId="urn:microsoft.com/office/officeart/2005/8/layout/process1"/>
    <dgm:cxn modelId="{C38AA6D8-5ED1-4438-86FF-89D890B4C933}" srcId="{23F0422E-7846-43BF-81DE-344A3023E67A}" destId="{8932E7F6-99DE-4E1F-9EEA-1E98AED1E2A7}" srcOrd="1" destOrd="0" parTransId="{1FA6E259-DCD8-4AA1-A455-A24AF29BD3CF}" sibTransId="{5C103BCE-9B20-4E91-8557-66A6A14AAEF5}"/>
    <dgm:cxn modelId="{0BEE37FB-4D71-4D0D-A729-6F6B851A1F7A}" type="presParOf" srcId="{08DC08DC-72EE-4051-A24C-39E9AB946279}" destId="{39061451-89CD-483F-9CC7-779A79253559}" srcOrd="0" destOrd="0" presId="urn:microsoft.com/office/officeart/2005/8/layout/process1"/>
    <dgm:cxn modelId="{E3BF7042-9599-432E-AB58-AC88C4FB53A3}" type="presParOf" srcId="{08DC08DC-72EE-4051-A24C-39E9AB946279}" destId="{71D610B8-CF1F-4BB5-BA16-F100A943C2C3}" srcOrd="1" destOrd="0" presId="urn:microsoft.com/office/officeart/2005/8/layout/process1"/>
    <dgm:cxn modelId="{8903030F-9EEC-4855-AA02-A54B89F09815}" type="presParOf" srcId="{71D610B8-CF1F-4BB5-BA16-F100A943C2C3}" destId="{4DE7D622-C3A2-4DFB-95A2-9FFF3A3BFE2A}" srcOrd="0" destOrd="0" presId="urn:microsoft.com/office/officeart/2005/8/layout/process1"/>
    <dgm:cxn modelId="{E40AF952-2AB4-4361-9996-525388691AE9}" type="presParOf" srcId="{08DC08DC-72EE-4051-A24C-39E9AB946279}" destId="{3F9FDC94-58D0-4DB0-A6CC-4E0721FB2EB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22F7A-F5E1-44FB-8E9B-B784574A39E4}">
      <dsp:nvSpPr>
        <dsp:cNvPr id="0" name=""/>
        <dsp:cNvSpPr/>
      </dsp:nvSpPr>
      <dsp:spPr>
        <a:xfrm>
          <a:off x="173163" y="501"/>
          <a:ext cx="1055075" cy="633045"/>
        </a:xfrm>
        <a:prstGeom prst="rect">
          <a:avLst/>
        </a:prstGeom>
        <a:gradFill rotWithShape="0">
          <a:gsLst>
            <a:gs pos="0">
              <a:schemeClr val="accent2">
                <a:alpha val="90000"/>
                <a:hueOff val="0"/>
                <a:satOff val="0"/>
                <a:lumOff val="0"/>
                <a:alphaOff val="0"/>
                <a:tint val="50000"/>
                <a:satMod val="300000"/>
              </a:schemeClr>
            </a:gs>
            <a:gs pos="35000">
              <a:schemeClr val="accent2">
                <a:alpha val="90000"/>
                <a:hueOff val="0"/>
                <a:satOff val="0"/>
                <a:lumOff val="0"/>
                <a:alphaOff val="0"/>
                <a:tint val="37000"/>
                <a:satMod val="300000"/>
              </a:schemeClr>
            </a:gs>
            <a:gs pos="100000">
              <a:schemeClr val="accent2">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感知功能</a:t>
          </a:r>
          <a:endParaRPr lang="en-US" sz="1600" kern="1200" dirty="0">
            <a:latin typeface="標楷體" panose="03000509000000000000" pitchFamily="65" charset="-120"/>
            <a:ea typeface="標楷體" panose="03000509000000000000" pitchFamily="65" charset="-120"/>
          </a:endParaRPr>
        </a:p>
      </dsp:txBody>
      <dsp:txXfrm>
        <a:off x="173163" y="501"/>
        <a:ext cx="1055075" cy="633045"/>
      </dsp:txXfrm>
    </dsp:sp>
    <dsp:sp modelId="{F2AC10B6-D54D-4E10-A2FC-5BAC6042D740}">
      <dsp:nvSpPr>
        <dsp:cNvPr id="0" name=""/>
        <dsp:cNvSpPr/>
      </dsp:nvSpPr>
      <dsp:spPr>
        <a:xfrm>
          <a:off x="1333746" y="501"/>
          <a:ext cx="1055075" cy="633045"/>
        </a:xfrm>
        <a:prstGeom prst="rect">
          <a:avLst/>
        </a:prstGeom>
        <a:gradFill rotWithShape="0">
          <a:gsLst>
            <a:gs pos="0">
              <a:schemeClr val="accent2">
                <a:alpha val="90000"/>
                <a:hueOff val="0"/>
                <a:satOff val="0"/>
                <a:lumOff val="0"/>
                <a:alphaOff val="-6667"/>
                <a:tint val="50000"/>
                <a:satMod val="300000"/>
              </a:schemeClr>
            </a:gs>
            <a:gs pos="35000">
              <a:schemeClr val="accent2">
                <a:alpha val="90000"/>
                <a:hueOff val="0"/>
                <a:satOff val="0"/>
                <a:lumOff val="0"/>
                <a:alphaOff val="-6667"/>
                <a:tint val="37000"/>
                <a:satMod val="300000"/>
              </a:schemeClr>
            </a:gs>
            <a:gs pos="100000">
              <a:schemeClr val="accent2">
                <a:alpha val="90000"/>
                <a:hueOff val="0"/>
                <a:satOff val="0"/>
                <a:lumOff val="0"/>
                <a:alphaOff val="-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規整功能</a:t>
          </a:r>
          <a:endParaRPr lang="en-US" sz="1600" kern="1200" dirty="0">
            <a:latin typeface="標楷體" panose="03000509000000000000" pitchFamily="65" charset="-120"/>
            <a:ea typeface="標楷體" panose="03000509000000000000" pitchFamily="65" charset="-120"/>
          </a:endParaRPr>
        </a:p>
      </dsp:txBody>
      <dsp:txXfrm>
        <a:off x="1333746" y="501"/>
        <a:ext cx="1055075" cy="633045"/>
      </dsp:txXfrm>
    </dsp:sp>
    <dsp:sp modelId="{966E4B3D-C544-4372-98FA-4D5DD6632D15}">
      <dsp:nvSpPr>
        <dsp:cNvPr id="0" name=""/>
        <dsp:cNvSpPr/>
      </dsp:nvSpPr>
      <dsp:spPr>
        <a:xfrm>
          <a:off x="2494328" y="501"/>
          <a:ext cx="1055075" cy="633045"/>
        </a:xfrm>
        <a:prstGeom prst="rect">
          <a:avLst/>
        </a:prstGeom>
        <a:gradFill rotWithShape="0">
          <a:gsLst>
            <a:gs pos="0">
              <a:schemeClr val="accent2">
                <a:alpha val="90000"/>
                <a:hueOff val="0"/>
                <a:satOff val="0"/>
                <a:lumOff val="0"/>
                <a:alphaOff val="-13333"/>
                <a:tint val="50000"/>
                <a:satMod val="300000"/>
              </a:schemeClr>
            </a:gs>
            <a:gs pos="35000">
              <a:schemeClr val="accent2">
                <a:alpha val="90000"/>
                <a:hueOff val="0"/>
                <a:satOff val="0"/>
                <a:lumOff val="0"/>
                <a:alphaOff val="-13333"/>
                <a:tint val="37000"/>
                <a:satMod val="300000"/>
              </a:schemeClr>
            </a:gs>
            <a:gs pos="100000">
              <a:schemeClr val="accent2">
                <a:alpha val="90000"/>
                <a:hueOff val="0"/>
                <a:satOff val="0"/>
                <a:lumOff val="0"/>
                <a:alphaOff val="-1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智能分析功能</a:t>
          </a:r>
          <a:endParaRPr lang="en-US" sz="1600" kern="1200" dirty="0">
            <a:latin typeface="標楷體" panose="03000509000000000000" pitchFamily="65" charset="-120"/>
            <a:ea typeface="標楷體" panose="03000509000000000000" pitchFamily="65" charset="-120"/>
          </a:endParaRPr>
        </a:p>
      </dsp:txBody>
      <dsp:txXfrm>
        <a:off x="2494328" y="501"/>
        <a:ext cx="1055075" cy="633045"/>
      </dsp:txXfrm>
    </dsp:sp>
    <dsp:sp modelId="{163A071B-5455-4C75-86E2-815868E82885}">
      <dsp:nvSpPr>
        <dsp:cNvPr id="0" name=""/>
        <dsp:cNvSpPr/>
      </dsp:nvSpPr>
      <dsp:spPr>
        <a:xfrm>
          <a:off x="3654911" y="501"/>
          <a:ext cx="1055075" cy="633045"/>
        </a:xfrm>
        <a:prstGeom prst="rect">
          <a:avLst/>
        </a:prstGeom>
        <a:gradFill rotWithShape="0">
          <a:gsLst>
            <a:gs pos="0">
              <a:schemeClr val="accent2">
                <a:alpha val="90000"/>
                <a:hueOff val="0"/>
                <a:satOff val="0"/>
                <a:lumOff val="0"/>
                <a:alphaOff val="-20000"/>
                <a:tint val="50000"/>
                <a:satMod val="300000"/>
              </a:schemeClr>
            </a:gs>
            <a:gs pos="35000">
              <a:schemeClr val="accent2">
                <a:alpha val="90000"/>
                <a:hueOff val="0"/>
                <a:satOff val="0"/>
                <a:lumOff val="0"/>
                <a:alphaOff val="-20000"/>
                <a:tint val="37000"/>
                <a:satMod val="300000"/>
              </a:schemeClr>
            </a:gs>
            <a:gs pos="100000">
              <a:schemeClr val="accent2">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優化決策功能</a:t>
          </a:r>
          <a:endParaRPr lang="en-US" sz="1600" kern="1200" dirty="0">
            <a:latin typeface="標楷體" panose="03000509000000000000" pitchFamily="65" charset="-120"/>
            <a:ea typeface="標楷體" panose="03000509000000000000" pitchFamily="65" charset="-120"/>
          </a:endParaRPr>
        </a:p>
      </dsp:txBody>
      <dsp:txXfrm>
        <a:off x="3654911" y="501"/>
        <a:ext cx="1055075" cy="633045"/>
      </dsp:txXfrm>
    </dsp:sp>
    <dsp:sp modelId="{2EB39984-EF4B-4135-919D-89545FA177DB}">
      <dsp:nvSpPr>
        <dsp:cNvPr id="0" name=""/>
        <dsp:cNvSpPr/>
      </dsp:nvSpPr>
      <dsp:spPr>
        <a:xfrm>
          <a:off x="584199" y="714156"/>
          <a:ext cx="1055075" cy="633045"/>
        </a:xfrm>
        <a:prstGeom prst="rect">
          <a:avLst/>
        </a:prstGeom>
        <a:gradFill rotWithShape="0">
          <a:gsLst>
            <a:gs pos="0">
              <a:schemeClr val="accent2">
                <a:alpha val="90000"/>
                <a:hueOff val="0"/>
                <a:satOff val="0"/>
                <a:lumOff val="0"/>
                <a:alphaOff val="-26667"/>
                <a:tint val="50000"/>
                <a:satMod val="300000"/>
              </a:schemeClr>
            </a:gs>
            <a:gs pos="35000">
              <a:schemeClr val="accent2">
                <a:alpha val="90000"/>
                <a:hueOff val="0"/>
                <a:satOff val="0"/>
                <a:lumOff val="0"/>
                <a:alphaOff val="-26667"/>
                <a:tint val="37000"/>
                <a:satMod val="300000"/>
              </a:schemeClr>
            </a:gs>
            <a:gs pos="100000">
              <a:schemeClr val="accent2">
                <a:alpha val="90000"/>
                <a:hueOff val="0"/>
                <a:satOff val="0"/>
                <a:lumOff val="0"/>
                <a:alphaOff val="-2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系統支持功能</a:t>
          </a:r>
          <a:endParaRPr lang="en-US" sz="1600" kern="1200" dirty="0">
            <a:latin typeface="標楷體" panose="03000509000000000000" pitchFamily="65" charset="-120"/>
            <a:ea typeface="標楷體" panose="03000509000000000000" pitchFamily="65" charset="-120"/>
          </a:endParaRPr>
        </a:p>
      </dsp:txBody>
      <dsp:txXfrm>
        <a:off x="584199" y="714156"/>
        <a:ext cx="1055075" cy="633045"/>
      </dsp:txXfrm>
    </dsp:sp>
    <dsp:sp modelId="{A5581D99-0EDF-4870-A4E2-66B1008A90D2}">
      <dsp:nvSpPr>
        <dsp:cNvPr id="0" name=""/>
        <dsp:cNvSpPr/>
      </dsp:nvSpPr>
      <dsp:spPr>
        <a:xfrm>
          <a:off x="1873248" y="720505"/>
          <a:ext cx="1055075" cy="633045"/>
        </a:xfrm>
        <a:prstGeom prst="rect">
          <a:avLst/>
        </a:prstGeom>
        <a:gradFill rotWithShape="0">
          <a:gsLst>
            <a:gs pos="0">
              <a:schemeClr val="accent2">
                <a:alpha val="90000"/>
                <a:hueOff val="0"/>
                <a:satOff val="0"/>
                <a:lumOff val="0"/>
                <a:alphaOff val="-33333"/>
                <a:tint val="50000"/>
                <a:satMod val="300000"/>
              </a:schemeClr>
            </a:gs>
            <a:gs pos="35000">
              <a:schemeClr val="accent2">
                <a:alpha val="90000"/>
                <a:hueOff val="0"/>
                <a:satOff val="0"/>
                <a:lumOff val="0"/>
                <a:alphaOff val="-33333"/>
                <a:tint val="37000"/>
                <a:satMod val="300000"/>
              </a:schemeClr>
            </a:gs>
            <a:gs pos="100000">
              <a:schemeClr val="accent2">
                <a:alpha val="90000"/>
                <a:hueOff val="0"/>
                <a:satOff val="0"/>
                <a:lumOff val="0"/>
                <a:alphaOff val="-3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自動修正功能</a:t>
          </a:r>
          <a:endParaRPr lang="en-US" sz="1600" kern="1200" dirty="0">
            <a:latin typeface="標楷體" panose="03000509000000000000" pitchFamily="65" charset="-120"/>
            <a:ea typeface="標楷體" panose="03000509000000000000" pitchFamily="65" charset="-120"/>
          </a:endParaRPr>
        </a:p>
      </dsp:txBody>
      <dsp:txXfrm>
        <a:off x="1873248" y="720505"/>
        <a:ext cx="1055075" cy="633045"/>
      </dsp:txXfrm>
    </dsp:sp>
    <dsp:sp modelId="{DE60A8E4-E896-4039-BDC8-CAD3EE8140D2}">
      <dsp:nvSpPr>
        <dsp:cNvPr id="0" name=""/>
        <dsp:cNvSpPr/>
      </dsp:nvSpPr>
      <dsp:spPr>
        <a:xfrm>
          <a:off x="3144423" y="707325"/>
          <a:ext cx="1055075" cy="633045"/>
        </a:xfrm>
        <a:prstGeom prst="rect">
          <a:avLst/>
        </a:prstGeom>
        <a:gradFill rotWithShape="0">
          <a:gsLst>
            <a:gs pos="0">
              <a:schemeClr val="accent2">
                <a:alpha val="90000"/>
                <a:hueOff val="0"/>
                <a:satOff val="0"/>
                <a:lumOff val="0"/>
                <a:alphaOff val="-40000"/>
                <a:tint val="50000"/>
                <a:satMod val="300000"/>
              </a:schemeClr>
            </a:gs>
            <a:gs pos="35000">
              <a:schemeClr val="accent2">
                <a:alpha val="90000"/>
                <a:hueOff val="0"/>
                <a:satOff val="0"/>
                <a:lumOff val="0"/>
                <a:alphaOff val="-40000"/>
                <a:tint val="37000"/>
                <a:satMod val="300000"/>
              </a:schemeClr>
            </a:gs>
            <a:gs pos="100000">
              <a:schemeClr val="accent2">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TW" sz="1600" kern="1200" dirty="0">
              <a:latin typeface="標楷體" panose="03000509000000000000" pitchFamily="65" charset="-120"/>
              <a:ea typeface="標楷體" panose="03000509000000000000" pitchFamily="65" charset="-120"/>
            </a:rPr>
            <a:t>及時反饋功能</a:t>
          </a:r>
          <a:endParaRPr lang="en-US" sz="1600" kern="1200" dirty="0">
            <a:latin typeface="標楷體" panose="03000509000000000000" pitchFamily="65" charset="-120"/>
            <a:ea typeface="標楷體" panose="03000509000000000000" pitchFamily="65" charset="-120"/>
          </a:endParaRPr>
        </a:p>
      </dsp:txBody>
      <dsp:txXfrm>
        <a:off x="3144423" y="707325"/>
        <a:ext cx="1055075" cy="633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61451-89CD-483F-9CC7-779A79253559}">
      <dsp:nvSpPr>
        <dsp:cNvPr id="0" name=""/>
        <dsp:cNvSpPr/>
      </dsp:nvSpPr>
      <dsp:spPr>
        <a:xfrm>
          <a:off x="1045" y="445763"/>
          <a:ext cx="2230557" cy="13383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kern="1200" dirty="0">
              <a:solidFill>
                <a:srgbClr val="FFFFFF"/>
              </a:solidFill>
              <a:latin typeface="標楷體" panose="03000509000000000000" pitchFamily="65" charset="-120"/>
              <a:ea typeface="標楷體" panose="03000509000000000000" pitchFamily="65" charset="-120"/>
              <a:cs typeface="+mn-cs"/>
            </a:rPr>
            <a:t>IOT-Based WMS</a:t>
          </a:r>
        </a:p>
        <a:p>
          <a:pPr marL="0" lvl="0" indent="0" algn="ctr" defTabSz="889000">
            <a:lnSpc>
              <a:spcPct val="90000"/>
            </a:lnSpc>
            <a:spcBef>
              <a:spcPct val="0"/>
            </a:spcBef>
            <a:spcAft>
              <a:spcPct val="35000"/>
            </a:spcAft>
            <a:buNone/>
          </a:pPr>
          <a:r>
            <a:rPr lang="en-US" altLang="zh-TW" sz="2000" kern="1200" dirty="0">
              <a:solidFill>
                <a:srgbClr val="FFFFFF"/>
              </a:solidFill>
              <a:latin typeface="標楷體" panose="03000509000000000000" pitchFamily="65" charset="-120"/>
              <a:ea typeface="標楷體" panose="03000509000000000000" pitchFamily="65" charset="-120"/>
              <a:cs typeface="+mn-cs"/>
            </a:rPr>
            <a:t>System</a:t>
          </a:r>
          <a:endParaRPr lang="zh-TW" altLang="en-US" sz="2000" kern="1200" dirty="0">
            <a:solidFill>
              <a:srgbClr val="FFFFFF"/>
            </a:solidFill>
            <a:latin typeface="標楷體" panose="03000509000000000000" pitchFamily="65" charset="-120"/>
            <a:ea typeface="標楷體" panose="03000509000000000000" pitchFamily="65" charset="-120"/>
            <a:cs typeface="+mn-cs"/>
          </a:endParaRPr>
        </a:p>
      </dsp:txBody>
      <dsp:txXfrm>
        <a:off x="40243" y="484961"/>
        <a:ext cx="2152161" cy="1259938"/>
      </dsp:txXfrm>
    </dsp:sp>
    <dsp:sp modelId="{71D610B8-CF1F-4BB5-BA16-F100A943C2C3}">
      <dsp:nvSpPr>
        <dsp:cNvPr id="0" name=""/>
        <dsp:cNvSpPr/>
      </dsp:nvSpPr>
      <dsp:spPr>
        <a:xfrm>
          <a:off x="2311401" y="920784"/>
          <a:ext cx="759395" cy="3882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TW" sz="1400" kern="1200" dirty="0">
              <a:solidFill>
                <a:schemeClr val="tx1">
                  <a:lumMod val="50000"/>
                </a:schemeClr>
              </a:solidFill>
              <a:latin typeface="標楷體" panose="03000509000000000000" pitchFamily="65" charset="-120"/>
              <a:ea typeface="標楷體" panose="03000509000000000000" pitchFamily="65" charset="-120"/>
            </a:rPr>
            <a:t>H1</a:t>
          </a:r>
          <a:endParaRPr lang="zh-TW" altLang="en-US" sz="1400" kern="1200" dirty="0">
            <a:solidFill>
              <a:schemeClr val="tx1">
                <a:lumMod val="50000"/>
              </a:schemeClr>
            </a:solidFill>
            <a:latin typeface="標楷體" panose="03000509000000000000" pitchFamily="65" charset="-120"/>
            <a:ea typeface="標楷體" panose="03000509000000000000" pitchFamily="65" charset="-120"/>
          </a:endParaRPr>
        </a:p>
      </dsp:txBody>
      <dsp:txXfrm>
        <a:off x="2311401" y="998442"/>
        <a:ext cx="642907" cy="232976"/>
      </dsp:txXfrm>
    </dsp:sp>
    <dsp:sp modelId="{3F9FDC94-58D0-4DB0-A6CC-4E0721FB2EB1}">
      <dsp:nvSpPr>
        <dsp:cNvPr id="0" name=""/>
        <dsp:cNvSpPr/>
      </dsp:nvSpPr>
      <dsp:spPr>
        <a:xfrm>
          <a:off x="3123827" y="445763"/>
          <a:ext cx="2230557" cy="13383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提升整體</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管理和經營成效</a:t>
          </a:r>
        </a:p>
      </dsp:txBody>
      <dsp:txXfrm>
        <a:off x="3163025" y="484961"/>
        <a:ext cx="2152161" cy="12599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a:t>探討零售商導入基於物聯網倉庫管理系統的管理及經營成效影響</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TW" sz="1100" dirty="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100" dirty="0">
                <a:latin typeface="標楷體" panose="03000509000000000000" pitchFamily="65" charset="-120"/>
                <a:ea typeface="標楷體" panose="03000509000000000000" pitchFamily="65" charset="-120"/>
              </a:rPr>
              <a:t>基於物聯網倉庫管理系統</a:t>
            </a:r>
            <a:br>
              <a:rPr lang="zh-TW" altLang="en-US" sz="1100" dirty="0">
                <a:latin typeface="標楷體" panose="03000509000000000000" pitchFamily="65" charset="-120"/>
                <a:ea typeface="標楷體" panose="03000509000000000000" pitchFamily="65" charset="-120"/>
              </a:rPr>
            </a:br>
            <a:r>
              <a:rPr lang="zh-TW" altLang="en-US" sz="1100" dirty="0">
                <a:latin typeface="標楷體" panose="03000509000000000000" pitchFamily="65" charset="-120"/>
                <a:ea typeface="標楷體" panose="03000509000000000000" pitchFamily="65" charset="-120"/>
              </a:rPr>
              <a:t>應用於零售商的管理成效</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34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01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38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25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62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sz="1100" dirty="0"/>
              <a:t>(1)</a:t>
            </a:r>
            <a:r>
              <a:rPr lang="zh-TW" altLang="en-US" sz="1100" dirty="0">
                <a:solidFill>
                  <a:srgbClr val="FF0000"/>
                </a:solidFill>
              </a:rPr>
              <a:t>感知功能</a:t>
            </a:r>
            <a:r>
              <a:rPr lang="zh-TW" altLang="en-US" sz="1100" dirty="0"/>
              <a:t>。運用各種先進技術能夠獲取運輸、倉儲、包裝、裝卸搬運、流通加工、配送、信息服務等各個環節的大量信息。實現實時數據收集，使各方能準確掌握貨物、車輛和倉庫等信息。初步實現感知智慧。</a:t>
            </a:r>
          </a:p>
          <a:p>
            <a:r>
              <a:rPr lang="en-US" altLang="zh-TW" sz="1100" dirty="0"/>
              <a:t>(2)</a:t>
            </a:r>
            <a:r>
              <a:rPr lang="zh-TW" altLang="en-US" sz="1100" dirty="0">
                <a:solidFill>
                  <a:srgbClr val="FF0000"/>
                </a:solidFill>
              </a:rPr>
              <a:t>規整功能</a:t>
            </a:r>
            <a:r>
              <a:rPr lang="zh-TW" altLang="en-US" sz="1100" dirty="0"/>
              <a:t>。既感知之後把採集的信息通過網路傳輸到數據中心，用於數據歸檔．建立強大的資料庫一分門別類後加入新數據，使各類數據按要求規整，實現數據的聯繫性，開放性及動態性。並通過對數據和流程的標準化，推進跨網路的系統整合，實現規整智慧。</a:t>
            </a:r>
          </a:p>
          <a:p>
            <a:r>
              <a:rPr lang="en-US" altLang="zh-TW" sz="1100" dirty="0"/>
              <a:t>(3)</a:t>
            </a:r>
            <a:r>
              <a:rPr lang="zh-TW" altLang="en-US" sz="1100" dirty="0">
                <a:solidFill>
                  <a:srgbClr val="FF0000"/>
                </a:solidFill>
              </a:rPr>
              <a:t>智能分析功能</a:t>
            </a:r>
            <a:r>
              <a:rPr lang="zh-TW" altLang="en-US" sz="1100" dirty="0"/>
              <a:t>。運用智能的模擬器模型等手段分析物流問題。根據問題提出假設。併在實踐過程中不斷驗證問題，發現新問題。做到理論實踐相結合。在運行中系統會自行調用原有經驗數據，隨時發現物流作業活動中的漏洞或者薄弱環節。從而實現發現智慧。</a:t>
            </a:r>
          </a:p>
          <a:p>
            <a:r>
              <a:rPr lang="en-US" altLang="zh-TW" sz="1100" dirty="0"/>
              <a:t>(4)</a:t>
            </a:r>
            <a:r>
              <a:rPr lang="zh-TW" altLang="en-US" sz="1100" dirty="0">
                <a:solidFill>
                  <a:srgbClr val="FF0000"/>
                </a:solidFill>
              </a:rPr>
              <a:t>優化決策功能</a:t>
            </a:r>
            <a:r>
              <a:rPr lang="zh-TW" altLang="en-US" sz="1100" dirty="0"/>
              <a:t>。結合特定需要，根據不同的情況評估成本、時間、質量、服務、碳排放和其他標準，評估基於概率的風險，進行預測分析，協同制訂決策．提出最合理有效的解決方案，使做出的決策更加的準確，科學。從而實現創新智慧。</a:t>
            </a:r>
          </a:p>
          <a:p>
            <a:r>
              <a:rPr lang="en-US" altLang="zh-TW" sz="1100" dirty="0"/>
              <a:t>(5)</a:t>
            </a:r>
            <a:r>
              <a:rPr lang="zh-TW" altLang="en-US" sz="1100" dirty="0">
                <a:solidFill>
                  <a:srgbClr val="FF0000"/>
                </a:solidFill>
              </a:rPr>
              <a:t>系統支持功能</a:t>
            </a:r>
            <a:r>
              <a:rPr lang="zh-TW" altLang="en-US" sz="1100" dirty="0"/>
              <a:t>。系統智慧集中表現於智慧物流並不是各個環節各自獨立，亳不相關的物流系統，而是每個環節都能相互聯繫。互通有無，共用數據，優化資源配置的系統，從而為物流各個環節提供最強大的系統支持，使得各環節協作，協調，協同。</a:t>
            </a:r>
          </a:p>
          <a:p>
            <a:r>
              <a:rPr lang="en-US" altLang="zh-TW" sz="1100" dirty="0"/>
              <a:t>(6)</a:t>
            </a:r>
            <a:r>
              <a:rPr lang="zh-TW" altLang="en-US" sz="1100" dirty="0">
                <a:solidFill>
                  <a:srgbClr val="FF0000"/>
                </a:solidFill>
              </a:rPr>
              <a:t>自動修正功能</a:t>
            </a:r>
            <a:r>
              <a:rPr lang="zh-TW" altLang="en-US" sz="1100" dirty="0"/>
              <a:t>。在前面各個功能的基礎上，按照最有效的解決方案，系統自動遵循最快捷有效的路線運行。併在發現問題後自動修正，並且備用在案．方便日後查詢。</a:t>
            </a:r>
          </a:p>
          <a:p>
            <a:r>
              <a:rPr lang="en-US" altLang="zh-TW" sz="1100" dirty="0"/>
              <a:t>(7)</a:t>
            </a:r>
            <a:r>
              <a:rPr lang="zh-TW" altLang="en-US" sz="1100" dirty="0">
                <a:solidFill>
                  <a:srgbClr val="FF0000"/>
                </a:solidFill>
              </a:rPr>
              <a:t>及時反饋功能</a:t>
            </a:r>
            <a:r>
              <a:rPr lang="zh-TW" altLang="en-US" sz="1100" dirty="0"/>
              <a:t>。物流系統是一個實時更新的系統。反饋是實現系統修正，系統完善必不可少的環節。反饋貫穿於智慧物流系統的每一個環節，為物流相關作業者瞭解物流運行情況，及時解決系統問題提供強大的保障。</a:t>
            </a:r>
          </a:p>
          <a:p>
            <a:endParaRPr lang="zh-TW" alt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3453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26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167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sz="1100" dirty="0">
                <a:ea typeface="標楷體" panose="03000509000000000000" pitchFamily="65" charset="-120"/>
                <a:cs typeface="新細明體" panose="02020500000000000000" pitchFamily="18" charset="-120"/>
              </a:rPr>
              <a:t>　</a:t>
            </a:r>
            <a:r>
              <a:rPr lang="zh-TW" altLang="en-US" sz="1100" kern="0" dirty="0">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100" kern="0" dirty="0">
                <a:effectLst/>
                <a:latin typeface="Calibri" panose="020F0502020204030204" pitchFamily="34" charset="0"/>
                <a:ea typeface="標楷體" panose="03000509000000000000" pitchFamily="65" charset="-120"/>
                <a:cs typeface="新細明體" panose="02020500000000000000" pitchFamily="18" charset="-120"/>
              </a:rPr>
              <a:t>由於零售商的商品複雜性高且多樣性，照目前市場上，以超商為例，是利用人工條碼掃描來確認貨品相關資訊，然而在倉庫管理上會需要增加許多人力成本且可能會產生誤差。低效率和不準確的點貨對</a:t>
            </a:r>
            <a:r>
              <a:rPr lang="zh-TW" altLang="en-US" sz="1100" dirty="0">
                <a:latin typeface="Calibri" panose="020F0502020204030204" pitchFamily="34" charset="0"/>
                <a:ea typeface="標楷體" panose="03000509000000000000" pitchFamily="65" charset="-120"/>
                <a:cs typeface="新細明體" panose="02020500000000000000" pitchFamily="18" charset="-120"/>
              </a:rPr>
              <a:t>整體</a:t>
            </a:r>
            <a:r>
              <a:rPr lang="zh-TW" altLang="zh-TW" sz="1100" kern="0" dirty="0">
                <a:effectLst/>
                <a:latin typeface="Calibri" panose="020F0502020204030204" pitchFamily="34" charset="0"/>
                <a:ea typeface="標楷體" panose="03000509000000000000" pitchFamily="65" charset="-120"/>
                <a:cs typeface="新細明體" panose="02020500000000000000" pitchFamily="18" charset="-120"/>
              </a:rPr>
              <a:t>經營</a:t>
            </a:r>
            <a:r>
              <a:rPr lang="zh-TW" altLang="en-US" sz="1100" kern="0" dirty="0">
                <a:effectLst/>
                <a:latin typeface="Calibri" panose="020F0502020204030204" pitchFamily="34" charset="0"/>
                <a:ea typeface="標楷體" panose="03000509000000000000" pitchFamily="65" charset="-120"/>
                <a:cs typeface="新細明體" panose="02020500000000000000" pitchFamily="18" charset="-120"/>
              </a:rPr>
              <a:t>上</a:t>
            </a:r>
            <a:r>
              <a:rPr lang="zh-TW" altLang="zh-TW" sz="1100" kern="0" dirty="0">
                <a:effectLst/>
                <a:latin typeface="Calibri" panose="020F0502020204030204" pitchFamily="34" charset="0"/>
                <a:ea typeface="標楷體" panose="03000509000000000000" pitchFamily="65" charset="-120"/>
                <a:cs typeface="新細明體" panose="02020500000000000000" pitchFamily="18" charset="-120"/>
              </a:rPr>
              <a:t>產生不利影響。</a:t>
            </a:r>
            <a:endParaRPr lang="en-US" altLang="zh-TW" sz="1100" dirty="0">
              <a:ea typeface="標楷體" panose="03000509000000000000" pitchFamily="65" charset="-120"/>
              <a:cs typeface="新細明體" panose="02020500000000000000" pitchFamily="18" charset="-120"/>
            </a:endParaRPr>
          </a:p>
          <a:p>
            <a:r>
              <a:rPr lang="zh-TW" altLang="en-US" sz="1100" dirty="0">
                <a:ea typeface="標楷體" panose="03000509000000000000" pitchFamily="65" charset="-120"/>
                <a:cs typeface="新細明體" panose="02020500000000000000" pitchFamily="18" charset="-120"/>
              </a:rPr>
              <a:t>　</a:t>
            </a:r>
            <a:r>
              <a:rPr lang="zh-TW" altLang="zh-TW" sz="1100" kern="0" dirty="0">
                <a:effectLst/>
                <a:ea typeface="標楷體" panose="03000509000000000000" pitchFamily="65" charset="-120"/>
                <a:cs typeface="新細明體" panose="02020500000000000000" pitchFamily="18" charset="-120"/>
              </a:rPr>
              <a:t>現今市面上大部分的零售商在商品</a:t>
            </a:r>
            <a:r>
              <a:rPr lang="zh-TW" altLang="en-US" sz="1100" kern="0" dirty="0">
                <a:effectLst/>
                <a:ea typeface="標楷體" panose="03000509000000000000" pitchFamily="65" charset="-120"/>
                <a:cs typeface="新細明體" panose="02020500000000000000" pitchFamily="18" charset="-120"/>
              </a:rPr>
              <a:t>和倉庫</a:t>
            </a:r>
            <a:r>
              <a:rPr lang="zh-TW" altLang="zh-TW" sz="1100" kern="0" dirty="0">
                <a:effectLst/>
                <a:ea typeface="標楷體" panose="03000509000000000000" pitchFamily="65" charset="-120"/>
                <a:cs typeface="新細明體" panose="02020500000000000000" pitchFamily="18" charset="-120"/>
              </a:rPr>
              <a:t>的管理</a:t>
            </a:r>
            <a:r>
              <a:rPr lang="zh-TW" altLang="en-US" sz="1100" kern="0" dirty="0">
                <a:effectLst/>
                <a:ea typeface="標楷體" panose="03000509000000000000" pitchFamily="65" charset="-120"/>
                <a:cs typeface="新細明體" panose="02020500000000000000" pitchFamily="18" charset="-120"/>
              </a:rPr>
              <a:t>方面</a:t>
            </a:r>
            <a:r>
              <a:rPr lang="zh-TW" altLang="zh-TW" sz="1100" kern="0" dirty="0">
                <a:effectLst/>
                <a:ea typeface="標楷體" panose="03000509000000000000" pitchFamily="65" charset="-120"/>
                <a:cs typeface="新細明體" panose="02020500000000000000" pitchFamily="18" charset="-120"/>
              </a:rPr>
              <a:t>，都是以人工來掃描</a:t>
            </a:r>
            <a:r>
              <a:rPr lang="zh-TW" altLang="en-US" sz="1100" kern="0" dirty="0">
                <a:effectLst/>
                <a:ea typeface="標楷體" panose="03000509000000000000" pitchFamily="65" charset="-120"/>
                <a:cs typeface="新細明體" panose="02020500000000000000" pitchFamily="18" charset="-120"/>
              </a:rPr>
              <a:t>條碼</a:t>
            </a:r>
            <a:r>
              <a:rPr lang="zh-TW" altLang="en-US" sz="1100" dirty="0">
                <a:ea typeface="標楷體" panose="03000509000000000000" pitchFamily="65" charset="-120"/>
                <a:cs typeface="新細明體" panose="02020500000000000000" pitchFamily="18" charset="-120"/>
              </a:rPr>
              <a:t>（</a:t>
            </a:r>
            <a:r>
              <a:rPr lang="en-US" altLang="zh-TW" sz="1100" dirty="0">
                <a:ea typeface="標楷體" panose="03000509000000000000" pitchFamily="65" charset="-120"/>
                <a:cs typeface="新細明體" panose="02020500000000000000" pitchFamily="18" charset="-120"/>
              </a:rPr>
              <a:t>barcode</a:t>
            </a:r>
            <a:r>
              <a:rPr lang="zh-TW" altLang="en-US" sz="1100" dirty="0">
                <a:ea typeface="標楷體" panose="03000509000000000000" pitchFamily="65" charset="-120"/>
                <a:cs typeface="新細明體" panose="02020500000000000000" pitchFamily="18" charset="-120"/>
              </a:rPr>
              <a:t>）來確認商品貨品的庫存量和出入庫相關管理。既然是以人工來作業，一定會有效率及準確率上的問題存在。</a:t>
            </a:r>
            <a:r>
              <a:rPr lang="zh-TW" altLang="en-US" sz="1100" kern="0" dirty="0">
                <a:effectLst/>
                <a:ea typeface="標楷體" panose="03000509000000000000" pitchFamily="65" charset="-120"/>
                <a:cs typeface="新細明體" panose="02020500000000000000" pitchFamily="18" charset="-120"/>
              </a:rPr>
              <a:t>至今</a:t>
            </a:r>
            <a:r>
              <a:rPr lang="zh-TW" altLang="zh-TW" sz="1100" kern="0" dirty="0">
                <a:effectLst/>
                <a:ea typeface="標楷體" panose="03000509000000000000" pitchFamily="65" charset="-120"/>
                <a:cs typeface="新細明體" panose="02020500000000000000" pitchFamily="18" charset="-120"/>
              </a:rPr>
              <a:t>物聯網技術已經成熟，若將基於物聯網技術的倉庫管理系統導入至零售商的產業中，或許能為經營者在管理</a:t>
            </a:r>
            <a:r>
              <a:rPr lang="zh-TW" altLang="en-US" sz="1100" dirty="0">
                <a:ea typeface="標楷體" panose="03000509000000000000" pitchFamily="65" charset="-120"/>
                <a:cs typeface="新細明體" panose="02020500000000000000" pitchFamily="18" charset="-120"/>
              </a:rPr>
              <a:t>方面</a:t>
            </a:r>
            <a:r>
              <a:rPr lang="zh-TW" altLang="zh-TW" sz="1100" kern="0" dirty="0">
                <a:effectLst/>
                <a:ea typeface="標楷體" panose="03000509000000000000" pitchFamily="65" charset="-120"/>
                <a:cs typeface="新細明體" panose="02020500000000000000" pitchFamily="18" charset="-120"/>
              </a:rPr>
              <a:t>更具有效益。</a:t>
            </a:r>
            <a:endParaRPr lang="en-US" altLang="zh-TW" sz="1100" kern="0" dirty="0">
              <a:effectLst/>
              <a:ea typeface="標楷體" panose="03000509000000000000" pitchFamily="65" charset="-120"/>
              <a:cs typeface="新細明體" panose="02020500000000000000" pitchFamily="18" charset="-120"/>
            </a:endParaRPr>
          </a:p>
          <a:p>
            <a:endParaRPr lang="en-US" altLang="zh-TW" sz="1100" dirty="0">
              <a:ea typeface="標楷體" panose="03000509000000000000" pitchFamily="65" charset="-120"/>
            </a:endParaRPr>
          </a:p>
          <a:p>
            <a:endParaRPr lang="zh-TW" alt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2731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97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5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flourishing development of information technology, the 5G technology has begun to penetrate the retailing ecosystem, thereby promoting the modernization and </a:t>
            </a:r>
            <a:r>
              <a:rPr lang="en-US" dirty="0" err="1"/>
              <a:t>technologicalization</a:t>
            </a:r>
            <a:r>
              <a:rPr lang="en-US" dirty="0"/>
              <a:t> of the new retailing industry as well as the integration of smart technologies (Taboada and </a:t>
            </a:r>
            <a:r>
              <a:rPr lang="en-US" dirty="0" err="1"/>
              <a:t>Shee</a:t>
            </a:r>
            <a:r>
              <a:rPr lang="en-US" dirty="0"/>
              <a:t>, 2020; Chettri and </a:t>
            </a:r>
            <a:r>
              <a:rPr lang="en-US" dirty="0" err="1"/>
              <a:t>Bera</a:t>
            </a:r>
            <a:r>
              <a:rPr lang="en-US" dirty="0"/>
              <a:t>, 2019; </a:t>
            </a:r>
            <a:r>
              <a:rPr lang="en-US" dirty="0" err="1"/>
              <a:t>Palattella</a:t>
            </a:r>
            <a:r>
              <a:rPr lang="en-US" dirty="0"/>
              <a:t> et al., 2016). Consequently, the retail industry becomes more and more intelligent. The most powerful driving force behind this transformation is the smart technologies applied by global retailers (Roy et al., 2018), which make traditional retail and customer shopping behaviors change dramatically. Smart technologies provide customers with a brand-new way to shop and enable them to intelligently interact with products and devices (Li et al., 2017; Roy et al., 2018). The promising solutions of smart technologies attract increasing attention from major retailers around the world, such as Amazon, Alibaba and Walmart, which aim to incorporate smart technologies into their retail strategies and serve their clients better (Grand View Research, 2018; </a:t>
            </a:r>
            <a:r>
              <a:rPr lang="en-US" dirty="0" err="1"/>
              <a:t>Byteant</a:t>
            </a:r>
            <a:r>
              <a:rPr lang="en-US" dirty="0"/>
              <a:t>, 2019). According to a Grand View Research report (2018), the smart retailing market has reached approximately USD 10.74 billion in 2017 and is projected to grow at a compound annual growth rate of 23.9% by 2025. </a:t>
            </a:r>
            <a:endParaRPr dirty="0"/>
          </a:p>
        </p:txBody>
      </p:sp>
    </p:spTree>
    <p:extLst>
      <p:ext uri="{BB962C8B-B14F-4D97-AF65-F5344CB8AC3E}">
        <p14:creationId xmlns:p14="http://schemas.microsoft.com/office/powerpoint/2010/main" val="3207724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7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57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60350" y="1090750"/>
            <a:ext cx="5793350"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探討零售商導入基於物聯網倉庫管理系統的</a:t>
            </a:r>
            <a:br>
              <a:rPr lang="en-US" altLang="zh-TW" sz="3600" dirty="0">
                <a:latin typeface="標楷體" panose="03000509000000000000" pitchFamily="65" charset="-120"/>
                <a:ea typeface="標楷體" panose="03000509000000000000" pitchFamily="65" charset="-120"/>
              </a:rPr>
            </a:br>
            <a:r>
              <a:rPr lang="zh-TW" altLang="en-US" sz="3600" dirty="0">
                <a:latin typeface="標楷體" panose="03000509000000000000" pitchFamily="65" charset="-120"/>
                <a:ea typeface="標楷體" panose="03000509000000000000" pitchFamily="65" charset="-120"/>
              </a:rPr>
              <a:t>管理和經營成效影響</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E0AEC1FB-EEEC-4FA0-A2D1-4279185DCAE1}"/>
              </a:ext>
            </a:extLst>
          </p:cNvPr>
          <p:cNvSpPr txBox="1"/>
          <p:nvPr/>
        </p:nvSpPr>
        <p:spPr>
          <a:xfrm>
            <a:off x="446568" y="4182829"/>
            <a:ext cx="2984204" cy="923330"/>
          </a:xfrm>
          <a:prstGeom prst="rect">
            <a:avLst/>
          </a:prstGeom>
          <a:noFill/>
        </p:spPr>
        <p:txBody>
          <a:bodyPr wrap="square" rtlCol="0">
            <a:spAutoFit/>
          </a:bodyPr>
          <a:lstStyle/>
          <a:p>
            <a:pPr algn="ctr"/>
            <a:r>
              <a:rPr lang="zh-TW" altLang="en-US" sz="1800" dirty="0">
                <a:latin typeface="標楷體" panose="03000509000000000000" pitchFamily="65" charset="-120"/>
                <a:ea typeface="標楷體" panose="03000509000000000000" pitchFamily="65" charset="-120"/>
              </a:rPr>
              <a:t>生產管理</a:t>
            </a:r>
            <a:r>
              <a:rPr lang="en-US" altLang="zh-TW" sz="1800" dirty="0">
                <a:latin typeface="標楷體" panose="03000509000000000000" pitchFamily="65" charset="-120"/>
                <a:ea typeface="標楷體" panose="03000509000000000000" pitchFamily="65" charset="-120"/>
              </a:rPr>
              <a:t>_Proposal</a:t>
            </a:r>
          </a:p>
          <a:p>
            <a:pPr algn="ctr"/>
            <a:r>
              <a:rPr lang="zh-TW" altLang="en-US" sz="1800" dirty="0">
                <a:latin typeface="標楷體" panose="03000509000000000000" pitchFamily="65" charset="-120"/>
                <a:ea typeface="標楷體" panose="03000509000000000000" pitchFamily="65" charset="-120"/>
              </a:rPr>
              <a:t>組員：</a:t>
            </a:r>
            <a:r>
              <a:rPr lang="en-US" altLang="zh-TW" sz="1800" dirty="0">
                <a:latin typeface="標楷體" panose="03000509000000000000" pitchFamily="65" charset="-120"/>
                <a:ea typeface="標楷體" panose="03000509000000000000" pitchFamily="65" charset="-120"/>
              </a:rPr>
              <a:t>M0961108_</a:t>
            </a:r>
            <a:r>
              <a:rPr lang="zh-TW" altLang="en-US" sz="1800" dirty="0">
                <a:latin typeface="標楷體" panose="03000509000000000000" pitchFamily="65" charset="-120"/>
                <a:ea typeface="標楷體" panose="03000509000000000000" pitchFamily="65" charset="-120"/>
              </a:rPr>
              <a:t>賴威良 </a:t>
            </a:r>
            <a:endParaRPr lang="en-US" altLang="zh-TW" sz="1800" dirty="0">
              <a:latin typeface="標楷體" panose="03000509000000000000" pitchFamily="65" charset="-120"/>
              <a:ea typeface="標楷體" panose="03000509000000000000" pitchFamily="65" charset="-120"/>
            </a:endParaRPr>
          </a:p>
          <a:p>
            <a:pPr algn="ctr"/>
            <a:r>
              <a:rPr lang="zh-TW" altLang="en-US" sz="1800" dirty="0">
                <a:latin typeface="標楷體" panose="03000509000000000000" pitchFamily="65" charset="-120"/>
                <a:ea typeface="標楷體" panose="03000509000000000000" pitchFamily="65" charset="-120"/>
              </a:rPr>
              <a:t>　　　</a:t>
            </a:r>
            <a:r>
              <a:rPr lang="en-US" altLang="zh-TW" sz="1800" dirty="0">
                <a:latin typeface="標楷體" panose="03000509000000000000" pitchFamily="65" charset="-120"/>
                <a:ea typeface="標楷體" panose="03000509000000000000" pitchFamily="65" charset="-120"/>
              </a:rPr>
              <a:t>M0961109_</a:t>
            </a:r>
            <a:r>
              <a:rPr lang="zh-TW" altLang="en-US" sz="1800" dirty="0">
                <a:latin typeface="標楷體" panose="03000509000000000000" pitchFamily="65" charset="-120"/>
                <a:ea typeface="標楷體" panose="03000509000000000000" pitchFamily="65" charset="-120"/>
              </a:rPr>
              <a:t>楊俊健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ＲＦＩＤ</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46050" y="972022"/>
            <a:ext cx="8509000" cy="1015663"/>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RFID</a:t>
            </a:r>
            <a:r>
              <a:rPr lang="zh-TW" altLang="en-US" sz="2000" dirty="0">
                <a:latin typeface="標楷體" panose="03000509000000000000" pitchFamily="65" charset="-120"/>
                <a:ea typeface="標楷體" panose="03000509000000000000" pitchFamily="65" charset="-120"/>
              </a:rPr>
              <a:t>應用於物聯網：</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RFID</a:t>
            </a:r>
            <a:r>
              <a:rPr lang="zh-TW" altLang="en-US" sz="2000" dirty="0">
                <a:latin typeface="標楷體" panose="03000509000000000000" pitchFamily="65" charset="-120"/>
                <a:ea typeface="標楷體" panose="03000509000000000000" pitchFamily="65" charset="-120"/>
              </a:rPr>
              <a:t>是一項用於輔助電腦或設備識別目標紀錄資訊，</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藉由感應器，能識別、追蹤、監控標籤附著的目標。</a:t>
            </a:r>
            <a:endParaRPr lang="en-US" altLang="zh-TW" sz="2000" dirty="0">
              <a:latin typeface="標楷體" panose="03000509000000000000" pitchFamily="65" charset="-120"/>
              <a:ea typeface="標楷體" panose="03000509000000000000" pitchFamily="65"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圖片 11" descr="畫面剪輯">
            <a:extLst>
              <a:ext uri="{FF2B5EF4-FFF2-40B4-BE49-F238E27FC236}">
                <a16:creationId xmlns:a16="http://schemas.microsoft.com/office/drawing/2014/main" id="{51B43A86-CB33-4F75-AA92-A360DF47E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429" y="2142182"/>
            <a:ext cx="5906324" cy="2067213"/>
          </a:xfrm>
          <a:prstGeom prst="rect">
            <a:avLst/>
          </a:prstGeom>
        </p:spPr>
      </p:pic>
      <p:sp>
        <p:nvSpPr>
          <p:cNvPr id="5" name="文字方塊 4">
            <a:extLst>
              <a:ext uri="{FF2B5EF4-FFF2-40B4-BE49-F238E27FC236}">
                <a16:creationId xmlns:a16="http://schemas.microsoft.com/office/drawing/2014/main" id="{08189FA1-F889-416C-B675-5DD25498BC5F}"/>
              </a:ext>
            </a:extLst>
          </p:cNvPr>
          <p:cNvSpPr txBox="1"/>
          <p:nvPr/>
        </p:nvSpPr>
        <p:spPr>
          <a:xfrm>
            <a:off x="0" y="4752045"/>
            <a:ext cx="5156200"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[9]</a:t>
            </a:r>
            <a:r>
              <a:rPr lang="pt-BR" altLang="zh-TW" sz="1000" i="1" dirty="0">
                <a:latin typeface="標楷體" panose="03000509000000000000" pitchFamily="65" charset="-120"/>
                <a:ea typeface="標楷體" panose="03000509000000000000" pitchFamily="65" charset="-120"/>
              </a:rPr>
              <a:t>Xiaolin Jia; Quanyuan Feng; Taihua Fan; Quanshui Lei , 2012 ,”</a:t>
            </a:r>
            <a:r>
              <a:rPr lang="en-US" altLang="zh-TW" sz="1000" i="1" dirty="0">
                <a:latin typeface="標楷體" panose="03000509000000000000" pitchFamily="65" charset="-120"/>
                <a:ea typeface="標楷體" panose="03000509000000000000" pitchFamily="65" charset="-120"/>
              </a:rPr>
              <a:t> RFID technology and its applications in Internet of Things (IoT),”</a:t>
            </a:r>
            <a:endParaRPr lang="pt-BR" altLang="zh-TW" sz="1000" i="1" dirty="0">
              <a:latin typeface="標楷體" panose="03000509000000000000" pitchFamily="65" charset="-120"/>
              <a:ea typeface="標楷體" panose="03000509000000000000" pitchFamily="65" charset="-120"/>
            </a:endParaRPr>
          </a:p>
        </p:txBody>
      </p:sp>
      <p:sp>
        <p:nvSpPr>
          <p:cNvPr id="13" name="文字方塊 12">
            <a:extLst>
              <a:ext uri="{FF2B5EF4-FFF2-40B4-BE49-F238E27FC236}">
                <a16:creationId xmlns:a16="http://schemas.microsoft.com/office/drawing/2014/main" id="{C454A207-2D3D-473D-98BF-75A801C654D0}"/>
              </a:ext>
            </a:extLst>
          </p:cNvPr>
          <p:cNvSpPr txBox="1"/>
          <p:nvPr/>
        </p:nvSpPr>
        <p:spPr>
          <a:xfrm>
            <a:off x="2301257" y="4235688"/>
            <a:ext cx="4198585" cy="307777"/>
          </a:xfrm>
          <a:prstGeom prst="rect">
            <a:avLst/>
          </a:prstGeom>
          <a:noFill/>
        </p:spPr>
        <p:txBody>
          <a:bodyPr wrap="none" rtlCol="0">
            <a:spAutoFit/>
          </a:bodyPr>
          <a:lstStyle/>
          <a:p>
            <a:r>
              <a:rPr lang="pt-BR" altLang="zh-TW" dirty="0">
                <a:latin typeface="標楷體" panose="03000509000000000000" pitchFamily="65" charset="-120"/>
                <a:ea typeface="標楷體" panose="03000509000000000000" pitchFamily="65" charset="-120"/>
              </a:rPr>
              <a:t>Xiaolin Jia </a:t>
            </a:r>
            <a:r>
              <a:rPr lang="en-US" altLang="zh-TW" dirty="0">
                <a:latin typeface="標楷體" panose="03000509000000000000" pitchFamily="65" charset="-120"/>
                <a:ea typeface="標楷體" panose="03000509000000000000" pitchFamily="65" charset="-120"/>
              </a:rPr>
              <a:t>(2012)[1]</a:t>
            </a:r>
            <a:r>
              <a:rPr lang="zh-TW" altLang="en-US" dirty="0">
                <a:latin typeface="標楷體" panose="03000509000000000000" pitchFamily="65" charset="-120"/>
                <a:ea typeface="標楷體" panose="03000509000000000000" pitchFamily="65" charset="-120"/>
              </a:rPr>
              <a:t>等人提出的</a:t>
            </a:r>
            <a:r>
              <a:rPr lang="en-US" altLang="zh-TW" sz="1100" dirty="0">
                <a:latin typeface="標楷體" panose="03000509000000000000" pitchFamily="65" charset="-120"/>
                <a:ea typeface="標楷體" panose="03000509000000000000" pitchFamily="65" charset="-120"/>
              </a:rPr>
              <a:t>RFID</a:t>
            </a:r>
            <a:r>
              <a:rPr lang="zh-TW" altLang="en-US" sz="1100" dirty="0">
                <a:latin typeface="標楷體" panose="03000509000000000000" pitchFamily="65" charset="-120"/>
                <a:ea typeface="標楷體" panose="03000509000000000000" pitchFamily="65" charset="-120"/>
              </a:rPr>
              <a:t>資訊交換流程</a:t>
            </a:r>
          </a:p>
        </p:txBody>
      </p:sp>
    </p:spTree>
    <p:extLst>
      <p:ext uri="{BB962C8B-B14F-4D97-AF65-F5344CB8AC3E}">
        <p14:creationId xmlns:p14="http://schemas.microsoft.com/office/powerpoint/2010/main" val="312191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ＲＦＩＤ</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950912"/>
            <a:ext cx="8877022" cy="400110"/>
          </a:xfrm>
          <a:prstGeom prst="rect">
            <a:avLst/>
          </a:prstGeom>
          <a:noFill/>
        </p:spPr>
        <p:txBody>
          <a:bodyPr wrap="square" rtlCol="0">
            <a:spAutoFit/>
          </a:bodyPr>
          <a:lstStyle/>
          <a:p>
            <a:r>
              <a:rPr lang="pt-BR" altLang="zh-TW" sz="2000" dirty="0">
                <a:latin typeface="標楷體" panose="03000509000000000000" pitchFamily="65" charset="-120"/>
                <a:ea typeface="標楷體" panose="03000509000000000000" pitchFamily="65" charset="-120"/>
              </a:rPr>
              <a:t>W Hamdy</a:t>
            </a:r>
            <a:r>
              <a:rPr lang="zh-TW" altLang="en-US" sz="2000" dirty="0">
                <a:latin typeface="標楷體" panose="03000509000000000000" pitchFamily="65" charset="-120"/>
                <a:ea typeface="標楷體" panose="03000509000000000000" pitchFamily="65" charset="-120"/>
              </a:rPr>
              <a:t>等人</a:t>
            </a:r>
            <a:r>
              <a:rPr lang="en-US" altLang="zh-TW" sz="2000" dirty="0">
                <a:latin typeface="標楷體" panose="03000509000000000000" pitchFamily="65" charset="-120"/>
                <a:ea typeface="標楷體" panose="03000509000000000000" pitchFamily="65" charset="-120"/>
              </a:rPr>
              <a:t>(2018)</a:t>
            </a:r>
            <a:r>
              <a:rPr lang="zh-TW" altLang="en-US" sz="2000" dirty="0">
                <a:latin typeface="標楷體" panose="03000509000000000000" pitchFamily="65" charset="-120"/>
                <a:ea typeface="標楷體" panose="03000509000000000000" pitchFamily="65" charset="-120"/>
              </a:rPr>
              <a:t>提出</a:t>
            </a:r>
            <a:r>
              <a:rPr lang="en-US" altLang="zh-TW" sz="2000" dirty="0">
                <a:latin typeface="標楷體" panose="03000509000000000000" pitchFamily="65" charset="-120"/>
                <a:ea typeface="標楷體" panose="03000509000000000000" pitchFamily="65" charset="-120"/>
              </a:rPr>
              <a:t>IOT</a:t>
            </a:r>
            <a:r>
              <a:rPr lang="zh-TW" altLang="en-US" sz="2000" dirty="0">
                <a:latin typeface="標楷體" panose="03000509000000000000" pitchFamily="65" charset="-120"/>
                <a:ea typeface="標楷體" panose="03000509000000000000" pitchFamily="65" charset="-120"/>
              </a:rPr>
              <a:t>的組成：</a:t>
            </a:r>
            <a:endParaRPr lang="en-US" altLang="zh-TW" sz="2000" dirty="0">
              <a:latin typeface="標楷體" panose="03000509000000000000" pitchFamily="65" charset="-120"/>
              <a:ea typeface="標楷體" panose="03000509000000000000" pitchFamily="65"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群組 3">
            <a:extLst>
              <a:ext uri="{FF2B5EF4-FFF2-40B4-BE49-F238E27FC236}">
                <a16:creationId xmlns:a16="http://schemas.microsoft.com/office/drawing/2014/main" id="{CF9A9A32-B9B5-4FCE-BD81-B54B4EB6E485}"/>
              </a:ext>
            </a:extLst>
          </p:cNvPr>
          <p:cNvGrpSpPr/>
          <p:nvPr/>
        </p:nvGrpSpPr>
        <p:grpSpPr>
          <a:xfrm>
            <a:off x="1376629" y="1658798"/>
            <a:ext cx="5652079" cy="2732461"/>
            <a:chOff x="1249629" y="1658797"/>
            <a:chExt cx="5652079" cy="2732461"/>
          </a:xfrm>
        </p:grpSpPr>
        <p:sp>
          <p:nvSpPr>
            <p:cNvPr id="17" name="圓角矩形 7">
              <a:extLst>
                <a:ext uri="{FF2B5EF4-FFF2-40B4-BE49-F238E27FC236}">
                  <a16:creationId xmlns:a16="http://schemas.microsoft.com/office/drawing/2014/main" id="{B37CE7BA-36BF-4846-A83D-5756B23C52B1}"/>
                </a:ext>
              </a:extLst>
            </p:cNvPr>
            <p:cNvSpPr/>
            <p:nvPr/>
          </p:nvSpPr>
          <p:spPr>
            <a:xfrm>
              <a:off x="2971715" y="2275156"/>
              <a:ext cx="2207907" cy="13719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物聯網組成架構</a:t>
              </a:r>
            </a:p>
          </p:txBody>
        </p:sp>
        <p:sp>
          <p:nvSpPr>
            <p:cNvPr id="18" name="圓角矩形 3">
              <a:extLst>
                <a:ext uri="{FF2B5EF4-FFF2-40B4-BE49-F238E27FC236}">
                  <a16:creationId xmlns:a16="http://schemas.microsoft.com/office/drawing/2014/main" id="{BDB7C6E9-41F7-452D-BC17-869C58D9C9F9}"/>
                </a:ext>
              </a:extLst>
            </p:cNvPr>
            <p:cNvSpPr/>
            <p:nvPr/>
          </p:nvSpPr>
          <p:spPr>
            <a:xfrm>
              <a:off x="1249629" y="1658798"/>
              <a:ext cx="1887186" cy="10122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a:t>
              </a:r>
              <a:r>
                <a:rPr lang="en-US" altLang="zh-TW" dirty="0">
                  <a:solidFill>
                    <a:schemeClr val="tx1"/>
                  </a:solidFill>
                  <a:latin typeface="標楷體" panose="03000509000000000000" pitchFamily="65" charset="-120"/>
                  <a:ea typeface="標楷體" panose="03000509000000000000" pitchFamily="65" charset="-120"/>
                </a:rPr>
                <a:t>RFID</a:t>
              </a:r>
              <a:r>
                <a:rPr lang="zh-TW" altLang="en-US" dirty="0">
                  <a:solidFill>
                    <a:schemeClr val="tx1"/>
                  </a:solidFill>
                  <a:latin typeface="標楷體" panose="03000509000000000000" pitchFamily="65" charset="-120"/>
                  <a:ea typeface="標楷體" panose="03000509000000000000" pitchFamily="65" charset="-120"/>
                </a:rPr>
                <a:t>感應器等技術即時判斷與識別各個物件的資訊</a:t>
              </a:r>
            </a:p>
          </p:txBody>
        </p:sp>
        <p:sp>
          <p:nvSpPr>
            <p:cNvPr id="22" name="圓角矩形 3">
              <a:extLst>
                <a:ext uri="{FF2B5EF4-FFF2-40B4-BE49-F238E27FC236}">
                  <a16:creationId xmlns:a16="http://schemas.microsoft.com/office/drawing/2014/main" id="{37D7F03D-5B06-4D3F-9C2A-5444A1D6F83A}"/>
                </a:ext>
              </a:extLst>
            </p:cNvPr>
            <p:cNvSpPr/>
            <p:nvPr/>
          </p:nvSpPr>
          <p:spPr>
            <a:xfrm>
              <a:off x="1249629" y="3378971"/>
              <a:ext cx="1887186" cy="10122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使用基礎技術包含集線器、路由器及中繼器將資訊上傳至雲端</a:t>
              </a:r>
            </a:p>
          </p:txBody>
        </p:sp>
        <p:sp>
          <p:nvSpPr>
            <p:cNvPr id="23" name="圓角矩形 3">
              <a:extLst>
                <a:ext uri="{FF2B5EF4-FFF2-40B4-BE49-F238E27FC236}">
                  <a16:creationId xmlns:a16="http://schemas.microsoft.com/office/drawing/2014/main" id="{D7B08449-CEC4-4987-8AAF-99725E6AF625}"/>
                </a:ext>
              </a:extLst>
            </p:cNvPr>
            <p:cNvSpPr/>
            <p:nvPr/>
          </p:nvSpPr>
          <p:spPr>
            <a:xfrm>
              <a:off x="5014522" y="1658797"/>
              <a:ext cx="1887186" cy="10122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能使物品連上</a:t>
              </a:r>
              <a:endParaRPr lang="en-US" altLang="zh-TW" dirty="0">
                <a:solidFill>
                  <a:schemeClr val="tx1"/>
                </a:solidFill>
                <a:latin typeface="標楷體" panose="03000509000000000000" pitchFamily="65" charset="-120"/>
                <a:ea typeface="標楷體" panose="03000509000000000000" pitchFamily="65" charset="-120"/>
              </a:endParaRPr>
            </a:p>
            <a:p>
              <a:pPr algn="ctr"/>
              <a:r>
                <a:rPr lang="zh-TW" altLang="en-US" dirty="0">
                  <a:solidFill>
                    <a:schemeClr val="tx1"/>
                  </a:solidFill>
                  <a:latin typeface="標楷體" panose="03000509000000000000" pitchFamily="65" charset="-120"/>
                  <a:ea typeface="標楷體" panose="03000509000000000000" pitchFamily="65" charset="-120"/>
                </a:rPr>
                <a:t>網際網路</a:t>
              </a:r>
            </a:p>
          </p:txBody>
        </p:sp>
        <p:sp>
          <p:nvSpPr>
            <p:cNvPr id="24" name="圓角矩形 3">
              <a:extLst>
                <a:ext uri="{FF2B5EF4-FFF2-40B4-BE49-F238E27FC236}">
                  <a16:creationId xmlns:a16="http://schemas.microsoft.com/office/drawing/2014/main" id="{0B084587-B2B2-46C3-891F-B5169A69A8CA}"/>
                </a:ext>
              </a:extLst>
            </p:cNvPr>
            <p:cNvSpPr/>
            <p:nvPr/>
          </p:nvSpPr>
          <p:spPr>
            <a:xfrm>
              <a:off x="5014522" y="3378970"/>
              <a:ext cx="1887186" cy="10122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網路使用像是虛擬伺服器、資料儲存功能</a:t>
              </a:r>
              <a:endParaRPr lang="en-US" altLang="zh-TW" dirty="0">
                <a:solidFill>
                  <a:schemeClr val="tx1"/>
                </a:solidFill>
                <a:latin typeface="標楷體" panose="03000509000000000000" pitchFamily="65" charset="-120"/>
                <a:ea typeface="標楷體" panose="03000509000000000000" pitchFamily="65" charset="-120"/>
              </a:endParaRPr>
            </a:p>
            <a:p>
              <a:pPr algn="ctr"/>
              <a:r>
                <a:rPr lang="zh-TW" altLang="en-US" dirty="0">
                  <a:solidFill>
                    <a:schemeClr val="tx1"/>
                  </a:solidFill>
                  <a:latin typeface="標楷體" panose="03000509000000000000" pitchFamily="65" charset="-120"/>
                  <a:ea typeface="標楷體" panose="03000509000000000000" pitchFamily="65" charset="-120"/>
                </a:rPr>
                <a:t>提供分邏輯與析能力</a:t>
              </a:r>
            </a:p>
          </p:txBody>
        </p:sp>
      </p:grpSp>
      <p:sp>
        <p:nvSpPr>
          <p:cNvPr id="26" name="文字方塊 25">
            <a:extLst>
              <a:ext uri="{FF2B5EF4-FFF2-40B4-BE49-F238E27FC236}">
                <a16:creationId xmlns:a16="http://schemas.microsoft.com/office/drawing/2014/main" id="{C5962EBD-BFE1-4BCF-98FC-D7E2B35649C9}"/>
              </a:ext>
            </a:extLst>
          </p:cNvPr>
          <p:cNvSpPr txBox="1"/>
          <p:nvPr/>
        </p:nvSpPr>
        <p:spPr>
          <a:xfrm>
            <a:off x="-1" y="4752045"/>
            <a:ext cx="6518787"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[10]</a:t>
            </a:r>
            <a:r>
              <a:rPr lang="pt-BR" altLang="zh-TW" sz="1000" i="1" dirty="0">
                <a:latin typeface="標楷體" panose="03000509000000000000" pitchFamily="65" charset="-120"/>
                <a:ea typeface="標楷體" panose="03000509000000000000" pitchFamily="65" charset="-120"/>
              </a:rPr>
              <a:t>W Hamdy, N Mostafa, H Elawady</a:t>
            </a:r>
            <a:r>
              <a:rPr lang="zh-TW" altLang="en-US" sz="1000" i="1" dirty="0">
                <a:latin typeface="標楷體" panose="03000509000000000000" pitchFamily="65" charset="-120"/>
                <a:ea typeface="標楷體" panose="03000509000000000000" pitchFamily="65" charset="-120"/>
              </a:rPr>
              <a:t> </a:t>
            </a:r>
            <a:r>
              <a:rPr lang="en-US" altLang="zh-TW" sz="1000" i="1" dirty="0">
                <a:latin typeface="標楷體" panose="03000509000000000000" pitchFamily="65" charset="-120"/>
                <a:ea typeface="標楷體" panose="03000509000000000000" pitchFamily="65" charset="-120"/>
              </a:rPr>
              <a:t>,2018,” Towards a Smart Warehouse Management System. ” Proceedings of the International Conference on Industrial Engineering and Operations Management.</a:t>
            </a:r>
          </a:p>
        </p:txBody>
      </p:sp>
    </p:spTree>
    <p:extLst>
      <p:ext uri="{BB962C8B-B14F-4D97-AF65-F5344CB8AC3E}">
        <p14:creationId xmlns:p14="http://schemas.microsoft.com/office/powerpoint/2010/main" val="416677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ＲＦＩＤ</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0" y="933922"/>
            <a:ext cx="9144000" cy="707886"/>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RFID</a:t>
            </a:r>
            <a:r>
              <a:rPr lang="zh-TW" altLang="en-US" sz="2000" dirty="0">
                <a:latin typeface="標楷體" panose="03000509000000000000" pitchFamily="65" charset="-120"/>
                <a:ea typeface="標楷體" panose="03000509000000000000" pitchFamily="65" charset="-120"/>
              </a:rPr>
              <a:t>室內定位技術</a:t>
            </a:r>
            <a:r>
              <a:rPr lang="en-US" altLang="zh-TW" sz="2000" dirty="0">
                <a:latin typeface="標楷體" panose="03000509000000000000" pitchFamily="65" charset="-120"/>
                <a:ea typeface="標楷體" panose="03000509000000000000" pitchFamily="65" charset="-120"/>
              </a:rPr>
              <a:t>(LANDMARC)</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Lionel M. Ni</a:t>
            </a:r>
            <a:r>
              <a:rPr lang="zh-TW" altLang="en-US" sz="2000" dirty="0">
                <a:latin typeface="標楷體" panose="03000509000000000000" pitchFamily="65" charset="-120"/>
                <a:ea typeface="標楷體" panose="03000509000000000000" pitchFamily="65" charset="-120"/>
              </a:rPr>
              <a:t>等人在</a:t>
            </a:r>
            <a:r>
              <a:rPr lang="en-US" altLang="zh-TW" sz="2000" dirty="0">
                <a:latin typeface="標楷體" panose="03000509000000000000" pitchFamily="65" charset="-120"/>
                <a:ea typeface="標楷體" panose="03000509000000000000" pitchFamily="65" charset="-120"/>
              </a:rPr>
              <a:t>2003</a:t>
            </a:r>
            <a:r>
              <a:rPr lang="zh-TW" altLang="en-US" sz="2000" dirty="0">
                <a:latin typeface="標楷體" panose="03000509000000000000" pitchFamily="65" charset="-120"/>
                <a:ea typeface="標楷體" panose="03000509000000000000" pitchFamily="65" charset="-120"/>
              </a:rPr>
              <a:t>年設計一套了</a:t>
            </a:r>
            <a:r>
              <a:rPr lang="en-US" altLang="zh-TW" sz="2000" dirty="0">
                <a:latin typeface="標楷體" panose="03000509000000000000" pitchFamily="65" charset="-120"/>
                <a:ea typeface="標楷體" panose="03000509000000000000" pitchFamily="65" charset="-120"/>
              </a:rPr>
              <a:t>LANDMARC</a:t>
            </a:r>
            <a:r>
              <a:rPr lang="zh-TW" altLang="en-US" sz="2000" dirty="0">
                <a:latin typeface="標楷體" panose="03000509000000000000" pitchFamily="65" charset="-120"/>
                <a:ea typeface="標楷體" panose="03000509000000000000" pitchFamily="65" charset="-120"/>
              </a:rPr>
              <a:t>系統，為</a:t>
            </a:r>
            <a:r>
              <a:rPr lang="en-US" altLang="zh-TW" sz="2000" dirty="0">
                <a:latin typeface="標楷體" panose="03000509000000000000" pitchFamily="65" charset="-120"/>
                <a:ea typeface="標楷體" panose="03000509000000000000" pitchFamily="65" charset="-120"/>
              </a:rPr>
              <a:t>FRID</a:t>
            </a:r>
            <a:r>
              <a:rPr lang="zh-TW" altLang="en-US" sz="2000" dirty="0">
                <a:latin typeface="標楷體" panose="03000509000000000000" pitchFamily="65" charset="-120"/>
                <a:ea typeface="標楷體" panose="03000509000000000000" pitchFamily="65" charset="-120"/>
              </a:rPr>
              <a:t>室內定位辨識系統。</a:t>
            </a: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圖片 10" descr="畫面剪輯">
            <a:extLst>
              <a:ext uri="{FF2B5EF4-FFF2-40B4-BE49-F238E27FC236}">
                <a16:creationId xmlns:a16="http://schemas.microsoft.com/office/drawing/2014/main" id="{088C5077-A6B7-4AC3-A0D1-293C537C1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954" y="1702429"/>
            <a:ext cx="3528392" cy="2934071"/>
          </a:xfrm>
          <a:prstGeom prst="rect">
            <a:avLst/>
          </a:prstGeom>
        </p:spPr>
      </p:pic>
      <p:sp>
        <p:nvSpPr>
          <p:cNvPr id="12" name="文字方塊 11">
            <a:extLst>
              <a:ext uri="{FF2B5EF4-FFF2-40B4-BE49-F238E27FC236}">
                <a16:creationId xmlns:a16="http://schemas.microsoft.com/office/drawing/2014/main" id="{72957A2F-6B6D-4748-A991-C7E61DE42CE3}"/>
              </a:ext>
            </a:extLst>
          </p:cNvPr>
          <p:cNvSpPr txBox="1"/>
          <p:nvPr/>
        </p:nvSpPr>
        <p:spPr>
          <a:xfrm>
            <a:off x="0" y="4752045"/>
            <a:ext cx="6305550"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[11]L.M. Ni; </a:t>
            </a:r>
            <a:r>
              <a:rPr lang="en-US" altLang="zh-TW" sz="1000" i="1" dirty="0" err="1">
                <a:latin typeface="標楷體" panose="03000509000000000000" pitchFamily="65" charset="-120"/>
                <a:ea typeface="標楷體" panose="03000509000000000000" pitchFamily="65" charset="-120"/>
              </a:rPr>
              <a:t>Yunhao</a:t>
            </a:r>
            <a:r>
              <a:rPr lang="en-US" altLang="zh-TW" sz="1000" i="1" dirty="0">
                <a:latin typeface="標楷體" panose="03000509000000000000" pitchFamily="65" charset="-120"/>
                <a:ea typeface="標楷體" panose="03000509000000000000" pitchFamily="65" charset="-120"/>
              </a:rPr>
              <a:t> Liu; </a:t>
            </a:r>
            <a:r>
              <a:rPr lang="en-US" altLang="zh-TW" sz="1000" i="1" dirty="0" err="1">
                <a:latin typeface="標楷體" panose="03000509000000000000" pitchFamily="65" charset="-120"/>
                <a:ea typeface="標楷體" panose="03000509000000000000" pitchFamily="65" charset="-120"/>
              </a:rPr>
              <a:t>Yiu</a:t>
            </a:r>
            <a:r>
              <a:rPr lang="en-US" altLang="zh-TW" sz="1000" i="1" dirty="0">
                <a:latin typeface="標楷體" panose="03000509000000000000" pitchFamily="65" charset="-120"/>
                <a:ea typeface="標楷體" panose="03000509000000000000" pitchFamily="65" charset="-120"/>
              </a:rPr>
              <a:t> Cho Lau; A.P. Patil ,“LANDMARC: Indoor Location Sensing Using Active RFID”</a:t>
            </a:r>
          </a:p>
        </p:txBody>
      </p:sp>
    </p:spTree>
    <p:extLst>
      <p:ext uri="{BB962C8B-B14F-4D97-AF65-F5344CB8AC3E}">
        <p14:creationId xmlns:p14="http://schemas.microsoft.com/office/powerpoint/2010/main" val="124264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ＲＦＩＤ</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0" y="933922"/>
            <a:ext cx="9144000" cy="707886"/>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LANDMARC</a:t>
            </a:r>
            <a:r>
              <a:rPr lang="zh-TW" altLang="en-US" sz="2000" dirty="0">
                <a:latin typeface="標楷體" panose="03000509000000000000" pitchFamily="65" charset="-120"/>
                <a:ea typeface="標楷體" panose="03000509000000000000" pitchFamily="65" charset="-120"/>
              </a:rPr>
              <a:t>定位方式：</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透過固定位置的參考標籤，定位目標與鄰近四個參考標籤的位置進行定位。</a:t>
            </a: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圖片 11" descr="畫面剪輯">
            <a:extLst>
              <a:ext uri="{FF2B5EF4-FFF2-40B4-BE49-F238E27FC236}">
                <a16:creationId xmlns:a16="http://schemas.microsoft.com/office/drawing/2014/main" id="{4E479F58-A17E-461C-82B4-543AC6A0E069}"/>
              </a:ext>
            </a:extLst>
          </p:cNvPr>
          <p:cNvPicPr>
            <a:picLocks noChangeAspect="1"/>
          </p:cNvPicPr>
          <p:nvPr/>
        </p:nvPicPr>
        <p:blipFill rotWithShape="1">
          <a:blip r:embed="rId3">
            <a:extLst>
              <a:ext uri="{28A0092B-C50C-407E-A947-70E740481C1C}">
                <a14:useLocalDpi xmlns:a14="http://schemas.microsoft.com/office/drawing/2010/main" val="0"/>
              </a:ext>
            </a:extLst>
          </a:blip>
          <a:srcRect r="49816"/>
          <a:stretch/>
        </p:blipFill>
        <p:spPr>
          <a:xfrm>
            <a:off x="1787517" y="1793355"/>
            <a:ext cx="1860028" cy="2807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圖片 12" descr="畫面剪輯">
            <a:extLst>
              <a:ext uri="{FF2B5EF4-FFF2-40B4-BE49-F238E27FC236}">
                <a16:creationId xmlns:a16="http://schemas.microsoft.com/office/drawing/2014/main" id="{A7EFFEBF-76D5-41DA-9CB6-69B932C43B60}"/>
              </a:ext>
            </a:extLst>
          </p:cNvPr>
          <p:cNvPicPr>
            <a:picLocks noChangeAspect="1"/>
          </p:cNvPicPr>
          <p:nvPr/>
        </p:nvPicPr>
        <p:blipFill rotWithShape="1">
          <a:blip r:embed="rId3">
            <a:extLst>
              <a:ext uri="{28A0092B-C50C-407E-A947-70E740481C1C}">
                <a14:useLocalDpi xmlns:a14="http://schemas.microsoft.com/office/drawing/2010/main" val="0"/>
              </a:ext>
            </a:extLst>
          </a:blip>
          <a:srcRect l="51904"/>
          <a:stretch/>
        </p:blipFill>
        <p:spPr>
          <a:xfrm>
            <a:off x="4522893" y="1793354"/>
            <a:ext cx="1782657" cy="2807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文字方塊 13">
            <a:extLst>
              <a:ext uri="{FF2B5EF4-FFF2-40B4-BE49-F238E27FC236}">
                <a16:creationId xmlns:a16="http://schemas.microsoft.com/office/drawing/2014/main" id="{64CCD67D-A911-45A8-84AE-AD43D0893B0F}"/>
              </a:ext>
            </a:extLst>
          </p:cNvPr>
          <p:cNvSpPr txBox="1"/>
          <p:nvPr/>
        </p:nvSpPr>
        <p:spPr>
          <a:xfrm>
            <a:off x="0" y="4752045"/>
            <a:ext cx="6305550"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L.M. Ni; </a:t>
            </a:r>
            <a:r>
              <a:rPr lang="en-US" altLang="zh-TW" sz="1000" i="1" dirty="0" err="1">
                <a:latin typeface="標楷體" panose="03000509000000000000" pitchFamily="65" charset="-120"/>
                <a:ea typeface="標楷體" panose="03000509000000000000" pitchFamily="65" charset="-120"/>
              </a:rPr>
              <a:t>Yunhao</a:t>
            </a:r>
            <a:r>
              <a:rPr lang="en-US" altLang="zh-TW" sz="1000" i="1" dirty="0">
                <a:latin typeface="標楷體" panose="03000509000000000000" pitchFamily="65" charset="-120"/>
                <a:ea typeface="標楷體" panose="03000509000000000000" pitchFamily="65" charset="-120"/>
              </a:rPr>
              <a:t> Liu; </a:t>
            </a:r>
            <a:r>
              <a:rPr lang="en-US" altLang="zh-TW" sz="1000" i="1" dirty="0" err="1">
                <a:latin typeface="標楷體" panose="03000509000000000000" pitchFamily="65" charset="-120"/>
                <a:ea typeface="標楷體" panose="03000509000000000000" pitchFamily="65" charset="-120"/>
              </a:rPr>
              <a:t>Yiu</a:t>
            </a:r>
            <a:r>
              <a:rPr lang="en-US" altLang="zh-TW" sz="1000" i="1" dirty="0">
                <a:latin typeface="標楷體" panose="03000509000000000000" pitchFamily="65" charset="-120"/>
                <a:ea typeface="標楷體" panose="03000509000000000000" pitchFamily="65" charset="-120"/>
              </a:rPr>
              <a:t> Cho Lau; A.P. Patil , DOI: 10.1109/PERCOM.2003.1192765, “LANDMARC: Indoor Location Sensing Using Active RFID”</a:t>
            </a:r>
          </a:p>
        </p:txBody>
      </p:sp>
    </p:spTree>
    <p:extLst>
      <p:ext uri="{BB962C8B-B14F-4D97-AF65-F5344CB8AC3E}">
        <p14:creationId xmlns:p14="http://schemas.microsoft.com/office/powerpoint/2010/main" val="193810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智慧物流</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971230"/>
            <a:ext cx="8877022" cy="2308324"/>
          </a:xfrm>
          <a:prstGeom prst="rect">
            <a:avLst/>
          </a:prstGeom>
          <a:noFill/>
        </p:spPr>
        <p:txBody>
          <a:bodyPr wrap="square" rtlCol="0">
            <a:spAutoFit/>
          </a:bodyPr>
          <a:lstStyle/>
          <a:p>
            <a:r>
              <a:rPr lang="zh-TW" altLang="en-US" sz="1800" kern="0" dirty="0">
                <a:effectLst/>
                <a:ea typeface="標楷體" panose="03000509000000000000" pitchFamily="65" charset="-120"/>
                <a:cs typeface="新細明體" panose="02020500000000000000" pitchFamily="18" charset="-120"/>
              </a:rPr>
              <a:t>傳統物流業的高成本，低效率問題日益突出，迫切需要轉型升級。 智能物流可以幫助傳統物流業實現轉型升級。 近年來，有關政府部門相繼發布了有關人工智能的政策文件，以促進智能物流的發展，實現物流業的轉型升級。 智能物流與傳統物流之間的重要區別在於，智能物流整合了大數據，物聯網，雲計算，區塊鍊等技術，可以實現人與物之間，物與物之間的交互，並將生產，倉儲，生產，倉儲，物流，物流等為一體。 包裝，運輸，配送等整個物流價值鏈的環節，形成了新的物流形式。 智能物流可以為物流業的運營和發展提供保證，降低成本，提高效率，增加利潤，進而提高物流公司的績效。</a:t>
            </a:r>
            <a:endParaRPr lang="en-US" altLang="zh-TW" sz="1800" kern="0" dirty="0">
              <a:effectLst/>
              <a:ea typeface="標楷體" panose="03000509000000000000" pitchFamily="65" charset="-120"/>
              <a:cs typeface="新細明體" panose="02020500000000000000" pitchFamily="18"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文字方塊 10">
            <a:extLst>
              <a:ext uri="{FF2B5EF4-FFF2-40B4-BE49-F238E27FC236}">
                <a16:creationId xmlns:a16="http://schemas.microsoft.com/office/drawing/2014/main" id="{26843D7B-CD66-45D8-A1D9-24C999F2A929}"/>
              </a:ext>
            </a:extLst>
          </p:cNvPr>
          <p:cNvSpPr txBox="1"/>
          <p:nvPr/>
        </p:nvSpPr>
        <p:spPr>
          <a:xfrm>
            <a:off x="0" y="4752045"/>
            <a:ext cx="6305550"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[13] Dali Jiang, Wei Zhang, </a:t>
            </a:r>
            <a:r>
              <a:rPr lang="en-US" altLang="zh-TW" sz="1000" i="1" dirty="0" err="1">
                <a:latin typeface="標楷體" panose="03000509000000000000" pitchFamily="65" charset="-120"/>
                <a:ea typeface="標楷體" panose="03000509000000000000" pitchFamily="65" charset="-120"/>
              </a:rPr>
              <a:t>Qinghua</a:t>
            </a:r>
            <a:r>
              <a:rPr lang="en-US" altLang="zh-TW" sz="1000" i="1" dirty="0">
                <a:latin typeface="標楷體" panose="03000509000000000000" pitchFamily="65" charset="-120"/>
                <a:ea typeface="標楷體" panose="03000509000000000000" pitchFamily="65" charset="-120"/>
              </a:rPr>
              <a:t> Wang. Key Technologies of Intelligent Logistics and Its Construction Countermeasures. Packaging Engineering. 239 (2018) 23, 9-14.</a:t>
            </a:r>
          </a:p>
        </p:txBody>
      </p:sp>
    </p:spTree>
    <p:extLst>
      <p:ext uri="{BB962C8B-B14F-4D97-AF65-F5344CB8AC3E}">
        <p14:creationId xmlns:p14="http://schemas.microsoft.com/office/powerpoint/2010/main" val="109739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智慧物流</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82689" y="661514"/>
            <a:ext cx="8877022" cy="1077218"/>
          </a:xfrm>
          <a:prstGeom prst="rect">
            <a:avLst/>
          </a:prstGeom>
          <a:noFill/>
        </p:spPr>
        <p:txBody>
          <a:bodyPr wrap="square" rtlCol="0">
            <a:spAutoFit/>
          </a:bodyPr>
          <a:lstStyle/>
          <a:p>
            <a:r>
              <a:rPr lang="zh-TW" altLang="en-US" sz="1600" dirty="0">
                <a:ea typeface="標楷體" panose="03000509000000000000" pitchFamily="65" charset="-120"/>
              </a:rPr>
              <a:t>　智慧物流</a:t>
            </a:r>
            <a:r>
              <a:rPr lang="en-US" altLang="zh-TW" sz="1600" dirty="0">
                <a:ea typeface="標楷體" panose="03000509000000000000" pitchFamily="65" charset="-120"/>
              </a:rPr>
              <a:t>(Intelligent Logistics)</a:t>
            </a:r>
            <a:r>
              <a:rPr lang="zh-TW" altLang="en-US" sz="1600" dirty="0">
                <a:ea typeface="標楷體" panose="03000509000000000000" pitchFamily="65" charset="-120"/>
              </a:rPr>
              <a:t>是一種以信息技術為支撐，在物流的運輸、倉儲、包裝、裝卸搬運、流通加工、配送、信息服務等各個環節實現系統感知。全面分析，及時處理及自我調整功能，實現物流規整智慧、發現智慧、創新智慧和系統智慧的現代綜合性物流系統。</a:t>
            </a:r>
            <a:endParaRPr lang="en-US" altLang="zh-TW" sz="1600" dirty="0">
              <a:ea typeface="標楷體" panose="03000509000000000000" pitchFamily="65" charset="-120"/>
            </a:endParaRPr>
          </a:p>
          <a:p>
            <a:endParaRPr lang="en-US" altLang="zh-TW" sz="1600" dirty="0">
              <a:ea typeface="標楷體" panose="03000509000000000000" pitchFamily="65"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文字方塊 10">
            <a:extLst>
              <a:ext uri="{FF2B5EF4-FFF2-40B4-BE49-F238E27FC236}">
                <a16:creationId xmlns:a16="http://schemas.microsoft.com/office/drawing/2014/main" id="{26843D7B-CD66-45D8-A1D9-24C999F2A929}"/>
              </a:ext>
            </a:extLst>
          </p:cNvPr>
          <p:cNvSpPr txBox="1"/>
          <p:nvPr/>
        </p:nvSpPr>
        <p:spPr>
          <a:xfrm>
            <a:off x="0" y="4890900"/>
            <a:ext cx="6305550" cy="246221"/>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[14]https://wiki.mbalib.com/zh-tw/%E6%99%BA%E6%85%A7%E7%89%A9%E6%B5%81</a:t>
            </a:r>
          </a:p>
        </p:txBody>
      </p:sp>
      <p:graphicFrame>
        <p:nvGraphicFramePr>
          <p:cNvPr id="12" name="資料庫圖表 11">
            <a:extLst>
              <a:ext uri="{FF2B5EF4-FFF2-40B4-BE49-F238E27FC236}">
                <a16:creationId xmlns:a16="http://schemas.microsoft.com/office/drawing/2014/main" id="{A86FE512-714E-41A8-9038-F91E9C5067F3}"/>
              </a:ext>
            </a:extLst>
          </p:cNvPr>
          <p:cNvGraphicFramePr/>
          <p:nvPr>
            <p:extLst>
              <p:ext uri="{D42A27DB-BD31-4B8C-83A1-F6EECF244321}">
                <p14:modId xmlns:p14="http://schemas.microsoft.com/office/powerpoint/2010/main" val="1787595630"/>
              </p:ext>
            </p:extLst>
          </p:nvPr>
        </p:nvGraphicFramePr>
        <p:xfrm>
          <a:off x="1850558" y="2574287"/>
          <a:ext cx="4883150" cy="137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字方塊 12">
            <a:extLst>
              <a:ext uri="{FF2B5EF4-FFF2-40B4-BE49-F238E27FC236}">
                <a16:creationId xmlns:a16="http://schemas.microsoft.com/office/drawing/2014/main" id="{BCCF92E8-42BA-49CD-B9F8-BEDFD9E5FC02}"/>
              </a:ext>
            </a:extLst>
          </p:cNvPr>
          <p:cNvSpPr txBox="1"/>
          <p:nvPr/>
        </p:nvSpPr>
        <p:spPr>
          <a:xfrm>
            <a:off x="3352149" y="2056850"/>
            <a:ext cx="1879968" cy="307777"/>
          </a:xfrm>
          <a:prstGeom prst="rect">
            <a:avLst/>
          </a:prstGeom>
          <a:noFill/>
          <a:ln>
            <a:solidFill>
              <a:schemeClr val="bg2"/>
            </a:solidFill>
          </a:ln>
        </p:spPr>
        <p:txBody>
          <a:bodyPr wrap="square" rtlCol="0" anchor="ctr" anchorCtr="1">
            <a:spAutoFit/>
          </a:bodyPr>
          <a:lstStyle/>
          <a:p>
            <a:r>
              <a:rPr lang="zh-TW" altLang="en-US" b="1" dirty="0">
                <a:latin typeface="標楷體" panose="03000509000000000000" pitchFamily="65" charset="-120"/>
                <a:ea typeface="標楷體" panose="03000509000000000000" pitchFamily="65" charset="-120"/>
              </a:rPr>
              <a:t>智慧物流的基本功能</a:t>
            </a:r>
          </a:p>
        </p:txBody>
      </p:sp>
    </p:spTree>
    <p:extLst>
      <p:ext uri="{BB962C8B-B14F-4D97-AF65-F5344CB8AC3E}">
        <p14:creationId xmlns:p14="http://schemas.microsoft.com/office/powerpoint/2010/main" val="210871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222" name="Google Shape;222;p14" hidden="1"/>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12000" b="1" dirty="0">
                <a:solidFill>
                  <a:srgbClr val="3F5378"/>
                </a:solidFill>
                <a:latin typeface="Roboto Condensed"/>
                <a:sym typeface="Roboto Condensed"/>
              </a:rPr>
              <a:t>３</a:t>
            </a:r>
            <a:endParaRPr lang="en-US" altLang="zh-TW" sz="12000" b="1" dirty="0">
              <a:solidFill>
                <a:srgbClr val="3F5378"/>
              </a:solidFill>
              <a:latin typeface="Roboto Condensed"/>
              <a:ea typeface="Roboto Condensed"/>
              <a:sym typeface="Roboto Condensed"/>
            </a:endParaRPr>
          </a:p>
        </p:txBody>
      </p:sp>
    </p:spTree>
    <p:extLst>
      <p:ext uri="{BB962C8B-B14F-4D97-AF65-F5344CB8AC3E}">
        <p14:creationId xmlns:p14="http://schemas.microsoft.com/office/powerpoint/2010/main" val="154315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hidden="1"/>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White</a:t>
            </a:r>
            <a:endParaRPr b="1" dirty="0"/>
          </a:p>
          <a:p>
            <a:pPr marL="0" lvl="0" indent="0" algn="l" rtl="0">
              <a:spcBef>
                <a:spcPts val="1000"/>
              </a:spcBef>
              <a:spcAft>
                <a:spcPts val="1000"/>
              </a:spcAft>
              <a:buNone/>
            </a:pPr>
            <a:r>
              <a:rPr lang="en" dirty="0"/>
              <a:t>Is the color of milk and fresh snow, the color produced by the combination of all the colors of the visible spectrum.</a:t>
            </a:r>
            <a:endParaRPr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研究假說與架構</a:t>
            </a:r>
            <a:endParaRPr dirty="0">
              <a:latin typeface="標楷體" panose="03000509000000000000" pitchFamily="65" charset="-120"/>
              <a:ea typeface="標楷體" panose="03000509000000000000" pitchFamily="65" charset="-120"/>
            </a:endParaRPr>
          </a:p>
        </p:txBody>
      </p:sp>
      <p:sp>
        <p:nvSpPr>
          <p:cNvPr id="269" name="Google Shape;269;p18" hidden="1"/>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Black</a:t>
            </a:r>
            <a:endParaRPr b="1" dirty="0"/>
          </a:p>
          <a:p>
            <a:pPr marL="0" lvl="0" indent="0" algn="l" rtl="0">
              <a:spcBef>
                <a:spcPts val="1000"/>
              </a:spcBef>
              <a:spcAft>
                <a:spcPts val="1000"/>
              </a:spcAft>
              <a:buNone/>
            </a:pPr>
            <a:r>
              <a:rPr lang="en" dirty="0"/>
              <a:t>Is the color of ebony and of outer space. It has been the symbolic color of elegance, solemnity and authority.</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25B52D3B-2D23-4166-96A3-B8DFB278F428}"/>
              </a:ext>
            </a:extLst>
          </p:cNvPr>
          <p:cNvSpPr txBox="1"/>
          <p:nvPr/>
        </p:nvSpPr>
        <p:spPr>
          <a:xfrm>
            <a:off x="0" y="1397000"/>
            <a:ext cx="9036050" cy="1169551"/>
          </a:xfrm>
          <a:prstGeom prst="rect">
            <a:avLst/>
          </a:prstGeom>
          <a:noFill/>
        </p:spPr>
        <p:txBody>
          <a:bodyPr wrap="square" rtlCol="0">
            <a:spAutoFit/>
          </a:bodyPr>
          <a:lstStyle/>
          <a:p>
            <a:r>
              <a:rPr lang="zh-TW" altLang="en-US" sz="1400" dirty="0">
                <a:ea typeface="標楷體" panose="03000509000000000000" pitchFamily="65" charset="-120"/>
                <a:cs typeface="新細明體" panose="02020500000000000000" pitchFamily="18" charset="-120"/>
              </a:rPr>
              <a:t>　本研究是將基於物聯網的倉庫管理系統導入至超商，並且將每樣商品加入</a:t>
            </a:r>
            <a:r>
              <a:rPr lang="en-US" altLang="zh-TW" sz="1400" dirty="0">
                <a:ea typeface="標楷體" panose="03000509000000000000" pitchFamily="65" charset="-120"/>
                <a:cs typeface="新細明體" panose="02020500000000000000" pitchFamily="18" charset="-120"/>
              </a:rPr>
              <a:t>RFID</a:t>
            </a:r>
            <a:r>
              <a:rPr lang="zh-TW" altLang="en-US" sz="1400" dirty="0">
                <a:ea typeface="標楷體" panose="03000509000000000000" pitchFamily="65" charset="-120"/>
                <a:cs typeface="新細明體" panose="02020500000000000000" pitchFamily="18" charset="-120"/>
              </a:rPr>
              <a:t>標籤，以物聯網技術來辨識倉庫及貨架上相關存貨量以及其他商品相關資訊。結合智慧物流技術只要偵測到某樣商品低於設定的最低存貨量數值，就會自動發送訂單至上游供應商訂貨，能更加節省人力成本增加效率，且更妥善的管理。</a:t>
            </a:r>
            <a:endParaRPr lang="en-US" altLang="zh-TW" sz="1400" dirty="0">
              <a:ea typeface="標楷體" panose="03000509000000000000" pitchFamily="65" charset="-120"/>
              <a:cs typeface="新細明體" panose="02020500000000000000" pitchFamily="18" charset="-120"/>
            </a:endParaRPr>
          </a:p>
          <a:p>
            <a:r>
              <a:rPr lang="zh-TW" altLang="en-US" sz="1400" dirty="0">
                <a:ea typeface="標楷體" panose="03000509000000000000" pitchFamily="65" charset="-120"/>
                <a:cs typeface="新細明體" panose="02020500000000000000" pitchFamily="18" charset="-120"/>
              </a:rPr>
              <a:t>　</a:t>
            </a:r>
            <a:r>
              <a:rPr lang="zh-TW" altLang="en-US" dirty="0">
                <a:ea typeface="標楷體" panose="03000509000000000000" pitchFamily="65" charset="-120"/>
              </a:rPr>
              <a:t>本研究系統架構以</a:t>
            </a:r>
            <a:r>
              <a:rPr lang="en-US" altLang="zh-TW" dirty="0">
                <a:ea typeface="標楷體" panose="03000509000000000000" pitchFamily="65" charset="-120"/>
              </a:rPr>
              <a:t>LEE(2018)</a:t>
            </a:r>
            <a:r>
              <a:rPr lang="zh-TW" altLang="en-US" dirty="0">
                <a:ea typeface="標楷體" panose="03000509000000000000" pitchFamily="65" charset="-120"/>
              </a:rPr>
              <a:t>等學者提出的</a:t>
            </a:r>
            <a:r>
              <a:rPr lang="en-US" altLang="zh-TW" dirty="0">
                <a:ea typeface="標楷體" panose="03000509000000000000" pitchFamily="65" charset="-120"/>
              </a:rPr>
              <a:t>WMS</a:t>
            </a:r>
            <a:r>
              <a:rPr lang="zh-TW" altLang="en-US" dirty="0">
                <a:ea typeface="標楷體" panose="03000509000000000000" pitchFamily="65" charset="-120"/>
              </a:rPr>
              <a:t>系統為主軸微調，探討導入至超商前後整體管理和經營上的比較差異。</a:t>
            </a:r>
            <a:endParaRPr lang="zh-TW" altLang="en-US" dirty="0"/>
          </a:p>
        </p:txBody>
      </p:sp>
      <p:graphicFrame>
        <p:nvGraphicFramePr>
          <p:cNvPr id="3" name="資料庫圖表 2">
            <a:extLst>
              <a:ext uri="{FF2B5EF4-FFF2-40B4-BE49-F238E27FC236}">
                <a16:creationId xmlns:a16="http://schemas.microsoft.com/office/drawing/2014/main" id="{9D78A9E5-C79E-40F4-96FB-3237E7F1CFF6}"/>
              </a:ext>
            </a:extLst>
          </p:cNvPr>
          <p:cNvGraphicFramePr/>
          <p:nvPr>
            <p:extLst>
              <p:ext uri="{D42A27DB-BD31-4B8C-83A1-F6EECF244321}">
                <p14:modId xmlns:p14="http://schemas.microsoft.com/office/powerpoint/2010/main" val="113472900"/>
              </p:ext>
            </p:extLst>
          </p:nvPr>
        </p:nvGraphicFramePr>
        <p:xfrm>
          <a:off x="1574800" y="2589332"/>
          <a:ext cx="5355431" cy="2229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字方塊 3">
            <a:extLst>
              <a:ext uri="{FF2B5EF4-FFF2-40B4-BE49-F238E27FC236}">
                <a16:creationId xmlns:a16="http://schemas.microsoft.com/office/drawing/2014/main" id="{DF3A2613-71FD-44A8-81A9-E6365DD12684}"/>
              </a:ext>
            </a:extLst>
          </p:cNvPr>
          <p:cNvSpPr txBox="1"/>
          <p:nvPr/>
        </p:nvSpPr>
        <p:spPr>
          <a:xfrm>
            <a:off x="1574800" y="4443148"/>
            <a:ext cx="5355432"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H1</a:t>
            </a:r>
            <a:r>
              <a:rPr lang="zh-TW" altLang="en-US" dirty="0">
                <a:latin typeface="標楷體" panose="03000509000000000000" pitchFamily="65" charset="-120"/>
                <a:ea typeface="標楷體" panose="03000509000000000000" pitchFamily="65" charset="-120"/>
              </a:rPr>
              <a:t>：超商導入</a:t>
            </a:r>
            <a:r>
              <a:rPr lang="en-US" altLang="zh-TW" dirty="0">
                <a:latin typeface="標楷體" panose="03000509000000000000" pitchFamily="65" charset="-120"/>
                <a:ea typeface="標楷體" panose="03000509000000000000" pitchFamily="65" charset="-120"/>
              </a:rPr>
              <a:t>IOT-Based WMS</a:t>
            </a:r>
            <a:r>
              <a:rPr lang="zh-TW" altLang="en-US" dirty="0">
                <a:latin typeface="標楷體" panose="03000509000000000000" pitchFamily="65" charset="-120"/>
                <a:ea typeface="標楷體" panose="03000509000000000000" pitchFamily="65" charset="-120"/>
              </a:rPr>
              <a:t>對提升整體管理及經營成效呈正相關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研究對象與設計</a:t>
            </a:r>
            <a:endParaRPr dirty="0">
              <a:latin typeface="標楷體" panose="03000509000000000000" pitchFamily="65" charset="-120"/>
              <a:ea typeface="標楷體" panose="03000509000000000000" pitchFamily="65" charset="-120"/>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22" name="Google Shape;322;p22" hidden="1"/>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hidden="1"/>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hidden="1"/>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2A1BC221-30C9-4666-8656-61AFE0A0003F}"/>
              </a:ext>
            </a:extLst>
          </p:cNvPr>
          <p:cNvSpPr txBox="1"/>
          <p:nvPr/>
        </p:nvSpPr>
        <p:spPr>
          <a:xfrm>
            <a:off x="190500" y="1390430"/>
            <a:ext cx="8724900" cy="923330"/>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  本研究樣本以</a:t>
            </a:r>
            <a:r>
              <a:rPr lang="en-US" altLang="zh-TW" sz="1800" dirty="0">
                <a:latin typeface="標楷體" panose="03000509000000000000" pitchFamily="65" charset="-120"/>
                <a:ea typeface="標楷體" panose="03000509000000000000" pitchFamily="65" charset="-120"/>
              </a:rPr>
              <a:t>10</a:t>
            </a:r>
            <a:r>
              <a:rPr lang="zh-TW" altLang="en-US" sz="1800" dirty="0">
                <a:latin typeface="標楷體" panose="03000509000000000000" pitchFamily="65" charset="-120"/>
                <a:ea typeface="標楷體" panose="03000509000000000000" pitchFamily="65" charset="-120"/>
              </a:rPr>
              <a:t>家</a:t>
            </a:r>
            <a:r>
              <a:rPr lang="en-US" altLang="zh-TW" sz="1800" dirty="0">
                <a:latin typeface="標楷體" panose="03000509000000000000" pitchFamily="65" charset="-120"/>
                <a:ea typeface="標楷體" panose="03000509000000000000" pitchFamily="65" charset="-120"/>
              </a:rPr>
              <a:t>7-11</a:t>
            </a:r>
            <a:r>
              <a:rPr lang="zh-TW" altLang="en-US" sz="1800" dirty="0">
                <a:latin typeface="標楷體" panose="03000509000000000000" pitchFamily="65" charset="-120"/>
                <a:ea typeface="標楷體" panose="03000509000000000000" pitchFamily="65" charset="-120"/>
              </a:rPr>
              <a:t>為研究對象，隨機分派成</a:t>
            </a:r>
            <a:r>
              <a:rPr lang="en-US" altLang="zh-TW" sz="1800" dirty="0">
                <a:latin typeface="標楷體" panose="03000509000000000000" pitchFamily="65" charset="-120"/>
                <a:ea typeface="標楷體" panose="03000509000000000000" pitchFamily="65" charset="-120"/>
              </a:rPr>
              <a:t>5</a:t>
            </a:r>
            <a:r>
              <a:rPr lang="zh-TW" altLang="en-US" sz="1800" dirty="0">
                <a:latin typeface="標楷體" panose="03000509000000000000" pitchFamily="65" charset="-120"/>
                <a:ea typeface="標楷體" panose="03000509000000000000" pitchFamily="65" charset="-120"/>
              </a:rPr>
              <a:t>組實驗組和</a:t>
            </a:r>
            <a:r>
              <a:rPr lang="en-US" altLang="zh-TW" sz="1800" dirty="0">
                <a:latin typeface="標楷體" panose="03000509000000000000" pitchFamily="65" charset="-120"/>
                <a:ea typeface="標楷體" panose="03000509000000000000" pitchFamily="65" charset="-120"/>
              </a:rPr>
              <a:t>5</a:t>
            </a:r>
            <a:r>
              <a:rPr lang="zh-TW" altLang="en-US" sz="1800" dirty="0">
                <a:latin typeface="標楷體" panose="03000509000000000000" pitchFamily="65" charset="-120"/>
                <a:ea typeface="標楷體" panose="03000509000000000000" pitchFamily="65" charset="-120"/>
              </a:rPr>
              <a:t>組控制組，兩組均紀錄實驗前的經營管理相關數據，實驗組導入</a:t>
            </a:r>
            <a:r>
              <a:rPr lang="en-US" altLang="zh-TW" sz="1800" dirty="0">
                <a:latin typeface="標楷體" panose="03000509000000000000" pitchFamily="65" charset="-120"/>
                <a:ea typeface="標楷體" panose="03000509000000000000" pitchFamily="65" charset="-120"/>
              </a:rPr>
              <a:t>IOT-WMS</a:t>
            </a:r>
            <a:r>
              <a:rPr lang="zh-TW" altLang="en-US" sz="1800" dirty="0">
                <a:latin typeface="標楷體" panose="03000509000000000000" pitchFamily="65" charset="-120"/>
                <a:ea typeface="標楷體" panose="03000509000000000000" pitchFamily="65" charset="-120"/>
              </a:rPr>
              <a:t>系統、控制組則照常原本的管理模式，兩者均實施為期一個月，紀錄相關數據後，探討分析比較兩組差異。</a:t>
            </a:r>
          </a:p>
        </p:txBody>
      </p:sp>
      <p:grpSp>
        <p:nvGrpSpPr>
          <p:cNvPr id="8" name="群組 7" hidden="1">
            <a:extLst>
              <a:ext uri="{FF2B5EF4-FFF2-40B4-BE49-F238E27FC236}">
                <a16:creationId xmlns:a16="http://schemas.microsoft.com/office/drawing/2014/main" id="{7DD9629F-34F0-4ED8-9986-8D2423059D84}"/>
              </a:ext>
            </a:extLst>
          </p:cNvPr>
          <p:cNvGrpSpPr/>
          <p:nvPr/>
        </p:nvGrpSpPr>
        <p:grpSpPr>
          <a:xfrm>
            <a:off x="951736" y="3428104"/>
            <a:ext cx="6006053" cy="972929"/>
            <a:chOff x="588967" y="3323748"/>
            <a:chExt cx="6006053" cy="972929"/>
          </a:xfrm>
        </p:grpSpPr>
        <p:sp>
          <p:nvSpPr>
            <p:cNvPr id="5" name="文字方塊 4">
              <a:extLst>
                <a:ext uri="{FF2B5EF4-FFF2-40B4-BE49-F238E27FC236}">
                  <a16:creationId xmlns:a16="http://schemas.microsoft.com/office/drawing/2014/main" id="{3F21B3B6-3D19-417B-8FBE-790D88CBA4F2}"/>
                </a:ext>
              </a:extLst>
            </p:cNvPr>
            <p:cNvSpPr txBox="1"/>
            <p:nvPr/>
          </p:nvSpPr>
          <p:spPr>
            <a:xfrm>
              <a:off x="3051558" y="3958123"/>
              <a:ext cx="1080869" cy="338554"/>
            </a:xfrm>
            <a:prstGeom prst="rect">
              <a:avLst/>
            </a:prstGeom>
            <a:noFill/>
          </p:spPr>
          <p:txBody>
            <a:bodyPr wrap="square" rtlCol="0">
              <a:spAutoFit/>
            </a:bodyPr>
            <a:lstStyle/>
            <a:p>
              <a:pPr algn="ctr"/>
              <a:r>
                <a:rPr lang="zh-TW" altLang="en-US" sz="1600" dirty="0">
                  <a:solidFill>
                    <a:schemeClr val="dk1"/>
                  </a:solidFill>
                  <a:latin typeface="標楷體" panose="03000509000000000000" pitchFamily="65" charset="-120"/>
                  <a:ea typeface="標楷體" panose="03000509000000000000" pitchFamily="65" charset="-120"/>
                  <a:cs typeface="+mn-cs"/>
                </a:rPr>
                <a:t>研究流程</a:t>
              </a:r>
              <a:endParaRPr lang="en-US" altLang="zh-TW" sz="1600" dirty="0">
                <a:solidFill>
                  <a:schemeClr val="dk1"/>
                </a:solidFill>
                <a:latin typeface="標楷體" panose="03000509000000000000" pitchFamily="65" charset="-120"/>
                <a:ea typeface="標楷體" panose="03000509000000000000" pitchFamily="65" charset="-120"/>
                <a:cs typeface="+mn-cs"/>
              </a:endParaRPr>
            </a:p>
          </p:txBody>
        </p:sp>
        <p:sp>
          <p:nvSpPr>
            <p:cNvPr id="6" name="文字方塊 5">
              <a:extLst>
                <a:ext uri="{FF2B5EF4-FFF2-40B4-BE49-F238E27FC236}">
                  <a16:creationId xmlns:a16="http://schemas.microsoft.com/office/drawing/2014/main" id="{8F9615BB-2AE0-4D98-BD6E-A0005615E892}"/>
                </a:ext>
              </a:extLst>
            </p:cNvPr>
            <p:cNvSpPr txBox="1"/>
            <p:nvPr/>
          </p:nvSpPr>
          <p:spPr>
            <a:xfrm>
              <a:off x="588967" y="3323748"/>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紀錄系統導入前資訊</a:t>
              </a:r>
            </a:p>
          </p:txBody>
        </p:sp>
        <p:sp>
          <p:nvSpPr>
            <p:cNvPr id="24" name="文字方塊 23">
              <a:extLst>
                <a:ext uri="{FF2B5EF4-FFF2-40B4-BE49-F238E27FC236}">
                  <a16:creationId xmlns:a16="http://schemas.microsoft.com/office/drawing/2014/main" id="{198C48C0-CC8F-4910-9F71-9856CD6B541A}"/>
                </a:ext>
              </a:extLst>
            </p:cNvPr>
            <p:cNvSpPr txBox="1"/>
            <p:nvPr/>
          </p:nvSpPr>
          <p:spPr>
            <a:xfrm>
              <a:off x="2171847" y="3327378"/>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導入系統</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實行一個月</a:t>
              </a:r>
              <a:r>
                <a:rPr lang="en-US" altLang="zh-TW" dirty="0">
                  <a:latin typeface="標楷體" panose="03000509000000000000" pitchFamily="65" charset="-120"/>
                  <a:ea typeface="標楷體" panose="03000509000000000000" pitchFamily="65" charset="-120"/>
                  <a:sym typeface="Wingdings" panose="05000000000000000000" pitchFamily="2" charset="2"/>
                </a:rPr>
                <a:t>)</a:t>
              </a:r>
              <a:endParaRPr lang="zh-TW" altLang="en-US" dirty="0">
                <a:latin typeface="標楷體" panose="03000509000000000000" pitchFamily="65" charset="-120"/>
                <a:ea typeface="標楷體" panose="03000509000000000000" pitchFamily="65" charset="-120"/>
              </a:endParaRPr>
            </a:p>
          </p:txBody>
        </p:sp>
        <p:sp>
          <p:nvSpPr>
            <p:cNvPr id="25" name="文字方塊 24">
              <a:extLst>
                <a:ext uri="{FF2B5EF4-FFF2-40B4-BE49-F238E27FC236}">
                  <a16:creationId xmlns:a16="http://schemas.microsoft.com/office/drawing/2014/main" id="{C7FDC759-B415-4D34-AD43-989284B8045A}"/>
                </a:ext>
              </a:extLst>
            </p:cNvPr>
            <p:cNvSpPr txBox="1"/>
            <p:nvPr/>
          </p:nvSpPr>
          <p:spPr>
            <a:xfrm>
              <a:off x="3754727" y="3327378"/>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紀錄系統導入後資訊</a:t>
              </a:r>
              <a:endParaRPr lang="zh-TW" altLang="en-US" dirty="0">
                <a:latin typeface="標楷體" panose="03000509000000000000" pitchFamily="65" charset="-120"/>
                <a:ea typeface="標楷體" panose="03000509000000000000" pitchFamily="65" charset="-120"/>
              </a:endParaRPr>
            </a:p>
          </p:txBody>
        </p:sp>
        <p:sp>
          <p:nvSpPr>
            <p:cNvPr id="26" name="文字方塊 25">
              <a:extLst>
                <a:ext uri="{FF2B5EF4-FFF2-40B4-BE49-F238E27FC236}">
                  <a16:creationId xmlns:a16="http://schemas.microsoft.com/office/drawing/2014/main" id="{7599F1DC-9918-4C16-9DE0-D5F754A4FD31}"/>
                </a:ext>
              </a:extLst>
            </p:cNvPr>
            <p:cNvSpPr txBox="1"/>
            <p:nvPr/>
          </p:nvSpPr>
          <p:spPr>
            <a:xfrm>
              <a:off x="5337607" y="3329498"/>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分析比較導入系統前後差異</a:t>
              </a:r>
              <a:endParaRPr lang="zh-TW" altLang="en-US" dirty="0">
                <a:latin typeface="標楷體" panose="03000509000000000000" pitchFamily="65" charset="-120"/>
                <a:ea typeface="標楷體" panose="03000509000000000000" pitchFamily="65" charset="-120"/>
              </a:endParaRPr>
            </a:p>
          </p:txBody>
        </p:sp>
        <p:sp>
          <p:nvSpPr>
            <p:cNvPr id="7" name="箭號: 向右 6">
              <a:extLst>
                <a:ext uri="{FF2B5EF4-FFF2-40B4-BE49-F238E27FC236}">
                  <a16:creationId xmlns:a16="http://schemas.microsoft.com/office/drawing/2014/main" id="{200C84B0-9737-4413-96EB-64C3B12E1663}"/>
                </a:ext>
              </a:extLst>
            </p:cNvPr>
            <p:cNvSpPr/>
            <p:nvPr/>
          </p:nvSpPr>
          <p:spPr>
            <a:xfrm>
              <a:off x="1909064" y="3562498"/>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右 27">
              <a:extLst>
                <a:ext uri="{FF2B5EF4-FFF2-40B4-BE49-F238E27FC236}">
                  <a16:creationId xmlns:a16="http://schemas.microsoft.com/office/drawing/2014/main" id="{0D037D6C-DBB5-4C8A-AB46-A6BA31E36A20}"/>
                </a:ext>
              </a:extLst>
            </p:cNvPr>
            <p:cNvSpPr/>
            <p:nvPr/>
          </p:nvSpPr>
          <p:spPr>
            <a:xfrm>
              <a:off x="3491944" y="3567009"/>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箭號: 向右 28">
              <a:extLst>
                <a:ext uri="{FF2B5EF4-FFF2-40B4-BE49-F238E27FC236}">
                  <a16:creationId xmlns:a16="http://schemas.microsoft.com/office/drawing/2014/main" id="{E073FDD8-BA89-4EB0-8C94-5DFA8FA34BC3}"/>
                </a:ext>
              </a:extLst>
            </p:cNvPr>
            <p:cNvSpPr/>
            <p:nvPr/>
          </p:nvSpPr>
          <p:spPr>
            <a:xfrm>
              <a:off x="5074824" y="3562498"/>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a:extLst>
              <a:ext uri="{FF2B5EF4-FFF2-40B4-BE49-F238E27FC236}">
                <a16:creationId xmlns:a16="http://schemas.microsoft.com/office/drawing/2014/main" id="{11525787-BFE7-4FDD-B0C5-0DAF2FC1EA20}"/>
              </a:ext>
            </a:extLst>
          </p:cNvPr>
          <p:cNvSpPr txBox="1"/>
          <p:nvPr/>
        </p:nvSpPr>
        <p:spPr>
          <a:xfrm>
            <a:off x="3577061" y="4112124"/>
            <a:ext cx="1080869" cy="338554"/>
          </a:xfrm>
          <a:prstGeom prst="rect">
            <a:avLst/>
          </a:prstGeom>
          <a:noFill/>
        </p:spPr>
        <p:txBody>
          <a:bodyPr wrap="square" rtlCol="0">
            <a:spAutoFit/>
          </a:bodyPr>
          <a:lstStyle/>
          <a:p>
            <a:pPr algn="ctr"/>
            <a:r>
              <a:rPr lang="zh-TW" altLang="en-US" sz="1600" u="sng" dirty="0">
                <a:solidFill>
                  <a:schemeClr val="dk1"/>
                </a:solidFill>
                <a:latin typeface="標楷體" panose="03000509000000000000" pitchFamily="65" charset="-120"/>
                <a:ea typeface="標楷體" panose="03000509000000000000" pitchFamily="65" charset="-120"/>
                <a:cs typeface="+mn-cs"/>
              </a:rPr>
              <a:t>研究流程</a:t>
            </a:r>
            <a:endParaRPr lang="en-US" altLang="zh-TW" sz="1600" u="sng" dirty="0">
              <a:solidFill>
                <a:schemeClr val="dk1"/>
              </a:solidFill>
              <a:latin typeface="標楷體" panose="03000509000000000000" pitchFamily="65" charset="-120"/>
              <a:ea typeface="標楷體" panose="03000509000000000000" pitchFamily="65" charset="-120"/>
              <a:cs typeface="+mn-cs"/>
            </a:endParaRPr>
          </a:p>
        </p:txBody>
      </p:sp>
      <p:grpSp>
        <p:nvGrpSpPr>
          <p:cNvPr id="4" name="群組 3">
            <a:extLst>
              <a:ext uri="{FF2B5EF4-FFF2-40B4-BE49-F238E27FC236}">
                <a16:creationId xmlns:a16="http://schemas.microsoft.com/office/drawing/2014/main" id="{E102F809-51C6-4F73-B53D-0D25F6ECA954}"/>
              </a:ext>
            </a:extLst>
          </p:cNvPr>
          <p:cNvGrpSpPr/>
          <p:nvPr/>
        </p:nvGrpSpPr>
        <p:grpSpPr>
          <a:xfrm>
            <a:off x="814275" y="2647030"/>
            <a:ext cx="7130198" cy="1304294"/>
            <a:chOff x="496960" y="2470094"/>
            <a:chExt cx="7130198" cy="1304294"/>
          </a:xfrm>
        </p:grpSpPr>
        <p:sp>
          <p:nvSpPr>
            <p:cNvPr id="32" name="文字方塊 31">
              <a:extLst>
                <a:ext uri="{FF2B5EF4-FFF2-40B4-BE49-F238E27FC236}">
                  <a16:creationId xmlns:a16="http://schemas.microsoft.com/office/drawing/2014/main" id="{45D5CC0F-577F-4E5E-9ECE-7C1AAD1629BA}"/>
                </a:ext>
              </a:extLst>
            </p:cNvPr>
            <p:cNvSpPr txBox="1"/>
            <p:nvPr/>
          </p:nvSpPr>
          <p:spPr>
            <a:xfrm>
              <a:off x="1621105" y="247009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紀錄系統導入前資訊</a:t>
              </a:r>
            </a:p>
          </p:txBody>
        </p:sp>
        <p:sp>
          <p:nvSpPr>
            <p:cNvPr id="33" name="文字方塊 32">
              <a:extLst>
                <a:ext uri="{FF2B5EF4-FFF2-40B4-BE49-F238E27FC236}">
                  <a16:creationId xmlns:a16="http://schemas.microsoft.com/office/drawing/2014/main" id="{48C63D52-93AF-48BB-A2AF-AFD8203CF25F}"/>
                </a:ext>
              </a:extLst>
            </p:cNvPr>
            <p:cNvSpPr txBox="1"/>
            <p:nvPr/>
          </p:nvSpPr>
          <p:spPr>
            <a:xfrm>
              <a:off x="3203985" y="247372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有導入系統</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實行一個月</a:t>
              </a:r>
              <a:r>
                <a:rPr lang="en-US" altLang="zh-TW" dirty="0">
                  <a:latin typeface="標楷體" panose="03000509000000000000" pitchFamily="65" charset="-120"/>
                  <a:ea typeface="標楷體" panose="03000509000000000000" pitchFamily="65" charset="-120"/>
                  <a:sym typeface="Wingdings" panose="05000000000000000000" pitchFamily="2" charset="2"/>
                </a:rPr>
                <a:t>)</a:t>
              </a:r>
              <a:endParaRPr lang="zh-TW" altLang="en-US" dirty="0">
                <a:latin typeface="標楷體" panose="03000509000000000000" pitchFamily="65" charset="-120"/>
                <a:ea typeface="標楷體" panose="03000509000000000000" pitchFamily="65" charset="-120"/>
              </a:endParaRPr>
            </a:p>
          </p:txBody>
        </p:sp>
        <p:sp>
          <p:nvSpPr>
            <p:cNvPr id="34" name="文字方塊 33">
              <a:extLst>
                <a:ext uri="{FF2B5EF4-FFF2-40B4-BE49-F238E27FC236}">
                  <a16:creationId xmlns:a16="http://schemas.microsoft.com/office/drawing/2014/main" id="{7277F9D6-DA69-490E-A506-7146634502B1}"/>
                </a:ext>
              </a:extLst>
            </p:cNvPr>
            <p:cNvSpPr txBox="1"/>
            <p:nvPr/>
          </p:nvSpPr>
          <p:spPr>
            <a:xfrm>
              <a:off x="4786865" y="247372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紀錄系統導入後資訊</a:t>
              </a:r>
              <a:endParaRPr lang="zh-TW" altLang="en-US" dirty="0">
                <a:latin typeface="標楷體" panose="03000509000000000000" pitchFamily="65" charset="-120"/>
                <a:ea typeface="標楷體" panose="03000509000000000000" pitchFamily="65" charset="-120"/>
              </a:endParaRPr>
            </a:p>
          </p:txBody>
        </p:sp>
        <p:sp>
          <p:nvSpPr>
            <p:cNvPr id="35" name="文字方塊 34">
              <a:extLst>
                <a:ext uri="{FF2B5EF4-FFF2-40B4-BE49-F238E27FC236}">
                  <a16:creationId xmlns:a16="http://schemas.microsoft.com/office/drawing/2014/main" id="{4C3D4264-DEAF-4CEF-A664-1123F1B021B7}"/>
                </a:ext>
              </a:extLst>
            </p:cNvPr>
            <p:cNvSpPr txBox="1"/>
            <p:nvPr/>
          </p:nvSpPr>
          <p:spPr>
            <a:xfrm>
              <a:off x="6369745" y="2879411"/>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分析比較</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兩組差異</a:t>
              </a:r>
              <a:endParaRPr lang="zh-TW" altLang="en-US" dirty="0">
                <a:latin typeface="標楷體" panose="03000509000000000000" pitchFamily="65" charset="-120"/>
                <a:ea typeface="標楷體" panose="03000509000000000000" pitchFamily="65" charset="-120"/>
              </a:endParaRPr>
            </a:p>
          </p:txBody>
        </p:sp>
        <p:sp>
          <p:nvSpPr>
            <p:cNvPr id="36" name="箭號: 向右 35">
              <a:extLst>
                <a:ext uri="{FF2B5EF4-FFF2-40B4-BE49-F238E27FC236}">
                  <a16:creationId xmlns:a16="http://schemas.microsoft.com/office/drawing/2014/main" id="{5F4721F4-C014-4202-BE1A-DBE7448ED88F}"/>
                </a:ext>
              </a:extLst>
            </p:cNvPr>
            <p:cNvSpPr/>
            <p:nvPr/>
          </p:nvSpPr>
          <p:spPr>
            <a:xfrm>
              <a:off x="2941202" y="2708844"/>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箭號: 向右 36">
              <a:extLst>
                <a:ext uri="{FF2B5EF4-FFF2-40B4-BE49-F238E27FC236}">
                  <a16:creationId xmlns:a16="http://schemas.microsoft.com/office/drawing/2014/main" id="{327A3AA9-B7A9-4598-AE7D-0A27E211BD68}"/>
                </a:ext>
              </a:extLst>
            </p:cNvPr>
            <p:cNvSpPr/>
            <p:nvPr/>
          </p:nvSpPr>
          <p:spPr>
            <a:xfrm>
              <a:off x="4524082" y="2713355"/>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箭號: 向右 37">
              <a:extLst>
                <a:ext uri="{FF2B5EF4-FFF2-40B4-BE49-F238E27FC236}">
                  <a16:creationId xmlns:a16="http://schemas.microsoft.com/office/drawing/2014/main" id="{A3E56F61-091F-4EE6-BA84-6383F2FA0FB9}"/>
                </a:ext>
              </a:extLst>
            </p:cNvPr>
            <p:cNvSpPr/>
            <p:nvPr/>
          </p:nvSpPr>
          <p:spPr>
            <a:xfrm rot="2100000">
              <a:off x="6106962" y="2708844"/>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a:extLst>
                <a:ext uri="{FF2B5EF4-FFF2-40B4-BE49-F238E27FC236}">
                  <a16:creationId xmlns:a16="http://schemas.microsoft.com/office/drawing/2014/main" id="{20C009AA-0946-4E67-8824-C217690BA21E}"/>
                </a:ext>
              </a:extLst>
            </p:cNvPr>
            <p:cNvSpPr txBox="1"/>
            <p:nvPr/>
          </p:nvSpPr>
          <p:spPr>
            <a:xfrm>
              <a:off x="504014" y="3251168"/>
              <a:ext cx="75403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控制組</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五組</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7" name="文字方塊 46">
              <a:extLst>
                <a:ext uri="{FF2B5EF4-FFF2-40B4-BE49-F238E27FC236}">
                  <a16:creationId xmlns:a16="http://schemas.microsoft.com/office/drawing/2014/main" id="{400CDD01-893A-4DF4-9087-8C89B4AFEF91}"/>
                </a:ext>
              </a:extLst>
            </p:cNvPr>
            <p:cNvSpPr txBox="1"/>
            <p:nvPr/>
          </p:nvSpPr>
          <p:spPr>
            <a:xfrm>
              <a:off x="1621105" y="323264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紀錄系統導入前資訊</a:t>
              </a:r>
            </a:p>
          </p:txBody>
        </p:sp>
        <p:sp>
          <p:nvSpPr>
            <p:cNvPr id="48" name="文字方塊 47">
              <a:extLst>
                <a:ext uri="{FF2B5EF4-FFF2-40B4-BE49-F238E27FC236}">
                  <a16:creationId xmlns:a16="http://schemas.microsoft.com/office/drawing/2014/main" id="{FD5DAEFB-3A4C-49A2-9E4A-B211AF1C010D}"/>
                </a:ext>
              </a:extLst>
            </p:cNvPr>
            <p:cNvSpPr txBox="1"/>
            <p:nvPr/>
          </p:nvSpPr>
          <p:spPr>
            <a:xfrm>
              <a:off x="3203985" y="323627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無導入系統</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實行一個月</a:t>
              </a:r>
              <a:r>
                <a:rPr lang="en-US" altLang="zh-TW" dirty="0">
                  <a:latin typeface="標楷體" panose="03000509000000000000" pitchFamily="65" charset="-120"/>
                  <a:ea typeface="標楷體" panose="03000509000000000000" pitchFamily="65" charset="-120"/>
                  <a:sym typeface="Wingdings" panose="05000000000000000000" pitchFamily="2" charset="2"/>
                </a:rPr>
                <a:t>)</a:t>
              </a:r>
              <a:endParaRPr lang="zh-TW" altLang="en-US" dirty="0">
                <a:latin typeface="標楷體" panose="03000509000000000000" pitchFamily="65" charset="-120"/>
                <a:ea typeface="標楷體" panose="03000509000000000000" pitchFamily="65" charset="-120"/>
              </a:endParaRPr>
            </a:p>
          </p:txBody>
        </p:sp>
        <p:sp>
          <p:nvSpPr>
            <p:cNvPr id="49" name="文字方塊 48">
              <a:extLst>
                <a:ext uri="{FF2B5EF4-FFF2-40B4-BE49-F238E27FC236}">
                  <a16:creationId xmlns:a16="http://schemas.microsoft.com/office/drawing/2014/main" id="{1075894D-68FC-46D8-8CC1-6DCA626E5B4B}"/>
                </a:ext>
              </a:extLst>
            </p:cNvPr>
            <p:cNvSpPr txBox="1"/>
            <p:nvPr/>
          </p:nvSpPr>
          <p:spPr>
            <a:xfrm>
              <a:off x="4786865" y="3236274"/>
              <a:ext cx="1257413"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紀錄相關</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資訊</a:t>
              </a:r>
              <a:endParaRPr lang="zh-TW" altLang="en-US" dirty="0">
                <a:latin typeface="標楷體" panose="03000509000000000000" pitchFamily="65" charset="-120"/>
                <a:ea typeface="標楷體" panose="03000509000000000000" pitchFamily="65" charset="-120"/>
              </a:endParaRPr>
            </a:p>
          </p:txBody>
        </p:sp>
        <p:sp>
          <p:nvSpPr>
            <p:cNvPr id="51" name="箭號: 向右 50">
              <a:extLst>
                <a:ext uri="{FF2B5EF4-FFF2-40B4-BE49-F238E27FC236}">
                  <a16:creationId xmlns:a16="http://schemas.microsoft.com/office/drawing/2014/main" id="{380B49E0-68A2-4732-8826-BA4074B5124A}"/>
                </a:ext>
              </a:extLst>
            </p:cNvPr>
            <p:cNvSpPr/>
            <p:nvPr/>
          </p:nvSpPr>
          <p:spPr>
            <a:xfrm>
              <a:off x="2941202" y="3471394"/>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箭號: 向右 51">
              <a:extLst>
                <a:ext uri="{FF2B5EF4-FFF2-40B4-BE49-F238E27FC236}">
                  <a16:creationId xmlns:a16="http://schemas.microsoft.com/office/drawing/2014/main" id="{19CC0C45-A2CD-4AF8-AA05-C82E55972FBD}"/>
                </a:ext>
              </a:extLst>
            </p:cNvPr>
            <p:cNvSpPr/>
            <p:nvPr/>
          </p:nvSpPr>
          <p:spPr>
            <a:xfrm>
              <a:off x="4524082" y="3475905"/>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箭號: 向右 52">
              <a:extLst>
                <a:ext uri="{FF2B5EF4-FFF2-40B4-BE49-F238E27FC236}">
                  <a16:creationId xmlns:a16="http://schemas.microsoft.com/office/drawing/2014/main" id="{27A9585E-8CD2-4C3C-AA8B-3AFC1B9B3E4B}"/>
                </a:ext>
              </a:extLst>
            </p:cNvPr>
            <p:cNvSpPr/>
            <p:nvPr/>
          </p:nvSpPr>
          <p:spPr>
            <a:xfrm rot="19500000">
              <a:off x="6106962" y="3471394"/>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84113153-E6B2-48EA-A735-82DAAD525FE9}"/>
                </a:ext>
              </a:extLst>
            </p:cNvPr>
            <p:cNvSpPr txBox="1"/>
            <p:nvPr/>
          </p:nvSpPr>
          <p:spPr>
            <a:xfrm>
              <a:off x="496960" y="2476477"/>
              <a:ext cx="754032"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實驗組</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五組</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55" name="箭號: 向右 54">
              <a:extLst>
                <a:ext uri="{FF2B5EF4-FFF2-40B4-BE49-F238E27FC236}">
                  <a16:creationId xmlns:a16="http://schemas.microsoft.com/office/drawing/2014/main" id="{4D53E0A2-8A30-401F-9FDA-92C33024C7F4}"/>
                </a:ext>
              </a:extLst>
            </p:cNvPr>
            <p:cNvSpPr/>
            <p:nvPr/>
          </p:nvSpPr>
          <p:spPr>
            <a:xfrm>
              <a:off x="1338396" y="2708843"/>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箭號: 向右 55">
              <a:extLst>
                <a:ext uri="{FF2B5EF4-FFF2-40B4-BE49-F238E27FC236}">
                  <a16:creationId xmlns:a16="http://schemas.microsoft.com/office/drawing/2014/main" id="{1E462A43-48DC-415F-A5A3-3A9739831B69}"/>
                </a:ext>
              </a:extLst>
            </p:cNvPr>
            <p:cNvSpPr/>
            <p:nvPr/>
          </p:nvSpPr>
          <p:spPr>
            <a:xfrm>
              <a:off x="1342356" y="3495648"/>
              <a:ext cx="2000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研究工具</a:t>
            </a:r>
            <a:endParaRPr dirty="0">
              <a:latin typeface="標楷體" panose="03000509000000000000" pitchFamily="65" charset="-120"/>
              <a:ea typeface="標楷體" panose="03000509000000000000" pitchFamily="65" charset="-120"/>
            </a:endParaRPr>
          </a:p>
        </p:txBody>
      </p:sp>
      <p:graphicFrame>
        <p:nvGraphicFramePr>
          <p:cNvPr id="342" name="Google Shape;342;p23" hidden="1"/>
          <p:cNvGraphicFramePr/>
          <p:nvPr>
            <p:extLst>
              <p:ext uri="{D42A27DB-BD31-4B8C-83A1-F6EECF244321}">
                <p14:modId xmlns:p14="http://schemas.microsoft.com/office/powerpoint/2010/main" val="1679000948"/>
              </p:ext>
            </p:extLst>
          </p:nvPr>
        </p:nvGraphicFramePr>
        <p:xfrm>
          <a:off x="880100" y="1810081"/>
          <a:ext cx="5422200" cy="2740900"/>
        </p:xfrm>
        <a:graphic>
          <a:graphicData uri="http://schemas.openxmlformats.org/drawingml/2006/table">
            <a:tbl>
              <a:tblPr>
                <a:noFill/>
                <a:tableStyleId>{025D08E4-4CB9-4A25-91DF-C19B82DA8EF8}</a:tableStyleId>
              </a:tblPr>
              <a:tblGrid>
                <a:gridCol w="1355550">
                  <a:extLst>
                    <a:ext uri="{9D8B030D-6E8A-4147-A177-3AD203B41FA5}">
                      <a16:colId xmlns:a16="http://schemas.microsoft.com/office/drawing/2014/main" val="20000"/>
                    </a:ext>
                  </a:extLst>
                </a:gridCol>
                <a:gridCol w="13555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gridCol w="1355550">
                  <a:extLst>
                    <a:ext uri="{9D8B030D-6E8A-4147-A177-3AD203B41FA5}">
                      <a16:colId xmlns:a16="http://schemas.microsoft.com/office/drawing/2014/main" val="20003"/>
                    </a:ext>
                  </a:extLst>
                </a:gridCol>
              </a:tblGrid>
              <a:tr h="685225">
                <a:tc>
                  <a:txBody>
                    <a:bodyPr/>
                    <a:lstStyle/>
                    <a:p>
                      <a:pPr marL="0" lvl="0" indent="0" algn="l" rtl="0">
                        <a:spcBef>
                          <a:spcPts val="0"/>
                        </a:spcBef>
                        <a:spcAft>
                          <a:spcPts val="0"/>
                        </a:spcAft>
                        <a:buNone/>
                      </a:pPr>
                      <a:endParaRPr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B</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C</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Yellow</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7</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Orange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24</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63248"/>
                          </a:solidFill>
                          <a:latin typeface="Roboto Condensed"/>
                          <a:ea typeface="Roboto Condensed"/>
                          <a:cs typeface="Roboto Condensed"/>
                          <a:sym typeface="Roboto Condensed"/>
                        </a:rPr>
                        <a:t>16</a:t>
                      </a:r>
                      <a:endParaRPr sz="2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t>摘要</a:t>
            </a:r>
            <a:endParaRPr dirty="0"/>
          </a:p>
        </p:txBody>
      </p:sp>
      <p:sp>
        <p:nvSpPr>
          <p:cNvPr id="190" name="Google Shape;190;p12" hidden="1"/>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POWERPOINT®</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"Download as PowerPoint template". You will get a .pptx file that you can edit in PowerPoint.</a:t>
            </a:r>
            <a:endParaRPr sz="1200" dirty="0"/>
          </a:p>
          <a:p>
            <a:pPr marL="0" lvl="0" indent="0" algn="l" rtl="0">
              <a:spcBef>
                <a:spcPts val="600"/>
              </a:spcBef>
              <a:spcAft>
                <a:spcPts val="0"/>
              </a:spcAft>
              <a:buClr>
                <a:schemeClr val="dk1"/>
              </a:buClr>
              <a:buSzPts val="1100"/>
              <a:buFont typeface="Arial"/>
              <a:buNone/>
            </a:pPr>
            <a:r>
              <a:rPr lang="en" sz="1200" dirty="0"/>
              <a:t>Remember to download and install the fonts used in this presentation (you’ll find the links to the font files needed in the </a:t>
            </a:r>
            <a:r>
              <a:rPr lang="en" sz="1200" u="sng" dirty="0">
                <a:hlinkClick r:id="rId3" action="ppaction://hlinksldjump"/>
              </a:rPr>
              <a:t>Presentation design slide</a:t>
            </a:r>
            <a:r>
              <a:rPr lang="en" sz="1200" dirty="0"/>
              <a:t>)</a:t>
            </a:r>
            <a:endParaRPr sz="1200" dirty="0"/>
          </a:p>
          <a:p>
            <a:pPr marL="0" lvl="0" indent="0" algn="l" rtl="0">
              <a:spcBef>
                <a:spcPts val="600"/>
              </a:spcBef>
              <a:spcAft>
                <a:spcPts val="1000"/>
              </a:spcAft>
              <a:buNone/>
            </a:pPr>
            <a:endParaRPr sz="1200" b="1" dirty="0"/>
          </a:p>
        </p:txBody>
      </p:sp>
      <p:sp>
        <p:nvSpPr>
          <p:cNvPr id="191" name="Google Shape;191;p12" hidden="1"/>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dirty="0">
                <a:solidFill>
                  <a:srgbClr val="3F5378"/>
                </a:solidFill>
              </a:rPr>
              <a:t>More info on how to use this template at </a:t>
            </a:r>
            <a:r>
              <a:rPr lang="en" sz="1000" b="1" i="1" u="sng" dirty="0">
                <a:solidFill>
                  <a:srgbClr val="3F5378"/>
                </a:solidFill>
                <a:hlinkClick r:id="rId4">
                  <a:extLst>
                    <a:ext uri="{A12FA001-AC4F-418D-AE19-62706E023703}">
                      <ahyp:hlinkClr xmlns:ahyp="http://schemas.microsoft.com/office/drawing/2018/hyperlinkcolor" val="tx"/>
                    </a:ext>
                  </a:extLst>
                </a:hlinkClick>
              </a:rPr>
              <a:t>www.slidescarnival.com/help-use-presentation-template</a:t>
            </a:r>
            <a:endParaRPr sz="1000" b="1" i="1" dirty="0">
              <a:solidFill>
                <a:srgbClr val="3F5378"/>
              </a:solidFill>
            </a:endParaRPr>
          </a:p>
          <a:p>
            <a:pPr marL="0" lvl="0" indent="0" algn="l" rtl="0">
              <a:spcBef>
                <a:spcPts val="0"/>
              </a:spcBef>
              <a:spcAft>
                <a:spcPts val="0"/>
              </a:spcAft>
              <a:buClr>
                <a:schemeClr val="dk1"/>
              </a:buClr>
              <a:buSzPts val="1100"/>
              <a:buFont typeface="Arial"/>
              <a:buNone/>
            </a:pPr>
            <a:r>
              <a:rPr lang="en" sz="1000" i="1" dirty="0">
                <a:solidFill>
                  <a:srgbClr val="3F5378"/>
                </a:solidFill>
              </a:rPr>
              <a:t>This template is free to use under </a:t>
            </a:r>
            <a:r>
              <a:rPr lang="en" sz="1000" i="1" u="sng" dirty="0">
                <a:solidFill>
                  <a:srgbClr val="3F5378"/>
                </a:solidFill>
                <a:hlinkClick r:id="rId5">
                  <a:extLst>
                    <a:ext uri="{A12FA001-AC4F-418D-AE19-62706E023703}">
                      <ahyp:hlinkClr xmlns:ahyp="http://schemas.microsoft.com/office/drawing/2018/hyperlinkcolor" val="tx"/>
                    </a:ext>
                  </a:extLst>
                </a:hlinkClick>
              </a:rPr>
              <a:t>Creative Commons Attribution license</a:t>
            </a:r>
            <a:r>
              <a:rPr lang="en" sz="1000" i="1" dirty="0">
                <a:solidFill>
                  <a:srgbClr val="3F5378"/>
                </a:solidFill>
              </a:rPr>
              <a:t>. You can keep the Credits slide or mention SlidesCarnival and other resources used in a slide footer.</a:t>
            </a:r>
            <a:endParaRPr sz="1000" i="1" dirty="0">
              <a:solidFill>
                <a:srgbClr val="3F5378"/>
              </a:solidFill>
            </a:endParaRPr>
          </a:p>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261592" y="1372472"/>
            <a:ext cx="8620815" cy="3060391"/>
          </a:xfrm>
          <a:prstGeom prst="rect">
            <a:avLst/>
          </a:prstGeom>
        </p:spPr>
        <p:txBody>
          <a:bodyPr spcFirstLastPara="1" wrap="square" lIns="91425" tIns="91425" rIns="91425" bIns="91425" anchor="t" anchorCtr="0">
            <a:noAutofit/>
          </a:bodyPr>
          <a:lstStyle/>
          <a:p>
            <a:pPr>
              <a:lnSpc>
                <a:spcPct val="150000"/>
              </a:lnSpc>
            </a:pPr>
            <a:r>
              <a:rPr lang="zh-TW" altLang="en-US" sz="1800" kern="0" dirty="0">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由於零售商的商品複雜性高且多樣性，照目前市場上，以超商為例，是利用人工條碼掃描來確認貨品相關資訊，然而在倉庫管理上會需要增加許多人力成本且可能會產生誤差。低效率和不準確的點貨對經營者產生不利影響。</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en-US" sz="1800" kern="0" dirty="0">
                <a:effectLst/>
                <a:latin typeface="Calibri" panose="020F0502020204030204" pitchFamily="34" charset="0"/>
                <a:ea typeface="標楷體" panose="03000509000000000000" pitchFamily="65" charset="-120"/>
                <a:cs typeface="新細明體" panose="02020500000000000000" pitchFamily="18" charset="-120"/>
              </a:rPr>
              <a:t>  </a:t>
            </a: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本文的目的是提出一種基於物聯網的倉庫管理系統，應用相關數據分析方法，使用計算智能技術來實現智慧物流。應用在現今市場上零售上，並且探討比較納入系統</a:t>
            </a:r>
            <a:r>
              <a:rPr lang="zh-TW" altLang="en-US" sz="1800" kern="0" dirty="0">
                <a:effectLst/>
                <a:latin typeface="Calibri" panose="020F0502020204030204" pitchFamily="34" charset="0"/>
                <a:ea typeface="標楷體" panose="03000509000000000000" pitchFamily="65" charset="-120"/>
                <a:cs typeface="新細明體" panose="02020500000000000000" pitchFamily="18" charset="-120"/>
              </a:rPr>
              <a:t>前</a:t>
            </a: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後的經營成效。</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研究分析</a:t>
            </a:r>
            <a:endParaRPr dirty="0">
              <a:latin typeface="標楷體" panose="03000509000000000000" pitchFamily="65" charset="-120"/>
              <a:ea typeface="標楷體" panose="03000509000000000000" pitchFamily="65" charset="-120"/>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420" name="Google Shape;420;p27"/>
          <p:cNvGrpSpPr/>
          <p:nvPr/>
        </p:nvGrpSpPr>
        <p:grpSpPr>
          <a:xfrm rot="10800000">
            <a:off x="987632" y="2468470"/>
            <a:ext cx="3240000" cy="50400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solidFill>
                    <a:srgbClr val="263248"/>
                  </a:solidFill>
                  <a:latin typeface="標楷體" panose="03000509000000000000" pitchFamily="65" charset="-120"/>
                  <a:ea typeface="標楷體" panose="03000509000000000000" pitchFamily="65" charset="-120"/>
                  <a:cs typeface="Roboto Condensed"/>
                  <a:sym typeface="Roboto Condensed"/>
                </a:rPr>
                <a:t>實驗組</a:t>
              </a:r>
              <a:endParaRPr sz="2000" dirty="0">
                <a:solidFill>
                  <a:srgbClr val="263248"/>
                </a:solidFill>
                <a:latin typeface="標楷體" panose="03000509000000000000" pitchFamily="65" charset="-120"/>
                <a:ea typeface="標楷體" panose="03000509000000000000" pitchFamily="65" charset="-120"/>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4222085" y="2468470"/>
            <a:ext cx="3240000" cy="504000"/>
            <a:chOff x="185742" y="1697030"/>
            <a:chExt cx="5165698" cy="1658130"/>
          </a:xfrm>
        </p:grpSpPr>
        <p:sp>
          <p:nvSpPr>
            <p:cNvPr id="426" name="Google Shape;426;p27"/>
            <p:cNvSpPr/>
            <p:nvPr/>
          </p:nvSpPr>
          <p:spPr>
            <a:xfrm rot="10800000" flipH="1">
              <a:off x="1426313" y="1697030"/>
              <a:ext cx="2693399" cy="1243801"/>
            </a:xfrm>
            <a:prstGeom prst="rect">
              <a:avLst/>
            </a:prstGeom>
            <a:solidFill>
              <a:srgbClr val="92A8C8"/>
            </a:solidFill>
            <a:ln>
              <a:noFill/>
            </a:ln>
          </p:spPr>
          <p:txBody>
            <a:bodyPr spcFirstLastPara="1" wrap="square" lIns="91425" tIns="91425" rIns="91425" bIns="91425" anchor="ctr" anchorCtr="0">
              <a:noAutofit/>
            </a:bodyPr>
            <a:lstStyle/>
            <a:p>
              <a:pPr algn="ctr"/>
              <a:r>
                <a:rPr lang="zh-TW" altLang="en-US" sz="2000" dirty="0">
                  <a:solidFill>
                    <a:srgbClr val="263248"/>
                  </a:solidFill>
                  <a:latin typeface="標楷體" panose="03000509000000000000" pitchFamily="65" charset="-120"/>
                  <a:ea typeface="標楷體" panose="03000509000000000000" pitchFamily="65" charset="-120"/>
                  <a:sym typeface="Roboto Condensed"/>
                </a:rPr>
                <a:t>控制組</a:t>
              </a:r>
              <a:endParaRPr lang="en-US" sz="2000" dirty="0">
                <a:solidFill>
                  <a:srgbClr val="263248"/>
                </a:solidFill>
                <a:latin typeface="標楷體" panose="03000509000000000000" pitchFamily="65" charset="-120"/>
                <a:ea typeface="標楷體" panose="03000509000000000000" pitchFamily="65" charset="-120"/>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hidden="1"/>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Roboto Condensed"/>
                  <a:ea typeface="Roboto Condensed"/>
                  <a:cs typeface="Roboto Condensed"/>
                  <a:sym typeface="Roboto Condensed"/>
                </a:rPr>
                <a:t>last</a:t>
              </a:r>
              <a:endParaRPr sz="2400" dirty="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字方塊 2">
            <a:extLst>
              <a:ext uri="{FF2B5EF4-FFF2-40B4-BE49-F238E27FC236}">
                <a16:creationId xmlns:a16="http://schemas.microsoft.com/office/drawing/2014/main" id="{29C9F13F-7742-4917-AA08-A437DCFEA848}"/>
              </a:ext>
            </a:extLst>
          </p:cNvPr>
          <p:cNvSpPr txBox="1"/>
          <p:nvPr/>
        </p:nvSpPr>
        <p:spPr>
          <a:xfrm>
            <a:off x="1208304" y="3065388"/>
            <a:ext cx="3064669" cy="954107"/>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平均每日所需人工盤點時間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商品補貨上架所需時間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商品缺貨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有現貨平均所需時間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平均每日營收</a:t>
            </a:r>
          </a:p>
        </p:txBody>
      </p:sp>
      <p:sp>
        <p:nvSpPr>
          <p:cNvPr id="24" name="文字方塊 23">
            <a:extLst>
              <a:ext uri="{FF2B5EF4-FFF2-40B4-BE49-F238E27FC236}">
                <a16:creationId xmlns:a16="http://schemas.microsoft.com/office/drawing/2014/main" id="{F1DB469D-A6D3-4A63-99B8-3286D58623F0}"/>
              </a:ext>
            </a:extLst>
          </p:cNvPr>
          <p:cNvSpPr txBox="1"/>
          <p:nvPr/>
        </p:nvSpPr>
        <p:spPr>
          <a:xfrm>
            <a:off x="4501894" y="3056658"/>
            <a:ext cx="3064669" cy="954107"/>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平均每日所需人工盤點時間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商品補貨上架所需時間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商品缺貨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有現貨平均所需時間</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平均每日營收</a:t>
            </a:r>
          </a:p>
        </p:txBody>
      </p:sp>
      <p:sp>
        <p:nvSpPr>
          <p:cNvPr id="2" name="文字方塊 1">
            <a:extLst>
              <a:ext uri="{FF2B5EF4-FFF2-40B4-BE49-F238E27FC236}">
                <a16:creationId xmlns:a16="http://schemas.microsoft.com/office/drawing/2014/main" id="{258F8E55-6F24-45AE-9E23-152D9D57D123}"/>
              </a:ext>
            </a:extLst>
          </p:cNvPr>
          <p:cNvSpPr txBox="1"/>
          <p:nvPr/>
        </p:nvSpPr>
        <p:spPr>
          <a:xfrm>
            <a:off x="712805" y="1498097"/>
            <a:ext cx="7204179"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收集紀錄相關數據，經統計分析後得出結果探討有無導入系統之間差異得比較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latin typeface="標楷體" panose="03000509000000000000" pitchFamily="65" charset="-120"/>
                <a:ea typeface="標楷體" panose="03000509000000000000" pitchFamily="65" charset="-120"/>
              </a:rPr>
              <a:t>預期效益與未來發展</a:t>
            </a:r>
            <a:endParaRPr dirty="0">
              <a:latin typeface="標楷體" panose="03000509000000000000" pitchFamily="65" charset="-120"/>
              <a:ea typeface="標楷體" panose="03000509000000000000" pitchFamily="65" charset="-120"/>
            </a:endParaRPr>
          </a:p>
        </p:txBody>
      </p:sp>
      <p:sp>
        <p:nvSpPr>
          <p:cNvPr id="222" name="Google Shape;222;p14" hidden="1"/>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r>
              <a:rPr lang="en-US" altLang="zh-TW" sz="12000" b="1" dirty="0">
                <a:solidFill>
                  <a:srgbClr val="3F5378"/>
                </a:solidFill>
                <a:latin typeface="Roboto Condensed"/>
                <a:ea typeface="Roboto Condensed"/>
                <a:sym typeface="Roboto Condensed"/>
              </a:rPr>
              <a:t>4</a:t>
            </a:r>
          </a:p>
        </p:txBody>
      </p:sp>
    </p:spTree>
    <p:extLst>
      <p:ext uri="{BB962C8B-B14F-4D97-AF65-F5344CB8AC3E}">
        <p14:creationId xmlns:p14="http://schemas.microsoft.com/office/powerpoint/2010/main" val="575114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預期效益與未來發展</a:t>
            </a:r>
            <a:endParaRPr dirty="0"/>
          </a:p>
        </p:txBody>
      </p:sp>
      <p:sp>
        <p:nvSpPr>
          <p:cNvPr id="443" name="Google Shape;443;p28" hidden="1"/>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1000"/>
              </a:spcBef>
              <a:spcAft>
                <a:spcPts val="1000"/>
              </a:spcAft>
              <a:buNone/>
            </a:pPr>
            <a:r>
              <a:rPr lang="en" sz="1200" dirty="0"/>
              <a:t>Is the color of gold, butter and ripe lemons. In the spectrum of visible light, yellow is found between green and orange.</a:t>
            </a:r>
            <a:endParaRPr sz="1200" dirty="0"/>
          </a:p>
        </p:txBody>
      </p:sp>
      <p:sp>
        <p:nvSpPr>
          <p:cNvPr id="444" name="Google Shape;444;p28" hidden="1"/>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hidden="1"/>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47" name="Google Shape;447;p28" hidden="1"/>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hidden="1"/>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hidden="1"/>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C8662544-E0F3-4813-88A7-4F6B24098F53}"/>
              </a:ext>
            </a:extLst>
          </p:cNvPr>
          <p:cNvSpPr txBox="1"/>
          <p:nvPr/>
        </p:nvSpPr>
        <p:spPr>
          <a:xfrm>
            <a:off x="312910" y="2188627"/>
            <a:ext cx="8473629" cy="1569660"/>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400" kern="0" dirty="0">
                <a:effectLst/>
                <a:latin typeface="Times New Roman" panose="02020603050405020304" pitchFamily="18" charset="0"/>
                <a:ea typeface="標楷體" panose="03000509000000000000" pitchFamily="65" charset="-120"/>
                <a:cs typeface="Times New Roman" panose="02020603050405020304" pitchFamily="18" charset="0"/>
              </a:rPr>
              <a:t>若是本研究之結果驗證研究假設，則證明基於物聯網的倉庫管理系統對零售商管理上之益處。未來更可以應用在各種行業，系統完整</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性</a:t>
            </a:r>
            <a:r>
              <a:rPr lang="zh-TW" altLang="zh-TW" sz="2400" kern="0" dirty="0">
                <a:effectLst/>
                <a:latin typeface="Times New Roman" panose="02020603050405020304" pitchFamily="18" charset="0"/>
                <a:ea typeface="標楷體" panose="03000509000000000000" pitchFamily="65" charset="-120"/>
                <a:cs typeface="Times New Roman" panose="02020603050405020304" pitchFamily="18" charset="0"/>
              </a:rPr>
              <a:t>也可依研究數據去改進</a:t>
            </a:r>
            <a:r>
              <a:rPr lang="zh-TW" altLang="en-US" sz="2400" kern="0" dirty="0">
                <a:effectLst/>
                <a:latin typeface="Times New Roman" panose="02020603050405020304" pitchFamily="18" charset="0"/>
                <a:ea typeface="標楷體" panose="03000509000000000000" pitchFamily="65" charset="-120"/>
                <a:cs typeface="Times New Roman" panose="02020603050405020304" pitchFamily="18" charset="0"/>
              </a:rPr>
              <a:t>更多</a:t>
            </a:r>
            <a:r>
              <a:rPr lang="zh-TW" altLang="zh-TW" sz="2400" kern="0" dirty="0">
                <a:effectLst/>
                <a:latin typeface="Times New Roman" panose="02020603050405020304" pitchFamily="18" charset="0"/>
                <a:ea typeface="標楷體" panose="03000509000000000000" pitchFamily="65" charset="-120"/>
                <a:cs typeface="Times New Roman" panose="02020603050405020304" pitchFamily="18" charset="0"/>
              </a:rPr>
              <a:t>功能，使經營者在管理上</a:t>
            </a:r>
            <a:r>
              <a:rPr lang="zh-TW" altLang="en-US" sz="2400" kern="0" dirty="0">
                <a:effectLst/>
                <a:latin typeface="Times New Roman" panose="02020603050405020304" pitchFamily="18" charset="0"/>
                <a:ea typeface="標楷體" panose="03000509000000000000" pitchFamily="65" charset="-120"/>
                <a:cs typeface="Times New Roman" panose="02020603050405020304" pitchFamily="18" charset="0"/>
              </a:rPr>
              <a:t>更加便利</a:t>
            </a:r>
            <a:r>
              <a:rPr lang="zh-TW" altLang="zh-TW" sz="2400" kern="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zh-TW" altLang="en-US" dirty="0">
                <a:latin typeface="標楷體" panose="03000509000000000000" pitchFamily="65" charset="-120"/>
                <a:ea typeface="標楷體" panose="03000509000000000000" pitchFamily="65" charset="-120"/>
              </a:rPr>
              <a:t>心得</a:t>
            </a:r>
            <a:endParaRPr dirty="0">
              <a:latin typeface="標楷體" panose="03000509000000000000" pitchFamily="65" charset="-120"/>
              <a:ea typeface="標楷體" panose="03000509000000000000" pitchFamily="65" charset="-120"/>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字方塊 3">
            <a:extLst>
              <a:ext uri="{FF2B5EF4-FFF2-40B4-BE49-F238E27FC236}">
                <a16:creationId xmlns:a16="http://schemas.microsoft.com/office/drawing/2014/main" id="{23637A14-B32E-4353-B129-AC80C9A8F2A5}"/>
              </a:ext>
            </a:extLst>
          </p:cNvPr>
          <p:cNvSpPr txBox="1"/>
          <p:nvPr/>
        </p:nvSpPr>
        <p:spPr>
          <a:xfrm>
            <a:off x="608838" y="1782009"/>
            <a:ext cx="7752862" cy="2677656"/>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隨著網路的進步物聯網技術也已漸成熟，許多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IOT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的技術應用使我們越來越便利。現今商場上追求速度與效率，能夠迅速獲得商品庫存等資訊，就在商業</a:t>
            </a:r>
            <a:r>
              <a:rPr lang="zh-TW" altLang="en-US" sz="2400">
                <a:latin typeface="Times New Roman" panose="02020603050405020304" pitchFamily="18" charset="0"/>
                <a:ea typeface="標楷體" panose="03000509000000000000" pitchFamily="65" charset="-120"/>
                <a:cs typeface="Times New Roman" panose="02020603050405020304" pitchFamily="18" charset="0"/>
              </a:rPr>
              <a:t>競爭上更佔優勢</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。如果能結合相關物聯網的技術，肯定對管理及</a:t>
            </a:r>
            <a:r>
              <a:rPr lang="zh-TW" altLang="en-US" sz="2400">
                <a:latin typeface="Times New Roman" panose="02020603050405020304" pitchFamily="18" charset="0"/>
                <a:ea typeface="標楷體" panose="03000509000000000000" pitchFamily="65" charset="-120"/>
                <a:cs typeface="Times New Roman" panose="02020603050405020304" pitchFamily="18" charset="0"/>
              </a:rPr>
              <a:t>經營方面更加有成效。在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結合了物聯網的倉庫管理系統，能對大量的貨物更精準的規劃，勢必是未來各種產業可以發展的重點。</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參考文獻</a:t>
            </a:r>
            <a:endParaRPr dirty="0">
              <a:latin typeface="標楷體" panose="03000509000000000000" pitchFamily="65" charset="-120"/>
              <a:ea typeface="標楷體" panose="03000509000000000000" pitchFamily="65" charset="-120"/>
            </a:endParaRPr>
          </a:p>
        </p:txBody>
      </p:sp>
      <p:sp>
        <p:nvSpPr>
          <p:cNvPr id="521" name="Google Shape;521;p36" hidden="1"/>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This presentation uses the following typographies and colors:</a:t>
            </a:r>
            <a:endParaRPr sz="1800" dirty="0"/>
          </a:p>
          <a:p>
            <a:pPr marL="457200" lvl="0" indent="-342900" algn="l" rtl="0">
              <a:lnSpc>
                <a:spcPct val="115000"/>
              </a:lnSpc>
              <a:spcBef>
                <a:spcPts val="0"/>
              </a:spcBef>
              <a:spcAft>
                <a:spcPts val="0"/>
              </a:spcAft>
              <a:buSzPts val="1800"/>
              <a:buChar char="▰"/>
            </a:pPr>
            <a:r>
              <a:rPr lang="en" sz="1800" dirty="0"/>
              <a:t>Titles: Roboto Condensed</a:t>
            </a:r>
            <a:endParaRPr sz="1800" dirty="0"/>
          </a:p>
          <a:p>
            <a:pPr marL="457200" lvl="0" indent="-342900" algn="l" rtl="0">
              <a:lnSpc>
                <a:spcPct val="115000"/>
              </a:lnSpc>
              <a:spcBef>
                <a:spcPts val="0"/>
              </a:spcBef>
              <a:spcAft>
                <a:spcPts val="0"/>
              </a:spcAft>
              <a:buSzPts val="1800"/>
              <a:buChar char="▰"/>
            </a:pPr>
            <a:r>
              <a:rPr lang="en" sz="1800" dirty="0"/>
              <a:t>Body copy: Roboto Condensed</a:t>
            </a:r>
            <a:endParaRPr sz="1800" dirty="0"/>
          </a:p>
          <a:p>
            <a:pPr marL="0" lvl="0" indent="0" algn="l" rtl="0">
              <a:lnSpc>
                <a:spcPct val="115000"/>
              </a:lnSpc>
              <a:spcBef>
                <a:spcPts val="0"/>
              </a:spcBef>
              <a:spcAft>
                <a:spcPts val="0"/>
              </a:spcAft>
              <a:buNone/>
            </a:pPr>
            <a:r>
              <a:rPr lang="en" sz="1800" dirty="0"/>
              <a:t>You can download the fonts on this page:</a:t>
            </a:r>
            <a:endParaRPr sz="1800" dirty="0"/>
          </a:p>
          <a:p>
            <a:pPr marL="0" lvl="0" indent="0" algn="l" rtl="0">
              <a:lnSpc>
                <a:spcPct val="115000"/>
              </a:lnSpc>
              <a:spcBef>
                <a:spcPts val="0"/>
              </a:spcBef>
              <a:spcAft>
                <a:spcPts val="0"/>
              </a:spcAft>
              <a:buNone/>
            </a:pPr>
            <a:r>
              <a:rPr lang="en" sz="1800" u="sng" dirty="0">
                <a:solidFill>
                  <a:srgbClr val="3F5378"/>
                </a:solidFill>
                <a:hlinkClick r:id="rId3">
                  <a:extLst>
                    <a:ext uri="{A12FA001-AC4F-418D-AE19-62706E023703}">
                      <ahyp:hlinkClr xmlns:ahyp="http://schemas.microsoft.com/office/drawing/2018/hyperlinkcolor" val="tx"/>
                    </a:ext>
                  </a:extLst>
                </a:hlinkClick>
              </a:rPr>
              <a:t>https://material.io/guidelines/resources/roboto-noto-fonts.html</a:t>
            </a:r>
            <a:endParaRPr sz="1800" dirty="0">
              <a:solidFill>
                <a:srgbClr val="3F5378"/>
              </a:solidFill>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 sz="1800" dirty="0"/>
              <a:t>Navy </a:t>
            </a:r>
            <a:r>
              <a:rPr lang="en" sz="1800" b="1" dirty="0">
                <a:solidFill>
                  <a:srgbClr val="3F5378"/>
                </a:solidFill>
              </a:rPr>
              <a:t>#3f5378 </a:t>
            </a:r>
            <a:r>
              <a:rPr lang="en" sz="1800" dirty="0"/>
              <a:t>· Dark navy </a:t>
            </a:r>
            <a:r>
              <a:rPr lang="en" sz="1800" b="1" dirty="0"/>
              <a:t>#263248</a:t>
            </a:r>
            <a:r>
              <a:rPr lang="en" sz="1800" b="1" dirty="0">
                <a:solidFill>
                  <a:srgbClr val="3F5378"/>
                </a:solidFill>
              </a:rPr>
              <a:t> </a:t>
            </a:r>
            <a:r>
              <a:rPr lang="en" sz="1800" dirty="0"/>
              <a:t>· Yellow </a:t>
            </a:r>
            <a:r>
              <a:rPr lang="en" sz="1800" b="1" dirty="0">
                <a:solidFill>
                  <a:srgbClr val="FF9800"/>
                </a:solidFill>
              </a:rPr>
              <a:t>#ff9800</a:t>
            </a:r>
            <a:endParaRPr sz="1800" b="1" dirty="0">
              <a:solidFill>
                <a:srgbClr val="FF9800"/>
              </a:solidFill>
            </a:endParaRPr>
          </a:p>
        </p:txBody>
      </p:sp>
      <p:sp>
        <p:nvSpPr>
          <p:cNvPr id="522" name="Google Shape;522;p36" hidden="1"/>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dirty="0">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dirty="0">
              <a:solidFill>
                <a:srgbClr val="3F5378"/>
              </a:solidFill>
              <a:latin typeface="Roboto Condensed"/>
              <a:ea typeface="Roboto Condensed"/>
              <a:cs typeface="Roboto Condensed"/>
              <a:sym typeface="Roboto Condensed"/>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2179E903-453B-426D-AA61-8D3A1690A4B0}"/>
              </a:ext>
            </a:extLst>
          </p:cNvPr>
          <p:cNvSpPr txBox="1"/>
          <p:nvPr/>
        </p:nvSpPr>
        <p:spPr>
          <a:xfrm>
            <a:off x="0" y="1360327"/>
            <a:ext cx="4629150" cy="2862322"/>
          </a:xfrm>
          <a:prstGeom prst="rect">
            <a:avLst/>
          </a:prstGeom>
          <a:noFill/>
        </p:spPr>
        <p:txBody>
          <a:bodyPr wrap="square" rtlCol="0">
            <a:spAutoFit/>
          </a:bodyPr>
          <a:lstStyle/>
          <a:p>
            <a:r>
              <a:rPr lang="en-US" altLang="zh-TW" sz="1000" i="1" dirty="0">
                <a:latin typeface="標楷體" panose="03000509000000000000" pitchFamily="65" charset="-120"/>
                <a:ea typeface="標楷體" panose="03000509000000000000" pitchFamily="65" charset="-120"/>
              </a:rPr>
              <a:t>[7]Chang Y-W, Chen J. What motivates customers to shop in smart shops? The impacts of smart technology and technology readiness. Journal of Retailing and Consumer Services. 2021;58.</a:t>
            </a:r>
            <a:endParaRPr lang="en-US" altLang="zh-TW" sz="1000" dirty="0">
              <a:latin typeface="標楷體" panose="03000509000000000000" pitchFamily="65" charset="-120"/>
              <a:ea typeface="標楷體" panose="03000509000000000000" pitchFamily="65" charset="-120"/>
            </a:endParaRPr>
          </a:p>
          <a:p>
            <a:endParaRPr lang="en-US" altLang="zh-TW" sz="1000" dirty="0">
              <a:latin typeface="標楷體" panose="03000509000000000000" pitchFamily="65" charset="-120"/>
              <a:ea typeface="標楷體" panose="03000509000000000000" pitchFamily="65" charset="-120"/>
            </a:endParaRPr>
          </a:p>
          <a:p>
            <a:r>
              <a:rPr lang="en-US" altLang="zh-TW" sz="1000" i="1" dirty="0">
                <a:latin typeface="標楷體" panose="03000509000000000000" pitchFamily="65" charset="-120"/>
                <a:ea typeface="標楷體" panose="03000509000000000000" pitchFamily="65" charset="-120"/>
              </a:rPr>
              <a:t>[8]C.K.M. Lee, </a:t>
            </a:r>
            <a:r>
              <a:rPr lang="en-US" altLang="zh-TW" sz="1000" i="1" dirty="0" err="1">
                <a:latin typeface="標楷體" panose="03000509000000000000" pitchFamily="65" charset="-120"/>
                <a:ea typeface="標楷體" panose="03000509000000000000" pitchFamily="65" charset="-120"/>
              </a:rPr>
              <a:t>Yaqiong</a:t>
            </a:r>
            <a:r>
              <a:rPr lang="en-US" altLang="zh-TW" sz="1000" i="1" dirty="0">
                <a:latin typeface="標楷體" panose="03000509000000000000" pitchFamily="65" charset="-120"/>
                <a:ea typeface="標楷體" panose="03000509000000000000" pitchFamily="65" charset="-120"/>
              </a:rPr>
              <a:t> </a:t>
            </a:r>
            <a:r>
              <a:rPr lang="en-US" altLang="zh-TW" sz="1000" i="1" dirty="0" err="1">
                <a:latin typeface="標楷體" panose="03000509000000000000" pitchFamily="65" charset="-120"/>
                <a:ea typeface="標楷體" panose="03000509000000000000" pitchFamily="65" charset="-120"/>
              </a:rPr>
              <a:t>Lv</a:t>
            </a:r>
            <a:r>
              <a:rPr lang="en-US" altLang="zh-TW" sz="1000" i="1" dirty="0">
                <a:latin typeface="標楷體" panose="03000509000000000000" pitchFamily="65" charset="-120"/>
                <a:ea typeface="標楷體" panose="03000509000000000000" pitchFamily="65" charset="-120"/>
              </a:rPr>
              <a:t>, K.K.H. Ng, William Ho &amp; K.L. Choy,2017,”Design and application of Internet of things-based warehouse management system for smart </a:t>
            </a:r>
            <a:r>
              <a:rPr lang="en-US" altLang="zh-TW" sz="1000" i="1" dirty="0" err="1">
                <a:latin typeface="標楷體" panose="03000509000000000000" pitchFamily="65" charset="-120"/>
                <a:ea typeface="標楷體" panose="03000509000000000000" pitchFamily="65" charset="-120"/>
              </a:rPr>
              <a:t>Logistics,”International</a:t>
            </a:r>
            <a:r>
              <a:rPr lang="zh-TW" altLang="en-US" sz="1000" i="1" dirty="0">
                <a:latin typeface="標楷體" panose="03000509000000000000" pitchFamily="65" charset="-120"/>
                <a:ea typeface="標楷體" panose="03000509000000000000" pitchFamily="65" charset="-120"/>
              </a:rPr>
              <a:t> </a:t>
            </a:r>
            <a:r>
              <a:rPr lang="en-US" altLang="zh-TW" sz="1000" i="1" dirty="0">
                <a:latin typeface="標楷體" panose="03000509000000000000" pitchFamily="65" charset="-120"/>
                <a:ea typeface="標楷體" panose="03000509000000000000" pitchFamily="65" charset="-120"/>
              </a:rPr>
              <a:t>Journal of Production Research.</a:t>
            </a:r>
          </a:p>
          <a:p>
            <a:endParaRPr lang="en-US" altLang="zh-TW" sz="1000" i="1" dirty="0">
              <a:latin typeface="標楷體" panose="03000509000000000000" pitchFamily="65" charset="-120"/>
              <a:ea typeface="標楷體" panose="03000509000000000000" pitchFamily="65" charset="-120"/>
            </a:endParaRPr>
          </a:p>
          <a:p>
            <a:r>
              <a:rPr lang="en-US" altLang="zh-TW" sz="1000" i="1" dirty="0">
                <a:latin typeface="標楷體" panose="03000509000000000000" pitchFamily="65" charset="-120"/>
                <a:ea typeface="標楷體" panose="03000509000000000000" pitchFamily="65" charset="-120"/>
              </a:rPr>
              <a:t>[9]</a:t>
            </a:r>
            <a:r>
              <a:rPr lang="pt-BR" altLang="zh-TW" sz="1000" i="1" dirty="0">
                <a:latin typeface="標楷體" panose="03000509000000000000" pitchFamily="65" charset="-120"/>
                <a:ea typeface="標楷體" panose="03000509000000000000" pitchFamily="65" charset="-120"/>
              </a:rPr>
              <a:t>Xiaolin Jia; Quanyuan Feng; Taihua Fan; Quanshui Lei , 2012 ,”</a:t>
            </a:r>
            <a:r>
              <a:rPr lang="en-US" altLang="zh-TW" sz="1000" i="1" dirty="0">
                <a:latin typeface="標楷體" panose="03000509000000000000" pitchFamily="65" charset="-120"/>
                <a:ea typeface="標楷體" panose="03000509000000000000" pitchFamily="65" charset="-120"/>
              </a:rPr>
              <a:t> RFID technology and its applications in Internet of Things (IoT),”</a:t>
            </a:r>
          </a:p>
          <a:p>
            <a:endParaRPr lang="en-US" altLang="zh-TW" sz="1000" i="1" dirty="0">
              <a:latin typeface="標楷體" panose="03000509000000000000" pitchFamily="65" charset="-120"/>
              <a:ea typeface="標楷體" panose="03000509000000000000" pitchFamily="65" charset="-120"/>
            </a:endParaRPr>
          </a:p>
          <a:p>
            <a:r>
              <a:rPr lang="en-US" altLang="zh-TW" sz="1000" i="1" dirty="0">
                <a:latin typeface="標楷體" panose="03000509000000000000" pitchFamily="65" charset="-120"/>
                <a:ea typeface="標楷體" panose="03000509000000000000" pitchFamily="65" charset="-120"/>
              </a:rPr>
              <a:t>[10]</a:t>
            </a:r>
            <a:r>
              <a:rPr lang="pt-BR" altLang="zh-TW" sz="1000" i="1" dirty="0">
                <a:latin typeface="標楷體" panose="03000509000000000000" pitchFamily="65" charset="-120"/>
                <a:ea typeface="標楷體" panose="03000509000000000000" pitchFamily="65" charset="-120"/>
              </a:rPr>
              <a:t>W Hamdy, N Mostafa, H Elawady</a:t>
            </a:r>
            <a:r>
              <a:rPr lang="zh-TW" altLang="en-US" sz="1000" i="1" dirty="0">
                <a:latin typeface="標楷體" panose="03000509000000000000" pitchFamily="65" charset="-120"/>
                <a:ea typeface="標楷體" panose="03000509000000000000" pitchFamily="65" charset="-120"/>
              </a:rPr>
              <a:t> </a:t>
            </a:r>
            <a:r>
              <a:rPr lang="en-US" altLang="zh-TW" sz="1000" i="1" dirty="0">
                <a:latin typeface="標楷體" panose="03000509000000000000" pitchFamily="65" charset="-120"/>
                <a:ea typeface="標楷體" panose="03000509000000000000" pitchFamily="65" charset="-120"/>
              </a:rPr>
              <a:t>,2018,” Towards a Smart Warehouse Management System. ” Proceedings of the International Conference on Industrial Engineering and Operations Management.</a:t>
            </a:r>
          </a:p>
          <a:p>
            <a:endParaRPr lang="en-US" altLang="zh-TW" sz="1000" dirty="0">
              <a:latin typeface="標楷體" panose="03000509000000000000" pitchFamily="65" charset="-120"/>
              <a:ea typeface="標楷體" panose="03000509000000000000" pitchFamily="65" charset="-120"/>
            </a:endParaRPr>
          </a:p>
          <a:p>
            <a:endParaRPr lang="en-US" altLang="zh-TW" sz="1000" i="1" dirty="0">
              <a:latin typeface="標楷體" panose="03000509000000000000" pitchFamily="65" charset="-120"/>
              <a:ea typeface="標楷體" panose="03000509000000000000" pitchFamily="65" charset="-120"/>
            </a:endParaRPr>
          </a:p>
          <a:p>
            <a:endParaRPr lang="zh-TW" altLang="en-US" sz="1000" dirty="0">
              <a:latin typeface="標楷體" panose="03000509000000000000" pitchFamily="65" charset="-120"/>
              <a:ea typeface="標楷體" panose="03000509000000000000" pitchFamily="65" charset="-120"/>
            </a:endParaRPr>
          </a:p>
        </p:txBody>
      </p:sp>
      <p:sp>
        <p:nvSpPr>
          <p:cNvPr id="14" name="文字方塊 13">
            <a:extLst>
              <a:ext uri="{FF2B5EF4-FFF2-40B4-BE49-F238E27FC236}">
                <a16:creationId xmlns:a16="http://schemas.microsoft.com/office/drawing/2014/main" id="{3FECA5D5-3B1E-48D5-9E10-4A12D6321251}"/>
              </a:ext>
            </a:extLst>
          </p:cNvPr>
          <p:cNvSpPr txBox="1"/>
          <p:nvPr/>
        </p:nvSpPr>
        <p:spPr>
          <a:xfrm>
            <a:off x="4514850" y="1360327"/>
            <a:ext cx="4629150" cy="1323439"/>
          </a:xfrm>
          <a:prstGeom prst="rect">
            <a:avLst/>
          </a:prstGeom>
          <a:noFill/>
        </p:spPr>
        <p:txBody>
          <a:bodyPr wrap="square" rtlCol="0">
            <a:spAutoFit/>
          </a:bodyPr>
          <a:lstStyle/>
          <a:p>
            <a:r>
              <a:rPr lang="en-US" altLang="zh-TW" sz="1000" i="1" dirty="0">
                <a:latin typeface="標楷體" panose="03000509000000000000" pitchFamily="65" charset="-120"/>
                <a:ea typeface="標楷體" panose="03000509000000000000" pitchFamily="65" charset="-120"/>
              </a:rPr>
              <a:t>[11]L.M. Ni; </a:t>
            </a:r>
            <a:r>
              <a:rPr lang="en-US" altLang="zh-TW" sz="1000" i="1" dirty="0" err="1">
                <a:latin typeface="標楷體" panose="03000509000000000000" pitchFamily="65" charset="-120"/>
                <a:ea typeface="標楷體" panose="03000509000000000000" pitchFamily="65" charset="-120"/>
              </a:rPr>
              <a:t>Yunhao</a:t>
            </a:r>
            <a:r>
              <a:rPr lang="en-US" altLang="zh-TW" sz="1000" i="1" dirty="0">
                <a:latin typeface="標楷體" panose="03000509000000000000" pitchFamily="65" charset="-120"/>
                <a:ea typeface="標楷體" panose="03000509000000000000" pitchFamily="65" charset="-120"/>
              </a:rPr>
              <a:t> Liu; </a:t>
            </a:r>
            <a:r>
              <a:rPr lang="en-US" altLang="zh-TW" sz="1000" i="1" dirty="0" err="1">
                <a:latin typeface="標楷體" panose="03000509000000000000" pitchFamily="65" charset="-120"/>
                <a:ea typeface="標楷體" panose="03000509000000000000" pitchFamily="65" charset="-120"/>
              </a:rPr>
              <a:t>Yiu</a:t>
            </a:r>
            <a:r>
              <a:rPr lang="en-US" altLang="zh-TW" sz="1000" i="1" dirty="0">
                <a:latin typeface="標楷體" panose="03000509000000000000" pitchFamily="65" charset="-120"/>
                <a:ea typeface="標楷體" panose="03000509000000000000" pitchFamily="65" charset="-120"/>
              </a:rPr>
              <a:t> Cho Lau; A.P. Patil ,“LANDMARC: Indoor Location Sensing Using Active RFID”</a:t>
            </a:r>
          </a:p>
          <a:p>
            <a:endParaRPr lang="en-US" altLang="zh-TW" sz="1000" i="1" dirty="0">
              <a:latin typeface="標楷體" panose="03000509000000000000" pitchFamily="65" charset="-120"/>
              <a:ea typeface="標楷體" panose="03000509000000000000" pitchFamily="65" charset="-120"/>
            </a:endParaRPr>
          </a:p>
          <a:p>
            <a:r>
              <a:rPr lang="en-US" altLang="zh-TW" sz="1000" i="1" dirty="0">
                <a:latin typeface="標楷體" panose="03000509000000000000" pitchFamily="65" charset="-120"/>
                <a:ea typeface="標楷體" panose="03000509000000000000" pitchFamily="65" charset="-120"/>
              </a:rPr>
              <a:t>[13] Dali Jiang, Wei Zhang, </a:t>
            </a:r>
            <a:r>
              <a:rPr lang="en-US" altLang="zh-TW" sz="1000" i="1" dirty="0" err="1">
                <a:latin typeface="標楷體" panose="03000509000000000000" pitchFamily="65" charset="-120"/>
                <a:ea typeface="標楷體" panose="03000509000000000000" pitchFamily="65" charset="-120"/>
              </a:rPr>
              <a:t>Qinghua</a:t>
            </a:r>
            <a:r>
              <a:rPr lang="en-US" altLang="zh-TW" sz="1000" i="1" dirty="0">
                <a:latin typeface="標楷體" panose="03000509000000000000" pitchFamily="65" charset="-120"/>
                <a:ea typeface="標楷體" panose="03000509000000000000" pitchFamily="65" charset="-120"/>
              </a:rPr>
              <a:t> Wang. Key Technologies of Intelligent Logistics and Its Construction Countermeasures. Packaging Engineering. 239 (2018) 23, 9-14.</a:t>
            </a:r>
            <a:endParaRPr lang="en-US" altLang="zh-TW" sz="1000" dirty="0">
              <a:latin typeface="標楷體" panose="03000509000000000000" pitchFamily="65" charset="-120"/>
              <a:ea typeface="標楷體" panose="03000509000000000000" pitchFamily="65" charset="-120"/>
            </a:endParaRPr>
          </a:p>
          <a:p>
            <a:endParaRPr lang="en-US" altLang="zh-TW" sz="1000" i="1" dirty="0">
              <a:latin typeface="標楷體" panose="03000509000000000000" pitchFamily="65" charset="-120"/>
              <a:ea typeface="標楷體" panose="03000509000000000000" pitchFamily="65" charset="-120"/>
            </a:endParaRPr>
          </a:p>
          <a:p>
            <a:r>
              <a:rPr lang="en-US" altLang="zh-TW" sz="1000" i="1" dirty="0">
                <a:latin typeface="標楷體" panose="03000509000000000000" pitchFamily="65" charset="-120"/>
                <a:ea typeface="標楷體" panose="03000509000000000000" pitchFamily="65" charset="-120"/>
              </a:rPr>
              <a:t>[14]https://wiki.mbalib.com/zh-tw/%E6%99%BA%E6%85%A7%E7%89%A9%E6%B5%81</a:t>
            </a:r>
            <a:endParaRPr lang="zh-TW" altLang="en-US" sz="1000" dirty="0">
              <a:latin typeface="標楷體" panose="03000509000000000000" pitchFamily="65" charset="-120"/>
              <a:ea typeface="標楷體" panose="03000509000000000000" pitchFamily="65"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04" name="Google Shape;504;p34" hidden="1"/>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dirty="0"/>
              <a:t>@username &amp; user@mail.me</a:t>
            </a: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222" name="Google Shape;222;p14" hidden="1"/>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研究背景與動機</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1079972"/>
            <a:ext cx="8877022" cy="2462213"/>
          </a:xfrm>
          <a:prstGeom prst="rect">
            <a:avLst/>
          </a:prstGeom>
          <a:noFill/>
        </p:spPr>
        <p:txBody>
          <a:bodyPr wrap="square" rtlCol="0">
            <a:spAutoFit/>
          </a:bodyPr>
          <a:lstStyle/>
          <a:p>
            <a:r>
              <a:rPr lang="zh-TW" altLang="en-US" sz="2200" kern="0" dirty="0">
                <a:effectLst/>
                <a:ea typeface="標楷體" panose="03000509000000000000" pitchFamily="65" charset="-120"/>
                <a:cs typeface="新細明體" panose="02020500000000000000" pitchFamily="18" charset="-120"/>
              </a:rPr>
              <a:t>　</a:t>
            </a:r>
            <a:r>
              <a:rPr lang="zh-TW" altLang="en-US" sz="2200" dirty="0">
                <a:latin typeface="標楷體" panose="03000509000000000000" pitchFamily="65" charset="-120"/>
                <a:ea typeface="標楷體" panose="03000509000000000000" pitchFamily="65" charset="-120"/>
              </a:rPr>
              <a:t>由於零售商的商品複雜性高且多樣性，現今市面上大部分的零售商在商品和倉庫的管理方面，都是以人工來掃描條碼（</a:t>
            </a:r>
            <a:r>
              <a:rPr lang="en-US" altLang="zh-TW" sz="2200" dirty="0">
                <a:latin typeface="標楷體" panose="03000509000000000000" pitchFamily="65" charset="-120"/>
                <a:ea typeface="標楷體" panose="03000509000000000000" pitchFamily="65" charset="-120"/>
              </a:rPr>
              <a:t>barcode</a:t>
            </a:r>
            <a:r>
              <a:rPr lang="zh-TW" altLang="en-US" sz="2200" dirty="0">
                <a:latin typeface="標楷體" panose="03000509000000000000" pitchFamily="65" charset="-120"/>
                <a:ea typeface="標楷體" panose="03000509000000000000" pitchFamily="65" charset="-120"/>
              </a:rPr>
              <a:t>）來確認商品貨品的庫存量和出入庫相關管理。既然是以人工來作業，一定會有效率及準確率上的問題存在。低效率和不準確的點貨對整體經營上產生不利影響。至今物聯網技術已經成熟，若將基於物聯網技術的倉庫管理系統導入至零售商的產業中，或許能為經營者在管理方面更具有效益。</a:t>
            </a:r>
          </a:p>
          <a:p>
            <a:endParaRPr lang="zh-TW" altLang="en-US" sz="2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8089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研究目的</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1079972"/>
            <a:ext cx="8877022" cy="2308324"/>
          </a:xfrm>
          <a:prstGeom prst="rect">
            <a:avLst/>
          </a:prstGeom>
          <a:noFill/>
        </p:spPr>
        <p:txBody>
          <a:bodyPr wrap="square" rtlCol="0">
            <a:spAutoFit/>
          </a:bodyPr>
          <a:lstStyle/>
          <a:p>
            <a:r>
              <a:rPr lang="zh-TW" altLang="en-US" sz="2400" dirty="0">
                <a:ea typeface="標楷體" panose="03000509000000000000" pitchFamily="65" charset="-120"/>
                <a:cs typeface="新細明體" panose="02020500000000000000" pitchFamily="18" charset="-120"/>
              </a:rPr>
              <a:t>本研究的研究目的：</a:t>
            </a:r>
            <a:endParaRPr lang="en-US" altLang="zh-TW" sz="2400" dirty="0">
              <a:ea typeface="標楷體" panose="03000509000000000000" pitchFamily="65" charset="-120"/>
              <a:cs typeface="新細明體" panose="02020500000000000000" pitchFamily="18" charset="-120"/>
            </a:endParaRPr>
          </a:p>
          <a:p>
            <a:endParaRPr lang="en-US" altLang="zh-TW" sz="2400" dirty="0">
              <a:ea typeface="標楷體" panose="03000509000000000000" pitchFamily="65" charset="-120"/>
              <a:cs typeface="新細明體" panose="02020500000000000000" pitchFamily="18" charset="-120"/>
            </a:endParaRPr>
          </a:p>
          <a:p>
            <a:pPr marL="342900" indent="-342900">
              <a:buFont typeface="Wingdings" panose="05000000000000000000" pitchFamily="2" charset="2"/>
              <a:buChar char="ü"/>
            </a:pPr>
            <a:r>
              <a:rPr lang="zh-TW" altLang="en-US" sz="2400" dirty="0">
                <a:ea typeface="標楷體" panose="03000509000000000000" pitchFamily="65" charset="-120"/>
                <a:cs typeface="新細明體" panose="02020500000000000000" pitchFamily="18" charset="-120"/>
              </a:rPr>
              <a:t>探討將基於物聯網倉庫管理系統導入至超商，對其經營及管理上的成效與差異</a:t>
            </a:r>
            <a:endParaRPr lang="en-US" altLang="zh-TW" sz="2400" dirty="0">
              <a:ea typeface="標楷體" panose="03000509000000000000" pitchFamily="65" charset="-120"/>
              <a:cs typeface="新細明體" panose="02020500000000000000" pitchFamily="18" charset="-120"/>
            </a:endParaRPr>
          </a:p>
          <a:p>
            <a:endParaRPr lang="en-US" altLang="zh-TW" sz="2400" dirty="0">
              <a:ea typeface="標楷體" panose="03000509000000000000" pitchFamily="65" charset="-120"/>
              <a:cs typeface="新細明體" panose="02020500000000000000" pitchFamily="18" charset="-120"/>
            </a:endParaRPr>
          </a:p>
          <a:p>
            <a:pPr marL="342900" indent="-342900">
              <a:buFont typeface="Wingdings" panose="05000000000000000000" pitchFamily="2" charset="2"/>
              <a:buChar char="ü"/>
            </a:pPr>
            <a:r>
              <a:rPr lang="zh-TW" altLang="en-US" sz="2400" dirty="0">
                <a:ea typeface="標楷體" panose="03000509000000000000" pitchFamily="65" charset="-120"/>
                <a:cs typeface="新細明體" panose="02020500000000000000" pitchFamily="18" charset="-120"/>
              </a:rPr>
              <a:t>了解基於物聯網相關技術的概念理解</a:t>
            </a:r>
            <a:endParaRPr lang="en-US" altLang="zh-TW" sz="2400" dirty="0">
              <a:ea typeface="標楷體" panose="03000509000000000000" pitchFamily="65" charset="-120"/>
              <a:cs typeface="新細明體" panose="02020500000000000000" pitchFamily="18" charset="-120"/>
            </a:endParaRPr>
          </a:p>
        </p:txBody>
      </p:sp>
    </p:spTree>
    <p:extLst>
      <p:ext uri="{BB962C8B-B14F-4D97-AF65-F5344CB8AC3E}">
        <p14:creationId xmlns:p14="http://schemas.microsoft.com/office/powerpoint/2010/main" val="156158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222" name="Google Shape;222;p14" hidden="1"/>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12000" b="1" dirty="0">
                <a:solidFill>
                  <a:srgbClr val="3F5378"/>
                </a:solidFill>
                <a:latin typeface="Roboto Condensed"/>
                <a:sym typeface="Roboto Condensed"/>
              </a:rPr>
              <a:t>２</a:t>
            </a:r>
            <a:endParaRPr lang="en-US" altLang="zh-TW" sz="12000" b="1" dirty="0">
              <a:solidFill>
                <a:srgbClr val="3F5378"/>
              </a:solidFill>
              <a:latin typeface="Roboto Condensed"/>
              <a:ea typeface="Roboto Condensed"/>
              <a:sym typeface="Roboto Condensed"/>
            </a:endParaRPr>
          </a:p>
        </p:txBody>
      </p:sp>
    </p:spTree>
    <p:extLst>
      <p:ext uri="{BB962C8B-B14F-4D97-AF65-F5344CB8AC3E}">
        <p14:creationId xmlns:p14="http://schemas.microsoft.com/office/powerpoint/2010/main" val="18083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智能零售</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863236"/>
            <a:ext cx="8877022" cy="3416320"/>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隨著信息技術的蓬勃發展，</a:t>
            </a:r>
            <a:r>
              <a:rPr lang="en-US" altLang="zh-TW" sz="1800" dirty="0">
                <a:latin typeface="標楷體" panose="03000509000000000000" pitchFamily="65" charset="-120"/>
                <a:ea typeface="標楷體" panose="03000509000000000000" pitchFamily="65" charset="-120"/>
              </a:rPr>
              <a:t>5G</a:t>
            </a:r>
            <a:r>
              <a:rPr lang="zh-TW" altLang="en-US" sz="1800" dirty="0">
                <a:latin typeface="標楷體" panose="03000509000000000000" pitchFamily="65" charset="-120"/>
                <a:ea typeface="標楷體" panose="03000509000000000000" pitchFamily="65" charset="-120"/>
              </a:rPr>
              <a:t>技術已開始滲透到零售生態系統中，從而促進了新零售行業的現代化和技術化以及智能技術的整合</a:t>
            </a:r>
            <a:r>
              <a:rPr lang="it-IT" altLang="zh-TW" sz="1800" dirty="0">
                <a:latin typeface="標楷體" panose="03000509000000000000" pitchFamily="65" charset="-120"/>
                <a:ea typeface="標楷體" panose="03000509000000000000" pitchFamily="65" charset="-120"/>
              </a:rPr>
              <a:t>(Taboada and Shee,2020; Chettri and Bera,2019; Palattella et al.,2016)</a:t>
            </a:r>
            <a:r>
              <a:rPr lang="zh-TW" altLang="en-US" sz="1800" dirty="0">
                <a:latin typeface="標楷體" panose="03000509000000000000" pitchFamily="65" charset="-120"/>
                <a:ea typeface="標楷體" panose="03000509000000000000" pitchFamily="65" charset="-120"/>
              </a:rPr>
              <a:t>因此，零售業變得越來越聰明。變革背後的最強大動力是全球零售商採用的智能技術</a:t>
            </a:r>
            <a:r>
              <a:rPr lang="nl-NL" altLang="zh-TW" sz="1800" dirty="0">
                <a:latin typeface="標楷體" panose="03000509000000000000" pitchFamily="65" charset="-120"/>
                <a:ea typeface="標楷體" panose="03000509000000000000" pitchFamily="65" charset="-120"/>
              </a:rPr>
              <a:t>(Roy et al.,2018)</a:t>
            </a:r>
            <a:r>
              <a:rPr lang="zh-TW" altLang="en-US" sz="1800" dirty="0">
                <a:latin typeface="標楷體" panose="03000509000000000000" pitchFamily="65" charset="-120"/>
                <a:ea typeface="標楷體" panose="03000509000000000000" pitchFamily="65" charset="-120"/>
              </a:rPr>
              <a:t>這些技術使傳統的零售和客戶購物行為發生了巨大變化。智能技術為客戶提供了一種全新的購物方式，使他們能夠與產品和設備進行智能交互</a:t>
            </a:r>
            <a:r>
              <a:rPr lang="en-US" altLang="zh-TW" sz="1800" dirty="0">
                <a:latin typeface="標楷體" panose="03000509000000000000" pitchFamily="65" charset="-120"/>
                <a:ea typeface="標楷體" panose="03000509000000000000" pitchFamily="65" charset="-120"/>
              </a:rPr>
              <a:t>(Li et al.,2017; Roy et al.,2018)</a:t>
            </a:r>
            <a:r>
              <a:rPr lang="zh-TW" altLang="en-US" sz="1800" dirty="0">
                <a:latin typeface="標楷體" panose="03000509000000000000" pitchFamily="65" charset="-120"/>
                <a:ea typeface="標楷體" panose="03000509000000000000" pitchFamily="65" charset="-120"/>
              </a:rPr>
              <a:t>充滿希望的智能技術解決方案吸引了全球主要零售商的越來越多的關注，例如亞馬遜，阿里巴巴和沃爾瑪，其目標是將智能技術納入其零售戰略並更好地為客戶提供服務</a:t>
            </a:r>
            <a:r>
              <a:rPr lang="en-US" altLang="zh-TW" sz="1800" dirty="0">
                <a:latin typeface="標楷體" panose="03000509000000000000" pitchFamily="65" charset="-120"/>
                <a:ea typeface="標楷體" panose="03000509000000000000" pitchFamily="65" charset="-120"/>
              </a:rPr>
              <a:t>(Grand View Research, 2018; Byteant,2019) </a:t>
            </a:r>
            <a:r>
              <a:rPr lang="zh-TW" altLang="en-US" sz="1800" dirty="0">
                <a:latin typeface="標楷體" panose="03000509000000000000" pitchFamily="65" charset="-120"/>
                <a:ea typeface="標楷體" panose="03000509000000000000" pitchFamily="65" charset="-120"/>
              </a:rPr>
              <a:t>智能商店是無人商店，引入智能技術，包括臉部辨識、智能傳感器、智能貨架、自助結帳、互動式顯示器、智能庫存系統和大數據分析。</a:t>
            </a:r>
            <a:r>
              <a:rPr lang="it-IT" altLang="zh-TW" sz="1800" dirty="0">
                <a:latin typeface="標楷體" panose="03000509000000000000" pitchFamily="65" charset="-120"/>
                <a:ea typeface="標楷體" panose="03000509000000000000" pitchFamily="65" charset="-120"/>
              </a:rPr>
              <a:t>(Li et al., 2017; Pantano and Timmermans, 2014; Kallweit et al., 2014; Poncin and Mimoun, 2014; Pantano, 2016)</a:t>
            </a:r>
            <a:endParaRPr lang="en-US" altLang="zh-TW" sz="1800" dirty="0">
              <a:latin typeface="標楷體" panose="03000509000000000000" pitchFamily="65" charset="-120"/>
              <a:ea typeface="標楷體" panose="03000509000000000000" pitchFamily="65"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文字方塊 11">
            <a:extLst>
              <a:ext uri="{FF2B5EF4-FFF2-40B4-BE49-F238E27FC236}">
                <a16:creationId xmlns:a16="http://schemas.microsoft.com/office/drawing/2014/main" id="{A76F9FDC-FDDD-4212-AF11-6C8506E933FE}"/>
              </a:ext>
            </a:extLst>
          </p:cNvPr>
          <p:cNvSpPr txBox="1"/>
          <p:nvPr/>
        </p:nvSpPr>
        <p:spPr>
          <a:xfrm>
            <a:off x="0" y="4752045"/>
            <a:ext cx="6635750" cy="400110"/>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[7]Chang Y-W, Chen J. What motivates customers to shop in smart shops? The impacts of smart technology and technology readiness. Journal of Retailing and Consumer Services. 2021;58.</a:t>
            </a:r>
            <a:endParaRPr lang="pt-BR" altLang="zh-TW" sz="1000" i="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333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倉庫管理系統</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863236"/>
            <a:ext cx="8877022" cy="1015663"/>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IOT-WMS</a:t>
            </a:r>
            <a:r>
              <a:rPr lang="zh-TW" altLang="en-US" sz="2000" dirty="0">
                <a:latin typeface="標楷體" panose="03000509000000000000" pitchFamily="65" charset="-120"/>
                <a:ea typeface="標楷體" panose="03000509000000000000" pitchFamily="65" charset="-120"/>
              </a:rPr>
              <a:t>系統：</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Lee</a:t>
            </a:r>
            <a:r>
              <a:rPr lang="zh-TW" altLang="en-US" sz="2000" dirty="0">
                <a:latin typeface="標楷體" panose="03000509000000000000" pitchFamily="65" charset="-120"/>
                <a:ea typeface="標楷體" panose="03000509000000000000" pitchFamily="65" charset="-120"/>
              </a:rPr>
              <a:t>等人</a:t>
            </a:r>
            <a:r>
              <a:rPr lang="en-US" altLang="zh-TW" sz="2000" dirty="0">
                <a:latin typeface="標楷體" panose="03000509000000000000" pitchFamily="65" charset="-120"/>
                <a:ea typeface="標楷體" panose="03000509000000000000" pitchFamily="65" charset="-120"/>
              </a:rPr>
              <a:t>(2017)</a:t>
            </a:r>
            <a:r>
              <a:rPr lang="zh-TW" altLang="en-US" sz="2000" dirty="0">
                <a:latin typeface="標楷體" panose="03000509000000000000" pitchFamily="65" charset="-120"/>
                <a:ea typeface="標楷體" panose="03000509000000000000" pitchFamily="65" charset="-120"/>
              </a:rPr>
              <a:t>在文中提到，透過</a:t>
            </a:r>
            <a:r>
              <a:rPr lang="en-US" altLang="zh-TW" sz="2000" dirty="0">
                <a:latin typeface="標楷體" panose="03000509000000000000" pitchFamily="65" charset="-120"/>
                <a:ea typeface="標楷體" panose="03000509000000000000" pitchFamily="65" charset="-120"/>
              </a:rPr>
              <a:t>WMS</a:t>
            </a:r>
            <a:r>
              <a:rPr lang="zh-TW" altLang="en-US" sz="2000" dirty="0">
                <a:latin typeface="標楷體" panose="03000509000000000000" pitchFamily="65" charset="-120"/>
                <a:ea typeface="標楷體" panose="03000509000000000000" pitchFamily="65" charset="-120"/>
              </a:rPr>
              <a:t>系統可以有效查詢庫存情況，並利用物聯網的</a:t>
            </a:r>
            <a:r>
              <a:rPr lang="en-US" altLang="zh-TW" sz="2000" dirty="0">
                <a:latin typeface="標楷體" panose="03000509000000000000" pitchFamily="65" charset="-120"/>
                <a:ea typeface="標楷體" panose="03000509000000000000" pitchFamily="65" charset="-120"/>
              </a:rPr>
              <a:t>RFID</a:t>
            </a:r>
            <a:r>
              <a:rPr lang="zh-TW" altLang="en-US" sz="2000" dirty="0">
                <a:latin typeface="標楷體" panose="03000509000000000000" pitchFamily="65" charset="-120"/>
                <a:ea typeface="標楷體" panose="03000509000000000000" pitchFamily="65" charset="-120"/>
              </a:rPr>
              <a:t>技術準確追蹤貨物位置。同時在操作上也比人工揀貨更有效率。</a:t>
            </a: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內容版面配置區 3" descr="畫面剪輯">
            <a:extLst>
              <a:ext uri="{FF2B5EF4-FFF2-40B4-BE49-F238E27FC236}">
                <a16:creationId xmlns:a16="http://schemas.microsoft.com/office/drawing/2014/main" id="{37C14794-6202-4613-BB17-172602A44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568" y="1946607"/>
            <a:ext cx="2894132" cy="2513738"/>
          </a:xfrm>
          <a:prstGeom prst="rect">
            <a:avLst/>
          </a:prstGeom>
        </p:spPr>
      </p:pic>
      <p:sp>
        <p:nvSpPr>
          <p:cNvPr id="12" name="文字方塊 11">
            <a:extLst>
              <a:ext uri="{FF2B5EF4-FFF2-40B4-BE49-F238E27FC236}">
                <a16:creationId xmlns:a16="http://schemas.microsoft.com/office/drawing/2014/main" id="{A76F9FDC-FDDD-4212-AF11-6C8506E933FE}"/>
              </a:ext>
            </a:extLst>
          </p:cNvPr>
          <p:cNvSpPr txBox="1"/>
          <p:nvPr/>
        </p:nvSpPr>
        <p:spPr>
          <a:xfrm>
            <a:off x="0" y="4615728"/>
            <a:ext cx="6635750" cy="553998"/>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[8]C.K.M. Lee, </a:t>
            </a:r>
            <a:r>
              <a:rPr lang="en-US" altLang="zh-TW" sz="1000" i="1" dirty="0" err="1">
                <a:latin typeface="標楷體" panose="03000509000000000000" pitchFamily="65" charset="-120"/>
                <a:ea typeface="標楷體" panose="03000509000000000000" pitchFamily="65" charset="-120"/>
              </a:rPr>
              <a:t>Yaqiong</a:t>
            </a:r>
            <a:r>
              <a:rPr lang="en-US" altLang="zh-TW" sz="1000" i="1" dirty="0">
                <a:latin typeface="標楷體" panose="03000509000000000000" pitchFamily="65" charset="-120"/>
                <a:ea typeface="標楷體" panose="03000509000000000000" pitchFamily="65" charset="-120"/>
              </a:rPr>
              <a:t> </a:t>
            </a:r>
            <a:r>
              <a:rPr lang="en-US" altLang="zh-TW" sz="1000" i="1" dirty="0" err="1">
                <a:latin typeface="標楷體" panose="03000509000000000000" pitchFamily="65" charset="-120"/>
                <a:ea typeface="標楷體" panose="03000509000000000000" pitchFamily="65" charset="-120"/>
              </a:rPr>
              <a:t>Lv</a:t>
            </a:r>
            <a:r>
              <a:rPr lang="en-US" altLang="zh-TW" sz="1000" i="1" dirty="0">
                <a:latin typeface="標楷體" panose="03000509000000000000" pitchFamily="65" charset="-120"/>
                <a:ea typeface="標楷體" panose="03000509000000000000" pitchFamily="65" charset="-120"/>
              </a:rPr>
              <a:t>, K.K.H. Ng, William Ho &amp; K.L. Choy,2017,”Design and application of Internet of things-based warehouse management system for smart </a:t>
            </a:r>
            <a:r>
              <a:rPr lang="en-US" altLang="zh-TW" sz="1000" i="1" dirty="0" err="1">
                <a:latin typeface="標楷體" panose="03000509000000000000" pitchFamily="65" charset="-120"/>
                <a:ea typeface="標楷體" panose="03000509000000000000" pitchFamily="65" charset="-120"/>
              </a:rPr>
              <a:t>Logistics,”International</a:t>
            </a:r>
            <a:r>
              <a:rPr lang="zh-TW" altLang="en-US" sz="1000" i="1" dirty="0">
                <a:latin typeface="標楷體" panose="03000509000000000000" pitchFamily="65" charset="-120"/>
                <a:ea typeface="標楷體" panose="03000509000000000000" pitchFamily="65" charset="-120"/>
              </a:rPr>
              <a:t> </a:t>
            </a:r>
            <a:r>
              <a:rPr lang="en-US" altLang="zh-TW" sz="1000" i="1" dirty="0">
                <a:latin typeface="標楷體" panose="03000509000000000000" pitchFamily="65" charset="-120"/>
                <a:ea typeface="標楷體" panose="03000509000000000000" pitchFamily="65" charset="-120"/>
              </a:rPr>
              <a:t>Journal of Production Research.</a:t>
            </a:r>
            <a:endParaRPr lang="pt-BR" altLang="zh-TW" sz="1000" i="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2337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0" hidden="1"/>
          <p:cNvSpPr txBox="1">
            <a:spLocks noGrp="1"/>
          </p:cNvSpPr>
          <p:nvPr>
            <p:ph type="body" idx="4294967295"/>
          </p:nvPr>
        </p:nvSpPr>
        <p:spPr>
          <a:xfrm>
            <a:off x="221991" y="754389"/>
            <a:ext cx="8761821" cy="365075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b="1" dirty="0">
                <a:solidFill>
                  <a:srgbClr val="FF9800"/>
                </a:solidFill>
              </a:rPr>
              <a:t>ANDROID PROJECT</a:t>
            </a:r>
          </a:p>
          <a:p>
            <a:pPr marL="0" lvl="0" indent="0" algn="l" rtl="0">
              <a:spcBef>
                <a:spcPts val="1000"/>
              </a:spcBef>
              <a:spcAft>
                <a:spcPts val="1000"/>
              </a:spcAft>
              <a:buNone/>
            </a:pPr>
            <a:r>
              <a:rPr lang="en-US" sz="2000" dirty="0"/>
              <a:t>Show and explain your web, app or software projects using these gadget templates.</a:t>
            </a: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文字方塊 1">
            <a:extLst>
              <a:ext uri="{FF2B5EF4-FFF2-40B4-BE49-F238E27FC236}">
                <a16:creationId xmlns:a16="http://schemas.microsoft.com/office/drawing/2014/main" id="{C23DBA19-3CFE-4677-834C-C2BFAC9FD8EA}"/>
              </a:ext>
            </a:extLst>
          </p:cNvPr>
          <p:cNvSpPr txBox="1"/>
          <p:nvPr/>
        </p:nvSpPr>
        <p:spPr>
          <a:xfrm>
            <a:off x="221992" y="186885"/>
            <a:ext cx="1628566" cy="307777"/>
          </a:xfrm>
          <a:prstGeom prst="rect">
            <a:avLst/>
          </a:prstGeom>
          <a:noFill/>
        </p:spPr>
        <p:txBody>
          <a:bodyPr wrap="square" rtlCol="0">
            <a:spAutoFit/>
          </a:bodyPr>
          <a:lstStyle/>
          <a:p>
            <a:pPr algn="ctr"/>
            <a:r>
              <a:rPr lang="zh-TW" altLang="en-US" dirty="0">
                <a:solidFill>
                  <a:schemeClr val="bg1"/>
                </a:solidFill>
                <a:latin typeface="標楷體" panose="03000509000000000000" pitchFamily="65" charset="-120"/>
                <a:ea typeface="標楷體" panose="03000509000000000000" pitchFamily="65" charset="-120"/>
              </a:rPr>
              <a:t>倉庫管理系統</a:t>
            </a:r>
          </a:p>
        </p:txBody>
      </p:sp>
      <p:sp>
        <p:nvSpPr>
          <p:cNvPr id="3" name="文字方塊 2">
            <a:extLst>
              <a:ext uri="{FF2B5EF4-FFF2-40B4-BE49-F238E27FC236}">
                <a16:creationId xmlns:a16="http://schemas.microsoft.com/office/drawing/2014/main" id="{18F24450-0A8F-439D-8E71-FF7BDCA07B9D}"/>
              </a:ext>
            </a:extLst>
          </p:cNvPr>
          <p:cNvSpPr txBox="1"/>
          <p:nvPr/>
        </p:nvSpPr>
        <p:spPr>
          <a:xfrm>
            <a:off x="133489" y="863236"/>
            <a:ext cx="8877022" cy="707886"/>
          </a:xfrm>
          <a:prstGeom prst="rect">
            <a:avLst/>
          </a:prstGeom>
          <a:noFill/>
        </p:spPr>
        <p:txBody>
          <a:bodyPr wrap="square" rtlCol="0">
            <a:spAutoFit/>
          </a:bodyPr>
          <a:lstStyle/>
          <a:p>
            <a:r>
              <a:rPr lang="en-US" altLang="zh-TW" sz="2000" dirty="0">
                <a:latin typeface="標楷體" panose="03000509000000000000" pitchFamily="65" charset="-120"/>
                <a:ea typeface="標楷體" panose="03000509000000000000" pitchFamily="65" charset="-120"/>
              </a:rPr>
              <a:t>IOT-WMS</a:t>
            </a:r>
            <a:r>
              <a:rPr lang="zh-TW" altLang="en-US" sz="2000" dirty="0">
                <a:latin typeface="標楷體" panose="03000509000000000000" pitchFamily="65" charset="-120"/>
                <a:ea typeface="標楷體" panose="03000509000000000000" pitchFamily="65" charset="-120"/>
              </a:rPr>
              <a:t>系統：</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    根據</a:t>
            </a:r>
            <a:r>
              <a:rPr lang="pt-BR" altLang="zh-TW" sz="2000" dirty="0">
                <a:latin typeface="標楷體" panose="03000509000000000000" pitchFamily="65" charset="-120"/>
                <a:ea typeface="標楷體" panose="03000509000000000000" pitchFamily="65" charset="-120"/>
              </a:rPr>
              <a:t>Xiaolin Jia</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提出將</a:t>
            </a:r>
            <a:r>
              <a:rPr lang="en-US" altLang="zh-TW" sz="2000" dirty="0">
                <a:latin typeface="標楷體" panose="03000509000000000000" pitchFamily="65" charset="-120"/>
                <a:ea typeface="標楷體" panose="03000509000000000000" pitchFamily="65" charset="-120"/>
              </a:rPr>
              <a:t>IOT</a:t>
            </a:r>
            <a:r>
              <a:rPr lang="zh-TW" altLang="en-US" sz="2000" dirty="0">
                <a:latin typeface="標楷體" panose="03000509000000000000" pitchFamily="65" charset="-120"/>
                <a:ea typeface="標楷體" panose="03000509000000000000" pitchFamily="65" charset="-120"/>
              </a:rPr>
              <a:t>技術應用於</a:t>
            </a:r>
            <a:r>
              <a:rPr lang="en-US" altLang="zh-TW" sz="2000" dirty="0">
                <a:latin typeface="標楷體" panose="03000509000000000000" pitchFamily="65" charset="-120"/>
                <a:ea typeface="標楷體" panose="03000509000000000000" pitchFamily="65" charset="-120"/>
              </a:rPr>
              <a:t>WMS</a:t>
            </a:r>
            <a:r>
              <a:rPr lang="zh-TW" altLang="en-US" sz="2000" dirty="0">
                <a:latin typeface="標楷體" panose="03000509000000000000" pitchFamily="65" charset="-120"/>
                <a:ea typeface="標楷體" panose="03000509000000000000" pitchFamily="65" charset="-120"/>
              </a:rPr>
              <a:t>系統之概念流程：</a:t>
            </a:r>
            <a:endParaRPr lang="en-US" altLang="zh-TW" sz="2000" dirty="0">
              <a:latin typeface="標楷體" panose="03000509000000000000" pitchFamily="65" charset="-120"/>
              <a:ea typeface="標楷體" panose="03000509000000000000" pitchFamily="65" charset="-120"/>
            </a:endParaRPr>
          </a:p>
        </p:txBody>
      </p:sp>
      <p:grpSp>
        <p:nvGrpSpPr>
          <p:cNvPr id="6" name="Google Shape;239;p16">
            <a:extLst>
              <a:ext uri="{FF2B5EF4-FFF2-40B4-BE49-F238E27FC236}">
                <a16:creationId xmlns:a16="http://schemas.microsoft.com/office/drawing/2014/main" id="{FBB7A21A-0650-4F4F-AF21-22274A74E34E}"/>
              </a:ext>
            </a:extLst>
          </p:cNvPr>
          <p:cNvGrpSpPr/>
          <p:nvPr/>
        </p:nvGrpSpPr>
        <p:grpSpPr>
          <a:xfrm>
            <a:off x="197029" y="250773"/>
            <a:ext cx="180000" cy="180000"/>
            <a:chOff x="2594050" y="1631825"/>
            <a:chExt cx="439625" cy="439625"/>
          </a:xfrm>
        </p:grpSpPr>
        <p:sp>
          <p:nvSpPr>
            <p:cNvPr id="7" name="Google Shape;240;p16">
              <a:extLst>
                <a:ext uri="{FF2B5EF4-FFF2-40B4-BE49-F238E27FC236}">
                  <a16:creationId xmlns:a16="http://schemas.microsoft.com/office/drawing/2014/main" id="{58B1D6DF-BC2F-47E8-ADCB-A2E9F4BA5377}"/>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a:extLst>
                <a:ext uri="{FF2B5EF4-FFF2-40B4-BE49-F238E27FC236}">
                  <a16:creationId xmlns:a16="http://schemas.microsoft.com/office/drawing/2014/main" id="{89B543BB-B5A7-47A7-886A-72842C6F0D4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a:extLst>
                <a:ext uri="{FF2B5EF4-FFF2-40B4-BE49-F238E27FC236}">
                  <a16:creationId xmlns:a16="http://schemas.microsoft.com/office/drawing/2014/main" id="{49E48555-5133-4B93-AE1B-EBB2C0BDA08E}"/>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a:extLst>
                <a:ext uri="{FF2B5EF4-FFF2-40B4-BE49-F238E27FC236}">
                  <a16:creationId xmlns:a16="http://schemas.microsoft.com/office/drawing/2014/main" id="{232C0789-2B9C-414D-A317-C3BD3A436164}"/>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文字方塊 11">
            <a:extLst>
              <a:ext uri="{FF2B5EF4-FFF2-40B4-BE49-F238E27FC236}">
                <a16:creationId xmlns:a16="http://schemas.microsoft.com/office/drawing/2014/main" id="{A76F9FDC-FDDD-4212-AF11-6C8506E933FE}"/>
              </a:ext>
            </a:extLst>
          </p:cNvPr>
          <p:cNvSpPr txBox="1"/>
          <p:nvPr/>
        </p:nvSpPr>
        <p:spPr>
          <a:xfrm>
            <a:off x="0" y="4615728"/>
            <a:ext cx="6635750" cy="553998"/>
          </a:xfrm>
          <a:prstGeom prst="rect">
            <a:avLst/>
          </a:prstGeom>
          <a:noFill/>
        </p:spPr>
        <p:txBody>
          <a:bodyPr wrap="square" rtlCol="0">
            <a:spAutoFit/>
          </a:bodyPr>
          <a:lstStyle/>
          <a:p>
            <a:r>
              <a:rPr lang="zh-TW" altLang="en-US" sz="1000" i="1" dirty="0">
                <a:latin typeface="標楷體" panose="03000509000000000000" pitchFamily="65" charset="-120"/>
                <a:ea typeface="標楷體" panose="03000509000000000000" pitchFamily="65" charset="-120"/>
              </a:rPr>
              <a:t>參考文獻：</a:t>
            </a:r>
            <a:r>
              <a:rPr lang="en-US" altLang="zh-TW" sz="1000" i="1" dirty="0">
                <a:latin typeface="標楷體" panose="03000509000000000000" pitchFamily="65" charset="-120"/>
                <a:ea typeface="標楷體" panose="03000509000000000000" pitchFamily="65" charset="-120"/>
              </a:rPr>
              <a:t>[9]C.K.M. Lee, </a:t>
            </a:r>
            <a:r>
              <a:rPr lang="en-US" altLang="zh-TW" sz="1000" i="1" dirty="0" err="1">
                <a:latin typeface="標楷體" panose="03000509000000000000" pitchFamily="65" charset="-120"/>
                <a:ea typeface="標楷體" panose="03000509000000000000" pitchFamily="65" charset="-120"/>
              </a:rPr>
              <a:t>Yaqiong</a:t>
            </a:r>
            <a:r>
              <a:rPr lang="en-US" altLang="zh-TW" sz="1000" i="1" dirty="0">
                <a:latin typeface="標楷體" panose="03000509000000000000" pitchFamily="65" charset="-120"/>
                <a:ea typeface="標楷體" panose="03000509000000000000" pitchFamily="65" charset="-120"/>
              </a:rPr>
              <a:t> </a:t>
            </a:r>
            <a:r>
              <a:rPr lang="en-US" altLang="zh-TW" sz="1000" i="1" dirty="0" err="1">
                <a:latin typeface="標楷體" panose="03000509000000000000" pitchFamily="65" charset="-120"/>
                <a:ea typeface="標楷體" panose="03000509000000000000" pitchFamily="65" charset="-120"/>
              </a:rPr>
              <a:t>Lv</a:t>
            </a:r>
            <a:r>
              <a:rPr lang="en-US" altLang="zh-TW" sz="1000" i="1" dirty="0">
                <a:latin typeface="標楷體" panose="03000509000000000000" pitchFamily="65" charset="-120"/>
                <a:ea typeface="標楷體" panose="03000509000000000000" pitchFamily="65" charset="-120"/>
              </a:rPr>
              <a:t>, K.K.H. Ng, William Ho &amp; K.L. Choy,2017,”Design and application of Internet of things-based warehouse management system for smart </a:t>
            </a:r>
            <a:r>
              <a:rPr lang="en-US" altLang="zh-TW" sz="1000" i="1" dirty="0" err="1">
                <a:latin typeface="標楷體" panose="03000509000000000000" pitchFamily="65" charset="-120"/>
                <a:ea typeface="標楷體" panose="03000509000000000000" pitchFamily="65" charset="-120"/>
              </a:rPr>
              <a:t>Logistics,”International</a:t>
            </a:r>
            <a:r>
              <a:rPr lang="zh-TW" altLang="en-US" sz="1000" i="1" dirty="0">
                <a:latin typeface="標楷體" panose="03000509000000000000" pitchFamily="65" charset="-120"/>
                <a:ea typeface="標楷體" panose="03000509000000000000" pitchFamily="65" charset="-120"/>
              </a:rPr>
              <a:t> </a:t>
            </a:r>
            <a:r>
              <a:rPr lang="en-US" altLang="zh-TW" sz="1000" i="1" dirty="0">
                <a:latin typeface="標楷體" panose="03000509000000000000" pitchFamily="65" charset="-120"/>
                <a:ea typeface="標楷體" panose="03000509000000000000" pitchFamily="65" charset="-120"/>
              </a:rPr>
              <a:t>Journal of Production Research.</a:t>
            </a:r>
            <a:endParaRPr lang="pt-BR" altLang="zh-TW" sz="1000" i="1" dirty="0">
              <a:latin typeface="標楷體" panose="03000509000000000000" pitchFamily="65" charset="-120"/>
              <a:ea typeface="標楷體" panose="03000509000000000000" pitchFamily="65" charset="-120"/>
            </a:endParaRPr>
          </a:p>
        </p:txBody>
      </p:sp>
      <p:pic>
        <p:nvPicPr>
          <p:cNvPr id="13" name="內容版面配置區 6">
            <a:extLst>
              <a:ext uri="{FF2B5EF4-FFF2-40B4-BE49-F238E27FC236}">
                <a16:creationId xmlns:a16="http://schemas.microsoft.com/office/drawing/2014/main" id="{664D8255-5B4B-45BA-BB3D-CEF7F961B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026" y="1571122"/>
            <a:ext cx="4709948" cy="2895746"/>
          </a:xfrm>
          <a:prstGeom prst="rect">
            <a:avLst/>
          </a:prstGeom>
        </p:spPr>
      </p:pic>
    </p:spTree>
    <p:extLst>
      <p:ext uri="{BB962C8B-B14F-4D97-AF65-F5344CB8AC3E}">
        <p14:creationId xmlns:p14="http://schemas.microsoft.com/office/powerpoint/2010/main" val="2216190460"/>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TotalTime>
  <Words>3816</Words>
  <Application>Microsoft Office PowerPoint</Application>
  <PresentationFormat>如螢幕大小 (16:9)</PresentationFormat>
  <Paragraphs>252</Paragraphs>
  <Slides>25</Slides>
  <Notes>25</Notes>
  <HiddenSlides>2</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25</vt:i4>
      </vt:variant>
    </vt:vector>
  </HeadingPairs>
  <TitlesOfParts>
    <vt:vector size="34" baseType="lpstr">
      <vt:lpstr>Times New Roman</vt:lpstr>
      <vt:lpstr>Roboto Condensed</vt:lpstr>
      <vt:lpstr>標楷體</vt:lpstr>
      <vt:lpstr>Calibri</vt:lpstr>
      <vt:lpstr>Wingdings</vt:lpstr>
      <vt:lpstr>Arial</vt:lpstr>
      <vt:lpstr>Roboto Condensed Light</vt:lpstr>
      <vt:lpstr>Arvo</vt:lpstr>
      <vt:lpstr>Salerio template</vt:lpstr>
      <vt:lpstr>探討零售商導入基於物聯網倉庫管理系統的 管理和經營成效影響</vt:lpstr>
      <vt:lpstr>摘要</vt:lpstr>
      <vt:lpstr>緒論</vt:lpstr>
      <vt:lpstr>PowerPoint 簡報</vt:lpstr>
      <vt:lpstr>PowerPoint 簡報</vt:lpstr>
      <vt:lpstr>文獻探討</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研究方法</vt:lpstr>
      <vt:lpstr>研究假說與架構</vt:lpstr>
      <vt:lpstr>研究對象與設計</vt:lpstr>
      <vt:lpstr>研究工具</vt:lpstr>
      <vt:lpstr>研究分析</vt:lpstr>
      <vt:lpstr>預期效益與未來發展</vt:lpstr>
      <vt:lpstr>預期效益與未來發展</vt:lpstr>
      <vt:lpstr>心得</vt:lpstr>
      <vt:lpstr>參考文獻</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物聯網倉庫管理系統 之零售商應用成效</dc:title>
  <cp:lastModifiedBy>Wilion</cp:lastModifiedBy>
  <cp:revision>197</cp:revision>
  <dcterms:modified xsi:type="dcterms:W3CDTF">2020-12-26T13:24:18Z</dcterms:modified>
</cp:coreProperties>
</file>