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7" r:id="rId5"/>
    <p:sldId id="258" r:id="rId6"/>
    <p:sldId id="261" r:id="rId7"/>
    <p:sldId id="262" r:id="rId8"/>
    <p:sldId id="259" r:id="rId9"/>
    <p:sldId id="260" r:id="rId10"/>
    <p:sldId id="263" r:id="rId11"/>
    <p:sldId id="264" r:id="rId12"/>
  </p:sldIdLst>
  <p:sldSz cx="12188825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ion" initials="W" lastIdx="1" clrIdx="0">
    <p:extLst>
      <p:ext uri="{19B8F6BF-5375-455C-9EA6-DF929625EA0E}">
        <p15:presenceInfo xmlns:p15="http://schemas.microsoft.com/office/powerpoint/2012/main" userId="Wili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110" autoAdjust="0"/>
  </p:normalViewPr>
  <p:slideViewPr>
    <p:cSldViewPr showGuides="1">
      <p:cViewPr varScale="1">
        <p:scale>
          <a:sx n="102" d="100"/>
          <a:sy n="102" d="100"/>
        </p:scale>
        <p:origin x="894" y="72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6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31BCFE4-69B7-40AF-9778-AAEF66EFE432}" type="datetime2">
              <a:rPr lang="zh-TW" altLang="en-US" smtClean="0">
                <a:latin typeface="細明體" panose="02020509000000000000" pitchFamily="49" charset="-120"/>
                <a:ea typeface="細明體" panose="02020509000000000000" pitchFamily="49" charset="-120"/>
              </a:rPr>
              <a:t>2021年3月4日</a:t>
            </a:fld>
            <a:endParaRPr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en-US" altLang="zh-TW">
                <a:latin typeface="細明體" panose="02020509000000000000" pitchFamily="49" charset="-120"/>
                <a:ea typeface="細明體" panose="02020509000000000000" pitchFamily="49" charset="-120"/>
              </a:rPr>
              <a:t>‹#›</a:t>
            </a:fld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A0AFF6A3-05A2-43C9-BAC6-E7F777C40D60}" type="datetime2">
              <a:rPr lang="zh-TW" altLang="en-US" smtClean="0"/>
              <a:pPr/>
              <a:t>2021年3月4日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6BB98AFB-CB0D-4DFE-87B9-B4B0D0DE73CD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BB98AFB-CB0D-4DFE-87B9-B4B0D0DE73CD}" type="slidenum">
              <a:rPr lang="en-US" altLang="zh-TW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  <a:p>
            <a:r>
              <a:rPr lang="en-US" altLang="zh-TW" dirty="0"/>
              <a:t>Riot:</a:t>
            </a:r>
            <a:r>
              <a:rPr lang="zh-TW" altLang="en-US" dirty="0"/>
              <a:t>美國電子遊戲開發商和發行商。公司成立於</a:t>
            </a:r>
            <a:r>
              <a:rPr lang="en-US" altLang="zh-TW" dirty="0"/>
              <a:t>2006</a:t>
            </a:r>
            <a:r>
              <a:rPr lang="zh-TW" altLang="en-US" dirty="0"/>
              <a:t>年，總部位於美國加利福尼亞州聖莫尼卡。辦公室分布在各地，其中台灣的位於台北。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2012</a:t>
            </a:r>
            <a:r>
              <a:rPr lang="zh-TW" altLang="en-US" dirty="0"/>
              <a:t>年 </a:t>
            </a:r>
            <a:r>
              <a:rPr lang="en-US" altLang="zh-TW" dirty="0"/>
              <a:t>S2</a:t>
            </a:r>
            <a:r>
              <a:rPr lang="zh-TW" altLang="en-US" dirty="0"/>
              <a:t>世界大賽在美國洛杉磯舉辦，台灣隊伍</a:t>
            </a:r>
            <a:r>
              <a:rPr lang="en-US" altLang="zh-TW" dirty="0"/>
              <a:t>-</a:t>
            </a:r>
            <a:r>
              <a:rPr lang="zh-TW" altLang="en-US" dirty="0"/>
              <a:t>台北暗殺星獲得世界冠軍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PCS</a:t>
            </a:r>
            <a:r>
              <a:rPr lang="zh-TW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職業聯賽，為台灣、香港、東南亞地區的英雄聯盟電子競技職業聯賽，是由台港澳賽區</a:t>
            </a:r>
            <a:r>
              <a:rPr lang="en-US" altLang="zh-TW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LMS</a:t>
            </a:r>
            <a:r>
              <a:rPr lang="zh-TW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職業聯賽及東南亞賽區</a:t>
            </a:r>
            <a:r>
              <a:rPr lang="en-US" altLang="zh-TW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LST</a:t>
            </a:r>
            <a:r>
              <a:rPr lang="zh-TW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職業聯賽兩個賽區所合併組成的。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6325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059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4344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354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4146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當初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《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魔獸世界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》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競技場無法進入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WCG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的最大原因，就是平衡性受到質疑；而以操控單一英雄進行遊戲的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Dota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來說，各個英雄的平衡性也容易崩潰，因此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《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英雄聯盟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》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的天梯賽規則，就是個解決「英雄平衡」問題的重要方法。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9156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表面上，免費遊戲會因為大部分玩家不願意付錢，導致遊戲營收看起來不漂亮，但實際上，其他願意付錢的玩家就足以撐起這個遊戲，免費遊戲的獲利模式其實是看準人類的「比較心態」，付錢購買商城物品的玩家，內心都有與眾不同的渴望，所以才會付錢購買商城物品，讓自己能夠與其他免費玩家有所區隔。換句話來說，如果沒有許多「純」免費玩家沉迷於遊戲中，也無法吸引願意付費的玩家購買商城物品，因為沒有其他玩家能讓他們「滿足與眾不同的虛榮心。」</a:t>
            </a:r>
          </a:p>
          <a:p>
            <a:endParaRPr lang="en-US" altLang="zh-TW" dirty="0"/>
          </a:p>
          <a:p>
            <a:r>
              <a:rPr lang="zh-TW" altLang="en-US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以得出一個結論：要讓商城玩家付錢，就必須要有夠多的免費玩家，讓商城玩家有花錢的欲望；另一方面，要吸引免費玩家，就必須要增加遊戲的內容，讓商城玩家與免費玩家都能夠享有相同的強度，免費玩家才會願意繼續待在遊戲中消耗他們的時間，這也是目前免費遊戲能成功的最重要原因─免費玩家與商城玩家其實是唇齒相依的關係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6360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 rtlCol="0"/>
          <a:lstStyle>
            <a:lvl1pPr>
              <a:defRPr>
                <a:effectLst/>
              </a:defRPr>
            </a:lvl1pPr>
          </a:lstStyle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 rtlCol="0"/>
          <a:lstStyle>
            <a:lvl1pPr>
              <a:defRPr/>
            </a:lvl1pPr>
          </a:lstStyle>
          <a:p>
            <a:fld id="{DF1CA1B2-0B65-48FF-A4EF-D52F44E0BC0E}" type="datetime2">
              <a:rPr lang="zh-TW" altLang="en-US" smtClean="0"/>
              <a:pPr/>
              <a:t>2021年3月4日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690557D-BF90-4EAC-8435-FD0F2293EA9D}" type="datetime2">
              <a:rPr lang="zh-TW" altLang="en-US" smtClean="0"/>
              <a:pPr/>
              <a:t>2021年3月4日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A06F219-A01D-46C2-AB8F-66850193113A}" type="datetime2">
              <a:rPr lang="zh-TW" altLang="en-US" smtClean="0"/>
              <a:pPr/>
              <a:t>2021年3月4日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7B8F7E0-475E-4A4F-B251-AF4D4B9F823E}" type="datetime2">
              <a:rPr lang="zh-TW" altLang="en-US" smtClean="0"/>
              <a:pPr/>
              <a:t>2021年3月4日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>
              <a:defRPr sz="5400" b="1" cap="none" baseline="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CD96140-6517-4429-8245-8048EFFD722F}" type="datetime2">
              <a:rPr lang="zh-TW" altLang="en-US" smtClean="0"/>
              <a:pPr/>
              <a:t>2021年3月4日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214E14-FC91-4A98-BE2C-45A91C87CABA}" type="datetime2">
              <a:rPr lang="zh-TW" altLang="en-US" smtClean="0"/>
              <a:pPr/>
              <a:t>2021年3月4日</a:t>
            </a:fld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290FCD0-1450-4EF5-9EB6-93838DB68598}" type="datetime2">
              <a:rPr lang="zh-TW" altLang="en-US" smtClean="0"/>
              <a:pPr/>
              <a:t>2021年3月4日</a:t>
            </a:fld>
            <a:endParaRPr 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3F19C76-1DF4-4157-8E83-99CDD7C5813A}" type="datetime2">
              <a:rPr lang="zh-TW" altLang="en-US" smtClean="0"/>
              <a:pPr/>
              <a:t>2021年3月4日</a:t>
            </a:fld>
            <a:endParaRPr 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40150BE-B45A-4071-8F2D-10F115658B39}" type="datetime2">
              <a:rPr lang="zh-TW" altLang="en-US" smtClean="0"/>
              <a:pPr/>
              <a:t>2021年3月4日</a:t>
            </a:fld>
            <a:endParaRPr 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DB22753-B0A9-4CCB-8874-8C3403729D00}" type="datetime2">
              <a:rPr lang="zh-TW" altLang="en-US" smtClean="0"/>
              <a:pPr/>
              <a:t>2021年3月4日</a:t>
            </a:fld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BD8E3081-8997-4FCC-AA9C-554AF3E1C629}" type="datetime2">
              <a:rPr lang="zh-TW" altLang="en-US" smtClean="0"/>
              <a:pPr/>
              <a:t>2021年3月4日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細明體" panose="02020509000000000000" pitchFamily="49" charset="-120"/>
              </a:defRPr>
            </a:lvl1pPr>
          </a:lstStyle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algn="ctr" rt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高等遊戲設計專題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Game Introduction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algn="ctr" rtl="0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M0961108_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賴威良</a:t>
            </a:r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89956" y="743446"/>
            <a:ext cx="7511753" cy="957362"/>
          </a:xfrm>
        </p:spPr>
        <p:txBody>
          <a:bodyPr rtlCol="0"/>
          <a:lstStyle/>
          <a:p>
            <a:pPr rt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英雄聯盟（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LOL,League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of Legends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189756" y="1700808"/>
            <a:ext cx="11665296" cy="4840560"/>
          </a:xfrm>
        </p:spPr>
        <p:txBody>
          <a:bodyPr rtlCol="0">
            <a:normAutofit/>
          </a:bodyPr>
          <a:lstStyle/>
          <a:p>
            <a:pPr rtl="0">
              <a:lnSpc>
                <a:spcPct val="150000"/>
              </a:lnSpc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Riot Games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開發及發行的一款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5v5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多人線上戰鬥技術型（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MOBA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）遊戲，遊戲為免費模式進行並提供付費道具服務。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>
              <a:lnSpc>
                <a:spcPct val="150000"/>
              </a:lnSpc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《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英雄聯盟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》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受到普遍的讚譽，並在一般玩家間享有高人氣。至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2015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年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月為止，超過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億名玩家每個月至少玩一次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《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英雄聯盟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》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，而每天都玩的玩家超過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2700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萬，高峰時段有超過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750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萬人同時在線上。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2015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年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月，該公司估計全世界每個月有超過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千萬名的活躍玩家。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在電子競技的領域裡有著傑出的表現，自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2011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年起，在北美和歐洲，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Riot Games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分別在洛杉磯和柏林組織了英雄聯盟世界大賽，來自各地的十數個專業隊伍在賽場上一決高下，而香港、澳門、臺灣、韓國、南美洲等地也舉辦過區域賽。在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2019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年的世界大賽總決賽中，同時有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4400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萬線上觀看的觀眾，以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16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種語言在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個平台直播。</a:t>
            </a:r>
          </a:p>
        </p:txBody>
      </p:sp>
      <p:pic>
        <p:nvPicPr>
          <p:cNvPr id="1028" name="Picture 4" descr="英雄聯盟》LOL 過氣？統計數據告訴你它依舊是霸權！─ EXP.GG">
            <a:extLst>
              <a:ext uri="{FF2B5EF4-FFF2-40B4-BE49-F238E27FC236}">
                <a16:creationId xmlns:a16="http://schemas.microsoft.com/office/drawing/2014/main" id="{CC7E0098-72DE-4FD0-A029-58F51CB27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804" y="682067"/>
            <a:ext cx="1920155" cy="108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電競遊戲]英雄聯盟下載世界最熱門的多人鬥塔競技遊戲- League of Legends - 免費軟體下載區">
            <a:extLst>
              <a:ext uri="{FF2B5EF4-FFF2-40B4-BE49-F238E27FC236}">
                <a16:creationId xmlns:a16="http://schemas.microsoft.com/office/drawing/2014/main" id="{2CBC1A3D-AAD2-462E-9065-566995E8F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537" y="886606"/>
            <a:ext cx="774973" cy="774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2048"/>
            <a:ext cx="8686801" cy="806152"/>
          </a:xfrm>
        </p:spPr>
        <p:txBody>
          <a:bodyPr rtlCol="0"/>
          <a:lstStyle/>
          <a:p>
            <a:pPr rt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遊戲介紹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0" y="871464"/>
            <a:ext cx="9406780" cy="5976664"/>
          </a:xfrm>
        </p:spPr>
        <p:txBody>
          <a:bodyPr rtlCol="0">
            <a:normAutofit lnSpcReduction="10000"/>
          </a:bodyPr>
          <a:lstStyle/>
          <a:p>
            <a:pPr marL="45720" indent="0" rtl="0">
              <a:lnSpc>
                <a:spcPct val="150000"/>
              </a:lnSpc>
              <a:buNone/>
            </a:pPr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《</a:t>
            </a:r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英雄聯盟</a:t>
            </a:r>
            <a:r>
              <a:rPr lang="en-US" altLang="zh-TW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》</a:t>
            </a:r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裡，玩家扮演一個不可見的召喚師，並操控具有獨特能力的「英雄」與電腦</a:t>
            </a:r>
            <a:r>
              <a:rPr lang="en-US" altLang="zh-TW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或真人玩家控制的英雄對戰，遊戲通常的勝利目標是要摧毀對方的主要基地「主堡」，英雄在每場遊戲開始時都比較弱，他們會隨著遊戲進展而升級，但這些數值會在下一場遊戲重新開始時重置。</a:t>
            </a:r>
            <a:endParaRPr lang="en-US" altLang="zh-TW" sz="15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" indent="0" rtl="0">
              <a:lnSpc>
                <a:spcPct val="150000"/>
              </a:lnSpc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召喚峽谷是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《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英雄聯盟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》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中最受歡迎的地圖。在這個地圖的模式裡，兩個團隊各自有五名玩家，以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摧毀對方隊伍的主要基地「主堡」為目標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而相互對戰，除了進攻對方、同時也要防守自己的主堡不被破壞。主堡的位置在地圖的左下角和右上角，這兩個建築會不斷地創造強度不高的非玩家角色「小兵」，小兵會兵分三路，沿著上路、中路和下路不斷前進，直到與對方的單位接觸。玩家必須操控著英雄，和屬於自己隊伍的小兵一起推進至對方隊伍的基地內、並摧毀對方的主要基地來贏得比賽。在「路」之間的則是被稱為「野區」的中立區域，內部有著不屬於雙方玩家的非玩家角色，被稱為「野怪」。此外還有一條「河道」自左上延伸至右下，雖然名為河、但並不妨礙行動，英雄可以在上面自由行走，與行走在地圖的其它地方無異。另外元素峽谷是當遊戲的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條飛龍被擊殺時，召喚峽谷將會獲得接著即將重生飛龍的屬性，峽谷將會劇烈變動。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2A9C3C2-FE46-45A1-8C3F-A5C9B9004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0836" y="4601218"/>
            <a:ext cx="2277989" cy="227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召喚峽谷Summoner's Rift - 地圖模式《英雄聯盟LoL》官方網站">
            <a:extLst>
              <a:ext uri="{FF2B5EF4-FFF2-40B4-BE49-F238E27FC236}">
                <a16:creationId xmlns:a16="http://schemas.microsoft.com/office/drawing/2014/main" id="{1F009188-8DDA-405D-BD01-F1E31F0C6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3420" y="14511"/>
            <a:ext cx="2885405" cy="20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78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8686801" cy="864096"/>
          </a:xfrm>
        </p:spPr>
        <p:txBody>
          <a:bodyPr rtlCol="0"/>
          <a:lstStyle/>
          <a:p>
            <a:pPr rt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英雄類型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189756" y="864096"/>
            <a:ext cx="11809312" cy="6192688"/>
          </a:xfrm>
        </p:spPr>
        <p:txBody>
          <a:bodyPr rtlCol="0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TW" altLang="en-US" sz="1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射手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：射手俗稱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ADC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或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AD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，是主要造成遠程物理傷害的英雄，這些英雄有較高的每秒傷害（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DPS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）而不是爆發能力，他們通常是破壞防禦塔的主力，不過他們的防禦力偏低，容易遭到火力瞄準。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法師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：法師俗稱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AP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或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APC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，是具有強大魔法傷害技能、但防守能力和移動能力偏低的英雄。一些法師可以在短時間內造成巨大傷害，一些則是以長期持續傷害為主，爆發性的法師和刺客間的界線很模糊。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刺客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：刺客是專精於迅速地殺死另一個英雄的英雄。這些英雄往往會追著對方的射手和法師跑，因為他們的防禦力較差。雖然刺客的防禦也不怎麼高，但他有著迅速移動的能力。刺客的攻擊依賴的是短時間內的瞬間傷害，在攻擊結束之後，他們會比較虛弱。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坦克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：坦克是難以被殺死的英雄，他們有著高防禦、高生命值或高護盾。不過他們的傷害偏低。有些坦克具有控場能力，可以迫使敵人分散或使敵人僵直，也能迫使敵人攻擊自己。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鬥士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：鬥士是能輸出傷害的坦克，相較於坦克，鬥士的攻擊力較高但生命值較低；相較於刺客，鬥士的攻擊力較低而生命值較高。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輔助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：俗稱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SUP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，輔助類英雄的能力是通過治療隊友、牽制對手等方式來輔佐團隊，輔助在遊戲早期通常會與射手英雄搭配，並試圖讓與他搭配的隊友盡可能地生存下去，偶爾還必須騷擾對手。輔助的另一個重要工作是提供團隊更大的視野。</a:t>
            </a:r>
          </a:p>
        </p:txBody>
      </p:sp>
    </p:spTree>
    <p:extLst>
      <p:ext uri="{BB962C8B-B14F-4D97-AF65-F5344CB8AC3E}">
        <p14:creationId xmlns:p14="http://schemas.microsoft.com/office/powerpoint/2010/main" val="2885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遊戲特色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角色多樣化（目前共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154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種）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每個角色都有自己的故事背景發展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每場遊戲玩家可以配點當局所需天賦能力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提供多種模式給玩家遊玩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戰略思考及運用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技巧運用（走位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技能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裝備）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牌位積分機制吸引玩家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052" name="Picture 4" descr="多種角色- 英雄聯盟">
            <a:extLst>
              <a:ext uri="{FF2B5EF4-FFF2-40B4-BE49-F238E27FC236}">
                <a16:creationId xmlns:a16="http://schemas.microsoft.com/office/drawing/2014/main" id="{BF5A54F8-6DFE-432B-A502-3A152F5C7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2690" y="82337"/>
            <a:ext cx="4078189" cy="229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2019 積分未來動向- 新聞《英雄聯盟LoL》官方網站">
            <a:extLst>
              <a:ext uri="{FF2B5EF4-FFF2-40B4-BE49-F238E27FC236}">
                <a16:creationId xmlns:a16="http://schemas.microsoft.com/office/drawing/2014/main" id="{7B818CB8-0185-4DF6-9207-9BDFFC6ED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825" y="5534025"/>
            <a:ext cx="609600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078C3F8-9170-4ED2-8597-AC9B8B29A0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220" y="2532295"/>
            <a:ext cx="3958605" cy="269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遊戲公司獲利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遊戲內儲值購買虛擬商品（角色造型、表情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…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利用限時活動發行稀有造型讓玩家透過儲值機率獲得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相關周邊商品、贊助商、媒體廣告收入等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與其他公司合作共同發行相關商品（信用卡、公仔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…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舉辦比賽取的其他公司的廠商贊助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/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6114EBC-A164-452A-BBBD-1AA7C1E46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0008" y="4631165"/>
            <a:ext cx="3958817" cy="2226835"/>
          </a:xfrm>
          <a:prstGeom prst="rect">
            <a:avLst/>
          </a:prstGeom>
        </p:spPr>
      </p:pic>
      <p:pic>
        <p:nvPicPr>
          <p:cNvPr id="5122" name="Picture 2" descr="英雄聯盟世界大賽倒數開打秒懂競技3指南-- 上報/ 遊戲,LOL世界大賽">
            <a:extLst>
              <a:ext uri="{FF2B5EF4-FFF2-40B4-BE49-F238E27FC236}">
                <a16:creationId xmlns:a16="http://schemas.microsoft.com/office/drawing/2014/main" id="{7D7C7ED2-DA59-4B05-BABB-FF12599F2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372" y="0"/>
            <a:ext cx="4330453" cy="2425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40" y="163141"/>
            <a:ext cx="8686801" cy="691480"/>
          </a:xfrm>
        </p:spPr>
        <p:txBody>
          <a:bodyPr rtlCol="0"/>
          <a:lstStyle/>
          <a:p>
            <a:pPr rt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遊戲成功要素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261764" y="1196752"/>
            <a:ext cx="11665296" cy="4895056"/>
          </a:xfrm>
        </p:spPr>
        <p:txBody>
          <a:bodyPr rtlCol="0"/>
          <a:lstStyle/>
          <a:p>
            <a:pPr rtl="0"/>
            <a:r>
              <a:rPr lang="zh-TW" altLang="en-US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免費遊戲獲利模式之一：打入電競市場</a:t>
            </a:r>
            <a:endParaRPr lang="en-US" altLang="zh-TW" dirty="0">
              <a:solidFill>
                <a:srgbClr val="00B05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" indent="0" rtl="0">
              <a:lnSpc>
                <a:spcPct val="150000"/>
              </a:lnSpc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對遊戲開發商來說，早期電競只是一種廣告宣傳，現在則是重要的收入來源。從轉播權利金以及廣告拆帳等，遊戲公司都能從中抽頭，要能受到認同快速切入電競市場，遊戲的機制設計相形重要。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" indent="0" rtl="0">
              <a:lnSpc>
                <a:spcPct val="150000"/>
              </a:lnSpc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要打入電競市場必須「讓玩家覺得」遊戲對戰的平衡度夠，但與其讓官方不斷調整數值上傷透腦筋，不如想辦法讓玩家自己決定「什麼對他們才是平衡的」，無論是替對方決定遊戲環境（例如不准使用某些技能或英雄）；或像射擊遊戲對戰時，雙方能使用的槍枝都相同，都能達到「讓玩家覺得平衡」的效果。</a:t>
            </a:r>
          </a:p>
        </p:txBody>
      </p:sp>
      <p:pic>
        <p:nvPicPr>
          <p:cNvPr id="7170" name="Picture 2" descr="iTaigi 愛台語">
            <a:extLst>
              <a:ext uri="{FF2B5EF4-FFF2-40B4-BE49-F238E27FC236}">
                <a16:creationId xmlns:a16="http://schemas.microsoft.com/office/drawing/2014/main" id="{D5319773-C188-4367-9095-A7AA328E6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2709" y="4790652"/>
            <a:ext cx="2060849" cy="2060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14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40" y="163141"/>
            <a:ext cx="8686801" cy="691480"/>
          </a:xfrm>
        </p:spPr>
        <p:txBody>
          <a:bodyPr rtlCol="0"/>
          <a:lstStyle/>
          <a:p>
            <a:pPr rt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遊戲成功要素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261764" y="1196752"/>
            <a:ext cx="11665296" cy="5328592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免費遊戲獲利模式之二：商城物品的變革</a:t>
            </a:r>
            <a:endParaRPr lang="en-US" altLang="zh-TW" dirty="0">
              <a:solidFill>
                <a:srgbClr val="00B05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" indent="0" rtl="0">
              <a:lnSpc>
                <a:spcPct val="150000"/>
              </a:lnSpc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早期遊戲以「增強角色」為號召販賣自己的商城物品，是殺雞取卵的作法，當一些「台幣戰士」花錢購買商城裝備（或是衝裝防爆道具），讓自己能夠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打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免費玩家時，免費玩家就會因為差距太大而離開─因為遊戲內販賣的商城物品，導致玩家間的差異過於巨大，容易讓人灰心。而沒有這些免費玩家，願意付費的商城玩家就會因為缺乏比較的對象，而再也不願意付錢了，這對遊戲公司來說反而是最大的傷害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" indent="0" rtl="0">
              <a:lnSpc>
                <a:spcPct val="150000"/>
              </a:lnSpc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《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英雄聯盟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》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在遊戲內部的獲利模式是什麼呢？答案是英雄的特殊模組。每個英雄都會有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個特殊的模組，每個模組的設計風格都不太相同，也有各自的特色。如果玩家想使用特殊模組進行遊戲，就必須要花錢購買簡稱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Riot Points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購買特殊的英雄模組。這些模組對於遊戲平衡完全沒影響，也不會讓玩家的英雄變更強，但是卻能夠改變玩家遊戲的心情以及體驗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" indent="0" rtl="0">
              <a:lnSpc>
                <a:spcPct val="150000"/>
              </a:lnSpc>
              <a:buNone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" indent="0" rtl="0">
              <a:lnSpc>
                <a:spcPct val="150000"/>
              </a:lnSpc>
              <a:buNone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8302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商務策略簡報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4351901_TF03460663.potx" id="{CA205AA1-F0A2-4EFA-8929-33A26053ED7C}" vid="{5DDE2F13-7488-4895-811E-FD5DE3AB6C6B}"/>
    </a:ext>
  </a:extLst>
</a:theme>
</file>

<file path=ppt/theme/theme2.xml><?xml version="1.0" encoding="utf-8"?>
<a:theme xmlns:a="http://schemas.openxmlformats.org/drawingml/2006/main" name="Office 佈景主題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3E1689-1E09-4ADC-A5E7-6718BF79A8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FF1070-8794-47AC-90B7-1F2E078096FF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CB30B94-6D3B-4C91-947C-5EB8E8EFF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商務策略簡報</Template>
  <TotalTime>730</TotalTime>
  <Words>1888</Words>
  <Application>Microsoft Office PowerPoint</Application>
  <PresentationFormat>自訂</PresentationFormat>
  <Paragraphs>56</Paragraphs>
  <Slides>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Microsoft JhengHei UI</vt:lpstr>
      <vt:lpstr>細明體</vt:lpstr>
      <vt:lpstr>Microsoft JhengHei</vt:lpstr>
      <vt:lpstr>標楷體</vt:lpstr>
      <vt:lpstr>Arial</vt:lpstr>
      <vt:lpstr>Arial</vt:lpstr>
      <vt:lpstr>商務策略簡報</vt:lpstr>
      <vt:lpstr>高等遊戲設計專題 Game Introduction</vt:lpstr>
      <vt:lpstr>英雄聯盟（LOL,League of Legends）</vt:lpstr>
      <vt:lpstr>遊戲介紹</vt:lpstr>
      <vt:lpstr>英雄類型</vt:lpstr>
      <vt:lpstr>遊戲特色</vt:lpstr>
      <vt:lpstr>遊戲公司獲利</vt:lpstr>
      <vt:lpstr>遊戲成功要素</vt:lpstr>
      <vt:lpstr>遊戲成功要素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高等遊戲設計專題</dc:title>
  <dc:creator>Wilion</dc:creator>
  <cp:lastModifiedBy>Wilion</cp:lastModifiedBy>
  <cp:revision>85</cp:revision>
  <dcterms:created xsi:type="dcterms:W3CDTF">2021-02-28T16:53:55Z</dcterms:created>
  <dcterms:modified xsi:type="dcterms:W3CDTF">2021-03-03T16:55:45Z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