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2C1C2-87A8-B11A-4BC6-D449E4C7D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2DB00A-0B1B-1B9A-F3F0-E37FFF1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32014C-803E-4533-927A-6660A1C2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3B0-589D-4922-BC06-C74DD4F55EA1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4A363-048F-D4D3-EBA8-8A0B346F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D45005-C506-05D7-7BF4-74A8D85C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55B6-714C-4B8F-B23C-9CD56B3C0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52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CE60E-0398-4C7F-A4EE-F33C0E1D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71D88E-A7A8-CF9F-7A3B-41D83D033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BAAC4-5BC9-C9DB-70F8-354E805C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3B0-589D-4922-BC06-C74DD4F55EA1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8BCBB5-25E8-34CC-3CB7-159A4EED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E7D30D-E6F6-CE26-5C54-1723C274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55B6-714C-4B8F-B23C-9CD56B3C0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56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685D03-D0C1-013F-2DA0-711084695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0FA922-CBB4-5E9F-17F1-21698706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7E6F5-F1C9-880E-CD98-F3B5D979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3B0-589D-4922-BC06-C74DD4F55EA1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E0086B-4C9B-0BB9-59C7-ACFB6A2F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268F44-7C54-30D3-2F4D-26E5D4C1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55B6-714C-4B8F-B23C-9CD56B3C0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37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03AD9-7C64-2C11-C774-5E52BAA3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AAC620-B0F7-7597-0B42-324E79EE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B00FB4-05F4-6640-D560-AA7020A3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3B0-589D-4922-BC06-C74DD4F55EA1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D820C8-93F9-9E91-3D48-56D376C4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24616-8926-65FB-3717-78F37524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55B6-714C-4B8F-B23C-9CD56B3C0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17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01AFF-834C-9686-AD01-E4CAB22E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4E825C-105F-6FED-EF30-50F00A55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884DE-34A4-CAE2-C8B1-853BB9D7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3B0-589D-4922-BC06-C74DD4F55EA1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CC5774-FC00-6B8A-68F4-6F4BF9C5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CA700C-BDE3-8A19-4D30-0C19C57B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55B6-714C-4B8F-B23C-9CD56B3C0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24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A9DA0-4727-EE74-37F8-91B17220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30564C-E78D-E9AD-0AD2-5B151D012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DE014B-4004-E122-237A-FC65BF55C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2D0EC5-434A-B8D4-3347-87BE7D8F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3B0-589D-4922-BC06-C74DD4F55EA1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625E9A-880E-A13F-8D3D-60B6B0EB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94128D-D741-A35D-85F6-97B0BEB8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55B6-714C-4B8F-B23C-9CD56B3C0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35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CB70A-6776-315D-B8D7-A5CC901F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98BDF-6BA3-9AEF-191B-4FB6AD1DC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9217D0-B5AC-0BEA-1C9E-6EEDEBAC9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1E0D3B-F49B-E9D4-518A-481D94737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5D7D64-E589-FE6A-90E4-74C6CAD03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631926-AB55-A426-464F-C3D1D4B9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3B0-589D-4922-BC06-C74DD4F55EA1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066588-79F6-A139-D7FC-07BEC530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11F8AD-0C1D-9E19-5D5B-FA6ADA11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55B6-714C-4B8F-B23C-9CD56B3C0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3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6C4EF-3DA2-7F23-EE41-F0119150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93A2FD-9FB6-EB97-6949-44A07EA9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3B0-589D-4922-BC06-C74DD4F55EA1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5150CC-F3AD-F7FE-EC13-79603B6C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22F3D7-AE9E-2111-A263-FA85FF46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55B6-714C-4B8F-B23C-9CD56B3C0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85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CCF873-AD50-FB68-E1CC-B35A7AD6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3B0-589D-4922-BC06-C74DD4F55EA1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17DAF8-E91B-34BA-97A0-4CEF462C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486A0B-92D1-22F5-A9E2-8FE29C85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55B6-714C-4B8F-B23C-9CD56B3C0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3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846DE-9278-F2A6-A526-1AFE8A53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150F4-478E-3458-4BC4-17455F30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82A25D-954E-4927-B094-55297202A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96BFF6-319F-0FF1-97AE-08340007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3B0-589D-4922-BC06-C74DD4F55EA1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1AF84B-EC0F-B77B-218A-725266FD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B2BC18-0B48-E90E-DBB1-D2743C1A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55B6-714C-4B8F-B23C-9CD56B3C0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6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30F6F-3DE2-1EFE-4B62-12FA11A2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D79A16-8DEE-B3A7-1846-D4A3C2622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024CED-19DA-4B0E-94C5-A2624906F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B1EDB1-CF2F-3BF6-D62E-566B0891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3B0-589D-4922-BC06-C74DD4F55EA1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4CBFB0-D365-67FE-C8B4-7DA8D45F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4266A4-686D-DEBE-AA05-E0D818FB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55B6-714C-4B8F-B23C-9CD56B3C0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8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31F467-D817-5A14-1591-EB676BB1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B72D9F-7B48-0970-E101-31CAE9599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A2B92F-7914-B323-3E89-0CA84B057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863B0-589D-4922-BC06-C74DD4F55EA1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3A47B1-F4EA-884C-1B65-1E5EC7EE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58E94-B5B5-17AB-E220-1878A35EF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1D55B6-714C-4B8F-B23C-9CD56B3C0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59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oaopaulocontador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staofacileeficiente.com.br/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D5D01B30-F7AB-6D9B-22D1-EEBBEF16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54" y="1122352"/>
            <a:ext cx="4071291" cy="2452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E722558-1DC0-1C60-C95B-F37210289BB2}"/>
              </a:ext>
            </a:extLst>
          </p:cNvPr>
          <p:cNvSpPr txBox="1"/>
          <p:nvPr/>
        </p:nvSpPr>
        <p:spPr>
          <a:xfrm>
            <a:off x="15238" y="435254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003399"/>
                </a:solidFill>
              </a:rPr>
              <a:t>Gestão Fácil e Eficiente </a:t>
            </a:r>
            <a:br>
              <a:rPr lang="pt-BR" sz="3600" b="1" dirty="0"/>
            </a:br>
            <a:r>
              <a:rPr lang="pt-BR" sz="2000" dirty="0">
                <a:solidFill>
                  <a:srgbClr val="003399"/>
                </a:solidFill>
              </a:rPr>
              <a:t>Consultoria e Assessoria Contábil</a:t>
            </a:r>
            <a:endParaRPr lang="pt-BR" sz="3600" dirty="0">
              <a:solidFill>
                <a:srgbClr val="003399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BD11F9-F10B-C8DF-E5D6-7A9A7C5BF8AC}"/>
              </a:ext>
            </a:extLst>
          </p:cNvPr>
          <p:cNvSpPr/>
          <p:nvPr/>
        </p:nvSpPr>
        <p:spPr>
          <a:xfrm>
            <a:off x="0" y="6483096"/>
            <a:ext cx="12192000" cy="3840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D23DE2-F6CB-80E8-FD8E-1240A02F73E5}"/>
              </a:ext>
            </a:extLst>
          </p:cNvPr>
          <p:cNvSpPr txBox="1"/>
          <p:nvPr/>
        </p:nvSpPr>
        <p:spPr>
          <a:xfrm>
            <a:off x="115822" y="6544315"/>
            <a:ext cx="119908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</a:rPr>
              <a:t>Gestão Fácil Eficiente										                </a:t>
            </a:r>
            <a:r>
              <a:rPr lang="pt-BR" sz="105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Copyright © 2018-2025</a:t>
            </a:r>
            <a:r>
              <a:rPr lang="pt-BR" sz="105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34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AB396F0-284E-A102-3264-44CAA96C0E5A}"/>
              </a:ext>
            </a:extLst>
          </p:cNvPr>
          <p:cNvSpPr txBox="1"/>
          <p:nvPr/>
        </p:nvSpPr>
        <p:spPr>
          <a:xfrm>
            <a:off x="1308130" y="281546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rgbClr val="003399"/>
                </a:solidFill>
                <a:latin typeface="+mj-lt"/>
                <a:ea typeface="+mj-ea"/>
                <a:cs typeface="+mj-cs"/>
              </a:rPr>
              <a:t>Sobre</a:t>
            </a:r>
            <a:r>
              <a:rPr lang="en-US" sz="4000" b="1" kern="1200" dirty="0">
                <a:solidFill>
                  <a:srgbClr val="0033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003399"/>
                </a:solidFill>
                <a:latin typeface="+mj-lt"/>
                <a:ea typeface="+mj-ea"/>
                <a:cs typeface="+mj-cs"/>
              </a:rPr>
              <a:t>Nós</a:t>
            </a:r>
            <a:endParaRPr lang="en-US" sz="4000" b="1" kern="1200" dirty="0">
              <a:solidFill>
                <a:srgbClr val="0033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977D715-07F2-598C-C38F-1DCD1786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906" y="1000690"/>
            <a:ext cx="2128682" cy="196750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DE7B64-57D5-08BD-6033-1C48B1401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14" y="1702414"/>
            <a:ext cx="8186973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3399"/>
                </a:solidFill>
              </a:rPr>
              <a:t>A </a:t>
            </a:r>
            <a:r>
              <a:rPr lang="en-US" b="1" dirty="0" err="1">
                <a:solidFill>
                  <a:srgbClr val="003399"/>
                </a:solidFill>
              </a:rPr>
              <a:t>História</a:t>
            </a:r>
            <a:r>
              <a:rPr lang="en-US" b="1" dirty="0">
                <a:solidFill>
                  <a:srgbClr val="003399"/>
                </a:solidFill>
              </a:rPr>
              <a:t> da </a:t>
            </a:r>
            <a:r>
              <a:rPr lang="en-US" b="1" dirty="0" err="1">
                <a:solidFill>
                  <a:srgbClr val="003399"/>
                </a:solidFill>
              </a:rPr>
              <a:t>Gestão</a:t>
            </a:r>
            <a:r>
              <a:rPr lang="en-US" b="1" dirty="0">
                <a:solidFill>
                  <a:srgbClr val="003399"/>
                </a:solidFill>
              </a:rPr>
              <a:t> </a:t>
            </a:r>
            <a:r>
              <a:rPr lang="en-US" b="1" dirty="0" err="1">
                <a:solidFill>
                  <a:srgbClr val="003399"/>
                </a:solidFill>
              </a:rPr>
              <a:t>Fácil</a:t>
            </a:r>
            <a:r>
              <a:rPr lang="en-US" b="1" dirty="0">
                <a:solidFill>
                  <a:srgbClr val="003399"/>
                </a:solidFill>
              </a:rPr>
              <a:t> e </a:t>
            </a:r>
            <a:r>
              <a:rPr lang="en-US" b="1" dirty="0" err="1">
                <a:solidFill>
                  <a:srgbClr val="003399"/>
                </a:solidFill>
              </a:rPr>
              <a:t>Eficiente</a:t>
            </a:r>
            <a:r>
              <a:rPr lang="en-US" b="1" dirty="0">
                <a:solidFill>
                  <a:srgbClr val="003399"/>
                </a:solidFill>
              </a:rPr>
              <a:t> – GFE</a:t>
            </a:r>
          </a:p>
          <a:p>
            <a:pPr marL="0" indent="0" algn="just">
              <a:buNone/>
            </a:pPr>
            <a:endParaRPr lang="en-US" sz="2200" dirty="0">
              <a:solidFill>
                <a:srgbClr val="003399"/>
              </a:solidFill>
            </a:endParaRPr>
          </a:p>
          <a:p>
            <a:pPr marL="0" indent="0" algn="just">
              <a:buNone/>
            </a:pPr>
            <a:r>
              <a:rPr lang="en-US" sz="2200" dirty="0"/>
              <a:t>A </a:t>
            </a:r>
            <a:r>
              <a:rPr lang="en-US" sz="2200" b="1" dirty="0"/>
              <a:t>GFE</a:t>
            </a:r>
            <a:r>
              <a:rPr lang="en-US" sz="2200" dirty="0"/>
              <a:t> </a:t>
            </a:r>
            <a:r>
              <a:rPr lang="en-US" sz="2200" dirty="0" err="1"/>
              <a:t>nasceu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2018 de um </a:t>
            </a:r>
            <a:r>
              <a:rPr lang="en-US" sz="2200" dirty="0" err="1"/>
              <a:t>sonho</a:t>
            </a:r>
            <a:r>
              <a:rPr lang="en-US" sz="2200" dirty="0"/>
              <a:t> do Contador, Joao Paulo, que </a:t>
            </a:r>
            <a:r>
              <a:rPr lang="en-US" sz="2200" dirty="0" err="1"/>
              <a:t>após</a:t>
            </a:r>
            <a:r>
              <a:rPr lang="en-US" sz="2200" dirty="0"/>
              <a:t> </a:t>
            </a:r>
            <a:r>
              <a:rPr lang="en-US" sz="2200" dirty="0" err="1"/>
              <a:t>anos</a:t>
            </a:r>
            <a:r>
              <a:rPr lang="en-US" sz="2200" dirty="0"/>
              <a:t> </a:t>
            </a:r>
            <a:r>
              <a:rPr lang="en-US" sz="2200" dirty="0" err="1"/>
              <a:t>trabalhando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grandes</a:t>
            </a:r>
            <a:r>
              <a:rPr lang="en-US" sz="2200" dirty="0"/>
              <a:t> </a:t>
            </a:r>
            <a:r>
              <a:rPr lang="en-US" sz="2200" dirty="0" err="1"/>
              <a:t>empresas</a:t>
            </a:r>
            <a:r>
              <a:rPr lang="en-US" sz="2200" dirty="0"/>
              <a:t> de </a:t>
            </a:r>
            <a:r>
              <a:rPr lang="en-US" sz="2200" dirty="0" err="1"/>
              <a:t>contabilidade</a:t>
            </a:r>
            <a:r>
              <a:rPr lang="en-US" sz="2200" dirty="0"/>
              <a:t>, </a:t>
            </a:r>
            <a:r>
              <a:rPr lang="en-US" sz="2200" dirty="0" err="1"/>
              <a:t>tecnologia</a:t>
            </a:r>
            <a:r>
              <a:rPr lang="en-US" sz="2200" dirty="0"/>
              <a:t> da </a:t>
            </a:r>
            <a:r>
              <a:rPr lang="en-US" sz="2200" dirty="0" err="1"/>
              <a:t>informação</a:t>
            </a:r>
            <a:r>
              <a:rPr lang="en-US" sz="2200" dirty="0"/>
              <a:t> e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servidor</a:t>
            </a:r>
            <a:r>
              <a:rPr lang="en-US" sz="2200" dirty="0"/>
              <a:t> </a:t>
            </a:r>
            <a:r>
              <a:rPr lang="en-US" sz="2200" dirty="0" err="1"/>
              <a:t>público</a:t>
            </a:r>
            <a:r>
              <a:rPr lang="en-US" sz="2200" dirty="0"/>
              <a:t>, </a:t>
            </a:r>
            <a:r>
              <a:rPr lang="en-US" sz="2200" dirty="0" err="1"/>
              <a:t>percebeu</a:t>
            </a:r>
            <a:r>
              <a:rPr lang="en-US" sz="2200" dirty="0"/>
              <a:t>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necessidade</a:t>
            </a:r>
            <a:r>
              <a:rPr lang="en-US" sz="2200" dirty="0"/>
              <a:t> </a:t>
            </a:r>
            <a:r>
              <a:rPr lang="en-US" sz="2200" dirty="0" err="1"/>
              <a:t>crescente</a:t>
            </a:r>
            <a:r>
              <a:rPr lang="en-US" sz="2200" dirty="0"/>
              <a:t> no mercado: </a:t>
            </a:r>
            <a:r>
              <a:rPr lang="en-US" sz="2200" b="1" dirty="0" err="1"/>
              <a:t>proporcionar</a:t>
            </a:r>
            <a:r>
              <a:rPr lang="en-US" sz="2200" b="1" dirty="0"/>
              <a:t> </a:t>
            </a:r>
            <a:r>
              <a:rPr lang="en-US" sz="2200" b="1" dirty="0" err="1"/>
              <a:t>uma</a:t>
            </a:r>
            <a:r>
              <a:rPr lang="en-US" sz="2200" b="1" dirty="0"/>
              <a:t> </a:t>
            </a:r>
            <a:r>
              <a:rPr lang="en-US" sz="2200" b="1" dirty="0" err="1"/>
              <a:t>consultoria</a:t>
            </a:r>
            <a:r>
              <a:rPr lang="en-US" sz="2200" b="1" dirty="0"/>
              <a:t> </a:t>
            </a:r>
            <a:r>
              <a:rPr lang="en-US" sz="2200" b="1" dirty="0" err="1"/>
              <a:t>contábil</a:t>
            </a:r>
            <a:r>
              <a:rPr lang="en-US" sz="2200" b="1" dirty="0"/>
              <a:t> </a:t>
            </a:r>
            <a:r>
              <a:rPr lang="en-US" sz="2200" b="1" dirty="0" err="1"/>
              <a:t>estratégica</a:t>
            </a:r>
            <a:r>
              <a:rPr lang="en-US" sz="2200" b="1" dirty="0"/>
              <a:t>, </a:t>
            </a:r>
            <a:r>
              <a:rPr lang="en-US" sz="2200" b="1" dirty="0" err="1"/>
              <a:t>customizada</a:t>
            </a:r>
            <a:r>
              <a:rPr lang="en-US" sz="2200" b="1" dirty="0"/>
              <a:t> e </a:t>
            </a:r>
            <a:r>
              <a:rPr lang="en-US" sz="2200" b="1" dirty="0" err="1"/>
              <a:t>não</a:t>
            </a:r>
            <a:r>
              <a:rPr lang="en-US" sz="2200" b="1" dirty="0"/>
              <a:t> </a:t>
            </a:r>
            <a:r>
              <a:rPr lang="en-US" sz="2200" b="1" dirty="0" err="1"/>
              <a:t>apenas</a:t>
            </a:r>
            <a:r>
              <a:rPr lang="en-US" sz="2200" b="1" dirty="0"/>
              <a:t> </a:t>
            </a:r>
            <a:r>
              <a:rPr lang="en-US" sz="2200" b="1" dirty="0" err="1"/>
              <a:t>operacional</a:t>
            </a:r>
            <a:r>
              <a:rPr lang="en-US" sz="2200" b="1" dirty="0"/>
              <a:t> para o </a:t>
            </a:r>
            <a:r>
              <a:rPr lang="en-US" sz="2200" b="1" dirty="0" err="1"/>
              <a:t>setor</a:t>
            </a:r>
            <a:r>
              <a:rPr lang="en-US" sz="2200" b="1" dirty="0"/>
              <a:t> </a:t>
            </a:r>
            <a:r>
              <a:rPr lang="en-US" sz="2200" b="1" dirty="0" err="1"/>
              <a:t>público</a:t>
            </a:r>
            <a:r>
              <a:rPr lang="en-US" sz="2200" dirty="0"/>
              <a:t>. 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4F4C253D-6EC9-12F0-F511-6A4038492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7" y="279114"/>
            <a:ext cx="667093" cy="4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7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m 13" descr="Calendário&#10;&#10;O conteúdo gerado por IA pode estar incorreto.">
            <a:extLst>
              <a:ext uri="{FF2B5EF4-FFF2-40B4-BE49-F238E27FC236}">
                <a16:creationId xmlns:a16="http://schemas.microsoft.com/office/drawing/2014/main" id="{5BC04486-FE14-BFA9-D02E-3FCF052B1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9" r="7306"/>
          <a:stretch/>
        </p:blipFill>
        <p:spPr>
          <a:xfrm>
            <a:off x="269988" y="281546"/>
            <a:ext cx="11798104" cy="62179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4C901EF-84BD-0DDC-C749-7DBB96B26FB7}"/>
              </a:ext>
            </a:extLst>
          </p:cNvPr>
          <p:cNvSpPr txBox="1"/>
          <p:nvPr/>
        </p:nvSpPr>
        <p:spPr>
          <a:xfrm>
            <a:off x="1308130" y="281546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dirty="0">
              <a:solidFill>
                <a:srgbClr val="003399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108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ome - Lax Construtora Industrial">
            <a:extLst>
              <a:ext uri="{FF2B5EF4-FFF2-40B4-BE49-F238E27FC236}">
                <a16:creationId xmlns:a16="http://schemas.microsoft.com/office/drawing/2014/main" id="{63FD716B-6633-4409-B7D5-DF622FEAB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5" y="343753"/>
            <a:ext cx="3125210" cy="12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EFEITURA MUNICIPAL DE MONTE ALEGRE DE MINAS">
            <a:extLst>
              <a:ext uri="{FF2B5EF4-FFF2-40B4-BE49-F238E27FC236}">
                <a16:creationId xmlns:a16="http://schemas.microsoft.com/office/drawing/2014/main" id="{1AC92380-F616-0FFF-6DE7-A04D7C40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363" y="2600236"/>
            <a:ext cx="2652045" cy="82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ova logomarca da Prefeitura de Muriaé valoriza bens e símbolos do  município – Prefeitura de Muriaé">
            <a:extLst>
              <a:ext uri="{FF2B5EF4-FFF2-40B4-BE49-F238E27FC236}">
                <a16:creationId xmlns:a16="http://schemas.microsoft.com/office/drawing/2014/main" id="{D3B920CE-126E-2738-7B02-F2278C0BF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41" y="2759427"/>
            <a:ext cx="2652045" cy="66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ofile for Prefeitura Municipal de Muzambinho">
            <a:extLst>
              <a:ext uri="{FF2B5EF4-FFF2-40B4-BE49-F238E27FC236}">
                <a16:creationId xmlns:a16="http://schemas.microsoft.com/office/drawing/2014/main" id="{D5B1FAF2-6A4A-D4E9-AA80-A470441D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777" y="1899266"/>
            <a:ext cx="1915017" cy="191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FINAL DO PROCESSO SELETIVO DE ESTÁGIO NA CÂMARA DE VARGINHA">
            <a:extLst>
              <a:ext uri="{FF2B5EF4-FFF2-40B4-BE49-F238E27FC236}">
                <a16:creationId xmlns:a16="http://schemas.microsoft.com/office/drawing/2014/main" id="{BF0B7868-EE2B-04AF-8B85-9D449F64A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1" y="2080177"/>
            <a:ext cx="1584891" cy="155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armo da Cachoeira">
            <a:extLst>
              <a:ext uri="{FF2B5EF4-FFF2-40B4-BE49-F238E27FC236}">
                <a16:creationId xmlns:a16="http://schemas.microsoft.com/office/drawing/2014/main" id="{76E304A3-A38F-BF4B-4F0F-27B7418C7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14" y="4695866"/>
            <a:ext cx="2905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Até R$5 mil no Edital Câmara de Lavras; confira os detalhes!">
            <a:extLst>
              <a:ext uri="{FF2B5EF4-FFF2-40B4-BE49-F238E27FC236}">
                <a16:creationId xmlns:a16="http://schemas.microsoft.com/office/drawing/2014/main" id="{5AC825A5-2BF8-1A1B-4D2C-1AE2507E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65" y="4127233"/>
            <a:ext cx="2527079" cy="18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Profile for Câmara Municipal de Piumhi">
            <a:extLst>
              <a:ext uri="{FF2B5EF4-FFF2-40B4-BE49-F238E27FC236}">
                <a16:creationId xmlns:a16="http://schemas.microsoft.com/office/drawing/2014/main" id="{C99E11BB-7B3B-31D9-8D45-FE094AED5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436" y="4320491"/>
            <a:ext cx="1706008" cy="170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PRECOR - MG divulga novo Concurso Público">
            <a:extLst>
              <a:ext uri="{FF2B5EF4-FFF2-40B4-BE49-F238E27FC236}">
                <a16:creationId xmlns:a16="http://schemas.microsoft.com/office/drawing/2014/main" id="{AF5634D8-E5D6-5444-777A-E54EB907D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636" y="3923803"/>
            <a:ext cx="2652044" cy="230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178C40E5-ED74-CCE4-53A0-B4656C15E7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218" y="341960"/>
            <a:ext cx="949751" cy="57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AB669-A832-7589-9A19-61F982625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856" y="371888"/>
            <a:ext cx="10804186" cy="5675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/>
              <a:t>ENDEREÇOS: </a:t>
            </a:r>
          </a:p>
          <a:p>
            <a:r>
              <a:rPr lang="pt-BR" sz="1400" dirty="0"/>
              <a:t>R. Quatorze, número 500</a:t>
            </a:r>
          </a:p>
          <a:p>
            <a:r>
              <a:rPr lang="pt-BR" sz="1400" dirty="0"/>
              <a:t>Jardim Monte Verde – Três Corações/MG</a:t>
            </a:r>
          </a:p>
          <a:p>
            <a:endParaRPr lang="pt-BR" sz="1400" dirty="0"/>
          </a:p>
          <a:p>
            <a:r>
              <a:rPr lang="pt-BR" sz="1400" dirty="0"/>
              <a:t>R. Um, número</a:t>
            </a:r>
          </a:p>
          <a:p>
            <a:r>
              <a:rPr lang="pt-BR" sz="1400" dirty="0"/>
              <a:t>Serrote – Lambari/MG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b="1" dirty="0"/>
              <a:t>CONTATO:</a:t>
            </a:r>
          </a:p>
          <a:p>
            <a:pPr marL="0" indent="0">
              <a:buNone/>
            </a:pPr>
            <a:r>
              <a:rPr lang="pt-BR" sz="1400" dirty="0"/>
              <a:t>+55 (35) 99966-2120</a:t>
            </a:r>
          </a:p>
          <a:p>
            <a:pPr marL="0" indent="0">
              <a:buNone/>
            </a:pPr>
            <a:r>
              <a:rPr lang="pt-BR" sz="1400" dirty="0"/>
              <a:t>+55 (35) 98709-5378</a:t>
            </a:r>
          </a:p>
          <a:p>
            <a:pPr marL="0" indent="0">
              <a:buNone/>
            </a:pPr>
            <a:r>
              <a:rPr lang="pt-BR" sz="1400" dirty="0"/>
              <a:t>e-mail: </a:t>
            </a:r>
            <a:r>
              <a:rPr lang="pt-BR" sz="1400" dirty="0">
                <a:hlinkClick r:id="rId2"/>
              </a:rPr>
              <a:t>joaopaulocontador@gmail.com</a:t>
            </a:r>
            <a:endParaRPr lang="pt-BR" sz="1400" dirty="0"/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endParaRPr lang="pt-BR" sz="1400" b="1" dirty="0"/>
          </a:p>
          <a:p>
            <a:pPr marL="0" indent="0">
              <a:buNone/>
            </a:pPr>
            <a:r>
              <a:rPr lang="pt-BR" sz="1400" b="1" dirty="0"/>
              <a:t>HORÁRIO DE ATENDIMENTO</a:t>
            </a:r>
          </a:p>
          <a:p>
            <a:pPr marL="0" indent="0">
              <a:buNone/>
            </a:pPr>
            <a:r>
              <a:rPr lang="pt-BR" sz="1400" dirty="0"/>
              <a:t>Segunda à Sexta, das 08h às 17h30.</a:t>
            </a:r>
          </a:p>
          <a:p>
            <a:pPr marL="0" indent="0">
              <a:buNone/>
            </a:pPr>
            <a:r>
              <a:rPr lang="pt-BR" sz="1400" dirty="0"/>
              <a:t>Responsável técnico João Paulo Ribeiro Luz - CRCMG 130003/0-7</a:t>
            </a:r>
          </a:p>
        </p:txBody>
      </p: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CB7893C7-3836-0E90-539D-BC58B8663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0" y="238999"/>
            <a:ext cx="793357" cy="47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0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75F88-361A-416A-EDAA-4090D2DDF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3D98300B-89B1-3D53-B48D-39FF75890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73" y="988961"/>
            <a:ext cx="2404451" cy="14486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14BE8D-57F6-7B70-5B24-4967D5325D03}"/>
              </a:ext>
            </a:extLst>
          </p:cNvPr>
          <p:cNvSpPr txBox="1"/>
          <p:nvPr/>
        </p:nvSpPr>
        <p:spPr>
          <a:xfrm>
            <a:off x="0" y="272794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3399"/>
                </a:solidFill>
              </a:rPr>
              <a:t>Gestão Fácil e Eficiente </a:t>
            </a:r>
            <a:br>
              <a:rPr lang="pt-BR" sz="2800" b="1" dirty="0"/>
            </a:br>
            <a:r>
              <a:rPr lang="pt-BR" sz="1600" dirty="0">
                <a:solidFill>
                  <a:srgbClr val="003399"/>
                </a:solidFill>
              </a:rPr>
              <a:t>Consultoria e Assessoria Contábil</a:t>
            </a:r>
            <a:endParaRPr lang="pt-BR" sz="2800" dirty="0">
              <a:solidFill>
                <a:srgbClr val="003399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1B3DEC-480F-2CEE-0CDF-DAF8813317C4}"/>
              </a:ext>
            </a:extLst>
          </p:cNvPr>
          <p:cNvSpPr txBox="1"/>
          <p:nvPr/>
        </p:nvSpPr>
        <p:spPr>
          <a:xfrm>
            <a:off x="-1" y="3969165"/>
            <a:ext cx="1219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33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www.gestaofacileeficiente.com.br</a:t>
            </a:r>
            <a:endParaRPr lang="pt-BR" sz="1600" dirty="0">
              <a:solidFill>
                <a:srgbClr val="003399"/>
              </a:solidFill>
            </a:endParaRPr>
          </a:p>
          <a:p>
            <a:pPr algn="ctr"/>
            <a:endParaRPr lang="pt-BR" sz="1600" dirty="0">
              <a:solidFill>
                <a:srgbClr val="003399"/>
              </a:solidFill>
            </a:endParaRPr>
          </a:p>
          <a:p>
            <a:pPr algn="ctr"/>
            <a:r>
              <a:rPr lang="pt-BR" sz="1200" dirty="0">
                <a:solidFill>
                  <a:srgbClr val="003399"/>
                </a:solidFill>
              </a:rPr>
              <a:t>R. Quatorze, 500</a:t>
            </a:r>
            <a:br>
              <a:rPr lang="pt-BR" sz="1200" dirty="0">
                <a:solidFill>
                  <a:srgbClr val="003399"/>
                </a:solidFill>
              </a:rPr>
            </a:br>
            <a:r>
              <a:rPr lang="pt-BR" sz="1200" dirty="0">
                <a:solidFill>
                  <a:srgbClr val="003399"/>
                </a:solidFill>
              </a:rPr>
              <a:t>Jardim Monte Verde  </a:t>
            </a:r>
            <a:br>
              <a:rPr lang="pt-BR" sz="1200" dirty="0">
                <a:solidFill>
                  <a:srgbClr val="003399"/>
                </a:solidFill>
              </a:rPr>
            </a:br>
            <a:r>
              <a:rPr lang="pt-BR" sz="1200" dirty="0">
                <a:solidFill>
                  <a:srgbClr val="003399"/>
                </a:solidFill>
              </a:rPr>
              <a:t>Três Corações/MG</a:t>
            </a:r>
          </a:p>
          <a:p>
            <a:pPr algn="ctr"/>
            <a:r>
              <a:rPr lang="pt-BR" sz="1200" dirty="0">
                <a:solidFill>
                  <a:srgbClr val="003399"/>
                </a:solidFill>
              </a:rPr>
              <a:t>+55 35 98709-5378</a:t>
            </a:r>
          </a:p>
          <a:p>
            <a:endParaRPr lang="pt-BR" dirty="0">
              <a:solidFill>
                <a:srgbClr val="003399"/>
              </a:solidFill>
            </a:endParaRPr>
          </a:p>
        </p:txBody>
      </p:sp>
      <p:pic>
        <p:nvPicPr>
          <p:cNvPr id="3074" name="Picture 2" descr="Logo Facebook Png Imagens – Download Grátis no Freepik">
            <a:extLst>
              <a:ext uri="{FF2B5EF4-FFF2-40B4-BE49-F238E27FC236}">
                <a16:creationId xmlns:a16="http://schemas.microsoft.com/office/drawing/2014/main" id="{25F49B72-7209-C626-41A8-3841E6FA4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716" y="5499026"/>
            <a:ext cx="353575" cy="35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1F4A3CD-F268-00E8-1212-BFC02CF9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10" y="5499026"/>
            <a:ext cx="353575" cy="35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ng do logotipo do linkedin, png transparente do ícone do linkedin 18930480  PNG">
            <a:extLst>
              <a:ext uri="{FF2B5EF4-FFF2-40B4-BE49-F238E27FC236}">
                <a16:creationId xmlns:a16="http://schemas.microsoft.com/office/drawing/2014/main" id="{6C69F3BB-ADF2-2A84-BB33-DF3636E05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005" y="5393973"/>
            <a:ext cx="563680" cy="5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hatsapp Logo – PNG e Vetor – Download de Logo">
            <a:extLst>
              <a:ext uri="{FF2B5EF4-FFF2-40B4-BE49-F238E27FC236}">
                <a16:creationId xmlns:a16="http://schemas.microsoft.com/office/drawing/2014/main" id="{6368FB7D-D728-AD3C-4666-EFC36D587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648" y="5468559"/>
            <a:ext cx="386532" cy="38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253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194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Paulo Ribeiro</dc:creator>
  <cp:lastModifiedBy>João Paulo Ribeiro</cp:lastModifiedBy>
  <cp:revision>8</cp:revision>
  <dcterms:created xsi:type="dcterms:W3CDTF">2025-03-05T14:47:48Z</dcterms:created>
  <dcterms:modified xsi:type="dcterms:W3CDTF">2025-03-05T18:33:59Z</dcterms:modified>
</cp:coreProperties>
</file>