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1C32E-6ED4-211C-12BF-7714C64AA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3D099A-6CAA-2A29-12DD-5AE6EC7BA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A111BE-0153-4F14-CF81-87241CAF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A92-27FB-42B3-A511-B694CC1D85BD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8B25F-6A52-E232-7B48-73FF583A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8F835-C939-83EA-CFC2-5C67A5DA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FED9-7A50-4A09-B71F-39D8A1EA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36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DB9E4-898B-C31F-0DA5-6CCBC2C5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CDFC3B-8040-F794-AAF1-790F82FD5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472995-4345-5CAE-1F85-7481D9ED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A92-27FB-42B3-A511-B694CC1D85BD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8278D3-5816-7978-7F6B-4305EC8A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635A39-FDAB-7920-6584-54B5E93F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FED9-7A50-4A09-B71F-39D8A1EA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99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C62000-E6BA-4EC0-7375-8DE18C091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C626FA-81C8-F6C8-4537-47F68B62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E1A072-91B1-FD92-4AB4-45D1D4F2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A92-27FB-42B3-A511-B694CC1D85BD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8FFC96-C4D9-FCD7-45FE-67ACCAA1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EB7EA5-9C77-6689-AF8B-50243901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FED9-7A50-4A09-B71F-39D8A1EA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7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E5942-BFE8-42C3-2A13-5828F415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907B47-0854-52A1-CFE9-962828ED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F703E-9BDF-34B0-F050-6809A3CF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A92-27FB-42B3-A511-B694CC1D85BD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1BAE97-80F0-FF2C-A226-415B5C93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B401BD-E8DF-BB11-CC8B-5E370885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FED9-7A50-4A09-B71F-39D8A1EA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27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63A66-1529-8E2E-4BA3-3674EEA7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7E851B-8A6B-E508-F578-1458B4680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47A0D3-547E-0161-FF50-80DFF6C3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A92-27FB-42B3-A511-B694CC1D85BD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02C7E-3993-3E6D-B537-60D0D9A8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2E894E-B896-525F-4A60-601DFB64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FED9-7A50-4A09-B71F-39D8A1EA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9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66DD9-41B0-E5A5-4332-46D4E18A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E9AC7-9D6E-70C6-F467-9BFDE62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253A38-E8E0-3B06-021A-80B6925C3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2AD908-701B-78A4-F3EE-E31C6DAC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A92-27FB-42B3-A511-B694CC1D85BD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D9975E-3D71-50A5-9C6F-404FD7C3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278F15-AFA0-293D-D0B8-1818BD21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FED9-7A50-4A09-B71F-39D8A1EA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46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97FAE-1E8C-7A9A-0BBA-C75F65D9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77CC8C-C44B-9958-B051-0BF7CBF3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0959D7-AA11-A250-1FD9-048DDAFDD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2DDAC5-AF66-080B-BAE0-46489B264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53DE9D-CDBC-4A98-963D-4887261B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C0809A-B147-D8F0-190B-DE87AF10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A92-27FB-42B3-A511-B694CC1D85BD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99355C-E5F4-8192-ECCB-0EC76A1C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DE393E-A0F2-21B1-74B1-7B73C5C1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FED9-7A50-4A09-B71F-39D8A1EA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B937D-EFDC-9B5B-9F64-E96A8EB8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68E03E-9B5B-997D-E1C4-786D374D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A92-27FB-42B3-A511-B694CC1D85BD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7F5346-590E-C9CE-4D51-9B539E9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CB0755-EFEB-F51B-5C8C-B4274BD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FED9-7A50-4A09-B71F-39D8A1EA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4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C42165-796E-62BA-5ED0-D3EB9915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A92-27FB-42B3-A511-B694CC1D85BD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539B6A-F1C5-3219-5F41-E458C702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10B808-1A30-5EE7-C802-1E8C730C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FED9-7A50-4A09-B71F-39D8A1EA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09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B15D2-441C-A5FF-0FEB-AD05B375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0E3BA-77AA-4FF8-4131-C471F5398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004BDF-6578-7B54-C0A7-4876934C0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0BDC4C-AA36-E10D-C6B8-88C534C7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A92-27FB-42B3-A511-B694CC1D85BD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3A43C6-8DCF-7945-68DC-73C75E3C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2F3F74-553C-63FA-6D19-12C71B89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FED9-7A50-4A09-B71F-39D8A1EA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38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C3458-1B9C-DC45-565B-2A0C7B2E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726672-B8B0-6353-FC1B-079FB7A4C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04E203-5D05-63BE-2E0F-3E424F894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FC9C6B-3779-9195-4D33-B46FBEB9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A92-27FB-42B3-A511-B694CC1D85BD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DEA40A-0820-CB13-01B5-359DA32B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D3BA51-565A-80DD-B70A-13F0BB9E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FED9-7A50-4A09-B71F-39D8A1EA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43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C9FFE7-14F2-37D9-08C3-73E49E21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4FE8B-B2A3-7946-BEF8-B7EBEE5B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458A28-7F11-0B1D-56FA-4256E3DC7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CDA92-27FB-42B3-A511-B694CC1D85BD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6785C-199B-4545-7EE4-6DF2B167B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C6BDE-BC9A-CBDF-3DE7-4C16F7708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CFED9-7A50-4A09-B71F-39D8A1EA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7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7592C9C-C1D8-0665-C4DD-966672F5E312}"/>
              </a:ext>
            </a:extLst>
          </p:cNvPr>
          <p:cNvSpPr txBox="1"/>
          <p:nvPr/>
        </p:nvSpPr>
        <p:spPr>
          <a:xfrm>
            <a:off x="542925" y="434459"/>
            <a:ext cx="3295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.NET - Usando a Clean Architecture</a:t>
            </a:r>
            <a:endParaRPr lang="pt-BR" sz="1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25ABF1F-E0E8-C51D-3D45-46FD5F4C0998}"/>
              </a:ext>
            </a:extLst>
          </p:cNvPr>
          <p:cNvSpPr/>
          <p:nvPr/>
        </p:nvSpPr>
        <p:spPr>
          <a:xfrm>
            <a:off x="2600322" y="1307067"/>
            <a:ext cx="1476375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/>
                </a:solidFill>
              </a:rPr>
              <a:t>Application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15E112-4377-8B78-CDAB-97C0FA645269}"/>
              </a:ext>
            </a:extLst>
          </p:cNvPr>
          <p:cNvSpPr/>
          <p:nvPr/>
        </p:nvSpPr>
        <p:spPr>
          <a:xfrm>
            <a:off x="4029071" y="2050731"/>
            <a:ext cx="1476375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/>
                </a:solidFill>
              </a:rPr>
              <a:t>Domain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71B3525-1311-5289-CF03-2E1267D5A848}"/>
              </a:ext>
            </a:extLst>
          </p:cNvPr>
          <p:cNvSpPr/>
          <p:nvPr/>
        </p:nvSpPr>
        <p:spPr>
          <a:xfrm>
            <a:off x="2600321" y="2931727"/>
            <a:ext cx="1476375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/>
                </a:solidFill>
              </a:rPr>
              <a:t>Persistence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6D164E6-75AF-E933-4CDD-74190C0E8F05}"/>
              </a:ext>
            </a:extLst>
          </p:cNvPr>
          <p:cNvSpPr/>
          <p:nvPr/>
        </p:nvSpPr>
        <p:spPr>
          <a:xfrm>
            <a:off x="2552697" y="5052638"/>
            <a:ext cx="1476375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/>
                </a:solidFill>
              </a:rPr>
              <a:t>Presentation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087A639-44F8-FECE-4B17-19343F354D1B}"/>
              </a:ext>
            </a:extLst>
          </p:cNvPr>
          <p:cNvSpPr/>
          <p:nvPr/>
        </p:nvSpPr>
        <p:spPr>
          <a:xfrm>
            <a:off x="2552696" y="5919413"/>
            <a:ext cx="1476375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/>
                </a:solidFill>
              </a:rPr>
              <a:t>Test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4706863-EAD0-1AF1-9034-1A485C9DBB2D}"/>
              </a:ext>
            </a:extLst>
          </p:cNvPr>
          <p:cNvSpPr txBox="1"/>
          <p:nvPr/>
        </p:nvSpPr>
        <p:spPr>
          <a:xfrm>
            <a:off x="1285866" y="1847789"/>
            <a:ext cx="58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Core</a:t>
            </a:r>
          </a:p>
        </p:txBody>
      </p:sp>
      <p:sp>
        <p:nvSpPr>
          <p:cNvPr id="14" name="Chave Esquerda 13">
            <a:extLst>
              <a:ext uri="{FF2B5EF4-FFF2-40B4-BE49-F238E27FC236}">
                <a16:creationId xmlns:a16="http://schemas.microsoft.com/office/drawing/2014/main" id="{31E23748-D0CE-E156-5E3A-8B3A010173AE}"/>
              </a:ext>
            </a:extLst>
          </p:cNvPr>
          <p:cNvSpPr/>
          <p:nvPr/>
        </p:nvSpPr>
        <p:spPr>
          <a:xfrm>
            <a:off x="1871658" y="1428750"/>
            <a:ext cx="500067" cy="1145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E8B3950-2725-1F84-8410-0B91A2647310}"/>
              </a:ext>
            </a:extLst>
          </p:cNvPr>
          <p:cNvSpPr txBox="1"/>
          <p:nvPr/>
        </p:nvSpPr>
        <p:spPr>
          <a:xfrm>
            <a:off x="638166" y="3013173"/>
            <a:ext cx="120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Infrastructure</a:t>
            </a:r>
          </a:p>
        </p:txBody>
      </p:sp>
      <p:sp>
        <p:nvSpPr>
          <p:cNvPr id="16" name="Chave Esquerda 15">
            <a:extLst>
              <a:ext uri="{FF2B5EF4-FFF2-40B4-BE49-F238E27FC236}">
                <a16:creationId xmlns:a16="http://schemas.microsoft.com/office/drawing/2014/main" id="{26B1150C-E0AE-BFAD-17E7-402FB2D4618D}"/>
              </a:ext>
            </a:extLst>
          </p:cNvPr>
          <p:cNvSpPr/>
          <p:nvPr/>
        </p:nvSpPr>
        <p:spPr>
          <a:xfrm>
            <a:off x="1971676" y="2905125"/>
            <a:ext cx="290512" cy="5238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F827DD3-5D50-EC17-C179-0F2AF5907663}"/>
              </a:ext>
            </a:extLst>
          </p:cNvPr>
          <p:cNvSpPr txBox="1"/>
          <p:nvPr/>
        </p:nvSpPr>
        <p:spPr>
          <a:xfrm>
            <a:off x="5572121" y="2050731"/>
            <a:ext cx="26098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Definido as entidades do negócio e implementado as interfaces que vão reger os casos de usos da aplicação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23A0CDF-07F2-1F7C-2B31-6F2E692B3ED2}"/>
              </a:ext>
            </a:extLst>
          </p:cNvPr>
          <p:cNvSpPr txBox="1"/>
          <p:nvPr/>
        </p:nvSpPr>
        <p:spPr>
          <a:xfrm>
            <a:off x="4267195" y="2905125"/>
            <a:ext cx="26098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Aqui será criado a classe de contexto do Entity Core (DbContext) e a implementação dos repositórios, além do ServiceExntesions</a:t>
            </a:r>
          </a:p>
        </p:txBody>
      </p:sp>
    </p:spTree>
    <p:extLst>
      <p:ext uri="{BB962C8B-B14F-4D97-AF65-F5344CB8AC3E}">
        <p14:creationId xmlns:p14="http://schemas.microsoft.com/office/powerpoint/2010/main" val="274001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7592C9C-C1D8-0665-C4DD-966672F5E312}"/>
              </a:ext>
            </a:extLst>
          </p:cNvPr>
          <p:cNvSpPr txBox="1"/>
          <p:nvPr/>
        </p:nvSpPr>
        <p:spPr>
          <a:xfrm>
            <a:off x="542925" y="434459"/>
            <a:ext cx="3295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.NET - Usando a Clean Architecture</a:t>
            </a:r>
            <a:endParaRPr lang="pt-BR" sz="1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25ABF1F-E0E8-C51D-3D45-46FD5F4C0998}"/>
              </a:ext>
            </a:extLst>
          </p:cNvPr>
          <p:cNvSpPr/>
          <p:nvPr/>
        </p:nvSpPr>
        <p:spPr>
          <a:xfrm>
            <a:off x="733425" y="1417881"/>
            <a:ext cx="1476375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/>
                </a:solidFill>
              </a:rPr>
              <a:t>Application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15E112-4377-8B78-CDAB-97C0FA645269}"/>
              </a:ext>
            </a:extLst>
          </p:cNvPr>
          <p:cNvSpPr/>
          <p:nvPr/>
        </p:nvSpPr>
        <p:spPr>
          <a:xfrm>
            <a:off x="2724151" y="1384289"/>
            <a:ext cx="1943092" cy="555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/>
                </a:solidFill>
              </a:rPr>
              <a:t>Domain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71B3525-1311-5289-CF03-2E1267D5A848}"/>
              </a:ext>
            </a:extLst>
          </p:cNvPr>
          <p:cNvSpPr/>
          <p:nvPr/>
        </p:nvSpPr>
        <p:spPr>
          <a:xfrm>
            <a:off x="5114926" y="1384289"/>
            <a:ext cx="2033578" cy="560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/>
                </a:solidFill>
              </a:rPr>
              <a:t>Persistence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6D164E6-75AF-E933-4CDD-74190C0E8F05}"/>
              </a:ext>
            </a:extLst>
          </p:cNvPr>
          <p:cNvSpPr/>
          <p:nvPr/>
        </p:nvSpPr>
        <p:spPr>
          <a:xfrm>
            <a:off x="7562838" y="1412864"/>
            <a:ext cx="1476375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/>
                </a:solidFill>
              </a:rPr>
              <a:t>Presentation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087A639-44F8-FECE-4B17-19343F354D1B}"/>
              </a:ext>
            </a:extLst>
          </p:cNvPr>
          <p:cNvSpPr/>
          <p:nvPr/>
        </p:nvSpPr>
        <p:spPr>
          <a:xfrm>
            <a:off x="9677396" y="1412864"/>
            <a:ext cx="1476375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/>
                </a:solidFill>
              </a:rPr>
              <a:t>Test</a:t>
            </a:r>
            <a:endParaRPr lang="pt-BR" dirty="0">
              <a:solidFill>
                <a:schemeClr val="accen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47E959-0B3C-5E89-AAB7-37CF71B76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46" y="2083492"/>
            <a:ext cx="398071" cy="3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073A823-1E32-47F8-92B3-9BC9A9E700CB}"/>
              </a:ext>
            </a:extLst>
          </p:cNvPr>
          <p:cNvSpPr txBox="1"/>
          <p:nvPr/>
        </p:nvSpPr>
        <p:spPr>
          <a:xfrm>
            <a:off x="3309937" y="2112067"/>
            <a:ext cx="576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Entity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871D4E-3774-F678-EC93-BC95DCC40D5D}"/>
              </a:ext>
            </a:extLst>
          </p:cNvPr>
          <p:cNvSpPr txBox="1"/>
          <p:nvPr/>
        </p:nvSpPr>
        <p:spPr>
          <a:xfrm>
            <a:off x="3309937" y="2423228"/>
            <a:ext cx="1057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BaseEntity.cs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User.cs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F5CB7B-4174-4FAC-97A9-821E08E38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46" y="3014305"/>
            <a:ext cx="398071" cy="3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BF1D469-43EE-9E0C-0662-0F4D87C6BF6D}"/>
              </a:ext>
            </a:extLst>
          </p:cNvPr>
          <p:cNvSpPr txBox="1"/>
          <p:nvPr/>
        </p:nvSpPr>
        <p:spPr>
          <a:xfrm>
            <a:off x="3309937" y="3042880"/>
            <a:ext cx="881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Interfaces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6FB968-1CAB-0E0C-2F14-0BF43E3E9BF9}"/>
              </a:ext>
            </a:extLst>
          </p:cNvPr>
          <p:cNvSpPr txBox="1"/>
          <p:nvPr/>
        </p:nvSpPr>
        <p:spPr>
          <a:xfrm>
            <a:off x="3309937" y="3344516"/>
            <a:ext cx="1433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IBaseRepository.cs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IUnitOfWork.cs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IUserRepository.cs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D570C4DD-752D-9224-FD30-2F7E6D2ECACA}"/>
              </a:ext>
            </a:extLst>
          </p:cNvPr>
          <p:cNvCxnSpPr>
            <a:stCxn id="1026" idx="2"/>
            <a:endCxn id="5" idx="1"/>
          </p:cNvCxnSpPr>
          <p:nvPr/>
        </p:nvCxnSpPr>
        <p:spPr>
          <a:xfrm rot="16200000" flipH="1">
            <a:off x="3061116" y="2405240"/>
            <a:ext cx="263286" cy="234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D79B26B1-83F4-E19F-C1E4-87D57488C3F2}"/>
              </a:ext>
            </a:extLst>
          </p:cNvPr>
          <p:cNvCxnSpPr>
            <a:stCxn id="6" idx="2"/>
            <a:endCxn id="20" idx="1"/>
          </p:cNvCxnSpPr>
          <p:nvPr/>
        </p:nvCxnSpPr>
        <p:spPr>
          <a:xfrm rot="16200000" flipH="1">
            <a:off x="3019712" y="3377457"/>
            <a:ext cx="346094" cy="234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FECC4573-AFE5-8C4B-97B6-6660357A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76" y="2083492"/>
            <a:ext cx="398071" cy="3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9C8765B3-7DC2-2D3C-8B66-4ECB9DF9B8E8}"/>
              </a:ext>
            </a:extLst>
          </p:cNvPr>
          <p:cNvSpPr txBox="1"/>
          <p:nvPr/>
        </p:nvSpPr>
        <p:spPr>
          <a:xfrm>
            <a:off x="5705467" y="2112067"/>
            <a:ext cx="884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Context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C680CC1-40C9-ACBF-6195-3D9F5AD839B1}"/>
              </a:ext>
            </a:extLst>
          </p:cNvPr>
          <p:cNvSpPr txBox="1"/>
          <p:nvPr/>
        </p:nvSpPr>
        <p:spPr>
          <a:xfrm>
            <a:off x="5705467" y="2461328"/>
            <a:ext cx="127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AppDbContext.cs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A5F119EE-2EF1-A8FA-A5A8-993A151FF616}"/>
              </a:ext>
            </a:extLst>
          </p:cNvPr>
          <p:cNvCxnSpPr>
            <a:cxnSpLocks/>
            <a:stCxn id="25" idx="2"/>
            <a:endCxn id="27" idx="1"/>
          </p:cNvCxnSpPr>
          <p:nvPr/>
        </p:nvCxnSpPr>
        <p:spPr>
          <a:xfrm rot="16200000" flipH="1">
            <a:off x="5483763" y="2378123"/>
            <a:ext cx="209053" cy="234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FBB9F9CB-7A0F-AD92-D3F7-2CCF829D7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01" y="3033355"/>
            <a:ext cx="398071" cy="3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36E89E32-D406-1AE3-FB1F-BD948FA7AA4F}"/>
              </a:ext>
            </a:extLst>
          </p:cNvPr>
          <p:cNvSpPr txBox="1"/>
          <p:nvPr/>
        </p:nvSpPr>
        <p:spPr>
          <a:xfrm>
            <a:off x="5714991" y="3061930"/>
            <a:ext cx="10572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Repositories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5E43081-7A46-E736-C8AF-B7840E2752CF}"/>
              </a:ext>
            </a:extLst>
          </p:cNvPr>
          <p:cNvSpPr txBox="1"/>
          <p:nvPr/>
        </p:nvSpPr>
        <p:spPr>
          <a:xfrm>
            <a:off x="5714991" y="3333622"/>
            <a:ext cx="1433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BaseRepository.cs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UnitOfWork.cs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UserRepository.cs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13E8773A-5F9B-B9F8-2C18-0B950E29EA07}"/>
              </a:ext>
            </a:extLst>
          </p:cNvPr>
          <p:cNvCxnSpPr>
            <a:stCxn id="30" idx="2"/>
            <a:endCxn id="32" idx="1"/>
          </p:cNvCxnSpPr>
          <p:nvPr/>
        </p:nvCxnSpPr>
        <p:spPr>
          <a:xfrm rot="16200000" flipH="1">
            <a:off x="5439739" y="3381536"/>
            <a:ext cx="316150" cy="2343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BDBE256D-DFB9-9D7F-C564-8FD52F46D61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191000" y="3181380"/>
            <a:ext cx="9239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B36D765-F3C0-672E-E65B-D244ECFC3399}"/>
              </a:ext>
            </a:extLst>
          </p:cNvPr>
          <p:cNvSpPr txBox="1"/>
          <p:nvPr/>
        </p:nvSpPr>
        <p:spPr>
          <a:xfrm>
            <a:off x="5233982" y="4171178"/>
            <a:ext cx="15382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ServiceExtensions.cs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94C48273-BCAA-4460-22F3-D02ADBC91792}"/>
              </a:ext>
            </a:extLst>
          </p:cNvPr>
          <p:cNvCxnSpPr>
            <a:cxnSpLocks/>
          </p:cNvCxnSpPr>
          <p:nvPr/>
        </p:nvCxnSpPr>
        <p:spPr>
          <a:xfrm>
            <a:off x="4190999" y="2250566"/>
            <a:ext cx="9239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4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7592C9C-C1D8-0665-C4DD-966672F5E312}"/>
              </a:ext>
            </a:extLst>
          </p:cNvPr>
          <p:cNvSpPr txBox="1"/>
          <p:nvPr/>
        </p:nvSpPr>
        <p:spPr>
          <a:xfrm>
            <a:off x="705863" y="617144"/>
            <a:ext cx="3295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.NET - Usando a Clean Architecture</a:t>
            </a:r>
            <a:endParaRPr lang="pt-BR" sz="140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74E18FD-1A74-9870-D42F-CA39ED400A0E}"/>
              </a:ext>
            </a:extLst>
          </p:cNvPr>
          <p:cNvSpPr txBox="1"/>
          <p:nvPr/>
        </p:nvSpPr>
        <p:spPr>
          <a:xfrm>
            <a:off x="1153538" y="1336119"/>
            <a:ext cx="271462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O Entity framework já incorpora toda abstração de acesso a banco (repositório) através da classe DbContext(DbSet&lt;T&gt;) ele já faz o CRUD e trabalha as entidades como uma unidade de trabalho (Rastreio de transações). </a:t>
            </a:r>
            <a:r>
              <a:rPr lang="pt-BR" sz="1400" dirty="0">
                <a:solidFill>
                  <a:srgbClr val="FF0000"/>
                </a:solidFill>
              </a:rPr>
              <a:t>Se ele já faz tudo isso, por qual motivo tenho que criar o padrão Repositório e IUnitOfWork?</a:t>
            </a:r>
          </a:p>
          <a:p>
            <a:endParaRPr lang="pt-BR" sz="1400" dirty="0">
              <a:solidFill>
                <a:srgbClr val="FF0000"/>
              </a:solidFill>
            </a:endParaRPr>
          </a:p>
          <a:p>
            <a:endParaRPr lang="pt-BR" sz="1400" dirty="0">
              <a:solidFill>
                <a:srgbClr val="FF0000"/>
              </a:solidFill>
            </a:endParaRPr>
          </a:p>
          <a:p>
            <a:endParaRPr lang="pt-BR" sz="1400" dirty="0">
              <a:solidFill>
                <a:srgbClr val="FF0000"/>
              </a:solidFill>
            </a:endParaRPr>
          </a:p>
          <a:p>
            <a:r>
              <a:rPr lang="pt-BR" sz="1400" dirty="0">
                <a:solidFill>
                  <a:schemeClr val="accent5">
                    <a:lumMod val="75000"/>
                  </a:schemeClr>
                </a:solidFill>
              </a:rPr>
              <a:t>IUnitOfWork resolve o problema de atualização de várias entidades concorrentes entre si, centralizando e rastreando para uma transação única. </a:t>
            </a:r>
          </a:p>
          <a:p>
            <a:endParaRPr lang="pt-BR" sz="1400" dirty="0">
              <a:solidFill>
                <a:srgbClr val="FF0000"/>
              </a:solidFill>
            </a:endParaRPr>
          </a:p>
        </p:txBody>
      </p:sp>
      <p:pic>
        <p:nvPicPr>
          <p:cNvPr id="4" name="Imagem 3" descr="Diagrama">
            <a:extLst>
              <a:ext uri="{FF2B5EF4-FFF2-40B4-BE49-F238E27FC236}">
                <a16:creationId xmlns:a16="http://schemas.microsoft.com/office/drawing/2014/main" id="{CF57B6D4-0C03-E388-3AD6-C5A0E0C88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87" y="1260186"/>
            <a:ext cx="6590288" cy="431857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9CD267-AF9D-61D5-B1E9-9C22E9019BCE}"/>
              </a:ext>
            </a:extLst>
          </p:cNvPr>
          <p:cNvSpPr txBox="1"/>
          <p:nvPr/>
        </p:nvSpPr>
        <p:spPr>
          <a:xfrm>
            <a:off x="5024436" y="547895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accent5">
                    <a:lumMod val="75000"/>
                  </a:schemeClr>
                </a:solidFill>
              </a:rPr>
              <a:t>Os dados são acessados diretamente a partir do contexto – DbContext – no controller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69DF95-995F-C736-D21F-BF244EA7ACE3}"/>
              </a:ext>
            </a:extLst>
          </p:cNvPr>
          <p:cNvSpPr txBox="1"/>
          <p:nvPr/>
        </p:nvSpPr>
        <p:spPr>
          <a:xfrm>
            <a:off x="6938962" y="547896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accent5">
                    <a:lumMod val="75000"/>
                  </a:schemeClr>
                </a:solidFill>
              </a:rPr>
              <a:t>Os dados são acessados via Repository e a lógica será oculta na camada de aplicação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2EDAEC8-5A1A-EBB8-2915-FB4C37A58A31}"/>
              </a:ext>
            </a:extLst>
          </p:cNvPr>
          <p:cNvSpPr txBox="1"/>
          <p:nvPr/>
        </p:nvSpPr>
        <p:spPr>
          <a:xfrm>
            <a:off x="8739188" y="617144"/>
            <a:ext cx="1562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accent5">
                    <a:lumMod val="75000"/>
                  </a:schemeClr>
                </a:solidFill>
              </a:rPr>
              <a:t>Todas as transações dos repositórios serão uma única transação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F9A4FD5-8C00-6028-6941-1E563C4BA6C2}"/>
              </a:ext>
            </a:extLst>
          </p:cNvPr>
          <p:cNvSpPr txBox="1"/>
          <p:nvPr/>
        </p:nvSpPr>
        <p:spPr>
          <a:xfrm>
            <a:off x="6938962" y="5644722"/>
            <a:ext cx="1562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accent6"/>
                </a:solidFill>
              </a:rPr>
              <a:t>Abstração do ORM que acessa os dados</a:t>
            </a:r>
          </a:p>
          <a:p>
            <a:pPr algn="ctr"/>
            <a:r>
              <a:rPr lang="pt-BR" sz="900" dirty="0">
                <a:solidFill>
                  <a:schemeClr val="accent6"/>
                </a:solidFill>
              </a:rPr>
              <a:t>Testabilidade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9224D0-B14C-CBE8-CCEC-B55133A322DE}"/>
              </a:ext>
            </a:extLst>
          </p:cNvPr>
          <p:cNvSpPr txBox="1"/>
          <p:nvPr/>
        </p:nvSpPr>
        <p:spPr>
          <a:xfrm>
            <a:off x="6938962" y="6152553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rgbClr val="FF0000"/>
                </a:solidFill>
              </a:rPr>
              <a:t>Complexidade adicional</a:t>
            </a:r>
          </a:p>
          <a:p>
            <a:pPr algn="ctr"/>
            <a:r>
              <a:rPr lang="pt-BR" sz="900" dirty="0">
                <a:solidFill>
                  <a:srgbClr val="FF0000"/>
                </a:solidFill>
              </a:rPr>
              <a:t>Redundância de código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9B9779-68E3-70E9-43C0-EF6031D53D28}"/>
              </a:ext>
            </a:extLst>
          </p:cNvPr>
          <p:cNvSpPr txBox="1"/>
          <p:nvPr/>
        </p:nvSpPr>
        <p:spPr>
          <a:xfrm>
            <a:off x="8853488" y="5644722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accent6"/>
                </a:solidFill>
              </a:rPr>
              <a:t>Controle de transações</a:t>
            </a:r>
          </a:p>
          <a:p>
            <a:pPr algn="ctr"/>
            <a:r>
              <a:rPr lang="pt-BR" sz="900" dirty="0">
                <a:solidFill>
                  <a:schemeClr val="accent6"/>
                </a:solidFill>
              </a:rPr>
              <a:t>Gerenciamento de estado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44685D0-26FC-52A6-A7C8-7B66CF2F7A06}"/>
              </a:ext>
            </a:extLst>
          </p:cNvPr>
          <p:cNvSpPr txBox="1"/>
          <p:nvPr/>
        </p:nvSpPr>
        <p:spPr>
          <a:xfrm>
            <a:off x="8853488" y="6152553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rgbClr val="FF0000"/>
                </a:solidFill>
              </a:rPr>
              <a:t>Complexidade adicional</a:t>
            </a:r>
          </a:p>
          <a:p>
            <a:pPr algn="ctr"/>
            <a:r>
              <a:rPr lang="pt-BR" sz="900" dirty="0">
                <a:solidFill>
                  <a:srgbClr val="FF0000"/>
                </a:solidFill>
              </a:rPr>
              <a:t>Overhead de desempenho</a:t>
            </a:r>
          </a:p>
        </p:txBody>
      </p:sp>
    </p:spTree>
    <p:extLst>
      <p:ext uri="{BB962C8B-B14F-4D97-AF65-F5344CB8AC3E}">
        <p14:creationId xmlns:p14="http://schemas.microsoft.com/office/powerpoint/2010/main" val="164613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251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Wilker Santos</dc:creator>
  <cp:lastModifiedBy>Wilker Santos</cp:lastModifiedBy>
  <cp:revision>1</cp:revision>
  <dcterms:created xsi:type="dcterms:W3CDTF">2023-10-05T13:04:00Z</dcterms:created>
  <dcterms:modified xsi:type="dcterms:W3CDTF">2023-10-05T14:59:22Z</dcterms:modified>
</cp:coreProperties>
</file>