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1C32E-6ED4-211C-12BF-7714C64AADF2}"/>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B3D099A-6CAA-2A29-12DD-5AE6EC7BAC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CA111BE-0153-4F14-CF81-87241CAF9E8E}"/>
              </a:ext>
            </a:extLst>
          </p:cNvPr>
          <p:cNvSpPr>
            <a:spLocks noGrp="1"/>
          </p:cNvSpPr>
          <p:nvPr>
            <p:ph type="dt" sz="half" idx="10"/>
          </p:nvPr>
        </p:nvSpPr>
        <p:spPr/>
        <p:txBody>
          <a:bodyPr/>
          <a:lstStyle/>
          <a:p>
            <a:fld id="{48CCDA92-27FB-42B3-A511-B694CC1D85BD}" type="datetimeFigureOut">
              <a:rPr lang="pt-BR" smtClean="0"/>
              <a:t>18/10/2023</a:t>
            </a:fld>
            <a:endParaRPr lang="pt-BR"/>
          </a:p>
        </p:txBody>
      </p:sp>
      <p:sp>
        <p:nvSpPr>
          <p:cNvPr id="5" name="Espaço Reservado para Rodapé 4">
            <a:extLst>
              <a:ext uri="{FF2B5EF4-FFF2-40B4-BE49-F238E27FC236}">
                <a16:creationId xmlns:a16="http://schemas.microsoft.com/office/drawing/2014/main" id="{34A8B25F-6A52-E232-7B48-73FF583AAAD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7B8F835-C939-83EA-CFC2-5C67A5DA4660}"/>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210636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DB9E4-898B-C31F-0DA5-6CCBC2C5EA4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ACDFC3B-8040-F794-AAF1-790F82FD58C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472995-4345-5CAE-1F85-7481D9EDD617}"/>
              </a:ext>
            </a:extLst>
          </p:cNvPr>
          <p:cNvSpPr>
            <a:spLocks noGrp="1"/>
          </p:cNvSpPr>
          <p:nvPr>
            <p:ph type="dt" sz="half" idx="10"/>
          </p:nvPr>
        </p:nvSpPr>
        <p:spPr/>
        <p:txBody>
          <a:bodyPr/>
          <a:lstStyle/>
          <a:p>
            <a:fld id="{48CCDA92-27FB-42B3-A511-B694CC1D85BD}" type="datetimeFigureOut">
              <a:rPr lang="pt-BR" smtClean="0"/>
              <a:t>18/10/2023</a:t>
            </a:fld>
            <a:endParaRPr lang="pt-BR"/>
          </a:p>
        </p:txBody>
      </p:sp>
      <p:sp>
        <p:nvSpPr>
          <p:cNvPr id="5" name="Espaço Reservado para Rodapé 4">
            <a:extLst>
              <a:ext uri="{FF2B5EF4-FFF2-40B4-BE49-F238E27FC236}">
                <a16:creationId xmlns:a16="http://schemas.microsoft.com/office/drawing/2014/main" id="{378278D3-5816-7978-7F6B-4305EC8AB1E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6635A39-FDAB-7920-6584-54B5E93F3B31}"/>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348599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1C62000-E6BA-4EC0-7375-8DE18C091A2D}"/>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8C626FA-81C8-F6C8-4537-47F68B62FDA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9E1A072-91B1-FD92-4AB4-45D1D4F29E98}"/>
              </a:ext>
            </a:extLst>
          </p:cNvPr>
          <p:cNvSpPr>
            <a:spLocks noGrp="1"/>
          </p:cNvSpPr>
          <p:nvPr>
            <p:ph type="dt" sz="half" idx="10"/>
          </p:nvPr>
        </p:nvSpPr>
        <p:spPr/>
        <p:txBody>
          <a:bodyPr/>
          <a:lstStyle/>
          <a:p>
            <a:fld id="{48CCDA92-27FB-42B3-A511-B694CC1D85BD}" type="datetimeFigureOut">
              <a:rPr lang="pt-BR" smtClean="0"/>
              <a:t>18/10/2023</a:t>
            </a:fld>
            <a:endParaRPr lang="pt-BR"/>
          </a:p>
        </p:txBody>
      </p:sp>
      <p:sp>
        <p:nvSpPr>
          <p:cNvPr id="5" name="Espaço Reservado para Rodapé 4">
            <a:extLst>
              <a:ext uri="{FF2B5EF4-FFF2-40B4-BE49-F238E27FC236}">
                <a16:creationId xmlns:a16="http://schemas.microsoft.com/office/drawing/2014/main" id="{608FFC96-C4D9-FCD7-45FE-67ACCAA1798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1EB7EA5-9C77-6689-AF8B-50243901B33C}"/>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165547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E5942-BFE8-42C3-2A13-5828F415FBF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4907B47-0854-52A1-CFE9-962828EDAA10}"/>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10F703E-9BDF-34B0-F050-6809A3CF9150}"/>
              </a:ext>
            </a:extLst>
          </p:cNvPr>
          <p:cNvSpPr>
            <a:spLocks noGrp="1"/>
          </p:cNvSpPr>
          <p:nvPr>
            <p:ph type="dt" sz="half" idx="10"/>
          </p:nvPr>
        </p:nvSpPr>
        <p:spPr/>
        <p:txBody>
          <a:bodyPr/>
          <a:lstStyle/>
          <a:p>
            <a:fld id="{48CCDA92-27FB-42B3-A511-B694CC1D85BD}" type="datetimeFigureOut">
              <a:rPr lang="pt-BR" smtClean="0"/>
              <a:t>18/10/2023</a:t>
            </a:fld>
            <a:endParaRPr lang="pt-BR"/>
          </a:p>
        </p:txBody>
      </p:sp>
      <p:sp>
        <p:nvSpPr>
          <p:cNvPr id="5" name="Espaço Reservado para Rodapé 4">
            <a:extLst>
              <a:ext uri="{FF2B5EF4-FFF2-40B4-BE49-F238E27FC236}">
                <a16:creationId xmlns:a16="http://schemas.microsoft.com/office/drawing/2014/main" id="{6D1BAE97-80F0-FF2C-A226-415B5C93BD2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1B401BD-E8DF-BB11-CC8B-5E370885E17B}"/>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422027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63A66-1529-8E2E-4BA3-3674EEA7BAC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E7E851B-8A6B-E508-F578-1458B4680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147A0D3-547E-0161-FF50-80DFF6C3A954}"/>
              </a:ext>
            </a:extLst>
          </p:cNvPr>
          <p:cNvSpPr>
            <a:spLocks noGrp="1"/>
          </p:cNvSpPr>
          <p:nvPr>
            <p:ph type="dt" sz="half" idx="10"/>
          </p:nvPr>
        </p:nvSpPr>
        <p:spPr/>
        <p:txBody>
          <a:bodyPr/>
          <a:lstStyle/>
          <a:p>
            <a:fld id="{48CCDA92-27FB-42B3-A511-B694CC1D85BD}" type="datetimeFigureOut">
              <a:rPr lang="pt-BR" smtClean="0"/>
              <a:t>18/10/2023</a:t>
            </a:fld>
            <a:endParaRPr lang="pt-BR"/>
          </a:p>
        </p:txBody>
      </p:sp>
      <p:sp>
        <p:nvSpPr>
          <p:cNvPr id="5" name="Espaço Reservado para Rodapé 4">
            <a:extLst>
              <a:ext uri="{FF2B5EF4-FFF2-40B4-BE49-F238E27FC236}">
                <a16:creationId xmlns:a16="http://schemas.microsoft.com/office/drawing/2014/main" id="{8C702C7E-3993-3E6D-B537-60D0D9A8D8A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92E894E-B896-525F-4A60-601DFB64284A}"/>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403349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F66DD9-41B0-E5A5-4332-46D4E18AE36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24E9AC7-9D6E-70C6-F467-9BFDE6201953}"/>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4253A38-E8E0-3B06-021A-80B6925C335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02AD908-701B-78A4-F3EE-E31C6DACB9E5}"/>
              </a:ext>
            </a:extLst>
          </p:cNvPr>
          <p:cNvSpPr>
            <a:spLocks noGrp="1"/>
          </p:cNvSpPr>
          <p:nvPr>
            <p:ph type="dt" sz="half" idx="10"/>
          </p:nvPr>
        </p:nvSpPr>
        <p:spPr/>
        <p:txBody>
          <a:bodyPr/>
          <a:lstStyle/>
          <a:p>
            <a:fld id="{48CCDA92-27FB-42B3-A511-B694CC1D85BD}" type="datetimeFigureOut">
              <a:rPr lang="pt-BR" smtClean="0"/>
              <a:t>18/10/2023</a:t>
            </a:fld>
            <a:endParaRPr lang="pt-BR"/>
          </a:p>
        </p:txBody>
      </p:sp>
      <p:sp>
        <p:nvSpPr>
          <p:cNvPr id="6" name="Espaço Reservado para Rodapé 5">
            <a:extLst>
              <a:ext uri="{FF2B5EF4-FFF2-40B4-BE49-F238E27FC236}">
                <a16:creationId xmlns:a16="http://schemas.microsoft.com/office/drawing/2014/main" id="{C3D9975E-3D71-50A5-9C6F-404FD7C3E04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5278F15-AFA0-293D-D0B8-1818BD214499}"/>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320646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E97FAE-1E8C-7A9A-0BBA-C75F65D9D98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877CC8C-C44B-9958-B051-0BF7CBF3B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A40959D7-AA11-A250-1FD9-048DDAFDD60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12DDAC5-AF66-080B-BAE0-46489B264C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B53DE9D-CDBC-4A98-963D-4887261BA1E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0C0809A-B147-D8F0-190B-DE87AF109319}"/>
              </a:ext>
            </a:extLst>
          </p:cNvPr>
          <p:cNvSpPr>
            <a:spLocks noGrp="1"/>
          </p:cNvSpPr>
          <p:nvPr>
            <p:ph type="dt" sz="half" idx="10"/>
          </p:nvPr>
        </p:nvSpPr>
        <p:spPr/>
        <p:txBody>
          <a:bodyPr/>
          <a:lstStyle/>
          <a:p>
            <a:fld id="{48CCDA92-27FB-42B3-A511-B694CC1D85BD}" type="datetimeFigureOut">
              <a:rPr lang="pt-BR" smtClean="0"/>
              <a:t>18/10/2023</a:t>
            </a:fld>
            <a:endParaRPr lang="pt-BR"/>
          </a:p>
        </p:txBody>
      </p:sp>
      <p:sp>
        <p:nvSpPr>
          <p:cNvPr id="8" name="Espaço Reservado para Rodapé 7">
            <a:extLst>
              <a:ext uri="{FF2B5EF4-FFF2-40B4-BE49-F238E27FC236}">
                <a16:creationId xmlns:a16="http://schemas.microsoft.com/office/drawing/2014/main" id="{FC99355C-E5F4-8192-ECCB-0EC76A1C87E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33DE393E-A0F2-21B1-74B1-7B73C5C122AC}"/>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405143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B937D-EFDC-9B5B-9F64-E96A8EB8C9B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368E03E-9B5B-997D-E1C4-786D374D4A6C}"/>
              </a:ext>
            </a:extLst>
          </p:cNvPr>
          <p:cNvSpPr>
            <a:spLocks noGrp="1"/>
          </p:cNvSpPr>
          <p:nvPr>
            <p:ph type="dt" sz="half" idx="10"/>
          </p:nvPr>
        </p:nvSpPr>
        <p:spPr/>
        <p:txBody>
          <a:bodyPr/>
          <a:lstStyle/>
          <a:p>
            <a:fld id="{48CCDA92-27FB-42B3-A511-B694CC1D85BD}" type="datetimeFigureOut">
              <a:rPr lang="pt-BR" smtClean="0"/>
              <a:t>18/10/2023</a:t>
            </a:fld>
            <a:endParaRPr lang="pt-BR"/>
          </a:p>
        </p:txBody>
      </p:sp>
      <p:sp>
        <p:nvSpPr>
          <p:cNvPr id="4" name="Espaço Reservado para Rodapé 3">
            <a:extLst>
              <a:ext uri="{FF2B5EF4-FFF2-40B4-BE49-F238E27FC236}">
                <a16:creationId xmlns:a16="http://schemas.microsoft.com/office/drawing/2014/main" id="{787F5346-590E-C9CE-4D51-9B539E90DA1F}"/>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2CB0755-EFEB-F51B-5C8C-B4274BD2498D}"/>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7794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8C42165-796E-62BA-5ED0-D3EB991578E8}"/>
              </a:ext>
            </a:extLst>
          </p:cNvPr>
          <p:cNvSpPr>
            <a:spLocks noGrp="1"/>
          </p:cNvSpPr>
          <p:nvPr>
            <p:ph type="dt" sz="half" idx="10"/>
          </p:nvPr>
        </p:nvSpPr>
        <p:spPr/>
        <p:txBody>
          <a:bodyPr/>
          <a:lstStyle/>
          <a:p>
            <a:fld id="{48CCDA92-27FB-42B3-A511-B694CC1D85BD}" type="datetimeFigureOut">
              <a:rPr lang="pt-BR" smtClean="0"/>
              <a:t>18/10/2023</a:t>
            </a:fld>
            <a:endParaRPr lang="pt-BR"/>
          </a:p>
        </p:txBody>
      </p:sp>
      <p:sp>
        <p:nvSpPr>
          <p:cNvPr id="3" name="Espaço Reservado para Rodapé 2">
            <a:extLst>
              <a:ext uri="{FF2B5EF4-FFF2-40B4-BE49-F238E27FC236}">
                <a16:creationId xmlns:a16="http://schemas.microsoft.com/office/drawing/2014/main" id="{F5539B6A-F1C5-3219-5F41-E458C7026A2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510B808-1A30-5EE7-C802-1E8C730C88AD}"/>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1105094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8B15D2-441C-A5FF-0FEB-AD05B37589D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520E3BA-77AA-4FF8-4131-C471F53983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F004BDF-6578-7B54-C0A7-4876934C0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00BDC4C-AA36-E10D-C6B8-88C534C78BE0}"/>
              </a:ext>
            </a:extLst>
          </p:cNvPr>
          <p:cNvSpPr>
            <a:spLocks noGrp="1"/>
          </p:cNvSpPr>
          <p:nvPr>
            <p:ph type="dt" sz="half" idx="10"/>
          </p:nvPr>
        </p:nvSpPr>
        <p:spPr/>
        <p:txBody>
          <a:bodyPr/>
          <a:lstStyle/>
          <a:p>
            <a:fld id="{48CCDA92-27FB-42B3-A511-B694CC1D85BD}" type="datetimeFigureOut">
              <a:rPr lang="pt-BR" smtClean="0"/>
              <a:t>18/10/2023</a:t>
            </a:fld>
            <a:endParaRPr lang="pt-BR"/>
          </a:p>
        </p:txBody>
      </p:sp>
      <p:sp>
        <p:nvSpPr>
          <p:cNvPr id="6" name="Espaço Reservado para Rodapé 5">
            <a:extLst>
              <a:ext uri="{FF2B5EF4-FFF2-40B4-BE49-F238E27FC236}">
                <a16:creationId xmlns:a16="http://schemas.microsoft.com/office/drawing/2014/main" id="{A43A43C6-8DCF-7945-68DC-73C75E3C659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72F3F74-553C-63FA-6D19-12C71B899F14}"/>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61838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C3458-1B9C-DC45-565B-2A0C7B2E1D4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8726672-B8B0-6353-FC1B-079FB7A4C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104E203-5D05-63BE-2E0F-3E424F894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DFC9C6B-3779-9195-4D33-B46FBEB9A728}"/>
              </a:ext>
            </a:extLst>
          </p:cNvPr>
          <p:cNvSpPr>
            <a:spLocks noGrp="1"/>
          </p:cNvSpPr>
          <p:nvPr>
            <p:ph type="dt" sz="half" idx="10"/>
          </p:nvPr>
        </p:nvSpPr>
        <p:spPr/>
        <p:txBody>
          <a:bodyPr/>
          <a:lstStyle/>
          <a:p>
            <a:fld id="{48CCDA92-27FB-42B3-A511-B694CC1D85BD}" type="datetimeFigureOut">
              <a:rPr lang="pt-BR" smtClean="0"/>
              <a:t>18/10/2023</a:t>
            </a:fld>
            <a:endParaRPr lang="pt-BR"/>
          </a:p>
        </p:txBody>
      </p:sp>
      <p:sp>
        <p:nvSpPr>
          <p:cNvPr id="6" name="Espaço Reservado para Rodapé 5">
            <a:extLst>
              <a:ext uri="{FF2B5EF4-FFF2-40B4-BE49-F238E27FC236}">
                <a16:creationId xmlns:a16="http://schemas.microsoft.com/office/drawing/2014/main" id="{B3DEA40A-0820-CB13-01B5-359DA32B496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2D3BA51-565A-80DD-B70A-13F0BB9E4DC8}"/>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192643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4C9FFE7-14F2-37D9-08C3-73E49E2139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EF4FE8B-B2A3-7946-BEF8-B7EBEE5B16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A458A28-7F11-0B1D-56FA-4256E3DC74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CDA92-27FB-42B3-A511-B694CC1D85BD}" type="datetimeFigureOut">
              <a:rPr lang="pt-BR" smtClean="0"/>
              <a:t>18/10/2023</a:t>
            </a:fld>
            <a:endParaRPr lang="pt-BR"/>
          </a:p>
        </p:txBody>
      </p:sp>
      <p:sp>
        <p:nvSpPr>
          <p:cNvPr id="5" name="Espaço Reservado para Rodapé 4">
            <a:extLst>
              <a:ext uri="{FF2B5EF4-FFF2-40B4-BE49-F238E27FC236}">
                <a16:creationId xmlns:a16="http://schemas.microsoft.com/office/drawing/2014/main" id="{7996785C-199B-4545-7EE4-6DF2B167B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15C6BDE-BC9A-CBDF-3DE7-4C16F77080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CFED9-7A50-4A09-B71F-39D8A1EA6414}" type="slidenum">
              <a:rPr lang="pt-BR" smtClean="0"/>
              <a:t>‹nº›</a:t>
            </a:fld>
            <a:endParaRPr lang="pt-BR"/>
          </a:p>
        </p:txBody>
      </p:sp>
    </p:spTree>
    <p:extLst>
      <p:ext uri="{BB962C8B-B14F-4D97-AF65-F5344CB8AC3E}">
        <p14:creationId xmlns:p14="http://schemas.microsoft.com/office/powerpoint/2010/main" val="374437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7592C9C-C1D8-0665-C4DD-966672F5E312}"/>
              </a:ext>
            </a:extLst>
          </p:cNvPr>
          <p:cNvSpPr txBox="1"/>
          <p:nvPr/>
        </p:nvSpPr>
        <p:spPr>
          <a:xfrm>
            <a:off x="542925" y="434459"/>
            <a:ext cx="3295650" cy="307777"/>
          </a:xfrm>
          <a:prstGeom prst="rect">
            <a:avLst/>
          </a:prstGeom>
          <a:noFill/>
        </p:spPr>
        <p:txBody>
          <a:bodyPr wrap="square">
            <a:spAutoFit/>
          </a:bodyPr>
          <a:lstStyle/>
          <a:p>
            <a:r>
              <a:rPr lang="en-US" sz="1400" b="1" i="0" dirty="0">
                <a:solidFill>
                  <a:srgbClr val="000000"/>
                </a:solidFill>
                <a:effectLst/>
                <a:latin typeface="Segoe UI" panose="020B0502040204020203" pitchFamily="34" charset="0"/>
              </a:rPr>
              <a:t>.NET - Usando a Clean Architecture</a:t>
            </a:r>
            <a:endParaRPr lang="pt-BR" sz="1400" dirty="0"/>
          </a:p>
        </p:txBody>
      </p:sp>
      <p:sp>
        <p:nvSpPr>
          <p:cNvPr id="8" name="Retângulo 7">
            <a:extLst>
              <a:ext uri="{FF2B5EF4-FFF2-40B4-BE49-F238E27FC236}">
                <a16:creationId xmlns:a16="http://schemas.microsoft.com/office/drawing/2014/main" id="{425ABF1F-E0E8-C51D-3D45-46FD5F4C0998}"/>
              </a:ext>
            </a:extLst>
          </p:cNvPr>
          <p:cNvSpPr/>
          <p:nvPr/>
        </p:nvSpPr>
        <p:spPr>
          <a:xfrm>
            <a:off x="2600322" y="1307067"/>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Application</a:t>
            </a:r>
            <a:endParaRPr lang="pt-BR" dirty="0">
              <a:solidFill>
                <a:schemeClr val="accent1"/>
              </a:solidFill>
            </a:endParaRPr>
          </a:p>
        </p:txBody>
      </p:sp>
      <p:sp>
        <p:nvSpPr>
          <p:cNvPr id="9" name="Retângulo 8">
            <a:extLst>
              <a:ext uri="{FF2B5EF4-FFF2-40B4-BE49-F238E27FC236}">
                <a16:creationId xmlns:a16="http://schemas.microsoft.com/office/drawing/2014/main" id="{DF15E112-4377-8B78-CDAB-97C0FA645269}"/>
              </a:ext>
            </a:extLst>
          </p:cNvPr>
          <p:cNvSpPr/>
          <p:nvPr/>
        </p:nvSpPr>
        <p:spPr>
          <a:xfrm>
            <a:off x="4029071" y="2050731"/>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Domain</a:t>
            </a:r>
            <a:endParaRPr lang="pt-BR" dirty="0">
              <a:solidFill>
                <a:schemeClr val="accent1"/>
              </a:solidFill>
            </a:endParaRPr>
          </a:p>
        </p:txBody>
      </p:sp>
      <p:sp>
        <p:nvSpPr>
          <p:cNvPr id="10" name="Retângulo 9">
            <a:extLst>
              <a:ext uri="{FF2B5EF4-FFF2-40B4-BE49-F238E27FC236}">
                <a16:creationId xmlns:a16="http://schemas.microsoft.com/office/drawing/2014/main" id="{271B3525-1311-5289-CF03-2E1267D5A848}"/>
              </a:ext>
            </a:extLst>
          </p:cNvPr>
          <p:cNvSpPr/>
          <p:nvPr/>
        </p:nvSpPr>
        <p:spPr>
          <a:xfrm>
            <a:off x="2600321" y="2931727"/>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Persistence</a:t>
            </a:r>
            <a:endParaRPr lang="pt-BR" dirty="0">
              <a:solidFill>
                <a:schemeClr val="accent1"/>
              </a:solidFill>
            </a:endParaRPr>
          </a:p>
        </p:txBody>
      </p:sp>
      <p:sp>
        <p:nvSpPr>
          <p:cNvPr id="11" name="Retângulo 10">
            <a:extLst>
              <a:ext uri="{FF2B5EF4-FFF2-40B4-BE49-F238E27FC236}">
                <a16:creationId xmlns:a16="http://schemas.microsoft.com/office/drawing/2014/main" id="{A6D164E6-75AF-E933-4CDD-74190C0E8F05}"/>
              </a:ext>
            </a:extLst>
          </p:cNvPr>
          <p:cNvSpPr/>
          <p:nvPr/>
        </p:nvSpPr>
        <p:spPr>
          <a:xfrm>
            <a:off x="2600322" y="4160284"/>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Presentation</a:t>
            </a:r>
            <a:endParaRPr lang="pt-BR" dirty="0">
              <a:solidFill>
                <a:schemeClr val="accent1"/>
              </a:solidFill>
            </a:endParaRPr>
          </a:p>
        </p:txBody>
      </p:sp>
      <p:sp>
        <p:nvSpPr>
          <p:cNvPr id="12" name="Retângulo 11">
            <a:extLst>
              <a:ext uri="{FF2B5EF4-FFF2-40B4-BE49-F238E27FC236}">
                <a16:creationId xmlns:a16="http://schemas.microsoft.com/office/drawing/2014/main" id="{3087A639-44F8-FECE-4B17-19343F354D1B}"/>
              </a:ext>
            </a:extLst>
          </p:cNvPr>
          <p:cNvSpPr/>
          <p:nvPr/>
        </p:nvSpPr>
        <p:spPr>
          <a:xfrm>
            <a:off x="2600321" y="5027059"/>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Test</a:t>
            </a:r>
            <a:endParaRPr lang="pt-BR" dirty="0">
              <a:solidFill>
                <a:schemeClr val="accent1"/>
              </a:solidFill>
            </a:endParaRPr>
          </a:p>
        </p:txBody>
      </p:sp>
      <p:sp>
        <p:nvSpPr>
          <p:cNvPr id="13" name="CaixaDeTexto 12">
            <a:extLst>
              <a:ext uri="{FF2B5EF4-FFF2-40B4-BE49-F238E27FC236}">
                <a16:creationId xmlns:a16="http://schemas.microsoft.com/office/drawing/2014/main" id="{14706863-EAD0-1AF1-9034-1A485C9DBB2D}"/>
              </a:ext>
            </a:extLst>
          </p:cNvPr>
          <p:cNvSpPr txBox="1"/>
          <p:nvPr/>
        </p:nvSpPr>
        <p:spPr>
          <a:xfrm>
            <a:off x="1285866" y="1847789"/>
            <a:ext cx="585792" cy="307777"/>
          </a:xfrm>
          <a:prstGeom prst="rect">
            <a:avLst/>
          </a:prstGeom>
          <a:noFill/>
        </p:spPr>
        <p:txBody>
          <a:bodyPr wrap="square" rtlCol="0">
            <a:spAutoFit/>
          </a:bodyPr>
          <a:lstStyle/>
          <a:p>
            <a:r>
              <a:rPr lang="pt-BR" sz="1400" dirty="0"/>
              <a:t>Core</a:t>
            </a:r>
          </a:p>
        </p:txBody>
      </p:sp>
      <p:sp>
        <p:nvSpPr>
          <p:cNvPr id="14" name="Chave Esquerda 13">
            <a:extLst>
              <a:ext uri="{FF2B5EF4-FFF2-40B4-BE49-F238E27FC236}">
                <a16:creationId xmlns:a16="http://schemas.microsoft.com/office/drawing/2014/main" id="{31E23748-D0CE-E156-5E3A-8B3A010173AE}"/>
              </a:ext>
            </a:extLst>
          </p:cNvPr>
          <p:cNvSpPr/>
          <p:nvPr/>
        </p:nvSpPr>
        <p:spPr>
          <a:xfrm>
            <a:off x="1871658" y="1428750"/>
            <a:ext cx="500067" cy="11458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 name="CaixaDeTexto 14">
            <a:extLst>
              <a:ext uri="{FF2B5EF4-FFF2-40B4-BE49-F238E27FC236}">
                <a16:creationId xmlns:a16="http://schemas.microsoft.com/office/drawing/2014/main" id="{3E8B3950-2725-1F84-8410-0B91A2647310}"/>
              </a:ext>
            </a:extLst>
          </p:cNvPr>
          <p:cNvSpPr txBox="1"/>
          <p:nvPr/>
        </p:nvSpPr>
        <p:spPr>
          <a:xfrm>
            <a:off x="638166" y="3013173"/>
            <a:ext cx="1200159" cy="307777"/>
          </a:xfrm>
          <a:prstGeom prst="rect">
            <a:avLst/>
          </a:prstGeom>
          <a:noFill/>
        </p:spPr>
        <p:txBody>
          <a:bodyPr wrap="square" rtlCol="0">
            <a:spAutoFit/>
          </a:bodyPr>
          <a:lstStyle/>
          <a:p>
            <a:r>
              <a:rPr lang="pt-BR" sz="1400" dirty="0"/>
              <a:t>Infrastructure</a:t>
            </a:r>
          </a:p>
        </p:txBody>
      </p:sp>
      <p:sp>
        <p:nvSpPr>
          <p:cNvPr id="16" name="Chave Esquerda 15">
            <a:extLst>
              <a:ext uri="{FF2B5EF4-FFF2-40B4-BE49-F238E27FC236}">
                <a16:creationId xmlns:a16="http://schemas.microsoft.com/office/drawing/2014/main" id="{26B1150C-E0AE-BFAD-17E7-402FB2D4618D}"/>
              </a:ext>
            </a:extLst>
          </p:cNvPr>
          <p:cNvSpPr/>
          <p:nvPr/>
        </p:nvSpPr>
        <p:spPr>
          <a:xfrm>
            <a:off x="1971676" y="2905125"/>
            <a:ext cx="290512" cy="5238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7" name="CaixaDeTexto 16">
            <a:extLst>
              <a:ext uri="{FF2B5EF4-FFF2-40B4-BE49-F238E27FC236}">
                <a16:creationId xmlns:a16="http://schemas.microsoft.com/office/drawing/2014/main" id="{EF827DD3-5D50-EC17-C179-0F2AF5907663}"/>
              </a:ext>
            </a:extLst>
          </p:cNvPr>
          <p:cNvSpPr txBox="1"/>
          <p:nvPr/>
        </p:nvSpPr>
        <p:spPr>
          <a:xfrm>
            <a:off x="5558473" y="2037083"/>
            <a:ext cx="2609851" cy="577081"/>
          </a:xfrm>
          <a:prstGeom prst="rect">
            <a:avLst/>
          </a:prstGeom>
          <a:noFill/>
        </p:spPr>
        <p:txBody>
          <a:bodyPr wrap="square" rtlCol="0">
            <a:spAutoFit/>
          </a:bodyPr>
          <a:lstStyle/>
          <a:p>
            <a:r>
              <a:rPr lang="pt-BR" sz="1050" dirty="0"/>
              <a:t>Definido as entidades do negócio e implementado as interfaces que vão reger os casos de usos da aplicação</a:t>
            </a:r>
          </a:p>
        </p:txBody>
      </p:sp>
      <p:sp>
        <p:nvSpPr>
          <p:cNvPr id="18" name="CaixaDeTexto 17">
            <a:extLst>
              <a:ext uri="{FF2B5EF4-FFF2-40B4-BE49-F238E27FC236}">
                <a16:creationId xmlns:a16="http://schemas.microsoft.com/office/drawing/2014/main" id="{623A0CDF-07F2-1F7C-2B31-6F2E692B3ED2}"/>
              </a:ext>
            </a:extLst>
          </p:cNvPr>
          <p:cNvSpPr txBox="1"/>
          <p:nvPr/>
        </p:nvSpPr>
        <p:spPr>
          <a:xfrm>
            <a:off x="4267195" y="2905125"/>
            <a:ext cx="2609851" cy="577081"/>
          </a:xfrm>
          <a:prstGeom prst="rect">
            <a:avLst/>
          </a:prstGeom>
          <a:noFill/>
        </p:spPr>
        <p:txBody>
          <a:bodyPr wrap="square" rtlCol="0">
            <a:spAutoFit/>
          </a:bodyPr>
          <a:lstStyle/>
          <a:p>
            <a:r>
              <a:rPr lang="pt-BR" sz="1050" dirty="0"/>
              <a:t>Aqui será criado a classe de contexto do Entity Core (DbContext) e a implementação dos repositórios, além do ServiceExntesions</a:t>
            </a:r>
          </a:p>
        </p:txBody>
      </p:sp>
      <p:sp>
        <p:nvSpPr>
          <p:cNvPr id="2" name="CaixaDeTexto 1">
            <a:extLst>
              <a:ext uri="{FF2B5EF4-FFF2-40B4-BE49-F238E27FC236}">
                <a16:creationId xmlns:a16="http://schemas.microsoft.com/office/drawing/2014/main" id="{EE989B49-A124-13D0-58A5-386FF3B5C41F}"/>
              </a:ext>
            </a:extLst>
          </p:cNvPr>
          <p:cNvSpPr txBox="1"/>
          <p:nvPr/>
        </p:nvSpPr>
        <p:spPr>
          <a:xfrm>
            <a:off x="4200520" y="1270708"/>
            <a:ext cx="3060089" cy="577081"/>
          </a:xfrm>
          <a:prstGeom prst="rect">
            <a:avLst/>
          </a:prstGeom>
          <a:noFill/>
        </p:spPr>
        <p:txBody>
          <a:bodyPr wrap="square" rtlCol="0">
            <a:spAutoFit/>
          </a:bodyPr>
          <a:lstStyle/>
          <a:p>
            <a:r>
              <a:rPr lang="pt-BR" sz="1050" dirty="0"/>
              <a:t>A camada Application atua como uma ponte (serviços) entre a camada de domínio (persistências) e as interfaces externas da aplicação</a:t>
            </a:r>
          </a:p>
        </p:txBody>
      </p:sp>
    </p:spTree>
    <p:extLst>
      <p:ext uri="{BB962C8B-B14F-4D97-AF65-F5344CB8AC3E}">
        <p14:creationId xmlns:p14="http://schemas.microsoft.com/office/powerpoint/2010/main" val="274001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7592C9C-C1D8-0665-C4DD-966672F5E312}"/>
              </a:ext>
            </a:extLst>
          </p:cNvPr>
          <p:cNvSpPr txBox="1"/>
          <p:nvPr/>
        </p:nvSpPr>
        <p:spPr>
          <a:xfrm>
            <a:off x="542925" y="434459"/>
            <a:ext cx="3295650" cy="307777"/>
          </a:xfrm>
          <a:prstGeom prst="rect">
            <a:avLst/>
          </a:prstGeom>
          <a:noFill/>
        </p:spPr>
        <p:txBody>
          <a:bodyPr wrap="square">
            <a:spAutoFit/>
          </a:bodyPr>
          <a:lstStyle/>
          <a:p>
            <a:r>
              <a:rPr lang="en-US" sz="1400" b="1" i="0" dirty="0">
                <a:solidFill>
                  <a:srgbClr val="000000"/>
                </a:solidFill>
                <a:effectLst/>
                <a:latin typeface="Segoe UI" panose="020B0502040204020203" pitchFamily="34" charset="0"/>
              </a:rPr>
              <a:t>.NET - Usando a Clean Architecture</a:t>
            </a:r>
            <a:endParaRPr lang="pt-BR" sz="1400" dirty="0"/>
          </a:p>
        </p:txBody>
      </p:sp>
      <p:sp>
        <p:nvSpPr>
          <p:cNvPr id="8" name="Retângulo 7">
            <a:extLst>
              <a:ext uri="{FF2B5EF4-FFF2-40B4-BE49-F238E27FC236}">
                <a16:creationId xmlns:a16="http://schemas.microsoft.com/office/drawing/2014/main" id="{425ABF1F-E0E8-C51D-3D45-46FD5F4C0998}"/>
              </a:ext>
            </a:extLst>
          </p:cNvPr>
          <p:cNvSpPr/>
          <p:nvPr/>
        </p:nvSpPr>
        <p:spPr>
          <a:xfrm>
            <a:off x="433169" y="1417881"/>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Application</a:t>
            </a:r>
            <a:endParaRPr lang="pt-BR" dirty="0">
              <a:solidFill>
                <a:schemeClr val="accent1"/>
              </a:solidFill>
            </a:endParaRPr>
          </a:p>
        </p:txBody>
      </p:sp>
      <p:sp>
        <p:nvSpPr>
          <p:cNvPr id="9" name="Retângulo 8">
            <a:extLst>
              <a:ext uri="{FF2B5EF4-FFF2-40B4-BE49-F238E27FC236}">
                <a16:creationId xmlns:a16="http://schemas.microsoft.com/office/drawing/2014/main" id="{DF15E112-4377-8B78-CDAB-97C0FA645269}"/>
              </a:ext>
            </a:extLst>
          </p:cNvPr>
          <p:cNvSpPr/>
          <p:nvPr/>
        </p:nvSpPr>
        <p:spPr>
          <a:xfrm>
            <a:off x="2860630" y="1384289"/>
            <a:ext cx="1943092" cy="555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Domain</a:t>
            </a:r>
            <a:endParaRPr lang="pt-BR" dirty="0">
              <a:solidFill>
                <a:schemeClr val="accent1"/>
              </a:solidFill>
            </a:endParaRPr>
          </a:p>
        </p:txBody>
      </p:sp>
      <p:sp>
        <p:nvSpPr>
          <p:cNvPr id="10" name="Retângulo 9">
            <a:extLst>
              <a:ext uri="{FF2B5EF4-FFF2-40B4-BE49-F238E27FC236}">
                <a16:creationId xmlns:a16="http://schemas.microsoft.com/office/drawing/2014/main" id="{271B3525-1311-5289-CF03-2E1267D5A848}"/>
              </a:ext>
            </a:extLst>
          </p:cNvPr>
          <p:cNvSpPr/>
          <p:nvPr/>
        </p:nvSpPr>
        <p:spPr>
          <a:xfrm>
            <a:off x="5251405" y="1384289"/>
            <a:ext cx="2033578" cy="5607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Persistence</a:t>
            </a:r>
            <a:endParaRPr lang="pt-BR" dirty="0">
              <a:solidFill>
                <a:schemeClr val="accent1"/>
              </a:solidFill>
            </a:endParaRPr>
          </a:p>
        </p:txBody>
      </p:sp>
      <p:sp>
        <p:nvSpPr>
          <p:cNvPr id="11" name="Retângulo 10">
            <a:extLst>
              <a:ext uri="{FF2B5EF4-FFF2-40B4-BE49-F238E27FC236}">
                <a16:creationId xmlns:a16="http://schemas.microsoft.com/office/drawing/2014/main" id="{A6D164E6-75AF-E933-4CDD-74190C0E8F05}"/>
              </a:ext>
            </a:extLst>
          </p:cNvPr>
          <p:cNvSpPr/>
          <p:nvPr/>
        </p:nvSpPr>
        <p:spPr>
          <a:xfrm>
            <a:off x="8149694" y="1412864"/>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Presentation</a:t>
            </a:r>
            <a:endParaRPr lang="pt-BR" dirty="0">
              <a:solidFill>
                <a:schemeClr val="accent1"/>
              </a:solidFill>
            </a:endParaRPr>
          </a:p>
        </p:txBody>
      </p:sp>
      <p:sp>
        <p:nvSpPr>
          <p:cNvPr id="12" name="Retângulo 11">
            <a:extLst>
              <a:ext uri="{FF2B5EF4-FFF2-40B4-BE49-F238E27FC236}">
                <a16:creationId xmlns:a16="http://schemas.microsoft.com/office/drawing/2014/main" id="{3087A639-44F8-FECE-4B17-19343F354D1B}"/>
              </a:ext>
            </a:extLst>
          </p:cNvPr>
          <p:cNvSpPr/>
          <p:nvPr/>
        </p:nvSpPr>
        <p:spPr>
          <a:xfrm>
            <a:off x="10264252" y="1412864"/>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Test</a:t>
            </a:r>
            <a:endParaRPr lang="pt-BR" dirty="0">
              <a:solidFill>
                <a:schemeClr val="accent1"/>
              </a:solidFill>
            </a:endParaRPr>
          </a:p>
        </p:txBody>
      </p:sp>
      <p:pic>
        <p:nvPicPr>
          <p:cNvPr id="1026" name="Picture 2">
            <a:extLst>
              <a:ext uri="{FF2B5EF4-FFF2-40B4-BE49-F238E27FC236}">
                <a16:creationId xmlns:a16="http://schemas.microsoft.com/office/drawing/2014/main" id="{FC47E959-0B3C-5E89-AAB7-37CF71B76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025" y="2083492"/>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F073A823-1E32-47F8-92B3-9BC9A9E700CB}"/>
              </a:ext>
            </a:extLst>
          </p:cNvPr>
          <p:cNvSpPr txBox="1"/>
          <p:nvPr/>
        </p:nvSpPr>
        <p:spPr>
          <a:xfrm>
            <a:off x="3446416" y="2112067"/>
            <a:ext cx="576263" cy="276999"/>
          </a:xfrm>
          <a:prstGeom prst="rect">
            <a:avLst/>
          </a:prstGeom>
          <a:noFill/>
        </p:spPr>
        <p:txBody>
          <a:bodyPr wrap="square">
            <a:spAutoFit/>
          </a:bodyPr>
          <a:lstStyle/>
          <a:p>
            <a:r>
              <a:rPr lang="pt-BR" sz="1200" dirty="0"/>
              <a:t>Entity</a:t>
            </a:r>
          </a:p>
        </p:txBody>
      </p:sp>
      <p:sp>
        <p:nvSpPr>
          <p:cNvPr id="5" name="CaixaDeTexto 4">
            <a:extLst>
              <a:ext uri="{FF2B5EF4-FFF2-40B4-BE49-F238E27FC236}">
                <a16:creationId xmlns:a16="http://schemas.microsoft.com/office/drawing/2014/main" id="{E3871D4E-3774-F678-EC93-BC95DCC40D5D}"/>
              </a:ext>
            </a:extLst>
          </p:cNvPr>
          <p:cNvSpPr txBox="1"/>
          <p:nvPr/>
        </p:nvSpPr>
        <p:spPr>
          <a:xfrm>
            <a:off x="3446416" y="2423228"/>
            <a:ext cx="1057275" cy="461665"/>
          </a:xfrm>
          <a:prstGeom prst="rect">
            <a:avLst/>
          </a:prstGeom>
          <a:noFill/>
        </p:spPr>
        <p:txBody>
          <a:bodyPr wrap="square">
            <a:spAutoFit/>
          </a:bodyPr>
          <a:lstStyle/>
          <a:p>
            <a:r>
              <a:rPr lang="pt-BR" sz="1200" dirty="0">
                <a:solidFill>
                  <a:schemeClr val="accent6">
                    <a:lumMod val="75000"/>
                  </a:schemeClr>
                </a:solidFill>
              </a:rPr>
              <a:t>BaseEntity.cs</a:t>
            </a:r>
          </a:p>
          <a:p>
            <a:r>
              <a:rPr lang="pt-BR" sz="1200" dirty="0">
                <a:solidFill>
                  <a:schemeClr val="accent6">
                    <a:lumMod val="75000"/>
                  </a:schemeClr>
                </a:solidFill>
              </a:rPr>
              <a:t>User.cs</a:t>
            </a:r>
          </a:p>
        </p:txBody>
      </p:sp>
      <p:pic>
        <p:nvPicPr>
          <p:cNvPr id="6" name="Picture 2">
            <a:extLst>
              <a:ext uri="{FF2B5EF4-FFF2-40B4-BE49-F238E27FC236}">
                <a16:creationId xmlns:a16="http://schemas.microsoft.com/office/drawing/2014/main" id="{D8F5CB7B-4174-4FAC-97A9-821E08E38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025" y="3014305"/>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19" name="CaixaDeTexto 18">
            <a:extLst>
              <a:ext uri="{FF2B5EF4-FFF2-40B4-BE49-F238E27FC236}">
                <a16:creationId xmlns:a16="http://schemas.microsoft.com/office/drawing/2014/main" id="{8BF1D469-43EE-9E0C-0662-0F4D87C6BF6D}"/>
              </a:ext>
            </a:extLst>
          </p:cNvPr>
          <p:cNvSpPr txBox="1"/>
          <p:nvPr/>
        </p:nvSpPr>
        <p:spPr>
          <a:xfrm>
            <a:off x="3446416" y="3042880"/>
            <a:ext cx="881063" cy="276999"/>
          </a:xfrm>
          <a:prstGeom prst="rect">
            <a:avLst/>
          </a:prstGeom>
          <a:noFill/>
        </p:spPr>
        <p:txBody>
          <a:bodyPr wrap="square">
            <a:spAutoFit/>
          </a:bodyPr>
          <a:lstStyle/>
          <a:p>
            <a:r>
              <a:rPr lang="pt-BR" sz="1200" dirty="0"/>
              <a:t>Interfaces</a:t>
            </a:r>
          </a:p>
        </p:txBody>
      </p:sp>
      <p:sp>
        <p:nvSpPr>
          <p:cNvPr id="20" name="CaixaDeTexto 19">
            <a:extLst>
              <a:ext uri="{FF2B5EF4-FFF2-40B4-BE49-F238E27FC236}">
                <a16:creationId xmlns:a16="http://schemas.microsoft.com/office/drawing/2014/main" id="{5A6FB968-1CAB-0E0C-2F14-0BF43E3E9BF9}"/>
              </a:ext>
            </a:extLst>
          </p:cNvPr>
          <p:cNvSpPr txBox="1"/>
          <p:nvPr/>
        </p:nvSpPr>
        <p:spPr>
          <a:xfrm>
            <a:off x="3446416" y="3344516"/>
            <a:ext cx="1433513" cy="646331"/>
          </a:xfrm>
          <a:prstGeom prst="rect">
            <a:avLst/>
          </a:prstGeom>
          <a:noFill/>
        </p:spPr>
        <p:txBody>
          <a:bodyPr wrap="square">
            <a:spAutoFit/>
          </a:bodyPr>
          <a:lstStyle/>
          <a:p>
            <a:r>
              <a:rPr lang="pt-BR" sz="1200" dirty="0">
                <a:solidFill>
                  <a:schemeClr val="accent6">
                    <a:lumMod val="75000"/>
                  </a:schemeClr>
                </a:solidFill>
              </a:rPr>
              <a:t>IBaseRepository.cs</a:t>
            </a:r>
          </a:p>
          <a:p>
            <a:r>
              <a:rPr lang="pt-BR" sz="1200" dirty="0">
                <a:solidFill>
                  <a:schemeClr val="accent6">
                    <a:lumMod val="75000"/>
                  </a:schemeClr>
                </a:solidFill>
              </a:rPr>
              <a:t>IUnitOfWork.cs</a:t>
            </a:r>
          </a:p>
          <a:p>
            <a:r>
              <a:rPr lang="pt-BR" sz="1200" dirty="0">
                <a:solidFill>
                  <a:schemeClr val="accent6">
                    <a:lumMod val="75000"/>
                  </a:schemeClr>
                </a:solidFill>
              </a:rPr>
              <a:t>IUserRepository.cs</a:t>
            </a:r>
          </a:p>
        </p:txBody>
      </p:sp>
      <p:cxnSp>
        <p:nvCxnSpPr>
          <p:cNvPr id="22" name="Conector: Angulado 21">
            <a:extLst>
              <a:ext uri="{FF2B5EF4-FFF2-40B4-BE49-F238E27FC236}">
                <a16:creationId xmlns:a16="http://schemas.microsoft.com/office/drawing/2014/main" id="{D570C4DD-752D-9224-FD30-2F7E6D2ECACA}"/>
              </a:ext>
            </a:extLst>
          </p:cNvPr>
          <p:cNvCxnSpPr>
            <a:stCxn id="1026" idx="2"/>
            <a:endCxn id="5" idx="1"/>
          </p:cNvCxnSpPr>
          <p:nvPr/>
        </p:nvCxnSpPr>
        <p:spPr>
          <a:xfrm rot="16200000" flipH="1">
            <a:off x="3197595" y="2405240"/>
            <a:ext cx="263286" cy="234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Angulado 23">
            <a:extLst>
              <a:ext uri="{FF2B5EF4-FFF2-40B4-BE49-F238E27FC236}">
                <a16:creationId xmlns:a16="http://schemas.microsoft.com/office/drawing/2014/main" id="{D79B26B1-83F4-E19F-C1E4-87D57488C3F2}"/>
              </a:ext>
            </a:extLst>
          </p:cNvPr>
          <p:cNvCxnSpPr>
            <a:stCxn id="6" idx="2"/>
            <a:endCxn id="20" idx="1"/>
          </p:cNvCxnSpPr>
          <p:nvPr/>
        </p:nvCxnSpPr>
        <p:spPr>
          <a:xfrm rot="16200000" flipH="1">
            <a:off x="3156191" y="3377457"/>
            <a:ext cx="346094" cy="234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
            <a:extLst>
              <a:ext uri="{FF2B5EF4-FFF2-40B4-BE49-F238E27FC236}">
                <a16:creationId xmlns:a16="http://schemas.microsoft.com/office/drawing/2014/main" id="{FECC4573-AFE5-8C4B-97B6-6660357AE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555" y="2083492"/>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26" name="CaixaDeTexto 25">
            <a:extLst>
              <a:ext uri="{FF2B5EF4-FFF2-40B4-BE49-F238E27FC236}">
                <a16:creationId xmlns:a16="http://schemas.microsoft.com/office/drawing/2014/main" id="{9C8765B3-7DC2-2D3C-8B66-4ECB9DF9B8E8}"/>
              </a:ext>
            </a:extLst>
          </p:cNvPr>
          <p:cNvSpPr txBox="1"/>
          <p:nvPr/>
        </p:nvSpPr>
        <p:spPr>
          <a:xfrm>
            <a:off x="5841946" y="2112067"/>
            <a:ext cx="884824" cy="276999"/>
          </a:xfrm>
          <a:prstGeom prst="rect">
            <a:avLst/>
          </a:prstGeom>
          <a:noFill/>
        </p:spPr>
        <p:txBody>
          <a:bodyPr wrap="square">
            <a:spAutoFit/>
          </a:bodyPr>
          <a:lstStyle/>
          <a:p>
            <a:r>
              <a:rPr lang="pt-BR" sz="1200" dirty="0"/>
              <a:t>Context</a:t>
            </a:r>
          </a:p>
        </p:txBody>
      </p:sp>
      <p:sp>
        <p:nvSpPr>
          <p:cNvPr id="27" name="CaixaDeTexto 26">
            <a:extLst>
              <a:ext uri="{FF2B5EF4-FFF2-40B4-BE49-F238E27FC236}">
                <a16:creationId xmlns:a16="http://schemas.microsoft.com/office/drawing/2014/main" id="{5C680CC1-40C9-ACBF-6195-3D9F5AD839B1}"/>
              </a:ext>
            </a:extLst>
          </p:cNvPr>
          <p:cNvSpPr txBox="1"/>
          <p:nvPr/>
        </p:nvSpPr>
        <p:spPr>
          <a:xfrm>
            <a:off x="5841946" y="2461328"/>
            <a:ext cx="1276358" cy="276999"/>
          </a:xfrm>
          <a:prstGeom prst="rect">
            <a:avLst/>
          </a:prstGeom>
          <a:noFill/>
        </p:spPr>
        <p:txBody>
          <a:bodyPr wrap="square">
            <a:spAutoFit/>
          </a:bodyPr>
          <a:lstStyle/>
          <a:p>
            <a:r>
              <a:rPr lang="pt-BR" sz="1200" dirty="0">
                <a:solidFill>
                  <a:schemeClr val="accent6">
                    <a:lumMod val="75000"/>
                  </a:schemeClr>
                </a:solidFill>
              </a:rPr>
              <a:t>AppDbContext.cs</a:t>
            </a:r>
          </a:p>
        </p:txBody>
      </p:sp>
      <p:cxnSp>
        <p:nvCxnSpPr>
          <p:cNvPr id="28" name="Conector: Angulado 27">
            <a:extLst>
              <a:ext uri="{FF2B5EF4-FFF2-40B4-BE49-F238E27FC236}">
                <a16:creationId xmlns:a16="http://schemas.microsoft.com/office/drawing/2014/main" id="{A5F119EE-2EF1-A8FA-A5A8-993A151FF616}"/>
              </a:ext>
            </a:extLst>
          </p:cNvPr>
          <p:cNvCxnSpPr>
            <a:cxnSpLocks/>
            <a:stCxn id="25" idx="2"/>
            <a:endCxn id="27" idx="1"/>
          </p:cNvCxnSpPr>
          <p:nvPr/>
        </p:nvCxnSpPr>
        <p:spPr>
          <a:xfrm rot="16200000" flipH="1">
            <a:off x="5620242" y="2378123"/>
            <a:ext cx="209053" cy="234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FBB9F9CB-7A0F-AD92-D3F7-2CCF829D7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080" y="3033355"/>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31" name="CaixaDeTexto 30">
            <a:extLst>
              <a:ext uri="{FF2B5EF4-FFF2-40B4-BE49-F238E27FC236}">
                <a16:creationId xmlns:a16="http://schemas.microsoft.com/office/drawing/2014/main" id="{36E89E32-D406-1AE3-FB1F-BD948FA7AA4F}"/>
              </a:ext>
            </a:extLst>
          </p:cNvPr>
          <p:cNvSpPr txBox="1"/>
          <p:nvPr/>
        </p:nvSpPr>
        <p:spPr>
          <a:xfrm>
            <a:off x="5851470" y="3061930"/>
            <a:ext cx="1057275" cy="276999"/>
          </a:xfrm>
          <a:prstGeom prst="rect">
            <a:avLst/>
          </a:prstGeom>
          <a:noFill/>
        </p:spPr>
        <p:txBody>
          <a:bodyPr wrap="square">
            <a:spAutoFit/>
          </a:bodyPr>
          <a:lstStyle/>
          <a:p>
            <a:r>
              <a:rPr lang="pt-BR" sz="1200" dirty="0"/>
              <a:t>Repositories</a:t>
            </a:r>
          </a:p>
        </p:txBody>
      </p:sp>
      <p:sp>
        <p:nvSpPr>
          <p:cNvPr id="32" name="CaixaDeTexto 31">
            <a:extLst>
              <a:ext uri="{FF2B5EF4-FFF2-40B4-BE49-F238E27FC236}">
                <a16:creationId xmlns:a16="http://schemas.microsoft.com/office/drawing/2014/main" id="{75E43081-7A46-E736-C8AF-B7840E2752CF}"/>
              </a:ext>
            </a:extLst>
          </p:cNvPr>
          <p:cNvSpPr txBox="1"/>
          <p:nvPr/>
        </p:nvSpPr>
        <p:spPr>
          <a:xfrm>
            <a:off x="5851470" y="3333622"/>
            <a:ext cx="1433513" cy="646331"/>
          </a:xfrm>
          <a:prstGeom prst="rect">
            <a:avLst/>
          </a:prstGeom>
          <a:noFill/>
        </p:spPr>
        <p:txBody>
          <a:bodyPr wrap="square">
            <a:spAutoFit/>
          </a:bodyPr>
          <a:lstStyle/>
          <a:p>
            <a:r>
              <a:rPr lang="pt-BR" sz="1200" dirty="0">
                <a:solidFill>
                  <a:schemeClr val="accent6">
                    <a:lumMod val="75000"/>
                  </a:schemeClr>
                </a:solidFill>
              </a:rPr>
              <a:t>BaseRepository.cs</a:t>
            </a:r>
          </a:p>
          <a:p>
            <a:r>
              <a:rPr lang="pt-BR" sz="1200" dirty="0">
                <a:solidFill>
                  <a:schemeClr val="accent6">
                    <a:lumMod val="75000"/>
                  </a:schemeClr>
                </a:solidFill>
              </a:rPr>
              <a:t>UnitOfWork.cs</a:t>
            </a:r>
          </a:p>
          <a:p>
            <a:r>
              <a:rPr lang="pt-BR" sz="1200" dirty="0">
                <a:solidFill>
                  <a:schemeClr val="accent6">
                    <a:lumMod val="75000"/>
                  </a:schemeClr>
                </a:solidFill>
              </a:rPr>
              <a:t>UserRepository.cs</a:t>
            </a:r>
          </a:p>
        </p:txBody>
      </p:sp>
      <p:cxnSp>
        <p:nvCxnSpPr>
          <p:cNvPr id="34" name="Conector: Angulado 33">
            <a:extLst>
              <a:ext uri="{FF2B5EF4-FFF2-40B4-BE49-F238E27FC236}">
                <a16:creationId xmlns:a16="http://schemas.microsoft.com/office/drawing/2014/main" id="{13E8773A-5F9B-B9F8-2C18-0B950E29EA07}"/>
              </a:ext>
            </a:extLst>
          </p:cNvPr>
          <p:cNvCxnSpPr>
            <a:stCxn id="30" idx="2"/>
            <a:endCxn id="32" idx="1"/>
          </p:cNvCxnSpPr>
          <p:nvPr/>
        </p:nvCxnSpPr>
        <p:spPr>
          <a:xfrm rot="16200000" flipH="1">
            <a:off x="5576218" y="3381536"/>
            <a:ext cx="316150" cy="2343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a:extLst>
              <a:ext uri="{FF2B5EF4-FFF2-40B4-BE49-F238E27FC236}">
                <a16:creationId xmlns:a16="http://schemas.microsoft.com/office/drawing/2014/main" id="{BDBE256D-DFB9-9D7F-C564-8FD52F46D61D}"/>
              </a:ext>
            </a:extLst>
          </p:cNvPr>
          <p:cNvCxnSpPr>
            <a:cxnSpLocks/>
            <a:stCxn id="19" idx="3"/>
          </p:cNvCxnSpPr>
          <p:nvPr/>
        </p:nvCxnSpPr>
        <p:spPr>
          <a:xfrm>
            <a:off x="4327479" y="3181380"/>
            <a:ext cx="9239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CaixaDeTexto 39">
            <a:extLst>
              <a:ext uri="{FF2B5EF4-FFF2-40B4-BE49-F238E27FC236}">
                <a16:creationId xmlns:a16="http://schemas.microsoft.com/office/drawing/2014/main" id="{1B36D765-F3C0-672E-E65B-D244ECFC3399}"/>
              </a:ext>
            </a:extLst>
          </p:cNvPr>
          <p:cNvSpPr txBox="1"/>
          <p:nvPr/>
        </p:nvSpPr>
        <p:spPr>
          <a:xfrm>
            <a:off x="621614" y="2457171"/>
            <a:ext cx="1538284" cy="276999"/>
          </a:xfrm>
          <a:prstGeom prst="rect">
            <a:avLst/>
          </a:prstGeom>
          <a:noFill/>
        </p:spPr>
        <p:txBody>
          <a:bodyPr wrap="square">
            <a:spAutoFit/>
          </a:bodyPr>
          <a:lstStyle/>
          <a:p>
            <a:r>
              <a:rPr lang="pt-BR" sz="1200" dirty="0">
                <a:solidFill>
                  <a:schemeClr val="accent6">
                    <a:lumMod val="75000"/>
                  </a:schemeClr>
                </a:solidFill>
              </a:rPr>
              <a:t>ServiceExtensions.cs</a:t>
            </a:r>
          </a:p>
        </p:txBody>
      </p:sp>
      <p:cxnSp>
        <p:nvCxnSpPr>
          <p:cNvPr id="42" name="Conector de Seta Reta 41">
            <a:extLst>
              <a:ext uri="{FF2B5EF4-FFF2-40B4-BE49-F238E27FC236}">
                <a16:creationId xmlns:a16="http://schemas.microsoft.com/office/drawing/2014/main" id="{94C48273-BCAA-4460-22F3-D02ADBC91792}"/>
              </a:ext>
            </a:extLst>
          </p:cNvPr>
          <p:cNvCxnSpPr>
            <a:cxnSpLocks/>
          </p:cNvCxnSpPr>
          <p:nvPr/>
        </p:nvCxnSpPr>
        <p:spPr>
          <a:xfrm>
            <a:off x="4327478" y="2250566"/>
            <a:ext cx="9239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AACA71FF-94D2-9432-EF78-0E5529948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17" y="2100162"/>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54B154B4-1E0F-EDE2-DAFD-835E22E2B433}"/>
              </a:ext>
            </a:extLst>
          </p:cNvPr>
          <p:cNvSpPr txBox="1"/>
          <p:nvPr/>
        </p:nvSpPr>
        <p:spPr>
          <a:xfrm>
            <a:off x="1080008" y="2128737"/>
            <a:ext cx="810493" cy="276999"/>
          </a:xfrm>
          <a:prstGeom prst="rect">
            <a:avLst/>
          </a:prstGeom>
          <a:noFill/>
        </p:spPr>
        <p:txBody>
          <a:bodyPr wrap="square">
            <a:spAutoFit/>
          </a:bodyPr>
          <a:lstStyle/>
          <a:p>
            <a:r>
              <a:rPr lang="pt-BR" sz="1200" dirty="0"/>
              <a:t>Services</a:t>
            </a:r>
          </a:p>
        </p:txBody>
      </p:sp>
      <p:pic>
        <p:nvPicPr>
          <p:cNvPr id="13" name="Picture 2">
            <a:extLst>
              <a:ext uri="{FF2B5EF4-FFF2-40B4-BE49-F238E27FC236}">
                <a16:creationId xmlns:a16="http://schemas.microsoft.com/office/drawing/2014/main" id="{7D78AAA1-DBB9-20EC-6A3A-12E7746F5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821" y="2962978"/>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702ACA16-D1AD-8FD3-CD90-A7ED40AFC212}"/>
              </a:ext>
            </a:extLst>
          </p:cNvPr>
          <p:cNvSpPr txBox="1"/>
          <p:nvPr/>
        </p:nvSpPr>
        <p:spPr>
          <a:xfrm>
            <a:off x="1035212" y="2991553"/>
            <a:ext cx="810493" cy="276999"/>
          </a:xfrm>
          <a:prstGeom prst="rect">
            <a:avLst/>
          </a:prstGeom>
          <a:noFill/>
        </p:spPr>
        <p:txBody>
          <a:bodyPr wrap="square">
            <a:spAutoFit/>
          </a:bodyPr>
          <a:lstStyle/>
          <a:p>
            <a:r>
              <a:rPr lang="pt-BR" sz="1200" dirty="0"/>
              <a:t>Shared</a:t>
            </a:r>
          </a:p>
        </p:txBody>
      </p:sp>
      <p:pic>
        <p:nvPicPr>
          <p:cNvPr id="15" name="Picture 2">
            <a:extLst>
              <a:ext uri="{FF2B5EF4-FFF2-40B4-BE49-F238E27FC236}">
                <a16:creationId xmlns:a16="http://schemas.microsoft.com/office/drawing/2014/main" id="{340DEBF7-E5EC-6CDB-F622-87D6491DB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519" y="3511157"/>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16" name="CaixaDeTexto 15">
            <a:extLst>
              <a:ext uri="{FF2B5EF4-FFF2-40B4-BE49-F238E27FC236}">
                <a16:creationId xmlns:a16="http://schemas.microsoft.com/office/drawing/2014/main" id="{571965CE-DF86-6E8F-5B7F-BFCB4E08713F}"/>
              </a:ext>
            </a:extLst>
          </p:cNvPr>
          <p:cNvSpPr txBox="1"/>
          <p:nvPr/>
        </p:nvSpPr>
        <p:spPr>
          <a:xfrm>
            <a:off x="1354910" y="3539732"/>
            <a:ext cx="810493" cy="276999"/>
          </a:xfrm>
          <a:prstGeom prst="rect">
            <a:avLst/>
          </a:prstGeom>
          <a:noFill/>
        </p:spPr>
        <p:txBody>
          <a:bodyPr wrap="square">
            <a:spAutoFit/>
          </a:bodyPr>
          <a:lstStyle/>
          <a:p>
            <a:r>
              <a:rPr lang="pt-BR" sz="1200" dirty="0"/>
              <a:t>Behavior</a:t>
            </a:r>
          </a:p>
        </p:txBody>
      </p:sp>
      <p:pic>
        <p:nvPicPr>
          <p:cNvPr id="17" name="Picture 2">
            <a:extLst>
              <a:ext uri="{FF2B5EF4-FFF2-40B4-BE49-F238E27FC236}">
                <a16:creationId xmlns:a16="http://schemas.microsoft.com/office/drawing/2014/main" id="{74CC34DF-85C2-B16C-1F2D-6C37AB8C1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193" y="4150396"/>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18" name="CaixaDeTexto 17">
            <a:extLst>
              <a:ext uri="{FF2B5EF4-FFF2-40B4-BE49-F238E27FC236}">
                <a16:creationId xmlns:a16="http://schemas.microsoft.com/office/drawing/2014/main" id="{8BF9B522-8C6A-5D87-5F11-1945CAA36174}"/>
              </a:ext>
            </a:extLst>
          </p:cNvPr>
          <p:cNvSpPr txBox="1"/>
          <p:nvPr/>
        </p:nvSpPr>
        <p:spPr>
          <a:xfrm>
            <a:off x="1362584" y="4178971"/>
            <a:ext cx="945830" cy="276999"/>
          </a:xfrm>
          <a:prstGeom prst="rect">
            <a:avLst/>
          </a:prstGeom>
          <a:noFill/>
        </p:spPr>
        <p:txBody>
          <a:bodyPr wrap="square">
            <a:spAutoFit/>
          </a:bodyPr>
          <a:lstStyle/>
          <a:p>
            <a:r>
              <a:rPr lang="pt-BR" sz="1200" dirty="0"/>
              <a:t>Exceptions</a:t>
            </a:r>
          </a:p>
        </p:txBody>
      </p:sp>
      <p:sp>
        <p:nvSpPr>
          <p:cNvPr id="29" name="CaixaDeTexto 28">
            <a:extLst>
              <a:ext uri="{FF2B5EF4-FFF2-40B4-BE49-F238E27FC236}">
                <a16:creationId xmlns:a16="http://schemas.microsoft.com/office/drawing/2014/main" id="{B83EE387-0F51-C32F-2AC4-2B37CE9B02EB}"/>
              </a:ext>
            </a:extLst>
          </p:cNvPr>
          <p:cNvSpPr txBox="1"/>
          <p:nvPr/>
        </p:nvSpPr>
        <p:spPr>
          <a:xfrm>
            <a:off x="1385108" y="3786564"/>
            <a:ext cx="1538284" cy="276999"/>
          </a:xfrm>
          <a:prstGeom prst="rect">
            <a:avLst/>
          </a:prstGeom>
          <a:noFill/>
        </p:spPr>
        <p:txBody>
          <a:bodyPr wrap="square">
            <a:spAutoFit/>
          </a:bodyPr>
          <a:lstStyle/>
          <a:p>
            <a:r>
              <a:rPr lang="pt-BR" sz="1200" dirty="0">
                <a:solidFill>
                  <a:schemeClr val="accent6">
                    <a:lumMod val="75000"/>
                  </a:schemeClr>
                </a:solidFill>
              </a:rPr>
              <a:t>ValidatorBehavior.cs</a:t>
            </a:r>
          </a:p>
        </p:txBody>
      </p:sp>
      <p:sp>
        <p:nvSpPr>
          <p:cNvPr id="33" name="CaixaDeTexto 32">
            <a:extLst>
              <a:ext uri="{FF2B5EF4-FFF2-40B4-BE49-F238E27FC236}">
                <a16:creationId xmlns:a16="http://schemas.microsoft.com/office/drawing/2014/main" id="{B0D07E13-6C7D-8FE5-7F00-DC18A5EF3FC3}"/>
              </a:ext>
            </a:extLst>
          </p:cNvPr>
          <p:cNvSpPr txBox="1"/>
          <p:nvPr/>
        </p:nvSpPr>
        <p:spPr>
          <a:xfrm>
            <a:off x="1353693" y="4465031"/>
            <a:ext cx="1881922" cy="276999"/>
          </a:xfrm>
          <a:prstGeom prst="rect">
            <a:avLst/>
          </a:prstGeom>
          <a:noFill/>
        </p:spPr>
        <p:txBody>
          <a:bodyPr wrap="square">
            <a:spAutoFit/>
          </a:bodyPr>
          <a:lstStyle/>
          <a:p>
            <a:r>
              <a:rPr lang="pt-BR" sz="1200" dirty="0">
                <a:solidFill>
                  <a:schemeClr val="accent6">
                    <a:lumMod val="75000"/>
                  </a:schemeClr>
                </a:solidFill>
              </a:rPr>
              <a:t>BadRequestException.cs</a:t>
            </a:r>
          </a:p>
        </p:txBody>
      </p:sp>
      <p:sp>
        <p:nvSpPr>
          <p:cNvPr id="35" name="CaixaDeTexto 34">
            <a:extLst>
              <a:ext uri="{FF2B5EF4-FFF2-40B4-BE49-F238E27FC236}">
                <a16:creationId xmlns:a16="http://schemas.microsoft.com/office/drawing/2014/main" id="{04F31713-9F25-91D9-4F45-118CE664ED06}"/>
              </a:ext>
            </a:extLst>
          </p:cNvPr>
          <p:cNvSpPr txBox="1"/>
          <p:nvPr/>
        </p:nvSpPr>
        <p:spPr>
          <a:xfrm>
            <a:off x="1354910" y="4695514"/>
            <a:ext cx="1881922" cy="276999"/>
          </a:xfrm>
          <a:prstGeom prst="rect">
            <a:avLst/>
          </a:prstGeom>
          <a:noFill/>
        </p:spPr>
        <p:txBody>
          <a:bodyPr wrap="square">
            <a:spAutoFit/>
          </a:bodyPr>
          <a:lstStyle/>
          <a:p>
            <a:r>
              <a:rPr lang="pt-BR" sz="1200" dirty="0">
                <a:solidFill>
                  <a:schemeClr val="accent6">
                    <a:lumMod val="75000"/>
                  </a:schemeClr>
                </a:solidFill>
              </a:rPr>
              <a:t>NotFoundException.cs</a:t>
            </a:r>
          </a:p>
        </p:txBody>
      </p:sp>
      <p:cxnSp>
        <p:nvCxnSpPr>
          <p:cNvPr id="46" name="Conector: Angulado 45">
            <a:extLst>
              <a:ext uri="{FF2B5EF4-FFF2-40B4-BE49-F238E27FC236}">
                <a16:creationId xmlns:a16="http://schemas.microsoft.com/office/drawing/2014/main" id="{9740074C-6E98-1BD7-A628-45514A759922}"/>
              </a:ext>
            </a:extLst>
          </p:cNvPr>
          <p:cNvCxnSpPr>
            <a:stCxn id="13" idx="2"/>
            <a:endCxn id="15" idx="0"/>
          </p:cNvCxnSpPr>
          <p:nvPr/>
        </p:nvCxnSpPr>
        <p:spPr>
          <a:xfrm rot="16200000" flipH="1">
            <a:off x="840258" y="3230860"/>
            <a:ext cx="240896" cy="3196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do 49">
            <a:extLst>
              <a:ext uri="{FF2B5EF4-FFF2-40B4-BE49-F238E27FC236}">
                <a16:creationId xmlns:a16="http://schemas.microsoft.com/office/drawing/2014/main" id="{D12B5C05-2A23-D5D5-A873-C5AB26E63C92}"/>
              </a:ext>
            </a:extLst>
          </p:cNvPr>
          <p:cNvCxnSpPr>
            <a:stCxn id="13" idx="2"/>
            <a:endCxn id="17" idx="1"/>
          </p:cNvCxnSpPr>
          <p:nvPr/>
        </p:nvCxnSpPr>
        <p:spPr>
          <a:xfrm rot="16200000" flipH="1">
            <a:off x="348137" y="3722981"/>
            <a:ext cx="1033777" cy="1283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2">
            <a:extLst>
              <a:ext uri="{FF2B5EF4-FFF2-40B4-BE49-F238E27FC236}">
                <a16:creationId xmlns:a16="http://schemas.microsoft.com/office/drawing/2014/main" id="{1ECA8BDC-7564-DD1B-BB26-DBCB68346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302" y="5134545"/>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52" name="CaixaDeTexto 51">
            <a:extLst>
              <a:ext uri="{FF2B5EF4-FFF2-40B4-BE49-F238E27FC236}">
                <a16:creationId xmlns:a16="http://schemas.microsoft.com/office/drawing/2014/main" id="{251A6255-867A-09F0-119E-E5E33EE98DA2}"/>
              </a:ext>
            </a:extLst>
          </p:cNvPr>
          <p:cNvSpPr txBox="1"/>
          <p:nvPr/>
        </p:nvSpPr>
        <p:spPr>
          <a:xfrm>
            <a:off x="1353693" y="5163120"/>
            <a:ext cx="945830" cy="276999"/>
          </a:xfrm>
          <a:prstGeom prst="rect">
            <a:avLst/>
          </a:prstGeom>
          <a:noFill/>
        </p:spPr>
        <p:txBody>
          <a:bodyPr wrap="square">
            <a:spAutoFit/>
          </a:bodyPr>
          <a:lstStyle/>
          <a:p>
            <a:r>
              <a:rPr lang="pt-BR" sz="1200" dirty="0"/>
              <a:t>UseCases</a:t>
            </a:r>
          </a:p>
        </p:txBody>
      </p:sp>
      <p:sp>
        <p:nvSpPr>
          <p:cNvPr id="53" name="CaixaDeTexto 52">
            <a:extLst>
              <a:ext uri="{FF2B5EF4-FFF2-40B4-BE49-F238E27FC236}">
                <a16:creationId xmlns:a16="http://schemas.microsoft.com/office/drawing/2014/main" id="{8ACE8285-8682-F23F-7E78-A927BE669DE1}"/>
              </a:ext>
            </a:extLst>
          </p:cNvPr>
          <p:cNvSpPr txBox="1"/>
          <p:nvPr/>
        </p:nvSpPr>
        <p:spPr>
          <a:xfrm>
            <a:off x="1385108" y="5393166"/>
            <a:ext cx="1881922" cy="646331"/>
          </a:xfrm>
          <a:prstGeom prst="rect">
            <a:avLst/>
          </a:prstGeom>
          <a:noFill/>
        </p:spPr>
        <p:txBody>
          <a:bodyPr wrap="square">
            <a:spAutoFit/>
          </a:bodyPr>
          <a:lstStyle/>
          <a:p>
            <a:r>
              <a:rPr lang="pt-BR" sz="1200" dirty="0">
                <a:solidFill>
                  <a:schemeClr val="accent6">
                    <a:lumMod val="75000"/>
                  </a:schemeClr>
                </a:solidFill>
              </a:rPr>
              <a:t>Para criar o padrão </a:t>
            </a:r>
            <a:r>
              <a:rPr lang="pt-BR" sz="1200" b="1" dirty="0">
                <a:highlight>
                  <a:srgbClr val="FFFF00"/>
                </a:highlight>
              </a:rPr>
              <a:t>CQRS</a:t>
            </a:r>
          </a:p>
          <a:p>
            <a:r>
              <a:rPr lang="pt-BR" sz="1200" dirty="0">
                <a:solidFill>
                  <a:schemeClr val="accent6">
                    <a:lumMod val="75000"/>
                  </a:schemeClr>
                </a:solidFill>
              </a:rPr>
              <a:t>CreateUser, DeleteUser, UpdateUser, etc.</a:t>
            </a:r>
          </a:p>
        </p:txBody>
      </p:sp>
      <p:cxnSp>
        <p:nvCxnSpPr>
          <p:cNvPr id="55" name="Conector: Angulado 54">
            <a:extLst>
              <a:ext uri="{FF2B5EF4-FFF2-40B4-BE49-F238E27FC236}">
                <a16:creationId xmlns:a16="http://schemas.microsoft.com/office/drawing/2014/main" id="{2CE2B4B6-C83F-D7F6-431C-2784B03174ED}"/>
              </a:ext>
            </a:extLst>
          </p:cNvPr>
          <p:cNvCxnSpPr>
            <a:stCxn id="13" idx="2"/>
            <a:endCxn id="51" idx="1"/>
          </p:cNvCxnSpPr>
          <p:nvPr/>
        </p:nvCxnSpPr>
        <p:spPr>
          <a:xfrm rot="16200000" flipH="1">
            <a:off x="-148384" y="4219501"/>
            <a:ext cx="2017926" cy="1194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Angulado 56">
            <a:extLst>
              <a:ext uri="{FF2B5EF4-FFF2-40B4-BE49-F238E27FC236}">
                <a16:creationId xmlns:a16="http://schemas.microsoft.com/office/drawing/2014/main" id="{A754DF0C-6AAD-3A3B-5067-4EAE3DCFBE24}"/>
              </a:ext>
            </a:extLst>
          </p:cNvPr>
          <p:cNvCxnSpPr>
            <a:stCxn id="9" idx="0"/>
            <a:endCxn id="8" idx="0"/>
          </p:cNvCxnSpPr>
          <p:nvPr/>
        </p:nvCxnSpPr>
        <p:spPr>
          <a:xfrm rot="16200000" flipH="1" flipV="1">
            <a:off x="2484971" y="70675"/>
            <a:ext cx="33592" cy="2660819"/>
          </a:xfrm>
          <a:prstGeom prst="bentConnector3">
            <a:avLst>
              <a:gd name="adj1" fmla="val -680519"/>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04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7592C9C-C1D8-0665-C4DD-966672F5E312}"/>
              </a:ext>
            </a:extLst>
          </p:cNvPr>
          <p:cNvSpPr txBox="1"/>
          <p:nvPr/>
        </p:nvSpPr>
        <p:spPr>
          <a:xfrm>
            <a:off x="705863" y="617144"/>
            <a:ext cx="3295650" cy="307777"/>
          </a:xfrm>
          <a:prstGeom prst="rect">
            <a:avLst/>
          </a:prstGeom>
          <a:noFill/>
        </p:spPr>
        <p:txBody>
          <a:bodyPr wrap="square">
            <a:spAutoFit/>
          </a:bodyPr>
          <a:lstStyle/>
          <a:p>
            <a:r>
              <a:rPr lang="en-US" sz="1400" b="1" i="0" dirty="0">
                <a:solidFill>
                  <a:srgbClr val="000000"/>
                </a:solidFill>
                <a:effectLst/>
                <a:latin typeface="Segoe UI" panose="020B0502040204020203" pitchFamily="34" charset="0"/>
              </a:rPr>
              <a:t>.NET - Usando a Clean Architecture</a:t>
            </a:r>
            <a:endParaRPr lang="pt-BR" sz="1400" dirty="0"/>
          </a:p>
        </p:txBody>
      </p:sp>
      <p:sp>
        <p:nvSpPr>
          <p:cNvPr id="45" name="CaixaDeTexto 44">
            <a:extLst>
              <a:ext uri="{FF2B5EF4-FFF2-40B4-BE49-F238E27FC236}">
                <a16:creationId xmlns:a16="http://schemas.microsoft.com/office/drawing/2014/main" id="{C74E18FD-1A74-9870-D42F-CA39ED400A0E}"/>
              </a:ext>
            </a:extLst>
          </p:cNvPr>
          <p:cNvSpPr txBox="1"/>
          <p:nvPr/>
        </p:nvSpPr>
        <p:spPr>
          <a:xfrm>
            <a:off x="1153538" y="1336119"/>
            <a:ext cx="2714625" cy="4185761"/>
          </a:xfrm>
          <a:prstGeom prst="rect">
            <a:avLst/>
          </a:prstGeom>
          <a:noFill/>
        </p:spPr>
        <p:txBody>
          <a:bodyPr wrap="square">
            <a:spAutoFit/>
          </a:bodyPr>
          <a:lstStyle/>
          <a:p>
            <a:r>
              <a:rPr lang="pt-BR" sz="1400" dirty="0"/>
              <a:t>O Entity framework já incorpora toda abstração de acesso a banco (repositório) através da classe DbContext(DbSet&lt;T&gt;) ele já faz o CRUD e trabalha as entidades como uma unidade de trabalho (Rastreio de transações). </a:t>
            </a:r>
            <a:r>
              <a:rPr lang="pt-BR" sz="1400" dirty="0">
                <a:solidFill>
                  <a:srgbClr val="FF0000"/>
                </a:solidFill>
              </a:rPr>
              <a:t>Se ele já faz tudo isso, por qual motivo tenho que criar o padrão Repositório e IUnitOfWork?</a:t>
            </a:r>
          </a:p>
          <a:p>
            <a:endParaRPr lang="pt-BR" sz="1400" dirty="0">
              <a:solidFill>
                <a:srgbClr val="FF0000"/>
              </a:solidFill>
            </a:endParaRPr>
          </a:p>
          <a:p>
            <a:endParaRPr lang="pt-BR" sz="1400" dirty="0">
              <a:solidFill>
                <a:srgbClr val="FF0000"/>
              </a:solidFill>
            </a:endParaRPr>
          </a:p>
          <a:p>
            <a:endParaRPr lang="pt-BR" sz="1400" dirty="0">
              <a:solidFill>
                <a:srgbClr val="FF0000"/>
              </a:solidFill>
            </a:endParaRPr>
          </a:p>
          <a:p>
            <a:r>
              <a:rPr lang="pt-BR" sz="1400" dirty="0">
                <a:solidFill>
                  <a:schemeClr val="accent5">
                    <a:lumMod val="75000"/>
                  </a:schemeClr>
                </a:solidFill>
              </a:rPr>
              <a:t>IUnitOfWork resolve o problema de atualização de várias entidades concorrentes entre si, centralizando e rastreando para uma transação única. </a:t>
            </a:r>
          </a:p>
          <a:p>
            <a:endParaRPr lang="pt-BR" sz="1400" dirty="0">
              <a:solidFill>
                <a:srgbClr val="FF0000"/>
              </a:solidFill>
            </a:endParaRPr>
          </a:p>
        </p:txBody>
      </p:sp>
      <p:pic>
        <p:nvPicPr>
          <p:cNvPr id="4" name="Imagem 3" descr="Diagrama">
            <a:extLst>
              <a:ext uri="{FF2B5EF4-FFF2-40B4-BE49-F238E27FC236}">
                <a16:creationId xmlns:a16="http://schemas.microsoft.com/office/drawing/2014/main" id="{CF57B6D4-0C03-E388-3AD6-C5A0E0C88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687" y="1260186"/>
            <a:ext cx="6590288" cy="4318577"/>
          </a:xfrm>
          <a:prstGeom prst="rect">
            <a:avLst/>
          </a:prstGeom>
        </p:spPr>
      </p:pic>
      <p:sp>
        <p:nvSpPr>
          <p:cNvPr id="13" name="CaixaDeTexto 12">
            <a:extLst>
              <a:ext uri="{FF2B5EF4-FFF2-40B4-BE49-F238E27FC236}">
                <a16:creationId xmlns:a16="http://schemas.microsoft.com/office/drawing/2014/main" id="{CE9CD267-AF9D-61D5-B1E9-9C22E9019BCE}"/>
              </a:ext>
            </a:extLst>
          </p:cNvPr>
          <p:cNvSpPr txBox="1"/>
          <p:nvPr/>
        </p:nvSpPr>
        <p:spPr>
          <a:xfrm>
            <a:off x="5024436" y="547895"/>
            <a:ext cx="1562100" cy="646331"/>
          </a:xfrm>
          <a:prstGeom prst="rect">
            <a:avLst/>
          </a:prstGeom>
          <a:noFill/>
        </p:spPr>
        <p:txBody>
          <a:bodyPr wrap="square" rtlCol="0">
            <a:spAutoFit/>
          </a:bodyPr>
          <a:lstStyle/>
          <a:p>
            <a:pPr algn="ctr"/>
            <a:r>
              <a:rPr lang="pt-BR" sz="900" dirty="0">
                <a:solidFill>
                  <a:schemeClr val="accent5">
                    <a:lumMod val="75000"/>
                  </a:schemeClr>
                </a:solidFill>
              </a:rPr>
              <a:t>Os dados são acessados diretamente a partir do contexto – DbContext – no controller</a:t>
            </a:r>
          </a:p>
        </p:txBody>
      </p:sp>
      <p:sp>
        <p:nvSpPr>
          <p:cNvPr id="14" name="CaixaDeTexto 13">
            <a:extLst>
              <a:ext uri="{FF2B5EF4-FFF2-40B4-BE49-F238E27FC236}">
                <a16:creationId xmlns:a16="http://schemas.microsoft.com/office/drawing/2014/main" id="{A169DF95-995F-C736-D21F-BF244EA7ACE3}"/>
              </a:ext>
            </a:extLst>
          </p:cNvPr>
          <p:cNvSpPr txBox="1"/>
          <p:nvPr/>
        </p:nvSpPr>
        <p:spPr>
          <a:xfrm>
            <a:off x="6938962" y="547896"/>
            <a:ext cx="1562100" cy="646331"/>
          </a:xfrm>
          <a:prstGeom prst="rect">
            <a:avLst/>
          </a:prstGeom>
          <a:noFill/>
        </p:spPr>
        <p:txBody>
          <a:bodyPr wrap="square" rtlCol="0">
            <a:spAutoFit/>
          </a:bodyPr>
          <a:lstStyle/>
          <a:p>
            <a:pPr algn="ctr"/>
            <a:r>
              <a:rPr lang="pt-BR" sz="900" dirty="0">
                <a:solidFill>
                  <a:schemeClr val="accent5">
                    <a:lumMod val="75000"/>
                  </a:schemeClr>
                </a:solidFill>
              </a:rPr>
              <a:t>Os dados são acessados via Repository e a lógica será oculta na camada de aplicação</a:t>
            </a:r>
          </a:p>
        </p:txBody>
      </p:sp>
      <p:sp>
        <p:nvSpPr>
          <p:cNvPr id="15" name="CaixaDeTexto 14">
            <a:extLst>
              <a:ext uri="{FF2B5EF4-FFF2-40B4-BE49-F238E27FC236}">
                <a16:creationId xmlns:a16="http://schemas.microsoft.com/office/drawing/2014/main" id="{72EDAEC8-5A1A-EBB8-2915-FB4C37A58A31}"/>
              </a:ext>
            </a:extLst>
          </p:cNvPr>
          <p:cNvSpPr txBox="1"/>
          <p:nvPr/>
        </p:nvSpPr>
        <p:spPr>
          <a:xfrm>
            <a:off x="8739188" y="617144"/>
            <a:ext cx="1562100" cy="507831"/>
          </a:xfrm>
          <a:prstGeom prst="rect">
            <a:avLst/>
          </a:prstGeom>
          <a:noFill/>
        </p:spPr>
        <p:txBody>
          <a:bodyPr wrap="square" rtlCol="0">
            <a:spAutoFit/>
          </a:bodyPr>
          <a:lstStyle/>
          <a:p>
            <a:pPr algn="ctr"/>
            <a:r>
              <a:rPr lang="pt-BR" sz="900" dirty="0">
                <a:solidFill>
                  <a:schemeClr val="accent5">
                    <a:lumMod val="75000"/>
                  </a:schemeClr>
                </a:solidFill>
              </a:rPr>
              <a:t>Todas as transações dos repositórios serão uma única transação</a:t>
            </a:r>
          </a:p>
        </p:txBody>
      </p:sp>
      <p:sp>
        <p:nvSpPr>
          <p:cNvPr id="16" name="CaixaDeTexto 15">
            <a:extLst>
              <a:ext uri="{FF2B5EF4-FFF2-40B4-BE49-F238E27FC236}">
                <a16:creationId xmlns:a16="http://schemas.microsoft.com/office/drawing/2014/main" id="{EF9A4FD5-8C00-6028-6941-1E563C4BA6C2}"/>
              </a:ext>
            </a:extLst>
          </p:cNvPr>
          <p:cNvSpPr txBox="1"/>
          <p:nvPr/>
        </p:nvSpPr>
        <p:spPr>
          <a:xfrm>
            <a:off x="6938962" y="5644722"/>
            <a:ext cx="1562100" cy="507831"/>
          </a:xfrm>
          <a:prstGeom prst="rect">
            <a:avLst/>
          </a:prstGeom>
          <a:noFill/>
        </p:spPr>
        <p:txBody>
          <a:bodyPr wrap="square" rtlCol="0">
            <a:spAutoFit/>
          </a:bodyPr>
          <a:lstStyle/>
          <a:p>
            <a:pPr algn="ctr"/>
            <a:r>
              <a:rPr lang="pt-BR" sz="900" dirty="0">
                <a:solidFill>
                  <a:schemeClr val="accent6"/>
                </a:solidFill>
              </a:rPr>
              <a:t>Abstração do ORM que acessa os dados</a:t>
            </a:r>
          </a:p>
          <a:p>
            <a:pPr algn="ctr"/>
            <a:r>
              <a:rPr lang="pt-BR" sz="900" dirty="0">
                <a:solidFill>
                  <a:schemeClr val="accent6"/>
                </a:solidFill>
              </a:rPr>
              <a:t>Testabilidade</a:t>
            </a:r>
          </a:p>
        </p:txBody>
      </p:sp>
      <p:sp>
        <p:nvSpPr>
          <p:cNvPr id="17" name="CaixaDeTexto 16">
            <a:extLst>
              <a:ext uri="{FF2B5EF4-FFF2-40B4-BE49-F238E27FC236}">
                <a16:creationId xmlns:a16="http://schemas.microsoft.com/office/drawing/2014/main" id="{879224D0-B14C-CBE8-CCEC-B55133A322DE}"/>
              </a:ext>
            </a:extLst>
          </p:cNvPr>
          <p:cNvSpPr txBox="1"/>
          <p:nvPr/>
        </p:nvSpPr>
        <p:spPr>
          <a:xfrm>
            <a:off x="6938962" y="6152553"/>
            <a:ext cx="1562100" cy="369332"/>
          </a:xfrm>
          <a:prstGeom prst="rect">
            <a:avLst/>
          </a:prstGeom>
          <a:noFill/>
        </p:spPr>
        <p:txBody>
          <a:bodyPr wrap="square" rtlCol="0">
            <a:spAutoFit/>
          </a:bodyPr>
          <a:lstStyle/>
          <a:p>
            <a:pPr algn="ctr"/>
            <a:r>
              <a:rPr lang="pt-BR" sz="900" dirty="0">
                <a:solidFill>
                  <a:srgbClr val="FF0000"/>
                </a:solidFill>
              </a:rPr>
              <a:t>Complexidade adicional</a:t>
            </a:r>
          </a:p>
          <a:p>
            <a:pPr algn="ctr"/>
            <a:r>
              <a:rPr lang="pt-BR" sz="900" dirty="0">
                <a:solidFill>
                  <a:srgbClr val="FF0000"/>
                </a:solidFill>
              </a:rPr>
              <a:t>Redundância de código</a:t>
            </a:r>
          </a:p>
        </p:txBody>
      </p:sp>
      <p:sp>
        <p:nvSpPr>
          <p:cNvPr id="18" name="CaixaDeTexto 17">
            <a:extLst>
              <a:ext uri="{FF2B5EF4-FFF2-40B4-BE49-F238E27FC236}">
                <a16:creationId xmlns:a16="http://schemas.microsoft.com/office/drawing/2014/main" id="{B39B9779-68E3-70E9-43C0-EF6031D53D28}"/>
              </a:ext>
            </a:extLst>
          </p:cNvPr>
          <p:cNvSpPr txBox="1"/>
          <p:nvPr/>
        </p:nvSpPr>
        <p:spPr>
          <a:xfrm>
            <a:off x="8853488" y="5644722"/>
            <a:ext cx="1562100" cy="369332"/>
          </a:xfrm>
          <a:prstGeom prst="rect">
            <a:avLst/>
          </a:prstGeom>
          <a:noFill/>
        </p:spPr>
        <p:txBody>
          <a:bodyPr wrap="square" rtlCol="0">
            <a:spAutoFit/>
          </a:bodyPr>
          <a:lstStyle/>
          <a:p>
            <a:pPr algn="ctr"/>
            <a:r>
              <a:rPr lang="pt-BR" sz="900" dirty="0">
                <a:solidFill>
                  <a:schemeClr val="accent6"/>
                </a:solidFill>
              </a:rPr>
              <a:t>Controle de transações</a:t>
            </a:r>
          </a:p>
          <a:p>
            <a:pPr algn="ctr"/>
            <a:r>
              <a:rPr lang="pt-BR" sz="900" dirty="0">
                <a:solidFill>
                  <a:schemeClr val="accent6"/>
                </a:solidFill>
              </a:rPr>
              <a:t>Gerenciamento de estado</a:t>
            </a:r>
          </a:p>
        </p:txBody>
      </p:sp>
      <p:sp>
        <p:nvSpPr>
          <p:cNvPr id="21" name="CaixaDeTexto 20">
            <a:extLst>
              <a:ext uri="{FF2B5EF4-FFF2-40B4-BE49-F238E27FC236}">
                <a16:creationId xmlns:a16="http://schemas.microsoft.com/office/drawing/2014/main" id="{A44685D0-26FC-52A6-A7C8-7B66CF2F7A06}"/>
              </a:ext>
            </a:extLst>
          </p:cNvPr>
          <p:cNvSpPr txBox="1"/>
          <p:nvPr/>
        </p:nvSpPr>
        <p:spPr>
          <a:xfrm>
            <a:off x="8853488" y="6152553"/>
            <a:ext cx="1562100" cy="369332"/>
          </a:xfrm>
          <a:prstGeom prst="rect">
            <a:avLst/>
          </a:prstGeom>
          <a:noFill/>
        </p:spPr>
        <p:txBody>
          <a:bodyPr wrap="square" rtlCol="0">
            <a:spAutoFit/>
          </a:bodyPr>
          <a:lstStyle/>
          <a:p>
            <a:pPr algn="ctr"/>
            <a:r>
              <a:rPr lang="pt-BR" sz="900" dirty="0">
                <a:solidFill>
                  <a:srgbClr val="FF0000"/>
                </a:solidFill>
              </a:rPr>
              <a:t>Complexidade adicional</a:t>
            </a:r>
          </a:p>
          <a:p>
            <a:pPr algn="ctr"/>
            <a:r>
              <a:rPr lang="pt-BR" sz="900" dirty="0">
                <a:solidFill>
                  <a:srgbClr val="FF0000"/>
                </a:solidFill>
              </a:rPr>
              <a:t>Overhead de desempenho</a:t>
            </a:r>
          </a:p>
        </p:txBody>
      </p:sp>
    </p:spTree>
    <p:extLst>
      <p:ext uri="{BB962C8B-B14F-4D97-AF65-F5344CB8AC3E}">
        <p14:creationId xmlns:p14="http://schemas.microsoft.com/office/powerpoint/2010/main" val="16461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4FA62-3AFF-640F-3566-48ED38C2354D}"/>
              </a:ext>
            </a:extLst>
          </p:cNvPr>
          <p:cNvSpPr>
            <a:spLocks noGrp="1"/>
          </p:cNvSpPr>
          <p:nvPr>
            <p:ph type="title"/>
          </p:nvPr>
        </p:nvSpPr>
        <p:spPr>
          <a:xfrm>
            <a:off x="524300" y="732168"/>
            <a:ext cx="1522863" cy="1325563"/>
          </a:xfrm>
        </p:spPr>
        <p:txBody>
          <a:bodyPr/>
          <a:lstStyle/>
          <a:p>
            <a:r>
              <a:rPr lang="pt-BR" dirty="0"/>
              <a:t>CQRS</a:t>
            </a:r>
          </a:p>
        </p:txBody>
      </p:sp>
      <p:sp>
        <p:nvSpPr>
          <p:cNvPr id="3" name="Espaço Reservado para Conteúdo 2">
            <a:extLst>
              <a:ext uri="{FF2B5EF4-FFF2-40B4-BE49-F238E27FC236}">
                <a16:creationId xmlns:a16="http://schemas.microsoft.com/office/drawing/2014/main" id="{92D3F935-1E83-DA44-CD82-F209D8BD6AA8}"/>
              </a:ext>
            </a:extLst>
          </p:cNvPr>
          <p:cNvSpPr>
            <a:spLocks noGrp="1"/>
          </p:cNvSpPr>
          <p:nvPr>
            <p:ph idx="1"/>
          </p:nvPr>
        </p:nvSpPr>
        <p:spPr>
          <a:xfrm>
            <a:off x="2292824" y="732169"/>
            <a:ext cx="8897203" cy="1325563"/>
          </a:xfrm>
        </p:spPr>
        <p:txBody>
          <a:bodyPr>
            <a:normAutofit lnSpcReduction="10000"/>
          </a:bodyPr>
          <a:lstStyle/>
          <a:p>
            <a:pPr marL="0" indent="0">
              <a:buNone/>
            </a:pPr>
            <a:r>
              <a:rPr lang="pt-BR" sz="2000" dirty="0"/>
              <a:t>O Padrão CQRS (Command Query Responsbility Segregation) separa as operações de leitura (queries) das operações de escrita (commands) em um sistema. Essa separação permite otimizar cada caminho de forma independente para atender as necessidades especificas podendo maximizar desempenho, escalabilidade e a segurança.</a:t>
            </a:r>
          </a:p>
          <a:p>
            <a:endParaRPr lang="pt-BR" sz="2000" dirty="0"/>
          </a:p>
        </p:txBody>
      </p:sp>
      <p:pic>
        <p:nvPicPr>
          <p:cNvPr id="5" name="Imagem 4">
            <a:extLst>
              <a:ext uri="{FF2B5EF4-FFF2-40B4-BE49-F238E27FC236}">
                <a16:creationId xmlns:a16="http://schemas.microsoft.com/office/drawing/2014/main" id="{B82FE52A-4EF0-9EBF-42D8-982C0AE3BAA5}"/>
              </a:ext>
            </a:extLst>
          </p:cNvPr>
          <p:cNvPicPr>
            <a:picLocks noChangeAspect="1"/>
          </p:cNvPicPr>
          <p:nvPr/>
        </p:nvPicPr>
        <p:blipFill>
          <a:blip r:embed="rId2"/>
          <a:stretch>
            <a:fillRect/>
          </a:stretch>
        </p:blipFill>
        <p:spPr>
          <a:xfrm>
            <a:off x="6030544" y="2794673"/>
            <a:ext cx="5637156" cy="3015568"/>
          </a:xfrm>
          <a:prstGeom prst="rect">
            <a:avLst/>
          </a:prstGeom>
        </p:spPr>
      </p:pic>
      <p:pic>
        <p:nvPicPr>
          <p:cNvPr id="7" name="Imagem 6">
            <a:extLst>
              <a:ext uri="{FF2B5EF4-FFF2-40B4-BE49-F238E27FC236}">
                <a16:creationId xmlns:a16="http://schemas.microsoft.com/office/drawing/2014/main" id="{1A8F8D90-D669-749F-3A47-37D0AC6AC26A}"/>
              </a:ext>
            </a:extLst>
          </p:cNvPr>
          <p:cNvPicPr>
            <a:picLocks noChangeAspect="1"/>
          </p:cNvPicPr>
          <p:nvPr/>
        </p:nvPicPr>
        <p:blipFill>
          <a:blip r:embed="rId3"/>
          <a:stretch>
            <a:fillRect/>
          </a:stretch>
        </p:blipFill>
        <p:spPr>
          <a:xfrm>
            <a:off x="524300" y="3080511"/>
            <a:ext cx="5057963" cy="2443892"/>
          </a:xfrm>
          <a:prstGeom prst="rect">
            <a:avLst/>
          </a:prstGeom>
        </p:spPr>
      </p:pic>
    </p:spTree>
    <p:extLst>
      <p:ext uri="{BB962C8B-B14F-4D97-AF65-F5344CB8AC3E}">
        <p14:creationId xmlns:p14="http://schemas.microsoft.com/office/powerpoint/2010/main" val="316096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95DEEF6D-688D-94E7-6D6F-C36563CDB94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2083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17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DEB5557-8E48-7F7B-3670-3E824DF4B27D}"/>
              </a:ext>
            </a:extLst>
          </p:cNvPr>
          <p:cNvSpPr>
            <a:spLocks noGrp="1"/>
          </p:cNvSpPr>
          <p:nvPr>
            <p:ph type="title"/>
          </p:nvPr>
        </p:nvSpPr>
        <p:spPr>
          <a:xfrm>
            <a:off x="703140" y="691226"/>
            <a:ext cx="1127078" cy="891915"/>
          </a:xfrm>
        </p:spPr>
        <p:txBody>
          <a:bodyPr>
            <a:normAutofit/>
          </a:bodyPr>
          <a:lstStyle/>
          <a:p>
            <a:pPr algn="ctr"/>
            <a:r>
              <a:rPr lang="pt-BR" sz="3200" dirty="0"/>
              <a:t>CQRS</a:t>
            </a:r>
          </a:p>
        </p:txBody>
      </p:sp>
      <p:sp>
        <p:nvSpPr>
          <p:cNvPr id="5" name="Título 1">
            <a:extLst>
              <a:ext uri="{FF2B5EF4-FFF2-40B4-BE49-F238E27FC236}">
                <a16:creationId xmlns:a16="http://schemas.microsoft.com/office/drawing/2014/main" id="{461D4C02-269D-9530-FFB7-958222A2BA4B}"/>
              </a:ext>
            </a:extLst>
          </p:cNvPr>
          <p:cNvSpPr txBox="1">
            <a:spLocks/>
          </p:cNvSpPr>
          <p:nvPr/>
        </p:nvSpPr>
        <p:spPr>
          <a:xfrm>
            <a:off x="1386383" y="2347153"/>
            <a:ext cx="1807193" cy="89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REQUEST</a:t>
            </a:r>
          </a:p>
        </p:txBody>
      </p:sp>
      <p:sp>
        <p:nvSpPr>
          <p:cNvPr id="6" name="Título 1">
            <a:extLst>
              <a:ext uri="{FF2B5EF4-FFF2-40B4-BE49-F238E27FC236}">
                <a16:creationId xmlns:a16="http://schemas.microsoft.com/office/drawing/2014/main" id="{41993503-ED32-A111-5C13-CE5DE998E62C}"/>
              </a:ext>
            </a:extLst>
          </p:cNvPr>
          <p:cNvSpPr txBox="1">
            <a:spLocks/>
          </p:cNvSpPr>
          <p:nvPr/>
        </p:nvSpPr>
        <p:spPr>
          <a:xfrm>
            <a:off x="3193576" y="2810393"/>
            <a:ext cx="2064793" cy="89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RESPONSE</a:t>
            </a:r>
          </a:p>
        </p:txBody>
      </p:sp>
      <p:sp>
        <p:nvSpPr>
          <p:cNvPr id="7" name="Título 1">
            <a:extLst>
              <a:ext uri="{FF2B5EF4-FFF2-40B4-BE49-F238E27FC236}">
                <a16:creationId xmlns:a16="http://schemas.microsoft.com/office/drawing/2014/main" id="{C2A656C0-8DC6-FA94-B0E6-4918C56FA375}"/>
              </a:ext>
            </a:extLst>
          </p:cNvPr>
          <p:cNvSpPr txBox="1">
            <a:spLocks/>
          </p:cNvSpPr>
          <p:nvPr/>
        </p:nvSpPr>
        <p:spPr>
          <a:xfrm>
            <a:off x="703140" y="3891601"/>
            <a:ext cx="2064793" cy="89191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MEDIATOR</a:t>
            </a:r>
          </a:p>
          <a:p>
            <a:pPr algn="ctr"/>
            <a:r>
              <a:rPr lang="pt-BR" sz="3200" dirty="0"/>
              <a:t>MEDIATR</a:t>
            </a:r>
          </a:p>
        </p:txBody>
      </p:sp>
      <p:sp>
        <p:nvSpPr>
          <p:cNvPr id="9" name="CaixaDeTexto 8">
            <a:extLst>
              <a:ext uri="{FF2B5EF4-FFF2-40B4-BE49-F238E27FC236}">
                <a16:creationId xmlns:a16="http://schemas.microsoft.com/office/drawing/2014/main" id="{97008F16-5B43-76EA-20E8-246952F93B19}"/>
              </a:ext>
            </a:extLst>
          </p:cNvPr>
          <p:cNvSpPr txBox="1"/>
          <p:nvPr/>
        </p:nvSpPr>
        <p:spPr>
          <a:xfrm>
            <a:off x="3081840" y="4633751"/>
            <a:ext cx="3217459" cy="1421928"/>
          </a:xfrm>
          <a:prstGeom prst="rect">
            <a:avLst/>
          </a:prstGeom>
        </p:spPr>
        <p:txBody>
          <a:bodyPr vert="horz" lIns="91440" tIns="45720" rIns="91440" bIns="45720" rtlCol="0" anchor="ctr">
            <a:normAutofit/>
          </a:bodyPr>
          <a:lstStyle>
            <a:defPPr>
              <a:defRPr lang="pt-BR"/>
            </a:defPPr>
            <a:lvl1pPr algn="ctr">
              <a:lnSpc>
                <a:spcPct val="90000"/>
              </a:lnSpc>
              <a:spcBef>
                <a:spcPct val="0"/>
              </a:spcBef>
              <a:buNone/>
              <a:defRPr sz="3200">
                <a:latin typeface="+mj-lt"/>
                <a:ea typeface="+mj-ea"/>
                <a:cs typeface="+mj-cs"/>
              </a:defRPr>
            </a:lvl1pPr>
          </a:lstStyle>
          <a:p>
            <a:r>
              <a:rPr lang="en-US" dirty="0"/>
              <a:t>CLEAN ARCHITECTURE</a:t>
            </a:r>
            <a:endParaRPr lang="pt-BR" dirty="0"/>
          </a:p>
        </p:txBody>
      </p:sp>
      <p:sp>
        <p:nvSpPr>
          <p:cNvPr id="10" name="Título 1">
            <a:extLst>
              <a:ext uri="{FF2B5EF4-FFF2-40B4-BE49-F238E27FC236}">
                <a16:creationId xmlns:a16="http://schemas.microsoft.com/office/drawing/2014/main" id="{AA1B9813-0A32-5259-FF69-CA7F2C70AA65}"/>
              </a:ext>
            </a:extLst>
          </p:cNvPr>
          <p:cNvSpPr txBox="1">
            <a:spLocks/>
          </p:cNvSpPr>
          <p:nvPr/>
        </p:nvSpPr>
        <p:spPr>
          <a:xfrm>
            <a:off x="3577986" y="987035"/>
            <a:ext cx="2518013" cy="89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AUTOMAPPER</a:t>
            </a:r>
          </a:p>
        </p:txBody>
      </p:sp>
      <p:sp>
        <p:nvSpPr>
          <p:cNvPr id="11" name="Título 1">
            <a:extLst>
              <a:ext uri="{FF2B5EF4-FFF2-40B4-BE49-F238E27FC236}">
                <a16:creationId xmlns:a16="http://schemas.microsoft.com/office/drawing/2014/main" id="{C4E348C3-6FBA-E8B2-DB50-9C338D81E4F8}"/>
              </a:ext>
            </a:extLst>
          </p:cNvPr>
          <p:cNvSpPr txBox="1">
            <a:spLocks/>
          </p:cNvSpPr>
          <p:nvPr/>
        </p:nvSpPr>
        <p:spPr>
          <a:xfrm>
            <a:off x="5892703" y="2699830"/>
            <a:ext cx="3537900" cy="89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FLUENTVALIDATION</a:t>
            </a:r>
          </a:p>
        </p:txBody>
      </p:sp>
      <p:sp>
        <p:nvSpPr>
          <p:cNvPr id="12" name="Título 1">
            <a:extLst>
              <a:ext uri="{FF2B5EF4-FFF2-40B4-BE49-F238E27FC236}">
                <a16:creationId xmlns:a16="http://schemas.microsoft.com/office/drawing/2014/main" id="{47A32E83-5131-780A-9440-86157F0975A3}"/>
              </a:ext>
            </a:extLst>
          </p:cNvPr>
          <p:cNvSpPr txBox="1">
            <a:spLocks/>
          </p:cNvSpPr>
          <p:nvPr/>
        </p:nvSpPr>
        <p:spPr>
          <a:xfrm>
            <a:off x="4844256" y="3891601"/>
            <a:ext cx="3537900" cy="89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QUERY</a:t>
            </a:r>
          </a:p>
        </p:txBody>
      </p:sp>
      <p:sp>
        <p:nvSpPr>
          <p:cNvPr id="13" name="Título 1">
            <a:extLst>
              <a:ext uri="{FF2B5EF4-FFF2-40B4-BE49-F238E27FC236}">
                <a16:creationId xmlns:a16="http://schemas.microsoft.com/office/drawing/2014/main" id="{2E25EEEA-5F31-340B-3CAC-1678D7F9AA9C}"/>
              </a:ext>
            </a:extLst>
          </p:cNvPr>
          <p:cNvSpPr txBox="1">
            <a:spLocks/>
          </p:cNvSpPr>
          <p:nvPr/>
        </p:nvSpPr>
        <p:spPr>
          <a:xfrm>
            <a:off x="7188679" y="5083372"/>
            <a:ext cx="3537900" cy="89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COMMAND</a:t>
            </a:r>
          </a:p>
        </p:txBody>
      </p:sp>
      <p:sp>
        <p:nvSpPr>
          <p:cNvPr id="14" name="Título 1">
            <a:extLst>
              <a:ext uri="{FF2B5EF4-FFF2-40B4-BE49-F238E27FC236}">
                <a16:creationId xmlns:a16="http://schemas.microsoft.com/office/drawing/2014/main" id="{AA8FCB5E-1377-B320-A56E-047B75997FE7}"/>
              </a:ext>
            </a:extLst>
          </p:cNvPr>
          <p:cNvSpPr txBox="1">
            <a:spLocks/>
          </p:cNvSpPr>
          <p:nvPr/>
        </p:nvSpPr>
        <p:spPr>
          <a:xfrm>
            <a:off x="6613206" y="762245"/>
            <a:ext cx="2518013" cy="8919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DEPENDENCY INJECTION</a:t>
            </a:r>
          </a:p>
        </p:txBody>
      </p:sp>
    </p:spTree>
    <p:extLst>
      <p:ext uri="{BB962C8B-B14F-4D97-AF65-F5344CB8AC3E}">
        <p14:creationId xmlns:p14="http://schemas.microsoft.com/office/powerpoint/2010/main" val="139669611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1675</TotalTime>
  <Words>367</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Arial</vt:lpstr>
      <vt:lpstr>Calibri</vt:lpstr>
      <vt:lpstr>Calibri Light</vt:lpstr>
      <vt:lpstr>Segoe UI</vt:lpstr>
      <vt:lpstr>Tema do Office</vt:lpstr>
      <vt:lpstr>Apresentação do PowerPoint</vt:lpstr>
      <vt:lpstr>Apresentação do PowerPoint</vt:lpstr>
      <vt:lpstr>Apresentação do PowerPoint</vt:lpstr>
      <vt:lpstr>CQRS</vt:lpstr>
      <vt:lpstr>Apresentação do PowerPoint</vt:lpstr>
      <vt:lpstr>Apresentação do PowerPoint</vt:lpstr>
      <vt:lpstr>CQRS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Wilker Santos</dc:creator>
  <cp:lastModifiedBy>Wilker Santos</cp:lastModifiedBy>
  <cp:revision>6</cp:revision>
  <dcterms:created xsi:type="dcterms:W3CDTF">2023-10-05T13:04:00Z</dcterms:created>
  <dcterms:modified xsi:type="dcterms:W3CDTF">2023-10-19T20:04:20Z</dcterms:modified>
</cp:coreProperties>
</file>