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3" r:id="rId4"/>
    <p:sldId id="260" r:id="rId5"/>
    <p:sldId id="290" r:id="rId6"/>
    <p:sldId id="284" r:id="rId7"/>
    <p:sldId id="261" r:id="rId8"/>
    <p:sldId id="270" r:id="rId9"/>
    <p:sldId id="285" r:id="rId10"/>
    <p:sldId id="262" r:id="rId11"/>
    <p:sldId id="263" r:id="rId12"/>
    <p:sldId id="271" r:id="rId13"/>
    <p:sldId id="272" r:id="rId14"/>
    <p:sldId id="288" r:id="rId15"/>
    <p:sldId id="289" r:id="rId16"/>
    <p:sldId id="286" r:id="rId17"/>
    <p:sldId id="265" r:id="rId18"/>
    <p:sldId id="291" r:id="rId19"/>
    <p:sldId id="292" r:id="rId20"/>
    <p:sldId id="273" r:id="rId21"/>
    <p:sldId id="287" r:id="rId22"/>
    <p:sldId id="267" r:id="rId23"/>
    <p:sldId id="268" r:id="rId24"/>
    <p:sldId id="275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88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B351-7309-4B86-B457-5D1C219B0026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38A1E-4E05-4788-8E90-2500D0AAB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58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8A1E-4E05-4788-8E90-2500D0AAB70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809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8A1E-4E05-4788-8E90-2500D0AAB70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70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42BD-ED5E-4C5E-8D36-A241EE2E4DE9}" type="datetime1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99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4B1C-C413-4FD4-965A-62DB61290798}" type="datetime1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65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CB2C-854E-4C1A-AE4A-AB6806ABD882}" type="datetime1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09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34B-F39F-4EA9-B16B-AF42ADD38BC3}" type="datetime1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40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48C8-5639-4C1F-9F38-EE131EAFE9C3}" type="datetime1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67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C340-5F1D-4BDB-84AC-0EC3AEFFA100}" type="datetime1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55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A6F9-ABCB-46A5-B3B1-3E4D0AA34E8F}" type="datetime1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98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84F2-B310-4825-A0E1-1380F20FBE8F}" type="datetime1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03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EA2-F35D-4FFB-94E2-712D525F9ECD}" type="datetime1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26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559F-DFEC-4A23-858D-68B057E1E171}" type="datetime1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04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E0F8-F03A-4280-BCE2-9E78DD017FDA}" type="datetime1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89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CFD4-8F6D-4C33-BA65-BF4C166947CC}" type="datetime1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0D43-045E-4B68-94B2-3E31F846DE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80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8424936" cy="1728192"/>
          </a:xfrm>
        </p:spPr>
        <p:txBody>
          <a:bodyPr>
            <a:noAutofit/>
          </a:bodyPr>
          <a:lstStyle/>
          <a:p>
            <a:pPr algn="l"/>
            <a:r>
              <a:rPr lang="en-US" altLang="zh-TW" sz="3200" b="1" dirty="0" smtClean="0">
                <a:solidFill>
                  <a:srgbClr val="00279F"/>
                </a:solidFill>
              </a:rPr>
              <a:t>VLSI DSP Final Project</a:t>
            </a:r>
            <a:br>
              <a:rPr lang="en-US" altLang="zh-TW" sz="3200" b="1" dirty="0" smtClean="0">
                <a:solidFill>
                  <a:srgbClr val="00279F"/>
                </a:solidFill>
              </a:rPr>
            </a:br>
            <a:r>
              <a:rPr lang="en-US" altLang="zh-TW" sz="2800" dirty="0" smtClean="0">
                <a:solidFill>
                  <a:srgbClr val="00279F"/>
                </a:solidFill>
              </a:rPr>
              <a:t>MIMO Detection </a:t>
            </a:r>
            <a:r>
              <a:rPr lang="en-US" altLang="zh-TW" sz="2800" dirty="0" smtClean="0">
                <a:solidFill>
                  <a:srgbClr val="00279F"/>
                </a:solidFill>
              </a:rPr>
              <a:t>Algorithms </a:t>
            </a:r>
            <a:r>
              <a:rPr lang="en-US" altLang="zh-TW" sz="2800" dirty="0" smtClean="0">
                <a:solidFill>
                  <a:srgbClr val="00279F"/>
                </a:solidFill>
              </a:rPr>
              <a:t>Comparison and Analysis</a:t>
            </a:r>
            <a:endParaRPr lang="zh-TW" altLang="en-US" sz="2800" dirty="0">
              <a:solidFill>
                <a:srgbClr val="00279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7632848" cy="3384376"/>
          </a:xfrm>
        </p:spPr>
        <p:txBody>
          <a:bodyPr>
            <a:normAutofit/>
          </a:bodyPr>
          <a:lstStyle/>
          <a:p>
            <a:endParaRPr lang="en-US" altLang="zh-TW" sz="1800" b="1" dirty="0" smtClean="0">
              <a:solidFill>
                <a:schemeClr val="tx1"/>
              </a:solidFill>
            </a:endParaRPr>
          </a:p>
          <a:p>
            <a:endParaRPr lang="en-US" altLang="zh-TW" sz="1800" b="1" dirty="0">
              <a:solidFill>
                <a:schemeClr val="tx1"/>
              </a:solidFill>
            </a:endParaRPr>
          </a:p>
          <a:p>
            <a:endParaRPr lang="en-US" altLang="zh-TW" sz="1800" b="1" dirty="0" smtClean="0">
              <a:solidFill>
                <a:schemeClr val="tx1"/>
              </a:solidFill>
            </a:endParaRPr>
          </a:p>
          <a:p>
            <a:endParaRPr lang="en-US" altLang="zh-TW" sz="1800" b="1" dirty="0">
              <a:solidFill>
                <a:schemeClr val="tx1"/>
              </a:solidFill>
            </a:endParaRPr>
          </a:p>
          <a:p>
            <a:endParaRPr lang="en-US" altLang="zh-TW" sz="1800" b="1" dirty="0" smtClean="0">
              <a:solidFill>
                <a:schemeClr val="tx1"/>
              </a:solidFill>
            </a:endParaRPr>
          </a:p>
          <a:p>
            <a:endParaRPr lang="en-US" altLang="zh-TW" sz="1800" b="1" dirty="0" smtClean="0">
              <a:solidFill>
                <a:schemeClr val="tx1"/>
              </a:solidFill>
            </a:endParaRPr>
          </a:p>
          <a:p>
            <a:endParaRPr lang="en-US" altLang="zh-TW" sz="1800" b="1" dirty="0" smtClean="0">
              <a:solidFill>
                <a:schemeClr val="tx1"/>
              </a:solidFill>
            </a:endParaRPr>
          </a:p>
          <a:p>
            <a:r>
              <a:rPr lang="en-US" altLang="zh-TW" sz="1800" b="1" dirty="0" smtClean="0">
                <a:solidFill>
                  <a:schemeClr val="tx1"/>
                </a:solidFill>
              </a:rPr>
              <a:t>Team members: 310513008</a:t>
            </a:r>
            <a:r>
              <a:rPr lang="zh-TW" altLang="en-US" sz="1800" b="1" dirty="0" smtClean="0">
                <a:solidFill>
                  <a:schemeClr val="tx1"/>
                </a:solidFill>
              </a:rPr>
              <a:t> 楊士緯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,  M093799 </a:t>
            </a:r>
            <a:r>
              <a:rPr lang="zh-TW" altLang="en-US" sz="1800" b="1" dirty="0" smtClean="0">
                <a:solidFill>
                  <a:schemeClr val="tx1"/>
                </a:solidFill>
              </a:rPr>
              <a:t>鄭宇倫</a:t>
            </a:r>
            <a:endParaRPr lang="en-US" altLang="zh-TW" sz="1800" b="1" dirty="0" smtClean="0">
              <a:solidFill>
                <a:schemeClr val="tx1"/>
              </a:solidFill>
            </a:endParaRPr>
          </a:p>
          <a:p>
            <a:r>
              <a:rPr lang="en-US" altLang="zh-TW" sz="1800" dirty="0" smtClean="0">
                <a:solidFill>
                  <a:schemeClr val="tx1"/>
                </a:solidFill>
                <a:ea typeface="微軟正黑體" pitchFamily="34" charset="-120"/>
              </a:rPr>
              <a:t>June 6th</a:t>
            </a:r>
            <a:r>
              <a:rPr lang="en-US" altLang="zh-TW" sz="1800" dirty="0">
                <a:solidFill>
                  <a:schemeClr val="tx1"/>
                </a:solidFill>
                <a:ea typeface="微軟正黑體" pitchFamily="34" charset="-120"/>
              </a:rPr>
              <a:t>, </a:t>
            </a:r>
            <a:r>
              <a:rPr lang="en-US" altLang="zh-TW" sz="1800" dirty="0" smtClean="0">
                <a:solidFill>
                  <a:schemeClr val="tx1"/>
                </a:solidFill>
                <a:ea typeface="微軟正黑體" pitchFamily="34" charset="-120"/>
              </a:rPr>
              <a:t>2022</a:t>
            </a:r>
            <a:endParaRPr lang="en-US" altLang="zh-TW" sz="1800" dirty="0">
              <a:solidFill>
                <a:schemeClr val="tx1"/>
              </a:solidFill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0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279F"/>
                </a:solidFill>
              </a:rPr>
              <a:t>ML</a:t>
            </a:r>
            <a:r>
              <a:rPr lang="zh-TW" altLang="en-US" sz="3200" b="1" dirty="0" smtClean="0">
                <a:solidFill>
                  <a:srgbClr val="00279F"/>
                </a:solidFill>
              </a:rPr>
              <a:t> </a:t>
            </a:r>
            <a:r>
              <a:rPr lang="en-US" altLang="zh-TW" sz="3200" b="1" dirty="0" smtClean="0">
                <a:solidFill>
                  <a:srgbClr val="00279F"/>
                </a:solidFill>
              </a:rPr>
              <a:t>Detector</a:t>
            </a:r>
            <a:endParaRPr lang="zh-TW" altLang="en-US" sz="3200" b="1" dirty="0">
              <a:solidFill>
                <a:srgbClr val="00279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11256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The optimum detector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i="1" smtClean="0">
                            <a:solidFill>
                              <a:srgbClr val="00279F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000" i="1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000" i="0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zh-TW" sz="2000" b="0" i="1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000" b="0" i="1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TW" sz="2000" b="0" i="1" dirty="0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000" b="0" i="1" dirty="0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000" b="0" i="1" dirty="0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)∈</m:t>
                            </m:r>
                            <m:r>
                              <a:rPr lang="en-US" altLang="zh-TW" sz="2000" b="0" i="1" dirty="0" smtClean="0">
                                <a:solidFill>
                                  <a:srgbClr val="00279F"/>
                                </a:solidFill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TW" sz="2000" i="1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b="0" i="1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000" b="0" i="1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000" b="0" i="1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TW" sz="2000" i="1" smtClean="0">
                                        <a:solidFill>
                                          <a:srgbClr val="00279F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smtClean="0">
                                        <a:solidFill>
                                          <a:srgbClr val="00279F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en-US" altLang="zh-TW" sz="2000" b="0" i="1" smtClean="0">
                                            <a:solidFill>
                                              <a:srgbClr val="00279F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000" b="0" i="1" smtClean="0">
                                            <a:solidFill>
                                              <a:srgbClr val="00279F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altLang="zh-TW" sz="2000" b="0" i="1" smtClean="0">
                                        <a:solidFill>
                                          <a:srgbClr val="00279F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b="0" i="0" smtClean="0">
                                        <a:solidFill>
                                          <a:srgbClr val="00279F"/>
                                        </a:solidFill>
                                        <a:latin typeface="Cambria Math"/>
                                      </a:rPr>
                                      <m:t>H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000" b="0" i="1" smtClean="0">
                                            <a:solidFill>
                                              <a:srgbClr val="00279F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000" b="0" i="1" smtClean="0">
                                            <a:solidFill>
                                              <a:srgbClr val="00279F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altLang="zh-TW" sz="2000" b="0" i="1" smtClean="0">
                                        <a:solidFill>
                                          <a:srgbClr val="00279F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TW" sz="2000" b="0" i="1" smtClean="0">
                                        <a:solidFill>
                                          <a:srgbClr val="00279F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TW" sz="2000" b="0" i="1" smtClean="0">
                                        <a:solidFill>
                                          <a:srgbClr val="00279F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sz="2000" b="0" i="1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TW" sz="2000" dirty="0" smtClean="0">
                  <a:solidFill>
                    <a:srgbClr val="00279F"/>
                  </a:solidFill>
                </a:endParaRPr>
              </a:p>
              <a:p>
                <a:pPr lvl="1"/>
                <a:r>
                  <a:rPr lang="en-US" altLang="zh-TW" sz="1800" i="1" dirty="0" smtClean="0">
                    <a:solidFill>
                      <a:srgbClr val="00279F"/>
                    </a:solidFill>
                  </a:rPr>
                  <a:t>S</a:t>
                </a:r>
                <a:r>
                  <a:rPr lang="en-US" altLang="zh-TW" sz="1800" dirty="0" smtClean="0">
                    <a:solidFill>
                      <a:srgbClr val="00279F"/>
                    </a:solidFill>
                  </a:rPr>
                  <a:t>: symbol set</a:t>
                </a:r>
              </a:p>
              <a:p>
                <a:pPr lvl="1"/>
                <a:r>
                  <a:rPr lang="en-US" altLang="zh-TW" sz="1800" i="1" dirty="0" smtClean="0">
                    <a:solidFill>
                      <a:srgbClr val="00279F"/>
                    </a:solidFill>
                  </a:rPr>
                  <a:t>K</a:t>
                </a:r>
                <a:r>
                  <a:rPr lang="en-US" altLang="zh-TW" sz="1800" dirty="0" smtClean="0">
                    <a:solidFill>
                      <a:srgbClr val="00279F"/>
                    </a:solidFill>
                  </a:rPr>
                  <a:t>: sample size</a:t>
                </a:r>
              </a:p>
              <a:p>
                <a:r>
                  <a:rPr lang="en-US" altLang="zh-TW" sz="2000" dirty="0" smtClean="0"/>
                  <a:t>The complexity grows exponentially with the number of the antenna</a:t>
                </a:r>
              </a:p>
              <a:p>
                <a:pPr lvl="1"/>
                <a:r>
                  <a:rPr lang="en-US" altLang="zh-TW" sz="1800" dirty="0" smtClean="0">
                    <a:solidFill>
                      <a:srgbClr val="00279F"/>
                    </a:solidFill>
                  </a:rPr>
                  <a:t>4 symbols, </a:t>
                </a:r>
                <a:r>
                  <a:rPr lang="en-US" altLang="zh-TW" sz="1800" dirty="0" smtClean="0">
                    <a:solidFill>
                      <a:srgbClr val="00279F"/>
                    </a:solidFill>
                  </a:rPr>
                  <a:t>1 antenna </a:t>
                </a:r>
                <a:r>
                  <a:rPr lang="en-US" altLang="zh-TW" sz="1800" dirty="0" smtClean="0">
                    <a:solidFill>
                      <a:srgbClr val="00279F"/>
                    </a:solidFill>
                  </a:rPr>
                  <a:t>– </a:t>
                </a:r>
                <a:r>
                  <a:rPr lang="en-US" altLang="zh-TW" sz="1800" i="1" dirty="0" smtClean="0">
                    <a:solidFill>
                      <a:srgbClr val="00279F"/>
                    </a:solidFill>
                  </a:rPr>
                  <a:t>S</a:t>
                </a:r>
                <a:r>
                  <a:rPr lang="en-US" altLang="zh-TW" sz="1800" dirty="0" smtClean="0">
                    <a:solidFill>
                      <a:srgbClr val="00279F"/>
                    </a:solidFill>
                  </a:rPr>
                  <a:t>=4</a:t>
                </a:r>
              </a:p>
              <a:p>
                <a:pPr lvl="1"/>
                <a:r>
                  <a:rPr lang="en-US" altLang="zh-TW" sz="1800" dirty="0">
                    <a:solidFill>
                      <a:srgbClr val="00279F"/>
                    </a:solidFill>
                  </a:rPr>
                  <a:t>4 symbols, </a:t>
                </a:r>
                <a:r>
                  <a:rPr lang="en-US" altLang="zh-TW" sz="1800" dirty="0" smtClean="0">
                    <a:solidFill>
                      <a:srgbClr val="00279F"/>
                    </a:solidFill>
                  </a:rPr>
                  <a:t>2 antenna </a:t>
                </a:r>
                <a:r>
                  <a:rPr lang="en-US" altLang="zh-TW" sz="1800" dirty="0">
                    <a:solidFill>
                      <a:srgbClr val="00279F"/>
                    </a:solidFill>
                  </a:rPr>
                  <a:t>– </a:t>
                </a:r>
                <a:r>
                  <a:rPr lang="en-US" altLang="zh-TW" sz="1800" i="1" dirty="0" smtClean="0">
                    <a:solidFill>
                      <a:srgbClr val="00279F"/>
                    </a:solidFill>
                  </a:rPr>
                  <a:t>S</a:t>
                </a:r>
                <a:r>
                  <a:rPr lang="en-US" altLang="zh-TW" sz="1800" dirty="0" smtClean="0">
                    <a:solidFill>
                      <a:srgbClr val="00279F"/>
                    </a:solidFill>
                  </a:rPr>
                  <a:t>=16</a:t>
                </a:r>
                <a:endParaRPr lang="en-US" altLang="zh-TW" sz="1800" dirty="0">
                  <a:solidFill>
                    <a:srgbClr val="00279F"/>
                  </a:solidFill>
                </a:endParaRPr>
              </a:p>
              <a:p>
                <a:pPr lvl="1"/>
                <a:endParaRPr lang="en-US" altLang="zh-TW" sz="1800" dirty="0" smtClean="0">
                  <a:solidFill>
                    <a:srgbClr val="00279F"/>
                  </a:solidFill>
                </a:endParaRPr>
              </a:p>
              <a:p>
                <a:pPr lvl="1"/>
                <a:endParaRPr lang="en-US" altLang="zh-TW" sz="1600" dirty="0" smtClean="0"/>
              </a:p>
              <a:p>
                <a:pPr lvl="1"/>
                <a:endParaRPr lang="en-US" altLang="zh-TW" sz="180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112568"/>
              </a:xfrm>
              <a:blipFill rotWithShape="1">
                <a:blip r:embed="rId2"/>
                <a:stretch>
                  <a:fillRect l="-593" t="-1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283300"/>
              </p:ext>
            </p:extLst>
          </p:nvPr>
        </p:nvGraphicFramePr>
        <p:xfrm>
          <a:off x="899592" y="4221088"/>
          <a:ext cx="6984776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194"/>
                <a:gridCol w="1746194"/>
                <a:gridCol w="1746194"/>
                <a:gridCol w="1746194"/>
              </a:tblGrid>
              <a:tr h="648072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Symbol set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1+j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1-j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-1+j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-1-j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7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279F"/>
                </a:solidFill>
              </a:rPr>
              <a:t>ZF Detector</a:t>
            </a:r>
            <a:endParaRPr lang="zh-TW" altLang="en-US" sz="3200" b="1" dirty="0">
              <a:solidFill>
                <a:srgbClr val="00279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Linear detector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𝐲</m:t>
                    </m:r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𝐇𝐱</m:t>
                    </m:r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𝐰</m:t>
                    </m:r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⇒</m:t>
                    </m:r>
                    <m:sSup>
                      <m:sSupPr>
                        <m:ctrlPr>
                          <a:rPr lang="en-US" altLang="zh-TW" sz="1800" b="1" smtClean="0">
                            <a:solidFill>
                              <a:srgbClr val="00279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800" b="1" i="0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𝐇</m:t>
                        </m:r>
                      </m:e>
                      <m:sup>
                        <m:r>
                          <a:rPr lang="en-US" altLang="zh-TW" sz="1800" b="1" i="0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sz="1800" b="1" i="0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𝐲</m:t>
                    </m:r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𝐱</m:t>
                    </m:r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sz="1800" b="1" smtClean="0">
                            <a:solidFill>
                              <a:srgbClr val="00279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800" b="1" i="0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𝐇</m:t>
                        </m:r>
                      </m:e>
                      <m:sup>
                        <m:r>
                          <a:rPr lang="en-US" altLang="zh-TW" sz="1800" b="1" i="0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sz="1800" b="1" i="0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𝐰</m:t>
                    </m:r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⇒</m:t>
                    </m:r>
                    <m:acc>
                      <m:accPr>
                        <m:chr m:val="̃"/>
                        <m:ctrlPr>
                          <a:rPr lang="en-US" altLang="zh-TW" sz="1800" b="1" smtClean="0">
                            <a:solidFill>
                              <a:srgbClr val="00279F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1800" b="1" i="0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𝐲</m:t>
                        </m:r>
                      </m:e>
                    </m:acc>
                    <m:r>
                      <a:rPr lang="en-US" altLang="zh-TW" sz="2000" b="1" i="0" dirty="0" smtClean="0">
                        <a:solidFill>
                          <a:srgbClr val="00279F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2000" b="1" i="0" dirty="0" smtClean="0">
                        <a:solidFill>
                          <a:srgbClr val="00279F"/>
                        </a:solidFill>
                        <a:latin typeface="Cambria Math"/>
                      </a:rPr>
                      <m:t>𝐱</m:t>
                    </m:r>
                    <m:r>
                      <a:rPr lang="en-US" altLang="zh-TW" sz="2000" b="1" i="0" dirty="0" smtClean="0">
                        <a:solidFill>
                          <a:srgbClr val="00279F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altLang="zh-TW" sz="2000" b="1" dirty="0" smtClean="0">
                            <a:solidFill>
                              <a:srgbClr val="00279F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2000" b="1" i="0" dirty="0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𝐰</m:t>
                        </m:r>
                      </m:e>
                    </m:acc>
                  </m:oMath>
                </a14:m>
                <a:endParaRPr lang="en-US" altLang="zh-TW" sz="1800" b="1" dirty="0" smtClean="0">
                  <a:solidFill>
                    <a:srgbClr val="00279F"/>
                  </a:solidFill>
                </a:endParaRPr>
              </a:p>
              <a:p>
                <a:r>
                  <a:rPr lang="en-US" altLang="zh-TW" sz="2000" dirty="0" smtClean="0"/>
                  <a:t>Noise enhancement would be serious if </a:t>
                </a:r>
                <a:r>
                  <a:rPr lang="en-US" altLang="zh-TW" sz="2000" b="1" dirty="0" smtClean="0"/>
                  <a:t>H</a:t>
                </a:r>
                <a:r>
                  <a:rPr lang="en-US" altLang="zh-TW" sz="2000" dirty="0" smtClean="0"/>
                  <a:t> is ill-conditioned</a:t>
                </a:r>
              </a:p>
              <a:p>
                <a:r>
                  <a:rPr lang="en-US" altLang="zh-TW" sz="2000" dirty="0" smtClean="0"/>
                  <a:t>Effected of ill-conditioned channel</a:t>
                </a:r>
              </a:p>
              <a:p>
                <a:pPr lvl="1"/>
                <a:r>
                  <a:rPr lang="en-US" altLang="zh-TW" sz="1800" dirty="0" smtClean="0">
                    <a:solidFill>
                      <a:srgbClr val="00279F"/>
                    </a:solidFill>
                  </a:rPr>
                  <a:t>Decision regions of detector have been twisted by </a:t>
                </a:r>
                <a:r>
                  <a:rPr lang="en-US" altLang="zh-TW" sz="1800" b="1" dirty="0" smtClean="0">
                    <a:solidFill>
                      <a:srgbClr val="00279F"/>
                    </a:solidFill>
                  </a:rPr>
                  <a:t>H</a:t>
                </a:r>
              </a:p>
              <a:p>
                <a:pPr lvl="1"/>
                <a:r>
                  <a:rPr lang="en-US" altLang="zh-TW" sz="1800" dirty="0" smtClean="0">
                    <a:solidFill>
                      <a:srgbClr val="00279F"/>
                    </a:solidFill>
                  </a:rPr>
                  <a:t>With ZF detector adopted, transformed noise would be seriously enhanced</a:t>
                </a:r>
              </a:p>
              <a:p>
                <a:pPr lvl="2"/>
                <a:r>
                  <a:rPr lang="en-US" altLang="zh-TW" sz="1600" dirty="0" smtClean="0"/>
                  <a:t>Making decision easily wrong</a:t>
                </a:r>
              </a:p>
              <a:p>
                <a:endParaRPr lang="en-US" altLang="zh-TW" sz="2000" dirty="0" smtClean="0"/>
              </a:p>
              <a:p>
                <a:pPr marL="457200" lvl="1" indent="0">
                  <a:buNone/>
                </a:pPr>
                <a:endParaRPr lang="en-US" altLang="zh-TW" sz="1800" dirty="0" smtClean="0"/>
              </a:p>
              <a:p>
                <a:endParaRPr lang="en-US" altLang="zh-TW" sz="200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  <a:blipFill rotWithShape="1">
                <a:blip r:embed="rId2"/>
                <a:stretch>
                  <a:fillRect l="-593" t="-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" r="4508"/>
          <a:stretch/>
        </p:blipFill>
        <p:spPr bwMode="auto">
          <a:xfrm>
            <a:off x="755576" y="3964841"/>
            <a:ext cx="7549116" cy="267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1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279F"/>
                </a:solidFill>
              </a:rPr>
              <a:t>MMSE </a:t>
            </a:r>
            <a:r>
              <a:rPr lang="en-US" altLang="zh-TW" sz="3200" b="1" dirty="0" smtClean="0">
                <a:solidFill>
                  <a:srgbClr val="00279F"/>
                </a:solidFill>
              </a:rPr>
              <a:t>Detector</a:t>
            </a:r>
            <a:endParaRPr lang="zh-TW" altLang="en-US" sz="3200" b="1" dirty="0">
              <a:solidFill>
                <a:srgbClr val="00279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Linear detector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𝐲</m:t>
                    </m:r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𝐇𝐱</m:t>
                    </m:r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𝐰</m:t>
                    </m:r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⇒</m:t>
                    </m:r>
                    <m:func>
                      <m:funcPr>
                        <m:ctrlPr>
                          <a:rPr lang="en-US" altLang="zh-TW" sz="1800" b="1" i="1" smtClean="0">
                            <a:solidFill>
                              <a:srgbClr val="00279F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1800" b="1" i="1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TW" sz="1800" b="1" i="0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𝐖</m:t>
                            </m:r>
                          </m:lim>
                        </m:limLow>
                      </m:fName>
                      <m:e>
                        <m:r>
                          <a:rPr lang="en-US" altLang="zh-TW" sz="1800" b="0" i="1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altLang="zh-TW" sz="1800" b="1" i="0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{</m:t>
                        </m:r>
                        <m:sSup>
                          <m:sSupPr>
                            <m:ctrlPr>
                              <a:rPr lang="en-US" altLang="zh-TW" sz="1800" b="1" i="0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1800" b="1" i="0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b="1" i="0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  <m:r>
                                  <a:rPr lang="en-US" altLang="zh-TW" sz="1800" b="1" i="0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TW" sz="1800" b="1" i="0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  <m:t>𝐖𝐲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1800" b="0" i="1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TW" sz="1800" b="1" i="0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sz="1800" b="1" i="0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𝐱</m:t>
                        </m:r>
                        <m:r>
                          <a:rPr lang="en-US" altLang="zh-TW" sz="1800" b="1" i="0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sz="1800" b="1" i="0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𝐖𝐲</m:t>
                        </m:r>
                        <m:r>
                          <a:rPr lang="en-US" altLang="zh-TW" sz="1800" b="1" i="0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)}</m:t>
                        </m:r>
                      </m:e>
                    </m:func>
                  </m:oMath>
                </a14:m>
                <a:endParaRPr lang="en-US" altLang="zh-TW" sz="1800" b="1" dirty="0" smtClean="0">
                  <a:solidFill>
                    <a:srgbClr val="00279F"/>
                  </a:solidFill>
                </a:endParaRPr>
              </a:p>
              <a:p>
                <a:r>
                  <a:rPr lang="en-US" altLang="zh-TW" sz="2000" dirty="0" smtClean="0"/>
                  <a:t>The solution: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𝐖</m:t>
                    </m:r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1800" b="1" i="0" smtClean="0">
                            <a:solidFill>
                              <a:srgbClr val="00279F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800" b="1" i="0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1800" b="1" i="0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b="1" i="0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  <m:t>𝐇</m:t>
                                </m:r>
                              </m:e>
                              <m:sup>
                                <m:r>
                                  <a:rPr lang="en-US" altLang="zh-TW" sz="1800" b="0" i="1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altLang="zh-TW" sz="1800" b="1" i="0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𝐇</m:t>
                            </m:r>
                            <m:r>
                              <a:rPr lang="en-US" altLang="zh-TW" sz="1800" b="0" i="0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sz="1800" i="1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b="0" i="1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altLang="zh-TW" sz="1800" b="0" i="1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sz="1800" b="1" i="0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𝐈</m:t>
                            </m:r>
                          </m:e>
                        </m:d>
                      </m:e>
                      <m:sup>
                        <m:r>
                          <a:rPr lang="en-US" altLang="zh-TW" sz="1800" b="1" i="0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sz="1800" b="0" i="0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TW" sz="1800" b="1" i="0" smtClean="0">
                            <a:solidFill>
                              <a:srgbClr val="00279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800" b="1" i="0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𝐇</m:t>
                        </m:r>
                      </m:e>
                      <m:sup>
                        <m:r>
                          <a:rPr lang="en-US" altLang="zh-TW" sz="1800" b="0" i="1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𝐻</m:t>
                        </m:r>
                      </m:sup>
                    </m:sSup>
                  </m:oMath>
                </a14:m>
                <a:endParaRPr lang="en-US" altLang="zh-TW" sz="1600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00279F"/>
                        </a:solidFill>
                        <a:latin typeface="Cambria Math"/>
                      </a:rPr>
                      <m:t>𝜌</m:t>
                    </m:r>
                    <m:r>
                      <a:rPr lang="en-US" altLang="zh-TW" sz="1800" b="0" i="1" smtClean="0">
                        <a:solidFill>
                          <a:srgbClr val="00279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sz="1800" i="1" smtClean="0">
                            <a:solidFill>
                              <a:srgbClr val="00279F"/>
                            </a:solidFill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1800" b="0" i="1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TW" sz="1800" b="0" i="1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1800" b="0" i="1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TW" sz="1800" b="0" i="1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TW" sz="1800" dirty="0" smtClean="0"/>
              </a:p>
              <a:p>
                <a:r>
                  <a:rPr lang="en-US" altLang="zh-TW" sz="2000" dirty="0" smtClean="0"/>
                  <a:t>Jointly consider channel and noise effects</a:t>
                </a:r>
              </a:p>
              <a:p>
                <a:r>
                  <a:rPr lang="en-US" altLang="zh-TW" sz="2000" dirty="0" smtClean="0"/>
                  <a:t>Better performance than ZF detector</a:t>
                </a:r>
                <a:endParaRPr lang="en-US" altLang="zh-TW" sz="2000" dirty="0" smtClean="0"/>
              </a:p>
              <a:p>
                <a:pPr marL="457200" lvl="1" indent="0">
                  <a:buNone/>
                </a:pPr>
                <a:endParaRPr lang="en-US" altLang="zh-TW" sz="1800" dirty="0" smtClean="0">
                  <a:solidFill>
                    <a:srgbClr val="00279F"/>
                  </a:solidFill>
                </a:endParaRPr>
              </a:p>
              <a:p>
                <a:pPr lvl="1"/>
                <a:endParaRPr lang="en-US" altLang="zh-TW" sz="1800" dirty="0" smtClean="0"/>
              </a:p>
              <a:p>
                <a:endParaRPr lang="en-US" altLang="zh-TW" sz="200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  <a:blipFill rotWithShape="1">
                <a:blip r:embed="rId2"/>
                <a:stretch>
                  <a:fillRect l="-593" t="-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4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i="1" dirty="0" smtClean="0">
                <a:solidFill>
                  <a:srgbClr val="00279F"/>
                </a:solidFill>
              </a:rPr>
              <a:t>K</a:t>
            </a:r>
            <a:r>
              <a:rPr lang="en-US" altLang="zh-TW" sz="3200" b="1" dirty="0" smtClean="0">
                <a:solidFill>
                  <a:srgbClr val="00279F"/>
                </a:solidFill>
              </a:rPr>
              <a:t>-Best </a:t>
            </a:r>
            <a:r>
              <a:rPr lang="en-US" altLang="zh-TW" sz="3200" b="1" dirty="0" smtClean="0">
                <a:solidFill>
                  <a:srgbClr val="00279F"/>
                </a:solidFill>
              </a:rPr>
              <a:t>Detector (1/3)</a:t>
            </a:r>
            <a:endParaRPr lang="zh-TW" altLang="en-US" sz="3200" b="1" dirty="0">
              <a:solidFill>
                <a:srgbClr val="00279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Tree-search based detector (breadth-first search)</a:t>
                </a:r>
                <a:endParaRPr lang="en-US" altLang="zh-TW" sz="2000" dirty="0" smtClean="0"/>
              </a:p>
              <a:p>
                <a:r>
                  <a:rPr lang="en-US" altLang="zh-TW" sz="2000" dirty="0" smtClean="0"/>
                  <a:t>Preprocessing using QR decomposition</a:t>
                </a:r>
                <a:endParaRPr lang="en-US" altLang="zh-TW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𝐇</m:t>
                    </m:r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𝐐𝐑</m:t>
                    </m:r>
                  </m:oMath>
                </a14:m>
                <a:endParaRPr lang="en-US" altLang="zh-TW" sz="1800" b="1" dirty="0" smtClean="0">
                  <a:solidFill>
                    <a:srgbClr val="00279F"/>
                  </a:solidFill>
                </a:endParaRPr>
              </a:p>
              <a:p>
                <a:pPr lvl="1"/>
                <a:r>
                  <a:rPr lang="en-US" altLang="zh-TW" sz="1800" b="1" dirty="0" smtClean="0">
                    <a:solidFill>
                      <a:srgbClr val="00279F"/>
                    </a:solidFill>
                  </a:rPr>
                  <a:t>Q </a:t>
                </a:r>
                <a:r>
                  <a:rPr lang="en-US" altLang="zh-TW" sz="1800" dirty="0" smtClean="0">
                    <a:solidFill>
                      <a:srgbClr val="00279F"/>
                    </a:solidFill>
                  </a:rPr>
                  <a:t>is an unitary matrix</a:t>
                </a:r>
              </a:p>
              <a:p>
                <a:pPr lvl="1"/>
                <a:r>
                  <a:rPr lang="en-US" altLang="zh-TW" sz="1800" b="1" dirty="0" smtClean="0">
                    <a:solidFill>
                      <a:srgbClr val="00279F"/>
                    </a:solidFill>
                  </a:rPr>
                  <a:t>R </a:t>
                </a:r>
                <a:r>
                  <a:rPr lang="en-US" altLang="zh-TW" sz="1800" dirty="0" smtClean="0">
                    <a:solidFill>
                      <a:srgbClr val="00279F"/>
                    </a:solidFill>
                  </a:rPr>
                  <a:t>is an upper triangular matrix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000" b="1" i="0" smtClean="0">
                            <a:latin typeface="Cambria Math"/>
                          </a:rPr>
                          <m:t>𝐲</m:t>
                        </m:r>
                        <m:r>
                          <a:rPr lang="en-US" altLang="zh-TW" sz="2000" b="1" i="0" smtClean="0">
                            <a:latin typeface="Cambria Math"/>
                          </a:rPr>
                          <m:t>−</m:t>
                        </m:r>
                        <m:r>
                          <a:rPr lang="en-US" altLang="zh-TW" sz="2000" b="1" i="0" smtClean="0">
                            <a:latin typeface="Cambria Math"/>
                          </a:rPr>
                          <m:t>𝐇𝐱</m:t>
                        </m:r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000" b="1" i="0" smtClean="0">
                            <a:latin typeface="Cambria Math"/>
                          </a:rPr>
                          <m:t>𝐲</m:t>
                        </m:r>
                        <m:r>
                          <a:rPr lang="en-US" altLang="zh-TW" sz="2000" b="1" i="0" smtClean="0">
                            <a:latin typeface="Cambria Math"/>
                          </a:rPr>
                          <m:t>−</m:t>
                        </m:r>
                        <m:r>
                          <a:rPr lang="en-US" altLang="zh-TW" sz="2000" b="1" i="0" smtClean="0">
                            <a:latin typeface="Cambria Math"/>
                          </a:rPr>
                          <m:t>𝐐𝐑𝐱</m:t>
                        </m:r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⇒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b="1" i="0" smtClean="0">
                                <a:latin typeface="Cambria Math"/>
                              </a:rPr>
                              <m:t>𝐐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TW" sz="2000" b="1" i="0" smtClean="0">
                            <a:latin typeface="Cambria Math"/>
                          </a:rPr>
                          <m:t>𝐲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b="1" i="0" smtClean="0">
                                <a:latin typeface="Cambria Math"/>
                              </a:rPr>
                              <m:t>𝐐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TW" sz="2000" b="1" i="0" smtClean="0">
                            <a:latin typeface="Cambria Math"/>
                          </a:rPr>
                          <m:t>𝐐𝐑𝐱</m:t>
                        </m:r>
                      </m:e>
                    </m:d>
                    <m:r>
                      <a:rPr lang="en-US" altLang="zh-TW" sz="2000" b="1" i="0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sz="2000" b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TW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000" b="1" i="0" smtClean="0">
                                <a:latin typeface="Cambria Math"/>
                              </a:rPr>
                              <m:t>𝐲</m:t>
                            </m:r>
                          </m:e>
                        </m:acc>
                        <m:r>
                          <a:rPr lang="en-US" altLang="zh-TW" sz="2000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zh-TW" sz="2000" b="1" i="0" dirty="0" smtClean="0">
                            <a:latin typeface="Cambria Math"/>
                          </a:rPr>
                          <m:t>𝐑𝐱</m:t>
                        </m:r>
                      </m:e>
                    </m:d>
                  </m:oMath>
                </a14:m>
                <a:endParaRPr lang="en-US" altLang="zh-TW" sz="2000" b="1" dirty="0" smtClean="0"/>
              </a:p>
              <a:p>
                <a:r>
                  <a:rPr lang="en-US" altLang="zh-TW" sz="2000" dirty="0" smtClean="0"/>
                  <a:t>The objective function is written as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1" i="0" smtClean="0">
                            <a:solidFill>
                              <a:srgbClr val="00279F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sz="1800" b="1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1800" b="1" i="1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800" b="1" i="0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  <m:t>𝐲</m:t>
                                </m:r>
                              </m:e>
                            </m:acc>
                            <m:r>
                              <a:rPr lang="en-US" altLang="zh-TW" sz="2000" b="1" i="1" dirty="0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2000" b="1" i="0" dirty="0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𝐑𝐱</m:t>
                            </m:r>
                          </m:e>
                        </m:d>
                      </m:e>
                      <m:sup>
                        <m:r>
                          <a:rPr lang="en-US" altLang="zh-TW" sz="1800" b="1" i="0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TW" sz="1800" b="1" i="0" smtClean="0">
                        <a:solidFill>
                          <a:srgbClr val="00279F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1800" b="1" i="1" smtClean="0">
                            <a:solidFill>
                              <a:srgbClr val="00279F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800" b="1" i="1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altLang="zh-TW" sz="1800" b="1" i="1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sz="1800" b="1" i="1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TW" sz="1800" b="1" i="1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TW" sz="1800" b="1" i="1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zh-TW" sz="1800" b="1" i="1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1800" b="1" i="1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b="0" i="1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1800" b="1" i="1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  <m:r>
                      <a:rPr lang="en-US" altLang="zh-TW" sz="1800" b="1" i="1" smtClean="0">
                        <a:solidFill>
                          <a:srgbClr val="00279F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1800" b="1" i="1" smtClean="0">
                            <a:solidFill>
                              <a:srgbClr val="00279F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800" b="1" i="1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sz="1800" b="1" i="1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TW" sz="1800" b="1" i="1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altLang="zh-TW" sz="1800" b="1" i="1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1800" b="1" i="1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1800" b="1" i="1" smtClean="0">
                                        <a:solidFill>
                                          <a:srgbClr val="00279F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1800" b="1" i="1" smtClean="0">
                                            <a:solidFill>
                                              <a:srgbClr val="00279F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b="1" i="1" smtClean="0">
                                            <a:solidFill>
                                              <a:srgbClr val="00279F"/>
                                            </a:solidFill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solidFill>
                                          <a:srgbClr val="00279F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TW" sz="1800" b="1" i="1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sz="1800" b="1" i="1" smtClean="0">
                                        <a:solidFill>
                                          <a:srgbClr val="00279F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800" b="1" i="1" smtClean="0">
                                        <a:solidFill>
                                          <a:srgbClr val="00279F"/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altLang="zh-TW" sz="1800" b="1" i="1" smtClean="0">
                                        <a:solidFill>
                                          <a:srgbClr val="00279F"/>
                                        </a:solidFill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altLang="zh-TW" sz="1800" b="1" i="1" smtClean="0">
                                        <a:solidFill>
                                          <a:srgbClr val="00279F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zh-TW" sz="1800" b="1" i="1" smtClean="0">
                                        <a:solidFill>
                                          <a:srgbClr val="00279F"/>
                                        </a:solidFill>
                                        <a:latin typeface="Cambria Math"/>
                                      </a:rPr>
                                      <m:t>𝑵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sz="1800" b="1" i="1" smtClean="0">
                                            <a:solidFill>
                                              <a:srgbClr val="00279F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1" i="1" smtClean="0">
                                            <a:solidFill>
                                              <a:srgbClr val="00279F"/>
                                            </a:solidFill>
                                            <a:latin typeface="Cambria Math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1" i="1" smtClean="0">
                                            <a:solidFill>
                                              <a:srgbClr val="00279F"/>
                                            </a:solidFill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1800" b="1" i="1" smtClean="0">
                                            <a:solidFill>
                                              <a:srgbClr val="00279F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sz="1800" b="1" i="1" smtClean="0">
                                                <a:solidFill>
                                                  <a:srgbClr val="00279F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sz="1800" b="1" i="1" smtClean="0">
                                                <a:solidFill>
                                                  <a:srgbClr val="00279F"/>
                                                </a:solidFill>
                                                <a:latin typeface="Cambria Math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sz="1800" b="1" i="1" smtClean="0">
                                            <a:solidFill>
                                              <a:srgbClr val="00279F"/>
                                            </a:solidFill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zh-TW" sz="1800" b="1" i="1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sz="18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0" i="1" smtClean="0">
                            <a:solidFill>
                              <a:srgbClr val="00279F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2000" i="1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i="1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000" i="1" smtClean="0">
                                        <a:solidFill>
                                          <a:srgbClr val="00279F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000" i="1" smtClean="0">
                                              <a:solidFill>
                                                <a:srgbClr val="00279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000" b="0" i="1" smtClean="0">
                                                  <a:solidFill>
                                                    <a:srgbClr val="00279F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000" b="0" i="1" smtClean="0">
                                                  <a:solidFill>
                                                    <a:srgbClr val="00279F"/>
                                                  </a:solidFill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solidFill>
                                                <a:srgbClr val="00279F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000" i="1" smtClean="0">
                                              <a:solidFill>
                                                <a:srgbClr val="00279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000" b="0" i="1" smtClean="0">
                                                  <a:solidFill>
                                                    <a:srgbClr val="00279F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000" b="0" i="1" smtClean="0">
                                                  <a:solidFill>
                                                    <a:srgbClr val="00279F"/>
                                                  </a:solidFill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solidFill>
                                                <a:srgbClr val="00279F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zh-TW" sz="2000" b="0" i="1" smtClean="0">
                                <a:solidFill>
                                  <a:srgbClr val="00279F"/>
                                </a:solidFill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b="0" i="1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000" b="0" i="1" smtClean="0">
                                        <a:solidFill>
                                          <a:srgbClr val="00279F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000" b="0" i="1" smtClean="0">
                                              <a:solidFill>
                                                <a:srgbClr val="00279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b="0" i="1" smtClean="0">
                                              <a:solidFill>
                                                <a:srgbClr val="00279F"/>
                                              </a:solidFill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solidFill>
                                                <a:srgbClr val="00279F"/>
                                              </a:solidFill>
                                              <a:latin typeface="Cambria Math"/>
                                            </a:rPr>
                                            <m:t>00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solidFill>
                                                <a:srgbClr val="00279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solidFill>
                                                <a:srgbClr val="00279F"/>
                                              </a:solidFill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i="1">
                                              <a:solidFill>
                                                <a:srgbClr val="00279F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TW" sz="2000" b="0" i="1" smtClean="0">
                                              <a:solidFill>
                                                <a:srgbClr val="00279F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rgbClr val="00279F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solidFill>
                                                <a:srgbClr val="00279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solidFill>
                                                <a:srgbClr val="00279F"/>
                                              </a:solidFill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solidFill>
                                                <a:srgbClr val="00279F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b="0" i="1" smtClean="0">
                                    <a:solidFill>
                                      <a:srgbClr val="00279F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000" b="0" i="1" smtClean="0">
                                        <a:solidFill>
                                          <a:srgbClr val="00279F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000" b="0" i="1" smtClean="0">
                                              <a:solidFill>
                                                <a:srgbClr val="00279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000" b="0" i="1" smtClean="0">
                                                  <a:solidFill>
                                                    <a:srgbClr val="00279F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000" b="0" i="1" smtClean="0">
                                                  <a:solidFill>
                                                    <a:srgbClr val="00279F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solidFill>
                                                <a:srgbClr val="00279F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000" b="0" i="1" smtClean="0">
                                              <a:solidFill>
                                                <a:srgbClr val="00279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000" b="0" i="1" smtClean="0">
                                                  <a:solidFill>
                                                    <a:srgbClr val="00279F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000" b="0" i="1" smtClean="0">
                                                  <a:solidFill>
                                                    <a:srgbClr val="00279F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solidFill>
                                                <a:srgbClr val="00279F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TW" sz="2000" b="0" i="1" smtClean="0">
                            <a:solidFill>
                              <a:srgbClr val="00279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2000" dirty="0" smtClean="0"/>
              </a:p>
              <a:p>
                <a:pPr lvl="1"/>
                <a:endParaRPr lang="en-US" altLang="zh-TW" sz="1800" dirty="0" smtClean="0"/>
              </a:p>
              <a:p>
                <a:r>
                  <a:rPr lang="en-US" altLang="zh-TW" sz="2000" i="1" dirty="0" smtClean="0"/>
                  <a:t>d</a:t>
                </a:r>
                <a:r>
                  <a:rPr lang="en-US" altLang="zh-TW" sz="2000" dirty="0" smtClean="0"/>
                  <a:t> means the partia</a:t>
                </a:r>
                <a:r>
                  <a:rPr lang="en-US" altLang="zh-TW" sz="2000" dirty="0" smtClean="0"/>
                  <a:t>l Euclidean distance (PED)</a:t>
                </a:r>
              </a:p>
              <a:p>
                <a:r>
                  <a:rPr lang="en-US" altLang="zh-TW" sz="2000" i="1" dirty="0" smtClean="0"/>
                  <a:t>K</a:t>
                </a:r>
                <a:r>
                  <a:rPr lang="en-US" altLang="zh-TW" sz="2000" dirty="0" smtClean="0"/>
                  <a:t>-best keep </a:t>
                </a:r>
                <a:r>
                  <a:rPr lang="en-US" altLang="zh-TW" sz="2000" i="1" dirty="0" smtClean="0"/>
                  <a:t>K</a:t>
                </a:r>
                <a:r>
                  <a:rPr lang="en-US" altLang="zh-TW" sz="2000" dirty="0" smtClean="0"/>
                  <a:t> nodes with minimum PED in each layer</a:t>
                </a:r>
              </a:p>
              <a:p>
                <a:endParaRPr lang="en-US" altLang="zh-TW" sz="200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  <a:blipFill rotWithShape="1">
                <a:blip r:embed="rId2"/>
                <a:stretch>
                  <a:fillRect l="-593" t="-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3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i="1" dirty="0" smtClean="0">
                <a:solidFill>
                  <a:srgbClr val="00279F"/>
                </a:solidFill>
              </a:rPr>
              <a:t>K</a:t>
            </a:r>
            <a:r>
              <a:rPr lang="en-US" altLang="zh-TW" sz="3200" b="1" dirty="0" smtClean="0">
                <a:solidFill>
                  <a:srgbClr val="00279F"/>
                </a:solidFill>
              </a:rPr>
              <a:t>-Best </a:t>
            </a:r>
            <a:r>
              <a:rPr lang="en-US" altLang="zh-TW" sz="3200" b="1" dirty="0" smtClean="0">
                <a:solidFill>
                  <a:srgbClr val="00279F"/>
                </a:solidFill>
              </a:rPr>
              <a:t>Detector (2/3)</a:t>
            </a:r>
            <a:endParaRPr lang="zh-TW" altLang="en-US" sz="3200" b="1" dirty="0">
              <a:solidFill>
                <a:srgbClr val="00279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For </a:t>
            </a:r>
            <a:r>
              <a:rPr lang="en-US" altLang="zh-TW" sz="2000" i="1" dirty="0" smtClean="0"/>
              <a:t>K</a:t>
            </a:r>
            <a:r>
              <a:rPr lang="en-US" altLang="zh-TW" sz="2000" dirty="0" smtClean="0"/>
              <a:t>=2</a:t>
            </a:r>
            <a:endParaRPr lang="en-US" altLang="zh-TW" sz="2000" dirty="0" smtClean="0"/>
          </a:p>
          <a:p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:lc="http://schemas.openxmlformats.org/drawingml/2006/lockedCanvas" xmlns="" id="{6D42783A-A612-471E-9934-F82E4FFA8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0" y="1412776"/>
            <a:ext cx="9001000" cy="269658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39552" y="432445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Path1 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95736" y="432445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Path2 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2483768" y="4005064"/>
            <a:ext cx="0" cy="3193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857587" y="4001346"/>
            <a:ext cx="0" cy="3193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8638577"/>
                  </p:ext>
                </p:extLst>
              </p:nvPr>
            </p:nvGraphicFramePr>
            <p:xfrm>
              <a:off x="356835" y="4941168"/>
              <a:ext cx="6096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Path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Path1</a:t>
                          </a:r>
                          <a:endParaRPr lang="zh-TW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 + j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r>
                            <a:rPr lang="en-US" altLang="zh-TW" baseline="0" dirty="0" smtClean="0"/>
                            <a:t> + j</a:t>
                          </a:r>
                          <a:endParaRPr lang="zh-TW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Path2</a:t>
                          </a:r>
                          <a:r>
                            <a:rPr lang="en-US" altLang="zh-TW" b="1" baseline="0" dirty="0" smtClean="0"/>
                            <a:t> </a:t>
                          </a:r>
                          <a:endParaRPr lang="zh-TW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- 1</a:t>
                          </a:r>
                          <a:r>
                            <a:rPr lang="en-US" altLang="zh-TW" baseline="0" dirty="0" smtClean="0"/>
                            <a:t> - j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 + j</a:t>
                          </a:r>
                          <a:endParaRPr lang="zh-TW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8638577"/>
                  </p:ext>
                </p:extLst>
              </p:nvPr>
            </p:nvGraphicFramePr>
            <p:xfrm>
              <a:off x="356835" y="4941168"/>
              <a:ext cx="6096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Path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8197" r="-997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0601" t="-819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Path1</a:t>
                          </a:r>
                          <a:endParaRPr lang="zh-TW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 + j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r>
                            <a:rPr lang="en-US" altLang="zh-TW" baseline="0" dirty="0" smtClean="0"/>
                            <a:t> + j</a:t>
                          </a:r>
                          <a:endParaRPr lang="zh-TW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Path2</a:t>
                          </a:r>
                          <a:r>
                            <a:rPr lang="en-US" altLang="zh-TW" b="1" baseline="0" dirty="0" smtClean="0"/>
                            <a:t> </a:t>
                          </a:r>
                          <a:endParaRPr lang="zh-TW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- 1</a:t>
                          </a:r>
                          <a:r>
                            <a:rPr lang="en-US" altLang="zh-TW" baseline="0" dirty="0" smtClean="0"/>
                            <a:t> - j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 + j</a:t>
                          </a:r>
                          <a:endParaRPr lang="zh-TW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6382111" y="5445224"/>
                <a:ext cx="2366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/>
                            </a:rPr>
                            <m:t>path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1, 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/>
                            </a:rPr>
                            <m:t>path</m:t>
                          </m:r>
                          <m:r>
                            <a:rPr lang="en-US" altLang="zh-TW" b="0" i="0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111" y="5445224"/>
                <a:ext cx="2366353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1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i="1" dirty="0" smtClean="0">
                <a:solidFill>
                  <a:srgbClr val="00279F"/>
                </a:solidFill>
              </a:rPr>
              <a:t>K</a:t>
            </a:r>
            <a:r>
              <a:rPr lang="en-US" altLang="zh-TW" sz="3200" b="1" dirty="0" smtClean="0">
                <a:solidFill>
                  <a:srgbClr val="00279F"/>
                </a:solidFill>
              </a:rPr>
              <a:t>-Best </a:t>
            </a:r>
            <a:r>
              <a:rPr lang="en-US" altLang="zh-TW" sz="3200" b="1" dirty="0" smtClean="0">
                <a:solidFill>
                  <a:srgbClr val="00279F"/>
                </a:solidFill>
              </a:rPr>
              <a:t>Detector (3/3)</a:t>
            </a:r>
            <a:endParaRPr lang="zh-TW" altLang="en-US" sz="3200" b="1" dirty="0">
              <a:solidFill>
                <a:srgbClr val="00279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For </a:t>
            </a:r>
            <a:r>
              <a:rPr lang="en-US" altLang="zh-TW" sz="2000" i="1" dirty="0" smtClean="0"/>
              <a:t>K</a:t>
            </a:r>
            <a:r>
              <a:rPr lang="en-US" altLang="zh-TW" sz="2000" dirty="0" smtClean="0"/>
              <a:t>=4</a:t>
            </a:r>
            <a:endParaRPr lang="en-US" altLang="zh-TW" sz="2000" dirty="0" smtClean="0"/>
          </a:p>
          <a:p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:lc="http://schemas.openxmlformats.org/drawingml/2006/lockedCanvas" xmlns="" id="{6459C486-7FE4-4A71-ADBB-79D82E999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1" y="1268760"/>
            <a:ext cx="9035513" cy="265750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3568" y="417364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Path1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92971" y="417364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Path2 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581003" y="3854256"/>
            <a:ext cx="0" cy="3193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1001603" y="3850538"/>
            <a:ext cx="0" cy="3193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851920" y="417364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Path3 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139952" y="3854256"/>
            <a:ext cx="0" cy="3193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489860" y="419545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Path4 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777892" y="3876068"/>
            <a:ext cx="0" cy="3193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830157"/>
                  </p:ext>
                </p:extLst>
              </p:nvPr>
            </p:nvGraphicFramePr>
            <p:xfrm>
              <a:off x="107504" y="4725144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Path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Path1</a:t>
                          </a:r>
                          <a:endParaRPr lang="zh-TW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  1 + j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  1</a:t>
                          </a:r>
                          <a:r>
                            <a:rPr lang="en-US" altLang="zh-TW" baseline="0" dirty="0" smtClean="0"/>
                            <a:t> + j</a:t>
                          </a:r>
                          <a:endParaRPr lang="zh-TW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Path2</a:t>
                          </a:r>
                          <a:r>
                            <a:rPr lang="en-US" altLang="zh-TW" b="1" baseline="0" dirty="0" smtClean="0"/>
                            <a:t> </a:t>
                          </a:r>
                          <a:endParaRPr lang="zh-TW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- 1</a:t>
                          </a:r>
                          <a:r>
                            <a:rPr lang="en-US" altLang="zh-TW" baseline="0" dirty="0" smtClean="0"/>
                            <a:t> - j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  1 + j</a:t>
                          </a:r>
                          <a:endParaRPr lang="zh-TW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Path3</a:t>
                          </a:r>
                          <a:endParaRPr lang="zh-TW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- 1 +</a:t>
                          </a:r>
                          <a:r>
                            <a:rPr lang="en-US" altLang="zh-TW" baseline="0" dirty="0" smtClean="0"/>
                            <a:t> j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  1 -</a:t>
                          </a:r>
                          <a:r>
                            <a:rPr lang="en-US" altLang="zh-TW" baseline="0" dirty="0" smtClean="0"/>
                            <a:t> </a:t>
                          </a:r>
                          <a:r>
                            <a:rPr lang="en-US" altLang="zh-TW" dirty="0" smtClean="0"/>
                            <a:t>j</a:t>
                          </a:r>
                          <a:endParaRPr lang="zh-TW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Path4</a:t>
                          </a:r>
                          <a:endParaRPr lang="zh-TW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  1 - j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- 1 - j</a:t>
                          </a:r>
                          <a:endParaRPr lang="zh-TW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830157"/>
                  </p:ext>
                </p:extLst>
              </p:nvPr>
            </p:nvGraphicFramePr>
            <p:xfrm>
              <a:off x="107504" y="4725144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Path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6557" r="-9970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0601" t="-655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Path1</a:t>
                          </a:r>
                          <a:endParaRPr lang="zh-TW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  1 + j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  1</a:t>
                          </a:r>
                          <a:r>
                            <a:rPr lang="en-US" altLang="zh-TW" baseline="0" dirty="0" smtClean="0"/>
                            <a:t> + j</a:t>
                          </a:r>
                          <a:endParaRPr lang="zh-TW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Path2</a:t>
                          </a:r>
                          <a:r>
                            <a:rPr lang="en-US" altLang="zh-TW" b="1" baseline="0" dirty="0" smtClean="0"/>
                            <a:t> </a:t>
                          </a:r>
                          <a:endParaRPr lang="zh-TW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- 1</a:t>
                          </a:r>
                          <a:r>
                            <a:rPr lang="en-US" altLang="zh-TW" baseline="0" dirty="0" smtClean="0"/>
                            <a:t> - j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  1 + j</a:t>
                          </a:r>
                          <a:endParaRPr lang="zh-TW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Path3</a:t>
                          </a:r>
                          <a:endParaRPr lang="zh-TW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- 1 +</a:t>
                          </a:r>
                          <a:r>
                            <a:rPr lang="en-US" altLang="zh-TW" baseline="0" dirty="0" smtClean="0"/>
                            <a:t> j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  1 -</a:t>
                          </a:r>
                          <a:r>
                            <a:rPr lang="en-US" altLang="zh-TW" baseline="0" dirty="0" smtClean="0"/>
                            <a:t> </a:t>
                          </a:r>
                          <a:r>
                            <a:rPr lang="en-US" altLang="zh-TW" dirty="0" smtClean="0"/>
                            <a:t>j</a:t>
                          </a:r>
                          <a:endParaRPr lang="zh-TW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/>
                            <a:t>Path4</a:t>
                          </a:r>
                          <a:endParaRPr lang="zh-TW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  1 - j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- 1 - j</a:t>
                          </a:r>
                          <a:endParaRPr lang="zh-TW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6054101" y="5575122"/>
                <a:ext cx="2503441" cy="619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b="0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/>
                                    </a:rPr>
                                    <m:t>path</m:t>
                                  </m:r>
                                  <m:r>
                                    <a:rPr lang="en-US" altLang="zh-TW" b="0" i="0" smtClean="0">
                                      <a:latin typeface="Cambria Math"/>
                                    </a:rPr>
                                    <m:t>1, 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/>
                                    </a:rPr>
                                    <m:t>path</m:t>
                                  </m:r>
                                  <m:r>
                                    <a:rPr lang="en-US" altLang="zh-TW" b="0" i="0" smtClean="0">
                                      <a:latin typeface="Cambria Math"/>
                                    </a:rPr>
                                    <m:t>2, 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/>
                                    </a:rPr>
                                    <m:t>path</m:t>
                                  </m:r>
                                  <m:r>
                                    <a:rPr lang="en-US" altLang="zh-TW" b="0" i="0" smtClean="0">
                                      <a:latin typeface="Cambria Math"/>
                                    </a:rPr>
                                    <m:t>3, 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/>
                                    </a:rPr>
                                    <m:t>path</m:t>
                                  </m:r>
                                  <m:r>
                                    <a:rPr lang="en-US" altLang="zh-TW" b="0" i="0" smtClean="0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101" y="5575122"/>
                <a:ext cx="2503441" cy="6190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1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279F"/>
                </a:solidFill>
              </a:rPr>
              <a:t>Outline</a:t>
            </a:r>
            <a:endParaRPr lang="zh-TW" altLang="en-US" sz="3200" b="1" dirty="0">
              <a:solidFill>
                <a:srgbClr val="00279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System Model</a:t>
            </a:r>
          </a:p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MIMO</a:t>
            </a:r>
            <a:r>
              <a:rPr lang="zh-TW" altLang="en-US" sz="2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detection algorithm</a:t>
            </a:r>
          </a:p>
          <a:p>
            <a:pPr lvl="1"/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ML detector</a:t>
            </a:r>
          </a:p>
          <a:p>
            <a:pPr lvl="1"/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ZF detector</a:t>
            </a:r>
          </a:p>
          <a:p>
            <a:pPr lvl="1"/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MMSE detector</a:t>
            </a:r>
          </a:p>
          <a:p>
            <a:pPr lvl="1"/>
            <a:r>
              <a:rPr lang="en-US" altLang="zh-TW" sz="1800" i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-best detector</a:t>
            </a:r>
          </a:p>
          <a:p>
            <a:r>
              <a:rPr lang="en-US" altLang="zh-TW" sz="2200" dirty="0" smtClean="0"/>
              <a:t>Simulation results</a:t>
            </a:r>
          </a:p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References</a:t>
            </a:r>
            <a:endParaRPr lang="zh-TW" altLang="en-US" sz="2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0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279F"/>
                </a:solidFill>
              </a:rPr>
              <a:t>Simulation </a:t>
            </a:r>
            <a:r>
              <a:rPr lang="en-US" altLang="zh-TW" sz="3200" b="1" dirty="0" smtClean="0">
                <a:solidFill>
                  <a:srgbClr val="00279F"/>
                </a:solidFill>
              </a:rPr>
              <a:t>Results (1/4)</a:t>
            </a:r>
            <a:endParaRPr lang="zh-TW" altLang="en-US" sz="3200" b="1" dirty="0">
              <a:solidFill>
                <a:srgbClr val="00279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69979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Detection results</a:t>
            </a:r>
            <a:endParaRPr lang="en-US" altLang="zh-TW" sz="1800" dirty="0" smtClean="0">
              <a:solidFill>
                <a:srgbClr val="00279F"/>
              </a:solidFill>
            </a:endParaRPr>
          </a:p>
          <a:p>
            <a:pPr lvl="1"/>
            <a:endParaRPr lang="en-US" altLang="zh-TW" sz="1800" dirty="0" smtClean="0">
              <a:solidFill>
                <a:srgbClr val="00279F"/>
              </a:solidFill>
            </a:endParaRPr>
          </a:p>
          <a:p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2" y="1655688"/>
            <a:ext cx="8964554" cy="463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0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:lc="http://schemas.openxmlformats.org/drawingml/2006/lockedCanvas" xmlns="" id="{1F314AB7-B4AE-4A36-A384-4DA1852DF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33088"/>
            <a:ext cx="6122793" cy="50621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279F"/>
                </a:solidFill>
              </a:rPr>
              <a:t>Simulation </a:t>
            </a:r>
            <a:r>
              <a:rPr lang="en-US" altLang="zh-TW" sz="3200" b="1" dirty="0" smtClean="0">
                <a:solidFill>
                  <a:srgbClr val="00279F"/>
                </a:solidFill>
              </a:rPr>
              <a:t>Results (2/4)</a:t>
            </a:r>
            <a:endParaRPr lang="zh-TW" altLang="en-US" sz="3200" b="1" dirty="0">
              <a:solidFill>
                <a:srgbClr val="00279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97971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Noise enhancement problem in ZF detector</a:t>
            </a:r>
            <a:endParaRPr lang="en-US" altLang="zh-TW" sz="1800" dirty="0" smtClean="0">
              <a:solidFill>
                <a:srgbClr val="00279F"/>
              </a:solidFill>
            </a:endParaRPr>
          </a:p>
          <a:p>
            <a:pPr lvl="1"/>
            <a:endParaRPr lang="en-US" altLang="zh-TW" sz="1800" dirty="0" smtClean="0">
              <a:solidFill>
                <a:srgbClr val="00279F"/>
              </a:solidFill>
            </a:endParaRPr>
          </a:p>
          <a:p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18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6199183" y="2852936"/>
                <a:ext cx="2981329" cy="1136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n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SNR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TW" b="0" i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dB</m:t>
                        </m:r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=10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log</m:t>
                    </m:r>
                    <m:r>
                      <a:rPr lang="en-US" altLang="zh-TW" b="0" i="0" smtClean="0">
                        <a:latin typeface="Cambria Math"/>
                      </a:rPr>
                      <m:t>10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279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279F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279F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279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zh-TW" b="0" i="1" smtClean="0">
                          <a:solidFill>
                            <a:srgbClr val="00279F"/>
                          </a:solidFill>
                          <a:latin typeface="Cambria Math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79F"/>
                          </a:solidFill>
                          <a:latin typeface="Cambria Math"/>
                        </a:rPr>
                        <m:t>signal</m:t>
                      </m:r>
                      <m:r>
                        <a:rPr lang="en-US" altLang="zh-TW" b="0" i="0" smtClean="0">
                          <a:solidFill>
                            <a:srgbClr val="00279F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79F"/>
                          </a:solidFill>
                          <a:latin typeface="Cambria Math"/>
                        </a:rPr>
                        <m:t>power</m:t>
                      </m:r>
                    </m:oMath>
                  </m:oMathPara>
                </a14:m>
                <a:endParaRPr lang="en-US" altLang="zh-TW" dirty="0" smtClean="0">
                  <a:solidFill>
                    <a:srgbClr val="00279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solidFill>
                                <a:srgbClr val="00279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00279F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279F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00279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zh-TW" i="1">
                          <a:solidFill>
                            <a:srgbClr val="00279F"/>
                          </a:solidFill>
                          <a:latin typeface="Cambria Math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79F"/>
                          </a:solidFill>
                          <a:latin typeface="Cambria Math"/>
                        </a:rPr>
                        <m:t>noise</m:t>
                      </m:r>
                      <m:r>
                        <a:rPr lang="en-US" altLang="zh-TW" b="0" i="0" smtClean="0">
                          <a:solidFill>
                            <a:srgbClr val="00279F"/>
                          </a:solidFill>
                          <a:latin typeface="Cambria Math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79F"/>
                          </a:solidFill>
                          <a:latin typeface="Cambria Math"/>
                        </a:rPr>
                        <m:t>error</m:t>
                      </m:r>
                      <m:r>
                        <a:rPr lang="en-US" altLang="zh-TW" b="0" i="0" smtClean="0">
                          <a:solidFill>
                            <a:srgbClr val="00279F"/>
                          </a:solidFill>
                          <a:latin typeface="Cambria Math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altLang="zh-TW">
                          <a:solidFill>
                            <a:srgbClr val="00279F"/>
                          </a:solidFill>
                          <a:latin typeface="Cambria Math"/>
                        </a:rPr>
                        <m:t>power</m:t>
                      </m:r>
                    </m:oMath>
                  </m:oMathPara>
                </a14:m>
                <a:endParaRPr lang="zh-TW" altLang="en-US" dirty="0">
                  <a:solidFill>
                    <a:srgbClr val="00279F"/>
                  </a:solidFill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183" y="2852936"/>
                <a:ext cx="2981329" cy="1136145"/>
              </a:xfrm>
              <a:prstGeom prst="rect">
                <a:avLst/>
              </a:prstGeom>
              <a:blipFill rotWithShape="1">
                <a:blip r:embed="rId3"/>
                <a:stretch>
                  <a:fillRect b="-43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8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279F"/>
                </a:solidFill>
              </a:rPr>
              <a:t>Simulation </a:t>
            </a:r>
            <a:r>
              <a:rPr lang="en-US" altLang="zh-TW" sz="3200" b="1" dirty="0" smtClean="0">
                <a:solidFill>
                  <a:srgbClr val="00279F"/>
                </a:solidFill>
              </a:rPr>
              <a:t>Results (3/4)</a:t>
            </a:r>
            <a:endParaRPr lang="zh-TW" altLang="en-US" sz="3200" b="1" dirty="0">
              <a:solidFill>
                <a:srgbClr val="00279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69979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BER performance comparison</a:t>
            </a:r>
            <a:endParaRPr lang="en-US" altLang="zh-TW" sz="1800" dirty="0" smtClean="0">
              <a:solidFill>
                <a:srgbClr val="00279F"/>
              </a:solidFill>
            </a:endParaRPr>
          </a:p>
          <a:p>
            <a:pPr lvl="1"/>
            <a:endParaRPr lang="en-US" altLang="zh-TW" sz="1800" dirty="0" smtClean="0">
              <a:solidFill>
                <a:srgbClr val="00279F"/>
              </a:solidFill>
            </a:endParaRPr>
          </a:p>
          <a:p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:lc="http://schemas.openxmlformats.org/drawingml/2006/lockedCanvas" xmlns="" id="{241720AC-B533-4F22-ACA8-07BD8A785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8712968" cy="44944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01867" y="6093296"/>
                <a:ext cx="4542141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n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BER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TW" b="0" i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dB</m:t>
                        </m:r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=10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log</m:t>
                    </m:r>
                    <m:r>
                      <a:rPr lang="en-US" altLang="zh-TW" b="0" i="0" smtClean="0">
                        <a:latin typeface="Cambria Math"/>
                      </a:rPr>
                      <m:t>10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number</m:t>
                            </m:r>
                            <m:r>
                              <a:rPr lang="en-US" altLang="zh-TW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of</m:t>
                            </m:r>
                            <m:r>
                              <a:rPr lang="en-US" altLang="zh-TW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error</m:t>
                            </m:r>
                            <m:r>
                              <a:rPr lang="en-US" altLang="zh-TW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bits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number</m:t>
                            </m:r>
                            <m:r>
                              <a:rPr lang="en-US" altLang="zh-TW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of</m:t>
                            </m:r>
                            <m:r>
                              <a:rPr lang="en-US" altLang="zh-TW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total</m:t>
                            </m:r>
                            <m:r>
                              <a:rPr lang="en-US" altLang="zh-TW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bits</m:t>
                            </m:r>
                          </m:den>
                        </m:f>
                      </m:e>
                    </m:d>
                  </m:oMath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7" y="6093296"/>
                <a:ext cx="4542141" cy="506870"/>
              </a:xfrm>
              <a:prstGeom prst="rect">
                <a:avLst/>
              </a:prstGeom>
              <a:blipFill rotWithShape="1">
                <a:blip r:embed="rId3"/>
                <a:stretch>
                  <a:fillRect l="-940" b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8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279F"/>
                </a:solidFill>
              </a:rPr>
              <a:t>Outline</a:t>
            </a:r>
            <a:endParaRPr lang="zh-TW" altLang="en-US" sz="3200" b="1" dirty="0">
              <a:solidFill>
                <a:srgbClr val="00279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Introduction</a:t>
            </a:r>
          </a:p>
          <a:p>
            <a:r>
              <a:rPr lang="en-US" altLang="zh-TW" sz="2200" dirty="0" smtClean="0"/>
              <a:t>System Model</a:t>
            </a:r>
          </a:p>
          <a:p>
            <a:r>
              <a:rPr lang="en-US" altLang="zh-TW" sz="2200" dirty="0" smtClean="0"/>
              <a:t>MIMO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detection algorithm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ML detector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ZF detector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MMSE detector</a:t>
            </a:r>
          </a:p>
          <a:p>
            <a:pPr lvl="1"/>
            <a:r>
              <a:rPr lang="en-US" altLang="zh-TW" sz="1800" i="1" dirty="0" smtClean="0">
                <a:solidFill>
                  <a:srgbClr val="00279F"/>
                </a:solidFill>
              </a:rPr>
              <a:t>K</a:t>
            </a:r>
            <a:r>
              <a:rPr lang="en-US" altLang="zh-TW" sz="1800" dirty="0" smtClean="0">
                <a:solidFill>
                  <a:srgbClr val="00279F"/>
                </a:solidFill>
              </a:rPr>
              <a:t>-best detector</a:t>
            </a:r>
          </a:p>
          <a:p>
            <a:r>
              <a:rPr lang="en-US" altLang="zh-TW" sz="2200" dirty="0" smtClean="0"/>
              <a:t>Simulation results</a:t>
            </a:r>
          </a:p>
          <a:p>
            <a:r>
              <a:rPr lang="en-US" altLang="zh-TW" sz="2200" dirty="0" smtClean="0"/>
              <a:t>Conclusion</a:t>
            </a:r>
          </a:p>
          <a:p>
            <a:r>
              <a:rPr lang="en-US" altLang="zh-TW" sz="2200" dirty="0" smtClean="0"/>
              <a:t>References</a:t>
            </a:r>
            <a:endParaRPr lang="zh-TW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4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00279F"/>
                </a:solidFill>
              </a:rPr>
              <a:t>Simulation Results </a:t>
            </a:r>
            <a:r>
              <a:rPr lang="en-US" altLang="zh-TW" sz="3200" b="1" dirty="0" smtClean="0">
                <a:solidFill>
                  <a:srgbClr val="00279F"/>
                </a:solidFill>
              </a:rPr>
              <a:t>(4/4</a:t>
            </a:r>
            <a:r>
              <a:rPr lang="en-US" altLang="zh-TW" sz="3200" b="1" dirty="0">
                <a:solidFill>
                  <a:srgbClr val="00279F"/>
                </a:solidFill>
              </a:rPr>
              <a:t>)</a:t>
            </a:r>
            <a:endParaRPr lang="zh-TW" altLang="en-US" sz="3200" b="1" dirty="0">
              <a:solidFill>
                <a:srgbClr val="00279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 </a:t>
            </a:r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20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023696"/>
              </p:ext>
            </p:extLst>
          </p:nvPr>
        </p:nvGraphicFramePr>
        <p:xfrm>
          <a:off x="107504" y="2636912"/>
          <a:ext cx="8928992" cy="3133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12168"/>
                <a:gridCol w="2592288"/>
                <a:gridCol w="3168352"/>
              </a:tblGrid>
              <a:tr h="6080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Detector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BER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Complexity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Type  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6080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ML</a:t>
                      </a:r>
                      <a:endParaRPr lang="zh-TW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Optimal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Dramatically complex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</a:tr>
              <a:tr h="6080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ZF</a:t>
                      </a:r>
                      <a:endParaRPr lang="zh-TW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Very poor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Very simple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Linear detector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6080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MMSE</a:t>
                      </a:r>
                      <a:endParaRPr lang="zh-TW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Poor 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Simple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Linear detector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6080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i="1" dirty="0" smtClean="0"/>
                        <a:t>K</a:t>
                      </a:r>
                      <a:r>
                        <a:rPr lang="en-US" altLang="zh-TW" sz="2000" b="1" dirty="0" smtClean="0"/>
                        <a:t>-best</a:t>
                      </a:r>
                      <a:endParaRPr lang="zh-TW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Good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Rather complex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Tree-based</a:t>
                      </a:r>
                      <a:r>
                        <a:rPr lang="en-US" altLang="zh-TW" sz="2000" baseline="0" dirty="0" smtClean="0"/>
                        <a:t>-search detector</a:t>
                      </a:r>
                    </a:p>
                    <a:p>
                      <a:pPr algn="ctr"/>
                      <a:r>
                        <a:rPr lang="en-US" altLang="zh-TW" sz="2000" baseline="0" dirty="0" smtClean="0"/>
                        <a:t>(breadth first search)</a:t>
                      </a:r>
                      <a:endParaRPr lang="zh-TW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79512" y="1556792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2000" dirty="0" smtClean="0"/>
              <a:t> Complexity analysis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000" dirty="0" smtClean="0"/>
              <a:t>Summary of all detectors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77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279F"/>
                </a:solidFill>
              </a:rPr>
              <a:t>Outline</a:t>
            </a:r>
            <a:endParaRPr lang="zh-TW" altLang="en-US" sz="3200" b="1" dirty="0">
              <a:solidFill>
                <a:srgbClr val="00279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System Model</a:t>
            </a:r>
          </a:p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MIMO</a:t>
            </a:r>
            <a:r>
              <a:rPr lang="zh-TW" altLang="en-US" sz="2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detection algorithm</a:t>
            </a:r>
          </a:p>
          <a:p>
            <a:pPr lvl="1"/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ML detector</a:t>
            </a:r>
          </a:p>
          <a:p>
            <a:pPr lvl="1"/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ZF detector</a:t>
            </a:r>
          </a:p>
          <a:p>
            <a:pPr lvl="1"/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MMSE detector</a:t>
            </a:r>
          </a:p>
          <a:p>
            <a:pPr lvl="1"/>
            <a:r>
              <a:rPr lang="en-US" altLang="zh-TW" sz="1800" i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-best detector</a:t>
            </a:r>
          </a:p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Simulation results</a:t>
            </a:r>
          </a:p>
          <a:p>
            <a:r>
              <a:rPr lang="en-US" altLang="zh-TW" sz="2200" dirty="0" smtClean="0"/>
              <a:t>Conclusion</a:t>
            </a:r>
          </a:p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References</a:t>
            </a:r>
            <a:endParaRPr lang="zh-TW" altLang="en-US" sz="2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0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279F"/>
                </a:solidFill>
              </a:rPr>
              <a:t>Conclusion</a:t>
            </a:r>
            <a:endParaRPr lang="zh-TW" altLang="en-US" sz="3200" b="1" dirty="0">
              <a:solidFill>
                <a:srgbClr val="00279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40768"/>
            <a:ext cx="8291264" cy="452596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From the simulation results, we can found the disadvantage of ZF detector</a:t>
            </a:r>
            <a:endParaRPr lang="en-US" altLang="zh-TW" sz="2000" dirty="0" smtClean="0"/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Noise enhancement problem may influence the detection results seriously</a:t>
            </a:r>
            <a:endParaRPr lang="en-US" altLang="zh-TW" sz="1800" dirty="0" smtClean="0">
              <a:solidFill>
                <a:srgbClr val="00279F"/>
              </a:solidFill>
            </a:endParaRPr>
          </a:p>
          <a:p>
            <a:r>
              <a:rPr lang="en-US" altLang="zh-TW" sz="2000" dirty="0" smtClean="0"/>
              <a:t>For the linear detector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ZF is the best linear detector regarding SNR criterion</a:t>
            </a:r>
            <a:endParaRPr lang="en-US" altLang="zh-TW" sz="1800" dirty="0" smtClean="0">
              <a:solidFill>
                <a:srgbClr val="00279F"/>
              </a:solidFill>
            </a:endParaRP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MMSE is the best linear detector regarding SINR criterion</a:t>
            </a:r>
            <a:endParaRPr lang="en-US" altLang="zh-TW" sz="1800" dirty="0" smtClean="0">
              <a:solidFill>
                <a:srgbClr val="00279F"/>
              </a:solidFill>
            </a:endParaRPr>
          </a:p>
          <a:p>
            <a:r>
              <a:rPr lang="en-US" altLang="zh-TW" sz="2000" dirty="0" smtClean="0"/>
              <a:t>For the </a:t>
            </a:r>
            <a:r>
              <a:rPr lang="en-US" altLang="zh-TW" sz="2000" i="1" dirty="0" smtClean="0"/>
              <a:t>K</a:t>
            </a:r>
            <a:r>
              <a:rPr lang="en-US" altLang="zh-TW" sz="2000" dirty="0" smtClean="0"/>
              <a:t>-best detector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Has a higher performance than linear detector but also a higher complexity</a:t>
            </a:r>
          </a:p>
          <a:p>
            <a:r>
              <a:rPr lang="en-US" altLang="zh-TW" sz="2000" dirty="0" smtClean="0"/>
              <a:t>The value of </a:t>
            </a:r>
            <a:r>
              <a:rPr lang="en-US" altLang="zh-TW" sz="2000" i="1" dirty="0" smtClean="0"/>
              <a:t>K</a:t>
            </a:r>
            <a:r>
              <a:rPr lang="en-US" altLang="zh-TW" sz="2000" dirty="0" smtClean="0"/>
              <a:t> in </a:t>
            </a:r>
            <a:r>
              <a:rPr lang="en-US" altLang="zh-TW" sz="2000" i="1" dirty="0" smtClean="0"/>
              <a:t>K</a:t>
            </a:r>
            <a:r>
              <a:rPr lang="en-US" altLang="zh-TW" sz="2000" dirty="0" smtClean="0"/>
              <a:t>-best detector is an important issue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Since the </a:t>
            </a:r>
            <a:r>
              <a:rPr lang="en-US" altLang="zh-TW" sz="1800" dirty="0">
                <a:solidFill>
                  <a:srgbClr val="00279F"/>
                </a:solidFill>
              </a:rPr>
              <a:t>value of </a:t>
            </a:r>
            <a:r>
              <a:rPr lang="en-US" altLang="zh-TW" sz="1800" i="1" dirty="0">
                <a:solidFill>
                  <a:srgbClr val="00279F"/>
                </a:solidFill>
              </a:rPr>
              <a:t>K</a:t>
            </a:r>
            <a:r>
              <a:rPr lang="en-US" altLang="zh-TW" sz="1800" dirty="0">
                <a:solidFill>
                  <a:srgbClr val="00279F"/>
                </a:solidFill>
              </a:rPr>
              <a:t> is a tradeoff  between BER and complexity </a:t>
            </a:r>
          </a:p>
          <a:p>
            <a:r>
              <a:rPr lang="en-US" altLang="zh-TW" sz="2000" i="1" dirty="0" smtClean="0"/>
              <a:t>K</a:t>
            </a:r>
            <a:r>
              <a:rPr lang="en-US" altLang="zh-TW" sz="2000" dirty="0" smtClean="0"/>
              <a:t>-best detector is a more flexible choice than ZF and MMSE for MIMO system and VLSI implementation</a:t>
            </a:r>
          </a:p>
          <a:p>
            <a:pPr lvl="1"/>
            <a:endParaRPr lang="en-US" altLang="zh-TW" sz="1800" dirty="0">
              <a:solidFill>
                <a:srgbClr val="00279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33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279F"/>
                </a:solidFill>
              </a:rPr>
              <a:t>References</a:t>
            </a:r>
            <a:endParaRPr lang="zh-TW" altLang="en-US" sz="3200" b="1" dirty="0">
              <a:solidFill>
                <a:srgbClr val="00279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163885"/>
            <a:ext cx="8229600" cy="53614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zh-TW" sz="1600" dirty="0" smtClean="0"/>
              <a:t>[1]</a:t>
            </a:r>
            <a:r>
              <a:rPr lang="it-IT" altLang="zh-TW" sz="1600" dirty="0"/>
              <a:t> </a:t>
            </a:r>
            <a:r>
              <a:rPr lang="en-US" altLang="zh-TW" sz="1600" dirty="0"/>
              <a:t>Trotobas, B.; Nafkha, A.; Louët, Y. A.; Louët, Y. A review to massive MIMO detection algorithms: Theory and implementation. In </a:t>
            </a:r>
            <a:r>
              <a:rPr lang="en-US" altLang="zh-TW" sz="1600" i="1" dirty="0"/>
              <a:t>Advanced Radio Frequency Antennas for Modern Communication and Medical Systems</a:t>
            </a:r>
            <a:r>
              <a:rPr lang="en-US" altLang="zh-TW" sz="1600" dirty="0"/>
              <a:t>; IntechOpen: London, UK, 2020.</a:t>
            </a:r>
          </a:p>
          <a:p>
            <a:pPr marL="0" indent="0" algn="just">
              <a:buNone/>
            </a:pPr>
            <a:r>
              <a:rPr lang="en-US" altLang="zh-TW" sz="1600" dirty="0" smtClean="0"/>
              <a:t>[</a:t>
            </a:r>
            <a:r>
              <a:rPr lang="en-US" altLang="zh-TW" sz="1600" dirty="0"/>
              <a:t>2</a:t>
            </a:r>
            <a:r>
              <a:rPr lang="en-US" altLang="zh-TW" sz="1600" dirty="0" smtClean="0"/>
              <a:t>]</a:t>
            </a:r>
            <a:r>
              <a:rPr lang="en-US" altLang="zh-TW" sz="1600" dirty="0"/>
              <a:t> </a:t>
            </a:r>
            <a:r>
              <a:rPr lang="en-US" altLang="zh-TW" sz="1600" dirty="0"/>
              <a:t> Wübben, D. Seethaler, J. Jaldén, and G. Matz, “Lattice  reduction,” IEEE Signal Processing Mag., vol. 1, no. 3, pp. 70‐91 May  2011. </a:t>
            </a:r>
            <a:r>
              <a:rPr lang="nl-NL" altLang="zh-TW" sz="1600" dirty="0" smtClean="0"/>
              <a:t> </a:t>
            </a:r>
            <a:endParaRPr lang="en-US" altLang="zh-TW" sz="1600" dirty="0" smtClean="0"/>
          </a:p>
          <a:p>
            <a:pPr marL="0" indent="0" algn="just">
              <a:buNone/>
            </a:pPr>
            <a:r>
              <a:rPr lang="en-US" altLang="zh-TW" sz="1600" dirty="0" smtClean="0"/>
              <a:t>[3]</a:t>
            </a:r>
            <a:r>
              <a:rPr lang="en-US" altLang="zh-TW" sz="1600" dirty="0"/>
              <a:t> </a:t>
            </a:r>
            <a:r>
              <a:rPr lang="en-US" altLang="zh-TW" sz="1600" dirty="0"/>
              <a:t> Burg, “VLSI circuit for MIMO communication systems,” Ph.D.  dissertation, Swiss Federal Institution of Technology Zurich, 2006. </a:t>
            </a:r>
            <a:endParaRPr lang="en-US" altLang="zh-TW" sz="1600" dirty="0" smtClean="0"/>
          </a:p>
          <a:p>
            <a:pPr marL="0" indent="0" algn="just">
              <a:buNone/>
            </a:pPr>
            <a:r>
              <a:rPr lang="en-US" altLang="zh-TW" sz="1600" dirty="0" smtClean="0"/>
              <a:t>[4] </a:t>
            </a:r>
            <a:r>
              <a:rPr lang="en-US" altLang="zh-TW" sz="1600" dirty="0"/>
              <a:t>I. A. Bello, B. Halak, M. El-</a:t>
            </a:r>
            <a:r>
              <a:rPr lang="en-US" altLang="zh-TW" sz="1600" dirty="0" err="1"/>
              <a:t>Hajjar</a:t>
            </a:r>
            <a:r>
              <a:rPr lang="en-US" altLang="zh-TW" sz="1600" dirty="0"/>
              <a:t> and M. Zwolinski, "VLSI implementation of a scalable K-best MIMO detector," </a:t>
            </a:r>
            <a:r>
              <a:rPr lang="en-US" altLang="zh-TW" sz="1600" i="1" dirty="0"/>
              <a:t>2015 15th International Symposium on Communications and Information Technologies (ISCIT)</a:t>
            </a:r>
            <a:r>
              <a:rPr lang="en-US" altLang="zh-TW" sz="1600" dirty="0"/>
              <a:t>, </a:t>
            </a:r>
            <a:r>
              <a:rPr lang="en-US" altLang="zh-TW" sz="1600" dirty="0" smtClean="0"/>
              <a:t>2015.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31242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722313" y="2564904"/>
            <a:ext cx="7772400" cy="1500187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b="1" dirty="0" smtClean="0">
                <a:solidFill>
                  <a:srgbClr val="00279F"/>
                </a:solidFill>
                <a:latin typeface="+mj-lt"/>
              </a:rPr>
              <a:t>Thank you</a:t>
            </a:r>
            <a:r>
              <a:rPr lang="zh-TW" altLang="en-US" sz="4400" b="1" dirty="0" smtClean="0">
                <a:solidFill>
                  <a:srgbClr val="00279F"/>
                </a:solidFill>
                <a:latin typeface="+mj-lt"/>
              </a:rPr>
              <a:t>！</a:t>
            </a:r>
            <a:endParaRPr lang="zh-TW" altLang="en-US" sz="4400" b="1" dirty="0">
              <a:solidFill>
                <a:srgbClr val="00279F"/>
              </a:solidFill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2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279F"/>
                </a:solidFill>
              </a:rPr>
              <a:t>Outline</a:t>
            </a:r>
            <a:endParaRPr lang="zh-TW" altLang="en-US" sz="3200" b="1" dirty="0">
              <a:solidFill>
                <a:srgbClr val="00279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Introduction</a:t>
            </a:r>
          </a:p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System Model</a:t>
            </a:r>
          </a:p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MIMO</a:t>
            </a:r>
            <a:r>
              <a:rPr lang="zh-TW" altLang="en-US" sz="2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detection algorithm</a:t>
            </a:r>
          </a:p>
          <a:p>
            <a:pPr lvl="1"/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ML detector</a:t>
            </a:r>
          </a:p>
          <a:p>
            <a:pPr lvl="1"/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ZF detector</a:t>
            </a:r>
          </a:p>
          <a:p>
            <a:pPr lvl="1"/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MMSE detector</a:t>
            </a:r>
          </a:p>
          <a:p>
            <a:pPr lvl="1"/>
            <a:r>
              <a:rPr lang="en-US" altLang="zh-TW" sz="1800" i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-best detector</a:t>
            </a:r>
          </a:p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Simulation results</a:t>
            </a:r>
          </a:p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References</a:t>
            </a:r>
            <a:endParaRPr lang="zh-TW" altLang="en-US" sz="2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0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279F"/>
                </a:solidFill>
              </a:rPr>
              <a:t>Introduction (1/2)</a:t>
            </a:r>
            <a:endParaRPr lang="zh-TW" altLang="en-US" sz="3200" b="1" dirty="0">
              <a:solidFill>
                <a:srgbClr val="00279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112568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A communication system is composed of transmitter, receiver, and channel</a:t>
            </a:r>
          </a:p>
          <a:p>
            <a:r>
              <a:rPr lang="en-US" altLang="zh-TW" sz="2000" dirty="0" smtClean="0"/>
              <a:t>In multiple-input multiple-output (MIMO) communication system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Both the transmitters and the receivers are equipped with several antennas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Which will help in achieving high gains in spectral, power, and energy efficiency </a:t>
            </a:r>
            <a:endParaRPr lang="en-US" altLang="zh-TW" sz="1800" dirty="0" smtClean="0">
              <a:solidFill>
                <a:srgbClr val="00279F"/>
              </a:solidFill>
            </a:endParaRPr>
          </a:p>
          <a:p>
            <a:r>
              <a:rPr lang="en-US" altLang="zh-TW" sz="2200" dirty="0"/>
              <a:t>The hardware implementation of MIMO detector is an important </a:t>
            </a:r>
            <a:r>
              <a:rPr lang="en-US" altLang="zh-TW" sz="2200" dirty="0" smtClean="0"/>
              <a:t>issue [1]</a:t>
            </a:r>
            <a:endParaRPr lang="en-US" altLang="zh-TW" sz="2200" dirty="0"/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 As the scale of the system getting larger to deal with the 5G technologies</a:t>
            </a:r>
          </a:p>
          <a:p>
            <a:r>
              <a:rPr lang="en-US" altLang="zh-TW" sz="2000" dirty="0"/>
              <a:t>Optimal MIMO detector such as maximum likelihood detector is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Infeasible due to its high computational complexity</a:t>
            </a:r>
          </a:p>
          <a:p>
            <a:r>
              <a:rPr lang="en-US" altLang="zh-TW" sz="2000" dirty="0"/>
              <a:t>Low computational complexity algorithm achieving near-optimal performance is required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Linear </a:t>
            </a:r>
            <a:r>
              <a:rPr lang="en-US" altLang="zh-TW" sz="1800" dirty="0" smtClean="0">
                <a:solidFill>
                  <a:srgbClr val="00279F"/>
                </a:solidFill>
              </a:rPr>
              <a:t>detectors [2], </a:t>
            </a:r>
            <a:r>
              <a:rPr lang="en-US" altLang="zh-TW" sz="1800" dirty="0">
                <a:solidFill>
                  <a:srgbClr val="00279F"/>
                </a:solidFill>
              </a:rPr>
              <a:t>tree-based-search detectors </a:t>
            </a:r>
            <a:r>
              <a:rPr lang="en-US" altLang="zh-TW" sz="1800" dirty="0" smtClean="0">
                <a:solidFill>
                  <a:srgbClr val="00279F"/>
                </a:solidFill>
              </a:rPr>
              <a:t>[3][4] are </a:t>
            </a:r>
            <a:r>
              <a:rPr lang="en-US" altLang="zh-TW" sz="1800" dirty="0">
                <a:solidFill>
                  <a:srgbClr val="00279F"/>
                </a:solidFill>
              </a:rPr>
              <a:t>used to deal with MIMO detection</a:t>
            </a:r>
          </a:p>
          <a:p>
            <a:pPr lvl="1"/>
            <a:endParaRPr lang="en-US" altLang="zh-TW" sz="2200" dirty="0">
              <a:solidFill>
                <a:srgbClr val="00279F"/>
              </a:solidFill>
            </a:endParaRPr>
          </a:p>
          <a:p>
            <a:endParaRPr lang="en-US" altLang="zh-TW" sz="2000" dirty="0" smtClean="0">
              <a:solidFill>
                <a:srgbClr val="00279F"/>
              </a:solidFill>
            </a:endParaRPr>
          </a:p>
          <a:p>
            <a:endParaRPr lang="en-US" altLang="zh-TW" sz="2200" dirty="0" smtClean="0">
              <a:solidFill>
                <a:srgbClr val="00279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10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279F"/>
                </a:solidFill>
              </a:rPr>
              <a:t>Introduction (2/2)</a:t>
            </a:r>
            <a:endParaRPr lang="zh-TW" altLang="en-US" sz="3200" b="1" dirty="0">
              <a:solidFill>
                <a:srgbClr val="00279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112568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In this project, we comparison the performance and complexity of some algorithms mentioned above 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Maximum likelihood, zero forcing, minimum mean square error, and </a:t>
            </a:r>
            <a:r>
              <a:rPr lang="en-US" altLang="zh-TW" sz="1800" i="1" dirty="0" smtClean="0">
                <a:solidFill>
                  <a:srgbClr val="00279F"/>
                </a:solidFill>
              </a:rPr>
              <a:t>K</a:t>
            </a:r>
            <a:r>
              <a:rPr lang="en-US" altLang="zh-TW" sz="1800" dirty="0" smtClean="0">
                <a:solidFill>
                  <a:srgbClr val="00279F"/>
                </a:solidFill>
              </a:rPr>
              <a:t>-best</a:t>
            </a:r>
          </a:p>
          <a:p>
            <a:r>
              <a:rPr lang="en-US" altLang="zh-TW" sz="2000" dirty="0" smtClean="0"/>
              <a:t>A simulation platform was built to implement the MIMO detection algorithm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A 2X2 MIMO system with QPSK modulation </a:t>
            </a:r>
          </a:p>
          <a:p>
            <a:endParaRPr lang="en-US" altLang="zh-TW" sz="2000" dirty="0" smtClean="0">
              <a:solidFill>
                <a:srgbClr val="00279F"/>
              </a:solidFill>
            </a:endParaRPr>
          </a:p>
          <a:p>
            <a:endParaRPr lang="en-US" altLang="zh-TW" sz="2200" dirty="0" smtClean="0">
              <a:solidFill>
                <a:srgbClr val="00279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2050" name="Picture 2" descr="E:\交大\碩一\DSP VLSI\final project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56992"/>
            <a:ext cx="5256584" cy="25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871700" y="60212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2X2 MIMO system</a:t>
            </a:r>
            <a:endParaRPr lang="zh-TW" altLang="en-US" b="1" dirty="0"/>
          </a:p>
        </p:txBody>
      </p:sp>
      <p:sp>
        <p:nvSpPr>
          <p:cNvPr id="6" name="圓角矩形 5"/>
          <p:cNvSpPr/>
          <p:nvPr/>
        </p:nvSpPr>
        <p:spPr>
          <a:xfrm>
            <a:off x="6948264" y="3429000"/>
            <a:ext cx="1440160" cy="26642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092280" y="4509120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MIMO</a:t>
            </a:r>
          </a:p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detector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6084168" y="4077072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6084168" y="544522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279F"/>
                </a:solidFill>
              </a:rPr>
              <a:t>Outline</a:t>
            </a:r>
            <a:endParaRPr lang="zh-TW" altLang="en-US" sz="3200" b="1" dirty="0">
              <a:solidFill>
                <a:srgbClr val="00279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sz="2200" dirty="0" smtClean="0"/>
              <a:t>System Model</a:t>
            </a:r>
          </a:p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MIMO</a:t>
            </a:r>
            <a:r>
              <a:rPr lang="zh-TW" altLang="en-US" sz="2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detection algorithm</a:t>
            </a:r>
          </a:p>
          <a:p>
            <a:pPr lvl="1"/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ML detector</a:t>
            </a:r>
          </a:p>
          <a:p>
            <a:pPr lvl="1"/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ZF detector</a:t>
            </a:r>
          </a:p>
          <a:p>
            <a:pPr lvl="1"/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MMSE detector</a:t>
            </a:r>
          </a:p>
          <a:p>
            <a:pPr lvl="1"/>
            <a:r>
              <a:rPr lang="en-US" altLang="zh-TW" sz="1800" i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altLang="zh-TW" sz="1800" dirty="0" smtClean="0">
                <a:solidFill>
                  <a:schemeClr val="bg1">
                    <a:lumMod val="75000"/>
                  </a:schemeClr>
                </a:solidFill>
              </a:rPr>
              <a:t>-best detector</a:t>
            </a:r>
          </a:p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Simulation results</a:t>
            </a:r>
          </a:p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References</a:t>
            </a:r>
            <a:endParaRPr lang="zh-TW" altLang="en-US" sz="2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0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279F"/>
                </a:solidFill>
              </a:rPr>
              <a:t>System Model (1/2)</a:t>
            </a:r>
            <a:endParaRPr lang="zh-TW" altLang="en-US" sz="3200" b="1" dirty="0">
              <a:solidFill>
                <a:srgbClr val="00279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1" i="0" smtClean="0">
                        <a:latin typeface="Cambria Math"/>
                      </a:rPr>
                      <m:t>𝐲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r>
                      <a:rPr lang="en-US" altLang="zh-TW" sz="2000" b="1" i="0" smtClean="0">
                        <a:latin typeface="Cambria Math"/>
                      </a:rPr>
                      <m:t>𝐇𝐱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+</m:t>
                    </m:r>
                    <m:r>
                      <a:rPr lang="en-US" altLang="zh-TW" sz="2000" b="1" i="0" smtClean="0">
                        <a:latin typeface="Cambria Math"/>
                      </a:rPr>
                      <m:t>𝐧</m:t>
                    </m:r>
                    <m:r>
                      <a:rPr lang="en-US" altLang="zh-TW" sz="2000" b="0" i="1" smtClean="0">
                        <a:latin typeface="Cambria Math"/>
                      </a:rPr>
                      <m:t>(</m:t>
                    </m:r>
                    <m:r>
                      <a:rPr lang="en-US" altLang="zh-TW" sz="2000" b="0" i="1" smtClean="0">
                        <a:latin typeface="Cambria Math"/>
                      </a:rPr>
                      <m:t>𝑡</m:t>
                    </m:r>
                    <m:r>
                      <a:rPr lang="en-US" altLang="zh-TW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sz="2000" dirty="0" smtClean="0"/>
              </a:p>
              <a:p>
                <a:pPr lvl="1"/>
                <a:r>
                  <a:rPr lang="en-US" altLang="zh-TW" sz="1800" b="1" dirty="0" smtClean="0">
                    <a:solidFill>
                      <a:srgbClr val="00279F"/>
                    </a:solidFill>
                  </a:rPr>
                  <a:t>x</a:t>
                </a:r>
                <a:r>
                  <a:rPr lang="en-US" altLang="zh-TW" sz="1800" dirty="0" smtClean="0">
                    <a:solidFill>
                      <a:srgbClr val="00279F"/>
                    </a:solidFill>
                  </a:rPr>
                  <a:t> is the input vector</a:t>
                </a:r>
              </a:p>
              <a:p>
                <a:pPr lvl="1"/>
                <a:r>
                  <a:rPr lang="en-US" altLang="zh-TW" sz="1800" b="1" dirty="0" smtClean="0">
                    <a:solidFill>
                      <a:srgbClr val="00279F"/>
                    </a:solidFill>
                  </a:rPr>
                  <a:t>y</a:t>
                </a:r>
                <a:r>
                  <a:rPr lang="en-US" altLang="zh-TW" sz="1800" dirty="0" smtClean="0">
                    <a:solidFill>
                      <a:srgbClr val="00279F"/>
                    </a:solidFill>
                  </a:rPr>
                  <a:t> is the output vector</a:t>
                </a:r>
              </a:p>
              <a:p>
                <a:pPr lvl="1"/>
                <a:r>
                  <a:rPr lang="en-US" altLang="zh-TW" sz="1800" b="1" dirty="0" smtClean="0">
                    <a:solidFill>
                      <a:srgbClr val="00279F"/>
                    </a:solidFill>
                  </a:rPr>
                  <a:t>H</a:t>
                </a:r>
                <a:r>
                  <a:rPr lang="en-US" altLang="zh-TW" sz="1800" dirty="0" smtClean="0">
                    <a:solidFill>
                      <a:srgbClr val="00279F"/>
                    </a:solidFill>
                  </a:rPr>
                  <a:t> is the channel matrix</a:t>
                </a:r>
              </a:p>
              <a:p>
                <a:pPr lvl="1"/>
                <a:r>
                  <a:rPr lang="en-US" altLang="zh-TW" sz="1800" b="1" dirty="0" smtClean="0">
                    <a:solidFill>
                      <a:srgbClr val="00279F"/>
                    </a:solidFill>
                  </a:rPr>
                  <a:t>n</a:t>
                </a:r>
                <a:r>
                  <a:rPr lang="en-US" altLang="zh-TW" sz="1800" dirty="0" smtClean="0">
                    <a:solidFill>
                      <a:srgbClr val="00279F"/>
                    </a:solidFill>
                  </a:rPr>
                  <a:t> is noise</a:t>
                </a:r>
                <a:endParaRPr lang="en-US" altLang="zh-TW" sz="1800" dirty="0" smtClean="0">
                  <a:solidFill>
                    <a:srgbClr val="00279F"/>
                  </a:solidFill>
                </a:endParaRPr>
              </a:p>
              <a:p>
                <a:pPr lvl="1"/>
                <a:endParaRPr lang="en-US" altLang="zh-TW" sz="1800" dirty="0" smtClean="0">
                  <a:solidFill>
                    <a:srgbClr val="00279F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525963"/>
              </a:xfrm>
              <a:blipFill rotWithShape="1">
                <a:blip r:embed="rId2"/>
                <a:stretch>
                  <a:fillRect l="-593" t="-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2" y="3501008"/>
            <a:ext cx="871855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單箭頭接點 5"/>
          <p:cNvCxnSpPr/>
          <p:nvPr/>
        </p:nvCxnSpPr>
        <p:spPr>
          <a:xfrm>
            <a:off x="5862562" y="3284984"/>
            <a:ext cx="0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142482" y="32129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Noise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4932040" y="1422054"/>
                <a:ext cx="3273973" cy="1272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0" smtClean="0">
                          <a:latin typeface="Cambria Math"/>
                        </a:rPr>
                        <m:t>𝐇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0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0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000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000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0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000" b="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000" b="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0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000" b="0" i="1" smtClean="0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TW" sz="2000" b="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000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/>
                                            </a:rPr>
                                            <m:t>𝑁𝑀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422054"/>
                <a:ext cx="3273973" cy="12727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6120"/>
            <a:ext cx="4382220" cy="359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279F"/>
                </a:solidFill>
              </a:rPr>
              <a:t>System Model (2/2)</a:t>
            </a:r>
            <a:endParaRPr lang="zh-TW" altLang="en-US" sz="3200" b="1" dirty="0">
              <a:solidFill>
                <a:srgbClr val="00279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In our system 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The input </a:t>
            </a:r>
            <a:r>
              <a:rPr lang="en-US" altLang="zh-TW" sz="1800" dirty="0" smtClean="0">
                <a:solidFill>
                  <a:srgbClr val="00279F"/>
                </a:solidFill>
              </a:rPr>
              <a:t>antenna number (</a:t>
            </a:r>
            <a:r>
              <a:rPr lang="en-US" altLang="zh-TW" sz="1800" i="1" dirty="0" smtClean="0">
                <a:solidFill>
                  <a:srgbClr val="00279F"/>
                </a:solidFill>
              </a:rPr>
              <a:t>N</a:t>
            </a:r>
            <a:r>
              <a:rPr lang="en-US" altLang="zh-TW" sz="1800" dirty="0" smtClean="0">
                <a:solidFill>
                  <a:srgbClr val="00279F"/>
                </a:solidFill>
              </a:rPr>
              <a:t>) </a:t>
            </a:r>
            <a:r>
              <a:rPr lang="en-US" altLang="zh-TW" sz="1800" dirty="0">
                <a:solidFill>
                  <a:srgbClr val="00279F"/>
                </a:solidFill>
              </a:rPr>
              <a:t>is 2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The </a:t>
            </a:r>
            <a:r>
              <a:rPr lang="en-US" altLang="zh-TW" sz="1800" dirty="0">
                <a:solidFill>
                  <a:srgbClr val="00279F"/>
                </a:solidFill>
              </a:rPr>
              <a:t>output </a:t>
            </a:r>
            <a:r>
              <a:rPr lang="en-US" altLang="zh-TW" sz="1800" dirty="0" smtClean="0">
                <a:solidFill>
                  <a:srgbClr val="00279F"/>
                </a:solidFill>
              </a:rPr>
              <a:t>antenna number (</a:t>
            </a:r>
            <a:r>
              <a:rPr lang="en-US" altLang="zh-TW" sz="1800" i="1" dirty="0" smtClean="0">
                <a:solidFill>
                  <a:srgbClr val="00279F"/>
                </a:solidFill>
              </a:rPr>
              <a:t>M</a:t>
            </a:r>
            <a:r>
              <a:rPr lang="en-US" altLang="zh-TW" sz="1800" dirty="0" smtClean="0">
                <a:solidFill>
                  <a:srgbClr val="00279F"/>
                </a:solidFill>
              </a:rPr>
              <a:t>) </a:t>
            </a:r>
            <a:r>
              <a:rPr lang="en-US" altLang="zh-TW" sz="1800" dirty="0">
                <a:solidFill>
                  <a:srgbClr val="00279F"/>
                </a:solidFill>
              </a:rPr>
              <a:t>is </a:t>
            </a:r>
            <a:r>
              <a:rPr lang="en-US" altLang="zh-TW" sz="1800" dirty="0">
                <a:solidFill>
                  <a:srgbClr val="00279F"/>
                </a:solidFill>
              </a:rPr>
              <a:t>2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The modulation is QPSK (4-QAM)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With an additive Gaussian white noise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Channel matrix size : 2X2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The signal length is 1024</a:t>
            </a:r>
          </a:p>
          <a:p>
            <a:pPr lvl="1"/>
            <a:endParaRPr lang="en-US" altLang="zh-TW" sz="1800" dirty="0" smtClean="0">
              <a:solidFill>
                <a:srgbClr val="00279F"/>
              </a:solidFill>
            </a:endParaRPr>
          </a:p>
          <a:p>
            <a:pPr lvl="1"/>
            <a:endParaRPr lang="en-US" altLang="zh-TW" sz="1800" dirty="0" smtClean="0">
              <a:solidFill>
                <a:srgbClr val="00279F"/>
              </a:solidFill>
            </a:endParaRPr>
          </a:p>
          <a:p>
            <a:r>
              <a:rPr lang="en-US" altLang="zh-TW" sz="2000" dirty="0" smtClean="0"/>
              <a:t>Channel matrix </a:t>
            </a:r>
            <a:r>
              <a:rPr lang="en-US" altLang="zh-TW" sz="2000" b="1" dirty="0" smtClean="0"/>
              <a:t>H</a:t>
            </a:r>
            <a:r>
              <a:rPr lang="en-US" altLang="zh-TW" sz="2000" dirty="0" smtClean="0"/>
              <a:t> can obtain by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Channel Model</a:t>
            </a:r>
          </a:p>
          <a:p>
            <a:pPr lvl="2"/>
            <a:r>
              <a:rPr lang="en-US" altLang="zh-TW" sz="1600" dirty="0" smtClean="0"/>
              <a:t>Ex: in slow and flat fading case, the channel matrix element typically assumed </a:t>
            </a:r>
            <a:r>
              <a:rPr lang="en-US" altLang="zh-TW" sz="1600" dirty="0" err="1" smtClean="0"/>
              <a:t>i.i.d</a:t>
            </a:r>
            <a:r>
              <a:rPr lang="en-US" altLang="zh-TW" sz="1600" dirty="0" smtClean="0"/>
              <a:t>. Rayleigh distributed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Sampling : Channel State Information (CSI)</a:t>
            </a:r>
          </a:p>
          <a:p>
            <a:r>
              <a:rPr lang="en-US" altLang="zh-TW" sz="2000" dirty="0" smtClean="0"/>
              <a:t>Performance comparison criterion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Signal-to-noise ratio (SNR), bit error rate (BER)</a:t>
            </a:r>
            <a:endParaRPr lang="en-US" altLang="zh-TW" sz="1800" dirty="0" smtClean="0">
              <a:solidFill>
                <a:srgbClr val="00279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812360" y="19168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1+j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796136" y="19168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-1+j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868144" y="34290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-1-j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884368" y="34290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1-j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70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279F"/>
                </a:solidFill>
              </a:rPr>
              <a:t>Outline</a:t>
            </a:r>
            <a:endParaRPr lang="zh-TW" altLang="en-US" sz="3200" b="1" dirty="0">
              <a:solidFill>
                <a:srgbClr val="00279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System Model</a:t>
            </a:r>
          </a:p>
          <a:p>
            <a:r>
              <a:rPr lang="en-US" altLang="zh-TW" sz="2200" dirty="0" smtClean="0"/>
              <a:t>MIMO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detection algorithm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ML detector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ZF detector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MMSE detector</a:t>
            </a:r>
          </a:p>
          <a:p>
            <a:pPr lvl="1"/>
            <a:r>
              <a:rPr lang="en-US" altLang="zh-TW" sz="1800" i="1" dirty="0" smtClean="0">
                <a:solidFill>
                  <a:srgbClr val="00279F"/>
                </a:solidFill>
              </a:rPr>
              <a:t>K</a:t>
            </a:r>
            <a:r>
              <a:rPr lang="en-US" altLang="zh-TW" sz="1800" dirty="0" smtClean="0">
                <a:solidFill>
                  <a:srgbClr val="00279F"/>
                </a:solidFill>
              </a:rPr>
              <a:t>-best detector</a:t>
            </a:r>
          </a:p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Simulation results</a:t>
            </a:r>
          </a:p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r>
              <a:rPr lang="en-US" altLang="zh-TW" sz="2200" dirty="0" smtClean="0">
                <a:solidFill>
                  <a:schemeClr val="bg1">
                    <a:lumMod val="75000"/>
                  </a:schemeClr>
                </a:solidFill>
              </a:rPr>
              <a:t>References</a:t>
            </a:r>
            <a:endParaRPr lang="zh-TW" altLang="en-US" sz="2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0D43-045E-4B68-94B2-3E31F846DE1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0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13794</TotalTime>
  <Words>1292</Words>
  <Application>Microsoft Office PowerPoint</Application>
  <PresentationFormat>如螢幕大小 (4:3)</PresentationFormat>
  <Paragraphs>282</Paragraphs>
  <Slides>24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VLSI DSP Final Project MIMO Detection Algorithms Comparison and Analysis</vt:lpstr>
      <vt:lpstr>Outline</vt:lpstr>
      <vt:lpstr>Outline</vt:lpstr>
      <vt:lpstr>Introduction (1/2)</vt:lpstr>
      <vt:lpstr>Introduction (2/2)</vt:lpstr>
      <vt:lpstr>Outline</vt:lpstr>
      <vt:lpstr>System Model (1/2)</vt:lpstr>
      <vt:lpstr>System Model (2/2)</vt:lpstr>
      <vt:lpstr>Outline</vt:lpstr>
      <vt:lpstr>ML Detector</vt:lpstr>
      <vt:lpstr>ZF Detector</vt:lpstr>
      <vt:lpstr>MMSE Detector</vt:lpstr>
      <vt:lpstr>K-Best Detector (1/3)</vt:lpstr>
      <vt:lpstr>K-Best Detector (2/3)</vt:lpstr>
      <vt:lpstr>K-Best Detector (3/3)</vt:lpstr>
      <vt:lpstr>Outline</vt:lpstr>
      <vt:lpstr>Simulation Results (1/4)</vt:lpstr>
      <vt:lpstr>Simulation Results (2/4)</vt:lpstr>
      <vt:lpstr>Simulation Results (3/4)</vt:lpstr>
      <vt:lpstr>Simulation Results (4/4)</vt:lpstr>
      <vt:lpstr>Outline</vt:lpstr>
      <vt:lpstr>Conclusion</vt:lpstr>
      <vt:lpstr>References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 Zero-Forcing Detectors based on Group Detection for Massive MIMO Detection</dc:title>
  <dc:creator>wilkins503261@gmail.com</dc:creator>
  <cp:lastModifiedBy>wilkins503261@gmail.com</cp:lastModifiedBy>
  <cp:revision>113</cp:revision>
  <dcterms:created xsi:type="dcterms:W3CDTF">2022-04-14T07:11:28Z</dcterms:created>
  <dcterms:modified xsi:type="dcterms:W3CDTF">2022-06-06T08:47:10Z</dcterms:modified>
</cp:coreProperties>
</file>