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51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11" r:id="rId32"/>
    <p:sldId id="312" r:id="rId33"/>
    <p:sldId id="313" r:id="rId34"/>
    <p:sldId id="314" r:id="rId35"/>
    <p:sldId id="315" r:id="rId36"/>
    <p:sldId id="360" r:id="rId37"/>
    <p:sldId id="361" r:id="rId38"/>
    <p:sldId id="349" r:id="rId39"/>
    <p:sldId id="350" r:id="rId40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1" autoAdjust="0"/>
    <p:restoredTop sz="94660"/>
  </p:normalViewPr>
  <p:slideViewPr>
    <p:cSldViewPr snapToGrid="0">
      <p:cViewPr varScale="1">
        <p:scale>
          <a:sx n="37" d="100"/>
          <a:sy n="37" d="100"/>
        </p:scale>
        <p:origin x="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11/12/2023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5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9</a:t>
            </a:r>
          </a:p>
        </p:txBody>
      </p:sp>
    </p:spTree>
    <p:extLst>
      <p:ext uri="{BB962C8B-B14F-4D97-AF65-F5344CB8AC3E}">
        <p14:creationId xmlns:p14="http://schemas.microsoft.com/office/powerpoint/2010/main" val="2676437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2503" y="2043545"/>
            <a:ext cx="10446328" cy="275012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O atributo </a:t>
            </a:r>
            <a:r>
              <a:rPr lang="pt-BR" sz="4000" dirty="0">
                <a:solidFill>
                  <a:srgbClr val="00B050"/>
                </a:solidFill>
              </a:rPr>
              <a:t>código</a:t>
            </a:r>
            <a:r>
              <a:rPr lang="pt-BR" sz="3000" dirty="0"/>
              <a:t> será um </a:t>
            </a:r>
            <a:r>
              <a:rPr lang="pt-BR" sz="4000" dirty="0">
                <a:solidFill>
                  <a:srgbClr val="00B0F0"/>
                </a:solidFill>
              </a:rPr>
              <a:t>número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/>
              <a:t>com </a:t>
            </a:r>
            <a:r>
              <a:rPr lang="pt-BR" sz="4000" dirty="0">
                <a:solidFill>
                  <a:srgbClr val="C00000"/>
                </a:solidFill>
              </a:rPr>
              <a:t>5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dígitos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50"/>
                </a:solidFill>
              </a:rPr>
              <a:t>nome</a:t>
            </a:r>
            <a:r>
              <a:rPr lang="pt-BR" sz="3000" dirty="0"/>
              <a:t> será </a:t>
            </a:r>
            <a:r>
              <a:rPr lang="pt-BR" sz="4000" dirty="0">
                <a:solidFill>
                  <a:srgbClr val="00B0F0"/>
                </a:solidFill>
              </a:rPr>
              <a:t>alfanumérico</a:t>
            </a:r>
            <a:r>
              <a:rPr lang="pt-BR" sz="3000" dirty="0"/>
              <a:t> com até </a:t>
            </a:r>
            <a:r>
              <a:rPr lang="pt-BR" sz="4000" dirty="0">
                <a:solidFill>
                  <a:srgbClr val="C00000"/>
                </a:solidFill>
              </a:rPr>
              <a:t>50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caracteres</a:t>
            </a:r>
            <a:r>
              <a:rPr lang="pt-BR" sz="3000" dirty="0"/>
              <a:t>, o atributo </a:t>
            </a:r>
            <a:r>
              <a:rPr lang="pt-BR" sz="4000" dirty="0">
                <a:solidFill>
                  <a:srgbClr val="00B050"/>
                </a:solidFill>
              </a:rPr>
              <a:t>RG</a:t>
            </a:r>
            <a:r>
              <a:rPr lang="pt-BR" sz="3000" dirty="0"/>
              <a:t> será um </a:t>
            </a:r>
            <a:r>
              <a:rPr lang="pt-BR" sz="4000" dirty="0">
                <a:solidFill>
                  <a:srgbClr val="00B0F0"/>
                </a:solidFill>
              </a:rPr>
              <a:t>alfanumérico</a:t>
            </a:r>
            <a:r>
              <a:rPr lang="pt-BR" sz="3000" dirty="0"/>
              <a:t> com </a:t>
            </a:r>
            <a:r>
              <a:rPr lang="pt-BR" sz="4000" dirty="0">
                <a:solidFill>
                  <a:srgbClr val="C00000"/>
                </a:solidFill>
              </a:rPr>
              <a:t>11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dígitos</a:t>
            </a:r>
            <a:r>
              <a:rPr lang="pt-BR" sz="3000" dirty="0"/>
              <a:t>, o </a:t>
            </a:r>
            <a:r>
              <a:rPr lang="pt-BR" sz="4000" dirty="0">
                <a:solidFill>
                  <a:srgbClr val="00B050"/>
                </a:solidFill>
              </a:rPr>
              <a:t>CPF</a:t>
            </a:r>
            <a:r>
              <a:rPr lang="pt-BR" sz="3000" dirty="0"/>
              <a:t> será um </a:t>
            </a:r>
            <a:r>
              <a:rPr lang="pt-BR" sz="4000" dirty="0">
                <a:solidFill>
                  <a:srgbClr val="00B0F0"/>
                </a:solidFill>
              </a:rPr>
              <a:t>alfanumérico</a:t>
            </a:r>
            <a:r>
              <a:rPr lang="pt-BR" sz="3000" dirty="0"/>
              <a:t> com </a:t>
            </a:r>
            <a:r>
              <a:rPr lang="pt-BR" sz="4000" dirty="0">
                <a:solidFill>
                  <a:srgbClr val="C00000"/>
                </a:solidFill>
              </a:rPr>
              <a:t>11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dígitos</a:t>
            </a:r>
            <a:r>
              <a:rPr lang="pt-BR" sz="3000" dirty="0"/>
              <a:t>,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96171" y="194752"/>
            <a:ext cx="82989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- Exemplo</a:t>
            </a:r>
          </a:p>
        </p:txBody>
      </p:sp>
    </p:spTree>
    <p:extLst>
      <p:ext uri="{BB962C8B-B14F-4D97-AF65-F5344CB8AC3E}">
        <p14:creationId xmlns:p14="http://schemas.microsoft.com/office/powerpoint/2010/main" val="202667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2710"/>
            <a:ext cx="11097491" cy="2680855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O </a:t>
            </a:r>
            <a:r>
              <a:rPr lang="pt-BR" sz="4000" dirty="0" err="1">
                <a:solidFill>
                  <a:srgbClr val="00B050"/>
                </a:solidFill>
              </a:rPr>
              <a:t>endereco</a:t>
            </a:r>
            <a:r>
              <a:rPr lang="pt-BR" sz="3000" dirty="0"/>
              <a:t> será um </a:t>
            </a:r>
            <a:r>
              <a:rPr lang="pt-BR" sz="4000" dirty="0">
                <a:solidFill>
                  <a:srgbClr val="00B0F0"/>
                </a:solidFill>
              </a:rPr>
              <a:t>alfanumérico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/>
              <a:t>com </a:t>
            </a:r>
            <a:r>
              <a:rPr lang="pt-BR" sz="4300" dirty="0">
                <a:solidFill>
                  <a:srgbClr val="C00000"/>
                </a:solidFill>
              </a:rPr>
              <a:t>100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caracteres</a:t>
            </a:r>
            <a:r>
              <a:rPr lang="pt-BR" sz="3000" dirty="0"/>
              <a:t>, o </a:t>
            </a:r>
            <a:r>
              <a:rPr lang="pt-BR" sz="4000" dirty="0">
                <a:solidFill>
                  <a:srgbClr val="00B050"/>
                </a:solidFill>
              </a:rPr>
              <a:t>telefone</a:t>
            </a:r>
            <a:r>
              <a:rPr lang="pt-BR" sz="3000" dirty="0"/>
              <a:t> será um </a:t>
            </a:r>
            <a:r>
              <a:rPr lang="pt-BR" sz="4000" dirty="0">
                <a:solidFill>
                  <a:srgbClr val="00B0F0"/>
                </a:solidFill>
              </a:rPr>
              <a:t>alfanumérico</a:t>
            </a:r>
            <a:r>
              <a:rPr lang="pt-BR" sz="3000" dirty="0"/>
              <a:t> </a:t>
            </a:r>
            <a:r>
              <a:rPr lang="pt-BR" sz="3000"/>
              <a:t>com </a:t>
            </a:r>
            <a:r>
              <a:rPr lang="pt-BR" sz="4300">
                <a:solidFill>
                  <a:srgbClr val="C00000"/>
                </a:solidFill>
              </a:rPr>
              <a:t>16</a:t>
            </a:r>
            <a:r>
              <a:rPr lang="pt-BR" sz="3000"/>
              <a:t> </a:t>
            </a:r>
            <a:r>
              <a:rPr lang="pt-BR" sz="4000" dirty="0">
                <a:solidFill>
                  <a:srgbClr val="FFC000"/>
                </a:solidFill>
              </a:rPr>
              <a:t>dígitos</a:t>
            </a:r>
            <a:r>
              <a:rPr lang="pt-BR" sz="3000" dirty="0"/>
              <a:t> e o </a:t>
            </a:r>
            <a:r>
              <a:rPr lang="pt-BR" sz="4000" dirty="0">
                <a:solidFill>
                  <a:srgbClr val="00B050"/>
                </a:solidFill>
              </a:rPr>
              <a:t>salário</a:t>
            </a:r>
            <a:r>
              <a:rPr lang="pt-BR" sz="3000" dirty="0"/>
              <a:t> será um </a:t>
            </a:r>
            <a:r>
              <a:rPr lang="pt-BR" sz="4000" dirty="0">
                <a:solidFill>
                  <a:srgbClr val="00B0F0"/>
                </a:solidFill>
              </a:rPr>
              <a:t>número real </a:t>
            </a:r>
            <a:r>
              <a:rPr lang="pt-BR" sz="3000" dirty="0"/>
              <a:t>com </a:t>
            </a:r>
            <a:r>
              <a:rPr lang="pt-BR" sz="4300" dirty="0">
                <a:solidFill>
                  <a:srgbClr val="C00000"/>
                </a:solidFill>
              </a:rPr>
              <a:t>5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dígitos</a:t>
            </a:r>
            <a:r>
              <a:rPr lang="pt-BR" sz="3000" dirty="0"/>
              <a:t> e </a:t>
            </a:r>
            <a:r>
              <a:rPr lang="pt-BR" sz="4300" dirty="0">
                <a:solidFill>
                  <a:srgbClr val="C00000"/>
                </a:solidFill>
              </a:rPr>
              <a:t>2</a:t>
            </a:r>
            <a:r>
              <a:rPr lang="pt-BR" sz="3000" dirty="0"/>
              <a:t> </a:t>
            </a:r>
            <a:r>
              <a:rPr lang="pt-BR" sz="4000" dirty="0">
                <a:solidFill>
                  <a:srgbClr val="FFC000"/>
                </a:solidFill>
              </a:rPr>
              <a:t>casas decimais</a:t>
            </a:r>
            <a:r>
              <a:rPr lang="pt-BR" sz="3000" dirty="0"/>
              <a:t>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90135" y="325076"/>
            <a:ext cx="79526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 - Exemplo</a:t>
            </a:r>
          </a:p>
        </p:txBody>
      </p:sp>
    </p:spTree>
    <p:extLst>
      <p:ext uri="{BB962C8B-B14F-4D97-AF65-F5344CB8AC3E}">
        <p14:creationId xmlns:p14="http://schemas.microsoft.com/office/powerpoint/2010/main" val="2617852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4967" y="325077"/>
            <a:ext cx="3546884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8872" y="1946564"/>
            <a:ext cx="10945091" cy="161405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Subconjuntos de colunas de uma tabela com a propriedade de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distinguir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as linhas em qualquer estado da tabela (restrição de unicidade).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3717032"/>
            <a:ext cx="488434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0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5756" y="2334492"/>
            <a:ext cx="11166764" cy="219594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O conceito básico para estabelecer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relações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entre linhas de tabelas de um banco de dados relacional é o da chave. 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Em um banco de dados relacional representamos alguns tipos de chaves.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981200" y="357418"/>
            <a:ext cx="40179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Chaves</a:t>
            </a:r>
          </a:p>
        </p:txBody>
      </p:sp>
    </p:spTree>
    <p:extLst>
      <p:ext uri="{BB962C8B-B14F-4D97-AF65-F5344CB8AC3E}">
        <p14:creationId xmlns:p14="http://schemas.microsoft.com/office/powerpoint/2010/main" val="3219007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3153" y="403450"/>
            <a:ext cx="61238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Chave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0327" y="2126674"/>
            <a:ext cx="11471564" cy="3701008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Subconjunto de atributos do qual </a:t>
            </a:r>
            <a:r>
              <a:rPr lang="pt-BR" sz="4000" dirty="0">
                <a:solidFill>
                  <a:srgbClr val="C00000"/>
                </a:solidFill>
              </a:rPr>
              <a:t>não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podemos remover qualquer atributo e ainda sustentar a </a:t>
            </a:r>
            <a:r>
              <a:rPr lang="pt-BR" sz="4000" dirty="0">
                <a:solidFill>
                  <a:srgbClr val="FFC000"/>
                </a:solidFill>
              </a:rPr>
              <a:t>restrição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de unicidade.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Chave </a:t>
            </a:r>
            <a:r>
              <a:rPr lang="pt-BR" sz="4000" dirty="0">
                <a:solidFill>
                  <a:srgbClr val="7030A0"/>
                </a:solidFill>
              </a:rPr>
              <a:t>alternativa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ou </a:t>
            </a:r>
            <a:r>
              <a:rPr lang="pt-BR" sz="4000" dirty="0">
                <a:solidFill>
                  <a:srgbClr val="00B050"/>
                </a:solidFill>
              </a:rPr>
              <a:t>candidata</a:t>
            </a:r>
            <a:r>
              <a:rPr lang="pt-BR" sz="3000" dirty="0"/>
              <a:t>.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Chave </a:t>
            </a:r>
            <a:r>
              <a:rPr lang="pt-BR" sz="4000" dirty="0">
                <a:solidFill>
                  <a:srgbClr val="C00000"/>
                </a:solidFill>
              </a:rPr>
              <a:t>primária</a:t>
            </a:r>
            <a:r>
              <a:rPr lang="pt-BR" sz="3000" dirty="0"/>
              <a:t>. 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Chave </a:t>
            </a:r>
            <a:r>
              <a:rPr lang="pt-BR" sz="4000" dirty="0">
                <a:solidFill>
                  <a:srgbClr val="0070C0"/>
                </a:solidFill>
              </a:rPr>
              <a:t>estrangeira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4114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44825"/>
            <a:ext cx="10571138" cy="276490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Chave estrangeira é um atributo que se </a:t>
            </a:r>
            <a:r>
              <a:rPr lang="pt-BR" sz="4000" dirty="0">
                <a:solidFill>
                  <a:srgbClr val="FFC000"/>
                </a:solidFill>
              </a:rPr>
              <a:t>relaciona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com </a:t>
            </a:r>
            <a:r>
              <a:rPr lang="pt-BR" sz="4000" dirty="0">
                <a:solidFill>
                  <a:srgbClr val="00B050"/>
                </a:solidFill>
              </a:rPr>
              <a:t>outra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tabela. </a:t>
            </a:r>
          </a:p>
          <a:p>
            <a:pPr lvl="1">
              <a:buClr>
                <a:srgbClr val="0070C0"/>
              </a:buClr>
            </a:pPr>
            <a:r>
              <a:rPr lang="pt-BR" sz="2600" dirty="0"/>
              <a:t>Exemplo: No sistema de biblioteca o livro possui uma chave estrangeira referente a editora do livro.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Estrangeira</a:t>
            </a:r>
          </a:p>
        </p:txBody>
      </p:sp>
    </p:spTree>
    <p:extLst>
      <p:ext uri="{BB962C8B-B14F-4D97-AF65-F5344CB8AC3E}">
        <p14:creationId xmlns:p14="http://schemas.microsoft.com/office/powerpoint/2010/main" val="371658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1055" y="2154383"/>
            <a:ext cx="11166764" cy="117070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No esquema relacional a chave estrangeira é identificada pela palavra </a:t>
            </a:r>
            <a:r>
              <a:rPr lang="pt-BR" sz="4000" dirty="0">
                <a:solidFill>
                  <a:srgbClr val="C00000"/>
                </a:solidFill>
              </a:rPr>
              <a:t>“referencia” </a:t>
            </a:r>
            <a:r>
              <a:rPr lang="pt-BR" sz="3000" dirty="0"/>
              <a:t>e o nome da tabela referenciada.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48571" y="272839"/>
            <a:ext cx="6206956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Estrangeira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60286" y="3971604"/>
            <a:ext cx="84002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Livro (codigo_livro, nome, ano, edição, </a:t>
            </a:r>
            <a:r>
              <a:rPr lang="pt-BR" sz="2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codigo_editora</a:t>
            </a:r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pt-BR" sz="24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codigo_editora </a:t>
            </a:r>
            <a:r>
              <a:rPr lang="pt-BR" sz="3600" b="1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</a:t>
            </a:r>
            <a:r>
              <a:rPr lang="pt-BR" sz="24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Editora (</a:t>
            </a:r>
            <a:r>
              <a:rPr lang="pt-BR" sz="2400" b="1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codigo_editora</a:t>
            </a:r>
            <a:r>
              <a:rPr lang="pt-BR" sz="24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193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84503" y="339154"/>
            <a:ext cx="98229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Candidata ou Alternativa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15635" y="1600202"/>
            <a:ext cx="11236037" cy="2692895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dirty="0"/>
              <a:t>Uma tabela pode possuir mais de um </a:t>
            </a:r>
            <a:r>
              <a:rPr lang="pt-BR" sz="4300" dirty="0">
                <a:solidFill>
                  <a:srgbClr val="00B050"/>
                </a:solidFill>
              </a:rPr>
              <a:t>registro</a:t>
            </a:r>
            <a:r>
              <a:rPr lang="pt-BR" dirty="0"/>
              <a:t> ou combinação de </a:t>
            </a:r>
            <a:r>
              <a:rPr lang="pt-BR" sz="4300" dirty="0">
                <a:solidFill>
                  <a:srgbClr val="00B0F0"/>
                </a:solidFill>
              </a:rPr>
              <a:t>campos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que servem para </a:t>
            </a:r>
            <a:r>
              <a:rPr lang="pt-BR" sz="4300" dirty="0">
                <a:solidFill>
                  <a:schemeClr val="accent6">
                    <a:lumMod val="75000"/>
                  </a:schemeClr>
                </a:solidFill>
              </a:rPr>
              <a:t>distinguir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/>
              <a:t>as linhas dentro de uma tabela.</a:t>
            </a:r>
          </a:p>
          <a:p>
            <a:pPr>
              <a:buClr>
                <a:srgbClr val="0070C0"/>
              </a:buClr>
            </a:pPr>
            <a:r>
              <a:rPr lang="pt-BR" dirty="0"/>
              <a:t>Cada uma destas é uma chave candidata ou alternativa.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4149080"/>
            <a:ext cx="6192688" cy="211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4908" y="1988129"/>
            <a:ext cx="11402291" cy="211281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A chave primária é o atributo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identificador</a:t>
            </a:r>
            <a:r>
              <a:rPr lang="pt-BR" sz="3000" dirty="0"/>
              <a:t>, sendo </a:t>
            </a:r>
            <a:r>
              <a:rPr lang="pt-BR" sz="4000" dirty="0">
                <a:solidFill>
                  <a:srgbClr val="00B0F0"/>
                </a:solidFill>
              </a:rPr>
              <a:t>única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50"/>
                </a:solidFill>
              </a:rPr>
              <a:t>universal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7030A0"/>
                </a:solidFill>
              </a:rPr>
              <a:t>imutável</a:t>
            </a:r>
            <a:r>
              <a:rPr lang="pt-BR" sz="3000" dirty="0"/>
              <a:t>. Exemplos: código, matrícula, id, número, CPF, CNPJ. No esquema relacional a chave primária deve estar sublinhada.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17844" y="288493"/>
            <a:ext cx="5832884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23775" y="5157193"/>
            <a:ext cx="79208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 (</a:t>
            </a:r>
            <a:r>
              <a:rPr lang="pt-BR" sz="2200" b="1" i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matricula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nome, fone, endereço, sexo, CPF, 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9812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51589" y="325988"/>
            <a:ext cx="58467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Primária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3454" y="1931253"/>
            <a:ext cx="11152909" cy="164176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Uma chave primária é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uma</a:t>
            </a:r>
            <a:r>
              <a:rPr lang="pt-BR" sz="3000" dirty="0"/>
              <a:t> coluna ou uma </a:t>
            </a:r>
            <a:r>
              <a:rPr lang="pt-BR" sz="4000" dirty="0">
                <a:solidFill>
                  <a:srgbClr val="7030A0"/>
                </a:solidFill>
              </a:rPr>
              <a:t>combinação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de colunas cujos valores </a:t>
            </a:r>
            <a:r>
              <a:rPr lang="pt-BR" sz="4000" dirty="0">
                <a:solidFill>
                  <a:srgbClr val="00B050"/>
                </a:solidFill>
              </a:rPr>
              <a:t>distinguem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uma linha das demais dentro de uma tabela.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20" y="3850106"/>
            <a:ext cx="4884960" cy="266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1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27975"/>
            <a:ext cx="10972440" cy="266268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dirty="0"/>
              <a:t>Tipos de dados são uma forma de </a:t>
            </a:r>
            <a:r>
              <a:rPr lang="pt-BR" sz="4000" dirty="0">
                <a:solidFill>
                  <a:srgbClr val="00B0F0"/>
                </a:solidFill>
              </a:rPr>
              <a:t>classificar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as informações que serão armazenados no banco de dados. </a:t>
            </a:r>
          </a:p>
          <a:p>
            <a:pPr>
              <a:buClr>
                <a:srgbClr val="0070C0"/>
              </a:buClr>
            </a:pPr>
            <a:r>
              <a:rPr lang="pt-BR" dirty="0"/>
              <a:t>Deve-se </a:t>
            </a:r>
            <a:r>
              <a:rPr lang="pt-BR" sz="4000" dirty="0">
                <a:solidFill>
                  <a:srgbClr val="7030A0"/>
                </a:solidFill>
              </a:rPr>
              <a:t>identificar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os tipos de dados que os campos irão </a:t>
            </a:r>
            <a:r>
              <a:rPr lang="pt-BR" sz="4000" dirty="0">
                <a:solidFill>
                  <a:srgbClr val="FFC000"/>
                </a:solidFill>
              </a:rPr>
              <a:t>receber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/>
              <a:t>como: numérico, alfanumérico, data ou hora.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70531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13044" y="329018"/>
            <a:ext cx="670572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Estrangeira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2618" y="2057401"/>
            <a:ext cx="11679382" cy="2514599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Atributo(s) de uma Tabela </a:t>
            </a:r>
            <a:r>
              <a:rPr lang="pt-BR" sz="4000" dirty="0">
                <a:solidFill>
                  <a:srgbClr val="00B0F0"/>
                </a:solidFill>
              </a:rPr>
              <a:t>T1</a:t>
            </a:r>
            <a:r>
              <a:rPr lang="pt-BR" sz="3000" dirty="0"/>
              <a:t> que estabelece(m) uma equivalência de valor com a chave </a:t>
            </a:r>
            <a:r>
              <a:rPr lang="pt-BR" sz="4000" dirty="0">
                <a:solidFill>
                  <a:srgbClr val="FFC000"/>
                </a:solidFill>
              </a:rPr>
              <a:t>primária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de uma Tabela </a:t>
            </a:r>
            <a:r>
              <a:rPr lang="pt-BR" sz="4000" dirty="0">
                <a:solidFill>
                  <a:srgbClr val="00B0F0"/>
                </a:solidFill>
              </a:rPr>
              <a:t>T2</a:t>
            </a:r>
            <a:r>
              <a:rPr lang="pt-BR" sz="3000" dirty="0"/>
              <a:t>.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Permite a implementação de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relacionamentos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em um banco de dados relacional.</a:t>
            </a:r>
          </a:p>
        </p:txBody>
      </p:sp>
    </p:spTree>
    <p:extLst>
      <p:ext uri="{BB962C8B-B14F-4D97-AF65-F5344CB8AC3E}">
        <p14:creationId xmlns:p14="http://schemas.microsoft.com/office/powerpoint/2010/main" val="1486830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34716" y="272839"/>
            <a:ext cx="3976375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1417639"/>
            <a:ext cx="7242897" cy="52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354162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Chave Estrangeira e </a:t>
            </a:r>
            <a:b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</a:b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Auto-Relacionamentos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2168097"/>
            <a:ext cx="8229600" cy="532656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dirty="0"/>
              <a:t>Chave estrangeira na própria tabela.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3501008"/>
            <a:ext cx="1619250" cy="15621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72" y="3226564"/>
            <a:ext cx="5317328" cy="23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363" y="2357264"/>
            <a:ext cx="11443855" cy="2404864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Uma empresa deseja gerenciar seus empregados, departamentos e projetos. A empresa está organizada em departamentos. Os empregados possuem dependentes.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38971" y="316632"/>
            <a:ext cx="91718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51506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2727" y="1835728"/>
            <a:ext cx="10681854" cy="287481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dirty="0"/>
              <a:t>Após a fase de levantamento de requisitos o banco de dados pode ser representado:</a:t>
            </a:r>
          </a:p>
          <a:p>
            <a:pPr>
              <a:buClr>
                <a:srgbClr val="0070C0"/>
              </a:buClr>
            </a:pPr>
            <a:endParaRPr lang="pt-BR" dirty="0"/>
          </a:p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Cada departamento tem um código, nome, quantidade de empregados, sua localização e um empregado que gerencia o departamento (supervisor). </a:t>
            </a:r>
          </a:p>
          <a:p>
            <a:pPr>
              <a:buClr>
                <a:srgbClr val="0070C0"/>
              </a:buClr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094389" y="320119"/>
            <a:ext cx="9116411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540327" y="5119400"/>
            <a:ext cx="1083425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Departamento (codigo_departamento, nome, quantEmp, local, supervisor); 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supervisor referencia Empregado(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codigo_empregado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23139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13449" y="1974274"/>
            <a:ext cx="10349345" cy="175679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dirty="0"/>
              <a:t>Um departamento controla vários projetos que possui um código, nome e sua localização (sala do prédio); </a:t>
            </a:r>
          </a:p>
          <a:p>
            <a:pPr marL="0" indent="0">
              <a:buClr>
                <a:srgbClr val="0070C0"/>
              </a:buClr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357626" y="296650"/>
            <a:ext cx="90609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81200" y="395844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 (codigo_projeto, nome, local, codigo_departamento);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codigo_departamento referencia Departamento(codigo_departamento); </a:t>
            </a:r>
          </a:p>
        </p:txBody>
      </p:sp>
    </p:spTree>
    <p:extLst>
      <p:ext uri="{BB962C8B-B14F-4D97-AF65-F5344CB8AC3E}">
        <p14:creationId xmlns:p14="http://schemas.microsoft.com/office/powerpoint/2010/main" val="2179850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5746" y="2057401"/>
            <a:ext cx="10668000" cy="949035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Dos empregados armazenados o código, CPF, nome, endereço, salário, sexo e data de nascimento. </a:t>
            </a:r>
          </a:p>
          <a:p>
            <a:pPr marL="0" indent="0">
              <a:buClr>
                <a:srgbClr val="0070C0"/>
              </a:buClr>
              <a:buNone/>
            </a:pPr>
            <a:endParaRPr lang="pt-BR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65503" y="307053"/>
            <a:ext cx="90609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5560" y="3789040"/>
            <a:ext cx="828092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Empregado(codigo_empregado, nome, endereço, CPF, salario, 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sexo, data_nascimento, codigo_departamento);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codigo_departamento referencia Departamento (codigo_departamento); </a:t>
            </a:r>
          </a:p>
        </p:txBody>
      </p:sp>
    </p:spTree>
    <p:extLst>
      <p:ext uri="{BB962C8B-B14F-4D97-AF65-F5344CB8AC3E}">
        <p14:creationId xmlns:p14="http://schemas.microsoft.com/office/powerpoint/2010/main" val="1879417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68462" y="432048"/>
            <a:ext cx="91718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304799" y="2276872"/>
            <a:ext cx="11208327" cy="167167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Um empregado está alocado a um departamento, mas pode trabalhar em vários projetos que não são controlados necessariamente por um departamento armazenando as horas trabalhadas. </a:t>
            </a:r>
          </a:p>
        </p:txBody>
      </p:sp>
    </p:spTree>
    <p:extLst>
      <p:ext uri="{BB962C8B-B14F-4D97-AF65-F5344CB8AC3E}">
        <p14:creationId xmlns:p14="http://schemas.microsoft.com/office/powerpoint/2010/main" val="4104127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75449" y="455401"/>
            <a:ext cx="9241102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43344" y="2345646"/>
            <a:ext cx="10931237" cy="1046017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Será gerada uma tabela intermediária Lotacao devido ao relacionamento </a:t>
            </a:r>
            <a:r>
              <a:rPr lang="pt-BR" sz="4000" dirty="0">
                <a:solidFill>
                  <a:srgbClr val="C00000"/>
                </a:solidFill>
              </a:rPr>
              <a:t>N:N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entre as entidades Empregado e Projeto. </a:t>
            </a:r>
          </a:p>
        </p:txBody>
      </p:sp>
      <p:sp>
        <p:nvSpPr>
          <p:cNvPr id="2" name="Retângulo 1"/>
          <p:cNvSpPr/>
          <p:nvPr/>
        </p:nvSpPr>
        <p:spPr>
          <a:xfrm>
            <a:off x="1727327" y="4137108"/>
            <a:ext cx="83632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Lotacao(codigo_empregado, codigo_projeto, 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horas_trabalhadas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codigo_empregado referencia Empregado(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codigo_empregado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pt-BR" sz="22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codigo_projeto referencia Projeto(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codigo_projeto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172401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63662" y="243757"/>
            <a:ext cx="90194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1388557"/>
            <a:ext cx="628650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0436" y="1583787"/>
            <a:ext cx="11166764" cy="4061048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4000" i="1" dirty="0">
                <a:solidFill>
                  <a:schemeClr val="bg1">
                    <a:lumMod val="50000"/>
                  </a:schemeClr>
                </a:solidFill>
              </a:rPr>
              <a:t>Número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O tipo de dados “Número” corresponde a </a:t>
            </a:r>
            <a:r>
              <a:rPr lang="pt-BR" sz="4000" dirty="0">
                <a:solidFill>
                  <a:srgbClr val="FFC000"/>
                </a:solidFill>
              </a:rPr>
              <a:t>valores numéricos </a:t>
            </a:r>
            <a:r>
              <a:rPr lang="pt-BR" sz="3000" dirty="0"/>
              <a:t>com ou sem casas decimais.</a:t>
            </a:r>
          </a:p>
          <a:p>
            <a:pPr>
              <a:buClr>
                <a:srgbClr val="0070C0"/>
              </a:buClr>
            </a:pPr>
            <a:r>
              <a:rPr lang="pt-BR" sz="2600" dirty="0"/>
              <a:t>Exemplo: No sistema de cadastro uma pessoa recebe um código numérico inteiro de no máximo 5 dígitos. Os campos de peso e altura são o tipo de dado real com até duas casas decimais. 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11252" y="5648407"/>
            <a:ext cx="74691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Pessoa(codigo_pessoa, salario, peso, altura, qtde. filhos); </a:t>
            </a:r>
            <a:endParaRPr lang="pt-BR" sz="2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5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44817" y="273618"/>
            <a:ext cx="90194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Banco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372" y="1418418"/>
            <a:ext cx="8575874" cy="438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86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116831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Cada empregado para fins de seguro, possui dependentes que são identificados por um código, nome, sexo, data de nascimento e grau de parentesco com o empregado. 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828680" y="275383"/>
            <a:ext cx="64286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Dicionário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5560" y="4077072"/>
            <a:ext cx="82089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Dependente (codigo_empregado, numero_dependente nome,           </a:t>
            </a: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data_nascimento, parentesco, sexo); </a:t>
            </a:r>
          </a:p>
          <a:p>
            <a:endParaRPr lang="pt-BR" sz="22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codigo_empregado referencia Empregado(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codigo_empregado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892894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51589" y="342873"/>
            <a:ext cx="6885829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Dicionário de Dados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Dicionário de Dados (DD) é responsável por manter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organizadas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as </a:t>
            </a:r>
            <a:r>
              <a:rPr lang="pt-BR" sz="4000" dirty="0">
                <a:solidFill>
                  <a:srgbClr val="FFC000"/>
                </a:solidFill>
              </a:rPr>
              <a:t>descrições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dos dados e das estruturas dos bancos de dados sem se ater ao </a:t>
            </a:r>
            <a:r>
              <a:rPr lang="pt-BR" sz="3000" i="1" dirty="0"/>
              <a:t>software </a:t>
            </a:r>
            <a:r>
              <a:rPr lang="pt-BR" sz="3000" dirty="0"/>
              <a:t>aplicativo onde estes serão utilizados. </a:t>
            </a:r>
          </a:p>
          <a:p>
            <a:pPr>
              <a:buClr>
                <a:srgbClr val="C00000"/>
              </a:buClr>
            </a:pPr>
            <a:r>
              <a:rPr lang="pt-BR" sz="3000" dirty="0"/>
              <a:t>Administram os </a:t>
            </a:r>
            <a:r>
              <a:rPr lang="pt-BR" sz="4000" dirty="0">
                <a:solidFill>
                  <a:srgbClr val="C00000"/>
                </a:solidFill>
              </a:rPr>
              <a:t>metadados</a:t>
            </a:r>
            <a:r>
              <a:rPr lang="pt-BR" sz="3000" dirty="0"/>
              <a:t>, isto é, dados que descrevem a estrutura de dados, restrições, aplicações, autorizações e outros. </a:t>
            </a:r>
          </a:p>
        </p:txBody>
      </p:sp>
    </p:spTree>
    <p:extLst>
      <p:ext uri="{BB962C8B-B14F-4D97-AF65-F5344CB8AC3E}">
        <p14:creationId xmlns:p14="http://schemas.microsoft.com/office/powerpoint/2010/main" val="1464004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6955102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Dicionário de Dados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sz="3000" dirty="0"/>
              <a:t>Um dicionário de dados deve </a:t>
            </a:r>
            <a:r>
              <a:rPr lang="pt-BR" sz="4000" dirty="0">
                <a:solidFill>
                  <a:srgbClr val="00B050"/>
                </a:solidFill>
              </a:rPr>
              <a:t>armazenar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0070C0"/>
                </a:solidFill>
              </a:rPr>
              <a:t>administrar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os tipos de informações: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Descrição dos esquemas do sistema de Banco de Dados; 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pt-BR" sz="3000" dirty="0"/>
              <a:t>Colunas para dicionário de dados: Nome do campo, descrição, tipo, tamanho, nulo, valor padrão, chave primária, chave estrangeira e índice. </a:t>
            </a:r>
          </a:p>
        </p:txBody>
      </p:sp>
    </p:spTree>
    <p:extLst>
      <p:ext uri="{BB962C8B-B14F-4D97-AF65-F5344CB8AC3E}">
        <p14:creationId xmlns:p14="http://schemas.microsoft.com/office/powerpoint/2010/main" val="1633697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537734" y="453709"/>
            <a:ext cx="6484047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Dicionário de Dados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41" y="2060848"/>
            <a:ext cx="8517296" cy="313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62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10363200" cy="468052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A partir do modelo conceitual do </a:t>
            </a:r>
            <a:r>
              <a:rPr lang="pt-BR" sz="3000" dirty="0" err="1"/>
              <a:t>TchêUber</a:t>
            </a:r>
            <a:r>
              <a:rPr lang="pt-BR" sz="3000" dirty="0"/>
              <a:t>, construa no Excel, as tabelas para armazenar as informações e seus relacionamentos: </a:t>
            </a:r>
          </a:p>
          <a:p>
            <a:pPr>
              <a:buClr>
                <a:srgbClr val="0070C0"/>
              </a:buClr>
            </a:pPr>
            <a:endParaRPr lang="pt-BR" sz="3000" dirty="0"/>
          </a:p>
          <a:p>
            <a:pPr marL="457200" lvl="1" indent="0">
              <a:buClr>
                <a:srgbClr val="0070C0"/>
              </a:buClr>
              <a:buNone/>
            </a:pPr>
            <a:endParaRPr lang="pt-BR" sz="26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7440011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Vamos praticar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11475C-B6C4-4E1B-8B89-F529B63B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7" y="2752531"/>
            <a:ext cx="5887806" cy="39941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43E5CAE-D89E-4A81-93F9-5FCFD6FE8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203122">
            <a:off x="6251333" y="3429000"/>
            <a:ext cx="4306927" cy="150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6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10363200" cy="468052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A partir do modelo conceitual da empresa de software, construa no Excel, as tabelas para armazenar as informações e seus relacionamentos : </a:t>
            </a:r>
          </a:p>
          <a:p>
            <a:pPr>
              <a:buClr>
                <a:srgbClr val="0070C0"/>
              </a:buClr>
            </a:pPr>
            <a:endParaRPr lang="pt-BR" sz="3000" dirty="0"/>
          </a:p>
          <a:p>
            <a:pPr marL="457200" lvl="1" indent="0">
              <a:buClr>
                <a:srgbClr val="0070C0"/>
              </a:buClr>
              <a:buNone/>
            </a:pPr>
            <a:endParaRPr lang="pt-BR" sz="2600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7440011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Vamos praticar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E5CAE-D89E-4A81-93F9-5FCFD6FE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03122">
            <a:off x="7304899" y="3289041"/>
            <a:ext cx="4306927" cy="150953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FE69E31-D550-4C4E-BA1D-D493551A2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8" y="2845836"/>
            <a:ext cx="7029116" cy="381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0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26899" y="273600"/>
            <a:ext cx="43227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Bibliografia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54062" y="2075575"/>
            <a:ext cx="10972440" cy="2995189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pt-BR" dirty="0"/>
              <a:t>LIVRO TEXTO/Transparências -HEUSER, Carlos A. Projeto de Banco de Dados. Porto </a:t>
            </a:r>
            <a:r>
              <a:rPr lang="pt-BR" dirty="0" err="1"/>
              <a:t>Alegre:Sagra</a:t>
            </a:r>
            <a:r>
              <a:rPr lang="pt-BR" dirty="0"/>
              <a:t> </a:t>
            </a:r>
            <a:r>
              <a:rPr lang="pt-BR" dirty="0" err="1"/>
              <a:t>Luzzato</a:t>
            </a:r>
            <a:r>
              <a:rPr lang="pt-BR" dirty="0"/>
              <a:t>, 5a. ed.,2004.</a:t>
            </a:r>
          </a:p>
          <a:p>
            <a:pPr>
              <a:buClr>
                <a:srgbClr val="C00000"/>
              </a:buClr>
            </a:pPr>
            <a:r>
              <a:rPr lang="pt-BR" dirty="0"/>
              <a:t>COUGO, Paulo. Modelagem Conceitual e Projeto de Banco de Dados. Rio de Janeiro: Campus, 1997.</a:t>
            </a:r>
          </a:p>
          <a:p>
            <a:pPr>
              <a:buClr>
                <a:srgbClr val="C00000"/>
              </a:buClr>
            </a:pPr>
            <a:r>
              <a:rPr lang="pt-BR" dirty="0"/>
              <a:t>CARDOSO, Olinda Nogueira Paes. Banco de Dados. Lavras: UFLA/FAEPE, 2007.</a:t>
            </a:r>
          </a:p>
        </p:txBody>
      </p:sp>
    </p:spTree>
    <p:extLst>
      <p:ext uri="{BB962C8B-B14F-4D97-AF65-F5344CB8AC3E}">
        <p14:creationId xmlns:p14="http://schemas.microsoft.com/office/powerpoint/2010/main" val="1977351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001862" y="351185"/>
            <a:ext cx="3803193" cy="132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</a:rPr>
              <a:t>Dúvidas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707" y="1904469"/>
            <a:ext cx="2524477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392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37309" y="2097560"/>
            <a:ext cx="11208327" cy="2260847"/>
          </a:xfrm>
        </p:spPr>
        <p:txBody>
          <a:bodyPr>
            <a:no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No sistema de cadastro uma pessoa recebe um código numérico inteiro de no máximo 5 dígitos. Os campos de peso e altura são o tipo de dado real com até duas casas decimais e o campo qtde_filhos é do tipo inteiro. 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40327" y="274638"/>
            <a:ext cx="11554691" cy="1426170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Tipos de dados Numérico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351584" y="5197351"/>
            <a:ext cx="82089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Pessoa(codigo_pessoa, salario, peso, altura, </a:t>
            </a:r>
            <a:r>
              <a:rPr lang="pt-BR" sz="2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qtde_filhos</a:t>
            </a:r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pt-BR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8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836911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4000" i="1" dirty="0">
                <a:solidFill>
                  <a:schemeClr val="bg1">
                    <a:lumMod val="50000"/>
                  </a:schemeClr>
                </a:solidFill>
              </a:rPr>
              <a:t>Texto</a:t>
            </a:r>
          </a:p>
          <a:p>
            <a:pPr>
              <a:buClr>
                <a:srgbClr val="0070C0"/>
              </a:buClr>
            </a:pPr>
            <a:r>
              <a:rPr lang="pt-BR" sz="3000" dirty="0"/>
              <a:t>Textos são caracteres </a:t>
            </a:r>
            <a:r>
              <a:rPr lang="pt-BR" sz="4000" dirty="0">
                <a:solidFill>
                  <a:srgbClr val="FFC000"/>
                </a:solidFill>
              </a:rPr>
              <a:t>alfanuméricos</a:t>
            </a:r>
            <a:r>
              <a:rPr lang="pt-BR" sz="3000" dirty="0"/>
              <a:t>: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letras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00B0F0"/>
                </a:solidFill>
              </a:rPr>
              <a:t>números</a:t>
            </a:r>
            <a:r>
              <a:rPr lang="pt-BR" sz="3000" dirty="0">
                <a:solidFill>
                  <a:srgbClr val="00B0F0"/>
                </a:solidFill>
              </a:rPr>
              <a:t> </a:t>
            </a:r>
            <a:r>
              <a:rPr lang="pt-BR" sz="3000" dirty="0"/>
              <a:t>ou </a:t>
            </a:r>
            <a:r>
              <a:rPr lang="pt-BR" sz="4000" dirty="0">
                <a:solidFill>
                  <a:srgbClr val="00B050"/>
                </a:solidFill>
              </a:rPr>
              <a:t>símbolos</a:t>
            </a:r>
            <a:r>
              <a:rPr lang="pt-BR" sz="3000" dirty="0"/>
              <a:t>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814825" y="273600"/>
            <a:ext cx="64563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413885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86690" y="2647087"/>
            <a:ext cx="10543310" cy="1065932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No sistema de cadastro uma pessoa o campo de nome possui 50 caracteres e o sexo 1 caractere. </a:t>
            </a:r>
          </a:p>
        </p:txBody>
      </p:sp>
      <p:sp>
        <p:nvSpPr>
          <p:cNvPr id="2" name="Retângulo 1"/>
          <p:cNvSpPr/>
          <p:nvPr/>
        </p:nvSpPr>
        <p:spPr>
          <a:xfrm>
            <a:off x="1981200" y="4410309"/>
            <a:ext cx="85220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Pessoa(nome, pai, mae, sexo, endereço, fone, CPF,  RG, </a:t>
            </a:r>
            <a:r>
              <a:rPr lang="pt-BR" sz="22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); </a:t>
            </a:r>
          </a:p>
        </p:txBody>
      </p:sp>
      <p:sp>
        <p:nvSpPr>
          <p:cNvPr id="7" name="Título 3"/>
          <p:cNvSpPr>
            <a:spLocks noGrp="1"/>
          </p:cNvSpPr>
          <p:nvPr>
            <p:ph type="title"/>
          </p:nvPr>
        </p:nvSpPr>
        <p:spPr>
          <a:xfrm>
            <a:off x="886690" y="251276"/>
            <a:ext cx="10115369" cy="1786210"/>
          </a:xfrm>
        </p:spPr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Tipos de dados Texto</a:t>
            </a:r>
          </a:p>
        </p:txBody>
      </p:sp>
    </p:spTree>
    <p:extLst>
      <p:ext uri="{BB962C8B-B14F-4D97-AF65-F5344CB8AC3E}">
        <p14:creationId xmlns:p14="http://schemas.microsoft.com/office/powerpoint/2010/main" val="138259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42109" y="2060848"/>
            <a:ext cx="9407125" cy="2332856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4000" i="1" dirty="0">
                <a:solidFill>
                  <a:schemeClr val="bg1">
                    <a:lumMod val="50000"/>
                  </a:schemeClr>
                </a:solidFill>
              </a:rPr>
              <a:t>Dada e Hora</a:t>
            </a:r>
          </a:p>
          <a:p>
            <a:pPr>
              <a:buClr>
                <a:srgbClr val="0070C0"/>
              </a:buClr>
            </a:pPr>
            <a:endParaRPr lang="pt-BR" sz="40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pt-BR" sz="3000" dirty="0"/>
              <a:t>Data é o tipo de dado referente a </a:t>
            </a:r>
            <a:r>
              <a:rPr lang="pt-BR" sz="4000" dirty="0">
                <a:solidFill>
                  <a:srgbClr val="FFC000"/>
                </a:solidFill>
              </a:rPr>
              <a:t>dia</a:t>
            </a:r>
            <a:r>
              <a:rPr lang="pt-BR" sz="3000" dirty="0"/>
              <a:t>, </a:t>
            </a:r>
            <a:r>
              <a:rPr lang="pt-BR" sz="4000" dirty="0">
                <a:solidFill>
                  <a:srgbClr val="C00000"/>
                </a:solidFill>
              </a:rPr>
              <a:t>mês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e </a:t>
            </a:r>
            <a:r>
              <a:rPr lang="pt-BR" sz="4000" dirty="0">
                <a:solidFill>
                  <a:srgbClr val="0070C0"/>
                </a:solidFill>
              </a:rPr>
              <a:t>ano</a:t>
            </a:r>
            <a:r>
              <a:rPr lang="pt-BR" sz="3000" dirty="0"/>
              <a:t>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2105771" y="329018"/>
            <a:ext cx="5957575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</a:t>
            </a:r>
          </a:p>
        </p:txBody>
      </p:sp>
    </p:spTree>
    <p:extLst>
      <p:ext uri="{BB962C8B-B14F-4D97-AF65-F5344CB8AC3E}">
        <p14:creationId xmlns:p14="http://schemas.microsoft.com/office/powerpoint/2010/main" val="279981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3335" y="2440994"/>
            <a:ext cx="11194592" cy="1479843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3000" dirty="0"/>
              <a:t>No sistema de cadastro de um funcionário a data de nascimento é representada pelo tipo de dado data e são registradas as horas de entrada e saída com o tipo de dado hora.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23335" y="388985"/>
            <a:ext cx="11388556" cy="1144800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Exemplo de Tipos de dados Numérico</a:t>
            </a:r>
          </a:p>
        </p:txBody>
      </p:sp>
      <p:sp>
        <p:nvSpPr>
          <p:cNvPr id="2" name="Retângulo 1"/>
          <p:cNvSpPr/>
          <p:nvPr/>
        </p:nvSpPr>
        <p:spPr>
          <a:xfrm>
            <a:off x="2073499" y="4522925"/>
            <a:ext cx="82709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Funcionario (data_nascimento, data_admissao,      </a:t>
            </a:r>
          </a:p>
          <a:p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data_cadastro, hora_entrada, </a:t>
            </a:r>
            <a:r>
              <a:rPr lang="pt-BR" sz="2400" i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hora_saida</a:t>
            </a:r>
            <a:r>
              <a:rPr lang="pt-BR" sz="24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); </a:t>
            </a:r>
          </a:p>
        </p:txBody>
      </p:sp>
    </p:spTree>
    <p:extLst>
      <p:ext uri="{BB962C8B-B14F-4D97-AF65-F5344CB8AC3E}">
        <p14:creationId xmlns:p14="http://schemas.microsoft.com/office/powerpoint/2010/main" val="295004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48145" y="1600201"/>
            <a:ext cx="10640291" cy="2548880"/>
          </a:xfrm>
        </p:spPr>
        <p:txBody>
          <a:bodyPr>
            <a:normAutofit/>
          </a:bodyPr>
          <a:lstStyle/>
          <a:p>
            <a:pPr>
              <a:buClr>
                <a:srgbClr val="0070C0"/>
              </a:buClr>
            </a:pPr>
            <a:r>
              <a:rPr lang="pt-BR" sz="4000" i="1" dirty="0">
                <a:solidFill>
                  <a:schemeClr val="bg1">
                    <a:lumMod val="50000"/>
                  </a:schemeClr>
                </a:solidFill>
              </a:rPr>
              <a:t>Exemplo</a:t>
            </a:r>
          </a:p>
          <a:p>
            <a:pPr>
              <a:buClr>
                <a:srgbClr val="0070C0"/>
              </a:buClr>
            </a:pPr>
            <a:endParaRPr lang="pt-BR" sz="4000" i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>
                <a:srgbClr val="0070C0"/>
              </a:buClr>
            </a:pPr>
            <a:r>
              <a:rPr lang="pt-BR" dirty="0"/>
              <a:t>No cadastro de clientes precisamos de informações básicas tais como: código, nome, RG, CPF, endereço e telefone. </a:t>
            </a:r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690135" y="379729"/>
            <a:ext cx="58467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Tipos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135560" y="4797153"/>
            <a:ext cx="835292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2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(codigo_cliente, nome, RG, CPF, endereco, fone, salario); </a:t>
            </a:r>
          </a:p>
        </p:txBody>
      </p:sp>
    </p:spTree>
    <p:extLst>
      <p:ext uri="{BB962C8B-B14F-4D97-AF65-F5344CB8AC3E}">
        <p14:creationId xmlns:p14="http://schemas.microsoft.com/office/powerpoint/2010/main" val="424862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1405</Words>
  <Application>Microsoft Office PowerPoint</Application>
  <PresentationFormat>Widescreen</PresentationFormat>
  <Paragraphs>122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4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Tipos de dados</vt:lpstr>
      <vt:lpstr>Tipos de dados</vt:lpstr>
      <vt:lpstr>Exemplo de Tipos de dados Numérico</vt:lpstr>
      <vt:lpstr>Tipos de dados</vt:lpstr>
      <vt:lpstr>Exemplo de Tipos de dados Texto</vt:lpstr>
      <vt:lpstr>Tipos de dados</vt:lpstr>
      <vt:lpstr>Exemplo de Tipos de dados Numérico</vt:lpstr>
      <vt:lpstr>Tipos de dados</vt:lpstr>
      <vt:lpstr>Tipos de dados - Exemplo</vt:lpstr>
      <vt:lpstr>Tipos de dados - Exemplo</vt:lpstr>
      <vt:lpstr>Chaves</vt:lpstr>
      <vt:lpstr>Chaves</vt:lpstr>
      <vt:lpstr>Tipos de Chave</vt:lpstr>
      <vt:lpstr>Chave Estrangeira</vt:lpstr>
      <vt:lpstr>Chave Estrangeira</vt:lpstr>
      <vt:lpstr>Chave Candidata ou Alternativa</vt:lpstr>
      <vt:lpstr>Chave Primária</vt:lpstr>
      <vt:lpstr>Chave Primária</vt:lpstr>
      <vt:lpstr>Chave Estrangeira</vt:lpstr>
      <vt:lpstr>Chaves</vt:lpstr>
      <vt:lpstr>Chave Estrangeira e  Auto-Relacionamentos</vt:lpstr>
      <vt:lpstr>Exemplo de Banco de Dados</vt:lpstr>
      <vt:lpstr>Exemplo de Banco de Dados</vt:lpstr>
      <vt:lpstr>Exemplo de Banco de Dados</vt:lpstr>
      <vt:lpstr>Exemplo de Banco de Dados</vt:lpstr>
      <vt:lpstr>Exemplo de Banco de Dados</vt:lpstr>
      <vt:lpstr>Exemplo de Banco de Dados</vt:lpstr>
      <vt:lpstr>Exemplo de Banco de Dados</vt:lpstr>
      <vt:lpstr>Exemplo de Banco de Dados</vt:lpstr>
      <vt:lpstr>Dicionário de Dados</vt:lpstr>
      <vt:lpstr>Dicionário de Dados</vt:lpstr>
      <vt:lpstr>Dicionário de Dados</vt:lpstr>
      <vt:lpstr>Dicionário de Dados</vt:lpstr>
      <vt:lpstr>Vamos praticar</vt:lpstr>
      <vt:lpstr>Vamos praticar</vt:lpstr>
      <vt:lpstr>Bibliografia</vt:lpstr>
      <vt:lpstr>Apresentação do PowerPoint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57</cp:revision>
  <dcterms:created xsi:type="dcterms:W3CDTF">2019-04-01T17:03:04Z</dcterms:created>
  <dcterms:modified xsi:type="dcterms:W3CDTF">2023-12-11T18:59:55Z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