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302" r:id="rId4"/>
    <p:sldId id="261" r:id="rId5"/>
    <p:sldId id="30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30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259" r:id="rId4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96" autoAdjust="0"/>
  </p:normalViewPr>
  <p:slideViewPr>
    <p:cSldViewPr snapToGrid="0">
      <p:cViewPr varScale="1">
        <p:scale>
          <a:sx n="98" d="100"/>
          <a:sy n="98" d="100"/>
        </p:scale>
        <p:origin x="2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FD25-F8AC-44FF-966B-F1F2F8272EBC}" type="datetimeFigureOut">
              <a:rPr lang="pt-BR" smtClean="0"/>
              <a:t>09/12/2024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4241-0467-4A13-AC93-E88C7979C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2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>
                <a:solidFill>
                  <a:srgbClr val="005696"/>
                </a:solidFill>
                <a:latin typeface="Arial"/>
                <a:ea typeface="DejaVu Sans"/>
              </a:rPr>
              <a:t>Prof.: Roberto Silva Alves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729574" y="5260240"/>
            <a:ext cx="1071015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Planejar e administrar banco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Importância do Banco de Dados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1418400"/>
            <a:ext cx="7059393" cy="448555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DDD016B-ED08-41D7-9337-968C9CB84C13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97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7707" y="186709"/>
            <a:ext cx="9818330" cy="11430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Importância do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891" y="1450904"/>
            <a:ext cx="11291454" cy="435436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pt-BR" sz="4800" dirty="0">
                <a:solidFill>
                  <a:schemeClr val="accent6">
                    <a:lumMod val="75000"/>
                  </a:schemeClr>
                </a:solidFill>
              </a:rPr>
              <a:t>Dado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Representação de um evento do mundo físico, de um fato ou de uma ideia;</a:t>
            </a:r>
          </a:p>
          <a:p>
            <a:pPr>
              <a:buClr>
                <a:srgbClr val="00B0F0"/>
              </a:buClr>
            </a:pPr>
            <a:r>
              <a:rPr lang="pt-BR" dirty="0"/>
              <a:t>Representação de uma propriedade ou característica de um objeto real; </a:t>
            </a:r>
          </a:p>
          <a:p>
            <a:pPr>
              <a:buClr>
                <a:srgbClr val="00B0F0"/>
              </a:buClr>
            </a:pPr>
            <a:r>
              <a:rPr lang="pt-BR" dirty="0"/>
              <a:t>Não tem significado por si só.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 marL="0" indent="0">
              <a:buClr>
                <a:srgbClr val="00B0F0"/>
              </a:buClr>
              <a:buNone/>
            </a:pPr>
            <a:r>
              <a:rPr lang="pt-BR" dirty="0"/>
              <a:t>Ex.: Quantidade de farinha utilizada para o preparo de um bolo.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pt-BR" dirty="0"/>
              <a:t>Quantidade de KWh consumidos em uma residência.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pt-BR" dirty="0"/>
              <a:t>- Desafio: Crie dois eventos do mundo físico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9A7B8F-5180-486C-8E38-6ACF9251CDDC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7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Importância do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79" y="1600201"/>
            <a:ext cx="11346993" cy="41330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pt-BR" sz="4100" dirty="0">
                <a:solidFill>
                  <a:schemeClr val="accent6">
                    <a:lumMod val="75000"/>
                  </a:schemeClr>
                </a:solidFill>
              </a:rPr>
              <a:t>Informação</a:t>
            </a:r>
          </a:p>
          <a:p>
            <a:pPr marL="0" indent="0">
              <a:lnSpc>
                <a:spcPct val="80000"/>
              </a:lnSpc>
              <a:buClr>
                <a:srgbClr val="00B0F0"/>
              </a:buClr>
              <a:buNone/>
            </a:pPr>
            <a:endParaRPr lang="pt-BR" sz="41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rgbClr val="00B0F0"/>
              </a:buClr>
            </a:pPr>
            <a:r>
              <a:rPr lang="pt-BR" dirty="0"/>
              <a:t>Organização e agregação dos dados, permitindo uma interpretação;</a:t>
            </a:r>
          </a:p>
          <a:p>
            <a:pPr>
              <a:buClr>
                <a:srgbClr val="00B0F0"/>
              </a:buClr>
            </a:pPr>
            <a:r>
              <a:rPr lang="pt-BR" dirty="0"/>
              <a:t>Interpretação de dados;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Ex.: O tempo necessário do bolo permanecer no forno, pela temperatura utilizada.</a:t>
            </a:r>
          </a:p>
          <a:p>
            <a:pPr>
              <a:buClr>
                <a:srgbClr val="00B0F0"/>
              </a:buClr>
            </a:pPr>
            <a:r>
              <a:rPr lang="pt-BR" dirty="0"/>
              <a:t>Consumo de energia comparado com a capacidade geradora da Usina.</a:t>
            </a:r>
          </a:p>
          <a:p>
            <a:pPr>
              <a:buClr>
                <a:srgbClr val="00B0F0"/>
              </a:buClr>
            </a:pPr>
            <a:r>
              <a:rPr lang="pt-BR" dirty="0"/>
              <a:t>Desafio: A partir dos eventos criados anteriormente, imagine a organização e agregação dos dados.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5563CFF-4682-4764-9CF2-2F743573B7A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31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983" y="100771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 que é banco de dados?</a:t>
            </a:r>
            <a:b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</a:br>
            <a:r>
              <a:rPr lang="pt-BR" sz="24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Como um usuário imagina um banco de dados</a:t>
            </a:r>
            <a:b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</a:b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28" y="2152511"/>
            <a:ext cx="3470510" cy="2114123"/>
          </a:xfrm>
          <a:prstGeom prst="rect">
            <a:avLst/>
          </a:prstGeom>
        </p:spPr>
      </p:pic>
      <p:pic>
        <p:nvPicPr>
          <p:cNvPr id="6" name="Picture 18" descr="Resultado de imagem para o que é um banco de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22" y="4585729"/>
            <a:ext cx="2858121" cy="17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o que é um banco de da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22" y="2266597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2DD55B0-4322-4B90-8911-75D07201B26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Duvida Imagens – Download Grátis no Freepik">
            <a:extLst>
              <a:ext uri="{FF2B5EF4-FFF2-40B4-BE49-F238E27FC236}">
                <a16:creationId xmlns:a16="http://schemas.microsoft.com/office/drawing/2014/main" id="{4DB50D3D-A682-48F8-BAA1-6A7F02B3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" y="3001464"/>
            <a:ext cx="3539599" cy="353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9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Imaginem</a:t>
            </a:r>
          </a:p>
        </p:txBody>
      </p:sp>
      <p:pic>
        <p:nvPicPr>
          <p:cNvPr id="6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5116" y="1769619"/>
            <a:ext cx="9697800" cy="3365776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6A22F4D-36DA-4D9A-9F29-FBDE43FD5B5D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32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Banco de Dados</a:t>
            </a:r>
          </a:p>
        </p:txBody>
      </p:sp>
      <p:pic>
        <p:nvPicPr>
          <p:cNvPr id="5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390" y="2160119"/>
            <a:ext cx="9609600" cy="3555877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B9CEDA3-987E-4237-ABB7-7E8A61814179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8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Conceito –Banco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498" y="1964738"/>
            <a:ext cx="10972440" cy="2898207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dirty="0"/>
              <a:t>Banco de dados</a:t>
            </a:r>
          </a:p>
          <a:p>
            <a:pPr>
              <a:buClr>
                <a:srgbClr val="00B0F0"/>
              </a:buClr>
            </a:pPr>
            <a:r>
              <a:rPr lang="pt-BR" dirty="0"/>
              <a:t>Coleção de dados </a:t>
            </a:r>
            <a:r>
              <a:rPr lang="pt-BR" sz="4400" dirty="0">
                <a:solidFill>
                  <a:srgbClr val="00B0F0"/>
                </a:solidFill>
              </a:rPr>
              <a:t>organizados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e </a:t>
            </a:r>
            <a:r>
              <a:rPr lang="pt-BR" sz="4400" dirty="0">
                <a:solidFill>
                  <a:schemeClr val="accent6">
                    <a:lumMod val="75000"/>
                  </a:schemeClr>
                </a:solidFill>
              </a:rPr>
              <a:t>relacionados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/>
              <a:t>a um determinado assunto.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Arquivo de Texto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Binários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Registros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0B8B28B-8201-49D8-A22F-B7388183DE65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74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Conceito –Banco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324955"/>
            <a:ext cx="6068411" cy="3299989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dirty="0"/>
              <a:t>Banco de dados</a:t>
            </a:r>
          </a:p>
          <a:p>
            <a:pPr marL="0" indent="0">
              <a:buClr>
                <a:srgbClr val="00B0F0"/>
              </a:buClr>
              <a:buNone/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sz="3000" dirty="0"/>
              <a:t>Conjunto de arquivos integrados e compartilhados que atendem a um conjunto de sistemas.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10551" y="1604519"/>
            <a:ext cx="4371369" cy="3883649"/>
          </a:xfrm>
          <a:prstGeom prst="rect">
            <a:avLst/>
          </a:prstGeom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586D02-45EA-4A99-A13E-FD34A6202F42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8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Estrutura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4520"/>
            <a:ext cx="10972440" cy="1291080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Arquivo Sequencial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Acesso na </a:t>
            </a:r>
            <a:r>
              <a:rPr lang="pt-BR" sz="4400" dirty="0">
                <a:solidFill>
                  <a:srgbClr val="FFC000"/>
                </a:solidFill>
              </a:rPr>
              <a:t>ordem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/>
              <a:t>em que estão armazenados.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73" y="3470565"/>
            <a:ext cx="5535711" cy="27865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DCAD9A3-1FE5-477D-A0E0-EF8449863F1C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2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Conceito –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Modelos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Hierárquico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Rede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Relacional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Orientado a Objetos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1393614"/>
            <a:ext cx="3619500" cy="1152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350" y="2653208"/>
            <a:ext cx="2560140" cy="15568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017" y="4210051"/>
            <a:ext cx="2565326" cy="23605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942" y="4284345"/>
            <a:ext cx="3648075" cy="199072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8459A6C-EB68-45E7-B48C-25CB29FDAAA7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6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59450" y="2684378"/>
            <a:ext cx="2751351" cy="3097975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pt-BR" dirty="0"/>
              <a:t>      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Carga horária da UC!!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16536" y="2176264"/>
            <a:ext cx="5112568" cy="30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84 horas;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28 aulas;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Quantidade máxima de faltas: 21 faltas (7 dias)</a:t>
            </a:r>
          </a:p>
        </p:txBody>
      </p:sp>
      <p:pic>
        <p:nvPicPr>
          <p:cNvPr id="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07768" y="4437113"/>
            <a:ext cx="2808312" cy="1890947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4"/>
          <a:stretch>
            <a:fillRect/>
          </a:stretch>
        </p:blipFill>
        <p:spPr>
          <a:xfrm rot="820589">
            <a:off x="8796991" y="949319"/>
            <a:ext cx="1719360" cy="1488960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D9547B5-236B-4703-BEC8-5E2AABF2A4B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05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Conceito - SGBD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1"/>
            <a:ext cx="11388556" cy="452596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sz="3000" dirty="0"/>
              <a:t>SGBD –Sistema Gerenciador de Banco de Dados</a:t>
            </a:r>
          </a:p>
          <a:p>
            <a:pPr>
              <a:buClr>
                <a:srgbClr val="00B0F0"/>
              </a:buClr>
            </a:pPr>
            <a:endParaRPr lang="pt-BR" sz="3000" dirty="0"/>
          </a:p>
          <a:p>
            <a:pPr>
              <a:buClr>
                <a:srgbClr val="00B0F0"/>
              </a:buClr>
            </a:pPr>
            <a:r>
              <a:rPr lang="pt-BR" sz="2400" dirty="0"/>
              <a:t>Conjunto de programas de computador responsáveis pelo </a:t>
            </a:r>
            <a:r>
              <a:rPr lang="pt-BR" sz="3600" dirty="0">
                <a:solidFill>
                  <a:srgbClr val="00B050"/>
                </a:solidFill>
              </a:rPr>
              <a:t>gerenciamento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/>
              <a:t>de uma base de dados</a:t>
            </a:r>
          </a:p>
          <a:p>
            <a:pPr>
              <a:buClr>
                <a:srgbClr val="00B0F0"/>
              </a:buClr>
            </a:pPr>
            <a:r>
              <a:rPr lang="pt-BR" sz="2400" dirty="0"/>
              <a:t>Objetivo é </a:t>
            </a:r>
            <a:r>
              <a:rPr lang="pt-BR" sz="3600" dirty="0">
                <a:solidFill>
                  <a:srgbClr val="0070C0"/>
                </a:solidFill>
              </a:rPr>
              <a:t>retirar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da aplicação cliente a responsabilidade de gerenciar o acesso, manipulação e organização dos dados</a:t>
            </a:r>
          </a:p>
          <a:p>
            <a:pPr>
              <a:buClr>
                <a:srgbClr val="00B0F0"/>
              </a:buClr>
            </a:pPr>
            <a:r>
              <a:rPr lang="pt-BR" sz="2400" dirty="0"/>
              <a:t>Disponibiliza uma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400" dirty="0"/>
              <a:t>para que os seus clientes possam incluir, alterar ou consultar dados.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005C31-215D-4E36-8596-C49FC7D0FDE4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55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Conceito - SGBD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1"/>
            <a:ext cx="11388556" cy="452596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sz="3000" dirty="0"/>
              <a:t>SGBD –Sistema Gerenciador de Banco de Dados</a:t>
            </a:r>
          </a:p>
          <a:p>
            <a:pPr>
              <a:buClr>
                <a:srgbClr val="00B0F0"/>
              </a:buClr>
            </a:pPr>
            <a:endParaRPr lang="pt-BR" sz="3000" dirty="0"/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005C31-215D-4E36-8596-C49FC7D0FDE4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utoShape 2" descr="Sistemas Gerenciadores de Banco de Dados – SGBD | Leonardo Fonseca">
            <a:extLst>
              <a:ext uri="{FF2B5EF4-FFF2-40B4-BE49-F238E27FC236}">
                <a16:creationId xmlns:a16="http://schemas.microsoft.com/office/drawing/2014/main" id="{38BF29D3-CA97-4470-B584-5D871DE595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Sistemas Gerenciadores de Banco de Dados – SGBD | Leonardo Fonseca">
            <a:extLst>
              <a:ext uri="{FF2B5EF4-FFF2-40B4-BE49-F238E27FC236}">
                <a16:creationId xmlns:a16="http://schemas.microsoft.com/office/drawing/2014/main" id="{2FABE33F-C3B7-47B1-8D44-EC2C478C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3290" y="337185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SGBD - Conceitos Básicos - YouTube">
            <a:extLst>
              <a:ext uri="{FF2B5EF4-FFF2-40B4-BE49-F238E27FC236}">
                <a16:creationId xmlns:a16="http://schemas.microsoft.com/office/drawing/2014/main" id="{63AC98B9-90E9-49D6-A46A-53650FA61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9"/>
          <a:stretch/>
        </p:blipFill>
        <p:spPr bwMode="auto">
          <a:xfrm>
            <a:off x="1082040" y="1990724"/>
            <a:ext cx="813816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4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SGBD -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Componenetes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812339"/>
            <a:ext cx="10972440" cy="397728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sz="2600" dirty="0"/>
              <a:t>Dicionário de dados (</a:t>
            </a:r>
            <a:r>
              <a:rPr lang="pt-BR" sz="2200" dirty="0"/>
              <a:t>Data </a:t>
            </a:r>
            <a:r>
              <a:rPr lang="pt-BR" sz="2200" dirty="0" err="1"/>
              <a:t>Dictionary</a:t>
            </a:r>
            <a:r>
              <a:rPr lang="pt-BR" sz="2600" dirty="0"/>
              <a:t>): </a:t>
            </a:r>
          </a:p>
          <a:p>
            <a:pPr marL="742950" lvl="1" indent="-342900">
              <a:buClr>
                <a:srgbClr val="00B0F0"/>
              </a:buClr>
            </a:pP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Descreve os dados e suas relações em forma conceitual e independente de seu envolvimento nas diversas aplicações. </a:t>
            </a:r>
          </a:p>
          <a:p>
            <a:pPr marL="742950" lvl="1" indent="-342900">
              <a:buClr>
                <a:srgbClr val="00B0F0"/>
              </a:buClr>
            </a:pPr>
            <a:endParaRPr lang="pt-BR" sz="2200" dirty="0"/>
          </a:p>
          <a:p>
            <a:pPr>
              <a:buClr>
                <a:srgbClr val="00B0F0"/>
              </a:buClr>
            </a:pPr>
            <a:r>
              <a:rPr lang="pt-BR" sz="2600" dirty="0"/>
              <a:t>Linguagem de definição de dados (DDL - Data </a:t>
            </a:r>
            <a:r>
              <a:rPr lang="pt-BR" sz="2600" dirty="0" err="1"/>
              <a:t>Definition</a:t>
            </a:r>
            <a:r>
              <a:rPr lang="pt-BR" sz="2600" dirty="0"/>
              <a:t> </a:t>
            </a:r>
            <a:r>
              <a:rPr lang="pt-BR" sz="2600" dirty="0" err="1"/>
              <a:t>Language</a:t>
            </a:r>
            <a:r>
              <a:rPr lang="pt-BR" sz="2600" dirty="0"/>
              <a:t>):</a:t>
            </a:r>
          </a:p>
          <a:p>
            <a:pPr marL="742950" lvl="1" indent="-342900">
              <a:buClr>
                <a:srgbClr val="00B0F0"/>
              </a:buClr>
            </a:pP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Utilizada para criar e manter as estruturas de armazenamento usadas no banco de dados. </a:t>
            </a:r>
          </a:p>
          <a:p>
            <a:pPr>
              <a:buClr>
                <a:srgbClr val="00B0F0"/>
              </a:buClr>
            </a:pPr>
            <a:endParaRPr lang="pt-BR" sz="2600" dirty="0"/>
          </a:p>
          <a:p>
            <a:pPr>
              <a:buClr>
                <a:srgbClr val="00B0F0"/>
              </a:buClr>
            </a:pPr>
            <a:r>
              <a:rPr lang="pt-BR" sz="2600" dirty="0"/>
              <a:t>Linguagem de acesso (DML -Data </a:t>
            </a:r>
            <a:r>
              <a:rPr lang="pt-BR" sz="2600" dirty="0" err="1"/>
              <a:t>Manipulation</a:t>
            </a:r>
            <a:r>
              <a:rPr lang="pt-BR" sz="2600" dirty="0"/>
              <a:t> </a:t>
            </a:r>
            <a:r>
              <a:rPr lang="pt-BR" sz="2600" dirty="0" err="1"/>
              <a:t>Language</a:t>
            </a:r>
            <a:r>
              <a:rPr lang="pt-BR" sz="2600" dirty="0"/>
              <a:t>): </a:t>
            </a:r>
          </a:p>
          <a:p>
            <a:pPr marL="742950" lvl="1" indent="-342900">
              <a:buClr>
                <a:srgbClr val="00B0F0"/>
              </a:buClr>
            </a:pP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Usada para escrever as instruções que trabalham sobre a base de dados.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80E47C-0147-425B-BFB6-E2D63BA1FE53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9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SGBD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498" y="2255684"/>
            <a:ext cx="10972440" cy="2371735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Linguagem de consulta (QUERY): </a:t>
            </a:r>
          </a:p>
          <a:p>
            <a:pPr marL="742950" lvl="1" indent="-342900">
              <a:buClr>
                <a:srgbClr val="00B0F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Permite que o usuário final possa obter de forma simples, informações do BD.</a:t>
            </a:r>
          </a:p>
          <a:p>
            <a:pPr marL="742950" lvl="1" indent="-342900">
              <a:buClr>
                <a:srgbClr val="00B0F0"/>
              </a:buClr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Utilitários administrativos:</a:t>
            </a:r>
          </a:p>
          <a:p>
            <a:pPr marL="742950" lvl="1" indent="-342900">
              <a:buClr>
                <a:srgbClr val="00B0F0"/>
              </a:buClr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Programas auxiliares para carregar, reorganizar, adicionar, etc..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5521EE2-3DA4-45AD-97B7-CACED9093BD0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0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SGBD -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826192"/>
            <a:ext cx="10972440" cy="2995189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Independência dos dados</a:t>
            </a:r>
          </a:p>
          <a:p>
            <a:pPr>
              <a:buClr>
                <a:srgbClr val="00B0F0"/>
              </a:buClr>
            </a:pPr>
            <a:r>
              <a:rPr lang="pt-BR" dirty="0"/>
              <a:t>Oferecer isolamento das aplicações em relação aos dados (Físico/Lógico)</a:t>
            </a:r>
          </a:p>
          <a:p>
            <a:pPr>
              <a:buClr>
                <a:srgbClr val="00B0F0"/>
              </a:buClr>
            </a:pPr>
            <a:r>
              <a:rPr lang="pt-BR" dirty="0"/>
              <a:t>Facilidade uso/desempenho</a:t>
            </a:r>
          </a:p>
          <a:p>
            <a:pPr>
              <a:buClr>
                <a:srgbClr val="00B0F0"/>
              </a:buClr>
            </a:pPr>
            <a:r>
              <a:rPr lang="pt-BR" dirty="0"/>
              <a:t>Os arquivos devem ser projetados para atender a diferentes necessidades.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27D966-D2F1-4851-807E-A056C72EEBDA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28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SGBD -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935" y="2020157"/>
            <a:ext cx="10972440" cy="2856644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Integridade dos dados</a:t>
            </a:r>
          </a:p>
          <a:p>
            <a:pPr>
              <a:buClr>
                <a:srgbClr val="00B0F0"/>
              </a:buClr>
            </a:pPr>
            <a:r>
              <a:rPr lang="pt-BR" dirty="0"/>
              <a:t>Deve garantir a integridade dos dados, através da implementação de restrições adequadas</a:t>
            </a:r>
          </a:p>
          <a:p>
            <a:pPr>
              <a:buClr>
                <a:srgbClr val="00B0F0"/>
              </a:buClr>
            </a:pPr>
            <a:r>
              <a:rPr lang="pt-BR" dirty="0"/>
              <a:t>Segurança e privacidade dos dados</a:t>
            </a:r>
          </a:p>
          <a:p>
            <a:pPr>
              <a:buClr>
                <a:srgbClr val="00B0F0"/>
              </a:buClr>
            </a:pPr>
            <a:r>
              <a:rPr lang="pt-BR" dirty="0"/>
              <a:t>Deve assegurar que estes só poderão ser acessados ou modificados por usuários autorizados.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1FA20F-6A7A-4D12-95CB-59C77EAA9469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7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SGBD -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773" y="1812339"/>
            <a:ext cx="11443854" cy="397728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sz="3000" dirty="0"/>
              <a:t>Rápida recuperação após falha.</a:t>
            </a:r>
          </a:p>
          <a:p>
            <a:pPr>
              <a:buClr>
                <a:srgbClr val="00B0F0"/>
              </a:buClr>
            </a:pPr>
            <a:r>
              <a:rPr lang="pt-BR" sz="3000" dirty="0"/>
              <a:t>Os dados são de importância vital e não podem ser perdidos. Assim, o SGBD deve implementar sistemas de tolerância a falhas, tais como estrutura automática de </a:t>
            </a:r>
            <a:r>
              <a:rPr lang="pt-BR" sz="4400" dirty="0" err="1">
                <a:solidFill>
                  <a:srgbClr val="00B0F0"/>
                </a:solidFill>
              </a:rPr>
              <a:t>recover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/>
              <a:t>e uso do conceito de transação.</a:t>
            </a:r>
          </a:p>
          <a:p>
            <a:pPr>
              <a:buClr>
                <a:srgbClr val="00B0F0"/>
              </a:buClr>
            </a:pPr>
            <a:r>
              <a:rPr lang="pt-BR" sz="3000" dirty="0"/>
              <a:t>Uso compartilhado.</a:t>
            </a:r>
          </a:p>
          <a:p>
            <a:pPr>
              <a:buClr>
                <a:srgbClr val="00B0F0"/>
              </a:buClr>
            </a:pPr>
            <a:r>
              <a:rPr lang="pt-BR" sz="3000" dirty="0"/>
              <a:t>O BD pode ser acessado concorrentemente por múltiplos usuários.</a:t>
            </a:r>
          </a:p>
          <a:p>
            <a:pPr>
              <a:buClr>
                <a:srgbClr val="00B0F0"/>
              </a:buClr>
            </a:pPr>
            <a:endParaRPr lang="pt-BR" sz="3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79592D-A95E-42BA-A1C2-8CCB211C4C3D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Por que usamos?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937029"/>
            <a:ext cx="7536993" cy="3977280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Vantagens</a:t>
            </a:r>
          </a:p>
          <a:p>
            <a:pPr>
              <a:buClr>
                <a:srgbClr val="00B0F0"/>
              </a:buClr>
            </a:pPr>
            <a:r>
              <a:rPr lang="pt-BR" dirty="0"/>
              <a:t>Rapidez</a:t>
            </a:r>
          </a:p>
          <a:p>
            <a:pPr>
              <a:buClr>
                <a:srgbClr val="00B0F0"/>
              </a:buClr>
            </a:pPr>
            <a:r>
              <a:rPr lang="pt-BR" dirty="0"/>
              <a:t>Redução do esforço</a:t>
            </a:r>
          </a:p>
          <a:p>
            <a:pPr>
              <a:buClr>
                <a:srgbClr val="00B0F0"/>
              </a:buClr>
            </a:pPr>
            <a:r>
              <a:rPr lang="pt-BR" dirty="0"/>
              <a:t>Disponibilidade</a:t>
            </a:r>
          </a:p>
          <a:p>
            <a:pPr>
              <a:buClr>
                <a:srgbClr val="00B0F0"/>
              </a:buClr>
            </a:pPr>
            <a:r>
              <a:rPr lang="pt-BR" dirty="0"/>
              <a:t>Controle</a:t>
            </a:r>
          </a:p>
          <a:p>
            <a:pPr>
              <a:buClr>
                <a:srgbClr val="00B0F0"/>
              </a:buClr>
            </a:pPr>
            <a:r>
              <a:rPr lang="pt-BR" dirty="0"/>
              <a:t>Redução de Redundância e inconsistência</a:t>
            </a:r>
          </a:p>
          <a:p>
            <a:pPr>
              <a:buClr>
                <a:srgbClr val="00B0F0"/>
              </a:buClr>
            </a:pPr>
            <a:r>
              <a:rPr lang="pt-BR" dirty="0"/>
              <a:t>Compartilhamento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88EBC6-DB59-4AEE-89F2-D1221EF913DB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24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3792" y="2633055"/>
            <a:ext cx="3672408" cy="1324744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pt-BR" sz="6000" dirty="0"/>
              <a:t>Existem?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B15E06B-9CE4-4300-BDC4-D207EE3E25DC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7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6845" y="2653858"/>
            <a:ext cx="11457710" cy="2001269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Sem dispositivos de Controle a Segurança pode ser comprometida;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A administração pode ser tornar complexa em ambientes complexos.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5684F1-6FC1-4257-9644-8D54FA714977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59450" y="2684378"/>
            <a:ext cx="2751351" cy="3097975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pt-BR" dirty="0"/>
              <a:t>      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Critérios de Avaliação!!!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16536" y="2176264"/>
            <a:ext cx="5112568" cy="30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Assiduidade;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Desenvolvimento das Atividades;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Trabalho em equipe;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Desafios;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404040"/>
                </a:solidFill>
              </a:rPr>
              <a:t>Exercícios.</a:t>
            </a:r>
            <a:endParaRPr lang="pt-BR" sz="2400" dirty="0"/>
          </a:p>
        </p:txBody>
      </p:sp>
      <p:pic>
        <p:nvPicPr>
          <p:cNvPr id="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07768" y="4437113"/>
            <a:ext cx="2808312" cy="1890947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4"/>
          <a:stretch>
            <a:fillRect/>
          </a:stretch>
        </p:blipFill>
        <p:spPr>
          <a:xfrm rot="820589">
            <a:off x="8796991" y="949319"/>
            <a:ext cx="1719360" cy="1488960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D9547B5-236B-4703-BEC8-5E2AABF2A4B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221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Abstração de Dados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96" y="2099854"/>
            <a:ext cx="5383584" cy="41764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B992EF3-4F02-4EB7-AB66-9AF0D4C3F75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8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144" y="744655"/>
            <a:ext cx="10972440" cy="1144800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Administrador de Banco de Dados</a:t>
            </a:r>
            <a:b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</a:b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Quem é? O que faz?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93" y="2479397"/>
            <a:ext cx="7454542" cy="342263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C7C776E-9C2E-456A-B885-706C6179B677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545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ABD – Administrador de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0945" y="1937029"/>
            <a:ext cx="11290975" cy="342468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</a:pPr>
            <a:r>
              <a:rPr lang="pt-BR" sz="2600" dirty="0"/>
              <a:t>Cada banco de dados requer pelo menos um ABD.</a:t>
            </a:r>
          </a:p>
          <a:p>
            <a:pPr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</a:pPr>
            <a:endParaRPr lang="pt-BR" sz="26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2600" dirty="0"/>
              <a:t>A tarefa pode ser exercida por uma única pessoa ou por um grupo de pessoas.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</a:pPr>
            <a:endParaRPr lang="pt-BR" sz="26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2600" dirty="0"/>
              <a:t>Principal meta de um ABD: Configurar o manter o BD de modo a torná-lo robusto, seguro e rápido nos serviços prestados.</a:t>
            </a:r>
          </a:p>
          <a:p>
            <a:pPr>
              <a:buClr>
                <a:srgbClr val="00B0F0"/>
              </a:buClr>
            </a:pPr>
            <a:endParaRPr lang="pt-BR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C88878-8B59-4652-9BED-08FDBCB2CA5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405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Tarefas do DBA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773" y="1946565"/>
            <a:ext cx="11443854" cy="3581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DBA deve ser pró-ativo.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Principais Tarefas dos Administradores de Dados.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Entender o negócio e traduzir para um modelo conceitual e lógico.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Fazer coleta de requisitos, análise e projeto de BD.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5B5715C-18BA-4228-A726-A9422F4138E9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657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Tarefas do DBA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94164"/>
            <a:ext cx="11499273" cy="3581399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Identificar e catalogar os dados requeridos por usuários do negócio.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Produzir modelos de dados conceitual e lógico com a visão global da empresa.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Principais Tarefas dos Administradores de Dados.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Política de dados para a organização.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B987E6-1E64-4AA4-915E-B487AB657D13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8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Tarefas de um DBA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791712"/>
            <a:ext cx="11277720" cy="34175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Estabelecimento de padronização.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Documentação, compartilhamento e implementação dos dados.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Uso de um repositório para </a:t>
            </a:r>
            <a:r>
              <a:rPr lang="pt-BR" sz="3000" dirty="0">
                <a:solidFill>
                  <a:srgbClr val="00B050"/>
                </a:solidFill>
              </a:rPr>
              <a:t>metadados (Metadados são detalhes acrescidos a um dado principal)</a:t>
            </a:r>
            <a:r>
              <a:rPr lang="pt-BR" sz="3000" dirty="0"/>
              <a:t>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2000" dirty="0"/>
              <a:t>Referência: https://blog.betrybe.com/tecnologia/metadados-tudo-sobre/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Entender os modelos de dados e comunicar estes modelos com os desenvolvedores de aplicações.</a:t>
            </a:r>
          </a:p>
          <a:p>
            <a:pPr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1A779D-15B4-4E77-8E08-05A9D598D12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158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Tarefas de um DBA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0900" y="1916401"/>
            <a:ext cx="8229600" cy="381938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Instalar e fazer upgrades do SGBD.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Alocar memória e planejar futuros requisitos de memória (crescimento).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Criar estruturas de armazenamento de banco de dados (*</a:t>
            </a:r>
            <a:r>
              <a:rPr lang="pt-BR" sz="3000" dirty="0" err="1"/>
              <a:t>tablespaces</a:t>
            </a:r>
            <a:r>
              <a:rPr lang="pt-BR" sz="3000" dirty="0"/>
              <a:t>) para as aplicações.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Criar e Modificar esquemas.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 marL="0" indent="0">
              <a:spcBef>
                <a:spcPts val="0"/>
              </a:spcBef>
              <a:buClr>
                <a:srgbClr val="00B0F0"/>
              </a:buClr>
              <a:buNone/>
            </a:pPr>
            <a:endParaRPr lang="pt-BR" sz="3000" dirty="0"/>
          </a:p>
          <a:p>
            <a:pPr marL="0" indent="0">
              <a:spcBef>
                <a:spcPts val="0"/>
              </a:spcBef>
              <a:buClr>
                <a:srgbClr val="00B0F0"/>
              </a:buClr>
              <a:buNone/>
            </a:pPr>
            <a:r>
              <a:rPr lang="pt-BR" sz="3000" dirty="0"/>
              <a:t>*</a:t>
            </a:r>
            <a:r>
              <a:rPr lang="pt-BR" sz="2100" dirty="0" err="1"/>
              <a:t>Tablespace</a:t>
            </a:r>
            <a:r>
              <a:rPr lang="pt-BR" sz="2100" dirty="0"/>
              <a:t> é um termo em língua inglesa que designa uma </a:t>
            </a:r>
            <a:r>
              <a:rPr lang="pt-BR" sz="2100" dirty="0" err="1"/>
              <a:t>sub-divisão</a:t>
            </a:r>
            <a:r>
              <a:rPr lang="pt-BR" sz="2100" dirty="0"/>
              <a:t> lógica de um banco de dados utilizado para agrupar estruturas lógicas relacionadas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BE2F48-C34C-4AF6-A6D5-C2711481FC54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69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Tarefas de um DBA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39637" y="2027846"/>
            <a:ext cx="8507288" cy="32230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Atribuir papéis a usuários e manter segurança.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Fazer Auditoria.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Controlar e monitorar acesso dos usuários.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sz="3000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sz="3000" dirty="0"/>
              <a:t>Migrar Banco de Dados para outras tecnologias.</a:t>
            </a:r>
          </a:p>
          <a:p>
            <a:pPr>
              <a:buClr>
                <a:srgbClr val="00B0F0"/>
              </a:buClr>
            </a:pPr>
            <a:endParaRPr lang="pt-BR" sz="3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716E6B-ACF0-4608-BC87-B71CAC0E96BC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2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Tarefas de um DBA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144847"/>
            <a:ext cx="10972440" cy="28982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Manter ambientes de BD de Teste e Produção.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Monitorar e otimizar performance.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Assegurar disponibilidade do SGBD.</a:t>
            </a: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pt-BR" dirty="0"/>
          </a:p>
          <a:p>
            <a:pPr>
              <a:spcBef>
                <a:spcPts val="0"/>
              </a:spcBef>
              <a:buClr>
                <a:srgbClr val="00B0F0"/>
              </a:buClr>
            </a:pPr>
            <a:r>
              <a:rPr lang="pt-BR" dirty="0"/>
              <a:t>Fazer backup e recuperação a falhas.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A30BC6-6C6D-4A22-BD76-776A4A8F147A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402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Quantos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DBAs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952" y="2297248"/>
            <a:ext cx="10972440" cy="3874951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sz="3000" dirty="0"/>
              <a:t>Um DBA sobre carregado pode produzir erros que cause *</a:t>
            </a:r>
            <a:r>
              <a:rPr lang="pt-BR" sz="3000" dirty="0" err="1"/>
              <a:t>downtime</a:t>
            </a:r>
            <a:r>
              <a:rPr lang="pt-BR" sz="3000" dirty="0"/>
              <a:t> e problemas operacionais que representem prejuízo para empresa.</a:t>
            </a:r>
          </a:p>
          <a:p>
            <a:pPr>
              <a:buClr>
                <a:srgbClr val="00B0F0"/>
              </a:buClr>
            </a:pPr>
            <a:r>
              <a:rPr lang="pt-BR" sz="3000" dirty="0"/>
              <a:t>O número de </a:t>
            </a:r>
            <a:r>
              <a:rPr lang="pt-BR" sz="3000" dirty="0" err="1"/>
              <a:t>DBAs</a:t>
            </a:r>
            <a:r>
              <a:rPr lang="pt-BR" sz="3000" dirty="0"/>
              <a:t> depende de vários fatores:</a:t>
            </a:r>
          </a:p>
          <a:p>
            <a:pPr>
              <a:buClr>
                <a:srgbClr val="00B0F0"/>
              </a:buClr>
            </a:pPr>
            <a:endParaRPr lang="pt-BR" sz="3000" dirty="0"/>
          </a:p>
          <a:p>
            <a:pPr>
              <a:buClr>
                <a:srgbClr val="00B0F0"/>
              </a:buClr>
            </a:pPr>
            <a:endParaRPr lang="pt-BR" sz="3000" dirty="0"/>
          </a:p>
          <a:p>
            <a:pPr>
              <a:buClr>
                <a:srgbClr val="00B0F0"/>
              </a:buClr>
            </a:pPr>
            <a:r>
              <a:rPr lang="pt-BR" sz="3000" dirty="0"/>
              <a:t>* </a:t>
            </a:r>
            <a:r>
              <a:rPr lang="pt-BR" sz="1600" dirty="0" err="1"/>
              <a:t>Downtime</a:t>
            </a:r>
            <a:r>
              <a:rPr lang="pt-BR" sz="1600" dirty="0"/>
              <a:t>  O termo tempo de inatividade é usado para se referir a períodos em que um sistema está indisponível</a:t>
            </a:r>
            <a:r>
              <a:rPr lang="pt-BR" sz="3000" dirty="0"/>
              <a:t>. </a:t>
            </a:r>
          </a:p>
          <a:p>
            <a:pPr>
              <a:buClr>
                <a:srgbClr val="00B0F0"/>
              </a:buClr>
            </a:pPr>
            <a:endParaRPr lang="pt-BR" sz="3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F86A0A-D0B3-43DA-A18D-56143CFAFEEA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38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59450" y="2684378"/>
            <a:ext cx="2751351" cy="3097975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pt-BR" dirty="0"/>
              <a:t>      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Conceito final da UC!!!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16536" y="2176264"/>
            <a:ext cx="5112568" cy="30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ND – Não desenvolveu</a:t>
            </a: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D - Desenvolveu</a:t>
            </a:r>
          </a:p>
        </p:txBody>
      </p:sp>
      <p:pic>
        <p:nvPicPr>
          <p:cNvPr id="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07768" y="4437113"/>
            <a:ext cx="2808312" cy="1890947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4"/>
          <a:stretch>
            <a:fillRect/>
          </a:stretch>
        </p:blipFill>
        <p:spPr>
          <a:xfrm rot="820589">
            <a:off x="8796991" y="949319"/>
            <a:ext cx="1719360" cy="1488960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D9547B5-236B-4703-BEC8-5E2AABF2A4B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04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Quantos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DBA’s</a:t>
            </a: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2636914"/>
            <a:ext cx="4104456" cy="2736303"/>
          </a:xfrm>
        </p:spPr>
        <p:txBody>
          <a:bodyPr>
            <a:noAutofit/>
          </a:bodyPr>
          <a:lstStyle/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Número de banco de dados.                             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Número de usuários.</a:t>
            </a:r>
          </a:p>
          <a:p>
            <a:pPr marL="85725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Requisitos de disponibilidade.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Requisitos de performance.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910311" y="2882430"/>
            <a:ext cx="4690864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Char char="q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60000"/>
              <a:buFontTx/>
              <a:buBlip>
                <a:blip r:embed="rId2"/>
              </a:buBlip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Tamanho dos banco de dados.</a:t>
            </a:r>
          </a:p>
          <a:p>
            <a:pPr marL="85725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Número de aplicações.</a:t>
            </a:r>
          </a:p>
          <a:p>
            <a:pPr marL="85725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Impacto de </a:t>
            </a:r>
            <a:r>
              <a:rPr lang="pt-BR" sz="1800" dirty="0" err="1"/>
              <a:t>downtime</a:t>
            </a:r>
            <a:r>
              <a:rPr lang="pt-BR" sz="1800" dirty="0"/>
              <a:t>.</a:t>
            </a:r>
          </a:p>
          <a:p>
            <a:pPr marL="85725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Ferramentas de DBA.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063552" y="1867118"/>
            <a:ext cx="8229600" cy="6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Char char="q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60000"/>
              <a:buFontTx/>
              <a:buBlip>
                <a:blip r:embed="rId2"/>
              </a:buBlip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pt-BR" sz="2800" dirty="0"/>
              <a:t>O número de </a:t>
            </a:r>
            <a:r>
              <a:rPr lang="pt-BR" sz="2800" dirty="0" err="1"/>
              <a:t>DBAs</a:t>
            </a:r>
            <a:r>
              <a:rPr lang="pt-BR" sz="2800" dirty="0"/>
              <a:t> depende de vários fatores: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919536" y="5497010"/>
            <a:ext cx="6768752" cy="546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Char char="q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60000"/>
              <a:buFontTx/>
              <a:buBlip>
                <a:blip r:embed="rId2"/>
              </a:buBlip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1800" dirty="0"/>
              <a:t>Experiência de programadores e usuários finais.</a:t>
            </a:r>
          </a:p>
          <a:p>
            <a:pPr>
              <a:buClr>
                <a:srgbClr val="00B0F0"/>
              </a:buClr>
            </a:pPr>
            <a:endParaRPr lang="pt-BR" sz="1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F9EADC-27B4-4C29-A578-A0A37817D6E3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044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Sites dos Vendedores de SGBD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Oracle: www.oracle.com</a:t>
            </a:r>
          </a:p>
          <a:p>
            <a:pPr>
              <a:buClr>
                <a:srgbClr val="00B0F0"/>
              </a:buClr>
            </a:pPr>
            <a:r>
              <a:rPr lang="pt-BR" dirty="0"/>
              <a:t>MS SQL Server: www.microsoft.com/sql/default.asp</a:t>
            </a:r>
          </a:p>
          <a:p>
            <a:pPr>
              <a:buClr>
                <a:srgbClr val="00B0F0"/>
              </a:buClr>
            </a:pPr>
            <a:r>
              <a:rPr lang="pt-BR" dirty="0"/>
              <a:t>IBM DB2: www.ibm.com/software/data/db2/</a:t>
            </a:r>
          </a:p>
          <a:p>
            <a:pPr>
              <a:buClr>
                <a:srgbClr val="00B0F0"/>
              </a:buClr>
            </a:pPr>
            <a:r>
              <a:rPr lang="pt-BR" dirty="0" err="1"/>
              <a:t>Informix</a:t>
            </a:r>
            <a:r>
              <a:rPr lang="pt-BR" dirty="0"/>
              <a:t>: www.ibm.com/software/data/informix</a:t>
            </a:r>
          </a:p>
          <a:p>
            <a:pPr>
              <a:buClr>
                <a:srgbClr val="00B0F0"/>
              </a:buClr>
            </a:pPr>
            <a:r>
              <a:rPr lang="pt-BR" dirty="0"/>
              <a:t>Sybase: www.sybase.com</a:t>
            </a:r>
          </a:p>
          <a:p>
            <a:pPr>
              <a:buClr>
                <a:srgbClr val="00B0F0"/>
              </a:buClr>
            </a:pPr>
            <a:r>
              <a:rPr lang="pt-BR" dirty="0"/>
              <a:t>MySQL: http://www.mysql.com/(SUN)</a:t>
            </a:r>
          </a:p>
          <a:p>
            <a:pPr>
              <a:buClr>
                <a:srgbClr val="00B0F0"/>
              </a:buClr>
            </a:pPr>
            <a:r>
              <a:rPr lang="pt-BR" dirty="0" err="1"/>
              <a:t>PostgreSQL</a:t>
            </a:r>
            <a:r>
              <a:rPr lang="pt-BR" dirty="0"/>
              <a:t>: http://www.postgresql.org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CD664C-419B-414F-86D7-A12E7D8F071D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915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 suas palavras...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</a:pPr>
            <a:endParaRPr lang="pt-BR" dirty="0"/>
          </a:p>
          <a:p>
            <a:pPr>
              <a:buClr>
                <a:srgbClr val="00B0F0"/>
              </a:buClr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Descreva quais são as vantagens de se utilizar um BD.</a:t>
            </a:r>
          </a:p>
          <a:p>
            <a:pPr>
              <a:buClr>
                <a:srgbClr val="00B0F0"/>
              </a:buClr>
            </a:pPr>
            <a:r>
              <a:rPr lang="pt-BR" dirty="0"/>
              <a:t>Relacione Bancos de dados onde você certamente está envolvido.</a:t>
            </a:r>
          </a:p>
          <a:p>
            <a:pPr>
              <a:buClr>
                <a:srgbClr val="00B0F0"/>
              </a:buClr>
            </a:pPr>
            <a:r>
              <a:rPr lang="pt-BR" dirty="0"/>
              <a:t>Quais são as características de um SGBD?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9F5DDD-CCC9-4D5D-8D9D-39B7BF338ED9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31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001862" y="351185"/>
            <a:ext cx="3803193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</a:rPr>
              <a:t>Dúvidas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07" y="1904469"/>
            <a:ext cx="2524477" cy="315321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E36443A-2C84-4FB9-A944-373C723F05D4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Onde utilizamos?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42" y="2819844"/>
            <a:ext cx="2321719" cy="235743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2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97" y="1637191"/>
            <a:ext cx="1973585" cy="12967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2399">
            <a:off x="6290758" y="2144194"/>
            <a:ext cx="1786443" cy="13840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77" y="2108406"/>
            <a:ext cx="1169273" cy="13201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61" y="5624333"/>
            <a:ext cx="2032673" cy="73676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778" y="4232326"/>
            <a:ext cx="1298240" cy="91425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879" y="4254839"/>
            <a:ext cx="1779406" cy="54093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5124" y="4204309"/>
            <a:ext cx="1493585" cy="97028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0609" y="5294592"/>
            <a:ext cx="1621631" cy="500063"/>
          </a:xfrm>
          <a:prstGeom prst="rect">
            <a:avLst/>
          </a:prstGeom>
        </p:spPr>
      </p:pic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Redes Sociais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5DC956D-6E02-4E25-BFA3-A437340BC4FA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9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Onde estão os bancos de dados?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1749332"/>
            <a:ext cx="7776499" cy="498007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9F827CC-B04C-45D3-A764-5368517CC87B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5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0240" y="339984"/>
            <a:ext cx="765048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 todos equipamentos</a:t>
            </a:r>
          </a:p>
        </p:txBody>
      </p:sp>
      <p:pic>
        <p:nvPicPr>
          <p:cNvPr id="3074" name="Picture 2" descr="https://encrypted-tbn1.gstatic.com/images?q=tbn:ANd9GcQdXpR9zYv21oam8HgzQ-cu90z9wzvL78SCNnZHDOVLqxXl27Vrme-meh5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1826">
            <a:off x="2445733" y="1796970"/>
            <a:ext cx="3027077" cy="17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smartph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28" y="3494868"/>
            <a:ext cx="4139740" cy="19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50064D0-8D1F-43A4-8922-93E04B2CC896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FINAL, O QUE É UM CLOUD COMPUTING?">
            <a:extLst>
              <a:ext uri="{FF2B5EF4-FFF2-40B4-BE49-F238E27FC236}">
                <a16:creationId xmlns:a16="http://schemas.microsoft.com/office/drawing/2014/main" id="{0F11E1F6-D3AD-49D2-9B9A-0BC22FE8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3" y="4051848"/>
            <a:ext cx="2578417" cy="21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enho de Um computador pintado e colorido por Usuário não registrado o  dia 23 de Fevereiro do 2019">
            <a:extLst>
              <a:ext uri="{FF2B5EF4-FFF2-40B4-BE49-F238E27FC236}">
                <a16:creationId xmlns:a16="http://schemas.microsoft.com/office/drawing/2014/main" id="{D99AE51D-9624-48AD-B30D-94C8E1D2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025" y="1484784"/>
            <a:ext cx="2967331" cy="23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Desenho de Portátil pintado e colorido por Usuário não registrado o dia 20  de Março do 2011">
            <a:extLst>
              <a:ext uri="{FF2B5EF4-FFF2-40B4-BE49-F238E27FC236}">
                <a16:creationId xmlns:a16="http://schemas.microsoft.com/office/drawing/2014/main" id="{80696EEB-45B2-4F5B-9E47-22A059DED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Desenho de Portátil pintado e colorido por Usuário não registrado o dia 20  de Março do 2011">
            <a:extLst>
              <a:ext uri="{FF2B5EF4-FFF2-40B4-BE49-F238E27FC236}">
                <a16:creationId xmlns:a16="http://schemas.microsoft.com/office/drawing/2014/main" id="{3111E2B4-FBA4-4C21-BD8D-07C6A1BA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4339753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Importância do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Muito presente em todas as áreas;</a:t>
            </a:r>
          </a:p>
          <a:p>
            <a:pPr>
              <a:buClr>
                <a:srgbClr val="00B0F0"/>
              </a:buClr>
            </a:pPr>
            <a:r>
              <a:rPr lang="pt-BR" dirty="0"/>
              <a:t>Todo mundo consta em pelo menos um BD;</a:t>
            </a:r>
          </a:p>
          <a:p>
            <a:pPr>
              <a:buClr>
                <a:srgbClr val="00B0F0"/>
              </a:buClr>
            </a:pPr>
            <a:r>
              <a:rPr lang="pt-BR" dirty="0"/>
              <a:t>Cada pessoa utiliza um ou mais </a:t>
            </a:r>
            <a:r>
              <a:rPr lang="pt-BR" dirty="0" err="1"/>
              <a:t>BD’s</a:t>
            </a:r>
            <a:r>
              <a:rPr lang="pt-BR" dirty="0"/>
              <a:t>;</a:t>
            </a:r>
          </a:p>
          <a:p>
            <a:pPr>
              <a:buClr>
                <a:srgbClr val="00B0F0"/>
              </a:buClr>
            </a:pPr>
            <a:r>
              <a:rPr lang="pt-BR" dirty="0"/>
              <a:t>Sistemas de informações manipulam informações.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1264</Words>
  <Application>Microsoft Office PowerPoint</Application>
  <PresentationFormat>Widescreen</PresentationFormat>
  <Paragraphs>217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      Carga horária da UC!!</vt:lpstr>
      <vt:lpstr>      Critérios de Avaliação!!!</vt:lpstr>
      <vt:lpstr>      Conceito final da UC!!!</vt:lpstr>
      <vt:lpstr>Onde utilizamos?</vt:lpstr>
      <vt:lpstr>Redes Sociais</vt:lpstr>
      <vt:lpstr>Onde estão os bancos de dados?</vt:lpstr>
      <vt:lpstr>Em todos equipamentos</vt:lpstr>
      <vt:lpstr>Importância do Banco de Dados</vt:lpstr>
      <vt:lpstr>Importância do Banco de Dados</vt:lpstr>
      <vt:lpstr>Importância do Banco de Dados</vt:lpstr>
      <vt:lpstr>Importância do Banco de Dados</vt:lpstr>
      <vt:lpstr>O que é banco de dados? Como um usuário imagina um banco de dados </vt:lpstr>
      <vt:lpstr>Imaginem</vt:lpstr>
      <vt:lpstr>Banco de Dados</vt:lpstr>
      <vt:lpstr>Conceito –Banco de Dados</vt:lpstr>
      <vt:lpstr>Conceito –Banco de Dados</vt:lpstr>
      <vt:lpstr>Estrutura de Arquivos</vt:lpstr>
      <vt:lpstr>Conceito – Banco de Dados</vt:lpstr>
      <vt:lpstr>Conceito - SGBD</vt:lpstr>
      <vt:lpstr>Conceito - SGBD</vt:lpstr>
      <vt:lpstr>SGBD - Componenetes</vt:lpstr>
      <vt:lpstr>SGBD - Componentes</vt:lpstr>
      <vt:lpstr>SGBD - Características</vt:lpstr>
      <vt:lpstr>SGBD - Características</vt:lpstr>
      <vt:lpstr>SGBD - Características</vt:lpstr>
      <vt:lpstr>Por que usamos?</vt:lpstr>
      <vt:lpstr>Desvantagens</vt:lpstr>
      <vt:lpstr>Desvantagens</vt:lpstr>
      <vt:lpstr>Abstração de Dados</vt:lpstr>
      <vt:lpstr>Administrador de Banco de Dados Quem é? O que faz?</vt:lpstr>
      <vt:lpstr>ABD – Administrador de BD</vt:lpstr>
      <vt:lpstr>Tarefas do DBA</vt:lpstr>
      <vt:lpstr>Tarefas do DBA</vt:lpstr>
      <vt:lpstr>Tarefas de um DBA</vt:lpstr>
      <vt:lpstr>Tarefas de um DBA</vt:lpstr>
      <vt:lpstr>Tarefas de um DBA</vt:lpstr>
      <vt:lpstr>Tarefas de um DBA</vt:lpstr>
      <vt:lpstr>Quantos DBAs?</vt:lpstr>
      <vt:lpstr>Quantos DBA’s?</vt:lpstr>
      <vt:lpstr>Sites dos Vendedores de SGBD</vt:lpstr>
      <vt:lpstr>Com suas palavras...</vt:lpstr>
      <vt:lpstr>Apresentação do PowerPoint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62</cp:revision>
  <dcterms:created xsi:type="dcterms:W3CDTF">2019-04-01T17:03:04Z</dcterms:created>
  <dcterms:modified xsi:type="dcterms:W3CDTF">2024-12-09T12:29:45Z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