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332" r:id="rId3"/>
    <p:sldId id="339" r:id="rId4"/>
    <p:sldId id="349" r:id="rId5"/>
    <p:sldId id="350" r:id="rId6"/>
    <p:sldId id="352" r:id="rId7"/>
    <p:sldId id="353" r:id="rId8"/>
    <p:sldId id="354" r:id="rId9"/>
    <p:sldId id="361" r:id="rId10"/>
    <p:sldId id="355" r:id="rId11"/>
    <p:sldId id="356" r:id="rId12"/>
    <p:sldId id="357" r:id="rId13"/>
    <p:sldId id="358" r:id="rId14"/>
    <p:sldId id="359" r:id="rId15"/>
    <p:sldId id="360" r:id="rId16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4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B96290-B648-4A37-820E-93D934F85DBF}" type="datetimeFigureOut">
              <a:rPr lang="pt-BR" smtClean="0"/>
              <a:pPr/>
              <a:t>19/03/2025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12F969B-143C-47B9-905D-C6D7254BA94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8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6"/>
          <p:cNvPicPr/>
          <p:nvPr/>
        </p:nvPicPr>
        <p:blipFill>
          <a:blip r:embed="rId15"/>
          <a:stretch/>
        </p:blipFill>
        <p:spPr>
          <a:xfrm>
            <a:off x="0" y="0"/>
            <a:ext cx="1412280" cy="91188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9435960" y="6265080"/>
            <a:ext cx="2754720" cy="33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pt-BR" sz="1600" b="1" strike="noStrike" spc="-1" dirty="0">
                <a:solidFill>
                  <a:srgbClr val="005696"/>
                </a:solidFill>
                <a:latin typeface="Arial"/>
                <a:ea typeface="DejaVu Sans"/>
              </a:rPr>
              <a:t>Prof.: Miguel Matiolla</a:t>
            </a:r>
            <a:endParaRPr lang="pt-BR" sz="1600" b="0" strike="noStrike" spc="-1" dirty="0">
              <a:latin typeface="Arial"/>
            </a:endParaRPr>
          </a:p>
        </p:txBody>
      </p:sp>
      <p:pic>
        <p:nvPicPr>
          <p:cNvPr id="40" name="Imagem 8"/>
          <p:cNvPicPr/>
          <p:nvPr/>
        </p:nvPicPr>
        <p:blipFill>
          <a:blip r:embed="rId16"/>
          <a:stretch/>
        </p:blipFill>
        <p:spPr>
          <a:xfrm>
            <a:off x="10269000" y="5393160"/>
            <a:ext cx="1303200" cy="761040"/>
          </a:xfrm>
          <a:prstGeom prst="rect">
            <a:avLst/>
          </a:prstGeom>
          <a:ln>
            <a:noFill/>
          </a:ln>
        </p:spPr>
      </p:pic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04" y="645840"/>
            <a:ext cx="8353425" cy="4619625"/>
          </a:xfrm>
          <a:prstGeom prst="rect">
            <a:avLst/>
          </a:prstGeom>
        </p:spPr>
      </p:pic>
      <p:sp>
        <p:nvSpPr>
          <p:cNvPr id="80" name="CustomShape 2"/>
          <p:cNvSpPr/>
          <p:nvPr/>
        </p:nvSpPr>
        <p:spPr>
          <a:xfrm>
            <a:off x="2872440" y="5980320"/>
            <a:ext cx="61916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4000" b="1" strike="noStrike" spc="-1" dirty="0">
                <a:solidFill>
                  <a:srgbClr val="005696"/>
                </a:solidFill>
                <a:latin typeface="Calibri Light"/>
                <a:ea typeface="DejaVu Sans"/>
              </a:rPr>
              <a:t>Prof.: </a:t>
            </a:r>
            <a:r>
              <a:rPr lang="pt-BR" sz="4000" b="1" spc="-1" dirty="0">
                <a:solidFill>
                  <a:srgbClr val="005696"/>
                </a:solidFill>
                <a:latin typeface="Calibri Light"/>
                <a:ea typeface="DejaVu Sans"/>
              </a:rPr>
              <a:t>Miguel Matiolla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1106640" y="514800"/>
            <a:ext cx="733788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6000" b="1" strike="noStrike" spc="-1" dirty="0">
                <a:solidFill>
                  <a:srgbClr val="005696"/>
                </a:solidFill>
                <a:latin typeface="Calibri Light"/>
                <a:ea typeface="DejaVu Sans"/>
              </a:rPr>
              <a:t>Modelagem</a:t>
            </a:r>
            <a:endParaRPr lang="pt-BR" sz="6000" b="0" strike="noStrike" spc="-1" dirty="0">
              <a:latin typeface="Arial"/>
            </a:endParaRPr>
          </a:p>
        </p:txBody>
      </p:sp>
      <p:pic>
        <p:nvPicPr>
          <p:cNvPr id="83" name="Imagem 3"/>
          <p:cNvPicPr/>
          <p:nvPr/>
        </p:nvPicPr>
        <p:blipFill>
          <a:blip r:embed="rId3"/>
          <a:stretch/>
        </p:blipFill>
        <p:spPr>
          <a:xfrm>
            <a:off x="9316440" y="144000"/>
            <a:ext cx="2578680" cy="1505880"/>
          </a:xfrm>
          <a:prstGeom prst="rect">
            <a:avLst/>
          </a:prstGeom>
          <a:ln>
            <a:noFill/>
          </a:ln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818148" y="5260240"/>
            <a:ext cx="10315158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SzPct val="45000"/>
              <a:buFont typeface="Wingdings" pitchFamily="2" charset="2"/>
              <a:buNone/>
              <a:defRPr sz="32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SzPct val="6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Modelagem – </a:t>
            </a:r>
            <a:r>
              <a:rPr lang="pt-BR" sz="44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Aula 24</a:t>
            </a:r>
            <a:endParaRPr lang="pt-B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  <a:p>
            <a:endParaRPr lang="pt-B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78412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7889576" cy="1144800"/>
          </a:xfrm>
        </p:spPr>
        <p:txBody>
          <a:bodyPr>
            <a:normAutofit/>
          </a:bodyPr>
          <a:lstStyle/>
          <a:p>
            <a:pPr algn="ctr"/>
            <a:r>
              <a:rPr lang="pt-BR" sz="6700" b="1" spc="-1" dirty="0">
                <a:solidFill>
                  <a:srgbClr val="005696"/>
                </a:solidFill>
                <a:latin typeface="Calibri Light"/>
                <a:cs typeface="+mn-cs"/>
              </a:rPr>
              <a:t>PROJETO </a:t>
            </a:r>
            <a:r>
              <a:rPr lang="pt-BR" sz="6700" b="1" spc="-1" dirty="0" err="1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TchêUber</a:t>
            </a:r>
            <a:endParaRPr lang="pt-BR" sz="67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dirty="0"/>
              <a:t>CREATE TABLE </a:t>
            </a:r>
            <a:r>
              <a:rPr lang="en-US" dirty="0" err="1"/>
              <a:t>motorista</a:t>
            </a:r>
            <a:r>
              <a:rPr lang="en-US" dirty="0"/>
              <a:t> (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</a:t>
            </a:r>
            <a:r>
              <a:rPr lang="en-US" dirty="0" err="1"/>
              <a:t>id_motorista</a:t>
            </a:r>
            <a:r>
              <a:rPr lang="en-US" dirty="0"/>
              <a:t>  int PRIMARY KEY AUTO_INCREMENT,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</a:t>
            </a:r>
            <a:r>
              <a:rPr lang="en-US" dirty="0" err="1"/>
              <a:t>categoria</a:t>
            </a:r>
            <a:r>
              <a:rPr lang="en-US" dirty="0"/>
              <a:t> char(3) NOT NULL,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</a:t>
            </a:r>
            <a:r>
              <a:rPr lang="en-US" dirty="0" err="1"/>
              <a:t>num_carteira</a:t>
            </a:r>
            <a:r>
              <a:rPr lang="en-US" dirty="0"/>
              <a:t> varchar(11) NOT NULL,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</a:t>
            </a:r>
            <a:r>
              <a:rPr lang="en-US" dirty="0" err="1"/>
              <a:t>cod_pessoa</a:t>
            </a:r>
            <a:r>
              <a:rPr lang="en-US" dirty="0"/>
              <a:t> int NOT NULL,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FOREIGN KEY (</a:t>
            </a:r>
            <a:r>
              <a:rPr lang="en-US" dirty="0" err="1"/>
              <a:t>cod_pessoa</a:t>
            </a:r>
            <a:r>
              <a:rPr lang="en-US" dirty="0"/>
              <a:t>) REFERENCES </a:t>
            </a:r>
            <a:r>
              <a:rPr lang="en-US" dirty="0" err="1"/>
              <a:t>pessoa</a:t>
            </a:r>
            <a:r>
              <a:rPr lang="en-US" dirty="0"/>
              <a:t> (</a:t>
            </a:r>
            <a:r>
              <a:rPr lang="en-US" dirty="0" err="1"/>
              <a:t>id_pessoa</a:t>
            </a:r>
            <a:r>
              <a:rPr lang="en-US" dirty="0"/>
              <a:t>)	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)ENGINE=INNODB DEFAULT CHARSET=UTF8;</a:t>
            </a:r>
            <a:endParaRPr lang="es-ES" dirty="0"/>
          </a:p>
          <a:p>
            <a:pPr marL="0" indent="0">
              <a:buClr>
                <a:srgbClr val="C00000"/>
              </a:buClr>
              <a:buNone/>
            </a:pPr>
            <a:endParaRPr lang="es-ES" sz="2800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638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7889576" cy="1144800"/>
          </a:xfrm>
        </p:spPr>
        <p:txBody>
          <a:bodyPr>
            <a:normAutofit/>
          </a:bodyPr>
          <a:lstStyle/>
          <a:p>
            <a:pPr algn="ctr"/>
            <a:r>
              <a:rPr lang="pt-BR" sz="6700" b="1" spc="-1" dirty="0">
                <a:solidFill>
                  <a:srgbClr val="005696"/>
                </a:solidFill>
                <a:latin typeface="Calibri Light"/>
                <a:cs typeface="+mn-cs"/>
              </a:rPr>
              <a:t>PROJETO </a:t>
            </a:r>
            <a:r>
              <a:rPr lang="pt-BR" sz="6700" b="1" spc="-1" dirty="0" err="1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TchêUber</a:t>
            </a:r>
            <a:endParaRPr lang="pt-BR" sz="67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dirty="0"/>
              <a:t>CREATE TABLE </a:t>
            </a:r>
            <a:r>
              <a:rPr lang="en-US" dirty="0" err="1"/>
              <a:t>mecanico</a:t>
            </a:r>
            <a:r>
              <a:rPr lang="en-US" dirty="0"/>
              <a:t> (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</a:t>
            </a:r>
            <a:r>
              <a:rPr lang="en-US" dirty="0" err="1"/>
              <a:t>id_mecanico</a:t>
            </a:r>
            <a:r>
              <a:rPr lang="en-US" dirty="0"/>
              <a:t>  int PRIMARY KEY AUTO_INCREMENT,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</a:t>
            </a:r>
            <a:r>
              <a:rPr lang="en-US" dirty="0" err="1"/>
              <a:t>cod_pessoa</a:t>
            </a:r>
            <a:r>
              <a:rPr lang="en-US" dirty="0"/>
              <a:t> int NOT NULL,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FOREIGN KEY (</a:t>
            </a:r>
            <a:r>
              <a:rPr lang="en-US" dirty="0" err="1"/>
              <a:t>cod_pessoa</a:t>
            </a:r>
            <a:r>
              <a:rPr lang="en-US" dirty="0"/>
              <a:t>) REFERENCES </a:t>
            </a:r>
            <a:r>
              <a:rPr lang="en-US" dirty="0" err="1"/>
              <a:t>pessoa</a:t>
            </a:r>
            <a:r>
              <a:rPr lang="en-US" dirty="0"/>
              <a:t> (</a:t>
            </a:r>
            <a:r>
              <a:rPr lang="en-US" dirty="0" err="1"/>
              <a:t>id_pessoa</a:t>
            </a:r>
            <a:r>
              <a:rPr lang="en-US" dirty="0"/>
              <a:t>)	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)ENGINE=INNODB DEFAULT CHARSET=UTF8; </a:t>
            </a:r>
            <a:endParaRPr lang="es-ES" sz="2800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0920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7889576" cy="1144800"/>
          </a:xfrm>
        </p:spPr>
        <p:txBody>
          <a:bodyPr>
            <a:normAutofit/>
          </a:bodyPr>
          <a:lstStyle/>
          <a:p>
            <a:pPr algn="ctr"/>
            <a:r>
              <a:rPr lang="pt-BR" sz="6700" b="1" spc="-1" dirty="0">
                <a:solidFill>
                  <a:srgbClr val="005696"/>
                </a:solidFill>
                <a:latin typeface="Calibri Light"/>
                <a:cs typeface="+mn-cs"/>
              </a:rPr>
              <a:t>PROJETO </a:t>
            </a:r>
            <a:r>
              <a:rPr lang="pt-BR" sz="6700" b="1" spc="-1" dirty="0" err="1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TchêUber</a:t>
            </a:r>
            <a:endParaRPr lang="pt-BR" sz="67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 fontScale="77500" lnSpcReduction="20000"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dirty="0"/>
              <a:t>CREATE TABLE </a:t>
            </a:r>
            <a:r>
              <a:rPr lang="en-US" dirty="0" err="1"/>
              <a:t>veiculo</a:t>
            </a:r>
            <a:r>
              <a:rPr lang="en-US" dirty="0"/>
              <a:t> (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</a:t>
            </a:r>
            <a:r>
              <a:rPr lang="en-US" dirty="0" err="1"/>
              <a:t>id_veiculo</a:t>
            </a:r>
            <a:r>
              <a:rPr lang="en-US" dirty="0"/>
              <a:t>  int PRIMARY KEY AUTO_INCREMENT,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</a:t>
            </a:r>
            <a:r>
              <a:rPr lang="en-US" dirty="0" err="1"/>
              <a:t>cod_motorista</a:t>
            </a:r>
            <a:r>
              <a:rPr lang="en-US" dirty="0"/>
              <a:t> int NOT NULL,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</a:t>
            </a:r>
            <a:r>
              <a:rPr lang="en-US" dirty="0" err="1"/>
              <a:t>marca</a:t>
            </a:r>
            <a:r>
              <a:rPr lang="en-US" dirty="0"/>
              <a:t> varchar(30) NOT NULL,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</a:t>
            </a:r>
            <a:r>
              <a:rPr lang="en-US" dirty="0" err="1"/>
              <a:t>modelo</a:t>
            </a:r>
            <a:r>
              <a:rPr lang="en-US" dirty="0"/>
              <a:t> varchar(30) NOT NULL,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</a:t>
            </a:r>
            <a:r>
              <a:rPr lang="en-US" dirty="0" err="1"/>
              <a:t>cor</a:t>
            </a:r>
            <a:r>
              <a:rPr lang="en-US" dirty="0"/>
              <a:t> varchar(30) NOT NULL,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</a:t>
            </a:r>
            <a:r>
              <a:rPr lang="en-US" dirty="0" err="1"/>
              <a:t>placa</a:t>
            </a:r>
            <a:r>
              <a:rPr lang="en-US" dirty="0"/>
              <a:t> varchar(10) NOT NULL,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</a:t>
            </a:r>
            <a:r>
              <a:rPr lang="en-US" dirty="0" err="1"/>
              <a:t>ano_fabri</a:t>
            </a:r>
            <a:r>
              <a:rPr lang="en-US" dirty="0"/>
              <a:t> int(4) NOT NULL,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</a:t>
            </a:r>
            <a:r>
              <a:rPr lang="en-US" dirty="0" err="1"/>
              <a:t>num_chassi</a:t>
            </a:r>
            <a:r>
              <a:rPr lang="en-US" dirty="0"/>
              <a:t> varchar(20) NOT NULL,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FOREIGN KEY (</a:t>
            </a:r>
            <a:r>
              <a:rPr lang="en-US" dirty="0" err="1"/>
              <a:t>cod_motorista</a:t>
            </a:r>
            <a:r>
              <a:rPr lang="en-US" dirty="0"/>
              <a:t>) REFERENCES </a:t>
            </a:r>
            <a:r>
              <a:rPr lang="en-US" dirty="0" err="1"/>
              <a:t>motorista</a:t>
            </a:r>
            <a:r>
              <a:rPr lang="en-US" dirty="0"/>
              <a:t> (</a:t>
            </a:r>
            <a:r>
              <a:rPr lang="en-US" dirty="0" err="1"/>
              <a:t>id_motorista</a:t>
            </a:r>
            <a:r>
              <a:rPr lang="en-US" dirty="0"/>
              <a:t>)	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)ENGINE=INNODB DEFAULT CHARSET=UTF8;</a:t>
            </a:r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7156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7889576" cy="1144800"/>
          </a:xfrm>
        </p:spPr>
        <p:txBody>
          <a:bodyPr>
            <a:normAutofit/>
          </a:bodyPr>
          <a:lstStyle/>
          <a:p>
            <a:pPr algn="ctr"/>
            <a:r>
              <a:rPr lang="pt-BR" sz="6700" b="1" spc="-1" dirty="0">
                <a:solidFill>
                  <a:srgbClr val="005696"/>
                </a:solidFill>
                <a:latin typeface="Calibri Light"/>
                <a:cs typeface="+mn-cs"/>
              </a:rPr>
              <a:t>PROJETO </a:t>
            </a:r>
            <a:r>
              <a:rPr lang="pt-BR" sz="6700" b="1" spc="-1" dirty="0" err="1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TchêUber</a:t>
            </a:r>
            <a:endParaRPr lang="pt-BR" sz="67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 fontScale="85000" lnSpcReduction="20000"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dirty="0"/>
              <a:t>CREATE TABLE </a:t>
            </a:r>
            <a:r>
              <a:rPr lang="en-US" dirty="0" err="1"/>
              <a:t>solicita_servico</a:t>
            </a:r>
            <a:r>
              <a:rPr lang="en-US" dirty="0"/>
              <a:t> (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</a:t>
            </a:r>
            <a:r>
              <a:rPr lang="en-US" dirty="0" err="1"/>
              <a:t>id_sol_servico</a:t>
            </a:r>
            <a:r>
              <a:rPr lang="en-US" dirty="0"/>
              <a:t>  int PRIMARY KEY AUTO_INCREMENT,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</a:t>
            </a:r>
            <a:r>
              <a:rPr lang="en-US" dirty="0" err="1"/>
              <a:t>data_soli</a:t>
            </a:r>
            <a:r>
              <a:rPr lang="en-US" dirty="0"/>
              <a:t> date NOT NULL,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</a:t>
            </a:r>
            <a:r>
              <a:rPr lang="en-US" dirty="0" err="1"/>
              <a:t>data_proble</a:t>
            </a:r>
            <a:r>
              <a:rPr lang="en-US" dirty="0"/>
              <a:t> date NOT NULL,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</a:t>
            </a:r>
            <a:r>
              <a:rPr lang="en-US" dirty="0" err="1"/>
              <a:t>cod_veiculo</a:t>
            </a:r>
            <a:r>
              <a:rPr lang="en-US" dirty="0"/>
              <a:t> int NOT NULL,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</a:t>
            </a:r>
            <a:r>
              <a:rPr lang="en-US" dirty="0" err="1"/>
              <a:t>cod_motorista</a:t>
            </a:r>
            <a:r>
              <a:rPr lang="en-US" dirty="0"/>
              <a:t> int NOT NULL,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</a:t>
            </a:r>
            <a:r>
              <a:rPr lang="en-US" dirty="0" err="1"/>
              <a:t>descricao</a:t>
            </a:r>
            <a:r>
              <a:rPr lang="en-US" dirty="0"/>
              <a:t> text(140) NOT NULL,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FOREIGN KEY (</a:t>
            </a:r>
            <a:r>
              <a:rPr lang="en-US" dirty="0" err="1"/>
              <a:t>cod_veiculo</a:t>
            </a:r>
            <a:r>
              <a:rPr lang="en-US" dirty="0"/>
              <a:t>) REFERENCES </a:t>
            </a:r>
            <a:r>
              <a:rPr lang="en-US" dirty="0" err="1"/>
              <a:t>veiculo</a:t>
            </a:r>
            <a:r>
              <a:rPr lang="en-US" dirty="0"/>
              <a:t> (</a:t>
            </a:r>
            <a:r>
              <a:rPr lang="en-US" dirty="0" err="1"/>
              <a:t>id_veiculo</a:t>
            </a:r>
            <a:r>
              <a:rPr lang="en-US" dirty="0"/>
              <a:t>),	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FOREIGN KEY (</a:t>
            </a:r>
            <a:r>
              <a:rPr lang="en-US" dirty="0" err="1"/>
              <a:t>cod_motorista</a:t>
            </a:r>
            <a:r>
              <a:rPr lang="en-US" dirty="0"/>
              <a:t>) REFERENCES </a:t>
            </a:r>
            <a:r>
              <a:rPr lang="en-US" dirty="0" err="1"/>
              <a:t>motorista</a:t>
            </a:r>
            <a:r>
              <a:rPr lang="en-US" dirty="0"/>
              <a:t> (</a:t>
            </a:r>
            <a:r>
              <a:rPr lang="en-US" dirty="0" err="1"/>
              <a:t>id_motorista</a:t>
            </a:r>
            <a:r>
              <a:rPr lang="en-US" dirty="0"/>
              <a:t>)	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)ENGINE=INNODB DEFAULT CHARSET=UTF8;</a:t>
            </a:r>
            <a:endParaRPr lang="es-ES" dirty="0"/>
          </a:p>
          <a:p>
            <a:pPr>
              <a:buClr>
                <a:srgbClr val="C0000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2274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7889576" cy="1144800"/>
          </a:xfrm>
        </p:spPr>
        <p:txBody>
          <a:bodyPr>
            <a:normAutofit/>
          </a:bodyPr>
          <a:lstStyle/>
          <a:p>
            <a:pPr algn="ctr"/>
            <a:r>
              <a:rPr lang="pt-BR" sz="6700" b="1" spc="-1" dirty="0">
                <a:solidFill>
                  <a:srgbClr val="005696"/>
                </a:solidFill>
                <a:latin typeface="Calibri Light"/>
                <a:cs typeface="+mn-cs"/>
              </a:rPr>
              <a:t>PROJETO </a:t>
            </a:r>
            <a:r>
              <a:rPr lang="pt-BR" sz="6700" b="1" spc="-1" dirty="0" err="1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TchêUber</a:t>
            </a:r>
            <a:endParaRPr lang="pt-BR" sz="67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 fontScale="85000" lnSpcReduction="20000"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dirty="0"/>
              <a:t>CREATE TABLE </a:t>
            </a:r>
            <a:r>
              <a:rPr lang="en-US" dirty="0" err="1"/>
              <a:t>realiza_servico</a:t>
            </a:r>
            <a:r>
              <a:rPr lang="en-US" dirty="0"/>
              <a:t> (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</a:t>
            </a:r>
            <a:r>
              <a:rPr lang="en-US" dirty="0" err="1"/>
              <a:t>id_rea_servico</a:t>
            </a:r>
            <a:r>
              <a:rPr lang="en-US" dirty="0"/>
              <a:t>  int PRIMARY KEY AUTO_INCREMENT,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</a:t>
            </a:r>
            <a:r>
              <a:rPr lang="en-US" dirty="0" err="1"/>
              <a:t>data_inicio</a:t>
            </a:r>
            <a:r>
              <a:rPr lang="en-US" dirty="0"/>
              <a:t> date NOT NULL,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</a:t>
            </a:r>
            <a:r>
              <a:rPr lang="en-US" dirty="0" err="1"/>
              <a:t>data_entrega</a:t>
            </a:r>
            <a:r>
              <a:rPr lang="en-US" dirty="0"/>
              <a:t> date NOT NULL,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</a:t>
            </a:r>
            <a:r>
              <a:rPr lang="en-US" dirty="0" err="1"/>
              <a:t>cod_servico</a:t>
            </a:r>
            <a:r>
              <a:rPr lang="en-US" dirty="0"/>
              <a:t> int NOT NULL,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</a:t>
            </a:r>
            <a:r>
              <a:rPr lang="en-US" dirty="0" err="1"/>
              <a:t>cod_mecanico</a:t>
            </a:r>
            <a:r>
              <a:rPr lang="en-US" dirty="0"/>
              <a:t> int NOT NULL,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</a:t>
            </a:r>
            <a:r>
              <a:rPr lang="en-US" dirty="0" err="1"/>
              <a:t>descricao</a:t>
            </a:r>
            <a:r>
              <a:rPr lang="en-US" dirty="0"/>
              <a:t> text(140) NOT NULL,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FOREIGN KEY (</a:t>
            </a:r>
            <a:r>
              <a:rPr lang="en-US" dirty="0" err="1"/>
              <a:t>cod_servico</a:t>
            </a:r>
            <a:r>
              <a:rPr lang="en-US" dirty="0"/>
              <a:t>) REFERENCES </a:t>
            </a:r>
            <a:r>
              <a:rPr lang="en-US" dirty="0" err="1"/>
              <a:t>solicita_servico</a:t>
            </a:r>
            <a:r>
              <a:rPr lang="en-US" dirty="0"/>
              <a:t> (</a:t>
            </a:r>
            <a:r>
              <a:rPr lang="en-US" dirty="0" err="1"/>
              <a:t>id_sol_servico</a:t>
            </a:r>
            <a:r>
              <a:rPr lang="en-US" dirty="0"/>
              <a:t>),	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FOREIGN KEY (</a:t>
            </a:r>
            <a:r>
              <a:rPr lang="en-US" dirty="0" err="1"/>
              <a:t>cod_mecanico</a:t>
            </a:r>
            <a:r>
              <a:rPr lang="en-US" dirty="0"/>
              <a:t>) REFERENCES </a:t>
            </a:r>
            <a:r>
              <a:rPr lang="en-US" dirty="0" err="1"/>
              <a:t>mecanico</a:t>
            </a:r>
            <a:r>
              <a:rPr lang="en-US" dirty="0"/>
              <a:t> (</a:t>
            </a:r>
            <a:r>
              <a:rPr lang="en-US" dirty="0" err="1"/>
              <a:t>id_mecanico</a:t>
            </a:r>
            <a:r>
              <a:rPr lang="en-US" dirty="0"/>
              <a:t>)	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/>
              <a:t>	)ENGINE=INNODB DEFAULT CHARSET=UTF8;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838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9407" y="329019"/>
            <a:ext cx="8409829" cy="1144800"/>
          </a:xfrm>
        </p:spPr>
        <p:txBody>
          <a:bodyPr>
            <a:normAutofit fontScale="90000"/>
          </a:bodyPr>
          <a:lstStyle/>
          <a:p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Hora da atividade :)</a:t>
            </a:r>
            <a:br>
              <a:rPr lang="pt-BR" dirty="0"/>
            </a:br>
            <a:r>
              <a:rPr lang="pt-BR" dirty="0"/>
              <a:t>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Empresa </a:t>
            </a:r>
            <a:r>
              <a:rPr lang="pt-BR" sz="6700" b="1" spc="-1" dirty="0" err="1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TchêUber</a:t>
            </a:r>
            <a:endParaRPr lang="pt-BR" sz="67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2510" y="1946563"/>
            <a:ext cx="11720945" cy="3816927"/>
          </a:xfrm>
        </p:spPr>
        <p:txBody>
          <a:bodyPr>
            <a:no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2000" dirty="0"/>
              <a:t>Desafío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1 – Uma empresa do seguimento de transportes (</a:t>
            </a:r>
            <a:r>
              <a:rPr lang="pt-BR" sz="1900" dirty="0" err="1"/>
              <a:t>TchêUber</a:t>
            </a:r>
            <a:r>
              <a:rPr lang="pt-BR" sz="1900" dirty="0"/>
              <a:t>), necessita de um sistema, para registro de seus  motoristas, seus veículos, mecânicos e solicitações de serviços mecânicos.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2 – Os dados necessários do motorista são: nome completo do motorista, categoria da carteira do motorista, número da carteira do motorista, CPF, endereço, cidade, estado e número do celular.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3 – Os dados necessários dos veículos são: dados do motorista, marca, modelo, placa, ano de fabricação, número do chassi e cor.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4 – Os dados necessários do mecânico são: nome completo, endereço, cidade, estado, CPF e celular.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5 – O motorista pode solicitar serviço mecânico quando necessário.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6 – O serviço, deve registrar o número da ordem de serviço, data da solicitação, data do problema, nome do veículo, nome do motorista, placa do veículo e descrição do problema.</a:t>
            </a:r>
          </a:p>
        </p:txBody>
      </p:sp>
    </p:spTree>
    <p:extLst>
      <p:ext uri="{BB962C8B-B14F-4D97-AF65-F5344CB8AC3E}">
        <p14:creationId xmlns:p14="http://schemas.microsoft.com/office/powerpoint/2010/main" val="301351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7889576" cy="1144800"/>
          </a:xfrm>
        </p:spPr>
        <p:txBody>
          <a:bodyPr>
            <a:normAutofit/>
          </a:bodyPr>
          <a:lstStyle/>
          <a:p>
            <a:pPr algn="ctr"/>
            <a:r>
              <a:rPr lang="pt-BR" sz="6700" b="1" spc="-1" dirty="0">
                <a:solidFill>
                  <a:srgbClr val="005696"/>
                </a:solidFill>
                <a:latin typeface="Calibri Light"/>
                <a:cs typeface="+mn-cs"/>
              </a:rPr>
              <a:t>PROJETO </a:t>
            </a:r>
            <a:r>
              <a:rPr lang="pt-BR" sz="6700" b="1" spc="-1" dirty="0" err="1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TchêUber</a:t>
            </a:r>
            <a:endParaRPr lang="pt-BR" sz="67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2800" dirty="0"/>
              <a:t>1° PARTE DO PROJETO - CRIAÇÃO</a:t>
            </a:r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r>
              <a:rPr lang="es-ES" dirty="0"/>
              <a:t>PROJETAR O DIAGRAMA, MODIFICANDO OS CAMPOS E ATRIBUTOS</a:t>
            </a:r>
          </a:p>
          <a:p>
            <a:pPr>
              <a:buClr>
                <a:srgbClr val="C00000"/>
              </a:buClr>
            </a:pPr>
            <a:r>
              <a:rPr lang="es-ES" dirty="0"/>
              <a:t>CRIAR O BANCO DE DADOS RELACIONAL;</a:t>
            </a:r>
          </a:p>
          <a:p>
            <a:pPr>
              <a:buClr>
                <a:srgbClr val="C00000"/>
              </a:buClr>
            </a:pPr>
            <a:r>
              <a:rPr lang="es-ES" dirty="0"/>
              <a:t>CRIAR AS TABELAS;</a:t>
            </a:r>
          </a:p>
          <a:p>
            <a:pPr>
              <a:buClr>
                <a:srgbClr val="C00000"/>
              </a:buClr>
            </a:pPr>
            <a:r>
              <a:rPr lang="es-ES" dirty="0"/>
              <a:t>DEFINIR OS ATRIBUTOS DE CADA TABELA E TIPAGEM;</a:t>
            </a:r>
          </a:p>
          <a:p>
            <a:pPr>
              <a:buClr>
                <a:srgbClr val="C00000"/>
              </a:buClr>
            </a:pPr>
            <a:r>
              <a:rPr lang="es-ES" dirty="0"/>
              <a:t>DEFINIR CHAVE PRIMÁRIA DE CADA TABELA E AS CHAVES ESTRANGEIRAS;</a:t>
            </a:r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r>
              <a:rPr lang="es-ES" dirty="0" err="1">
                <a:solidFill>
                  <a:srgbClr val="FF0000"/>
                </a:solidFill>
              </a:rPr>
              <a:t>Obs</a:t>
            </a:r>
            <a:r>
              <a:rPr lang="es-ES" dirty="0">
                <a:solidFill>
                  <a:srgbClr val="FF0000"/>
                </a:solidFill>
              </a:rPr>
              <a:t>: registrar todos os comandos utilizados </a:t>
            </a:r>
            <a:r>
              <a:rPr lang="es-ES" dirty="0" err="1">
                <a:solidFill>
                  <a:srgbClr val="FF0000"/>
                </a:solidFill>
              </a:rPr>
              <a:t>na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atividade</a:t>
            </a:r>
            <a:r>
              <a:rPr lang="es-ES" dirty="0">
                <a:solidFill>
                  <a:srgbClr val="FF0000"/>
                </a:solidFill>
              </a:rPr>
              <a:t> </a:t>
            </a:r>
          </a:p>
          <a:p>
            <a:pPr>
              <a:buClr>
                <a:srgbClr val="C0000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910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7889576" cy="1144800"/>
          </a:xfrm>
        </p:spPr>
        <p:txBody>
          <a:bodyPr>
            <a:normAutofit/>
          </a:bodyPr>
          <a:lstStyle/>
          <a:p>
            <a:pPr algn="ctr"/>
            <a:r>
              <a:rPr lang="pt-BR" sz="6700" b="1" spc="-1" dirty="0">
                <a:solidFill>
                  <a:srgbClr val="005696"/>
                </a:solidFill>
                <a:latin typeface="Calibri Light"/>
                <a:cs typeface="+mn-cs"/>
              </a:rPr>
              <a:t>PROJETO </a:t>
            </a:r>
            <a:r>
              <a:rPr lang="pt-BR" sz="6700" b="1" spc="-1" dirty="0" err="1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TchêUber</a:t>
            </a:r>
            <a:endParaRPr lang="pt-BR" sz="67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dirty="0"/>
              <a:t>2</a:t>
            </a:r>
            <a:r>
              <a:rPr lang="es-ES" sz="2800" dirty="0"/>
              <a:t>° PARTE DO PROJETO – INSERÇÃO DE DADOS</a:t>
            </a:r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r>
              <a:rPr lang="es-ES" dirty="0"/>
              <a:t>INSERIR 5 DADOS COMPLETOS EM CADA TABELA DO BANCO;</a:t>
            </a:r>
          </a:p>
          <a:p>
            <a:pPr>
              <a:buClr>
                <a:srgbClr val="C0000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794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7889576" cy="1144800"/>
          </a:xfrm>
        </p:spPr>
        <p:txBody>
          <a:bodyPr>
            <a:normAutofit/>
          </a:bodyPr>
          <a:lstStyle/>
          <a:p>
            <a:pPr algn="ctr"/>
            <a:r>
              <a:rPr lang="pt-BR" sz="6700" b="1" spc="-1" dirty="0">
                <a:solidFill>
                  <a:srgbClr val="005696"/>
                </a:solidFill>
                <a:latin typeface="Calibri Light"/>
                <a:cs typeface="+mn-cs"/>
              </a:rPr>
              <a:t>PROJETO </a:t>
            </a:r>
            <a:r>
              <a:rPr lang="pt-BR" sz="6700" b="1" spc="-1" dirty="0" err="1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TchêUber</a:t>
            </a:r>
            <a:endParaRPr lang="pt-BR" sz="67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dirty="0"/>
              <a:t>3</a:t>
            </a:r>
            <a:r>
              <a:rPr lang="es-ES" sz="2800"/>
              <a:t>° </a:t>
            </a:r>
            <a:r>
              <a:rPr lang="es-ES" sz="2800" dirty="0"/>
              <a:t>PARTE DO PROJETO – SELECIONAR OS DADOS NAS TABELAS QUE TEM RELAÇÃO EM OUTRAS TABELAS </a:t>
            </a:r>
          </a:p>
          <a:p>
            <a:pPr marL="0" indent="0">
              <a:buClr>
                <a:srgbClr val="C00000"/>
              </a:buClr>
              <a:buNone/>
            </a:pPr>
            <a:endParaRPr lang="es-ES" dirty="0"/>
          </a:p>
          <a:p>
            <a:pPr>
              <a:buClr>
                <a:srgbClr val="C00000"/>
              </a:buClr>
            </a:pPr>
            <a:r>
              <a:rPr lang="es-ES" dirty="0" err="1"/>
              <a:t>Não</a:t>
            </a:r>
            <a:r>
              <a:rPr lang="es-ES" dirty="0"/>
              <a:t> mostrar ID das </a:t>
            </a:r>
            <a:r>
              <a:rPr lang="es-ES" dirty="0" err="1"/>
              <a:t>tabelas</a:t>
            </a:r>
            <a:r>
              <a:rPr lang="es-ES" dirty="0"/>
              <a:t>;</a:t>
            </a:r>
          </a:p>
          <a:p>
            <a:pPr>
              <a:buClr>
                <a:srgbClr val="C00000"/>
              </a:buClr>
            </a:pPr>
            <a:r>
              <a:rPr lang="es-ES" dirty="0"/>
              <a:t>Modificar o </a:t>
            </a:r>
            <a:r>
              <a:rPr lang="es-ES" dirty="0" err="1"/>
              <a:t>nome</a:t>
            </a:r>
            <a:r>
              <a:rPr lang="es-ES" dirty="0"/>
              <a:t> dos campos, para </a:t>
            </a:r>
            <a:r>
              <a:rPr lang="es-ES" dirty="0" err="1"/>
              <a:t>melhorar</a:t>
            </a:r>
            <a:r>
              <a:rPr lang="es-ES" dirty="0"/>
              <a:t> a </a:t>
            </a:r>
            <a:r>
              <a:rPr lang="es-ES" dirty="0" err="1"/>
              <a:t>visualização</a:t>
            </a:r>
            <a:r>
              <a:rPr lang="es-ES" dirty="0"/>
              <a:t> do </a:t>
            </a:r>
            <a:r>
              <a:rPr lang="es-ES" dirty="0" err="1"/>
              <a:t>usuário</a:t>
            </a:r>
            <a:r>
              <a:rPr lang="es-ES" dirty="0"/>
              <a:t>;</a:t>
            </a:r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 marL="0" indent="0">
              <a:buClr>
                <a:srgbClr val="C00000"/>
              </a:buClr>
              <a:buNone/>
            </a:pPr>
            <a:endParaRPr lang="es-ES" sz="2800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205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7889576" cy="1144800"/>
          </a:xfrm>
        </p:spPr>
        <p:txBody>
          <a:bodyPr>
            <a:normAutofit/>
          </a:bodyPr>
          <a:lstStyle/>
          <a:p>
            <a:pPr algn="ctr"/>
            <a:r>
              <a:rPr lang="pt-BR" sz="6700" b="1" spc="-1" dirty="0">
                <a:solidFill>
                  <a:srgbClr val="005696"/>
                </a:solidFill>
                <a:latin typeface="Calibri Light"/>
                <a:cs typeface="+mn-cs"/>
              </a:rPr>
              <a:t>PROJETO </a:t>
            </a:r>
            <a:r>
              <a:rPr lang="pt-BR" sz="6700" b="1" spc="-1" dirty="0" err="1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TchêUber</a:t>
            </a:r>
            <a:endParaRPr lang="pt-BR" sz="67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 lnSpcReduction="10000"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dirty="0"/>
              <a:t>REGRAS DA ATIVIDADE</a:t>
            </a:r>
          </a:p>
          <a:p>
            <a:pPr marL="0" indent="0" algn="ctr">
              <a:buClr>
                <a:srgbClr val="C00000"/>
              </a:buClr>
              <a:buNone/>
            </a:pPr>
            <a:endParaRPr lang="es-ES" dirty="0"/>
          </a:p>
          <a:p>
            <a:pPr>
              <a:buClr>
                <a:srgbClr val="C00000"/>
              </a:buClr>
            </a:pPr>
            <a:r>
              <a:rPr lang="es-ES" dirty="0"/>
              <a:t>A ATIVIDADE DEVE SER REALIZADA EM MODO </a:t>
            </a:r>
            <a:r>
              <a:rPr lang="es-ES" dirty="0">
                <a:solidFill>
                  <a:srgbClr val="FF0000"/>
                </a:solidFill>
              </a:rPr>
              <a:t>CÓDIGO</a:t>
            </a:r>
            <a:r>
              <a:rPr lang="es-ES" dirty="0"/>
              <a:t> (NÃO UTILIZAR A INTERFACE); </a:t>
            </a:r>
          </a:p>
          <a:p>
            <a:pPr>
              <a:buClr>
                <a:srgbClr val="C00000"/>
              </a:buClr>
            </a:pPr>
            <a:r>
              <a:rPr lang="es-ES" dirty="0"/>
              <a:t>SALVAR OS CÓDIGOS UTILIZADOS EM UM BLOCO DE NOTAS OU WORD;</a:t>
            </a:r>
          </a:p>
          <a:p>
            <a:pPr>
              <a:buClr>
                <a:srgbClr val="C00000"/>
              </a:buClr>
            </a:pPr>
            <a:r>
              <a:rPr lang="es-ES" dirty="0"/>
              <a:t>PODE CONSULTAR OS MATERIAIS DISPONIBILIZADOS EM AULA;</a:t>
            </a:r>
          </a:p>
          <a:p>
            <a:pPr>
              <a:buClr>
                <a:srgbClr val="C00000"/>
              </a:buClr>
            </a:pPr>
            <a:r>
              <a:rPr lang="es-ES" dirty="0"/>
              <a:t>A ATIVIDADE PODE SER REALIZADA EM INDIVIDUAL;</a:t>
            </a:r>
          </a:p>
          <a:p>
            <a:pPr>
              <a:buClr>
                <a:srgbClr val="C00000"/>
              </a:buClr>
            </a:pPr>
            <a:r>
              <a:rPr lang="es-ES" dirty="0"/>
              <a:t>CHAMAR PROFESSOR APÓS FINALIZAR ATIVIDADE.</a:t>
            </a:r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 marL="0" indent="0">
              <a:buClr>
                <a:srgbClr val="C00000"/>
              </a:buClr>
              <a:buNone/>
            </a:pPr>
            <a:endParaRPr lang="es-ES" sz="2800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338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7889576" cy="1144800"/>
          </a:xfrm>
        </p:spPr>
        <p:txBody>
          <a:bodyPr>
            <a:normAutofit/>
          </a:bodyPr>
          <a:lstStyle/>
          <a:p>
            <a:pPr algn="ctr"/>
            <a:r>
              <a:rPr lang="pt-BR" sz="6700" b="1" spc="-1" dirty="0">
                <a:solidFill>
                  <a:srgbClr val="005696"/>
                </a:solidFill>
                <a:latin typeface="Calibri Light"/>
                <a:cs typeface="+mn-cs"/>
              </a:rPr>
              <a:t>PROJETO </a:t>
            </a:r>
            <a:r>
              <a:rPr lang="pt-BR" sz="6700" b="1" spc="-1" dirty="0" err="1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TchêUber</a:t>
            </a:r>
            <a:endParaRPr lang="pt-BR" sz="67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5B3AD9C-19A5-424F-8BF0-8874840DC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645" y="1432255"/>
            <a:ext cx="5350756" cy="492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96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7889576" cy="1144800"/>
          </a:xfrm>
        </p:spPr>
        <p:txBody>
          <a:bodyPr>
            <a:normAutofit/>
          </a:bodyPr>
          <a:lstStyle/>
          <a:p>
            <a:pPr algn="ctr"/>
            <a:r>
              <a:rPr lang="pt-BR" sz="6700" b="1" spc="-1" dirty="0">
                <a:solidFill>
                  <a:srgbClr val="005696"/>
                </a:solidFill>
                <a:latin typeface="Calibri Light"/>
                <a:cs typeface="+mn-cs"/>
              </a:rPr>
              <a:t>PROJETO </a:t>
            </a:r>
            <a:r>
              <a:rPr lang="pt-BR" sz="6700" b="1" spc="-1" dirty="0" err="1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TchêUber</a:t>
            </a:r>
            <a:endParaRPr lang="pt-BR" sz="67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dirty="0"/>
              <a:t>CREATE DATABASE </a:t>
            </a:r>
            <a:r>
              <a:rPr lang="en-US" dirty="0" err="1"/>
              <a:t>tcheuber</a:t>
            </a:r>
            <a:r>
              <a:rPr lang="en-US" dirty="0"/>
              <a:t>;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USE </a:t>
            </a:r>
            <a:r>
              <a:rPr lang="en-US" dirty="0" err="1"/>
              <a:t>tcheuber</a:t>
            </a:r>
            <a:r>
              <a:rPr lang="en-US" dirty="0"/>
              <a:t>; </a:t>
            </a: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 marL="0" indent="0">
              <a:buClr>
                <a:srgbClr val="C00000"/>
              </a:buClr>
              <a:buNone/>
            </a:pPr>
            <a:endParaRPr lang="es-ES" sz="2800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4014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7889576" cy="1144800"/>
          </a:xfrm>
        </p:spPr>
        <p:txBody>
          <a:bodyPr>
            <a:normAutofit/>
          </a:bodyPr>
          <a:lstStyle/>
          <a:p>
            <a:pPr algn="ctr"/>
            <a:r>
              <a:rPr lang="pt-BR" sz="6700" b="1" spc="-1" dirty="0">
                <a:solidFill>
                  <a:srgbClr val="005696"/>
                </a:solidFill>
                <a:latin typeface="Calibri Light"/>
                <a:cs typeface="+mn-cs"/>
              </a:rPr>
              <a:t>PROJETO </a:t>
            </a:r>
            <a:r>
              <a:rPr lang="pt-BR" sz="6700" b="1" spc="-1" dirty="0" err="1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TchêUber</a:t>
            </a:r>
            <a:endParaRPr lang="pt-BR" sz="67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 fontScale="92500" lnSpcReduction="10000"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dirty="0"/>
              <a:t>CREATE TABLE </a:t>
            </a:r>
            <a:r>
              <a:rPr lang="en-US" dirty="0" err="1"/>
              <a:t>pessoa</a:t>
            </a:r>
            <a:r>
              <a:rPr lang="en-US" dirty="0"/>
              <a:t> (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</a:t>
            </a:r>
            <a:r>
              <a:rPr lang="en-US" dirty="0" err="1"/>
              <a:t>id_pessoa</a:t>
            </a:r>
            <a:r>
              <a:rPr lang="en-US" dirty="0"/>
              <a:t>  int PRIMARY KEY AUTO_INCREMENT,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</a:t>
            </a:r>
            <a:r>
              <a:rPr lang="en-US" dirty="0" err="1"/>
              <a:t>endereco</a:t>
            </a:r>
            <a:r>
              <a:rPr lang="en-US" dirty="0"/>
              <a:t> varchar(50) NOT NULL,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</a:t>
            </a:r>
            <a:r>
              <a:rPr lang="en-US" dirty="0" err="1"/>
              <a:t>cidade</a:t>
            </a:r>
            <a:r>
              <a:rPr lang="en-US" dirty="0"/>
              <a:t> varchar(50) NOT NULL,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</a:t>
            </a:r>
            <a:r>
              <a:rPr lang="en-US" dirty="0" err="1"/>
              <a:t>estado</a:t>
            </a:r>
            <a:r>
              <a:rPr lang="en-US" dirty="0"/>
              <a:t> char(2) NOT NULL,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</a:t>
            </a:r>
            <a:r>
              <a:rPr lang="en-US" dirty="0" err="1"/>
              <a:t>cpf</a:t>
            </a:r>
            <a:r>
              <a:rPr lang="en-US" dirty="0"/>
              <a:t> varchar(11) NOT NULL,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</a:t>
            </a:r>
            <a:r>
              <a:rPr lang="en-US" dirty="0" err="1"/>
              <a:t>celular</a:t>
            </a:r>
            <a:r>
              <a:rPr lang="en-US" dirty="0"/>
              <a:t> varchar(11) NOT NULL,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</a:t>
            </a:r>
            <a:r>
              <a:rPr lang="en-US" dirty="0" err="1"/>
              <a:t>num_carteira</a:t>
            </a:r>
            <a:r>
              <a:rPr lang="en-US" dirty="0"/>
              <a:t> varchar(11) NOT NULL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dirty="0"/>
              <a:t>	)ENGINE=INNODB DEFAULT CHARSET=UTF8;</a:t>
            </a: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 marL="0" indent="0">
              <a:buClr>
                <a:srgbClr val="C00000"/>
              </a:buClr>
              <a:buNone/>
            </a:pPr>
            <a:endParaRPr lang="es-ES" sz="2800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8585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1154</TotalTime>
  <Words>894</Words>
  <Application>Microsoft Office PowerPoint</Application>
  <PresentationFormat>Widescreen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 Light</vt:lpstr>
      <vt:lpstr>Symbol</vt:lpstr>
      <vt:lpstr>Wingdings</vt:lpstr>
      <vt:lpstr>Office Theme</vt:lpstr>
      <vt:lpstr>Office Theme</vt:lpstr>
      <vt:lpstr>Apresentação do PowerPoint</vt:lpstr>
      <vt:lpstr>Hora da atividade :)          Empresa TchêUber</vt:lpstr>
      <vt:lpstr>PROJETO TchêUber</vt:lpstr>
      <vt:lpstr>PROJETO TchêUber</vt:lpstr>
      <vt:lpstr>PROJETO TchêUber</vt:lpstr>
      <vt:lpstr>PROJETO TchêUber</vt:lpstr>
      <vt:lpstr>PROJETO TchêUber</vt:lpstr>
      <vt:lpstr>PROJETO TchêUber</vt:lpstr>
      <vt:lpstr>PROJETO TchêUber</vt:lpstr>
      <vt:lpstr>PROJETO TchêUber</vt:lpstr>
      <vt:lpstr>PROJETO TchêUber</vt:lpstr>
      <vt:lpstr>PROJETO TchêUber</vt:lpstr>
      <vt:lpstr>PROJETO TchêUber</vt:lpstr>
      <vt:lpstr>PROJETO TchêUber</vt:lpstr>
    </vt:vector>
  </TitlesOfParts>
  <Company>PUCRS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</dc:title>
  <dc:subject/>
  <dc:creator>consulta3d</dc:creator>
  <dc:description/>
  <cp:lastModifiedBy>MIGUEL ANGELO MATIOLLA</cp:lastModifiedBy>
  <cp:revision>142</cp:revision>
  <dcterms:created xsi:type="dcterms:W3CDTF">2019-04-01T17:03:04Z</dcterms:created>
  <dcterms:modified xsi:type="dcterms:W3CDTF">2025-03-19T15:03:09Z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PUCRS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43</vt:i4>
  </property>
</Properties>
</file>