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332" r:id="rId3"/>
    <p:sldId id="299" r:id="rId4"/>
    <p:sldId id="334" r:id="rId5"/>
    <p:sldId id="340" r:id="rId6"/>
    <p:sldId id="335" r:id="rId7"/>
    <p:sldId id="336" r:id="rId8"/>
    <p:sldId id="337" r:id="rId9"/>
    <p:sldId id="339" r:id="rId10"/>
    <p:sldId id="338" r:id="rId11"/>
    <p:sldId id="341" r:id="rId12"/>
    <p:sldId id="343" r:id="rId13"/>
    <p:sldId id="344" r:id="rId14"/>
    <p:sldId id="342" r:id="rId15"/>
    <p:sldId id="309" r:id="rId16"/>
    <p:sldId id="308" r:id="rId17"/>
    <p:sldId id="345" r:id="rId18"/>
    <p:sldId id="346" r:id="rId19"/>
    <p:sldId id="347" r:id="rId20"/>
    <p:sldId id="348" r:id="rId21"/>
    <p:sldId id="349" r:id="rId22"/>
    <p:sldId id="350" r:id="rId23"/>
    <p:sldId id="351" r:id="rId24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B96290-B648-4A37-820E-93D934F85DBF}" type="datetimeFigureOut">
              <a:rPr lang="pt-BR" smtClean="0"/>
              <a:pPr/>
              <a:t>18/12/2023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12F969B-143C-47B9-905D-C6D7254BA94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8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6"/>
          <p:cNvPicPr/>
          <p:nvPr/>
        </p:nvPicPr>
        <p:blipFill>
          <a:blip r:embed="rId15"/>
          <a:stretch/>
        </p:blipFill>
        <p:spPr>
          <a:xfrm>
            <a:off x="0" y="0"/>
            <a:ext cx="1412280" cy="9118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9435960" y="6265080"/>
            <a:ext cx="2754720" cy="33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pt-BR" sz="1600" b="1" strike="noStrike" spc="-1" dirty="0">
                <a:solidFill>
                  <a:srgbClr val="005696"/>
                </a:solidFill>
                <a:latin typeface="Arial"/>
                <a:ea typeface="DejaVu Sans"/>
              </a:rPr>
              <a:t>Prof.: Miguel Matiolla</a:t>
            </a:r>
            <a:endParaRPr lang="pt-BR" sz="1600" b="0" strike="noStrike" spc="-1" dirty="0">
              <a:latin typeface="Arial"/>
            </a:endParaRPr>
          </a:p>
        </p:txBody>
      </p:sp>
      <p:pic>
        <p:nvPicPr>
          <p:cNvPr id="40" name="Imagem 8"/>
          <p:cNvPicPr/>
          <p:nvPr/>
        </p:nvPicPr>
        <p:blipFill>
          <a:blip r:embed="rId16"/>
          <a:stretch/>
        </p:blipFill>
        <p:spPr>
          <a:xfrm>
            <a:off x="10269000" y="5393160"/>
            <a:ext cx="1303200" cy="76104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04" y="645840"/>
            <a:ext cx="8353425" cy="4619625"/>
          </a:xfrm>
          <a:prstGeom prst="rect">
            <a:avLst/>
          </a:prstGeom>
        </p:spPr>
      </p:pic>
      <p:sp>
        <p:nvSpPr>
          <p:cNvPr id="80" name="CustomShape 2"/>
          <p:cNvSpPr/>
          <p:nvPr/>
        </p:nvSpPr>
        <p:spPr>
          <a:xfrm>
            <a:off x="2872440" y="5980320"/>
            <a:ext cx="61916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4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Prof.: </a:t>
            </a:r>
            <a:r>
              <a:rPr lang="pt-BR" sz="4000" b="1" spc="-1" dirty="0">
                <a:solidFill>
                  <a:srgbClr val="005696"/>
                </a:solidFill>
                <a:latin typeface="Calibri Light"/>
                <a:ea typeface="DejaVu Sans"/>
              </a:rPr>
              <a:t>Miguel Matiolla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1106640" y="514800"/>
            <a:ext cx="733788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6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Modelagem</a:t>
            </a:r>
            <a:endParaRPr lang="pt-BR" sz="6000" b="0" strike="noStrike" spc="-1" dirty="0">
              <a:latin typeface="Arial"/>
            </a:endParaRPr>
          </a:p>
        </p:txBody>
      </p:sp>
      <p:pic>
        <p:nvPicPr>
          <p:cNvPr id="83" name="Imagem 3"/>
          <p:cNvPicPr/>
          <p:nvPr/>
        </p:nvPicPr>
        <p:blipFill>
          <a:blip r:embed="rId3"/>
          <a:stretch/>
        </p:blipFill>
        <p:spPr>
          <a:xfrm>
            <a:off x="9316440" y="144000"/>
            <a:ext cx="2578680" cy="1505880"/>
          </a:xfrm>
          <a:prstGeom prst="rect">
            <a:avLst/>
          </a:prstGeom>
          <a:ln>
            <a:noFill/>
          </a:ln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2779881" y="5260240"/>
            <a:ext cx="6192688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SzPct val="45000"/>
              <a:buFont typeface="Wingdings" pitchFamily="2" charset="2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Modelagem – </a:t>
            </a:r>
            <a:r>
              <a:rPr lang="pt-BR" sz="4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Aula 11</a:t>
            </a:r>
            <a:endParaRPr lang="pt-B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  <a:p>
            <a:endParaRPr lang="pt-B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78412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3000" dirty="0" err="1"/>
              <a:t>Desafio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o banco de dados e </a:t>
            </a:r>
            <a:r>
              <a:rPr lang="es-ES" sz="3000" dirty="0" err="1"/>
              <a:t>tabela</a:t>
            </a:r>
            <a:r>
              <a:rPr lang="es-ES" sz="3000" dirty="0"/>
              <a:t> para empresa </a:t>
            </a:r>
            <a:r>
              <a:rPr lang="es-ES" sz="3000" dirty="0" err="1"/>
              <a:t>TchêUber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CREATE TABLE </a:t>
            </a:r>
            <a:r>
              <a:rPr lang="es-ES" sz="3000" dirty="0" err="1"/>
              <a:t>veiculo</a:t>
            </a:r>
            <a:r>
              <a:rPr lang="es-ES" sz="30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nome_p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 (50)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marca </a:t>
            </a:r>
            <a:r>
              <a:rPr lang="es-ES" sz="3000" dirty="0" err="1"/>
              <a:t>varchar</a:t>
            </a:r>
            <a:r>
              <a:rPr lang="es-ES" sz="3000" dirty="0"/>
              <a:t>(20)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placa </a:t>
            </a:r>
            <a:r>
              <a:rPr lang="es-ES" sz="3000" dirty="0" err="1"/>
              <a:t>varchar</a:t>
            </a:r>
            <a:r>
              <a:rPr lang="es-ES" sz="3000" dirty="0"/>
              <a:t>(6) </a:t>
            </a:r>
            <a:r>
              <a:rPr lang="es-ES" sz="3000" dirty="0" err="1"/>
              <a:t>primary</a:t>
            </a:r>
            <a:r>
              <a:rPr lang="es-ES" sz="3000" dirty="0"/>
              <a:t> </a:t>
            </a:r>
            <a:r>
              <a:rPr lang="es-ES" sz="3000" dirty="0" err="1"/>
              <a:t>key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modelo </a:t>
            </a:r>
            <a:r>
              <a:rPr lang="es-ES" sz="3000" dirty="0" err="1"/>
              <a:t>varchar</a:t>
            </a:r>
            <a:r>
              <a:rPr lang="es-ES" sz="3000" dirty="0"/>
              <a:t>(20)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ano </a:t>
            </a:r>
            <a:r>
              <a:rPr lang="es-ES" sz="3000" dirty="0" err="1"/>
              <a:t>int</a:t>
            </a:r>
            <a:r>
              <a:rPr lang="es-ES" sz="3000" dirty="0"/>
              <a:t> (4)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		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)ENGINE=</a:t>
            </a:r>
            <a:r>
              <a:rPr lang="es-ES" sz="3000" dirty="0" err="1"/>
              <a:t>InnoDB</a:t>
            </a:r>
            <a:r>
              <a:rPr lang="es-ES" sz="3000" dirty="0"/>
              <a:t> DEFAULT CHARSET=latin1;</a:t>
            </a:r>
          </a:p>
        </p:txBody>
      </p:sp>
    </p:spTree>
    <p:extLst>
      <p:ext uri="{BB962C8B-B14F-4D97-AF65-F5344CB8AC3E}">
        <p14:creationId xmlns:p14="http://schemas.microsoft.com/office/powerpoint/2010/main" val="3929369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3000" dirty="0" err="1"/>
              <a:t>Desafio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o banco de dados e </a:t>
            </a:r>
            <a:r>
              <a:rPr lang="es-ES" sz="3000" dirty="0" err="1"/>
              <a:t>tabela</a:t>
            </a:r>
            <a:r>
              <a:rPr lang="es-ES" sz="3000" dirty="0"/>
              <a:t> para empresa </a:t>
            </a:r>
            <a:r>
              <a:rPr lang="es-ES" sz="3000" dirty="0" err="1"/>
              <a:t>TchêUber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CREATE TABLE </a:t>
            </a:r>
            <a:r>
              <a:rPr lang="es-ES" sz="3000" dirty="0" err="1"/>
              <a:t>servico</a:t>
            </a:r>
            <a:r>
              <a:rPr lang="es-ES" sz="30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nome_motorista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 (50)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nome_veiculo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(50)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servico</a:t>
            </a:r>
            <a:r>
              <a:rPr lang="es-ES" sz="3000" dirty="0"/>
              <a:t> </a:t>
            </a:r>
            <a:r>
              <a:rPr lang="es-ES" sz="3000" dirty="0" err="1"/>
              <a:t>text</a:t>
            </a:r>
            <a:r>
              <a:rPr lang="es-ES" sz="3000" dirty="0"/>
              <a:t> (255)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data_servico</a:t>
            </a:r>
            <a:r>
              <a:rPr lang="es-ES" sz="3000" dirty="0"/>
              <a:t> date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placa </a:t>
            </a:r>
            <a:r>
              <a:rPr lang="es-ES" sz="3000" dirty="0" err="1"/>
              <a:t>varchar</a:t>
            </a:r>
            <a:r>
              <a:rPr lang="es-ES" sz="3000" dirty="0"/>
              <a:t>(6)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numero </a:t>
            </a:r>
            <a:r>
              <a:rPr lang="es-ES" sz="3000" dirty="0" err="1"/>
              <a:t>int</a:t>
            </a:r>
            <a:r>
              <a:rPr lang="es-ES" sz="3000" dirty="0"/>
              <a:t>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 </a:t>
            </a:r>
            <a:r>
              <a:rPr lang="es-ES" sz="3000" dirty="0" err="1"/>
              <a:t>primary</a:t>
            </a:r>
            <a:r>
              <a:rPr lang="es-ES" sz="3000" dirty="0"/>
              <a:t> </a:t>
            </a:r>
            <a:r>
              <a:rPr lang="es-ES" sz="3000" dirty="0" err="1"/>
              <a:t>key</a:t>
            </a:r>
            <a:r>
              <a:rPr lang="es-ES" sz="3000" dirty="0"/>
              <a:t>			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)ENGINE=</a:t>
            </a:r>
            <a:r>
              <a:rPr lang="es-ES" sz="3000" dirty="0" err="1"/>
              <a:t>InnoDB</a:t>
            </a:r>
            <a:r>
              <a:rPr lang="es-ES" sz="3000" dirty="0"/>
              <a:t> DEFAULT CHARSET=latin1;</a:t>
            </a:r>
          </a:p>
        </p:txBody>
      </p:sp>
    </p:spTree>
    <p:extLst>
      <p:ext uri="{BB962C8B-B14F-4D97-AF65-F5344CB8AC3E}">
        <p14:creationId xmlns:p14="http://schemas.microsoft.com/office/powerpoint/2010/main" val="4040606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3000" dirty="0" err="1"/>
              <a:t>Desafio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o banco de dados e </a:t>
            </a:r>
            <a:r>
              <a:rPr lang="es-ES" sz="3000" dirty="0" err="1"/>
              <a:t>tabela</a:t>
            </a:r>
            <a:r>
              <a:rPr lang="es-ES" sz="3000" dirty="0"/>
              <a:t> para empresa </a:t>
            </a:r>
            <a:r>
              <a:rPr lang="es-ES" sz="3000" dirty="0" err="1"/>
              <a:t>TchêUber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CREATE TABLE </a:t>
            </a:r>
            <a:r>
              <a:rPr lang="es-ES" sz="3000" dirty="0" err="1"/>
              <a:t>mecanico</a:t>
            </a:r>
            <a:r>
              <a:rPr lang="es-ES" sz="30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nome_mecanico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 (50)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celular </a:t>
            </a:r>
            <a:r>
              <a:rPr lang="es-ES" sz="3000" dirty="0" err="1"/>
              <a:t>bigint</a:t>
            </a:r>
            <a:r>
              <a:rPr lang="es-ES" sz="3000" dirty="0"/>
              <a:t> (11) </a:t>
            </a:r>
            <a:r>
              <a:rPr lang="es-ES" sz="3000" dirty="0" err="1"/>
              <a:t>unique</a:t>
            </a:r>
            <a:r>
              <a:rPr lang="es-ES" sz="3000" dirty="0"/>
              <a:t>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cpf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 (11)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 </a:t>
            </a:r>
            <a:r>
              <a:rPr lang="es-ES" sz="3000" dirty="0" err="1"/>
              <a:t>primary</a:t>
            </a:r>
            <a:r>
              <a:rPr lang="es-ES" sz="3000" dirty="0"/>
              <a:t> </a:t>
            </a:r>
            <a:r>
              <a:rPr lang="es-ES" sz="3000" dirty="0" err="1"/>
              <a:t>key</a:t>
            </a:r>
            <a:r>
              <a:rPr lang="es-ES" sz="3000" dirty="0"/>
              <a:t>			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)ENGINE=</a:t>
            </a:r>
            <a:r>
              <a:rPr lang="es-ES" sz="3000" dirty="0" err="1"/>
              <a:t>InnoDB</a:t>
            </a:r>
            <a:r>
              <a:rPr lang="es-ES" sz="3000" dirty="0"/>
              <a:t> DEFAULT CHARSET=latin1;</a:t>
            </a:r>
          </a:p>
        </p:txBody>
      </p:sp>
    </p:spTree>
    <p:extLst>
      <p:ext uri="{BB962C8B-B14F-4D97-AF65-F5344CB8AC3E}">
        <p14:creationId xmlns:p14="http://schemas.microsoft.com/office/powerpoint/2010/main" val="220743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3000" dirty="0" err="1"/>
              <a:t>Desafio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o banco de dados e </a:t>
            </a:r>
            <a:r>
              <a:rPr lang="es-ES" sz="3000" dirty="0" err="1"/>
              <a:t>tabela</a:t>
            </a:r>
            <a:r>
              <a:rPr lang="es-ES" sz="3000" dirty="0"/>
              <a:t> para empresa </a:t>
            </a:r>
            <a:r>
              <a:rPr lang="es-ES" sz="3000" dirty="0" err="1"/>
              <a:t>TchêUber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CREATE TABLE motorista(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nome_p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 (50)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celular </a:t>
            </a:r>
            <a:r>
              <a:rPr lang="es-ES" sz="3000" dirty="0" err="1"/>
              <a:t>bigint</a:t>
            </a:r>
            <a:r>
              <a:rPr lang="es-ES" sz="3000" dirty="0"/>
              <a:t>(11) </a:t>
            </a:r>
            <a:r>
              <a:rPr lang="es-ES" sz="3000" dirty="0" err="1"/>
              <a:t>unique</a:t>
            </a:r>
            <a:r>
              <a:rPr lang="es-ES" sz="3000" dirty="0"/>
              <a:t>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categoria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(5)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numero </a:t>
            </a:r>
            <a:r>
              <a:rPr lang="es-ES" sz="3000" dirty="0" err="1"/>
              <a:t>varchar</a:t>
            </a:r>
            <a:r>
              <a:rPr lang="es-ES" sz="3000" dirty="0"/>
              <a:t>(15)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 </a:t>
            </a:r>
            <a:r>
              <a:rPr lang="es-ES" sz="3000" dirty="0" err="1"/>
              <a:t>primary</a:t>
            </a:r>
            <a:r>
              <a:rPr lang="es-ES" sz="3000" dirty="0"/>
              <a:t> </a:t>
            </a:r>
            <a:r>
              <a:rPr lang="es-ES" sz="3000" dirty="0" err="1"/>
              <a:t>key</a:t>
            </a:r>
            <a:r>
              <a:rPr lang="es-ES" sz="3000" dirty="0"/>
              <a:t> 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)ENGINE=</a:t>
            </a:r>
            <a:r>
              <a:rPr lang="es-ES" sz="3000" dirty="0" err="1"/>
              <a:t>InnoDB</a:t>
            </a:r>
            <a:r>
              <a:rPr lang="es-ES" sz="3000" dirty="0"/>
              <a:t> DEFAULT CHARSET=latin1;</a:t>
            </a:r>
          </a:p>
        </p:txBody>
      </p:sp>
    </p:spTree>
    <p:extLst>
      <p:ext uri="{BB962C8B-B14F-4D97-AF65-F5344CB8AC3E}">
        <p14:creationId xmlns:p14="http://schemas.microsoft.com/office/powerpoint/2010/main" val="3002995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546E5C4-96B0-4F3C-99E5-BCB598834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800" dirty="0" err="1"/>
              <a:t>Desafio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#Criar o banco de dados e </a:t>
            </a:r>
            <a:r>
              <a:rPr lang="es-ES" sz="2800" dirty="0" err="1"/>
              <a:t>tabela</a:t>
            </a:r>
            <a:r>
              <a:rPr lang="es-ES" sz="2800" dirty="0"/>
              <a:t> para o sistema do </a:t>
            </a:r>
            <a:r>
              <a:rPr lang="es-ES" sz="2800" dirty="0" err="1"/>
              <a:t>Aeroporto</a:t>
            </a:r>
            <a:endParaRPr lang="es-ES" sz="2800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70C9A9-0D56-4CFA-9719-696E6E302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958" y="2624762"/>
            <a:ext cx="7867730" cy="423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31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</a:pPr>
            <a:r>
              <a:rPr lang="pt-BR" dirty="0"/>
              <a:t>Cada avião tem um prefixo único, um modelo específico, nome da empresa e um peso.</a:t>
            </a:r>
          </a:p>
          <a:p>
            <a:pPr>
              <a:buClr>
                <a:srgbClr val="00B0F0"/>
              </a:buClr>
            </a:pPr>
            <a:r>
              <a:rPr lang="pt-BR" dirty="0"/>
              <a:t>O aeroporto pode conter um certo número de aviões, horários de voo, destino e horário de chegada no destino.</a:t>
            </a:r>
          </a:p>
          <a:p>
            <a:pPr>
              <a:buClr>
                <a:srgbClr val="00B0F0"/>
              </a:buClr>
            </a:pPr>
            <a:r>
              <a:rPr lang="pt-BR" dirty="0"/>
              <a:t>Um certo número de empregados trabalham no aeroporto. É necessário armazenar o seu Código, endereço, telefone e salário.</a:t>
            </a:r>
          </a:p>
          <a:p>
            <a:pPr>
              <a:buClr>
                <a:srgbClr val="00B0F0"/>
              </a:buClr>
            </a:pPr>
            <a:r>
              <a:rPr lang="pt-BR" dirty="0"/>
              <a:t>Cada técnico é perito num ou mais modelos de aviões.</a:t>
            </a:r>
          </a:p>
          <a:p>
            <a:pPr>
              <a:buClr>
                <a:srgbClr val="00B0F0"/>
              </a:buClr>
            </a:pPr>
            <a:r>
              <a:rPr lang="pt-BR" dirty="0"/>
              <a:t>Cada técnico tem um nível de qualificação, código, nome e telefone.</a:t>
            </a:r>
          </a:p>
        </p:txBody>
      </p:sp>
    </p:spTree>
    <p:extLst>
      <p:ext uri="{BB962C8B-B14F-4D97-AF65-F5344CB8AC3E}">
        <p14:creationId xmlns:p14="http://schemas.microsoft.com/office/powerpoint/2010/main" val="2166659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800" dirty="0" err="1"/>
              <a:t>Desafio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#Criar o banco de dados e </a:t>
            </a:r>
            <a:r>
              <a:rPr lang="es-ES" sz="2800" dirty="0" err="1"/>
              <a:t>tabela</a:t>
            </a:r>
            <a:r>
              <a:rPr lang="es-ES" sz="2800" dirty="0"/>
              <a:t> para o sistema do </a:t>
            </a:r>
            <a:r>
              <a:rPr lang="es-ES" sz="2800" dirty="0" err="1"/>
              <a:t>Aeroporto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2800" dirty="0"/>
              <a:t>CREATE DATABASE </a:t>
            </a:r>
            <a:r>
              <a:rPr lang="en-US" sz="2800" dirty="0" err="1"/>
              <a:t>aeroporto</a:t>
            </a:r>
            <a:r>
              <a:rPr lang="en-US" sz="2800" dirty="0"/>
              <a:t>;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800" dirty="0"/>
              <a:t>USE </a:t>
            </a:r>
            <a:r>
              <a:rPr lang="en-US" sz="2800" dirty="0" err="1"/>
              <a:t>aeroporto</a:t>
            </a:r>
            <a:r>
              <a:rPr lang="en-US" sz="2800" dirty="0"/>
              <a:t>;</a:t>
            </a:r>
            <a:endParaRPr lang="es-ES" sz="2800" dirty="0"/>
          </a:p>
          <a:p>
            <a:pPr>
              <a:buClr>
                <a:srgbClr val="00B0F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6123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800" dirty="0" err="1"/>
              <a:t>Desafio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#Criar o banco de dados e </a:t>
            </a:r>
            <a:r>
              <a:rPr lang="es-ES" sz="2800" dirty="0" err="1"/>
              <a:t>tabela</a:t>
            </a:r>
            <a:r>
              <a:rPr lang="es-ES" sz="2800" dirty="0"/>
              <a:t> para o sistema do </a:t>
            </a:r>
            <a:r>
              <a:rPr lang="es-ES" sz="2800" dirty="0" err="1"/>
              <a:t>Aeroporto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CREATE TABLE </a:t>
            </a:r>
            <a:r>
              <a:rPr lang="es-ES" sz="2800" dirty="0" err="1"/>
              <a:t>aeroporto</a:t>
            </a:r>
            <a:r>
              <a:rPr lang="es-ES" sz="28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num_avião</a:t>
            </a:r>
            <a:r>
              <a:rPr lang="es-ES" sz="2800" dirty="0"/>
              <a:t>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 </a:t>
            </a:r>
            <a:r>
              <a:rPr lang="es-ES" sz="2800" dirty="0" err="1"/>
              <a:t>primary</a:t>
            </a:r>
            <a:r>
              <a:rPr lang="es-ES" sz="2800" dirty="0"/>
              <a:t> </a:t>
            </a:r>
            <a:r>
              <a:rPr lang="es-ES" sz="2800" dirty="0" err="1"/>
              <a:t>key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destino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horario_che</a:t>
            </a:r>
            <a:r>
              <a:rPr lang="es-ES" sz="2800" dirty="0"/>
              <a:t> time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horario_voo</a:t>
            </a:r>
            <a:r>
              <a:rPr lang="es-ES" sz="2800" dirty="0"/>
              <a:t> time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)ENGINE=</a:t>
            </a:r>
            <a:r>
              <a:rPr lang="es-ES" sz="2800" dirty="0" err="1"/>
              <a:t>InnoDB</a:t>
            </a:r>
            <a:r>
              <a:rPr lang="es-ES" sz="2800" dirty="0"/>
              <a:t> DEFAULT CHARSET=latin1;</a:t>
            </a:r>
          </a:p>
          <a:p>
            <a:pPr>
              <a:buClr>
                <a:srgbClr val="00B0F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416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800" dirty="0" err="1"/>
              <a:t>Desafio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#Criar o banco de dados e </a:t>
            </a:r>
            <a:r>
              <a:rPr lang="es-ES" sz="2800" dirty="0" err="1"/>
              <a:t>tabela</a:t>
            </a:r>
            <a:r>
              <a:rPr lang="es-ES" sz="2800" dirty="0"/>
              <a:t> para o sistema do </a:t>
            </a:r>
            <a:r>
              <a:rPr lang="es-ES" sz="2800" dirty="0" err="1"/>
              <a:t>Aeroporto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CREATE TABLE </a:t>
            </a:r>
            <a:r>
              <a:rPr lang="es-ES" sz="2800" dirty="0" err="1"/>
              <a:t>aviao</a:t>
            </a:r>
            <a:r>
              <a:rPr lang="es-ES" sz="28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prefixo</a:t>
            </a:r>
            <a:r>
              <a:rPr lang="es-ES" sz="2800" dirty="0"/>
              <a:t>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 </a:t>
            </a:r>
            <a:r>
              <a:rPr lang="es-ES" sz="2800" dirty="0" err="1"/>
              <a:t>primary</a:t>
            </a:r>
            <a:r>
              <a:rPr lang="es-ES" sz="2800" dirty="0"/>
              <a:t> </a:t>
            </a:r>
            <a:r>
              <a:rPr lang="es-ES" sz="2800" dirty="0" err="1"/>
              <a:t>key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modelo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empresa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)ENGINE=</a:t>
            </a:r>
            <a:r>
              <a:rPr lang="es-ES" sz="2800" dirty="0" err="1"/>
              <a:t>InnoDB</a:t>
            </a:r>
            <a:r>
              <a:rPr lang="es-ES" sz="2800" dirty="0"/>
              <a:t> DEFAULT CHARSET=latin1;</a:t>
            </a:r>
          </a:p>
          <a:p>
            <a:pPr>
              <a:buClr>
                <a:srgbClr val="00B0F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6097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800" dirty="0" err="1"/>
              <a:t>Desafio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#Criar o banco de dados e </a:t>
            </a:r>
            <a:r>
              <a:rPr lang="es-ES" sz="2800" dirty="0" err="1"/>
              <a:t>tabela</a:t>
            </a:r>
            <a:r>
              <a:rPr lang="es-ES" sz="2800" dirty="0"/>
              <a:t> para o sistema do </a:t>
            </a:r>
            <a:r>
              <a:rPr lang="es-ES" sz="2800" dirty="0" err="1"/>
              <a:t>Aeroporto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CREATE TABLE </a:t>
            </a:r>
            <a:r>
              <a:rPr lang="es-ES" sz="2800" dirty="0" err="1"/>
              <a:t>empregados</a:t>
            </a:r>
            <a:r>
              <a:rPr lang="es-ES" sz="28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codigo</a:t>
            </a:r>
            <a:r>
              <a:rPr lang="es-ES" sz="2800" dirty="0"/>
              <a:t> </a:t>
            </a:r>
            <a:r>
              <a:rPr lang="es-ES" sz="2800" dirty="0" err="1"/>
              <a:t>int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 </a:t>
            </a:r>
            <a:r>
              <a:rPr lang="es-ES" sz="2800" dirty="0" err="1"/>
              <a:t>primary</a:t>
            </a:r>
            <a:r>
              <a:rPr lang="es-ES" sz="2800" dirty="0"/>
              <a:t> </a:t>
            </a:r>
            <a:r>
              <a:rPr lang="es-ES" sz="2800" dirty="0" err="1"/>
              <a:t>key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endereco</a:t>
            </a:r>
            <a:r>
              <a:rPr lang="es-ES" sz="2800" dirty="0"/>
              <a:t>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telefone</a:t>
            </a:r>
            <a:r>
              <a:rPr lang="es-ES" sz="2800" dirty="0"/>
              <a:t> </a:t>
            </a:r>
            <a:r>
              <a:rPr lang="es-ES" sz="2800" dirty="0" err="1"/>
              <a:t>bigint</a:t>
            </a:r>
            <a:r>
              <a:rPr lang="es-ES" sz="2800" dirty="0"/>
              <a:t>(11)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salario decimal (5,2)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)ENGINE=</a:t>
            </a:r>
            <a:r>
              <a:rPr lang="es-ES" sz="2800" dirty="0" err="1"/>
              <a:t>InnoDB</a:t>
            </a:r>
            <a:r>
              <a:rPr lang="es-ES" sz="2800" dirty="0"/>
              <a:t> DEFAULT CHARSET=latin1;</a:t>
            </a:r>
          </a:p>
          <a:p>
            <a:pPr>
              <a:buClr>
                <a:srgbClr val="00B0F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228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56510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o banco de dados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CREATE DATABASE banco001;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USE banco001;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015953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800" dirty="0" err="1"/>
              <a:t>Desafio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#Criar o banco de dados e </a:t>
            </a:r>
            <a:r>
              <a:rPr lang="es-ES" sz="2800" dirty="0" err="1"/>
              <a:t>tabela</a:t>
            </a:r>
            <a:r>
              <a:rPr lang="es-ES" sz="2800" dirty="0"/>
              <a:t> para o sistema do </a:t>
            </a:r>
            <a:r>
              <a:rPr lang="es-ES" sz="2800" dirty="0" err="1"/>
              <a:t>Aeroporto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CREATE TABLE </a:t>
            </a:r>
            <a:r>
              <a:rPr lang="es-ES" sz="2800" dirty="0" err="1"/>
              <a:t>tecnico</a:t>
            </a:r>
            <a:r>
              <a:rPr lang="es-ES" sz="28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codigo</a:t>
            </a:r>
            <a:r>
              <a:rPr lang="es-ES" sz="2800" dirty="0"/>
              <a:t> </a:t>
            </a:r>
            <a:r>
              <a:rPr lang="es-ES" sz="2800" dirty="0" err="1"/>
              <a:t>int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 </a:t>
            </a:r>
            <a:r>
              <a:rPr lang="es-ES" sz="2800" dirty="0" err="1"/>
              <a:t>primary</a:t>
            </a:r>
            <a:r>
              <a:rPr lang="es-ES" sz="2800" dirty="0"/>
              <a:t> </a:t>
            </a:r>
            <a:r>
              <a:rPr lang="es-ES" sz="2800" dirty="0" err="1"/>
              <a:t>key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nivel </a:t>
            </a:r>
            <a:r>
              <a:rPr lang="es-ES" sz="2800" dirty="0" err="1"/>
              <a:t>text</a:t>
            </a:r>
            <a:r>
              <a:rPr lang="es-ES" sz="2800" dirty="0"/>
              <a:t>(140)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telefone</a:t>
            </a:r>
            <a:r>
              <a:rPr lang="es-ES" sz="2800" dirty="0"/>
              <a:t> </a:t>
            </a:r>
            <a:r>
              <a:rPr lang="es-ES" sz="2800" dirty="0" err="1"/>
              <a:t>bigint</a:t>
            </a:r>
            <a:r>
              <a:rPr lang="es-ES" sz="2800" dirty="0"/>
              <a:t>(11)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nome</a:t>
            </a:r>
            <a:r>
              <a:rPr lang="es-ES" sz="2800" dirty="0"/>
              <a:t>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)ENGINE=</a:t>
            </a:r>
            <a:r>
              <a:rPr lang="es-ES" sz="2800" dirty="0" err="1"/>
              <a:t>InnoDB</a:t>
            </a:r>
            <a:r>
              <a:rPr lang="es-ES" sz="2800" dirty="0"/>
              <a:t> DEFAULT CHARSET=latin1;</a:t>
            </a:r>
          </a:p>
          <a:p>
            <a:pPr>
              <a:buClr>
                <a:srgbClr val="00B0F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103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Desafio final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endParaRPr lang="es-ES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# Exportar os </a:t>
            </a:r>
            <a:r>
              <a:rPr lang="es-ES" sz="2800" dirty="0" err="1"/>
              <a:t>dois</a:t>
            </a:r>
            <a:r>
              <a:rPr lang="es-ES" sz="2800" dirty="0"/>
              <a:t> bancos criados em aula </a:t>
            </a:r>
            <a:r>
              <a:rPr lang="es-ES" sz="2800" dirty="0" err="1"/>
              <a:t>hoje</a:t>
            </a:r>
            <a:r>
              <a:rPr lang="es-ES" sz="2800" dirty="0"/>
              <a:t> (</a:t>
            </a:r>
            <a:r>
              <a:rPr lang="es-ES" sz="2800" dirty="0" err="1"/>
              <a:t>tcheuber</a:t>
            </a:r>
            <a:r>
              <a:rPr lang="es-ES" sz="2800" dirty="0"/>
              <a:t> e </a:t>
            </a:r>
            <a:r>
              <a:rPr lang="es-ES" sz="2800" dirty="0" err="1"/>
              <a:t>aeroporto</a:t>
            </a:r>
            <a:r>
              <a:rPr lang="es-ES" sz="2800" dirty="0"/>
              <a:t>);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# </a:t>
            </a:r>
            <a:r>
              <a:rPr lang="es-ES" sz="2800" dirty="0" err="1"/>
              <a:t>Deletar</a:t>
            </a:r>
            <a:r>
              <a:rPr lang="es-ES" sz="2800" dirty="0"/>
              <a:t> todas as </a:t>
            </a:r>
            <a:r>
              <a:rPr lang="es-ES" sz="2800" dirty="0" err="1"/>
              <a:t>tabelas</a:t>
            </a:r>
            <a:r>
              <a:rPr lang="es-ES" sz="2800" dirty="0"/>
              <a:t> do banco de dados </a:t>
            </a:r>
            <a:r>
              <a:rPr lang="es-ES" sz="2800" dirty="0" err="1"/>
              <a:t>tcheuber</a:t>
            </a:r>
            <a:r>
              <a:rPr lang="es-ES" sz="2800" dirty="0"/>
              <a:t> e </a:t>
            </a:r>
            <a:r>
              <a:rPr lang="es-ES" sz="2800" dirty="0" err="1"/>
              <a:t>aeroporto</a:t>
            </a:r>
            <a:r>
              <a:rPr lang="es-ES" sz="2800" dirty="0"/>
              <a:t>;</a:t>
            </a:r>
          </a:p>
          <a:p>
            <a:pPr marL="0" indent="0">
              <a:buClr>
                <a:srgbClr val="C00000"/>
              </a:buClr>
              <a:buNone/>
            </a:pPr>
            <a:endParaRPr lang="es-ES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 err="1"/>
              <a:t>Drop</a:t>
            </a:r>
            <a:r>
              <a:rPr lang="es-ES" sz="2800" dirty="0"/>
              <a:t> table “</a:t>
            </a:r>
            <a:r>
              <a:rPr lang="es-ES" sz="2800" dirty="0" err="1"/>
              <a:t>nome</a:t>
            </a:r>
            <a:r>
              <a:rPr lang="es-ES" dirty="0" err="1"/>
              <a:t>_</a:t>
            </a:r>
            <a:r>
              <a:rPr lang="es-ES" sz="2800" dirty="0" err="1"/>
              <a:t>da</a:t>
            </a:r>
            <a:r>
              <a:rPr lang="es-ES" dirty="0" err="1"/>
              <a:t>_</a:t>
            </a:r>
            <a:r>
              <a:rPr lang="es-ES" sz="2800" dirty="0" err="1"/>
              <a:t>tabela</a:t>
            </a:r>
            <a:r>
              <a:rPr lang="es-ES" sz="2800" dirty="0"/>
              <a:t>”;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>
              <a:buClr>
                <a:srgbClr val="00B0F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7160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Desafio final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endParaRPr lang="es-ES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# Importar os bancos </a:t>
            </a:r>
            <a:r>
              <a:rPr lang="es-ES" sz="2800" dirty="0" err="1"/>
              <a:t>tcheuber</a:t>
            </a:r>
            <a:r>
              <a:rPr lang="es-ES" sz="2800" dirty="0"/>
              <a:t> e </a:t>
            </a:r>
            <a:r>
              <a:rPr lang="es-ES" sz="2800" dirty="0" err="1"/>
              <a:t>aeroporto</a:t>
            </a:r>
            <a:r>
              <a:rPr lang="es-ES" sz="2800" dirty="0"/>
              <a:t>, e verificar se todas as </a:t>
            </a:r>
            <a:r>
              <a:rPr lang="es-ES" sz="2800" dirty="0" err="1"/>
              <a:t>tabelas</a:t>
            </a:r>
            <a:r>
              <a:rPr lang="es-ES" sz="2800" dirty="0"/>
              <a:t> </a:t>
            </a:r>
            <a:r>
              <a:rPr lang="es-ES" sz="2800" dirty="0" err="1"/>
              <a:t>foram</a:t>
            </a:r>
            <a:r>
              <a:rPr lang="es-ES" sz="2800" dirty="0"/>
              <a:t> importadas </a:t>
            </a:r>
            <a:r>
              <a:rPr lang="es-ES" sz="2800" dirty="0" err="1"/>
              <a:t>corretamente</a:t>
            </a:r>
            <a:r>
              <a:rPr lang="es-ES" sz="2800" dirty="0"/>
              <a:t>.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>
              <a:buClr>
                <a:srgbClr val="00B0F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327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600200"/>
            <a:ext cx="10452220" cy="456510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a tabela001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CREATE TABLE tabela001(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id_tabela001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 </a:t>
            </a:r>
            <a:r>
              <a:rPr lang="es-ES" dirty="0" err="1"/>
              <a:t>auto_increment</a:t>
            </a:r>
            <a:r>
              <a:rPr lang="es-ES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</a:t>
            </a:r>
            <a:r>
              <a:rPr lang="es-ES" dirty="0" err="1"/>
              <a:t>nome</a:t>
            </a:r>
            <a:r>
              <a:rPr lang="es-ES" dirty="0"/>
              <a:t> </a:t>
            </a:r>
            <a:r>
              <a:rPr lang="es-ES" dirty="0" err="1"/>
              <a:t>varchar</a:t>
            </a:r>
            <a:r>
              <a:rPr lang="es-ES" dirty="0"/>
              <a:t> (50)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</a:t>
            </a:r>
            <a:r>
              <a:rPr lang="es-ES" dirty="0" err="1"/>
              <a:t>sobrenome</a:t>
            </a:r>
            <a:r>
              <a:rPr lang="es-ES" dirty="0"/>
              <a:t> </a:t>
            </a:r>
            <a:r>
              <a:rPr lang="es-ES" dirty="0" err="1"/>
              <a:t>varchar</a:t>
            </a:r>
            <a:r>
              <a:rPr lang="es-ES" dirty="0"/>
              <a:t> (50)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</a:t>
            </a:r>
            <a:r>
              <a:rPr lang="es-ES" dirty="0" err="1"/>
              <a:t>idade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(3) </a:t>
            </a:r>
            <a:r>
              <a:rPr lang="es-ES" dirty="0" err="1"/>
              <a:t>null</a:t>
            </a:r>
            <a:endParaRPr lang="es-ES" dirty="0"/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)ENGINE=</a:t>
            </a:r>
            <a:r>
              <a:rPr lang="es-ES" dirty="0" err="1"/>
              <a:t>InnoDB</a:t>
            </a:r>
            <a:r>
              <a:rPr lang="es-ES" dirty="0"/>
              <a:t> DEFAULT CHARSET=latin1;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04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600200"/>
            <a:ext cx="10452220" cy="4565104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pt-BR" dirty="0"/>
              <a:t>O </a:t>
            </a:r>
            <a:r>
              <a:rPr lang="pt-BR" dirty="0" err="1"/>
              <a:t>InnoDB</a:t>
            </a:r>
            <a:r>
              <a:rPr lang="pt-BR" dirty="0"/>
              <a:t> é o mecanismo de armazenamento mais rápido do MySQL.</a:t>
            </a:r>
          </a:p>
          <a:p>
            <a:pPr>
              <a:buClr>
                <a:srgbClr val="C00000"/>
              </a:buClr>
            </a:pPr>
            <a:r>
              <a:rPr lang="es-ES" dirty="0"/>
              <a:t>CHARSET - </a:t>
            </a:r>
            <a:r>
              <a:rPr lang="pt-BR" dirty="0"/>
              <a:t>Codificação de caracteres</a:t>
            </a:r>
          </a:p>
          <a:p>
            <a:pPr>
              <a:buClr>
                <a:srgbClr val="C00000"/>
              </a:buClr>
            </a:pPr>
            <a:r>
              <a:rPr lang="pt-BR" dirty="0"/>
              <a:t>UTF8 ( formato de transformação Unicode de 8 bits ) é uma codificação de caracteres de largura variável capaz de codificar todos os pontos de código de caracteres válidos.</a:t>
            </a:r>
          </a:p>
          <a:p>
            <a:pPr>
              <a:buClr>
                <a:srgbClr val="C00000"/>
              </a:buClr>
            </a:pPr>
            <a:r>
              <a:rPr lang="pt-BR" dirty="0"/>
              <a:t>O Latin-1, também chamado ISO-8859-1, é um conjunto de caracteres de 8 bits endossado pela Organização Internacional de Padronização ( ISO ).</a:t>
            </a:r>
          </a:p>
          <a:p>
            <a:pPr>
              <a:buClr>
                <a:srgbClr val="C0000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391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 fontScale="47500" lnSpcReduction="2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a tabela002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CREATE TABLE tabela002(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id_tabela002 </a:t>
            </a:r>
            <a:r>
              <a:rPr lang="es-ES" sz="3400" dirty="0" err="1"/>
              <a:t>int</a:t>
            </a:r>
            <a:r>
              <a:rPr lang="es-ES" sz="3400" dirty="0"/>
              <a:t> </a:t>
            </a:r>
            <a:r>
              <a:rPr lang="es-ES" sz="3400" dirty="0" err="1"/>
              <a:t>primary</a:t>
            </a:r>
            <a:r>
              <a:rPr lang="es-ES" sz="3400" dirty="0"/>
              <a:t> </a:t>
            </a:r>
            <a:r>
              <a:rPr lang="es-ES" sz="3400" dirty="0" err="1"/>
              <a:t>key</a:t>
            </a:r>
            <a:r>
              <a:rPr lang="es-ES" sz="3400" dirty="0"/>
              <a:t> </a:t>
            </a:r>
            <a:r>
              <a:rPr lang="es-ES" sz="3400" dirty="0" err="1"/>
              <a:t>auto_increment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</a:t>
            </a:r>
            <a:r>
              <a:rPr lang="es-ES" sz="3400" dirty="0" err="1"/>
              <a:t>nomeCompleto</a:t>
            </a:r>
            <a:r>
              <a:rPr lang="es-ES" sz="3400" dirty="0"/>
              <a:t> </a:t>
            </a:r>
            <a:r>
              <a:rPr lang="es-ES" sz="3400" dirty="0" err="1"/>
              <a:t>varchar</a:t>
            </a:r>
            <a:r>
              <a:rPr lang="es-ES" sz="3400" dirty="0"/>
              <a:t> (100)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</a:t>
            </a:r>
            <a:r>
              <a:rPr lang="es-ES" sz="3400" dirty="0" err="1"/>
              <a:t>idade</a:t>
            </a:r>
            <a:r>
              <a:rPr lang="es-ES" sz="3400" dirty="0"/>
              <a:t> </a:t>
            </a:r>
            <a:r>
              <a:rPr lang="es-ES" sz="3400" dirty="0" err="1"/>
              <a:t>int</a:t>
            </a:r>
            <a:r>
              <a:rPr lang="es-ES" sz="3400" dirty="0"/>
              <a:t> (3) 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</a:t>
            </a:r>
            <a:r>
              <a:rPr lang="es-ES" sz="3400" dirty="0" err="1"/>
              <a:t>endereco</a:t>
            </a:r>
            <a:r>
              <a:rPr lang="es-ES" sz="3400" dirty="0"/>
              <a:t> </a:t>
            </a:r>
            <a:r>
              <a:rPr lang="es-ES" sz="3400" dirty="0" err="1"/>
              <a:t>varchar</a:t>
            </a:r>
            <a:r>
              <a:rPr lang="es-ES" sz="3400" dirty="0"/>
              <a:t> (50) 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numero </a:t>
            </a:r>
            <a:r>
              <a:rPr lang="es-ES" sz="3400" dirty="0" err="1"/>
              <a:t>int</a:t>
            </a:r>
            <a:r>
              <a:rPr lang="es-ES" sz="3400" dirty="0"/>
              <a:t> (4) 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complemento </a:t>
            </a:r>
            <a:r>
              <a:rPr lang="es-ES" sz="3400" dirty="0" err="1"/>
              <a:t>varchar</a:t>
            </a:r>
            <a:r>
              <a:rPr lang="es-ES" sz="3400" dirty="0"/>
              <a:t> (5)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</a:t>
            </a:r>
            <a:r>
              <a:rPr lang="es-ES" sz="3400" dirty="0" err="1"/>
              <a:t>bairro</a:t>
            </a:r>
            <a:r>
              <a:rPr lang="es-ES" sz="3400" dirty="0"/>
              <a:t> </a:t>
            </a:r>
            <a:r>
              <a:rPr lang="es-ES" sz="3400" dirty="0" err="1"/>
              <a:t>varchar</a:t>
            </a:r>
            <a:r>
              <a:rPr lang="es-ES" sz="3400" dirty="0"/>
              <a:t> (50) 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</a:t>
            </a:r>
            <a:r>
              <a:rPr lang="es-ES" sz="3400" dirty="0" err="1"/>
              <a:t>cidade</a:t>
            </a:r>
            <a:r>
              <a:rPr lang="es-ES" sz="3400" dirty="0"/>
              <a:t> </a:t>
            </a:r>
            <a:r>
              <a:rPr lang="es-ES" sz="3400" dirty="0" err="1"/>
              <a:t>varchar</a:t>
            </a:r>
            <a:r>
              <a:rPr lang="es-ES" sz="3400" dirty="0"/>
              <a:t> (50) 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estado </a:t>
            </a:r>
            <a:r>
              <a:rPr lang="es-ES" sz="3400" dirty="0" err="1"/>
              <a:t>char</a:t>
            </a:r>
            <a:r>
              <a:rPr lang="es-ES" sz="3400" dirty="0"/>
              <a:t> (2) 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</a:t>
            </a:r>
            <a:r>
              <a:rPr lang="es-ES" sz="3400" dirty="0" err="1"/>
              <a:t>data_nasc</a:t>
            </a:r>
            <a:r>
              <a:rPr lang="es-ES" sz="3400" dirty="0"/>
              <a:t> date 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sexo </a:t>
            </a:r>
            <a:r>
              <a:rPr lang="es-ES" sz="3400" dirty="0" err="1"/>
              <a:t>char</a:t>
            </a:r>
            <a:r>
              <a:rPr lang="es-ES" sz="3400" dirty="0"/>
              <a:t> (1) 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</a:t>
            </a:r>
            <a:r>
              <a:rPr lang="es-ES" sz="3400" dirty="0" err="1"/>
              <a:t>cpf</a:t>
            </a:r>
            <a:r>
              <a:rPr lang="es-ES" sz="3400" dirty="0"/>
              <a:t> </a:t>
            </a:r>
            <a:r>
              <a:rPr lang="es-ES" sz="3400" dirty="0" err="1"/>
              <a:t>varchar</a:t>
            </a:r>
            <a:r>
              <a:rPr lang="es-ES" sz="3400" dirty="0"/>
              <a:t>(11) </a:t>
            </a:r>
            <a:r>
              <a:rPr lang="es-ES" sz="3400" dirty="0" err="1"/>
              <a:t>unique</a:t>
            </a:r>
            <a:r>
              <a:rPr lang="es-ES" sz="3400" dirty="0"/>
              <a:t> 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</a:t>
            </a:r>
            <a:r>
              <a:rPr lang="es-ES" sz="3400" dirty="0" err="1"/>
              <a:t>telefone</a:t>
            </a:r>
            <a:r>
              <a:rPr lang="es-ES" sz="3400" dirty="0"/>
              <a:t> </a:t>
            </a:r>
            <a:r>
              <a:rPr lang="es-ES" sz="3400" dirty="0" err="1"/>
              <a:t>bigint</a:t>
            </a:r>
            <a:r>
              <a:rPr lang="es-ES" sz="3400" dirty="0"/>
              <a:t>(11) 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email </a:t>
            </a:r>
            <a:r>
              <a:rPr lang="es-ES" sz="3400" dirty="0" err="1"/>
              <a:t>varchar</a:t>
            </a:r>
            <a:r>
              <a:rPr lang="es-ES" sz="3400" dirty="0"/>
              <a:t> (50) </a:t>
            </a:r>
            <a:r>
              <a:rPr lang="es-ES" sz="3400" dirty="0" err="1"/>
              <a:t>unique</a:t>
            </a:r>
            <a:r>
              <a:rPr lang="es-ES" sz="3400" dirty="0"/>
              <a:t> 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</a:t>
            </a:r>
            <a:r>
              <a:rPr lang="es-ES" sz="3400" dirty="0" err="1"/>
              <a:t>obs</a:t>
            </a:r>
            <a:r>
              <a:rPr lang="es-ES" sz="3400" dirty="0"/>
              <a:t> </a:t>
            </a:r>
            <a:r>
              <a:rPr lang="es-ES" sz="3400" dirty="0" err="1"/>
              <a:t>text</a:t>
            </a:r>
            <a:r>
              <a:rPr lang="es-ES" sz="3400" dirty="0"/>
              <a:t> (140) </a:t>
            </a:r>
            <a:r>
              <a:rPr lang="es-ES" sz="3400" dirty="0" err="1"/>
              <a:t>null</a:t>
            </a:r>
            <a:endParaRPr lang="es-ES" sz="34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)ENGINE=</a:t>
            </a:r>
            <a:r>
              <a:rPr lang="es-ES" sz="3400" dirty="0" err="1"/>
              <a:t>InnoDB</a:t>
            </a:r>
            <a:r>
              <a:rPr lang="es-ES" sz="3400" dirty="0"/>
              <a:t> DEFAULT CHARSET=latin1;</a:t>
            </a:r>
          </a:p>
        </p:txBody>
      </p:sp>
    </p:spTree>
    <p:extLst>
      <p:ext uri="{BB962C8B-B14F-4D97-AF65-F5344CB8AC3E}">
        <p14:creationId xmlns:p14="http://schemas.microsoft.com/office/powerpoint/2010/main" val="355058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a tabela003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CREATE TABLE tabela003(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id_tabela003 </a:t>
            </a:r>
            <a:r>
              <a:rPr lang="es-ES" sz="3000" dirty="0" err="1"/>
              <a:t>int</a:t>
            </a:r>
            <a:r>
              <a:rPr lang="es-ES" sz="3000" dirty="0"/>
              <a:t> </a:t>
            </a:r>
            <a:r>
              <a:rPr lang="es-ES" sz="3000" dirty="0" err="1"/>
              <a:t>primary</a:t>
            </a:r>
            <a:r>
              <a:rPr lang="es-ES" sz="3000" dirty="0"/>
              <a:t> </a:t>
            </a:r>
            <a:r>
              <a:rPr lang="es-ES" sz="3000" dirty="0" err="1"/>
              <a:t>key</a:t>
            </a:r>
            <a:r>
              <a:rPr lang="es-ES" sz="3000" dirty="0"/>
              <a:t> </a:t>
            </a:r>
            <a:r>
              <a:rPr lang="es-ES" sz="3000" dirty="0" err="1"/>
              <a:t>auto_increment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nome_p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 (50)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marca </a:t>
            </a:r>
            <a:r>
              <a:rPr lang="es-ES" sz="3000" dirty="0" err="1"/>
              <a:t>varchar</a:t>
            </a:r>
            <a:r>
              <a:rPr lang="es-ES" sz="3000" dirty="0"/>
              <a:t> (50)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modelo </a:t>
            </a:r>
            <a:r>
              <a:rPr lang="es-ES" sz="3000" dirty="0" err="1"/>
              <a:t>varchar</a:t>
            </a:r>
            <a:r>
              <a:rPr lang="es-ES" sz="3000" dirty="0"/>
              <a:t> (50)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peso </a:t>
            </a:r>
            <a:r>
              <a:rPr lang="es-ES" sz="3000" dirty="0" err="1"/>
              <a:t>float</a:t>
            </a:r>
            <a:r>
              <a:rPr lang="es-ES" sz="3000" dirty="0"/>
              <a:t> (5,2)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preco</a:t>
            </a:r>
            <a:r>
              <a:rPr lang="es-ES" sz="3000" dirty="0"/>
              <a:t> </a:t>
            </a:r>
            <a:r>
              <a:rPr lang="es-ES" sz="3000" dirty="0" err="1"/>
              <a:t>double</a:t>
            </a:r>
            <a:r>
              <a:rPr lang="es-ES" sz="3000" dirty="0"/>
              <a:t> (5,2)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data_Entrada</a:t>
            </a:r>
            <a:r>
              <a:rPr lang="es-ES" sz="3000" dirty="0"/>
              <a:t> date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)ENGINE=</a:t>
            </a:r>
            <a:r>
              <a:rPr lang="es-ES" sz="3000" dirty="0" err="1"/>
              <a:t>InnoDB</a:t>
            </a:r>
            <a:r>
              <a:rPr lang="es-ES" sz="3000" dirty="0"/>
              <a:t> DEFAULT CHARSET=latin1;</a:t>
            </a:r>
          </a:p>
        </p:txBody>
      </p:sp>
    </p:spTree>
    <p:extLst>
      <p:ext uri="{BB962C8B-B14F-4D97-AF65-F5344CB8AC3E}">
        <p14:creationId xmlns:p14="http://schemas.microsoft.com/office/powerpoint/2010/main" val="210309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3000" dirty="0" err="1"/>
              <a:t>Desafio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o banco de dados e </a:t>
            </a:r>
            <a:r>
              <a:rPr lang="es-ES" sz="3000" dirty="0" err="1"/>
              <a:t>tabela</a:t>
            </a:r>
            <a:r>
              <a:rPr lang="es-ES" sz="3000" dirty="0"/>
              <a:t> para empresa </a:t>
            </a:r>
            <a:r>
              <a:rPr lang="es-ES" sz="3000" dirty="0" err="1"/>
              <a:t>TchêUber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89D0C6-CC8F-4226-87C9-D36123DBD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869" y="2533706"/>
            <a:ext cx="5739832" cy="432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3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9407" y="329019"/>
            <a:ext cx="8409829" cy="1144800"/>
          </a:xfrm>
        </p:spPr>
        <p:txBody>
          <a:bodyPr>
            <a:normAutofit fontScale="90000"/>
          </a:bodyPr>
          <a:lstStyle/>
          <a:p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Hora da atividade :)</a:t>
            </a:r>
            <a:br>
              <a:rPr lang="pt-BR" dirty="0"/>
            </a:br>
            <a:r>
              <a:rPr lang="pt-BR" dirty="0"/>
              <a:t>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Empresa </a:t>
            </a:r>
            <a:r>
              <a:rPr lang="pt-BR" sz="67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TchêUber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2510" y="1946563"/>
            <a:ext cx="11720945" cy="3816927"/>
          </a:xfrm>
        </p:spPr>
        <p:txBody>
          <a:bodyPr>
            <a:no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000" dirty="0"/>
              <a:t>Desafío</a:t>
            </a:r>
          </a:p>
          <a:p>
            <a:pPr marL="0" indent="0" algn="ctr">
              <a:buClr>
                <a:srgbClr val="C00000"/>
              </a:buClr>
              <a:buNone/>
            </a:pPr>
            <a:r>
              <a:rPr lang="es-ES" sz="2000" dirty="0"/>
              <a:t>#Criar o banco de dados e </a:t>
            </a:r>
            <a:r>
              <a:rPr lang="es-ES" sz="2000" dirty="0" err="1"/>
              <a:t>tabela</a:t>
            </a:r>
            <a:r>
              <a:rPr lang="es-ES" sz="2000" dirty="0"/>
              <a:t> para empresa </a:t>
            </a:r>
            <a:r>
              <a:rPr lang="es-ES" sz="2000" dirty="0" err="1"/>
              <a:t>TchêUber</a:t>
            </a:r>
            <a:endParaRPr lang="pt-BR" sz="1900" dirty="0"/>
          </a:p>
          <a:p>
            <a:pPr>
              <a:buClr>
                <a:srgbClr val="00B0F0"/>
              </a:buClr>
            </a:pPr>
            <a:r>
              <a:rPr lang="pt-BR" sz="1900" dirty="0"/>
              <a:t>1 – Uma empresa do seguimento de transportes (</a:t>
            </a:r>
            <a:r>
              <a:rPr lang="pt-BR" sz="1900" dirty="0" err="1"/>
              <a:t>TchêUber</a:t>
            </a:r>
            <a:r>
              <a:rPr lang="pt-BR" sz="1900" dirty="0"/>
              <a:t>), necessita de um sistema, para registro de seus  motoristas, seus veículos, mecânicos e solicitações de serviços mecânicos.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2 – Os dados necessários do motorista são: nome do motorista, categoria da carteira do motorista, número da carteira do motorista e número do celular.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3 – Os dados necessários dos veículos são: nome do veículo, marca, modelo, placa, ano de fabricação.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4 – Os dados necessários do mecânico são: nome, CPF e celular.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5 – O motorista pode solicitar serviço mecânico quando necessário.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6 – O serviço, deve registrar o número da ordem de serviço, data da solicitação, nome do veículo, nome do motorista, placa do veículo e descrição do problema.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Utilizar o software </a:t>
            </a:r>
            <a:r>
              <a:rPr lang="pt-BR" sz="1900" dirty="0" err="1"/>
              <a:t>BRmodelo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301351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3000" dirty="0" err="1"/>
              <a:t>Desafio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o banco de dados e </a:t>
            </a:r>
            <a:r>
              <a:rPr lang="es-ES" sz="3000" dirty="0" err="1"/>
              <a:t>tabela</a:t>
            </a:r>
            <a:r>
              <a:rPr lang="es-ES" sz="3000" dirty="0"/>
              <a:t> para empresa </a:t>
            </a:r>
            <a:r>
              <a:rPr lang="es-ES" sz="3000" dirty="0" err="1"/>
              <a:t>TchêUber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3000" dirty="0"/>
              <a:t>CREATE DATABASE </a:t>
            </a:r>
            <a:r>
              <a:rPr lang="en-US" sz="3000" dirty="0" err="1"/>
              <a:t>tcheuber</a:t>
            </a:r>
            <a:r>
              <a:rPr lang="en-US" sz="3000" dirty="0"/>
              <a:t>;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3000" dirty="0"/>
              <a:t>USE </a:t>
            </a:r>
            <a:r>
              <a:rPr lang="en-US" sz="3000" dirty="0" err="1"/>
              <a:t>tcheuber</a:t>
            </a:r>
            <a:r>
              <a:rPr lang="en-US" sz="3000" dirty="0"/>
              <a:t>;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302210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1364</Words>
  <Application>Microsoft Office PowerPoint</Application>
  <PresentationFormat>Widescreen</PresentationFormat>
  <Paragraphs>180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 Light</vt:lpstr>
      <vt:lpstr>Symbol</vt:lpstr>
      <vt:lpstr>Wingdings</vt:lpstr>
      <vt:lpstr>Office Theme</vt:lpstr>
      <vt:lpstr>Office Theme</vt:lpstr>
      <vt:lpstr>Apresentação do PowerPoint</vt:lpstr>
      <vt:lpstr>Criação de tabela</vt:lpstr>
      <vt:lpstr>Criação de tabela</vt:lpstr>
      <vt:lpstr>Criação de tabela</vt:lpstr>
      <vt:lpstr>Criação de tabela</vt:lpstr>
      <vt:lpstr>Criação de tabela</vt:lpstr>
      <vt:lpstr>Criação de tabela</vt:lpstr>
      <vt:lpstr>Hora da atividade :)          Empresa TchêUber</vt:lpstr>
      <vt:lpstr>Criação de tabela</vt:lpstr>
      <vt:lpstr>Criação de tabela</vt:lpstr>
      <vt:lpstr>Criação de tabela</vt:lpstr>
      <vt:lpstr>Criação de tabela</vt:lpstr>
      <vt:lpstr>Criação de tabela</vt:lpstr>
      <vt:lpstr>Atividade 2                   Aeroporto</vt:lpstr>
      <vt:lpstr>Atividade 2                   Aeroporto</vt:lpstr>
      <vt:lpstr>Atividade 2                   Aeroporto</vt:lpstr>
      <vt:lpstr>Atividade 2                   Aeroporto</vt:lpstr>
      <vt:lpstr>Atividade 2                   Aeroporto</vt:lpstr>
      <vt:lpstr>Atividade 2                   Aeroporto</vt:lpstr>
      <vt:lpstr>Atividade 2                   Aeroporto</vt:lpstr>
      <vt:lpstr>                   Desafio final</vt:lpstr>
      <vt:lpstr>                   Desafio final</vt:lpstr>
    </vt:vector>
  </TitlesOfParts>
  <Company>PUCRS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</dc:title>
  <dc:subject/>
  <dc:creator>consulta3d</dc:creator>
  <dc:description/>
  <cp:lastModifiedBy>Miguel Angelo Matiolla</cp:lastModifiedBy>
  <cp:revision>65</cp:revision>
  <dcterms:created xsi:type="dcterms:W3CDTF">2019-04-01T17:03:04Z</dcterms:created>
  <dcterms:modified xsi:type="dcterms:W3CDTF">2023-12-18T19:38:17Z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PUCRS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43</vt:i4>
  </property>
</Properties>
</file>