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38" d="100"/>
          <a:sy n="38" d="100"/>
        </p:scale>
        <p:origin x="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11/12/2023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</a:t>
            </a:r>
            <a:r>
              <a:rPr lang="pt-BR" sz="4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 10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Comandos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80655" y="1600201"/>
            <a:ext cx="9130145" cy="4493095"/>
          </a:xfrm>
        </p:spPr>
        <p:txBody>
          <a:bodyPr>
            <a:no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Os comandos SQL são divididos em: 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>
              <a:buClr>
                <a:srgbClr val="C00000"/>
              </a:buClr>
            </a:pPr>
            <a:r>
              <a:rPr lang="pt-BR" sz="3000" dirty="0"/>
              <a:t>Data Definition Language (</a:t>
            </a:r>
            <a:r>
              <a:rPr lang="pt-BR" sz="3000" dirty="0">
                <a:solidFill>
                  <a:srgbClr val="C00000"/>
                </a:solidFill>
              </a:rPr>
              <a:t>DDL</a:t>
            </a:r>
            <a:r>
              <a:rPr lang="pt-BR" sz="3000" dirty="0"/>
              <a:t>);</a:t>
            </a:r>
          </a:p>
          <a:p>
            <a:pPr>
              <a:buClr>
                <a:srgbClr val="C00000"/>
              </a:buClr>
            </a:pPr>
            <a:r>
              <a:rPr lang="pt-BR" sz="3000" dirty="0"/>
              <a:t>Data Manipulation Language (</a:t>
            </a:r>
            <a:r>
              <a:rPr lang="pt-BR" sz="3000" dirty="0">
                <a:solidFill>
                  <a:srgbClr val="C00000"/>
                </a:solidFill>
              </a:rPr>
              <a:t>DML</a:t>
            </a:r>
            <a:r>
              <a:rPr lang="pt-BR" sz="3000" dirty="0"/>
              <a:t>);</a:t>
            </a:r>
          </a:p>
          <a:p>
            <a:pPr>
              <a:buClr>
                <a:srgbClr val="C00000"/>
              </a:buClr>
            </a:pPr>
            <a:r>
              <a:rPr lang="pt-BR" sz="3000" dirty="0"/>
              <a:t>Data Control Language (</a:t>
            </a:r>
            <a:r>
              <a:rPr lang="pt-BR" sz="3000" dirty="0">
                <a:solidFill>
                  <a:srgbClr val="C00000"/>
                </a:solidFill>
              </a:rPr>
              <a:t>DCL</a:t>
            </a:r>
            <a:r>
              <a:rPr lang="pt-BR" sz="3000" dirty="0"/>
              <a:t>);</a:t>
            </a:r>
          </a:p>
          <a:p>
            <a:pPr>
              <a:buClr>
                <a:srgbClr val="C00000"/>
              </a:buClr>
            </a:pPr>
            <a:r>
              <a:rPr lang="pt-BR" sz="3000" dirty="0"/>
              <a:t>Data Query Language (</a:t>
            </a:r>
            <a:r>
              <a:rPr lang="pt-BR" sz="3000" dirty="0">
                <a:solidFill>
                  <a:srgbClr val="C00000"/>
                </a:solidFill>
              </a:rPr>
              <a:t>DQL</a:t>
            </a:r>
            <a:r>
              <a:rPr lang="pt-BR" sz="3000" dirty="0"/>
              <a:t>);</a:t>
            </a:r>
          </a:p>
          <a:p>
            <a:pPr>
              <a:buClr>
                <a:srgbClr val="C00000"/>
              </a:buClr>
            </a:pPr>
            <a:r>
              <a:rPr lang="pt-BR" sz="3000" dirty="0"/>
              <a:t>Data Transaction Language (</a:t>
            </a:r>
            <a:r>
              <a:rPr lang="pt-BR" sz="3000" dirty="0">
                <a:solidFill>
                  <a:srgbClr val="C00000"/>
                </a:solidFill>
              </a:rPr>
              <a:t>DTL</a:t>
            </a:r>
            <a:r>
              <a:rPr lang="pt-BR" sz="3000" dirty="0"/>
              <a:t>).</a:t>
            </a:r>
          </a:p>
          <a:p>
            <a:pPr>
              <a:buClr>
                <a:srgbClr val="C00000"/>
              </a:buClr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9058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Comandos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07172" y="1863437"/>
            <a:ext cx="10377055" cy="2098963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b="1" dirty="0"/>
              <a:t>Data Definition Language (</a:t>
            </a:r>
            <a:r>
              <a:rPr lang="pt-BR" sz="4000" b="1" dirty="0">
                <a:solidFill>
                  <a:srgbClr val="C00000"/>
                </a:solidFill>
              </a:rPr>
              <a:t>DDL</a:t>
            </a:r>
            <a:r>
              <a:rPr lang="pt-BR" sz="3000" b="1" dirty="0"/>
              <a:t>) </a:t>
            </a:r>
            <a:r>
              <a:rPr lang="pt-BR" sz="3000" dirty="0"/>
              <a:t>- Linguagem de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definição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de dados, utilizada para </a:t>
            </a:r>
            <a:r>
              <a:rPr lang="pt-BR" sz="4000" dirty="0">
                <a:solidFill>
                  <a:srgbClr val="00B050"/>
                </a:solidFill>
              </a:rPr>
              <a:t>criar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manter</a:t>
            </a: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000" dirty="0"/>
              <a:t>as estruturas de armazenamento usadas no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262570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Comandos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8145" y="1600201"/>
            <a:ext cx="10418619" cy="2389908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b="1" dirty="0"/>
              <a:t>Data Manipulation Language (</a:t>
            </a:r>
            <a:r>
              <a:rPr lang="pt-BR" sz="4000" b="1" dirty="0">
                <a:solidFill>
                  <a:srgbClr val="C00000"/>
                </a:solidFill>
              </a:rPr>
              <a:t>DML</a:t>
            </a:r>
            <a:r>
              <a:rPr lang="pt-BR" sz="3000" b="1" dirty="0"/>
              <a:t>) </a:t>
            </a:r>
            <a:r>
              <a:rPr lang="pt-BR" sz="3000" dirty="0"/>
              <a:t>- Linguagem de </a:t>
            </a:r>
            <a:r>
              <a:rPr lang="pt-BR" sz="4000" dirty="0">
                <a:solidFill>
                  <a:srgbClr val="FFC000"/>
                </a:solidFill>
              </a:rPr>
              <a:t>manipulação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de dados, utilizada para </a:t>
            </a:r>
            <a:r>
              <a:rPr lang="pt-BR" sz="4000" dirty="0">
                <a:solidFill>
                  <a:srgbClr val="00B0F0"/>
                </a:solidFill>
              </a:rPr>
              <a:t>incluir</a:t>
            </a:r>
            <a:r>
              <a:rPr lang="pt-BR" sz="3000" dirty="0"/>
              <a:t>,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alterar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7030A0"/>
                </a:solidFill>
              </a:rPr>
              <a:t>excluir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00B050"/>
                </a:solidFill>
              </a:rPr>
              <a:t>consultar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dados nas estruturas do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14566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Comandos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620887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b="1" dirty="0"/>
              <a:t>Data Control Language (</a:t>
            </a:r>
            <a:r>
              <a:rPr lang="pt-BR" sz="4000" b="1" dirty="0">
                <a:solidFill>
                  <a:srgbClr val="C00000"/>
                </a:solidFill>
              </a:rPr>
              <a:t>DCL</a:t>
            </a:r>
            <a:r>
              <a:rPr lang="pt-BR" sz="3000" b="1" dirty="0"/>
              <a:t>) </a:t>
            </a:r>
            <a:r>
              <a:rPr lang="pt-BR" sz="3000" dirty="0"/>
              <a:t>– Linguagem de </a:t>
            </a:r>
            <a:r>
              <a:rPr lang="pt-BR" sz="4000" dirty="0">
                <a:solidFill>
                  <a:srgbClr val="00B050"/>
                </a:solidFill>
              </a:rPr>
              <a:t>controle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de </a:t>
            </a:r>
            <a:r>
              <a:rPr lang="pt-BR" sz="4000" dirty="0">
                <a:solidFill>
                  <a:srgbClr val="7030A0"/>
                </a:solidFill>
              </a:rPr>
              <a:t>dados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de um banco de dados e do controle de </a:t>
            </a:r>
            <a:r>
              <a:rPr lang="pt-BR" sz="4000" dirty="0">
                <a:solidFill>
                  <a:srgbClr val="00B0F0"/>
                </a:solidFill>
              </a:rPr>
              <a:t>usuários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/>
              <a:t>do banco de dados; </a:t>
            </a:r>
          </a:p>
        </p:txBody>
      </p:sp>
    </p:spTree>
    <p:extLst>
      <p:ext uri="{BB962C8B-B14F-4D97-AF65-F5344CB8AC3E}">
        <p14:creationId xmlns:p14="http://schemas.microsoft.com/office/powerpoint/2010/main" val="320701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Comandos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7418" y="1600201"/>
            <a:ext cx="10764502" cy="290892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b="1" dirty="0"/>
              <a:t>Data Query Language (</a:t>
            </a:r>
            <a:r>
              <a:rPr lang="pt-BR" sz="4000" b="1" dirty="0">
                <a:solidFill>
                  <a:srgbClr val="C00000"/>
                </a:solidFill>
              </a:rPr>
              <a:t>DQL</a:t>
            </a:r>
            <a:r>
              <a:rPr lang="pt-BR" sz="3000" b="1" dirty="0"/>
              <a:t>): </a:t>
            </a:r>
            <a:r>
              <a:rPr lang="pt-BR" sz="3000" dirty="0"/>
              <a:t>Linguagem de </a:t>
            </a:r>
            <a:r>
              <a:rPr lang="pt-BR" sz="4000" dirty="0">
                <a:solidFill>
                  <a:srgbClr val="0070C0"/>
                </a:solidFill>
              </a:rPr>
              <a:t>Consulta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de Dados; </a:t>
            </a:r>
          </a:p>
          <a:p>
            <a:pPr>
              <a:buClr>
                <a:srgbClr val="C00000"/>
              </a:buClr>
            </a:pPr>
            <a:r>
              <a:rPr lang="pt-BR" sz="3000" b="1" dirty="0"/>
              <a:t>Data Transaction Language (</a:t>
            </a:r>
            <a:r>
              <a:rPr lang="pt-BR" sz="4000" b="1" dirty="0">
                <a:solidFill>
                  <a:srgbClr val="C00000"/>
                </a:solidFill>
              </a:rPr>
              <a:t>DTL</a:t>
            </a:r>
            <a:r>
              <a:rPr lang="pt-BR" sz="3000" b="1" dirty="0"/>
              <a:t>)</a:t>
            </a:r>
            <a:r>
              <a:rPr lang="pt-BR" sz="3000" dirty="0"/>
              <a:t>: Linguagem de </a:t>
            </a:r>
            <a:r>
              <a:rPr lang="pt-BR" sz="4000" dirty="0">
                <a:solidFill>
                  <a:srgbClr val="00B050"/>
                </a:solidFill>
              </a:rPr>
              <a:t>Transação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de Dados.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7" y="4509122"/>
            <a:ext cx="65627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9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6691" y="1600200"/>
            <a:ext cx="10945091" cy="312420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b="1" dirty="0"/>
              <a:t>DDL </a:t>
            </a:r>
            <a:r>
              <a:rPr lang="pt-BR" sz="3000" dirty="0"/>
              <a:t>(</a:t>
            </a:r>
            <a:r>
              <a:rPr lang="pt-BR" sz="3000" b="1" i="1" dirty="0"/>
              <a:t>Data Definition Language</a:t>
            </a:r>
            <a:r>
              <a:rPr lang="pt-BR" sz="3000" dirty="0"/>
              <a:t>) é a linguagem de </a:t>
            </a:r>
            <a:r>
              <a:rPr lang="pt-BR" sz="4000" dirty="0">
                <a:solidFill>
                  <a:srgbClr val="00B050"/>
                </a:solidFill>
              </a:rPr>
              <a:t>definição</a:t>
            </a:r>
            <a:r>
              <a:rPr lang="pt-BR" sz="3000" dirty="0"/>
              <a:t> de dados, utilizada para </a:t>
            </a:r>
            <a:r>
              <a:rPr lang="pt-BR" sz="4000" dirty="0">
                <a:solidFill>
                  <a:srgbClr val="00B0F0"/>
                </a:solidFill>
              </a:rPr>
              <a:t>criar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7030A0"/>
                </a:solidFill>
              </a:rPr>
              <a:t>manter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as estruturas de armazenamento usadas no banco de dados. Os comandos DDL </a:t>
            </a:r>
            <a:r>
              <a:rPr lang="pt-BR" sz="4000" dirty="0">
                <a:solidFill>
                  <a:srgbClr val="C00000"/>
                </a:solidFill>
              </a:rPr>
              <a:t>não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acessam os dados, mas </a:t>
            </a:r>
            <a:r>
              <a:rPr lang="pt-BR" sz="4000" dirty="0">
                <a:solidFill>
                  <a:srgbClr val="FFC000"/>
                </a:solidFill>
              </a:rPr>
              <a:t>interferem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em sua existência ou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forma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de armazenamento e acesso. </a:t>
            </a:r>
          </a:p>
        </p:txBody>
      </p:sp>
    </p:spTree>
    <p:extLst>
      <p:ext uri="{BB962C8B-B14F-4D97-AF65-F5344CB8AC3E}">
        <p14:creationId xmlns:p14="http://schemas.microsoft.com/office/powerpoint/2010/main" val="209991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Comandos DDL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1722" y="2254828"/>
            <a:ext cx="11388556" cy="2348344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4000" b="1" i="1" dirty="0">
                <a:solidFill>
                  <a:srgbClr val="C00000"/>
                </a:solidFill>
              </a:rPr>
              <a:t>C</a:t>
            </a:r>
            <a:r>
              <a:rPr lang="pt-BR" sz="4000" b="1" i="1" dirty="0"/>
              <a:t>reate</a:t>
            </a:r>
            <a:r>
              <a:rPr lang="pt-BR" sz="3000" dirty="0"/>
              <a:t>: </a:t>
            </a:r>
            <a:r>
              <a:rPr lang="pt-BR" sz="4000" dirty="0">
                <a:solidFill>
                  <a:srgbClr val="7030A0"/>
                </a:solidFill>
              </a:rPr>
              <a:t>Cria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uma estrutura: banco de dados, tabelas e outros; </a:t>
            </a:r>
          </a:p>
          <a:p>
            <a:pPr>
              <a:buClr>
                <a:srgbClr val="C00000"/>
              </a:buClr>
            </a:pPr>
            <a:r>
              <a:rPr lang="pt-BR" sz="4000" b="1" i="1" dirty="0">
                <a:solidFill>
                  <a:srgbClr val="C00000"/>
                </a:solidFill>
              </a:rPr>
              <a:t>A</a:t>
            </a:r>
            <a:r>
              <a:rPr lang="pt-BR" sz="4000" b="1" i="1" dirty="0"/>
              <a:t>lter</a:t>
            </a:r>
            <a:r>
              <a:rPr lang="pt-BR" sz="3000" dirty="0"/>
              <a:t>: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Altera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uma estrutura: banco de dados, tabelas e outros; </a:t>
            </a:r>
          </a:p>
          <a:p>
            <a:pPr>
              <a:buClr>
                <a:srgbClr val="C00000"/>
              </a:buClr>
            </a:pPr>
            <a:r>
              <a:rPr lang="pt-BR" sz="4000" b="1" i="1" dirty="0">
                <a:solidFill>
                  <a:srgbClr val="C00000"/>
                </a:solidFill>
              </a:rPr>
              <a:t>D</a:t>
            </a:r>
            <a:r>
              <a:rPr lang="pt-BR" sz="4000" b="1" i="1" dirty="0"/>
              <a:t>rop</a:t>
            </a:r>
            <a:r>
              <a:rPr lang="pt-BR" sz="3000" dirty="0"/>
              <a:t>: </a:t>
            </a:r>
            <a:r>
              <a:rPr lang="pt-BR" sz="4000" dirty="0">
                <a:solidFill>
                  <a:srgbClr val="0070C0"/>
                </a:solidFill>
              </a:rPr>
              <a:t>Exclui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uma estrutura: banco de dados, tabelas e outros. 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86324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5631" y="2164773"/>
            <a:ext cx="11180738" cy="252845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O comando </a:t>
            </a:r>
            <a:r>
              <a:rPr lang="pt-BR" sz="4000" b="1" dirty="0">
                <a:solidFill>
                  <a:srgbClr val="C00000"/>
                </a:solidFill>
              </a:rPr>
              <a:t>CREATE DATABASE </a:t>
            </a:r>
            <a:r>
              <a:rPr lang="pt-BR" sz="3000" dirty="0"/>
              <a:t>serve para a </a:t>
            </a:r>
            <a:r>
              <a:rPr lang="pt-BR" sz="4000" dirty="0">
                <a:solidFill>
                  <a:srgbClr val="0070C0"/>
                </a:solidFill>
              </a:rPr>
              <a:t>criação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de um novo banco de dados. No MySQL os bancos de dados são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implementados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como </a:t>
            </a:r>
            <a:r>
              <a:rPr lang="pt-BR" sz="4000" dirty="0">
                <a:solidFill>
                  <a:srgbClr val="00B050"/>
                </a:solidFill>
              </a:rPr>
              <a:t>diretórios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contendo arquivos que correspondem a tabelas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4210592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423" y="274638"/>
            <a:ext cx="11324492" cy="1570186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Sintaxe da criação do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182" y="1844824"/>
            <a:ext cx="10917382" cy="3863249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pt-BR" sz="4000" b="1" i="1" dirty="0">
                <a:solidFill>
                  <a:srgbClr val="00B050"/>
                </a:solidFill>
              </a:rPr>
              <a:t>CREATE DATABASE </a:t>
            </a:r>
            <a:r>
              <a:rPr lang="pt-BR" sz="3000" i="1" dirty="0"/>
              <a:t>&lt;nome_banco&gt;;</a:t>
            </a:r>
            <a:endParaRPr lang="pt-BR" sz="3000" dirty="0"/>
          </a:p>
          <a:p>
            <a:pPr>
              <a:buClr>
                <a:srgbClr val="C00000"/>
              </a:buClr>
            </a:pPr>
            <a:r>
              <a:rPr lang="pt-BR" sz="3000" dirty="0"/>
              <a:t>Exemplo: Criar um banco de dados para armazenar as informações de uma biblioteca: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b="1" i="1" dirty="0">
                <a:solidFill>
                  <a:srgbClr val="0070C0"/>
                </a:solidFill>
              </a:rPr>
              <a:t>	CREATE DATABASE </a:t>
            </a:r>
            <a:r>
              <a:rPr lang="pt-BR" sz="3000" i="1" dirty="0"/>
              <a:t>Biblioteca;</a:t>
            </a:r>
            <a:endParaRPr lang="pt-BR" sz="3000" dirty="0"/>
          </a:p>
          <a:p>
            <a:pPr>
              <a:buClr>
                <a:srgbClr val="C00000"/>
              </a:buClr>
            </a:pPr>
            <a:r>
              <a:rPr lang="pt-BR" sz="3000" dirty="0"/>
              <a:t>Após criar o banco, indicamos que iremos trabalhar nele com o comando USE: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b="1" i="1" dirty="0">
                <a:solidFill>
                  <a:srgbClr val="0070C0"/>
                </a:solidFill>
              </a:rPr>
              <a:t>	USE</a:t>
            </a:r>
            <a:r>
              <a:rPr lang="pt-BR" sz="3000" b="1" i="1" dirty="0"/>
              <a:t> </a:t>
            </a:r>
            <a:r>
              <a:rPr lang="pt-BR" sz="3000" i="1" dirty="0"/>
              <a:t>Biblioteca;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14294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79" y="1916834"/>
            <a:ext cx="10834375" cy="187931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Comando </a:t>
            </a:r>
            <a:r>
              <a:rPr lang="pt-BR" sz="4000" b="1" dirty="0">
                <a:solidFill>
                  <a:srgbClr val="FFC000"/>
                </a:solidFill>
              </a:rPr>
              <a:t>CREATE TABLE </a:t>
            </a:r>
            <a:r>
              <a:rPr lang="pt-BR" sz="3000" dirty="0"/>
              <a:t>serve para </a:t>
            </a:r>
            <a:r>
              <a:rPr lang="pt-BR" sz="4000" dirty="0">
                <a:solidFill>
                  <a:srgbClr val="FF0000"/>
                </a:solidFill>
              </a:rPr>
              <a:t>criar</a:t>
            </a:r>
            <a:r>
              <a:rPr lang="pt-BR" sz="3000" dirty="0">
                <a:solidFill>
                  <a:srgbClr val="FF0000"/>
                </a:solidFill>
              </a:rPr>
              <a:t> </a:t>
            </a:r>
            <a:r>
              <a:rPr lang="pt-BR" sz="3000" dirty="0"/>
              <a:t>uma tabela fisicamente no banco de dados. Pequenas variações podem ocorrer de acordo com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31046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Conteúdo da Aula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C00000"/>
              </a:buClr>
            </a:pPr>
            <a:r>
              <a:rPr lang="pt-BR" dirty="0"/>
              <a:t>Introdução a Linguagem SQL.</a:t>
            </a:r>
          </a:p>
          <a:p>
            <a:pPr>
              <a:buClr>
                <a:srgbClr val="C00000"/>
              </a:buClr>
            </a:pPr>
            <a:r>
              <a:rPr lang="pt-BR" dirty="0"/>
              <a:t>SQL.</a:t>
            </a:r>
          </a:p>
          <a:p>
            <a:pPr>
              <a:buClr>
                <a:srgbClr val="C00000"/>
              </a:buClr>
            </a:pPr>
            <a:r>
              <a:rPr lang="pt-BR" dirty="0"/>
              <a:t>MYSQL.</a:t>
            </a:r>
          </a:p>
          <a:p>
            <a:pPr>
              <a:buClr>
                <a:srgbClr val="C00000"/>
              </a:buClr>
            </a:pPr>
            <a:r>
              <a:rPr lang="pt-BR" dirty="0"/>
              <a:t>Comandos SQL.</a:t>
            </a:r>
          </a:p>
          <a:p>
            <a:pPr>
              <a:buClr>
                <a:srgbClr val="C00000"/>
              </a:buClr>
            </a:pPr>
            <a:r>
              <a:rPr lang="pt-BR" dirty="0"/>
              <a:t>DDL.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dirty="0"/>
              <a:t>Criação do Banco de Dados;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dirty="0"/>
              <a:t>Criação da Tabela;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dirty="0"/>
              <a:t>Atualização da Estrutura de uma Tabela;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dirty="0"/>
              <a:t>Exclusão de uma Tabelas ou Banco de Dados;</a:t>
            </a:r>
          </a:p>
          <a:p>
            <a:pPr>
              <a:buClr>
                <a:srgbClr val="C00000"/>
              </a:buClr>
            </a:pPr>
            <a:r>
              <a:rPr lang="pt-BR" dirty="0"/>
              <a:t>Exemplo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57777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Sintaxe para Criação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4073" y="1600200"/>
            <a:ext cx="11333018" cy="376150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4000" b="1" i="1" dirty="0">
                <a:solidFill>
                  <a:srgbClr val="FF0000"/>
                </a:solidFill>
              </a:rPr>
              <a:t>CREATE TABLE </a:t>
            </a:r>
            <a:r>
              <a:rPr lang="pt-BR" sz="3000" i="1" dirty="0"/>
              <a:t>&lt;nome_tabela&gt; (&lt;campos&gt; &lt;opções&gt;);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2600" dirty="0"/>
              <a:t>Exemplo: No sistema de bibliotecas criar a tabela dos gêneros dos livros.</a:t>
            </a:r>
            <a:endParaRPr lang="pt-BR" sz="2600" i="1" dirty="0"/>
          </a:p>
          <a:p>
            <a:pPr marL="0" indent="0">
              <a:buNone/>
            </a:pPr>
            <a:r>
              <a:rPr lang="pt-BR" sz="3000" b="1" i="1" dirty="0"/>
              <a:t>	</a:t>
            </a:r>
            <a:r>
              <a:rPr lang="pt-BR" sz="3000" b="1" i="1" dirty="0">
                <a:solidFill>
                  <a:srgbClr val="0070C0"/>
                </a:solidFill>
              </a:rPr>
              <a:t>CREATE TABLE </a:t>
            </a:r>
            <a:r>
              <a:rPr lang="pt-BR" sz="3000" i="1" dirty="0"/>
              <a:t>genero </a:t>
            </a:r>
            <a:r>
              <a:rPr lang="pt-BR" sz="3000" i="1" dirty="0">
                <a:solidFill>
                  <a:srgbClr val="C00000"/>
                </a:solidFill>
              </a:rPr>
              <a:t>(</a:t>
            </a:r>
            <a:r>
              <a:rPr lang="pt-BR" sz="3000" i="1" dirty="0"/>
              <a:t>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	codigo_genero </a:t>
            </a:r>
            <a:r>
              <a:rPr lang="pt-BR" sz="3000" i="1" dirty="0">
                <a:solidFill>
                  <a:srgbClr val="0070C0"/>
                </a:solidFill>
              </a:rPr>
              <a:t>int</a:t>
            </a:r>
            <a:r>
              <a:rPr lang="pt-BR" sz="3000" i="1" dirty="0"/>
              <a:t>,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	nome </a:t>
            </a:r>
            <a:r>
              <a:rPr lang="pt-BR" sz="3000" i="1" dirty="0">
                <a:solidFill>
                  <a:srgbClr val="0070C0"/>
                </a:solidFill>
              </a:rPr>
              <a:t>varchar(30)</a:t>
            </a:r>
            <a:r>
              <a:rPr lang="pt-BR" sz="3000" i="1" dirty="0"/>
              <a:t>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</a:t>
            </a:r>
            <a:r>
              <a:rPr lang="pt-BR" sz="3000" i="1" dirty="0">
                <a:solidFill>
                  <a:srgbClr val="C00000"/>
                </a:solidFill>
              </a:rPr>
              <a:t>)</a:t>
            </a:r>
            <a:r>
              <a:rPr lang="pt-BR" sz="4000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65584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no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8255" y="2060848"/>
            <a:ext cx="9822872" cy="184613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Os tipos de dados são uma forma de </a:t>
            </a:r>
            <a:r>
              <a:rPr lang="pt-BR" sz="4000" dirty="0">
                <a:solidFill>
                  <a:srgbClr val="7030A0"/>
                </a:solidFill>
              </a:rPr>
              <a:t>classificar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as informações que serão armazenados no banco de dados. </a:t>
            </a:r>
          </a:p>
        </p:txBody>
      </p:sp>
    </p:spTree>
    <p:extLst>
      <p:ext uri="{BB962C8B-B14F-4D97-AF65-F5344CB8AC3E}">
        <p14:creationId xmlns:p14="http://schemas.microsoft.com/office/powerpoint/2010/main" val="1763732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no 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043546"/>
            <a:ext cx="10972440" cy="251459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Conforme o banco de dados que utilizamos, a classificação dos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tipos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de dados e seus </a:t>
            </a:r>
            <a:r>
              <a:rPr lang="pt-BR" sz="4000" dirty="0">
                <a:solidFill>
                  <a:srgbClr val="FFC000"/>
                </a:solidFill>
              </a:rPr>
              <a:t>comportamentos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podem variar. </a:t>
            </a:r>
          </a:p>
          <a:p>
            <a:pPr>
              <a:buClr>
                <a:srgbClr val="C00000"/>
              </a:buClr>
            </a:pPr>
            <a:r>
              <a:rPr lang="pt-BR" sz="3000" dirty="0"/>
              <a:t>A escolha do tipo de dado para cada campo de uma tabela deve ser feito com muita </a:t>
            </a:r>
            <a:r>
              <a:rPr lang="pt-BR" sz="4000" dirty="0">
                <a:solidFill>
                  <a:srgbClr val="C00000"/>
                </a:solidFill>
              </a:rPr>
              <a:t>atenção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e cuidado. </a:t>
            </a:r>
          </a:p>
        </p:txBody>
      </p:sp>
    </p:spTree>
    <p:extLst>
      <p:ext uri="{BB962C8B-B14F-4D97-AF65-F5344CB8AC3E}">
        <p14:creationId xmlns:p14="http://schemas.microsoft.com/office/powerpoint/2010/main" val="82059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79" y="273600"/>
            <a:ext cx="11356851" cy="1144800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numéricos no MySQL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3" y="1772817"/>
            <a:ext cx="8629110" cy="44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83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4785" y="431862"/>
            <a:ext cx="11526715" cy="1144800"/>
          </a:xfrm>
        </p:spPr>
        <p:txBody>
          <a:bodyPr>
            <a:noAutofit/>
          </a:bodyPr>
          <a:lstStyle/>
          <a:p>
            <a:r>
              <a:rPr lang="pt-BR" sz="54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para caracteres no MySQL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44" y="2013526"/>
            <a:ext cx="9666417" cy="269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32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677" y="273600"/>
            <a:ext cx="11983915" cy="1144800"/>
          </a:xfrm>
        </p:spPr>
        <p:txBody>
          <a:bodyPr>
            <a:noAutofit/>
          </a:bodyPr>
          <a:lstStyle/>
          <a:p>
            <a:r>
              <a:rPr lang="pt-BR" sz="54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para Data e Hora no MySQL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737" y="2272146"/>
            <a:ext cx="10244526" cy="231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1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722254"/>
          </a:xfrm>
        </p:spPr>
        <p:txBody>
          <a:bodyPr>
            <a:noAutofit/>
          </a:bodyPr>
          <a:lstStyle/>
          <a:p>
            <a:pPr algn="ctr"/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dos Campos usados na criação/alteração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720376" y="2778480"/>
            <a:ext cx="10750647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NULL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Permite que o campo </a:t>
            </a:r>
            <a:r>
              <a:rPr lang="pt-BR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aceite</a:t>
            </a:r>
            <a:r>
              <a:rPr lang="pt-BR" sz="3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valores nulos (vazio). Pode ser usado para diferenciar entre um valor zerado e um campo que nunca tenha tido valor.</a:t>
            </a:r>
          </a:p>
          <a:p>
            <a:pPr>
              <a:buClr>
                <a:srgbClr val="C00000"/>
              </a:buClr>
            </a:pPr>
            <a:endParaRPr lang="pt-BR" sz="3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NOT NULL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Não</a:t>
            </a:r>
            <a:r>
              <a:rPr lang="pt-BR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permite valores nulos. </a:t>
            </a:r>
          </a:p>
        </p:txBody>
      </p:sp>
    </p:spTree>
    <p:extLst>
      <p:ext uri="{BB962C8B-B14F-4D97-AF65-F5344CB8AC3E}">
        <p14:creationId xmlns:p14="http://schemas.microsoft.com/office/powerpoint/2010/main" val="301832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dos Campos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748145" y="1340769"/>
            <a:ext cx="1070956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AUTO_INCREMENT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criar um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 sequencial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que é gerado </a:t>
            </a:r>
            <a:r>
              <a:rPr lang="pt-BR" sz="40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automaticamente</a:t>
            </a:r>
            <a:r>
              <a:rPr lang="pt-BR" sz="30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pelo banco de dados.</a:t>
            </a:r>
          </a:p>
          <a:p>
            <a:pPr>
              <a:buClr>
                <a:srgbClr val="C00000"/>
              </a:buClr>
            </a:pPr>
            <a:endParaRPr lang="pt-BR" sz="3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Não</a:t>
            </a:r>
            <a:r>
              <a:rPr lang="pt-BR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permite </a:t>
            </a:r>
            <a:r>
              <a:rPr lang="pt-BR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duplicidade</a:t>
            </a:r>
            <a:r>
              <a:rPr lang="pt-BR" sz="3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 valor, ou seja, requer valores únicos. Aceita somente um registro com conteúdo nulo. </a:t>
            </a:r>
          </a:p>
        </p:txBody>
      </p:sp>
    </p:spTree>
    <p:extLst>
      <p:ext uri="{BB962C8B-B14F-4D97-AF65-F5344CB8AC3E}">
        <p14:creationId xmlns:p14="http://schemas.microsoft.com/office/powerpoint/2010/main" val="1500541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dos Campos</a:t>
            </a:r>
          </a:p>
        </p:txBody>
      </p:sp>
      <p:sp>
        <p:nvSpPr>
          <p:cNvPr id="3" name="Retângulo 2"/>
          <p:cNvSpPr/>
          <p:nvPr/>
        </p:nvSpPr>
        <p:spPr>
          <a:xfrm>
            <a:off x="2279576" y="1340768"/>
            <a:ext cx="813690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DEFAULT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Atribui um valor </a:t>
            </a:r>
            <a:r>
              <a:rPr lang="pt-BR" sz="4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padrão</a:t>
            </a:r>
            <a:r>
              <a:rPr lang="pt-BR" sz="30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ao campo, quando um novo registro for criado sem especificar o valor dele. </a:t>
            </a:r>
          </a:p>
          <a:p>
            <a:pPr>
              <a:buClr>
                <a:srgbClr val="C00000"/>
              </a:buClr>
            </a:pPr>
            <a:endParaRPr lang="pt-BR" sz="3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SIGNED/UNSIGNED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: para tipos de dados </a:t>
            </a:r>
            <a:r>
              <a:rPr lang="pt-BR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numéricos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Determina se o número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terá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ou </a:t>
            </a:r>
            <a:r>
              <a:rPr lang="pt-BR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não</a:t>
            </a:r>
            <a:r>
              <a:rPr lang="pt-BR" sz="3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sinal (-). </a:t>
            </a:r>
            <a:r>
              <a:rPr lang="pt-BR" sz="4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Unsigned</a:t>
            </a:r>
            <a:r>
              <a:rPr lang="pt-BR" sz="3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indicará que o campo só aceitará números </a:t>
            </a:r>
            <a:r>
              <a:rPr lang="pt-BR" sz="4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positivos</a:t>
            </a:r>
            <a:r>
              <a:rPr lang="pt-B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4482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( PK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48498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A Chave Primária é o atributo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identificador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sendo uma chave </a:t>
            </a:r>
            <a:r>
              <a:rPr lang="pt-BR" sz="4000" dirty="0">
                <a:solidFill>
                  <a:srgbClr val="0070C0"/>
                </a:solidFill>
              </a:rPr>
              <a:t>única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50"/>
                </a:solidFill>
              </a:rPr>
              <a:t>universal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FFC000"/>
                </a:solidFill>
              </a:rPr>
              <a:t>imutável</a:t>
            </a:r>
            <a:r>
              <a:rPr lang="pt-BR" sz="3000" dirty="0"/>
              <a:t>. Definição de uma chave primária (</a:t>
            </a:r>
            <a:r>
              <a:rPr lang="pt-BR" sz="4000" b="1" dirty="0">
                <a:solidFill>
                  <a:srgbClr val="C00000"/>
                </a:solidFill>
              </a:rPr>
              <a:t>PRIMARY KEY</a:t>
            </a:r>
            <a:r>
              <a:rPr lang="pt-BR" sz="3000" dirty="0"/>
              <a:t>) pode ser na criação da tabela ou depois quando a tabela já existe.</a:t>
            </a:r>
          </a:p>
        </p:txBody>
      </p:sp>
    </p:spTree>
    <p:extLst>
      <p:ext uri="{BB962C8B-B14F-4D97-AF65-F5344CB8AC3E}">
        <p14:creationId xmlns:p14="http://schemas.microsoft.com/office/powerpoint/2010/main" val="19531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Introdução a 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334492"/>
            <a:ext cx="11139175" cy="1614054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pt-BR" dirty="0"/>
              <a:t>Iremos aprender sobre conceitos da linguagem SQL. </a:t>
            </a:r>
          </a:p>
          <a:p>
            <a:pPr>
              <a:buClr>
                <a:srgbClr val="C00000"/>
              </a:buClr>
            </a:pPr>
            <a:r>
              <a:rPr lang="pt-BR" dirty="0"/>
              <a:t>Comandos básicos de criação de banco de dados e tabelas (DML). </a:t>
            </a:r>
          </a:p>
        </p:txBody>
      </p:sp>
    </p:spTree>
    <p:extLst>
      <p:ext uri="{BB962C8B-B14F-4D97-AF65-F5344CB8AC3E}">
        <p14:creationId xmlns:p14="http://schemas.microsoft.com/office/powerpoint/2010/main" val="1574412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( PK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49309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dirty="0"/>
              <a:t>Na criação da tabela use a sintaxe:</a:t>
            </a:r>
          </a:p>
          <a:p>
            <a:pPr marL="0" indent="0">
              <a:buClr>
                <a:srgbClr val="C00000"/>
              </a:buClr>
              <a:buNone/>
            </a:pPr>
            <a:endParaRPr lang="pt-BR" dirty="0"/>
          </a:p>
          <a:p>
            <a:pPr marL="0" indent="0">
              <a:buNone/>
            </a:pPr>
            <a:r>
              <a:rPr lang="pt-BR" b="1" i="1" dirty="0">
                <a:solidFill>
                  <a:srgbClr val="0070C0"/>
                </a:solidFill>
              </a:rPr>
              <a:t>	CREATE TABLE </a:t>
            </a:r>
            <a:r>
              <a:rPr lang="pt-BR" i="1" dirty="0"/>
              <a:t>&lt;nome_tabela&gt; </a:t>
            </a:r>
            <a:r>
              <a:rPr lang="pt-BR" i="1" dirty="0">
                <a:solidFill>
                  <a:srgbClr val="C00000"/>
                </a:solidFill>
              </a:rPr>
              <a:t>(</a:t>
            </a:r>
            <a:r>
              <a:rPr lang="pt-BR" i="1" dirty="0"/>
              <a:t> </a:t>
            </a:r>
            <a:endParaRPr lang="pt-BR" dirty="0"/>
          </a:p>
          <a:p>
            <a:pPr marL="0" indent="0">
              <a:buNone/>
            </a:pPr>
            <a:r>
              <a:rPr lang="pt-BR" i="1" dirty="0"/>
              <a:t>	&lt;campo&gt; &lt;tipo&gt; NOT NULL </a:t>
            </a:r>
            <a:r>
              <a:rPr lang="pt-BR" b="1" i="1" dirty="0">
                <a:solidFill>
                  <a:srgbClr val="0070C0"/>
                </a:solidFill>
              </a:rPr>
              <a:t>PRIMARY KEY </a:t>
            </a:r>
          </a:p>
          <a:p>
            <a:pPr marL="0" indent="0">
              <a:buNone/>
            </a:pPr>
            <a:r>
              <a:rPr lang="pt-BR" i="1" dirty="0">
                <a:solidFill>
                  <a:srgbClr val="C00000"/>
                </a:solidFill>
              </a:rPr>
              <a:t>	)</a:t>
            </a:r>
            <a:r>
              <a:rPr lang="pt-BR" i="1" dirty="0"/>
              <a:t>;</a:t>
            </a:r>
          </a:p>
          <a:p>
            <a:pPr marL="0" indent="0">
              <a:buNone/>
            </a:pPr>
            <a:r>
              <a:rPr lang="pt-BR" b="1" i="1" dirty="0">
                <a:solidFill>
                  <a:srgbClr val="0070C0"/>
                </a:solidFill>
              </a:rPr>
              <a:t>	CREATE TABLE </a:t>
            </a:r>
            <a:r>
              <a:rPr lang="pt-BR" i="1" dirty="0"/>
              <a:t>&lt;nome_tabela&gt; </a:t>
            </a:r>
            <a:r>
              <a:rPr lang="pt-BR" i="1" dirty="0">
                <a:solidFill>
                  <a:srgbClr val="C00000"/>
                </a:solidFill>
              </a:rPr>
              <a:t>(</a:t>
            </a:r>
            <a:r>
              <a:rPr lang="pt-BR" i="1" dirty="0"/>
              <a:t> </a:t>
            </a:r>
            <a:endParaRPr lang="pt-BR" dirty="0"/>
          </a:p>
          <a:p>
            <a:pPr marL="0" indent="0">
              <a:buNone/>
            </a:pPr>
            <a:r>
              <a:rPr lang="pt-BR" i="1" dirty="0"/>
              <a:t>	&lt;campo&gt; &lt;tipo&gt; NOT NULL, </a:t>
            </a:r>
            <a:endParaRPr lang="pt-BR" dirty="0"/>
          </a:p>
          <a:p>
            <a:pPr marL="0" indent="0">
              <a:buNone/>
            </a:pPr>
            <a:r>
              <a:rPr lang="pt-BR" b="1" i="1" dirty="0">
                <a:solidFill>
                  <a:srgbClr val="0070C0"/>
                </a:solidFill>
              </a:rPr>
              <a:t>	PRIMARY KEY </a:t>
            </a:r>
            <a:r>
              <a:rPr lang="pt-BR" i="1" dirty="0"/>
              <a:t>&lt;campo&gt; </a:t>
            </a:r>
            <a:endParaRPr lang="pt-BR" dirty="0"/>
          </a:p>
          <a:p>
            <a:pPr marL="0" indent="0">
              <a:buNone/>
            </a:pPr>
            <a:r>
              <a:rPr lang="pt-BR" i="1" dirty="0">
                <a:solidFill>
                  <a:srgbClr val="C00000"/>
                </a:solidFill>
              </a:rPr>
              <a:t>	)</a:t>
            </a:r>
            <a:r>
              <a:rPr lang="pt-BR" i="1" dirty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065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( PK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Na alteração de uma tabela para incluir a chave primária use a sintaxe: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b="1" i="1" dirty="0">
                <a:solidFill>
                  <a:srgbClr val="0070C0"/>
                </a:solidFill>
              </a:rPr>
              <a:t>ALTER TABLE </a:t>
            </a:r>
            <a:r>
              <a:rPr lang="pt-BR" sz="3000" i="1" dirty="0"/>
              <a:t>&lt;nome_tabela&gt; </a:t>
            </a:r>
            <a:r>
              <a:rPr lang="pt-BR" b="1" i="1" dirty="0">
                <a:solidFill>
                  <a:srgbClr val="0070C0"/>
                </a:solidFill>
              </a:rPr>
              <a:t>ADD PRIMARY KEY </a:t>
            </a:r>
            <a:r>
              <a:rPr lang="pt-BR" sz="3000" i="1" dirty="0"/>
              <a:t>(&lt;campo&gt;);</a:t>
            </a:r>
            <a:endParaRPr lang="pt-BR" sz="3000" dirty="0"/>
          </a:p>
        </p:txBody>
      </p:sp>
      <p:sp>
        <p:nvSpPr>
          <p:cNvPr id="5" name="Retângulo 4"/>
          <p:cNvSpPr/>
          <p:nvPr/>
        </p:nvSpPr>
        <p:spPr>
          <a:xfrm>
            <a:off x="2135560" y="4534840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usar a sintaxe acima, o campo deve estar definido como </a:t>
            </a:r>
            <a:r>
              <a:rPr lang="pt-BR" sz="24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 </a:t>
            </a:r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deve estar preenchido em todos os registros da tabela e não ter registros duplicados. </a:t>
            </a:r>
            <a:endParaRPr lang="pt-B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687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( PK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84502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Exemplo: No sistema de bibliotecas criar a tabela dos </a:t>
            </a:r>
            <a:r>
              <a:rPr lang="pt-BR" sz="4000" dirty="0">
                <a:solidFill>
                  <a:srgbClr val="7030A0"/>
                </a:solidFill>
              </a:rPr>
              <a:t>gêneros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dos livros. O </a:t>
            </a:r>
            <a:r>
              <a:rPr lang="pt-BR" sz="4000" dirty="0">
                <a:solidFill>
                  <a:srgbClr val="0070C0"/>
                </a:solidFill>
              </a:rPr>
              <a:t>código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4000" dirty="0">
                <a:solidFill>
                  <a:srgbClr val="0070C0"/>
                </a:solidFill>
              </a:rPr>
              <a:t>do gênero </a:t>
            </a:r>
            <a:r>
              <a:rPr lang="pt-BR" sz="3000" dirty="0"/>
              <a:t>será </a:t>
            </a:r>
            <a:r>
              <a:rPr lang="pt-BR" sz="4000" dirty="0">
                <a:solidFill>
                  <a:srgbClr val="FFC000"/>
                </a:solidFill>
              </a:rPr>
              <a:t>numérico</a:t>
            </a:r>
            <a:r>
              <a:rPr lang="pt-BR" sz="3000" dirty="0"/>
              <a:t>,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não nulo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50"/>
                </a:solidFill>
              </a:rPr>
              <a:t>gerado automaticamente </a:t>
            </a:r>
            <a:r>
              <a:rPr lang="pt-BR" sz="3000" dirty="0"/>
              <a:t>pelo sistema e </a:t>
            </a:r>
            <a:r>
              <a:rPr lang="pt-BR" sz="4000" dirty="0">
                <a:solidFill>
                  <a:srgbClr val="C00000"/>
                </a:solidFill>
              </a:rPr>
              <a:t>chave primária</a:t>
            </a:r>
            <a:r>
              <a:rPr lang="pt-BR" sz="3000" dirty="0"/>
              <a:t>. E o </a:t>
            </a:r>
            <a:r>
              <a:rPr lang="pt-BR" sz="4000" dirty="0">
                <a:solidFill>
                  <a:srgbClr val="0070C0"/>
                </a:solidFill>
              </a:rPr>
              <a:t>nome</a:t>
            </a:r>
            <a:r>
              <a:rPr lang="pt-BR" sz="3000" dirty="0"/>
              <a:t> será </a:t>
            </a:r>
            <a:r>
              <a:rPr lang="pt-BR" sz="4000" dirty="0">
                <a:solidFill>
                  <a:srgbClr val="FFC000"/>
                </a:solidFill>
              </a:rPr>
              <a:t>alfanumérico</a:t>
            </a:r>
            <a:r>
              <a:rPr lang="pt-BR" sz="3000" dirty="0"/>
              <a:t> com até </a:t>
            </a:r>
            <a:r>
              <a:rPr lang="pt-BR" sz="4000" dirty="0">
                <a:solidFill>
                  <a:srgbClr val="00B050"/>
                </a:solidFill>
              </a:rPr>
              <a:t>30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00B050"/>
                </a:solidFill>
              </a:rPr>
              <a:t>caracteres</a:t>
            </a:r>
            <a:r>
              <a:rPr lang="pt-BR" sz="3000" dirty="0"/>
              <a:t>,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não</a:t>
            </a:r>
            <a:r>
              <a:rPr lang="pt-BR" sz="3000" dirty="0"/>
              <a:t> pode ser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nulo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522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( PK 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2438" y="2132856"/>
            <a:ext cx="8229600" cy="290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dirty="0">
                <a:solidFill>
                  <a:srgbClr val="0070C0"/>
                </a:solidFill>
              </a:rPr>
              <a:t>	CREATE TABLE </a:t>
            </a:r>
            <a:r>
              <a:rPr lang="pt-BR" i="1" dirty="0"/>
              <a:t>genero </a:t>
            </a:r>
            <a:r>
              <a:rPr lang="pt-BR" i="1" dirty="0">
                <a:solidFill>
                  <a:srgbClr val="C00000"/>
                </a:solidFill>
              </a:rPr>
              <a:t>(</a:t>
            </a:r>
            <a:r>
              <a:rPr lang="pt-BR" i="1" dirty="0"/>
              <a:t> </a:t>
            </a:r>
            <a:endParaRPr lang="pt-BR" dirty="0"/>
          </a:p>
          <a:p>
            <a:pPr marL="0" indent="0">
              <a:buNone/>
            </a:pPr>
            <a:r>
              <a:rPr lang="en-US" i="1" dirty="0"/>
              <a:t>		codigo_genero </a:t>
            </a:r>
            <a:r>
              <a:rPr lang="en-US" i="1" dirty="0">
                <a:solidFill>
                  <a:srgbClr val="0070C0"/>
                </a:solidFill>
              </a:rPr>
              <a:t>int 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NOT NULL </a:t>
            </a:r>
            <a:r>
              <a:rPr lang="en-US" b="1" i="1" dirty="0">
                <a:solidFill>
                  <a:srgbClr val="0070C0"/>
                </a:solidFill>
              </a:rPr>
              <a:t>			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AUTO_INCREMENT PRIMARY KEY</a:t>
            </a:r>
            <a:r>
              <a:rPr lang="en-US" i="1" dirty="0"/>
              <a:t>, </a:t>
            </a:r>
            <a:endParaRPr lang="en-US" dirty="0"/>
          </a:p>
          <a:p>
            <a:pPr marL="0" indent="0">
              <a:buNone/>
            </a:pPr>
            <a:r>
              <a:rPr lang="pt-BR" i="1" dirty="0"/>
              <a:t>		nome </a:t>
            </a:r>
            <a:r>
              <a:rPr lang="pt-BR" i="1" dirty="0">
                <a:solidFill>
                  <a:srgbClr val="0070C0"/>
                </a:solidFill>
              </a:rPr>
              <a:t>varchar(30)</a:t>
            </a:r>
            <a:r>
              <a:rPr lang="pt-BR" i="1" dirty="0"/>
              <a:t> </a:t>
            </a:r>
            <a:r>
              <a:rPr lang="pt-BR" b="1" i="1" dirty="0">
                <a:solidFill>
                  <a:schemeClr val="bg1">
                    <a:lumMod val="50000"/>
                  </a:schemeClr>
                </a:solidFill>
              </a:rPr>
              <a:t>NOT NULL </a:t>
            </a:r>
          </a:p>
          <a:p>
            <a:pPr marL="0" indent="0">
              <a:buNone/>
            </a:pPr>
            <a:r>
              <a:rPr lang="pt-BR" i="1" dirty="0">
                <a:solidFill>
                  <a:srgbClr val="C00000"/>
                </a:solidFill>
              </a:rPr>
              <a:t>	)</a:t>
            </a:r>
            <a:r>
              <a:rPr lang="pt-BR" sz="3000" b="1" i="1" dirty="0"/>
              <a:t>;</a:t>
            </a:r>
            <a:endParaRPr lang="pt-BR" sz="3000" b="1" dirty="0"/>
          </a:p>
        </p:txBody>
      </p:sp>
    </p:spTree>
    <p:extLst>
      <p:ext uri="{BB962C8B-B14F-4D97-AF65-F5344CB8AC3E}">
        <p14:creationId xmlns:p14="http://schemas.microsoft.com/office/powerpoint/2010/main" val="2983810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000030" y="2132856"/>
            <a:ext cx="8229600" cy="283691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Ocorre quando uma tabela tem </a:t>
            </a:r>
            <a:r>
              <a:rPr lang="pt-BR" sz="4000" dirty="0">
                <a:solidFill>
                  <a:srgbClr val="0070C0"/>
                </a:solidFill>
              </a:rPr>
              <a:t>mais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de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um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atributo</a:t>
            </a:r>
            <a:r>
              <a:rPr lang="pt-BR" sz="3000" dirty="0"/>
              <a:t> como </a:t>
            </a:r>
            <a:r>
              <a:rPr lang="pt-BR" sz="4000" dirty="0">
                <a:solidFill>
                  <a:srgbClr val="00B050"/>
                </a:solidFill>
              </a:rPr>
              <a:t>chave primária</a:t>
            </a:r>
            <a:r>
              <a:rPr lang="pt-BR" sz="3000" dirty="0"/>
              <a:t>. Composição de </a:t>
            </a:r>
            <a:r>
              <a:rPr lang="pt-BR" sz="4000" dirty="0">
                <a:solidFill>
                  <a:srgbClr val="7030A0"/>
                </a:solidFill>
              </a:rPr>
              <a:t>duas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ou </a:t>
            </a:r>
            <a:r>
              <a:rPr lang="pt-BR" sz="4000" dirty="0">
                <a:solidFill>
                  <a:srgbClr val="7030A0"/>
                </a:solidFill>
              </a:rPr>
              <a:t>mais</a:t>
            </a:r>
            <a:r>
              <a:rPr lang="pt-BR" sz="3000" dirty="0"/>
              <a:t> colunas para gerar uma </a:t>
            </a:r>
            <a:r>
              <a:rPr lang="pt-BR" sz="4000" dirty="0">
                <a:solidFill>
                  <a:srgbClr val="FFC000"/>
                </a:solidFill>
              </a:rPr>
              <a:t>combinação única</a:t>
            </a:r>
            <a:r>
              <a:rPr lang="pt-BR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399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917031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Exemplo: Um aluno paga todo </a:t>
            </a:r>
            <a:r>
              <a:rPr lang="pt-BR" sz="4000" dirty="0">
                <a:solidFill>
                  <a:srgbClr val="FFC000"/>
                </a:solidFill>
              </a:rPr>
              <a:t>mês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a mensalidade</a:t>
            </a: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000" dirty="0"/>
              <a:t>do curso e essa mensalidade está </a:t>
            </a:r>
            <a:r>
              <a:rPr lang="pt-BR" sz="4000" dirty="0">
                <a:solidFill>
                  <a:srgbClr val="00B050"/>
                </a:solidFill>
              </a:rPr>
              <a:t>vinculada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a somente ele. Então na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mensalidade</a:t>
            </a: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000" dirty="0"/>
              <a:t>temos 2 chaves: </a:t>
            </a:r>
            <a:r>
              <a:rPr lang="pt-BR" sz="4000" dirty="0">
                <a:solidFill>
                  <a:srgbClr val="0070C0"/>
                </a:solidFill>
              </a:rPr>
              <a:t>matrícula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do aluno e o </a:t>
            </a:r>
            <a:r>
              <a:rPr lang="pt-BR" sz="4000" dirty="0">
                <a:solidFill>
                  <a:srgbClr val="7030A0"/>
                </a:solidFill>
              </a:rPr>
              <a:t>mês/ano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886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Composta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44" y="2204864"/>
            <a:ext cx="867955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61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2188840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No modelo relacional representamos com os dois campos </a:t>
            </a:r>
            <a:r>
              <a:rPr lang="pt-BR" sz="4000" dirty="0">
                <a:solidFill>
                  <a:srgbClr val="7030A0"/>
                </a:solidFill>
              </a:rPr>
              <a:t>sublinhados</a:t>
            </a:r>
            <a:r>
              <a:rPr lang="pt-BR" sz="3000" dirty="0"/>
              <a:t>: Mensalidade(</a:t>
            </a:r>
            <a:r>
              <a:rPr lang="pt-BR" sz="3000" u="heavy" dirty="0">
                <a:uFill>
                  <a:solidFill>
                    <a:srgbClr val="C00000"/>
                  </a:solidFill>
                </a:uFill>
              </a:rPr>
              <a:t>matricula, mes_ano</a:t>
            </a:r>
            <a:r>
              <a:rPr lang="pt-BR" sz="3000" dirty="0"/>
              <a:t>, valor, data_pagto). </a:t>
            </a:r>
          </a:p>
        </p:txBody>
      </p:sp>
      <p:sp>
        <p:nvSpPr>
          <p:cNvPr id="5" name="Retângulo 4"/>
          <p:cNvSpPr/>
          <p:nvPr/>
        </p:nvSpPr>
        <p:spPr>
          <a:xfrm>
            <a:off x="2135560" y="4312503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pt-B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ficariam os dados inseridos na tabela “mensalidade” do banco de dados?</a:t>
            </a:r>
          </a:p>
        </p:txBody>
      </p:sp>
    </p:spTree>
    <p:extLst>
      <p:ext uri="{BB962C8B-B14F-4D97-AF65-F5344CB8AC3E}">
        <p14:creationId xmlns:p14="http://schemas.microsoft.com/office/powerpoint/2010/main" val="7151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Composta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661" y="1268760"/>
            <a:ext cx="7233038" cy="349762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2279576" y="4766381"/>
            <a:ext cx="8075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o comando SQL para criar a tabela mensalidade com chave primária composta campos “matricula” e “mesano”, como ficaria? </a:t>
            </a:r>
          </a:p>
        </p:txBody>
      </p:sp>
    </p:spTree>
    <p:extLst>
      <p:ext uri="{BB962C8B-B14F-4D97-AF65-F5344CB8AC3E}">
        <p14:creationId xmlns:p14="http://schemas.microsoft.com/office/powerpoint/2010/main" val="1265780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 Composta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610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000" b="1" i="1" dirty="0"/>
              <a:t>	CREATE TABLE </a:t>
            </a:r>
            <a:r>
              <a:rPr lang="pt-BR" sz="3000" i="1" dirty="0"/>
              <a:t>mensalidade </a:t>
            </a:r>
            <a:r>
              <a:rPr lang="pt-BR" sz="3000" i="1" dirty="0">
                <a:solidFill>
                  <a:srgbClr val="C00000"/>
                </a:solidFill>
              </a:rPr>
              <a:t>(</a:t>
            </a:r>
            <a:r>
              <a:rPr lang="pt-BR" sz="3000" i="1" dirty="0"/>
              <a:t>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	matricula </a:t>
            </a:r>
            <a:r>
              <a:rPr lang="pt-BR" sz="3000" i="1" dirty="0">
                <a:solidFill>
                  <a:srgbClr val="0070C0"/>
                </a:solidFill>
              </a:rPr>
              <a:t>varchar(8)</a:t>
            </a:r>
            <a:r>
              <a:rPr lang="pt-BR" sz="3000" i="1" dirty="0"/>
              <a:t> </a:t>
            </a:r>
            <a:r>
              <a:rPr lang="pt-BR" sz="3000" b="1" i="1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pt-BR" sz="3000" i="1" dirty="0"/>
              <a:t>,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	mesano </a:t>
            </a:r>
            <a:r>
              <a:rPr lang="pt-BR" sz="3000" i="1" dirty="0">
                <a:solidFill>
                  <a:srgbClr val="0070C0"/>
                </a:solidFill>
              </a:rPr>
              <a:t>varchar(6)</a:t>
            </a:r>
            <a:r>
              <a:rPr lang="pt-BR" sz="3000" i="1" dirty="0"/>
              <a:t> </a:t>
            </a:r>
            <a:r>
              <a:rPr lang="pt-BR" sz="3000" b="1" i="1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pt-BR" sz="3000" i="1" dirty="0"/>
              <a:t>,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	valor </a:t>
            </a:r>
            <a:r>
              <a:rPr lang="pt-BR" sz="3000" i="1" dirty="0">
                <a:solidFill>
                  <a:srgbClr val="0070C0"/>
                </a:solidFill>
              </a:rPr>
              <a:t>double</a:t>
            </a:r>
            <a:r>
              <a:rPr lang="pt-BR" sz="3000" i="1" dirty="0"/>
              <a:t> </a:t>
            </a:r>
            <a:r>
              <a:rPr lang="pt-BR" sz="3000" b="1" i="1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pt-BR" sz="3000" i="1" dirty="0"/>
              <a:t>,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	data_pagto </a:t>
            </a:r>
            <a:r>
              <a:rPr lang="pt-BR" sz="3000" i="1" dirty="0">
                <a:solidFill>
                  <a:srgbClr val="0070C0"/>
                </a:solidFill>
              </a:rPr>
              <a:t>date</a:t>
            </a:r>
            <a:r>
              <a:rPr lang="pt-BR" sz="3000" i="1" dirty="0"/>
              <a:t> </a:t>
            </a:r>
            <a:r>
              <a:rPr lang="pt-BR" sz="3000" b="1" i="1" dirty="0">
                <a:solidFill>
                  <a:schemeClr val="bg1">
                    <a:lumMod val="50000"/>
                  </a:schemeClr>
                </a:solidFill>
              </a:rPr>
              <a:t>NOT NULL</a:t>
            </a:r>
            <a:r>
              <a:rPr lang="pt-BR" sz="3000" i="1" dirty="0"/>
              <a:t>, </a:t>
            </a:r>
            <a:endParaRPr lang="pt-BR" sz="3000" dirty="0"/>
          </a:p>
          <a:p>
            <a:pPr marL="0" indent="0">
              <a:buNone/>
            </a:pPr>
            <a:r>
              <a:rPr lang="pt-BR" sz="3000" b="1" i="1" dirty="0"/>
              <a:t>		PRIMARY KEY </a:t>
            </a:r>
            <a:r>
              <a:rPr lang="pt-BR" sz="3000" i="1" dirty="0">
                <a:solidFill>
                  <a:srgbClr val="00B050"/>
                </a:solidFill>
              </a:rPr>
              <a:t>(</a:t>
            </a:r>
            <a:r>
              <a:rPr lang="pt-BR" sz="3000" i="1" dirty="0"/>
              <a:t>matricula, mesano</a:t>
            </a:r>
            <a:r>
              <a:rPr lang="pt-BR" sz="3000" i="1" dirty="0">
                <a:solidFill>
                  <a:srgbClr val="00B050"/>
                </a:solidFill>
              </a:rPr>
              <a:t>)</a:t>
            </a:r>
            <a:r>
              <a:rPr lang="pt-BR" sz="3000" i="1" dirty="0"/>
              <a:t> </a:t>
            </a:r>
            <a:endParaRPr lang="pt-BR" sz="3000" dirty="0"/>
          </a:p>
          <a:p>
            <a:pPr marL="0" indent="0">
              <a:buNone/>
            </a:pPr>
            <a:r>
              <a:rPr lang="pt-BR" sz="3000" i="1" dirty="0"/>
              <a:t>	</a:t>
            </a:r>
            <a:r>
              <a:rPr lang="pt-BR" sz="3000" i="1" dirty="0">
                <a:solidFill>
                  <a:srgbClr val="C00000"/>
                </a:solidFill>
              </a:rPr>
              <a:t>)</a:t>
            </a:r>
            <a:r>
              <a:rPr lang="pt-BR" sz="3000" b="1" i="1" dirty="0"/>
              <a:t>;</a:t>
            </a:r>
            <a:r>
              <a:rPr lang="pt-BR" sz="3000" i="1" dirty="0"/>
              <a:t> 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3531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0994" y="1916834"/>
            <a:ext cx="11249411" cy="175462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SQL (</a:t>
            </a:r>
            <a:r>
              <a:rPr lang="pt-BR" sz="3000" i="1" dirty="0">
                <a:solidFill>
                  <a:schemeClr val="bg1">
                    <a:lumMod val="50000"/>
                  </a:schemeClr>
                </a:solidFill>
              </a:rPr>
              <a:t>Structure Query Language</a:t>
            </a:r>
            <a:r>
              <a:rPr lang="pt-BR" sz="3000" dirty="0"/>
              <a:t>) é a Linguagem de </a:t>
            </a:r>
            <a:r>
              <a:rPr lang="pt-BR" sz="4000" dirty="0">
                <a:solidFill>
                  <a:srgbClr val="00B050"/>
                </a:solidFill>
              </a:rPr>
              <a:t>Consulta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Estruturada que surgiu dentro dos laboratórios de pesquisa da </a:t>
            </a:r>
            <a:r>
              <a:rPr lang="pt-BR" sz="4000" dirty="0">
                <a:solidFill>
                  <a:srgbClr val="FFC000"/>
                </a:solidFill>
              </a:rPr>
              <a:t>IBM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na década de 70. </a:t>
            </a:r>
          </a:p>
        </p:txBody>
      </p:sp>
    </p:spTree>
    <p:extLst>
      <p:ext uri="{BB962C8B-B14F-4D97-AF65-F5344CB8AC3E}">
        <p14:creationId xmlns:p14="http://schemas.microsoft.com/office/powerpoint/2010/main" val="1967550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D14DF6-592B-412B-B286-E0051F2D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1276200"/>
            <a:ext cx="6560793" cy="5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37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Clicar no botão Start do Apache e MYSQL, após clicar no botão Admin do MYSQL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75DB07-C546-476F-8832-A32767AE6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0" y="2592394"/>
            <a:ext cx="8516539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02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Conhecendo a ferramenta do </a:t>
            </a:r>
            <a:r>
              <a:rPr lang="pt-BR" dirty="0" err="1"/>
              <a:t>phpMyAdmin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AA4E685-11B9-42D8-83F3-B1AB2172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064523"/>
            <a:ext cx="5397500" cy="47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55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do banco de dados pela interface (clicar em novo, depois colocar o nome do banco e após clicar em criar)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135837-E14B-45B4-BC5D-5122804DC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603527"/>
            <a:ext cx="7233314" cy="4200914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4525BD2-A5CD-4FE4-9527-502892AA30B7}"/>
              </a:ext>
            </a:extLst>
          </p:cNvPr>
          <p:cNvSpPr/>
          <p:nvPr/>
        </p:nvSpPr>
        <p:spPr>
          <a:xfrm rot="10355309">
            <a:off x="863601" y="4178300"/>
            <a:ext cx="4826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F8B77C5-D831-4808-901C-8898BEE4BDF6}"/>
              </a:ext>
            </a:extLst>
          </p:cNvPr>
          <p:cNvSpPr/>
          <p:nvPr/>
        </p:nvSpPr>
        <p:spPr>
          <a:xfrm rot="10355309">
            <a:off x="4064001" y="4813300"/>
            <a:ext cx="4826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7411DB2-BE6F-4B6A-9497-8FFEC7B3FFCD}"/>
              </a:ext>
            </a:extLst>
          </p:cNvPr>
          <p:cNvSpPr/>
          <p:nvPr/>
        </p:nvSpPr>
        <p:spPr>
          <a:xfrm rot="5248558">
            <a:off x="6565901" y="4564257"/>
            <a:ext cx="482600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085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244600"/>
            <a:ext cx="10972440" cy="4337200"/>
          </a:xfrm>
        </p:spPr>
        <p:txBody>
          <a:bodyPr/>
          <a:lstStyle/>
          <a:p>
            <a:r>
              <a:rPr lang="pt-BR" dirty="0"/>
              <a:t>Deletar banco pela interface (selecionar banco, clicar no menu operações e depois clicar em apagar o banco de dados DROP)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A47C7E-D644-403C-A82D-79FB26ECF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8" y="2028151"/>
            <a:ext cx="11231542" cy="4829849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150A1112-B36A-4006-A789-226A3F68BE51}"/>
              </a:ext>
            </a:extLst>
          </p:cNvPr>
          <p:cNvSpPr/>
          <p:nvPr/>
        </p:nvSpPr>
        <p:spPr>
          <a:xfrm rot="4101363">
            <a:off x="1748177" y="6215413"/>
            <a:ext cx="190500" cy="47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Baixo 10">
            <a:extLst>
              <a:ext uri="{FF2B5EF4-FFF2-40B4-BE49-F238E27FC236}">
                <a16:creationId xmlns:a16="http://schemas.microsoft.com/office/drawing/2014/main" id="{22635DBC-D917-4BDB-B2D0-064FEB4F8C15}"/>
              </a:ext>
            </a:extLst>
          </p:cNvPr>
          <p:cNvSpPr/>
          <p:nvPr/>
        </p:nvSpPr>
        <p:spPr>
          <a:xfrm rot="11386344">
            <a:off x="10650877" y="2940583"/>
            <a:ext cx="190500" cy="47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Baixo 11">
            <a:extLst>
              <a:ext uri="{FF2B5EF4-FFF2-40B4-BE49-F238E27FC236}">
                <a16:creationId xmlns:a16="http://schemas.microsoft.com/office/drawing/2014/main" id="{48E35A48-FB1A-4F85-A8A4-A9FFF4121C66}"/>
              </a:ext>
            </a:extLst>
          </p:cNvPr>
          <p:cNvSpPr/>
          <p:nvPr/>
        </p:nvSpPr>
        <p:spPr>
          <a:xfrm rot="6497063">
            <a:off x="6000450" y="4714266"/>
            <a:ext cx="190500" cy="47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01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244600"/>
            <a:ext cx="10972440" cy="4337200"/>
          </a:xfrm>
        </p:spPr>
        <p:txBody>
          <a:bodyPr/>
          <a:lstStyle/>
          <a:p>
            <a:r>
              <a:rPr lang="pt-BR" dirty="0"/>
              <a:t>Criar banco pelo terminal SQL ou console(clicar no menu principal...na casa, depois clicar no menu SQL)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D75450-D455-4DFB-A5B3-6CCC311C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1993"/>
            <a:ext cx="7192379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00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51000"/>
            <a:ext cx="10972440" cy="4337200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#No menu SQL digitar o seguinte comando para criar o banco:</a:t>
            </a:r>
          </a:p>
          <a:p>
            <a:pPr marL="0" indent="0">
              <a:buNone/>
            </a:pPr>
            <a:r>
              <a:rPr lang="pt-BR" dirty="0"/>
              <a:t>CREATE DATABASE teste002;</a:t>
            </a:r>
          </a:p>
          <a:p>
            <a:pPr marL="0" indent="0">
              <a:buNone/>
            </a:pPr>
            <a:r>
              <a:rPr lang="pt-BR" dirty="0"/>
              <a:t>USE teste002;</a:t>
            </a:r>
          </a:p>
          <a:p>
            <a:pPr marL="0" indent="0">
              <a:buNone/>
            </a:pPr>
            <a:r>
              <a:rPr lang="pt-BR" dirty="0"/>
              <a:t>#Após clicar em executar</a:t>
            </a:r>
          </a:p>
          <a:p>
            <a:pPr marL="0" indent="0">
              <a:buNone/>
            </a:pPr>
            <a:r>
              <a:rPr lang="pt-BR" dirty="0"/>
              <a:t>#Repetir esse comando no console para criar um novo banco</a:t>
            </a:r>
          </a:p>
          <a:p>
            <a:pPr marL="0" indent="0">
              <a:buNone/>
            </a:pPr>
            <a:r>
              <a:rPr lang="pt-BR" dirty="0"/>
              <a:t>CREATE DATABASE teste003;</a:t>
            </a:r>
          </a:p>
          <a:p>
            <a:pPr marL="0" indent="0">
              <a:buNone/>
            </a:pPr>
            <a:r>
              <a:rPr lang="pt-BR" dirty="0"/>
              <a:t>USE teste003;</a:t>
            </a:r>
          </a:p>
          <a:p>
            <a:pPr marL="0" indent="0">
              <a:buNone/>
            </a:pPr>
            <a:r>
              <a:rPr lang="pt-BR" dirty="0"/>
              <a:t>#Após clicar no botão CTRL + </a:t>
            </a:r>
            <a:r>
              <a:rPr lang="pt-BR" dirty="0" err="1"/>
              <a:t>Enter</a:t>
            </a:r>
            <a:r>
              <a:rPr lang="pt-BR" dirty="0"/>
              <a:t> para executar o comando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3297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51000"/>
            <a:ext cx="10972440" cy="4337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#No menu SQL digitar o seguinte comando para deletar o banco</a:t>
            </a:r>
          </a:p>
          <a:p>
            <a:pPr marL="0" indent="0">
              <a:buNone/>
            </a:pPr>
            <a:r>
              <a:rPr lang="pt-BR" dirty="0"/>
              <a:t>DROP DATABASE teste002;</a:t>
            </a:r>
          </a:p>
          <a:p>
            <a:pPr marL="0" indent="0">
              <a:buNone/>
            </a:pPr>
            <a:r>
              <a:rPr lang="pt-BR" dirty="0"/>
              <a:t>#Após clicar em executar</a:t>
            </a:r>
          </a:p>
          <a:p>
            <a:pPr marL="0" indent="0">
              <a:buNone/>
            </a:pPr>
            <a:r>
              <a:rPr lang="pt-BR" dirty="0"/>
              <a:t>#Repetir esse comando no console para deletar o outro banco</a:t>
            </a:r>
          </a:p>
          <a:p>
            <a:pPr marL="0" indent="0">
              <a:buNone/>
            </a:pPr>
            <a:r>
              <a:rPr lang="pt-BR" dirty="0"/>
              <a:t>DROP DATABASE teste003;</a:t>
            </a:r>
          </a:p>
          <a:p>
            <a:pPr marL="0" indent="0">
              <a:buNone/>
            </a:pPr>
            <a:r>
              <a:rPr lang="pt-BR" dirty="0"/>
              <a:t>#Após clicar no botão CTRL + </a:t>
            </a:r>
            <a:r>
              <a:rPr lang="pt-BR" dirty="0" err="1"/>
              <a:t>Enter</a:t>
            </a:r>
            <a:r>
              <a:rPr lang="pt-BR" dirty="0"/>
              <a:t> para executar o comando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Atenção: Deletar qualquer coisa no banco só é utilizado em último caso.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Por medida de segurança, é sempre recomendado ter um backup do banco.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916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51000"/>
            <a:ext cx="10972440" cy="433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#No menu SQL ou console, criar os seguintes banco de dados:</a:t>
            </a:r>
          </a:p>
          <a:p>
            <a:pPr marL="0" indent="0">
              <a:buNone/>
            </a:pPr>
            <a:r>
              <a:rPr lang="pt-BR" dirty="0"/>
              <a:t>banco001</a:t>
            </a:r>
          </a:p>
          <a:p>
            <a:pPr marL="0" indent="0">
              <a:buNone/>
            </a:pPr>
            <a:r>
              <a:rPr lang="pt-BR" dirty="0"/>
              <a:t>banco002</a:t>
            </a:r>
          </a:p>
          <a:p>
            <a:pPr marL="0" indent="0">
              <a:buNone/>
            </a:pPr>
            <a:r>
              <a:rPr lang="pt-BR" dirty="0"/>
              <a:t>banco003</a:t>
            </a:r>
          </a:p>
          <a:p>
            <a:pPr marL="0" indent="0">
              <a:buNone/>
            </a:pPr>
            <a:r>
              <a:rPr lang="pt-BR" dirty="0"/>
              <a:t>banco004</a:t>
            </a:r>
          </a:p>
          <a:p>
            <a:pPr marL="0" indent="0">
              <a:buNone/>
            </a:pPr>
            <a:r>
              <a:rPr lang="pt-BR" dirty="0"/>
              <a:t>banco005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9829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Acessar banco de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BE56A4B-BABD-4634-A7DC-146B4B02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" y="1651000"/>
            <a:ext cx="10972440" cy="433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#No menu SQL ou console, deletar os seguintes banco de dados:</a:t>
            </a:r>
          </a:p>
          <a:p>
            <a:pPr marL="0" indent="0">
              <a:buNone/>
            </a:pPr>
            <a:r>
              <a:rPr lang="pt-BR" dirty="0"/>
              <a:t>banco001</a:t>
            </a:r>
          </a:p>
          <a:p>
            <a:pPr marL="0" indent="0">
              <a:buNone/>
            </a:pPr>
            <a:r>
              <a:rPr lang="pt-BR" dirty="0"/>
              <a:t>banco002</a:t>
            </a:r>
          </a:p>
          <a:p>
            <a:pPr marL="0" indent="0">
              <a:buNone/>
            </a:pPr>
            <a:r>
              <a:rPr lang="pt-BR" dirty="0"/>
              <a:t>banco003</a:t>
            </a:r>
          </a:p>
          <a:p>
            <a:pPr marL="0" indent="0">
              <a:buNone/>
            </a:pPr>
            <a:r>
              <a:rPr lang="pt-BR" dirty="0"/>
              <a:t>banco004</a:t>
            </a:r>
          </a:p>
          <a:p>
            <a:pPr marL="0" indent="0">
              <a:buNone/>
            </a:pPr>
            <a:r>
              <a:rPr lang="pt-BR" dirty="0"/>
              <a:t>banco005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239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764" y="1790700"/>
            <a:ext cx="11083156" cy="3276600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A linguagem SQL foi declarada um </a:t>
            </a:r>
            <a:r>
              <a:rPr lang="pt-BR" sz="4000" dirty="0">
                <a:solidFill>
                  <a:srgbClr val="FF0000"/>
                </a:solidFill>
              </a:rPr>
              <a:t>padrão</a:t>
            </a:r>
            <a:r>
              <a:rPr lang="pt-BR" sz="3000" dirty="0">
                <a:solidFill>
                  <a:srgbClr val="FF0000"/>
                </a:solidFill>
              </a:rPr>
              <a:t> </a:t>
            </a:r>
            <a:r>
              <a:rPr lang="pt-BR" sz="3000" dirty="0"/>
              <a:t>pelo </a:t>
            </a:r>
            <a:r>
              <a:rPr lang="pt-BR" sz="4000" dirty="0">
                <a:solidFill>
                  <a:srgbClr val="00B050"/>
                </a:solidFill>
              </a:rPr>
              <a:t>ANSI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(</a:t>
            </a:r>
            <a:r>
              <a:rPr lang="pt-BR" sz="3000" i="1" dirty="0"/>
              <a:t>American </a:t>
            </a:r>
            <a:r>
              <a:rPr lang="pt-BR" sz="3000" i="1" dirty="0" err="1"/>
              <a:t>National</a:t>
            </a:r>
            <a:r>
              <a:rPr lang="pt-BR" sz="3000" i="1" dirty="0"/>
              <a:t> </a:t>
            </a:r>
            <a:r>
              <a:rPr lang="pt-BR" sz="3000" i="1" dirty="0" err="1"/>
              <a:t>Standarts</a:t>
            </a:r>
            <a:r>
              <a:rPr lang="pt-BR" sz="3000" i="1" dirty="0"/>
              <a:t> </a:t>
            </a:r>
            <a:r>
              <a:rPr lang="pt-BR" sz="3000" i="1" dirty="0" err="1"/>
              <a:t>Institute</a:t>
            </a:r>
            <a:r>
              <a:rPr lang="pt-BR" sz="3000" dirty="0"/>
              <a:t>) e pela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ISO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(</a:t>
            </a:r>
            <a:r>
              <a:rPr lang="pt-BR" sz="3000" i="1" dirty="0" err="1"/>
              <a:t>International</a:t>
            </a:r>
            <a:r>
              <a:rPr lang="pt-BR" sz="3000" i="1" dirty="0"/>
              <a:t> </a:t>
            </a:r>
            <a:r>
              <a:rPr lang="pt-BR" sz="3000" i="1" dirty="0" err="1"/>
              <a:t>Organization</a:t>
            </a:r>
            <a:r>
              <a:rPr lang="pt-BR" sz="3000" i="1" dirty="0"/>
              <a:t> for </a:t>
            </a:r>
            <a:r>
              <a:rPr lang="pt-BR" sz="3000" i="1" dirty="0" err="1"/>
              <a:t>Standardizion</a:t>
            </a:r>
            <a:r>
              <a:rPr lang="pt-BR" sz="3000" i="1" dirty="0"/>
              <a:t>) </a:t>
            </a:r>
            <a:r>
              <a:rPr lang="pt-BR" sz="3000" dirty="0"/>
              <a:t>com diversos comandos padrões de </a:t>
            </a:r>
            <a:r>
              <a:rPr lang="pt-BR" sz="4000" dirty="0">
                <a:solidFill>
                  <a:srgbClr val="0070C0"/>
                </a:solidFill>
              </a:rPr>
              <a:t>DDL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(Linguagem de Definição de Dados) e </a:t>
            </a:r>
            <a:r>
              <a:rPr lang="pt-BR" sz="4000" dirty="0">
                <a:solidFill>
                  <a:srgbClr val="FFC000"/>
                </a:solidFill>
              </a:rPr>
              <a:t>DML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(Linguagem de Manipulação de Dados) lançados desde seu desenvolvimento inicial. </a:t>
            </a:r>
          </a:p>
        </p:txBody>
      </p:sp>
    </p:spTree>
    <p:extLst>
      <p:ext uri="{BB962C8B-B14F-4D97-AF65-F5344CB8AC3E}">
        <p14:creationId xmlns:p14="http://schemas.microsoft.com/office/powerpoint/2010/main" val="75750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0945" y="1600200"/>
            <a:ext cx="11290975" cy="2944091"/>
          </a:xfrm>
        </p:spPr>
        <p:txBody>
          <a:bodyPr>
            <a:no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O SQL Padrão ANSI é o modelo padrão de comandos SQL que define </a:t>
            </a:r>
            <a:r>
              <a:rPr lang="pt-BR" sz="4000" dirty="0">
                <a:solidFill>
                  <a:srgbClr val="FFC000"/>
                </a:solidFill>
              </a:rPr>
              <a:t>objetos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básicos de banco de dados como </a:t>
            </a:r>
            <a:r>
              <a:rPr lang="pt-BR" sz="4000" dirty="0">
                <a:solidFill>
                  <a:srgbClr val="C00000"/>
                </a:solidFill>
              </a:rPr>
              <a:t>tabelas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50"/>
                </a:solidFill>
              </a:rPr>
              <a:t>visões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7030A0"/>
                </a:solidFill>
              </a:rPr>
              <a:t>índices</a:t>
            </a:r>
            <a:r>
              <a:rPr lang="pt-BR" sz="3000" dirty="0"/>
              <a:t>, mas cada banco de dados cria e evolui os padrões com comandos próprios, portanto existem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diferenças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entre a sintaxe usada para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acessar</a:t>
            </a: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000" dirty="0"/>
              <a:t>cada SGBD. 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1408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2"/>
            <a:ext cx="10557284" cy="2805544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dirty="0"/>
              <a:t>O conceito de SQL basicamente está dividido em duas partes: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/>
              <a:t>Comandos que </a:t>
            </a:r>
            <a:r>
              <a:rPr lang="pt-BR" sz="4300" dirty="0">
                <a:solidFill>
                  <a:schemeClr val="accent2">
                    <a:lumMod val="75000"/>
                  </a:schemeClr>
                </a:solidFill>
              </a:rPr>
              <a:t>definem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/>
              <a:t>e </a:t>
            </a:r>
            <a:r>
              <a:rPr lang="pt-BR" sz="4300" dirty="0">
                <a:solidFill>
                  <a:srgbClr val="FFC000"/>
                </a:solidFill>
              </a:rPr>
              <a:t>manipulam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/>
              <a:t>a estrutura de </a:t>
            </a:r>
            <a:r>
              <a:rPr lang="pt-BR" sz="4300" dirty="0">
                <a:solidFill>
                  <a:srgbClr val="C00000"/>
                </a:solidFill>
              </a:rPr>
              <a:t>armazenamento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e </a:t>
            </a:r>
            <a:r>
              <a:rPr lang="pt-BR" sz="4300" dirty="0">
                <a:solidFill>
                  <a:srgbClr val="0070C0"/>
                </a:solidFill>
              </a:rPr>
              <a:t>procedimentos</a:t>
            </a:r>
            <a:r>
              <a:rPr lang="pt-BR" dirty="0"/>
              <a:t>;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dirty="0"/>
              <a:t>Comandos que </a:t>
            </a:r>
            <a:r>
              <a:rPr lang="pt-BR" sz="4300" dirty="0">
                <a:solidFill>
                  <a:srgbClr val="00B050"/>
                </a:solidFill>
              </a:rPr>
              <a:t>manipulam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os dados. </a:t>
            </a:r>
          </a:p>
        </p:txBody>
      </p:sp>
    </p:spTree>
    <p:extLst>
      <p:ext uri="{BB962C8B-B14F-4D97-AF65-F5344CB8AC3E}">
        <p14:creationId xmlns:p14="http://schemas.microsoft.com/office/powerpoint/2010/main" val="74569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6582" y="1600200"/>
            <a:ext cx="10875338" cy="3692236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Os profissionais de banco de dados se referem as operações básicas de banco de dados como </a:t>
            </a:r>
            <a:r>
              <a:rPr lang="pt-BR" sz="4000" dirty="0">
                <a:solidFill>
                  <a:srgbClr val="C00000"/>
                </a:solidFill>
              </a:rPr>
              <a:t>CRUD</a:t>
            </a:r>
            <a:r>
              <a:rPr lang="pt-BR" sz="3000" dirty="0"/>
              <a:t>: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</a:rPr>
              <a:t>C</a:t>
            </a:r>
            <a:r>
              <a:rPr lang="pt-BR" sz="3000" b="1" dirty="0"/>
              <a:t> </a:t>
            </a:r>
            <a:r>
              <a:rPr lang="pt-BR" sz="3000" dirty="0"/>
              <a:t>– </a:t>
            </a:r>
            <a:r>
              <a:rPr lang="pt-BR" sz="3000" i="1" dirty="0">
                <a:solidFill>
                  <a:srgbClr val="C00000"/>
                </a:solidFill>
              </a:rPr>
              <a:t>C</a:t>
            </a:r>
            <a:r>
              <a:rPr lang="pt-BR" sz="3000" i="1" dirty="0"/>
              <a:t>reate </a:t>
            </a:r>
            <a:r>
              <a:rPr lang="pt-BR" sz="3000" dirty="0"/>
              <a:t>– criar ou adicionar dados;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</a:rPr>
              <a:t>R</a:t>
            </a:r>
            <a:r>
              <a:rPr lang="pt-BR" sz="3000" b="1" dirty="0"/>
              <a:t> </a:t>
            </a:r>
            <a:r>
              <a:rPr lang="pt-BR" sz="3000" dirty="0"/>
              <a:t>– </a:t>
            </a:r>
            <a:r>
              <a:rPr lang="pt-BR" sz="3000" i="1" dirty="0">
                <a:solidFill>
                  <a:srgbClr val="C00000"/>
                </a:solidFill>
              </a:rPr>
              <a:t>R</a:t>
            </a:r>
            <a:r>
              <a:rPr lang="pt-BR" sz="3000" i="1" dirty="0"/>
              <a:t>ead </a:t>
            </a:r>
            <a:r>
              <a:rPr lang="pt-BR" sz="3000" dirty="0"/>
              <a:t>– ler dados;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</a:rPr>
              <a:t>U</a:t>
            </a:r>
            <a:r>
              <a:rPr lang="pt-BR" sz="3000" b="1" dirty="0"/>
              <a:t> </a:t>
            </a:r>
            <a:r>
              <a:rPr lang="pt-BR" sz="3000" dirty="0"/>
              <a:t>– </a:t>
            </a:r>
            <a:r>
              <a:rPr lang="pt-BR" sz="3000" i="1" dirty="0">
                <a:solidFill>
                  <a:srgbClr val="C00000"/>
                </a:solidFill>
              </a:rPr>
              <a:t>U</a:t>
            </a:r>
            <a:r>
              <a:rPr lang="pt-BR" sz="3000" i="1" dirty="0"/>
              <a:t>pdate </a:t>
            </a:r>
            <a:r>
              <a:rPr lang="pt-BR" sz="3000" dirty="0"/>
              <a:t>– atualizar os dados; </a:t>
            </a:r>
          </a:p>
          <a:p>
            <a:pPr lvl="1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BR" sz="4000" b="1" dirty="0">
                <a:solidFill>
                  <a:srgbClr val="C00000"/>
                </a:solidFill>
              </a:rPr>
              <a:t>D</a:t>
            </a:r>
            <a:r>
              <a:rPr lang="pt-BR" sz="3000" b="1" dirty="0"/>
              <a:t> </a:t>
            </a:r>
            <a:r>
              <a:rPr lang="pt-BR" sz="3000" dirty="0"/>
              <a:t>– </a:t>
            </a:r>
            <a:r>
              <a:rPr lang="pt-BR" sz="3000" i="1" dirty="0">
                <a:solidFill>
                  <a:srgbClr val="C00000"/>
                </a:solidFill>
              </a:rPr>
              <a:t>D</a:t>
            </a:r>
            <a:r>
              <a:rPr lang="pt-BR" sz="3000" i="1" dirty="0"/>
              <a:t>elete </a:t>
            </a:r>
            <a:r>
              <a:rPr lang="pt-BR" sz="3000" dirty="0"/>
              <a:t>– excluir dados. </a:t>
            </a:r>
          </a:p>
          <a:p>
            <a:pPr>
              <a:buClr>
                <a:srgbClr val="C00000"/>
              </a:buClr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34703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MySQL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08020"/>
            <a:ext cx="10862084" cy="304107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Banco de dados relacional utilizado para sistemas de internet. Criado por </a:t>
            </a:r>
            <a:r>
              <a:rPr lang="pt-BR" sz="4000" dirty="0">
                <a:solidFill>
                  <a:srgbClr val="00B050"/>
                </a:solidFill>
              </a:rPr>
              <a:t>David </a:t>
            </a:r>
            <a:r>
              <a:rPr lang="pt-BR" sz="4000" dirty="0" err="1">
                <a:solidFill>
                  <a:srgbClr val="00B050"/>
                </a:solidFill>
              </a:rPr>
              <a:t>Axmark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F0"/>
                </a:solidFill>
              </a:rPr>
              <a:t>Allan Larsson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7030A0"/>
                </a:solidFill>
              </a:rPr>
              <a:t>Michael "</a:t>
            </a:r>
            <a:r>
              <a:rPr lang="pt-BR" sz="4000" dirty="0" err="1">
                <a:solidFill>
                  <a:srgbClr val="7030A0"/>
                </a:solidFill>
              </a:rPr>
              <a:t>Monty</a:t>
            </a:r>
            <a:r>
              <a:rPr lang="pt-BR" sz="4000" dirty="0">
                <a:solidFill>
                  <a:srgbClr val="7030A0"/>
                </a:solidFill>
              </a:rPr>
              <a:t>" </a:t>
            </a:r>
            <a:r>
              <a:rPr lang="pt-BR" sz="4000" dirty="0" err="1">
                <a:solidFill>
                  <a:srgbClr val="7030A0"/>
                </a:solidFill>
              </a:rPr>
              <a:t>Widenius</a:t>
            </a:r>
            <a:r>
              <a:rPr lang="pt-BR" sz="3000" dirty="0"/>
              <a:t> em 1998. Foi adquirido pela </a:t>
            </a:r>
            <a:r>
              <a:rPr lang="pt-BR" sz="4000" dirty="0">
                <a:solidFill>
                  <a:srgbClr val="C00000"/>
                </a:solidFill>
              </a:rPr>
              <a:t>Sun </a:t>
            </a:r>
            <a:r>
              <a:rPr lang="pt-BR" sz="4000" dirty="0" err="1">
                <a:solidFill>
                  <a:srgbClr val="C00000"/>
                </a:solidFill>
              </a:rPr>
              <a:t>MicroSystem</a:t>
            </a:r>
            <a:r>
              <a:rPr lang="pt-BR" sz="3000" dirty="0"/>
              <a:t>. Em 2009 a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Oracle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comprou a Sun e passou a ter a propriedade do MySQL. </a:t>
            </a:r>
          </a:p>
        </p:txBody>
      </p:sp>
    </p:spTree>
    <p:extLst>
      <p:ext uri="{BB962C8B-B14F-4D97-AF65-F5344CB8AC3E}">
        <p14:creationId xmlns:p14="http://schemas.microsoft.com/office/powerpoint/2010/main" val="184657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1758</Words>
  <Application>Microsoft Office PowerPoint</Application>
  <PresentationFormat>Widescreen</PresentationFormat>
  <Paragraphs>187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Conteúdo da Aula</vt:lpstr>
      <vt:lpstr>Introdução a Linguagem SQL</vt:lpstr>
      <vt:lpstr>SQL</vt:lpstr>
      <vt:lpstr>SQL</vt:lpstr>
      <vt:lpstr>SQL</vt:lpstr>
      <vt:lpstr>SQL</vt:lpstr>
      <vt:lpstr>SQL</vt:lpstr>
      <vt:lpstr>MySQL</vt:lpstr>
      <vt:lpstr>Comandos SQL</vt:lpstr>
      <vt:lpstr>Comandos SQL</vt:lpstr>
      <vt:lpstr>Comandos SQL</vt:lpstr>
      <vt:lpstr>Comandos SQL</vt:lpstr>
      <vt:lpstr>Comandos SQL</vt:lpstr>
      <vt:lpstr>DDL</vt:lpstr>
      <vt:lpstr>Exemplo de Comandos DDL</vt:lpstr>
      <vt:lpstr>Criação do Banco de Dados</vt:lpstr>
      <vt:lpstr>Sintaxe da criação do Banco de Dados</vt:lpstr>
      <vt:lpstr>Criação da Tabela</vt:lpstr>
      <vt:lpstr>Sintaxe para Criação da Tabela</vt:lpstr>
      <vt:lpstr>Tipos de Dados no MySQL</vt:lpstr>
      <vt:lpstr>Tipos de Dados no MySQL</vt:lpstr>
      <vt:lpstr>Tipos de Dados numéricos no MySQL</vt:lpstr>
      <vt:lpstr>Tipos de Dados para caracteres no MySQL</vt:lpstr>
      <vt:lpstr>Tipos de Dados para Data e Hora no MySQL</vt:lpstr>
      <vt:lpstr>Atributo dos Campos usados na criação/alteração</vt:lpstr>
      <vt:lpstr>Atributo dos Campos</vt:lpstr>
      <vt:lpstr>Atributo dos Campos</vt:lpstr>
      <vt:lpstr>Chave Primária ( PK )</vt:lpstr>
      <vt:lpstr>Chave Primária ( PK )</vt:lpstr>
      <vt:lpstr>Chave Primária ( PK )</vt:lpstr>
      <vt:lpstr>Chave Primária ( PK )</vt:lpstr>
      <vt:lpstr>Chave Primária ( PK )</vt:lpstr>
      <vt:lpstr>Chave Primária Composta</vt:lpstr>
      <vt:lpstr>Chave Primária Composta</vt:lpstr>
      <vt:lpstr>Chave Primária Composta</vt:lpstr>
      <vt:lpstr>Chave Primária Composta</vt:lpstr>
      <vt:lpstr>Chave Primária Composta</vt:lpstr>
      <vt:lpstr>Chave Primária Composta</vt:lpstr>
      <vt:lpstr>Acessar banco de dados</vt:lpstr>
      <vt:lpstr>Acessar banco de dados</vt:lpstr>
      <vt:lpstr>Acessar banco de dados</vt:lpstr>
      <vt:lpstr>Acessar banco de dados</vt:lpstr>
      <vt:lpstr>Acessar banco de dados</vt:lpstr>
      <vt:lpstr>Acessar banco de dados</vt:lpstr>
      <vt:lpstr>Acessar banco de dados</vt:lpstr>
      <vt:lpstr>Acessar banco de dados</vt:lpstr>
      <vt:lpstr>Acessar banco de dados</vt:lpstr>
      <vt:lpstr>Acessar banco de dados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58</cp:revision>
  <dcterms:created xsi:type="dcterms:W3CDTF">2019-04-01T17:03:04Z</dcterms:created>
  <dcterms:modified xsi:type="dcterms:W3CDTF">2023-12-11T19:00:22Z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