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332" r:id="rId3"/>
    <p:sldId id="299" r:id="rId4"/>
    <p:sldId id="334" r:id="rId5"/>
    <p:sldId id="335" r:id="rId6"/>
    <p:sldId id="350" r:id="rId7"/>
    <p:sldId id="358" r:id="rId8"/>
    <p:sldId id="357" r:id="rId9"/>
    <p:sldId id="351" r:id="rId10"/>
    <p:sldId id="352" r:id="rId11"/>
    <p:sldId id="359" r:id="rId12"/>
    <p:sldId id="360" r:id="rId13"/>
    <p:sldId id="361" r:id="rId14"/>
    <p:sldId id="362" r:id="rId15"/>
    <p:sldId id="339" r:id="rId16"/>
    <p:sldId id="338" r:id="rId17"/>
    <p:sldId id="341" r:id="rId18"/>
    <p:sldId id="343" r:id="rId19"/>
    <p:sldId id="344" r:id="rId20"/>
    <p:sldId id="342" r:id="rId21"/>
    <p:sldId id="363" r:id="rId22"/>
    <p:sldId id="308" r:id="rId23"/>
    <p:sldId id="345" r:id="rId24"/>
    <p:sldId id="346" r:id="rId25"/>
    <p:sldId id="347" r:id="rId26"/>
    <p:sldId id="348" r:id="rId27"/>
    <p:sldId id="349" r:id="rId28"/>
    <p:sldId id="364" r:id="rId29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B96290-B648-4A37-820E-93D934F85DBF}" type="datetimeFigureOut">
              <a:rPr lang="pt-BR" smtClean="0"/>
              <a:pPr/>
              <a:t>12/02/2024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12F969B-143C-47B9-905D-C6D7254BA94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8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6"/>
          <p:cNvPicPr/>
          <p:nvPr/>
        </p:nvPicPr>
        <p:blipFill>
          <a:blip r:embed="rId15"/>
          <a:stretch/>
        </p:blipFill>
        <p:spPr>
          <a:xfrm>
            <a:off x="0" y="0"/>
            <a:ext cx="1412280" cy="91188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9435960" y="6265080"/>
            <a:ext cx="2754720" cy="33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pt-BR" sz="1600" b="1" strike="noStrike" spc="-1" dirty="0">
                <a:solidFill>
                  <a:srgbClr val="005696"/>
                </a:solidFill>
                <a:latin typeface="Arial"/>
                <a:ea typeface="DejaVu Sans"/>
              </a:rPr>
              <a:t>Prof.: Miguel Matiolla</a:t>
            </a:r>
            <a:endParaRPr lang="pt-BR" sz="1600" b="0" strike="noStrike" spc="-1" dirty="0">
              <a:latin typeface="Arial"/>
            </a:endParaRPr>
          </a:p>
        </p:txBody>
      </p:sp>
      <p:pic>
        <p:nvPicPr>
          <p:cNvPr id="40" name="Imagem 8"/>
          <p:cNvPicPr/>
          <p:nvPr/>
        </p:nvPicPr>
        <p:blipFill>
          <a:blip r:embed="rId16"/>
          <a:stretch/>
        </p:blipFill>
        <p:spPr>
          <a:xfrm>
            <a:off x="10269000" y="5393160"/>
            <a:ext cx="1303200" cy="761040"/>
          </a:xfrm>
          <a:prstGeom prst="rect">
            <a:avLst/>
          </a:prstGeom>
          <a:ln>
            <a:noFill/>
          </a:ln>
        </p:spPr>
      </p:pic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304" y="645840"/>
            <a:ext cx="8353425" cy="4619625"/>
          </a:xfrm>
          <a:prstGeom prst="rect">
            <a:avLst/>
          </a:prstGeom>
        </p:spPr>
      </p:pic>
      <p:sp>
        <p:nvSpPr>
          <p:cNvPr id="80" name="CustomShape 2"/>
          <p:cNvSpPr/>
          <p:nvPr/>
        </p:nvSpPr>
        <p:spPr>
          <a:xfrm>
            <a:off x="2872440" y="5980320"/>
            <a:ext cx="619164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4000" b="1" strike="noStrike" spc="-1" dirty="0">
                <a:solidFill>
                  <a:srgbClr val="005696"/>
                </a:solidFill>
                <a:latin typeface="Calibri Light"/>
                <a:ea typeface="DejaVu Sans"/>
              </a:rPr>
              <a:t>Prof.: </a:t>
            </a:r>
            <a:r>
              <a:rPr lang="pt-BR" sz="4000" b="1" spc="-1" dirty="0">
                <a:solidFill>
                  <a:srgbClr val="005696"/>
                </a:solidFill>
                <a:latin typeface="Calibri Light"/>
                <a:ea typeface="DejaVu Sans"/>
              </a:rPr>
              <a:t>Miguel Matiolla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1106640" y="514800"/>
            <a:ext cx="733788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6000" b="1" strike="noStrike" spc="-1" dirty="0">
                <a:solidFill>
                  <a:srgbClr val="005696"/>
                </a:solidFill>
                <a:latin typeface="Calibri Light"/>
                <a:ea typeface="DejaVu Sans"/>
              </a:rPr>
              <a:t>Modelagem</a:t>
            </a:r>
            <a:endParaRPr lang="pt-BR" sz="6000" b="0" strike="noStrike" spc="-1" dirty="0">
              <a:latin typeface="Arial"/>
            </a:endParaRPr>
          </a:p>
        </p:txBody>
      </p:sp>
      <p:pic>
        <p:nvPicPr>
          <p:cNvPr id="83" name="Imagem 3"/>
          <p:cNvPicPr/>
          <p:nvPr/>
        </p:nvPicPr>
        <p:blipFill>
          <a:blip r:embed="rId3"/>
          <a:stretch/>
        </p:blipFill>
        <p:spPr>
          <a:xfrm>
            <a:off x="9316440" y="144000"/>
            <a:ext cx="2578680" cy="1505880"/>
          </a:xfrm>
          <a:prstGeom prst="rect">
            <a:avLst/>
          </a:prstGeom>
          <a:ln>
            <a:noFill/>
          </a:ln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818148" y="5260240"/>
            <a:ext cx="10315158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SzPct val="45000"/>
              <a:buFont typeface="Wingdings" pitchFamily="2" charset="2"/>
              <a:buNone/>
              <a:defRPr sz="32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SzPct val="6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Modelagem – Aula 17</a:t>
            </a:r>
          </a:p>
          <a:p>
            <a:endParaRPr lang="pt-B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78412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Renomear coluna da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0226" y="1297200"/>
            <a:ext cx="10452220" cy="5287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altLang="pt-BR" sz="2000" dirty="0"/>
              <a:t>Para remover uma coluna existente da tabela, então deve usar a cláusula </a:t>
            </a:r>
            <a:r>
              <a:rPr lang="pt-BR" altLang="pt-BR" sz="2000" b="1" dirty="0"/>
              <a:t>DROP</a:t>
            </a:r>
            <a:r>
              <a:rPr lang="pt-BR" altLang="pt-BR" sz="2000" dirty="0"/>
              <a:t> junto com o comando </a:t>
            </a:r>
            <a:r>
              <a:rPr lang="pt-BR" altLang="pt-BR" sz="2000" b="1" dirty="0"/>
              <a:t>ALTER</a:t>
            </a:r>
            <a:r>
              <a:rPr lang="pt-BR" altLang="pt-BR" sz="2000" dirty="0"/>
              <a:t> .</a:t>
            </a:r>
          </a:p>
          <a:p>
            <a:pPr algn="just">
              <a:lnSpc>
                <a:spcPct val="150000"/>
              </a:lnSpc>
            </a:pPr>
            <a:r>
              <a:rPr lang="pt-BR" altLang="pt-BR" sz="2000" u="sng" dirty="0"/>
              <a:t>Sintaxe</a:t>
            </a:r>
            <a:r>
              <a:rPr lang="pt-BR" altLang="pt-BR" sz="2000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pt-BR" altLang="pt-BR" sz="2000" dirty="0"/>
              <a:t>ALTER TABLE nome-tabela DROP nome-coluna;</a:t>
            </a:r>
          </a:p>
          <a:p>
            <a:pPr algn="just">
              <a:lnSpc>
                <a:spcPct val="150000"/>
              </a:lnSpc>
            </a:pPr>
            <a:endParaRPr lang="pt-BR" altLang="pt-BR" sz="2000" dirty="0"/>
          </a:p>
          <a:p>
            <a:pPr marL="0" indent="0">
              <a:buClr>
                <a:srgbClr val="C00000"/>
              </a:buClr>
              <a:buNone/>
            </a:pPr>
            <a:r>
              <a:rPr lang="pt-BR" altLang="pt-BR" sz="3200" dirty="0"/>
              <a:t>ALTER TABLE tabela01 DROP idade;</a:t>
            </a:r>
          </a:p>
          <a:p>
            <a:pPr marL="0" indent="0">
              <a:buClr>
                <a:srgbClr val="C00000"/>
              </a:buClr>
              <a:buNone/>
            </a:pPr>
            <a:endParaRPr lang="pt-BR" altLang="pt-BR" sz="3200" dirty="0"/>
          </a:p>
          <a:p>
            <a:pPr marL="0" indent="0">
              <a:buClr>
                <a:srgbClr val="C00000"/>
              </a:buClr>
              <a:buNone/>
            </a:pPr>
            <a:r>
              <a:rPr lang="pt-BR" altLang="pt-BR" sz="3200" dirty="0"/>
              <a:t>ALTER TABLE tabela02 DROP cor;</a:t>
            </a:r>
          </a:p>
          <a:p>
            <a:pPr marL="0" indent="0">
              <a:buClr>
                <a:srgbClr val="C00000"/>
              </a:buClr>
              <a:buNone/>
            </a:pPr>
            <a:endParaRPr lang="pt-BR" altLang="pt-BR" sz="3200" dirty="0"/>
          </a:p>
          <a:p>
            <a:pPr marL="0" indent="0">
              <a:buClr>
                <a:srgbClr val="C00000"/>
              </a:buClr>
              <a:buNone/>
            </a:pPr>
            <a:endParaRPr lang="pt-BR" altLang="pt-BR" sz="3200" dirty="0"/>
          </a:p>
          <a:p>
            <a:pPr marL="0" indent="0">
              <a:buClr>
                <a:srgbClr val="C00000"/>
              </a:buClr>
              <a:buNone/>
            </a:pPr>
            <a:endParaRPr lang="pt-BR" altLang="pt-BR" sz="3200" dirty="0"/>
          </a:p>
          <a:p>
            <a:pPr marL="0" indent="0">
              <a:buClr>
                <a:srgbClr val="C00000"/>
              </a:buClr>
              <a:buNone/>
            </a:pPr>
            <a:endParaRPr lang="pt-BR" altLang="pt-BR" sz="32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3519495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Renomeando nome da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0226" y="1297200"/>
            <a:ext cx="10452220" cy="5287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altLang="pt-BR" sz="2000" dirty="0"/>
              <a:t>Para renomear uma tabela, use a opção </a:t>
            </a:r>
            <a:r>
              <a:rPr lang="pt-BR" altLang="pt-BR" sz="2000" b="1" dirty="0"/>
              <a:t>RENAME</a:t>
            </a:r>
            <a:r>
              <a:rPr lang="pt-BR" altLang="pt-BR" sz="2000" dirty="0"/>
              <a:t> da instrução </a:t>
            </a:r>
            <a:r>
              <a:rPr lang="pt-BR" altLang="pt-BR" sz="2000" b="1" dirty="0"/>
              <a:t>ALTER</a:t>
            </a:r>
            <a:r>
              <a:rPr lang="pt-BR" altLang="pt-BR" sz="2000" dirty="0"/>
              <a:t> </a:t>
            </a:r>
            <a:r>
              <a:rPr lang="pt-BR" altLang="pt-BR" sz="2000" b="1" dirty="0"/>
              <a:t>TABLE</a:t>
            </a:r>
            <a:r>
              <a:rPr lang="pt-BR" altLang="pt-BR" sz="2000" dirty="0"/>
              <a:t> .</a:t>
            </a:r>
          </a:p>
          <a:p>
            <a:pPr algn="just">
              <a:lnSpc>
                <a:spcPct val="150000"/>
              </a:lnSpc>
            </a:pPr>
            <a:r>
              <a:rPr lang="pt-BR" altLang="pt-BR" sz="2000" u="sng" dirty="0"/>
              <a:t>Sintaxe</a:t>
            </a:r>
            <a:r>
              <a:rPr lang="pt-BR" altLang="pt-BR" sz="2000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pt-BR" altLang="pt-BR" sz="2000" dirty="0"/>
              <a:t>ALTER TABLE nome-atual RENAME TO novo-nome;</a:t>
            </a:r>
          </a:p>
          <a:p>
            <a:pPr algn="just">
              <a:lnSpc>
                <a:spcPct val="150000"/>
              </a:lnSpc>
            </a:pPr>
            <a:endParaRPr lang="pt-BR" altLang="pt-BR" sz="2000" dirty="0"/>
          </a:p>
          <a:p>
            <a:pPr marL="0" indent="0">
              <a:buClr>
                <a:srgbClr val="C00000"/>
              </a:buClr>
              <a:buNone/>
            </a:pPr>
            <a:r>
              <a:rPr lang="pt-BR" altLang="pt-BR" sz="3200" dirty="0"/>
              <a:t>ALTER TABLE tabela01 RENAME TO cadastro;</a:t>
            </a:r>
          </a:p>
          <a:p>
            <a:pPr marL="0" indent="0">
              <a:buClr>
                <a:srgbClr val="C00000"/>
              </a:buClr>
              <a:buNone/>
            </a:pPr>
            <a:endParaRPr lang="pt-BR" altLang="pt-BR" sz="3200" dirty="0"/>
          </a:p>
          <a:p>
            <a:pPr marL="0" indent="0">
              <a:buClr>
                <a:srgbClr val="C00000"/>
              </a:buClr>
              <a:buNone/>
            </a:pPr>
            <a:r>
              <a:rPr lang="pt-BR" altLang="pt-BR" sz="3200" dirty="0"/>
              <a:t>ALTER TABLE tabela02 RENAME TO veiculo;</a:t>
            </a:r>
          </a:p>
          <a:p>
            <a:pPr marL="0" indent="0">
              <a:buClr>
                <a:srgbClr val="C00000"/>
              </a:buClr>
              <a:buNone/>
            </a:pPr>
            <a:endParaRPr lang="pt-BR" altLang="pt-BR" sz="3200" dirty="0"/>
          </a:p>
          <a:p>
            <a:pPr marL="0" indent="0">
              <a:buClr>
                <a:srgbClr val="C00000"/>
              </a:buClr>
              <a:buNone/>
            </a:pPr>
            <a:endParaRPr lang="pt-BR" altLang="pt-BR" sz="3200" dirty="0"/>
          </a:p>
          <a:p>
            <a:pPr marL="0" indent="0">
              <a:buClr>
                <a:srgbClr val="C00000"/>
              </a:buClr>
              <a:buNone/>
            </a:pPr>
            <a:endParaRPr lang="pt-BR" altLang="pt-BR" sz="3200" dirty="0"/>
          </a:p>
          <a:p>
            <a:pPr marL="0" indent="0">
              <a:buClr>
                <a:srgbClr val="C00000"/>
              </a:buClr>
              <a:buNone/>
            </a:pPr>
            <a:endParaRPr lang="pt-BR" altLang="pt-BR" sz="3200" dirty="0"/>
          </a:p>
          <a:p>
            <a:pPr marL="0" indent="0">
              <a:buClr>
                <a:srgbClr val="C00000"/>
              </a:buClr>
              <a:buNone/>
            </a:pPr>
            <a:endParaRPr lang="pt-BR" altLang="pt-BR" sz="32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3988424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Renomeando nome da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0226" y="1297200"/>
            <a:ext cx="10452220" cy="5287200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pt-BR" altLang="pt-BR" sz="3200" dirty="0"/>
              <a:t># Renomear nome da tabela</a:t>
            </a:r>
          </a:p>
          <a:p>
            <a:pPr marL="0" indent="0">
              <a:buClr>
                <a:srgbClr val="C00000"/>
              </a:buClr>
              <a:buNone/>
            </a:pPr>
            <a:endParaRPr lang="pt-BR" altLang="pt-BR" sz="3200" dirty="0"/>
          </a:p>
          <a:p>
            <a:pPr marL="0" indent="0">
              <a:buClr>
                <a:srgbClr val="C00000"/>
              </a:buClr>
              <a:buNone/>
            </a:pPr>
            <a:r>
              <a:rPr lang="pt-BR" altLang="pt-BR" sz="3200" dirty="0"/>
              <a:t>RENAME TABLE </a:t>
            </a:r>
            <a:r>
              <a:rPr lang="pt-BR" altLang="pt-BR" sz="3200" dirty="0" err="1"/>
              <a:t>nome_da_tabela</a:t>
            </a:r>
            <a:r>
              <a:rPr lang="pt-BR" altLang="pt-BR" sz="3200" dirty="0"/>
              <a:t> TO </a:t>
            </a:r>
            <a:r>
              <a:rPr lang="pt-BR" altLang="pt-BR" sz="3200" dirty="0" err="1"/>
              <a:t>novo_nome</a:t>
            </a:r>
            <a:r>
              <a:rPr lang="pt-BR" altLang="pt-BR" sz="3200" dirty="0"/>
              <a:t> </a:t>
            </a:r>
          </a:p>
          <a:p>
            <a:pPr marL="0" indent="0">
              <a:buClr>
                <a:srgbClr val="C00000"/>
              </a:buClr>
              <a:buNone/>
            </a:pPr>
            <a:endParaRPr lang="pt-BR" altLang="pt-BR" sz="3200" dirty="0"/>
          </a:p>
          <a:p>
            <a:pPr marL="0" indent="0">
              <a:buClr>
                <a:srgbClr val="C00000"/>
              </a:buClr>
              <a:buNone/>
            </a:pPr>
            <a:r>
              <a:rPr lang="pt-BR" altLang="pt-BR" sz="3200" dirty="0"/>
              <a:t>RENAME TABLE tabela01 TO cliente </a:t>
            </a:r>
          </a:p>
          <a:p>
            <a:pPr marL="0" indent="0">
              <a:buClr>
                <a:srgbClr val="C00000"/>
              </a:buClr>
              <a:buNone/>
            </a:pPr>
            <a:endParaRPr lang="pt-BR" altLang="pt-BR" sz="3200" dirty="0"/>
          </a:p>
          <a:p>
            <a:pPr marL="0" indent="0">
              <a:buClr>
                <a:srgbClr val="C00000"/>
              </a:buClr>
              <a:buNone/>
            </a:pPr>
            <a:r>
              <a:rPr lang="pt-BR" altLang="pt-BR" sz="3200" dirty="0"/>
              <a:t>RENAME TABLE tabela02 TO </a:t>
            </a:r>
            <a:r>
              <a:rPr lang="pt-BR" altLang="pt-BR" sz="3200" dirty="0" err="1"/>
              <a:t>funcionario</a:t>
            </a:r>
            <a:r>
              <a:rPr lang="pt-BR" altLang="pt-BR" sz="3200" dirty="0"/>
              <a:t> </a:t>
            </a:r>
          </a:p>
          <a:p>
            <a:pPr marL="0" indent="0">
              <a:buClr>
                <a:srgbClr val="C00000"/>
              </a:buClr>
              <a:buNone/>
            </a:pPr>
            <a:endParaRPr lang="pt-BR" altLang="pt-BR" sz="3200" dirty="0"/>
          </a:p>
          <a:p>
            <a:pPr marL="0" indent="0">
              <a:buClr>
                <a:srgbClr val="C00000"/>
              </a:buClr>
              <a:buNone/>
            </a:pPr>
            <a:endParaRPr lang="pt-BR" altLang="pt-BR" sz="3200" dirty="0"/>
          </a:p>
          <a:p>
            <a:pPr marL="0" indent="0">
              <a:buClr>
                <a:srgbClr val="C00000"/>
              </a:buClr>
              <a:buNone/>
            </a:pPr>
            <a:endParaRPr lang="pt-BR" altLang="pt-BR" sz="3200" dirty="0"/>
          </a:p>
          <a:p>
            <a:pPr marL="0" indent="0">
              <a:buClr>
                <a:srgbClr val="C00000"/>
              </a:buClr>
              <a:buNone/>
            </a:pPr>
            <a:endParaRPr lang="pt-BR" altLang="pt-BR" sz="3200" dirty="0"/>
          </a:p>
          <a:p>
            <a:pPr marL="0" indent="0">
              <a:buClr>
                <a:srgbClr val="C00000"/>
              </a:buClr>
              <a:buNone/>
            </a:pPr>
            <a:endParaRPr lang="pt-BR" altLang="pt-BR" sz="32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1141108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Renomeando nome do banco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0226" y="1297200"/>
            <a:ext cx="10452220" cy="5287200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pt-BR" altLang="pt-BR" sz="3200" dirty="0"/>
              <a:t># Renomear nome do banco</a:t>
            </a:r>
          </a:p>
          <a:p>
            <a:pPr marL="0" indent="0">
              <a:buClr>
                <a:srgbClr val="C00000"/>
              </a:buClr>
              <a:buNone/>
            </a:pPr>
            <a:endParaRPr lang="pt-BR" altLang="pt-BR" sz="3200" dirty="0"/>
          </a:p>
          <a:p>
            <a:pPr marL="0" indent="0">
              <a:buClr>
                <a:srgbClr val="C00000"/>
              </a:buClr>
              <a:buNone/>
            </a:pPr>
            <a:endParaRPr lang="pt-BR" altLang="pt-BR" sz="3200" dirty="0"/>
          </a:p>
          <a:p>
            <a:pPr marL="0" indent="0">
              <a:buClr>
                <a:srgbClr val="C00000"/>
              </a:buClr>
              <a:buNone/>
            </a:pPr>
            <a:endParaRPr lang="pt-BR" altLang="pt-BR" sz="3200" dirty="0"/>
          </a:p>
          <a:p>
            <a:pPr marL="0" indent="0">
              <a:buClr>
                <a:srgbClr val="C00000"/>
              </a:buClr>
              <a:buNone/>
            </a:pPr>
            <a:endParaRPr lang="pt-BR" altLang="pt-BR" sz="3200" dirty="0"/>
          </a:p>
          <a:p>
            <a:pPr marL="0" indent="0">
              <a:buClr>
                <a:srgbClr val="C00000"/>
              </a:buClr>
              <a:buNone/>
            </a:pPr>
            <a:endParaRPr lang="pt-BR" altLang="pt-BR" sz="3200" dirty="0"/>
          </a:p>
          <a:p>
            <a:pPr marL="0" indent="0">
              <a:buClr>
                <a:srgbClr val="C00000"/>
              </a:buClr>
              <a:buNone/>
            </a:pPr>
            <a:endParaRPr lang="pt-BR" altLang="pt-BR" sz="32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9193495-15FC-445E-93D6-DC228520D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554" y="1940795"/>
            <a:ext cx="6763775" cy="474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56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9407" y="329019"/>
            <a:ext cx="8409829" cy="1144800"/>
          </a:xfrm>
        </p:spPr>
        <p:txBody>
          <a:bodyPr>
            <a:normAutofit fontScale="90000"/>
          </a:bodyPr>
          <a:lstStyle/>
          <a:p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Hora da atividade :)</a:t>
            </a:r>
            <a:br>
              <a:rPr lang="pt-BR" dirty="0"/>
            </a:br>
            <a:r>
              <a:rPr lang="pt-BR" dirty="0"/>
              <a:t>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Empresa </a:t>
            </a:r>
            <a:r>
              <a:rPr lang="pt-BR" sz="6700" b="1" spc="-1" dirty="0" err="1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TchêUber</a:t>
            </a:r>
            <a:endParaRPr lang="pt-BR" sz="67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2510" y="1946563"/>
            <a:ext cx="11720945" cy="3816927"/>
          </a:xfrm>
        </p:spPr>
        <p:txBody>
          <a:bodyPr>
            <a:noAutofit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2000" dirty="0"/>
              <a:t>Desafío</a:t>
            </a:r>
          </a:p>
          <a:p>
            <a:pPr marL="0" indent="0" algn="ctr">
              <a:buClr>
                <a:srgbClr val="C00000"/>
              </a:buClr>
              <a:buNone/>
            </a:pPr>
            <a:r>
              <a:rPr lang="es-ES" sz="2000" dirty="0"/>
              <a:t>#</a:t>
            </a:r>
            <a:r>
              <a:rPr lang="es-ES" sz="2000" dirty="0" err="1"/>
              <a:t>Atualizar</a:t>
            </a:r>
            <a:r>
              <a:rPr lang="es-ES" sz="2000" dirty="0"/>
              <a:t> 5 dados em cada </a:t>
            </a:r>
            <a:r>
              <a:rPr lang="es-ES" sz="2000" dirty="0" err="1"/>
              <a:t>tabela</a:t>
            </a:r>
            <a:r>
              <a:rPr lang="es-ES" sz="2000" dirty="0"/>
              <a:t> da empresa </a:t>
            </a:r>
            <a:r>
              <a:rPr lang="es-ES" sz="2000" dirty="0" err="1"/>
              <a:t>TchêUber</a:t>
            </a:r>
            <a:endParaRPr lang="pt-BR" sz="1900" dirty="0"/>
          </a:p>
          <a:p>
            <a:pPr>
              <a:buClr>
                <a:srgbClr val="00B0F0"/>
              </a:buClr>
            </a:pPr>
            <a:r>
              <a:rPr lang="pt-BR" sz="1900" dirty="0"/>
              <a:t>1 – Uma empresa do seguimento de transportes (</a:t>
            </a:r>
            <a:r>
              <a:rPr lang="pt-BR" sz="1900" dirty="0" err="1"/>
              <a:t>TchêUber</a:t>
            </a:r>
            <a:r>
              <a:rPr lang="pt-BR" sz="1900" dirty="0"/>
              <a:t>), necessita de um sistema, para registro de seus  motoristas, seus veículos, mecânicos e solicitações de serviços mecânicos.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2 – Os dados necessários do motorista são: nome completo do motorista, categoria da carteira do motorista, número da carteira do motorista, CPF, endereço, cidade, estado e número do celular.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3 – Os dados necessários dos veículos são: nome do veículo, marca, modelo, placa, ano de fabricação, número do chassi e cor.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4 – Os dados necessários do mecânico são: nome, endereço, cidade, estado, CPF e celular.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5 – O motorista pode solicitar serviço mecânico quando necessário.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6 – O serviço, deve registrar o número da ordem de serviço, data da solicitação, data do problema, nome do veículo, nome do motorista, placa do veículo e descrição do problema.</a:t>
            </a:r>
          </a:p>
        </p:txBody>
      </p:sp>
    </p:spTree>
    <p:extLst>
      <p:ext uri="{BB962C8B-B14F-4D97-AF65-F5344CB8AC3E}">
        <p14:creationId xmlns:p14="http://schemas.microsoft.com/office/powerpoint/2010/main" val="3013517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418400"/>
            <a:ext cx="10452220" cy="5287200"/>
          </a:xfrm>
        </p:spPr>
        <p:txBody>
          <a:bodyPr>
            <a:normAutofit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3000" dirty="0" err="1"/>
              <a:t>Desafio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#Criar o banco de dados e </a:t>
            </a:r>
            <a:r>
              <a:rPr lang="es-ES" sz="3000" dirty="0" err="1"/>
              <a:t>tabela</a:t>
            </a:r>
            <a:r>
              <a:rPr lang="es-ES" sz="3000" dirty="0"/>
              <a:t> para empresa </a:t>
            </a:r>
            <a:r>
              <a:rPr lang="es-ES" sz="3000" dirty="0" err="1"/>
              <a:t>TchêUber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n-US" sz="3000" dirty="0"/>
              <a:t>CREATE DATABASE </a:t>
            </a:r>
            <a:r>
              <a:rPr lang="en-US" sz="3000" dirty="0" err="1"/>
              <a:t>tcheuber</a:t>
            </a:r>
            <a:r>
              <a:rPr lang="en-US" sz="3000" dirty="0"/>
              <a:t>;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3000" dirty="0"/>
              <a:t>USE </a:t>
            </a:r>
            <a:r>
              <a:rPr lang="en-US" sz="3000" dirty="0" err="1"/>
              <a:t>tcheuber</a:t>
            </a:r>
            <a:r>
              <a:rPr lang="en-US" sz="3000" dirty="0"/>
              <a:t>;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3022104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418400"/>
            <a:ext cx="10452220" cy="52872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3000" dirty="0" err="1"/>
              <a:t>Desafio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#Criar o banco de dados e </a:t>
            </a:r>
            <a:r>
              <a:rPr lang="es-ES" sz="3000" dirty="0" err="1"/>
              <a:t>tabela</a:t>
            </a:r>
            <a:r>
              <a:rPr lang="es-ES" sz="3000" dirty="0"/>
              <a:t> para empresa </a:t>
            </a:r>
            <a:r>
              <a:rPr lang="es-ES" sz="3000" dirty="0" err="1"/>
              <a:t>TchêUber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CREATE TABLE </a:t>
            </a:r>
            <a:r>
              <a:rPr lang="es-ES" sz="3000" dirty="0" err="1"/>
              <a:t>veiculo</a:t>
            </a:r>
            <a:r>
              <a:rPr lang="es-ES" sz="3000" dirty="0"/>
              <a:t>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id_veiculo</a:t>
            </a:r>
            <a:r>
              <a:rPr lang="es-ES" sz="3000" dirty="0"/>
              <a:t> </a:t>
            </a:r>
            <a:r>
              <a:rPr lang="es-ES" sz="3000" dirty="0" err="1"/>
              <a:t>int</a:t>
            </a:r>
            <a:r>
              <a:rPr lang="es-ES" sz="3000" dirty="0"/>
              <a:t> </a:t>
            </a:r>
            <a:r>
              <a:rPr lang="es-ES" sz="3000" dirty="0" err="1"/>
              <a:t>primary</a:t>
            </a:r>
            <a:r>
              <a:rPr lang="es-ES" sz="3000" dirty="0"/>
              <a:t> </a:t>
            </a:r>
            <a:r>
              <a:rPr lang="es-ES" sz="3000" dirty="0" err="1"/>
              <a:t>key</a:t>
            </a:r>
            <a:r>
              <a:rPr lang="es-ES" sz="3000" dirty="0"/>
              <a:t> </a:t>
            </a:r>
            <a:r>
              <a:rPr lang="es-ES" sz="3000" dirty="0" err="1"/>
              <a:t>auto_increment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nome_p</a:t>
            </a:r>
            <a:r>
              <a:rPr lang="es-ES" sz="3000" dirty="0"/>
              <a:t> </a:t>
            </a:r>
            <a:r>
              <a:rPr lang="es-ES" sz="3000" dirty="0" err="1"/>
              <a:t>varchar</a:t>
            </a:r>
            <a:r>
              <a:rPr lang="es-ES" sz="3000" dirty="0"/>
              <a:t> (50)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marca </a:t>
            </a:r>
            <a:r>
              <a:rPr lang="es-ES" sz="3000" dirty="0" err="1"/>
              <a:t>varchar</a:t>
            </a:r>
            <a:r>
              <a:rPr lang="es-ES" sz="3000" dirty="0"/>
              <a:t>(20)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placa </a:t>
            </a:r>
            <a:r>
              <a:rPr lang="es-ES" sz="3000" dirty="0" err="1"/>
              <a:t>varchar</a:t>
            </a:r>
            <a:r>
              <a:rPr lang="es-ES" sz="3000" dirty="0"/>
              <a:t>(6)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modelo </a:t>
            </a:r>
            <a:r>
              <a:rPr lang="es-ES" sz="3000" dirty="0" err="1"/>
              <a:t>varchar</a:t>
            </a:r>
            <a:r>
              <a:rPr lang="es-ES" sz="3000" dirty="0"/>
              <a:t>(20)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ano </a:t>
            </a:r>
            <a:r>
              <a:rPr lang="es-ES" sz="3000" dirty="0" err="1"/>
              <a:t>int</a:t>
            </a:r>
            <a:r>
              <a:rPr lang="es-ES" sz="3000" dirty="0"/>
              <a:t> (4)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			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)ENGINE=</a:t>
            </a:r>
            <a:r>
              <a:rPr lang="es-ES" sz="3000" dirty="0" err="1"/>
              <a:t>InnoDB</a:t>
            </a:r>
            <a:r>
              <a:rPr lang="es-ES" sz="3000" dirty="0"/>
              <a:t> DEFAULT CHARSET=latin1;</a:t>
            </a:r>
          </a:p>
        </p:txBody>
      </p:sp>
    </p:spTree>
    <p:extLst>
      <p:ext uri="{BB962C8B-B14F-4D97-AF65-F5344CB8AC3E}">
        <p14:creationId xmlns:p14="http://schemas.microsoft.com/office/powerpoint/2010/main" val="3929369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418400"/>
            <a:ext cx="10452220" cy="5287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3000" dirty="0" err="1"/>
              <a:t>Desafio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#Criar o banco de dados e </a:t>
            </a:r>
            <a:r>
              <a:rPr lang="es-ES" sz="3000" dirty="0" err="1"/>
              <a:t>tabela</a:t>
            </a:r>
            <a:r>
              <a:rPr lang="es-ES" sz="3000" dirty="0"/>
              <a:t> para empresa </a:t>
            </a:r>
            <a:r>
              <a:rPr lang="es-ES" sz="3000" dirty="0" err="1"/>
              <a:t>TchêUber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CREATE TABLE </a:t>
            </a:r>
            <a:r>
              <a:rPr lang="es-ES" sz="3000" dirty="0" err="1"/>
              <a:t>servico</a:t>
            </a:r>
            <a:r>
              <a:rPr lang="es-ES" sz="3000" dirty="0"/>
              <a:t>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id_servico</a:t>
            </a:r>
            <a:r>
              <a:rPr lang="es-ES" sz="3000" dirty="0"/>
              <a:t> </a:t>
            </a:r>
            <a:r>
              <a:rPr lang="es-ES" sz="3000" dirty="0" err="1"/>
              <a:t>int</a:t>
            </a:r>
            <a:r>
              <a:rPr lang="es-ES" sz="3000" dirty="0"/>
              <a:t> </a:t>
            </a:r>
            <a:r>
              <a:rPr lang="es-ES" sz="3000" dirty="0" err="1"/>
              <a:t>primary</a:t>
            </a:r>
            <a:r>
              <a:rPr lang="es-ES" sz="3000" dirty="0"/>
              <a:t> </a:t>
            </a:r>
            <a:r>
              <a:rPr lang="es-ES" sz="3000" dirty="0" err="1"/>
              <a:t>key</a:t>
            </a:r>
            <a:r>
              <a:rPr lang="es-ES" sz="3000" dirty="0"/>
              <a:t> auto </a:t>
            </a:r>
            <a:r>
              <a:rPr lang="es-ES" sz="3000" dirty="0" err="1"/>
              <a:t>increment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nome_motorista</a:t>
            </a:r>
            <a:r>
              <a:rPr lang="es-ES" sz="3000" dirty="0"/>
              <a:t> </a:t>
            </a:r>
            <a:r>
              <a:rPr lang="es-ES" sz="3000" dirty="0" err="1"/>
              <a:t>varchar</a:t>
            </a:r>
            <a:r>
              <a:rPr lang="es-ES" sz="3000" dirty="0"/>
              <a:t> (50)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nome_veiculo</a:t>
            </a:r>
            <a:r>
              <a:rPr lang="es-ES" sz="3000" dirty="0"/>
              <a:t> </a:t>
            </a:r>
            <a:r>
              <a:rPr lang="es-ES" sz="3000" dirty="0" err="1"/>
              <a:t>varchar</a:t>
            </a:r>
            <a:r>
              <a:rPr lang="es-ES" sz="3000" dirty="0"/>
              <a:t>(50)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servico</a:t>
            </a:r>
            <a:r>
              <a:rPr lang="es-ES" sz="3000" dirty="0"/>
              <a:t> </a:t>
            </a:r>
            <a:r>
              <a:rPr lang="es-ES" sz="3000" dirty="0" err="1"/>
              <a:t>text</a:t>
            </a:r>
            <a:r>
              <a:rPr lang="es-ES" sz="3000" dirty="0"/>
              <a:t> (255)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data_servico</a:t>
            </a:r>
            <a:r>
              <a:rPr lang="es-ES" sz="3000" dirty="0"/>
              <a:t> date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placa </a:t>
            </a:r>
            <a:r>
              <a:rPr lang="es-ES" sz="3000" dirty="0" err="1"/>
              <a:t>varchar</a:t>
            </a:r>
            <a:r>
              <a:rPr lang="es-ES" sz="3000" dirty="0"/>
              <a:t>(6)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numero </a:t>
            </a:r>
            <a:r>
              <a:rPr lang="es-ES" sz="3000" dirty="0" err="1"/>
              <a:t>int</a:t>
            </a:r>
            <a:r>
              <a:rPr lang="es-ES" sz="3000" dirty="0"/>
              <a:t>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				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)ENGINE=</a:t>
            </a:r>
            <a:r>
              <a:rPr lang="es-ES" sz="3000" dirty="0" err="1"/>
              <a:t>InnoDB</a:t>
            </a:r>
            <a:r>
              <a:rPr lang="es-ES" sz="3000" dirty="0"/>
              <a:t> DEFAULT CHARSET=latin1;</a:t>
            </a:r>
          </a:p>
        </p:txBody>
      </p:sp>
    </p:spTree>
    <p:extLst>
      <p:ext uri="{BB962C8B-B14F-4D97-AF65-F5344CB8AC3E}">
        <p14:creationId xmlns:p14="http://schemas.microsoft.com/office/powerpoint/2010/main" val="4040606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418400"/>
            <a:ext cx="10452220" cy="5287200"/>
          </a:xfrm>
        </p:spPr>
        <p:txBody>
          <a:bodyPr>
            <a:normAutofit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3000" dirty="0" err="1"/>
              <a:t>Desafio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#Criar o banco de dados e </a:t>
            </a:r>
            <a:r>
              <a:rPr lang="es-ES" sz="3000" dirty="0" err="1"/>
              <a:t>tabela</a:t>
            </a:r>
            <a:r>
              <a:rPr lang="es-ES" sz="3000" dirty="0"/>
              <a:t> para empresa </a:t>
            </a:r>
            <a:r>
              <a:rPr lang="es-ES" sz="3000" dirty="0" err="1"/>
              <a:t>TchêUber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CREATE TABLE </a:t>
            </a:r>
            <a:r>
              <a:rPr lang="es-ES" sz="3000" dirty="0" err="1"/>
              <a:t>mecanico</a:t>
            </a:r>
            <a:r>
              <a:rPr lang="es-ES" sz="3000" dirty="0"/>
              <a:t>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id_mecanico</a:t>
            </a:r>
            <a:r>
              <a:rPr lang="es-ES" sz="3000" dirty="0"/>
              <a:t> </a:t>
            </a:r>
            <a:r>
              <a:rPr lang="es-ES" sz="3000" dirty="0" err="1"/>
              <a:t>int</a:t>
            </a:r>
            <a:r>
              <a:rPr lang="es-ES" sz="3000" dirty="0"/>
              <a:t> </a:t>
            </a:r>
            <a:r>
              <a:rPr lang="es-ES" sz="3000" dirty="0" err="1"/>
              <a:t>primary</a:t>
            </a:r>
            <a:r>
              <a:rPr lang="es-ES" sz="3000" dirty="0"/>
              <a:t> </a:t>
            </a:r>
            <a:r>
              <a:rPr lang="es-ES" sz="3000" dirty="0" err="1"/>
              <a:t>key</a:t>
            </a:r>
            <a:r>
              <a:rPr lang="es-ES" sz="3000" dirty="0"/>
              <a:t> auto </a:t>
            </a:r>
            <a:r>
              <a:rPr lang="es-ES" sz="3000" dirty="0" err="1"/>
              <a:t>increment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nome_mecanico</a:t>
            </a:r>
            <a:r>
              <a:rPr lang="es-ES" sz="3000" dirty="0"/>
              <a:t> </a:t>
            </a:r>
            <a:r>
              <a:rPr lang="es-ES" sz="3000" dirty="0" err="1"/>
              <a:t>varchar</a:t>
            </a:r>
            <a:r>
              <a:rPr lang="es-ES" sz="3000" dirty="0"/>
              <a:t> (50)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celular </a:t>
            </a:r>
            <a:r>
              <a:rPr lang="es-ES" sz="3000" dirty="0" err="1"/>
              <a:t>bigint</a:t>
            </a:r>
            <a:r>
              <a:rPr lang="es-ES" sz="3000" dirty="0"/>
              <a:t> (11) </a:t>
            </a:r>
            <a:r>
              <a:rPr lang="es-ES" sz="3000" dirty="0" err="1"/>
              <a:t>unique</a:t>
            </a:r>
            <a:r>
              <a:rPr lang="es-ES" sz="3000" dirty="0"/>
              <a:t>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cpf</a:t>
            </a:r>
            <a:r>
              <a:rPr lang="es-ES" sz="3000" dirty="0"/>
              <a:t> </a:t>
            </a:r>
            <a:r>
              <a:rPr lang="es-ES" sz="3000" dirty="0" err="1"/>
              <a:t>varchar</a:t>
            </a:r>
            <a:r>
              <a:rPr lang="es-ES" sz="3000" dirty="0"/>
              <a:t> (11)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				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)ENGINE=</a:t>
            </a:r>
            <a:r>
              <a:rPr lang="es-ES" sz="3000" dirty="0" err="1"/>
              <a:t>InnoDB</a:t>
            </a:r>
            <a:r>
              <a:rPr lang="es-ES" sz="3000" dirty="0"/>
              <a:t> DEFAULT CHARSET=latin1;</a:t>
            </a:r>
          </a:p>
        </p:txBody>
      </p:sp>
    </p:spTree>
    <p:extLst>
      <p:ext uri="{BB962C8B-B14F-4D97-AF65-F5344CB8AC3E}">
        <p14:creationId xmlns:p14="http://schemas.microsoft.com/office/powerpoint/2010/main" val="2207439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418400"/>
            <a:ext cx="10452220" cy="5287200"/>
          </a:xfrm>
        </p:spPr>
        <p:txBody>
          <a:bodyPr>
            <a:normAutofit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3000" dirty="0" err="1"/>
              <a:t>Desafio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#Criar o banco de dados e </a:t>
            </a:r>
            <a:r>
              <a:rPr lang="es-ES" sz="3000" dirty="0" err="1"/>
              <a:t>tabela</a:t>
            </a:r>
            <a:r>
              <a:rPr lang="es-ES" sz="3000" dirty="0"/>
              <a:t> para empresa </a:t>
            </a:r>
            <a:r>
              <a:rPr lang="es-ES" sz="3000" dirty="0" err="1"/>
              <a:t>TchêUber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CREATE TABLE motorista(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id_motorista</a:t>
            </a:r>
            <a:r>
              <a:rPr lang="es-ES" sz="3000" dirty="0"/>
              <a:t> </a:t>
            </a:r>
            <a:r>
              <a:rPr lang="es-ES" sz="3000" dirty="0" err="1"/>
              <a:t>int</a:t>
            </a:r>
            <a:r>
              <a:rPr lang="es-ES" sz="3000" dirty="0"/>
              <a:t> </a:t>
            </a:r>
            <a:r>
              <a:rPr lang="es-ES" sz="3000" dirty="0" err="1"/>
              <a:t>primary</a:t>
            </a:r>
            <a:r>
              <a:rPr lang="es-ES" sz="3000" dirty="0"/>
              <a:t> </a:t>
            </a:r>
            <a:r>
              <a:rPr lang="es-ES" sz="3000" dirty="0" err="1"/>
              <a:t>key</a:t>
            </a:r>
            <a:r>
              <a:rPr lang="es-ES" sz="3000" dirty="0"/>
              <a:t> auto </a:t>
            </a:r>
            <a:r>
              <a:rPr lang="es-ES" sz="3000" dirty="0" err="1"/>
              <a:t>increment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nome_p</a:t>
            </a:r>
            <a:r>
              <a:rPr lang="es-ES" sz="3000" dirty="0"/>
              <a:t> </a:t>
            </a:r>
            <a:r>
              <a:rPr lang="es-ES" sz="3000" dirty="0" err="1"/>
              <a:t>varchar</a:t>
            </a:r>
            <a:r>
              <a:rPr lang="es-ES" sz="3000" dirty="0"/>
              <a:t> (50)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celular </a:t>
            </a:r>
            <a:r>
              <a:rPr lang="es-ES" sz="3000" dirty="0" err="1"/>
              <a:t>bigint</a:t>
            </a:r>
            <a:r>
              <a:rPr lang="es-ES" sz="3000" dirty="0"/>
              <a:t>(11) </a:t>
            </a:r>
            <a:r>
              <a:rPr lang="es-ES" sz="3000" dirty="0" err="1"/>
              <a:t>unique</a:t>
            </a:r>
            <a:r>
              <a:rPr lang="es-ES" sz="3000" dirty="0"/>
              <a:t>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categoria</a:t>
            </a:r>
            <a:r>
              <a:rPr lang="es-ES" sz="3000" dirty="0"/>
              <a:t> </a:t>
            </a:r>
            <a:r>
              <a:rPr lang="es-ES" sz="3000" dirty="0" err="1"/>
              <a:t>varchar</a:t>
            </a:r>
            <a:r>
              <a:rPr lang="es-ES" sz="3000" dirty="0"/>
              <a:t>(5)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numero </a:t>
            </a:r>
            <a:r>
              <a:rPr lang="es-ES" sz="3000" dirty="0" err="1"/>
              <a:t>varchar</a:t>
            </a:r>
            <a:r>
              <a:rPr lang="es-ES" sz="3000" dirty="0"/>
              <a:t>(15)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 	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)ENGINE=</a:t>
            </a:r>
            <a:r>
              <a:rPr lang="es-ES" sz="3000" dirty="0" err="1"/>
              <a:t>InnoDB</a:t>
            </a:r>
            <a:r>
              <a:rPr lang="es-ES" sz="3000" dirty="0"/>
              <a:t> DEFAULT CHARSET=latin1;</a:t>
            </a:r>
          </a:p>
        </p:txBody>
      </p:sp>
    </p:spTree>
    <p:extLst>
      <p:ext uri="{BB962C8B-B14F-4D97-AF65-F5344CB8AC3E}">
        <p14:creationId xmlns:p14="http://schemas.microsoft.com/office/powerpoint/2010/main" val="300299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56510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#Criar o banco de dados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CREATE DATABASE banco009;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USE banco009;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2015953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418400"/>
            <a:ext cx="10452220" cy="5287200"/>
          </a:xfrm>
        </p:spPr>
        <p:txBody>
          <a:bodyPr>
            <a:normAutofit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3000" dirty="0" err="1"/>
              <a:t>Desafio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</a:t>
            </a:r>
            <a:r>
              <a:rPr lang="es-ES" sz="3000" dirty="0" err="1"/>
              <a:t>Atualizar</a:t>
            </a:r>
            <a:r>
              <a:rPr lang="es-ES" sz="3000" dirty="0"/>
              <a:t> </a:t>
            </a:r>
            <a:r>
              <a:rPr lang="es-ES" sz="3000" dirty="0" err="1"/>
              <a:t>nome</a:t>
            </a:r>
            <a:r>
              <a:rPr lang="es-ES" sz="3000" dirty="0"/>
              <a:t> das </a:t>
            </a:r>
            <a:r>
              <a:rPr lang="es-ES" sz="3000" dirty="0" err="1"/>
              <a:t>tabelas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 err="1"/>
              <a:t>Veiculo</a:t>
            </a:r>
            <a:r>
              <a:rPr lang="es-ES" sz="3000" dirty="0"/>
              <a:t> para trasporte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 err="1"/>
              <a:t>Mecanico</a:t>
            </a:r>
            <a:r>
              <a:rPr lang="es-ES" sz="3000" dirty="0"/>
              <a:t> para </a:t>
            </a:r>
            <a:r>
              <a:rPr lang="es-ES" sz="3000" dirty="0" err="1"/>
              <a:t>manutencao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Motorista para </a:t>
            </a:r>
            <a:r>
              <a:rPr lang="es-ES" sz="3000" dirty="0" err="1"/>
              <a:t>condutor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</a:t>
            </a:r>
            <a:r>
              <a:rPr lang="es-ES" sz="3000" dirty="0" err="1"/>
              <a:t>Atualizar</a:t>
            </a:r>
            <a:r>
              <a:rPr lang="es-ES" sz="3000" dirty="0"/>
              <a:t> </a:t>
            </a:r>
            <a:r>
              <a:rPr lang="es-ES" sz="3000" dirty="0" err="1"/>
              <a:t>nome</a:t>
            </a:r>
            <a:r>
              <a:rPr lang="es-ES" sz="3000" dirty="0"/>
              <a:t> do banco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 err="1"/>
              <a:t>Tcheuber</a:t>
            </a:r>
            <a:r>
              <a:rPr lang="es-ES" sz="3000" dirty="0"/>
              <a:t> para </a:t>
            </a:r>
            <a:r>
              <a:rPr lang="es-ES" sz="3000" dirty="0" err="1"/>
              <a:t>tcheubercompany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1978081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6650302" cy="11448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Atividade 2</a:t>
            </a:r>
            <a:br>
              <a:rPr lang="pt-BR" dirty="0"/>
            </a:br>
            <a:r>
              <a:rPr lang="pt-BR" dirty="0"/>
              <a:t>         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Aeroporto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Clr>
                <a:srgbClr val="00B0F0"/>
              </a:buClr>
              <a:buNone/>
            </a:pPr>
            <a:r>
              <a:rPr lang="es-ES" dirty="0"/>
              <a:t>#</a:t>
            </a:r>
            <a:r>
              <a:rPr lang="es-ES" dirty="0" err="1"/>
              <a:t>Atualizar</a:t>
            </a:r>
            <a:r>
              <a:rPr lang="es-ES" dirty="0"/>
              <a:t> 5 dados em cada </a:t>
            </a:r>
            <a:r>
              <a:rPr lang="es-ES" dirty="0" err="1"/>
              <a:t>tabela</a:t>
            </a:r>
            <a:r>
              <a:rPr lang="es-ES" dirty="0"/>
              <a:t> do </a:t>
            </a:r>
            <a:r>
              <a:rPr lang="es-ES" dirty="0" err="1"/>
              <a:t>Aeroporto</a:t>
            </a:r>
            <a:endParaRPr lang="pt-BR" dirty="0"/>
          </a:p>
          <a:p>
            <a:pPr>
              <a:buClr>
                <a:srgbClr val="00B0F0"/>
              </a:buClr>
            </a:pPr>
            <a:r>
              <a:rPr lang="pt-BR" dirty="0"/>
              <a:t>Cada avião tem um prefixo único, um modelo específico, nome da empresa, capacidade de passageiros, quantidade máxima de combustível, peso e observações.</a:t>
            </a:r>
          </a:p>
          <a:p>
            <a:pPr>
              <a:buClr>
                <a:srgbClr val="00B0F0"/>
              </a:buClr>
            </a:pPr>
            <a:r>
              <a:rPr lang="pt-BR" dirty="0"/>
              <a:t>O aeroporto pode conter um certo número de aviões, peso do avião que suporta, horários de voo, destino e horário de chegada no destino.</a:t>
            </a:r>
          </a:p>
          <a:p>
            <a:pPr>
              <a:buClr>
                <a:srgbClr val="00B0F0"/>
              </a:buClr>
            </a:pPr>
            <a:r>
              <a:rPr lang="pt-BR" dirty="0"/>
              <a:t>Um certo número de empregados trabalham no aeroporto. É necessário armazenar o seu Código, nome completo, endereço, cidade, estado, telefone, </a:t>
            </a:r>
            <a:r>
              <a:rPr lang="pt-BR" dirty="0" err="1"/>
              <a:t>email</a:t>
            </a:r>
            <a:r>
              <a:rPr lang="pt-BR" dirty="0"/>
              <a:t>.</a:t>
            </a:r>
          </a:p>
          <a:p>
            <a:pPr>
              <a:buClr>
                <a:srgbClr val="00B0F0"/>
              </a:buClr>
            </a:pPr>
            <a:r>
              <a:rPr lang="pt-BR" dirty="0"/>
              <a:t>Cada técnico é perito num ou mais modelos de aviões.</a:t>
            </a:r>
          </a:p>
          <a:p>
            <a:pPr>
              <a:buClr>
                <a:srgbClr val="00B0F0"/>
              </a:buClr>
            </a:pPr>
            <a:r>
              <a:rPr lang="pt-BR" dirty="0"/>
              <a:t>Cada técnico tem um código, nome completo, </a:t>
            </a:r>
            <a:r>
              <a:rPr lang="pt-BR" dirty="0" err="1"/>
              <a:t>email</a:t>
            </a:r>
            <a:r>
              <a:rPr lang="pt-BR" dirty="0"/>
              <a:t> e telefone.</a:t>
            </a:r>
          </a:p>
        </p:txBody>
      </p:sp>
    </p:spTree>
    <p:extLst>
      <p:ext uri="{BB962C8B-B14F-4D97-AF65-F5344CB8AC3E}">
        <p14:creationId xmlns:p14="http://schemas.microsoft.com/office/powerpoint/2010/main" val="2166659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6650302" cy="11448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Atividade 2</a:t>
            </a:r>
            <a:br>
              <a:rPr lang="pt-BR" dirty="0"/>
            </a:br>
            <a:r>
              <a:rPr lang="pt-BR" dirty="0"/>
              <a:t>         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Aeroporto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2800" dirty="0" err="1"/>
              <a:t>Desafio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#Criar o banco de dados e </a:t>
            </a:r>
            <a:r>
              <a:rPr lang="es-ES" sz="2800" dirty="0" err="1"/>
              <a:t>tabela</a:t>
            </a:r>
            <a:r>
              <a:rPr lang="es-ES" sz="2800" dirty="0"/>
              <a:t> para o sistema do </a:t>
            </a:r>
            <a:r>
              <a:rPr lang="es-ES" sz="2800" dirty="0" err="1"/>
              <a:t>Aeroporto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marL="0" indent="0">
              <a:buClr>
                <a:srgbClr val="C00000"/>
              </a:buClr>
              <a:buNone/>
            </a:pPr>
            <a:r>
              <a:rPr lang="en-US" sz="2800" dirty="0"/>
              <a:t>CREATE DATABASE </a:t>
            </a:r>
            <a:r>
              <a:rPr lang="en-US" sz="2800" dirty="0" err="1"/>
              <a:t>aeroporto</a:t>
            </a:r>
            <a:r>
              <a:rPr lang="en-US" sz="2800" dirty="0"/>
              <a:t>;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800" dirty="0"/>
              <a:t>USE </a:t>
            </a:r>
            <a:r>
              <a:rPr lang="en-US" sz="2800" dirty="0" err="1"/>
              <a:t>aeroporto</a:t>
            </a:r>
            <a:r>
              <a:rPr lang="en-US" sz="2800" dirty="0"/>
              <a:t>;</a:t>
            </a:r>
            <a:endParaRPr lang="es-ES" sz="2800" dirty="0"/>
          </a:p>
          <a:p>
            <a:pPr>
              <a:buClr>
                <a:srgbClr val="00B0F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6123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6650302" cy="11448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Atividade 2</a:t>
            </a:r>
            <a:br>
              <a:rPr lang="pt-BR" dirty="0"/>
            </a:br>
            <a:r>
              <a:rPr lang="pt-BR" dirty="0"/>
              <a:t>         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Aeroporto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2800" dirty="0" err="1"/>
              <a:t>Desafio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#Criar o banco de dados e </a:t>
            </a:r>
            <a:r>
              <a:rPr lang="es-ES" sz="2800" dirty="0" err="1"/>
              <a:t>tabela</a:t>
            </a:r>
            <a:r>
              <a:rPr lang="es-ES" sz="2800" dirty="0"/>
              <a:t> para o sistema do </a:t>
            </a:r>
            <a:r>
              <a:rPr lang="es-ES" sz="2800" dirty="0" err="1"/>
              <a:t>Aeroporto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CREATE TABLE </a:t>
            </a:r>
            <a:r>
              <a:rPr lang="es-ES" sz="2800" dirty="0" err="1"/>
              <a:t>aeroporto</a:t>
            </a:r>
            <a:r>
              <a:rPr lang="es-ES" sz="2800" dirty="0"/>
              <a:t>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dirty="0"/>
              <a:t>	</a:t>
            </a:r>
            <a:r>
              <a:rPr lang="es-ES" dirty="0" err="1"/>
              <a:t>id_aeroporto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primary</a:t>
            </a:r>
            <a:r>
              <a:rPr lang="es-ES" dirty="0"/>
              <a:t> </a:t>
            </a:r>
            <a:r>
              <a:rPr lang="es-ES" dirty="0" err="1"/>
              <a:t>key</a:t>
            </a:r>
            <a:r>
              <a:rPr lang="es-ES" dirty="0"/>
              <a:t> auto </a:t>
            </a:r>
            <a:r>
              <a:rPr lang="es-ES" dirty="0" err="1"/>
              <a:t>increment</a:t>
            </a:r>
            <a:r>
              <a:rPr lang="es-ES" dirty="0"/>
              <a:t>,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sz="2800" dirty="0" err="1"/>
              <a:t>num_aviao</a:t>
            </a:r>
            <a:r>
              <a:rPr lang="es-ES" sz="2800" dirty="0"/>
              <a:t> </a:t>
            </a:r>
            <a:r>
              <a:rPr lang="es-ES" sz="2800" dirty="0" err="1"/>
              <a:t>varchar</a:t>
            </a:r>
            <a:r>
              <a:rPr lang="es-ES" sz="2800" dirty="0"/>
              <a:t>(50)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destino </a:t>
            </a:r>
            <a:r>
              <a:rPr lang="es-ES" sz="2800" dirty="0" err="1"/>
              <a:t>varchar</a:t>
            </a:r>
            <a:r>
              <a:rPr lang="es-ES" sz="2800" dirty="0"/>
              <a:t>(50)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sz="2800" dirty="0" err="1"/>
              <a:t>horario_che</a:t>
            </a:r>
            <a:r>
              <a:rPr lang="es-ES" sz="2800" dirty="0"/>
              <a:t> time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sz="2800" dirty="0" err="1"/>
              <a:t>horario_voo</a:t>
            </a:r>
            <a:r>
              <a:rPr lang="es-ES" sz="2800" dirty="0"/>
              <a:t> time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	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)ENGINE=</a:t>
            </a:r>
            <a:r>
              <a:rPr lang="es-ES" sz="2800" dirty="0" err="1"/>
              <a:t>InnoDB</a:t>
            </a:r>
            <a:r>
              <a:rPr lang="es-ES" sz="2800" dirty="0"/>
              <a:t> DEFAULT CHARSET=latin1;</a:t>
            </a:r>
          </a:p>
          <a:p>
            <a:pPr>
              <a:buClr>
                <a:srgbClr val="00B0F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0416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6650302" cy="11448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Atividade 2</a:t>
            </a:r>
            <a:br>
              <a:rPr lang="pt-BR" dirty="0"/>
            </a:br>
            <a:r>
              <a:rPr lang="pt-BR" dirty="0"/>
              <a:t>         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Aeroporto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2800" dirty="0" err="1"/>
              <a:t>Desafio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#Criar o banco de dados e </a:t>
            </a:r>
            <a:r>
              <a:rPr lang="es-ES" sz="2800" dirty="0" err="1"/>
              <a:t>tabela</a:t>
            </a:r>
            <a:r>
              <a:rPr lang="es-ES" sz="2800" dirty="0"/>
              <a:t> para o sistema do </a:t>
            </a:r>
            <a:r>
              <a:rPr lang="es-ES" sz="2800" dirty="0" err="1"/>
              <a:t>Aeroporto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CREATE TABLE </a:t>
            </a:r>
            <a:r>
              <a:rPr lang="es-ES" sz="2800" dirty="0" err="1"/>
              <a:t>aviao</a:t>
            </a:r>
            <a:r>
              <a:rPr lang="es-ES" sz="2800" dirty="0"/>
              <a:t>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dirty="0" err="1"/>
              <a:t>id_aviao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primary</a:t>
            </a:r>
            <a:r>
              <a:rPr lang="es-ES" dirty="0"/>
              <a:t> </a:t>
            </a:r>
            <a:r>
              <a:rPr lang="es-ES" dirty="0" err="1"/>
              <a:t>key</a:t>
            </a:r>
            <a:r>
              <a:rPr lang="es-ES" dirty="0"/>
              <a:t> auto </a:t>
            </a:r>
            <a:r>
              <a:rPr lang="es-ES" dirty="0" err="1"/>
              <a:t>increment</a:t>
            </a:r>
            <a:r>
              <a:rPr lang="es-ES" dirty="0"/>
              <a:t>,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sz="2800" dirty="0" err="1"/>
              <a:t>prefixo</a:t>
            </a:r>
            <a:r>
              <a:rPr lang="es-ES" sz="2800" dirty="0"/>
              <a:t> </a:t>
            </a:r>
            <a:r>
              <a:rPr lang="es-ES" sz="2800" dirty="0" err="1"/>
              <a:t>varchar</a:t>
            </a:r>
            <a:r>
              <a:rPr lang="es-ES" sz="2800" dirty="0"/>
              <a:t>(50)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modelo </a:t>
            </a:r>
            <a:r>
              <a:rPr lang="es-ES" sz="2800" dirty="0" err="1"/>
              <a:t>varchar</a:t>
            </a:r>
            <a:r>
              <a:rPr lang="es-ES" sz="2800" dirty="0"/>
              <a:t>(50)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empresa </a:t>
            </a:r>
            <a:r>
              <a:rPr lang="es-ES" sz="2800" dirty="0" err="1"/>
              <a:t>varchar</a:t>
            </a:r>
            <a:r>
              <a:rPr lang="es-ES" sz="2800" dirty="0"/>
              <a:t>(50)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)ENGINE=</a:t>
            </a:r>
            <a:r>
              <a:rPr lang="es-ES" sz="2800" dirty="0" err="1"/>
              <a:t>InnoDB</a:t>
            </a:r>
            <a:r>
              <a:rPr lang="es-ES" sz="2800" dirty="0"/>
              <a:t> DEFAULT CHARSET=latin1;</a:t>
            </a:r>
          </a:p>
          <a:p>
            <a:pPr>
              <a:buClr>
                <a:srgbClr val="00B0F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6097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6650302" cy="11448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Atividade 2</a:t>
            </a:r>
            <a:br>
              <a:rPr lang="pt-BR" dirty="0"/>
            </a:br>
            <a:r>
              <a:rPr lang="pt-BR" dirty="0"/>
              <a:t>         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Aeroporto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2800" dirty="0" err="1"/>
              <a:t>Desafio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#Criar o banco de dados e </a:t>
            </a:r>
            <a:r>
              <a:rPr lang="es-ES" sz="2800" dirty="0" err="1"/>
              <a:t>tabela</a:t>
            </a:r>
            <a:r>
              <a:rPr lang="es-ES" sz="2800" dirty="0"/>
              <a:t> para o sistema do </a:t>
            </a:r>
            <a:r>
              <a:rPr lang="es-ES" sz="2800" dirty="0" err="1"/>
              <a:t>Aeroporto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CREATE TABLE </a:t>
            </a:r>
            <a:r>
              <a:rPr lang="es-ES" sz="2800" dirty="0" err="1"/>
              <a:t>empregados</a:t>
            </a:r>
            <a:r>
              <a:rPr lang="es-ES" sz="2800" dirty="0"/>
              <a:t>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dirty="0" err="1"/>
              <a:t>id_empregados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primary</a:t>
            </a:r>
            <a:r>
              <a:rPr lang="es-ES" dirty="0"/>
              <a:t> </a:t>
            </a:r>
            <a:r>
              <a:rPr lang="es-ES" dirty="0" err="1"/>
              <a:t>key</a:t>
            </a:r>
            <a:r>
              <a:rPr lang="es-ES" dirty="0"/>
              <a:t> auto </a:t>
            </a:r>
            <a:r>
              <a:rPr lang="es-ES" dirty="0" err="1"/>
              <a:t>increment</a:t>
            </a:r>
            <a:r>
              <a:rPr lang="es-ES" dirty="0"/>
              <a:t>,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sz="2800" dirty="0" err="1"/>
              <a:t>codigo</a:t>
            </a:r>
            <a:r>
              <a:rPr lang="es-ES" sz="2800" dirty="0"/>
              <a:t> </a:t>
            </a:r>
            <a:r>
              <a:rPr lang="es-ES" sz="2800" dirty="0" err="1"/>
              <a:t>int</a:t>
            </a:r>
            <a:r>
              <a:rPr lang="es-ES" sz="2800" dirty="0"/>
              <a:t>(50)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sz="2800" dirty="0" err="1"/>
              <a:t>endereco</a:t>
            </a:r>
            <a:r>
              <a:rPr lang="es-ES" sz="2800" dirty="0"/>
              <a:t> </a:t>
            </a:r>
            <a:r>
              <a:rPr lang="es-ES" sz="2800" dirty="0" err="1"/>
              <a:t>varchar</a:t>
            </a:r>
            <a:r>
              <a:rPr lang="es-ES" sz="2800" dirty="0"/>
              <a:t>(50)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sz="2800" dirty="0" err="1"/>
              <a:t>telefone</a:t>
            </a:r>
            <a:r>
              <a:rPr lang="es-ES" sz="2800" dirty="0"/>
              <a:t> </a:t>
            </a:r>
            <a:r>
              <a:rPr lang="es-ES" sz="2800" dirty="0" err="1"/>
              <a:t>bigint</a:t>
            </a:r>
            <a:r>
              <a:rPr lang="es-ES" sz="2800" dirty="0"/>
              <a:t>(11)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salario decimal (5,2)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)ENGINE=</a:t>
            </a:r>
            <a:r>
              <a:rPr lang="es-ES" sz="2800" dirty="0" err="1"/>
              <a:t>InnoDB</a:t>
            </a:r>
            <a:r>
              <a:rPr lang="es-ES" sz="2800" dirty="0"/>
              <a:t> DEFAULT CHARSET=latin1;</a:t>
            </a:r>
          </a:p>
          <a:p>
            <a:pPr>
              <a:buClr>
                <a:srgbClr val="00B0F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2283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6650302" cy="11448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Atividade 2</a:t>
            </a:r>
            <a:br>
              <a:rPr lang="pt-BR" dirty="0"/>
            </a:br>
            <a:r>
              <a:rPr lang="pt-BR" dirty="0"/>
              <a:t>         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Aeroporto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2800" dirty="0" err="1"/>
              <a:t>Desafio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#Criar o banco de dados e </a:t>
            </a:r>
            <a:r>
              <a:rPr lang="es-ES" sz="2800" dirty="0" err="1"/>
              <a:t>tabela</a:t>
            </a:r>
            <a:r>
              <a:rPr lang="es-ES" sz="2800" dirty="0"/>
              <a:t> para o sistema do </a:t>
            </a:r>
            <a:r>
              <a:rPr lang="es-ES" sz="2800" dirty="0" err="1"/>
              <a:t>Aeroporto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CREATE TABLE </a:t>
            </a:r>
            <a:r>
              <a:rPr lang="es-ES" sz="2800" dirty="0" err="1"/>
              <a:t>tecnico</a:t>
            </a:r>
            <a:r>
              <a:rPr lang="es-ES" sz="2800" dirty="0"/>
              <a:t>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dirty="0" err="1"/>
              <a:t>id_tecnico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primary</a:t>
            </a:r>
            <a:r>
              <a:rPr lang="es-ES" dirty="0"/>
              <a:t> </a:t>
            </a:r>
            <a:r>
              <a:rPr lang="es-ES" dirty="0" err="1"/>
              <a:t>key</a:t>
            </a:r>
            <a:r>
              <a:rPr lang="es-ES" dirty="0"/>
              <a:t> auto </a:t>
            </a:r>
            <a:r>
              <a:rPr lang="es-ES" dirty="0" err="1"/>
              <a:t>increment</a:t>
            </a:r>
            <a:r>
              <a:rPr lang="es-ES" dirty="0"/>
              <a:t>,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sz="2800" dirty="0" err="1"/>
              <a:t>codigo</a:t>
            </a:r>
            <a:r>
              <a:rPr lang="es-ES" sz="2800" dirty="0"/>
              <a:t> </a:t>
            </a:r>
            <a:r>
              <a:rPr lang="es-ES" sz="2800" dirty="0" err="1"/>
              <a:t>int</a:t>
            </a:r>
            <a:r>
              <a:rPr lang="es-ES" sz="2800" dirty="0"/>
              <a:t>(50)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nivel </a:t>
            </a:r>
            <a:r>
              <a:rPr lang="es-ES" sz="2800" dirty="0" err="1"/>
              <a:t>text</a:t>
            </a:r>
            <a:r>
              <a:rPr lang="es-ES" sz="2800" dirty="0"/>
              <a:t>(140)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sz="2800" dirty="0" err="1"/>
              <a:t>telefone</a:t>
            </a:r>
            <a:r>
              <a:rPr lang="es-ES" sz="2800" dirty="0"/>
              <a:t> </a:t>
            </a:r>
            <a:r>
              <a:rPr lang="es-ES" sz="2800" dirty="0" err="1"/>
              <a:t>bigint</a:t>
            </a:r>
            <a:r>
              <a:rPr lang="es-ES" sz="2800" dirty="0"/>
              <a:t>(11)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sz="2800" dirty="0" err="1"/>
              <a:t>nome</a:t>
            </a:r>
            <a:r>
              <a:rPr lang="es-ES" sz="2800" dirty="0"/>
              <a:t> </a:t>
            </a:r>
            <a:r>
              <a:rPr lang="es-ES" sz="2800" dirty="0" err="1"/>
              <a:t>varchar</a:t>
            </a:r>
            <a:r>
              <a:rPr lang="es-ES" sz="2800" dirty="0"/>
              <a:t>(50)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)ENGINE=</a:t>
            </a:r>
            <a:r>
              <a:rPr lang="es-ES" sz="2800" dirty="0" err="1"/>
              <a:t>InnoDB</a:t>
            </a:r>
            <a:r>
              <a:rPr lang="es-ES" sz="2800" dirty="0"/>
              <a:t> DEFAULT CHARSET=latin1;</a:t>
            </a:r>
          </a:p>
          <a:p>
            <a:pPr>
              <a:buClr>
                <a:srgbClr val="00B0F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9103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418400"/>
            <a:ext cx="10452220" cy="5287200"/>
          </a:xfrm>
        </p:spPr>
        <p:txBody>
          <a:bodyPr>
            <a:normAutofit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3000" dirty="0" err="1"/>
              <a:t>Desafio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</a:t>
            </a:r>
            <a:r>
              <a:rPr lang="es-ES" sz="3000" dirty="0" err="1"/>
              <a:t>Atualizar</a:t>
            </a:r>
            <a:r>
              <a:rPr lang="es-ES" sz="3000" dirty="0"/>
              <a:t> </a:t>
            </a:r>
            <a:r>
              <a:rPr lang="es-ES" sz="3000" dirty="0" err="1"/>
              <a:t>nome</a:t>
            </a:r>
            <a:r>
              <a:rPr lang="es-ES" sz="3000" dirty="0"/>
              <a:t> das </a:t>
            </a:r>
            <a:r>
              <a:rPr lang="es-ES" sz="3000" dirty="0" err="1"/>
              <a:t>tabelas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 err="1"/>
              <a:t>Aeroporto</a:t>
            </a:r>
            <a:r>
              <a:rPr lang="es-ES" sz="3000" dirty="0"/>
              <a:t> para registro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 err="1"/>
              <a:t>Aviao</a:t>
            </a:r>
            <a:r>
              <a:rPr lang="es-ES" sz="3000" dirty="0"/>
              <a:t> para aeronave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 err="1"/>
              <a:t>Empregados</a:t>
            </a:r>
            <a:r>
              <a:rPr lang="es-ES" sz="3000" dirty="0"/>
              <a:t> para colaboradores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 err="1"/>
              <a:t>Tecnico</a:t>
            </a:r>
            <a:r>
              <a:rPr lang="es-ES" sz="3000" dirty="0"/>
              <a:t> para </a:t>
            </a:r>
            <a:r>
              <a:rPr lang="es-ES" sz="3000" dirty="0" err="1"/>
              <a:t>manutencao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</a:t>
            </a:r>
            <a:r>
              <a:rPr lang="es-ES" sz="3000" dirty="0" err="1"/>
              <a:t>Atualizar</a:t>
            </a:r>
            <a:r>
              <a:rPr lang="es-ES" sz="3000" dirty="0"/>
              <a:t> </a:t>
            </a:r>
            <a:r>
              <a:rPr lang="es-ES" sz="3000" dirty="0" err="1"/>
              <a:t>nome</a:t>
            </a:r>
            <a:r>
              <a:rPr lang="es-ES" sz="3000" dirty="0"/>
              <a:t> do banco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 err="1"/>
              <a:t>aeroporto</a:t>
            </a:r>
            <a:r>
              <a:rPr lang="es-ES" sz="3000" dirty="0"/>
              <a:t> para </a:t>
            </a:r>
            <a:r>
              <a:rPr lang="es-ES" sz="3000" dirty="0" err="1"/>
              <a:t>salgadofilho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12838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600200"/>
            <a:ext cx="10452220" cy="4565104"/>
          </a:xfrm>
        </p:spPr>
        <p:txBody>
          <a:bodyPr>
            <a:normAutofit fontScale="92500" lnSpcReduction="20000"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#Criar a tabela01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dirty="0"/>
              <a:t>CREATE TABLE tabela01(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dirty="0"/>
              <a:t>	id_tabela01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primary</a:t>
            </a:r>
            <a:r>
              <a:rPr lang="es-ES" dirty="0"/>
              <a:t> </a:t>
            </a:r>
            <a:r>
              <a:rPr lang="es-ES" dirty="0" err="1"/>
              <a:t>key</a:t>
            </a:r>
            <a:r>
              <a:rPr lang="es-ES" dirty="0"/>
              <a:t> </a:t>
            </a:r>
            <a:r>
              <a:rPr lang="es-ES" dirty="0" err="1"/>
              <a:t>auto_increment</a:t>
            </a:r>
            <a:r>
              <a:rPr lang="es-ES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dirty="0"/>
              <a:t>	</a:t>
            </a:r>
            <a:r>
              <a:rPr lang="es-ES" dirty="0" err="1"/>
              <a:t>nome</a:t>
            </a:r>
            <a:r>
              <a:rPr lang="es-ES" dirty="0"/>
              <a:t> </a:t>
            </a:r>
            <a:r>
              <a:rPr lang="es-ES" dirty="0" err="1"/>
              <a:t>varchar</a:t>
            </a:r>
            <a:r>
              <a:rPr lang="es-ES" dirty="0"/>
              <a:t> (50)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dirty="0"/>
              <a:t>	</a:t>
            </a:r>
            <a:r>
              <a:rPr lang="es-ES" dirty="0" err="1"/>
              <a:t>sobrenome</a:t>
            </a:r>
            <a:r>
              <a:rPr lang="es-ES" dirty="0"/>
              <a:t> </a:t>
            </a:r>
            <a:r>
              <a:rPr lang="es-ES" dirty="0" err="1"/>
              <a:t>varchar</a:t>
            </a:r>
            <a:r>
              <a:rPr lang="es-ES" dirty="0"/>
              <a:t>(50)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dirty="0"/>
              <a:t>	</a:t>
            </a:r>
            <a:r>
              <a:rPr lang="es-ES" dirty="0" err="1"/>
              <a:t>time_fute</a:t>
            </a:r>
            <a:r>
              <a:rPr lang="es-ES" dirty="0"/>
              <a:t> </a:t>
            </a:r>
            <a:r>
              <a:rPr lang="es-ES" dirty="0" err="1"/>
              <a:t>varchar</a:t>
            </a:r>
            <a:r>
              <a:rPr lang="es-ES" dirty="0"/>
              <a:t>(30)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dirty="0"/>
              <a:t>	signo </a:t>
            </a:r>
            <a:r>
              <a:rPr lang="es-ES" dirty="0" err="1"/>
              <a:t>varchar</a:t>
            </a:r>
            <a:r>
              <a:rPr lang="es-ES" dirty="0"/>
              <a:t>(30)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dirty="0"/>
              <a:t>	</a:t>
            </a:r>
            <a:r>
              <a:rPr lang="es-ES" dirty="0" err="1"/>
              <a:t>idade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(3) </a:t>
            </a:r>
            <a:r>
              <a:rPr lang="es-ES" dirty="0" err="1"/>
              <a:t>null</a:t>
            </a:r>
            <a:r>
              <a:rPr lang="es-ES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dirty="0"/>
              <a:t>	sexo </a:t>
            </a:r>
            <a:r>
              <a:rPr lang="es-ES" dirty="0" err="1"/>
              <a:t>varchar</a:t>
            </a:r>
            <a:r>
              <a:rPr lang="es-ES" dirty="0"/>
              <a:t>(10)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null</a:t>
            </a:r>
            <a:endParaRPr lang="es-ES" dirty="0"/>
          </a:p>
          <a:p>
            <a:pPr marL="0" indent="0">
              <a:buClr>
                <a:srgbClr val="C00000"/>
              </a:buClr>
              <a:buNone/>
            </a:pPr>
            <a:r>
              <a:rPr lang="es-ES" dirty="0"/>
              <a:t>)ENGINE=</a:t>
            </a:r>
            <a:r>
              <a:rPr lang="es-ES" dirty="0" err="1"/>
              <a:t>InnoDB</a:t>
            </a:r>
            <a:r>
              <a:rPr lang="es-ES" dirty="0"/>
              <a:t> DEFAULT CHARSET=latin1;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004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418400"/>
            <a:ext cx="10452220" cy="5287200"/>
          </a:xfrm>
        </p:spPr>
        <p:txBody>
          <a:bodyPr>
            <a:normAutofit fontScale="92500" lnSpcReduction="10000"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#Criar a tabela02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CREATE TABLE tabela02(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id_tabela02 </a:t>
            </a:r>
            <a:r>
              <a:rPr lang="es-ES" sz="3400" dirty="0" err="1"/>
              <a:t>int</a:t>
            </a:r>
            <a:r>
              <a:rPr lang="es-ES" sz="3400" dirty="0"/>
              <a:t> </a:t>
            </a:r>
            <a:r>
              <a:rPr lang="es-ES" sz="3400" dirty="0" err="1"/>
              <a:t>primary</a:t>
            </a:r>
            <a:r>
              <a:rPr lang="es-ES" sz="3400" dirty="0"/>
              <a:t> </a:t>
            </a:r>
            <a:r>
              <a:rPr lang="es-ES" sz="3400" dirty="0" err="1"/>
              <a:t>key</a:t>
            </a:r>
            <a:r>
              <a:rPr lang="es-ES" sz="3400" dirty="0"/>
              <a:t> </a:t>
            </a:r>
            <a:r>
              <a:rPr lang="es-ES" sz="3400" dirty="0" err="1"/>
              <a:t>auto_increment</a:t>
            </a:r>
            <a:r>
              <a:rPr lang="es-ES" sz="34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</a:t>
            </a:r>
            <a:r>
              <a:rPr lang="es-ES" sz="3400" dirty="0" err="1"/>
              <a:t>nome_carro</a:t>
            </a:r>
            <a:r>
              <a:rPr lang="es-ES" sz="3400" dirty="0"/>
              <a:t> </a:t>
            </a:r>
            <a:r>
              <a:rPr lang="es-ES" sz="3400" dirty="0" err="1"/>
              <a:t>varchar</a:t>
            </a:r>
            <a:r>
              <a:rPr lang="es-ES" sz="3400" dirty="0"/>
              <a:t> (30)</a:t>
            </a:r>
            <a:r>
              <a:rPr lang="es-ES" sz="3400" dirty="0" err="1"/>
              <a:t>not</a:t>
            </a:r>
            <a:r>
              <a:rPr lang="es-ES" sz="3400" dirty="0"/>
              <a:t> </a:t>
            </a:r>
            <a:r>
              <a:rPr lang="es-ES" sz="3400" dirty="0" err="1"/>
              <a:t>null</a:t>
            </a:r>
            <a:r>
              <a:rPr lang="es-ES" sz="34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marca </a:t>
            </a:r>
            <a:r>
              <a:rPr lang="es-ES" sz="3400" dirty="0" err="1"/>
              <a:t>varchar</a:t>
            </a:r>
            <a:r>
              <a:rPr lang="es-ES" sz="3400" dirty="0"/>
              <a:t> (30)</a:t>
            </a:r>
            <a:r>
              <a:rPr lang="es-ES" sz="3400" dirty="0" err="1"/>
              <a:t>not</a:t>
            </a:r>
            <a:r>
              <a:rPr lang="es-ES" sz="3400" dirty="0"/>
              <a:t> </a:t>
            </a:r>
            <a:r>
              <a:rPr lang="es-ES" sz="3400" dirty="0" err="1"/>
              <a:t>null</a:t>
            </a:r>
            <a:r>
              <a:rPr lang="es-ES" sz="34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modelo </a:t>
            </a:r>
            <a:r>
              <a:rPr lang="es-ES" sz="3400" dirty="0" err="1"/>
              <a:t>varchar</a:t>
            </a:r>
            <a:r>
              <a:rPr lang="es-ES" sz="3400" dirty="0"/>
              <a:t> (30)</a:t>
            </a:r>
            <a:r>
              <a:rPr lang="es-ES" sz="3400" dirty="0" err="1"/>
              <a:t>not</a:t>
            </a:r>
            <a:r>
              <a:rPr lang="es-ES" sz="3400" dirty="0"/>
              <a:t> </a:t>
            </a:r>
            <a:r>
              <a:rPr lang="es-ES" sz="3400" dirty="0" err="1"/>
              <a:t>null</a:t>
            </a:r>
            <a:r>
              <a:rPr lang="es-ES" sz="34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ano </a:t>
            </a:r>
            <a:r>
              <a:rPr lang="es-ES" sz="3400" dirty="0" err="1"/>
              <a:t>int</a:t>
            </a:r>
            <a:r>
              <a:rPr lang="es-ES" sz="3400" dirty="0"/>
              <a:t>(4) </a:t>
            </a:r>
            <a:r>
              <a:rPr lang="es-ES" sz="3400" dirty="0" err="1"/>
              <a:t>not</a:t>
            </a:r>
            <a:r>
              <a:rPr lang="es-ES" sz="3400" dirty="0"/>
              <a:t> </a:t>
            </a:r>
            <a:r>
              <a:rPr lang="es-ES" sz="3400" dirty="0" err="1"/>
              <a:t>null</a:t>
            </a:r>
            <a:r>
              <a:rPr lang="es-ES" sz="34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</a:t>
            </a:r>
            <a:r>
              <a:rPr lang="es-ES" sz="3400" dirty="0" err="1"/>
              <a:t>cor</a:t>
            </a:r>
            <a:r>
              <a:rPr lang="es-ES" sz="3400" dirty="0"/>
              <a:t> </a:t>
            </a:r>
            <a:r>
              <a:rPr lang="es-ES" sz="3400" dirty="0" err="1"/>
              <a:t>varchar</a:t>
            </a:r>
            <a:r>
              <a:rPr lang="es-ES" sz="3400" dirty="0"/>
              <a:t>(20) </a:t>
            </a:r>
            <a:r>
              <a:rPr lang="es-ES" sz="3400" dirty="0" err="1"/>
              <a:t>not</a:t>
            </a:r>
            <a:r>
              <a:rPr lang="es-ES" sz="3400" dirty="0"/>
              <a:t> </a:t>
            </a:r>
            <a:r>
              <a:rPr lang="es-ES" sz="3400" dirty="0" err="1"/>
              <a:t>null</a:t>
            </a:r>
            <a:r>
              <a:rPr lang="es-ES" sz="34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</a:t>
            </a:r>
            <a:r>
              <a:rPr lang="es-ES" sz="3400" dirty="0" err="1"/>
              <a:t>preco</a:t>
            </a:r>
            <a:r>
              <a:rPr lang="es-ES" sz="3400" dirty="0"/>
              <a:t> decimal(7,3) </a:t>
            </a:r>
            <a:r>
              <a:rPr lang="es-ES" sz="3400" dirty="0" err="1"/>
              <a:t>not</a:t>
            </a:r>
            <a:r>
              <a:rPr lang="es-ES" sz="3400" dirty="0"/>
              <a:t> </a:t>
            </a:r>
            <a:r>
              <a:rPr lang="es-ES" sz="3400" dirty="0" err="1"/>
              <a:t>null</a:t>
            </a:r>
            <a:r>
              <a:rPr lang="es-ES" sz="3400" dirty="0"/>
              <a:t>	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)ENGINE=</a:t>
            </a:r>
            <a:r>
              <a:rPr lang="es-ES" sz="3400" dirty="0" err="1"/>
              <a:t>InnoDB</a:t>
            </a:r>
            <a:r>
              <a:rPr lang="es-ES" sz="3400" dirty="0"/>
              <a:t> DEFAULT CHARSET=latin1;</a:t>
            </a:r>
          </a:p>
        </p:txBody>
      </p:sp>
    </p:spTree>
    <p:extLst>
      <p:ext uri="{BB962C8B-B14F-4D97-AF65-F5344CB8AC3E}">
        <p14:creationId xmlns:p14="http://schemas.microsoft.com/office/powerpoint/2010/main" val="355058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Inserindo dados na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8465" y="1297200"/>
            <a:ext cx="10452220" cy="5287200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#Inserir dados </a:t>
            </a:r>
            <a:r>
              <a:rPr lang="es-ES" sz="3000" dirty="0" err="1"/>
              <a:t>na</a:t>
            </a:r>
            <a:r>
              <a:rPr lang="es-ES" sz="3000" dirty="0"/>
              <a:t> tabela01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INSERT INTO tabela01 (</a:t>
            </a:r>
            <a:r>
              <a:rPr lang="es-ES" sz="3000" dirty="0" err="1"/>
              <a:t>nome</a:t>
            </a:r>
            <a:r>
              <a:rPr lang="es-ES" sz="3000" dirty="0"/>
              <a:t>, </a:t>
            </a:r>
            <a:r>
              <a:rPr lang="es-ES" sz="3000" dirty="0" err="1"/>
              <a:t>sobrenome</a:t>
            </a:r>
            <a:r>
              <a:rPr lang="es-ES" sz="3000" dirty="0"/>
              <a:t>, </a:t>
            </a:r>
            <a:r>
              <a:rPr lang="es-ES" sz="3000" dirty="0" err="1"/>
              <a:t>time_fute</a:t>
            </a:r>
            <a:r>
              <a:rPr lang="es-ES" sz="3000" dirty="0"/>
              <a:t>, signo, </a:t>
            </a:r>
            <a:r>
              <a:rPr lang="es-ES" sz="3000" dirty="0" err="1"/>
              <a:t>idade</a:t>
            </a:r>
            <a:r>
              <a:rPr lang="es-ES" sz="3000" dirty="0"/>
              <a:t>, sexo) VALUES ('</a:t>
            </a:r>
            <a:r>
              <a:rPr lang="es-ES" sz="3000" dirty="0" err="1"/>
              <a:t>Amilton</a:t>
            </a:r>
            <a:r>
              <a:rPr lang="es-ES" sz="3000" dirty="0"/>
              <a:t>', 'Silva', 'Internacional', '</a:t>
            </a:r>
            <a:r>
              <a:rPr lang="es-ES" sz="3000" dirty="0" err="1"/>
              <a:t>peixes</a:t>
            </a:r>
            <a:r>
              <a:rPr lang="es-ES" sz="3000" dirty="0"/>
              <a:t>', 20, 'masculino'), ('Benedito', 'Souza', 'Internacional', 'libra', 25, 'masculino'), ('</a:t>
            </a:r>
            <a:r>
              <a:rPr lang="es-ES" sz="3000" dirty="0" err="1"/>
              <a:t>Régis</a:t>
            </a:r>
            <a:r>
              <a:rPr lang="es-ES" sz="3000" dirty="0"/>
              <a:t>', 'Costa', '</a:t>
            </a:r>
            <a:r>
              <a:rPr lang="es-ES" sz="3000" dirty="0" err="1"/>
              <a:t>Grêmio</a:t>
            </a:r>
            <a:r>
              <a:rPr lang="es-ES" sz="3000" dirty="0"/>
              <a:t>', '</a:t>
            </a:r>
            <a:r>
              <a:rPr lang="es-ES" sz="3000" dirty="0" err="1"/>
              <a:t>peixes</a:t>
            </a:r>
            <a:r>
              <a:rPr lang="es-ES" sz="3000" dirty="0"/>
              <a:t>', 56, 'masculino'), ('Jair', 'Ferreira', '</a:t>
            </a:r>
            <a:r>
              <a:rPr lang="es-ES" sz="3000" dirty="0" err="1"/>
              <a:t>Grêmio</a:t>
            </a:r>
            <a:r>
              <a:rPr lang="es-ES" sz="3000" dirty="0"/>
              <a:t>', '</a:t>
            </a:r>
            <a:r>
              <a:rPr lang="es-ES" sz="3000" dirty="0" err="1"/>
              <a:t>touro</a:t>
            </a:r>
            <a:r>
              <a:rPr lang="es-ES" sz="3000" dirty="0"/>
              <a:t>', 42, 'masculino')</a:t>
            </a:r>
          </a:p>
        </p:txBody>
      </p:sp>
    </p:spTree>
    <p:extLst>
      <p:ext uri="{BB962C8B-B14F-4D97-AF65-F5344CB8AC3E}">
        <p14:creationId xmlns:p14="http://schemas.microsoft.com/office/powerpoint/2010/main" val="275108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Inserindo dados na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8465" y="1297200"/>
            <a:ext cx="10452220" cy="5287200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#Inserir dados </a:t>
            </a:r>
            <a:r>
              <a:rPr lang="es-ES" sz="3000" dirty="0" err="1"/>
              <a:t>na</a:t>
            </a:r>
            <a:r>
              <a:rPr lang="es-ES" sz="3000" dirty="0"/>
              <a:t> tabela01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INSERT INTO tabela01 (</a:t>
            </a:r>
            <a:r>
              <a:rPr lang="es-ES" sz="3000" dirty="0" err="1"/>
              <a:t>nome</a:t>
            </a:r>
            <a:r>
              <a:rPr lang="es-ES" sz="3000" dirty="0"/>
              <a:t>, </a:t>
            </a:r>
            <a:r>
              <a:rPr lang="es-ES" sz="3000" dirty="0" err="1"/>
              <a:t>sobrenome</a:t>
            </a:r>
            <a:r>
              <a:rPr lang="es-ES" sz="3000" dirty="0"/>
              <a:t>, </a:t>
            </a:r>
            <a:r>
              <a:rPr lang="es-ES" sz="3000" dirty="0" err="1"/>
              <a:t>time_fute</a:t>
            </a:r>
            <a:r>
              <a:rPr lang="es-ES" sz="3000" dirty="0"/>
              <a:t>, signo, </a:t>
            </a:r>
            <a:r>
              <a:rPr lang="es-ES" sz="3000" dirty="0" err="1"/>
              <a:t>idade</a:t>
            </a:r>
            <a:r>
              <a:rPr lang="es-ES" sz="3000" dirty="0"/>
              <a:t>) VALUES ('Manuela', 'Campos', '</a:t>
            </a:r>
            <a:r>
              <a:rPr lang="es-ES" sz="3000" dirty="0" err="1"/>
              <a:t>Grêmio</a:t>
            </a:r>
            <a:r>
              <a:rPr lang="es-ES" sz="3000" dirty="0"/>
              <a:t>', 'libra', 60, '</a:t>
            </a:r>
            <a:r>
              <a:rPr lang="es-ES" sz="3000" dirty="0" err="1"/>
              <a:t>feminino</a:t>
            </a:r>
            <a:r>
              <a:rPr lang="es-ES" sz="3000" dirty="0"/>
              <a:t>'),('</a:t>
            </a:r>
            <a:r>
              <a:rPr lang="es-ES" sz="3000" dirty="0" err="1"/>
              <a:t>Rogeria</a:t>
            </a:r>
            <a:r>
              <a:rPr lang="es-ES" sz="3000" dirty="0"/>
              <a:t>', 'Becher', 'Internacional', '</a:t>
            </a:r>
            <a:r>
              <a:rPr lang="es-ES" sz="3000" dirty="0" err="1"/>
              <a:t>touro</a:t>
            </a:r>
            <a:r>
              <a:rPr lang="es-ES" sz="3000" dirty="0"/>
              <a:t>', 35, '</a:t>
            </a:r>
            <a:r>
              <a:rPr lang="es-ES" sz="3000" dirty="0" err="1"/>
              <a:t>feminino</a:t>
            </a:r>
            <a:r>
              <a:rPr lang="es-ES" sz="3000" dirty="0"/>
              <a:t>'),('</a:t>
            </a:r>
            <a:r>
              <a:rPr lang="es-ES" sz="3000" dirty="0" err="1"/>
              <a:t>Joela</a:t>
            </a:r>
            <a:r>
              <a:rPr lang="es-ES" sz="3000" dirty="0"/>
              <a:t>', 'Camargo', 'Internacional','</a:t>
            </a:r>
            <a:r>
              <a:rPr lang="es-ES" sz="3000" dirty="0" err="1"/>
              <a:t>escorpião</a:t>
            </a:r>
            <a:r>
              <a:rPr lang="es-ES" sz="3000" dirty="0"/>
              <a:t>', 40, '</a:t>
            </a:r>
            <a:r>
              <a:rPr lang="es-ES" sz="3000" dirty="0" err="1"/>
              <a:t>feminino</a:t>
            </a:r>
            <a:r>
              <a:rPr lang="es-ES" sz="3000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276178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Inserindo dados na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8465" y="1297200"/>
            <a:ext cx="10452220" cy="5287200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#Inserir dados </a:t>
            </a:r>
            <a:r>
              <a:rPr lang="es-ES" sz="3000" dirty="0" err="1"/>
              <a:t>na</a:t>
            </a:r>
            <a:r>
              <a:rPr lang="es-ES" sz="3000" dirty="0"/>
              <a:t> tabela02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INSERT INTO tabela02 (</a:t>
            </a:r>
            <a:r>
              <a:rPr lang="es-ES" sz="3000" dirty="0" err="1"/>
              <a:t>nome_carro</a:t>
            </a:r>
            <a:r>
              <a:rPr lang="es-ES" sz="3000" dirty="0"/>
              <a:t>, marca, modelo, ano, </a:t>
            </a:r>
            <a:r>
              <a:rPr lang="es-ES" sz="3000" dirty="0" err="1"/>
              <a:t>cor</a:t>
            </a:r>
            <a:r>
              <a:rPr lang="es-ES" sz="3000" dirty="0"/>
              <a:t>, </a:t>
            </a:r>
            <a:r>
              <a:rPr lang="es-ES" sz="3000" dirty="0" err="1"/>
              <a:t>preco</a:t>
            </a:r>
            <a:r>
              <a:rPr lang="es-ES" sz="3000" dirty="0"/>
              <a:t>) VALUES ('</a:t>
            </a:r>
            <a:r>
              <a:rPr lang="es-ES" sz="3000" dirty="0" err="1"/>
              <a:t>Opala</a:t>
            </a:r>
            <a:r>
              <a:rPr lang="es-ES" sz="3000" dirty="0"/>
              <a:t>', 'Chevrolet', '</a:t>
            </a:r>
            <a:r>
              <a:rPr lang="es-ES" sz="3000" dirty="0" err="1"/>
              <a:t>Diplomata</a:t>
            </a:r>
            <a:r>
              <a:rPr lang="es-ES" sz="3000" dirty="0"/>
              <a:t>', 1989,'Azul',  50.000),('Gol', '</a:t>
            </a:r>
            <a:r>
              <a:rPr lang="es-ES" sz="3000" dirty="0" err="1"/>
              <a:t>volkswagen</a:t>
            </a:r>
            <a:r>
              <a:rPr lang="es-ES" sz="3000" dirty="0"/>
              <a:t>', 'GTI', 1993, '</a:t>
            </a:r>
            <a:r>
              <a:rPr lang="es-ES" sz="3000" dirty="0" err="1"/>
              <a:t>Vermelho</a:t>
            </a:r>
            <a:r>
              <a:rPr lang="es-ES" sz="3000" dirty="0"/>
              <a:t>', 60.000)</a:t>
            </a:r>
          </a:p>
        </p:txBody>
      </p:sp>
    </p:spTree>
    <p:extLst>
      <p:ext uri="{BB962C8B-B14F-4D97-AF65-F5344CB8AC3E}">
        <p14:creationId xmlns:p14="http://schemas.microsoft.com/office/powerpoint/2010/main" val="226062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Inserindo dados na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8465" y="1297200"/>
            <a:ext cx="10452220" cy="5287200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#Inserir dados </a:t>
            </a:r>
            <a:r>
              <a:rPr lang="es-ES" sz="3000" dirty="0" err="1"/>
              <a:t>na</a:t>
            </a:r>
            <a:r>
              <a:rPr lang="es-ES" sz="3000" dirty="0"/>
              <a:t> tabela02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INSERT INTO tabela02 (</a:t>
            </a:r>
            <a:r>
              <a:rPr lang="es-ES" sz="3000" dirty="0" err="1"/>
              <a:t>nome_carro</a:t>
            </a:r>
            <a:r>
              <a:rPr lang="es-ES" sz="3000" dirty="0"/>
              <a:t>, marca, modelo, ano, </a:t>
            </a:r>
            <a:r>
              <a:rPr lang="es-ES" sz="3000" dirty="0" err="1"/>
              <a:t>cor</a:t>
            </a:r>
            <a:r>
              <a:rPr lang="es-ES" sz="3000" dirty="0"/>
              <a:t>, </a:t>
            </a:r>
            <a:r>
              <a:rPr lang="es-ES" sz="3000" dirty="0" err="1"/>
              <a:t>preco</a:t>
            </a:r>
            <a:r>
              <a:rPr lang="es-ES" sz="3000" dirty="0"/>
              <a:t>) VALUES (‘Maverick', ‘Ford', ‘GT', 1974,’Prata’,  100.000),(‘Fusca', '</a:t>
            </a:r>
            <a:r>
              <a:rPr lang="es-ES" sz="3000" dirty="0" err="1"/>
              <a:t>volkswagen</a:t>
            </a:r>
            <a:r>
              <a:rPr lang="es-ES" sz="3000" dirty="0"/>
              <a:t>', ‘</a:t>
            </a:r>
            <a:r>
              <a:rPr lang="es-ES" sz="3000" dirty="0" err="1"/>
              <a:t>Beetle</a:t>
            </a:r>
            <a:r>
              <a:rPr lang="es-ES" sz="3000" dirty="0"/>
              <a:t>', 1960, ‘</a:t>
            </a:r>
            <a:r>
              <a:rPr lang="es-ES" sz="3000" dirty="0" err="1"/>
              <a:t>Preto</a:t>
            </a:r>
            <a:r>
              <a:rPr lang="es-ES" sz="3000" dirty="0"/>
              <a:t>’, 90.000)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171896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Verificando estrutura da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0226" y="1297200"/>
            <a:ext cx="10452220" cy="528720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altLang="pt-BR" sz="2400" b="1" dirty="0"/>
              <a:t># Verificando a estrutura da tabela criada.</a:t>
            </a:r>
          </a:p>
          <a:p>
            <a:pPr algn="just">
              <a:lnSpc>
                <a:spcPct val="150000"/>
              </a:lnSpc>
            </a:pPr>
            <a:r>
              <a:rPr lang="pt-BR" altLang="pt-BR" sz="2400" b="1" dirty="0" err="1"/>
              <a:t>describe</a:t>
            </a:r>
            <a:r>
              <a:rPr lang="pt-BR" altLang="pt-BR" sz="2400" b="1" dirty="0"/>
              <a:t> nome-tabela;</a:t>
            </a:r>
          </a:p>
          <a:p>
            <a:pPr algn="just">
              <a:lnSpc>
                <a:spcPct val="150000"/>
              </a:lnSpc>
            </a:pPr>
            <a:r>
              <a:rPr lang="pt-BR" altLang="pt-BR" sz="2400" b="1" dirty="0"/>
              <a:t>OU</a:t>
            </a:r>
          </a:p>
          <a:p>
            <a:pPr algn="just">
              <a:lnSpc>
                <a:spcPct val="150000"/>
              </a:lnSpc>
            </a:pPr>
            <a:r>
              <a:rPr lang="pt-BR" altLang="pt-BR" sz="2400" b="1" dirty="0"/>
              <a:t>show </a:t>
            </a:r>
            <a:r>
              <a:rPr lang="pt-BR" altLang="pt-BR" sz="2400" b="1" dirty="0" err="1"/>
              <a:t>fields</a:t>
            </a:r>
            <a:r>
              <a:rPr lang="pt-BR" altLang="pt-BR" sz="2400" b="1" dirty="0"/>
              <a:t> </a:t>
            </a:r>
            <a:r>
              <a:rPr lang="pt-BR" altLang="pt-BR" sz="2400" b="1" dirty="0" err="1"/>
              <a:t>from</a:t>
            </a:r>
            <a:r>
              <a:rPr lang="pt-BR" altLang="pt-BR" sz="2400" b="1" dirty="0"/>
              <a:t> nome-tabela</a:t>
            </a:r>
            <a:r>
              <a:rPr lang="pt-BR" altLang="pt-BR" sz="2000" b="1" dirty="0"/>
              <a:t>;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pt-BR" altLang="pt-BR" sz="3200" dirty="0" err="1"/>
              <a:t>describe</a:t>
            </a:r>
            <a:r>
              <a:rPr lang="pt-BR" altLang="pt-BR" sz="3200" dirty="0"/>
              <a:t> tabela01;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pt-BR" altLang="pt-BR" sz="3200" dirty="0" err="1"/>
              <a:t>describe</a:t>
            </a:r>
            <a:r>
              <a:rPr lang="pt-BR" altLang="pt-BR" sz="3200" dirty="0"/>
              <a:t> tabela02;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pt-BR" altLang="pt-BR" sz="3200" dirty="0"/>
              <a:t>show </a:t>
            </a:r>
            <a:r>
              <a:rPr lang="pt-BR" altLang="pt-BR" sz="3200" dirty="0" err="1"/>
              <a:t>fields</a:t>
            </a:r>
            <a:r>
              <a:rPr lang="pt-BR" altLang="pt-BR" sz="3200" dirty="0"/>
              <a:t> </a:t>
            </a:r>
            <a:r>
              <a:rPr lang="pt-BR" altLang="pt-BR" sz="3200" dirty="0" err="1"/>
              <a:t>from</a:t>
            </a:r>
            <a:r>
              <a:rPr lang="pt-BR" altLang="pt-BR" sz="3200" dirty="0"/>
              <a:t> tabela01;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pt-BR" altLang="pt-BR" sz="3200" dirty="0"/>
              <a:t>show </a:t>
            </a:r>
            <a:r>
              <a:rPr lang="pt-BR" altLang="pt-BR" sz="3200" dirty="0" err="1"/>
              <a:t>fields</a:t>
            </a:r>
            <a:r>
              <a:rPr lang="pt-BR" altLang="pt-BR" sz="3200" dirty="0"/>
              <a:t> </a:t>
            </a:r>
            <a:r>
              <a:rPr lang="pt-BR" altLang="pt-BR" sz="3200" dirty="0" err="1"/>
              <a:t>from</a:t>
            </a:r>
            <a:r>
              <a:rPr lang="pt-BR" altLang="pt-BR" sz="3200" dirty="0"/>
              <a:t> tabela02;</a:t>
            </a:r>
          </a:p>
          <a:p>
            <a:pPr marL="0" indent="0">
              <a:buClr>
                <a:srgbClr val="C00000"/>
              </a:buClr>
              <a:buNone/>
            </a:pPr>
            <a:endParaRPr lang="pt-BR" altLang="pt-BR" sz="3200" dirty="0"/>
          </a:p>
          <a:p>
            <a:pPr marL="0" indent="0">
              <a:buClr>
                <a:srgbClr val="C00000"/>
              </a:buClr>
              <a:buNone/>
            </a:pPr>
            <a:endParaRPr lang="pt-BR" altLang="pt-BR" sz="3200" dirty="0"/>
          </a:p>
          <a:p>
            <a:pPr marL="0" indent="0">
              <a:buClr>
                <a:srgbClr val="C00000"/>
              </a:buClr>
              <a:buNone/>
            </a:pPr>
            <a:endParaRPr lang="pt-BR" altLang="pt-BR" sz="32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3140421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1279</TotalTime>
  <Words>1656</Words>
  <Application>Microsoft Office PowerPoint</Application>
  <PresentationFormat>Widescreen</PresentationFormat>
  <Paragraphs>235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Arial</vt:lpstr>
      <vt:lpstr>Calibri Light</vt:lpstr>
      <vt:lpstr>DejaVu Sans</vt:lpstr>
      <vt:lpstr>Symbol</vt:lpstr>
      <vt:lpstr>Wingdings</vt:lpstr>
      <vt:lpstr>Office Theme</vt:lpstr>
      <vt:lpstr>Office Theme</vt:lpstr>
      <vt:lpstr>Apresentação do PowerPoint</vt:lpstr>
      <vt:lpstr>Criação de tabela</vt:lpstr>
      <vt:lpstr>Criação de tabela</vt:lpstr>
      <vt:lpstr>Criação de tabela</vt:lpstr>
      <vt:lpstr>Inserindo dados na tabela</vt:lpstr>
      <vt:lpstr>Inserindo dados na tabela</vt:lpstr>
      <vt:lpstr>Inserindo dados na tabela</vt:lpstr>
      <vt:lpstr>Inserindo dados na tabela</vt:lpstr>
      <vt:lpstr>Verificando estrutura da tabela</vt:lpstr>
      <vt:lpstr>Renomear coluna da tabela</vt:lpstr>
      <vt:lpstr>Renomeando nome da tabela</vt:lpstr>
      <vt:lpstr>Renomeando nome da tabela</vt:lpstr>
      <vt:lpstr>Renomeando nome do banco</vt:lpstr>
      <vt:lpstr>Hora da atividade :)          Empresa TchêUber</vt:lpstr>
      <vt:lpstr>Criação de tabela</vt:lpstr>
      <vt:lpstr>Criação de tabela</vt:lpstr>
      <vt:lpstr>Criação de tabela</vt:lpstr>
      <vt:lpstr>Criação de tabela</vt:lpstr>
      <vt:lpstr>Criação de tabela</vt:lpstr>
      <vt:lpstr>Criação de tabela</vt:lpstr>
      <vt:lpstr>Atividade 2                   Aeroporto</vt:lpstr>
      <vt:lpstr>Atividade 2                   Aeroporto</vt:lpstr>
      <vt:lpstr>Atividade 2                   Aeroporto</vt:lpstr>
      <vt:lpstr>Atividade 2                   Aeroporto</vt:lpstr>
      <vt:lpstr>Atividade 2                   Aeroporto</vt:lpstr>
      <vt:lpstr>Atividade 2                   Aeroporto</vt:lpstr>
      <vt:lpstr>Criação de tabela</vt:lpstr>
    </vt:vector>
  </TitlesOfParts>
  <Company>PUCRS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</dc:title>
  <dc:subject/>
  <dc:creator>consulta3d</dc:creator>
  <dc:description/>
  <cp:lastModifiedBy>Taila Poliana Becker</cp:lastModifiedBy>
  <cp:revision>131</cp:revision>
  <dcterms:created xsi:type="dcterms:W3CDTF">2019-04-01T17:03:04Z</dcterms:created>
  <dcterms:modified xsi:type="dcterms:W3CDTF">2024-02-12T17:22:53Z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PUCRS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43</vt:i4>
  </property>
</Properties>
</file>