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slide4.xml" ContentType="application/vnd.openxmlformats-officedocument.presentationml.slide+xml"/>
  <Override PartName="/ppt/presProps.xml" ContentType="application/vnd.openxmlformats-officedocument.presentationml.presProps+xml"/>
  <Override PartName="/ppt/media/image1.png" ContentType="image/png"/>
  <Override PartName="/ppt/media/image2.jpeg" ContentType="image/jpe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Lst>
  <p:sldIdLst>
    <p:sldId id="256" r:id="rId4"/>
    <p:sldId id="257" r:id="rId5"/>
    <p:sldId id="258" r:id="rId6"/>
    <p:sldId id="259" r:id="rId7"/>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6"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795130F-ECD3-4652-BE8A-7FF249F6C95E}"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3" name="PlaceHolder 2"/>
          <p:cNvSpPr>
            <a:spLocks noGrp="1"/>
          </p:cNvSpPr>
          <p:nvPr>
            <p:ph type="subTitle"/>
          </p:nvPr>
        </p:nvSpPr>
        <p:spPr>
          <a:xfrm>
            <a:off x="504000" y="1326600"/>
            <a:ext cx="9070920" cy="328752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7878E97-7CE7-4FA0-B3AB-8628B6A7889B}" type="slidenum">
              <a:t>&lt;#&gt;</a:t>
            </a:fld>
          </a:p>
        </p:txBody>
      </p:sp>
      <p:sp>
        <p:nvSpPr>
          <p:cNvPr id="6" name="PlaceHolder 5"/>
          <p:cNvSpPr>
            <a:spLocks noGrp="1"/>
          </p:cNvSpPr>
          <p:nvPr>
            <p:ph type="dt" idx="6"/>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 name="PlaceHolder 2"/>
          <p:cNvSpPr>
            <a:spLocks noGrp="1"/>
          </p:cNvSpPr>
          <p:nvPr>
            <p:ph type="body"/>
          </p:nvPr>
        </p:nvSpPr>
        <p:spPr>
          <a:xfrm>
            <a:off x="504000" y="1326600"/>
            <a:ext cx="90709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2" name="PlaceHolder 3"/>
          <p:cNvSpPr>
            <a:spLocks noGrp="1"/>
          </p:cNvSpPr>
          <p:nvPr>
            <p:ph type="ftr" idx="1"/>
          </p:nvPr>
        </p:nvSpPr>
        <p:spPr>
          <a:xfrm>
            <a:off x="3447360" y="5165280"/>
            <a:ext cx="3194280" cy="38988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3" name="PlaceHolder 4"/>
          <p:cNvSpPr>
            <a:spLocks noGrp="1"/>
          </p:cNvSpPr>
          <p:nvPr>
            <p:ph type="sldNum" idx="2"/>
          </p:nvPr>
        </p:nvSpPr>
        <p:spPr>
          <a:xfrm>
            <a:off x="7227360" y="5165280"/>
            <a:ext cx="2347560" cy="389880"/>
          </a:xfrm>
          <a:prstGeom prst="rect">
            <a:avLst/>
          </a:prstGeom>
          <a:noFill/>
          <a:ln w="0">
            <a:noFill/>
          </a:ln>
        </p:spPr>
        <p:txBody>
          <a:bodyPr lIns="0" rIns="0" tIns="0" bIns="0" anchor="t">
            <a:noAutofit/>
          </a:bodyPr>
          <a:lstStyle>
            <a:lvl1pPr indent="0" algn="r">
              <a:lnSpc>
                <a:spcPct val="100000"/>
              </a:lnSpc>
              <a:buNone/>
              <a:tabLst>
                <a:tab algn="l" pos="0"/>
              </a:tabLst>
              <a:defRPr b="0" lang="en-US" sz="1400" strike="noStrike" u="none">
                <a:solidFill>
                  <a:srgbClr val="000000"/>
                </a:solidFill>
                <a:uFillTx/>
                <a:latin typeface="Times New Roman"/>
              </a:defRPr>
            </a:lvl1pPr>
          </a:lstStyle>
          <a:p>
            <a:pPr indent="0" algn="r">
              <a:lnSpc>
                <a:spcPct val="100000"/>
              </a:lnSpc>
              <a:buNone/>
              <a:tabLst>
                <a:tab algn="l" pos="0"/>
              </a:tabLst>
            </a:pPr>
            <a:fld id="{6561283B-12A8-4FAB-9591-604866EEF73F}"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
        <p:nvSpPr>
          <p:cNvPr id="4" name="PlaceHolder 5"/>
          <p:cNvSpPr>
            <a:spLocks noGrp="1"/>
          </p:cNvSpPr>
          <p:nvPr>
            <p:ph type="dt" idx="3"/>
          </p:nvPr>
        </p:nvSpPr>
        <p:spPr>
          <a:xfrm>
            <a:off x="504000" y="5165280"/>
            <a:ext cx="2347560" cy="38988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8" name="PlaceHolder 2"/>
          <p:cNvSpPr>
            <a:spLocks noGrp="1"/>
          </p:cNvSpPr>
          <p:nvPr>
            <p:ph type="ftr" idx="4"/>
          </p:nvPr>
        </p:nvSpPr>
        <p:spPr>
          <a:xfrm>
            <a:off x="3447360" y="5165280"/>
            <a:ext cx="3194280" cy="38988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9" name="PlaceHolder 3"/>
          <p:cNvSpPr>
            <a:spLocks noGrp="1"/>
          </p:cNvSpPr>
          <p:nvPr>
            <p:ph type="sldNum" idx="5"/>
          </p:nvPr>
        </p:nvSpPr>
        <p:spPr>
          <a:xfrm>
            <a:off x="7227360" y="5165280"/>
            <a:ext cx="2347560" cy="389880"/>
          </a:xfrm>
          <a:prstGeom prst="rect">
            <a:avLst/>
          </a:prstGeom>
          <a:noFill/>
          <a:ln w="0">
            <a:noFill/>
          </a:ln>
        </p:spPr>
        <p:txBody>
          <a:bodyPr lIns="0" rIns="0" tIns="0" bIns="0" anchor="t">
            <a:noAutofit/>
          </a:bodyPr>
          <a:lstStyle>
            <a:lvl1pPr indent="0" algn="r">
              <a:lnSpc>
                <a:spcPct val="100000"/>
              </a:lnSpc>
              <a:buNone/>
              <a:tabLst>
                <a:tab algn="l" pos="0"/>
              </a:tabLst>
              <a:defRPr b="0" lang="en-US" sz="1400" strike="noStrike" u="none">
                <a:solidFill>
                  <a:srgbClr val="000000"/>
                </a:solidFill>
                <a:uFillTx/>
                <a:latin typeface="Times New Roman"/>
              </a:defRPr>
            </a:lvl1pPr>
          </a:lstStyle>
          <a:p>
            <a:pPr indent="0" algn="r">
              <a:lnSpc>
                <a:spcPct val="100000"/>
              </a:lnSpc>
              <a:buNone/>
              <a:tabLst>
                <a:tab algn="l" pos="0"/>
              </a:tabLst>
            </a:pPr>
            <a:fld id="{DF862227-8EF2-48BC-9496-3FBD37961454}"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
        <p:nvSpPr>
          <p:cNvPr id="10" name="PlaceHolder 4"/>
          <p:cNvSpPr>
            <a:spLocks noGrp="1"/>
          </p:cNvSpPr>
          <p:nvPr>
            <p:ph type="dt" idx="6"/>
          </p:nvPr>
        </p:nvSpPr>
        <p:spPr>
          <a:xfrm>
            <a:off x="504000" y="5165280"/>
            <a:ext cx="2347560" cy="38988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
        <p:nvSpPr>
          <p:cNvPr id="11"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4" name="" descr=""/>
          <p:cNvPicPr/>
          <p:nvPr/>
        </p:nvPicPr>
        <p:blipFill>
          <a:blip r:embed="rId1"/>
          <a:stretch/>
        </p:blipFill>
        <p:spPr>
          <a:xfrm>
            <a:off x="8458200" y="3886200"/>
            <a:ext cx="1370880" cy="1370880"/>
          </a:xfrm>
          <a:prstGeom prst="rect">
            <a:avLst/>
          </a:prstGeom>
          <a:ln w="0">
            <a:noFill/>
          </a:ln>
        </p:spPr>
      </p:pic>
      <p:sp>
        <p:nvSpPr>
          <p:cNvPr id="15" name="PlaceHolder 1"/>
          <p:cNvSpPr>
            <a:spLocks noGrp="1"/>
          </p:cNvSpPr>
          <p:nvPr>
            <p:ph type="title"/>
          </p:nvPr>
        </p:nvSpPr>
        <p:spPr>
          <a:xfrm>
            <a:off x="0" y="74160"/>
            <a:ext cx="10057680" cy="1249560"/>
          </a:xfrm>
          <a:prstGeom prst="rect">
            <a:avLst/>
          </a:prstGeom>
          <a:noFill/>
          <a:ln w="0">
            <a:noFill/>
          </a:ln>
        </p:spPr>
        <p:txBody>
          <a:bodyPr lIns="0" rIns="0" tIns="0" bIns="0" anchor="ctr">
            <a:noAutofit/>
          </a:bodyPr>
          <a:p>
            <a:pPr indent="0" algn="ctr">
              <a:lnSpc>
                <a:spcPct val="100000"/>
              </a:lnSpc>
              <a:buNone/>
              <a:tabLst>
                <a:tab algn="l" pos="0"/>
              </a:tabLst>
            </a:pPr>
            <a:r>
              <a:rPr b="1" lang="en-US" sz="3100" strike="noStrike" u="none">
                <a:solidFill>
                  <a:srgbClr val="000000"/>
                </a:solidFill>
                <a:uFillTx/>
                <a:latin typeface="Arial"/>
              </a:rPr>
              <a:t>Gordy’s Novelties Store Application</a:t>
            </a:r>
            <a:endParaRPr b="0" lang="en-US" sz="3100" strike="noStrike" u="none">
              <a:solidFill>
                <a:srgbClr val="000000"/>
              </a:solidFill>
              <a:uFillTx/>
              <a:latin typeface="Arial"/>
            </a:endParaRPr>
          </a:p>
        </p:txBody>
      </p:sp>
      <p:sp>
        <p:nvSpPr>
          <p:cNvPr id="16" name="PlaceHolder 2"/>
          <p:cNvSpPr>
            <a:spLocks noGrp="1"/>
          </p:cNvSpPr>
          <p:nvPr>
            <p:ph type="subTitle"/>
          </p:nvPr>
        </p:nvSpPr>
        <p:spPr>
          <a:xfrm>
            <a:off x="228600" y="1143000"/>
            <a:ext cx="4524480" cy="278532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1" lang="en-US" sz="3200" strike="noStrike" u="none">
                <a:solidFill>
                  <a:srgbClr val="000000"/>
                </a:solidFill>
                <a:uFillTx/>
                <a:latin typeface="Arial"/>
              </a:rPr>
              <a:t>Project 1:</a:t>
            </a:r>
            <a:endParaRPr b="0" lang="en-US" sz="3200" strike="noStrike" u="none">
              <a:solidFill>
                <a:srgbClr val="000000"/>
              </a:solidFill>
              <a:uFillTx/>
              <a:latin typeface="Arial"/>
            </a:endParaRPr>
          </a:p>
          <a:p>
            <a:pPr indent="0">
              <a:lnSpc>
                <a:spcPct val="100000"/>
              </a:lnSpc>
              <a:spcBef>
                <a:spcPts val="1191"/>
              </a:spcBef>
              <a:spcAft>
                <a:spcPts val="992"/>
              </a:spcAft>
              <a:buNone/>
              <a:tabLst>
                <a:tab algn="l" pos="0"/>
              </a:tabLst>
            </a:pPr>
            <a:r>
              <a:rPr b="1" lang="en-US" sz="3200" strike="noStrike" u="none">
                <a:solidFill>
                  <a:srgbClr val="000000"/>
                </a:solidFill>
                <a:uFillTx/>
                <a:latin typeface="Arial"/>
              </a:rPr>
              <a:t>By Kenny Muriel</a:t>
            </a:r>
            <a:endParaRPr b="0" lang="en-US" sz="3200" strike="noStrike" u="none">
              <a:solidFill>
                <a:srgbClr val="000000"/>
              </a:solidFill>
              <a:uFillTx/>
              <a:latin typeface="Arial"/>
            </a:endParaRPr>
          </a:p>
        </p:txBody>
      </p:sp>
      <p:pic>
        <p:nvPicPr>
          <p:cNvPr id="17" name="" descr=""/>
          <p:cNvPicPr/>
          <p:nvPr/>
        </p:nvPicPr>
        <p:blipFill>
          <a:blip r:embed="rId2"/>
          <a:stretch/>
        </p:blipFill>
        <p:spPr>
          <a:xfrm>
            <a:off x="5943600" y="1600560"/>
            <a:ext cx="2742480" cy="333180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3" presetSubtype="10">
                                  <p:stCondLst>
                                    <p:cond delay="0"/>
                                  </p:stCondLst>
                                  <p:childTnLst>
                                    <p:set>
                                      <p:cBhvr>
                                        <p:cTn id="6" fill="hold">
                                          <p:stCondLst>
                                            <p:cond delay="0"/>
                                          </p:stCondLst>
                                        </p:cTn>
                                        <p:tgtEl>
                                          <p:spTgt spid="15">
                                            <p:txEl>
                                              <p:pRg st="0" end="0"/>
                                            </p:txEl>
                                          </p:spTgt>
                                        </p:tgtEl>
                                        <p:attrNameLst>
                                          <p:attrName>style.visibility</p:attrName>
                                        </p:attrNameLst>
                                      </p:cBhvr>
                                      <p:to>
                                        <p:strVal val="visible"/>
                                      </p:to>
                                    </p:set>
                                    <p:animEffect filter="blinds(horizontal)" transition="in">
                                      <p:cBhvr additive="repl">
                                        <p:cTn id="7" dur="25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2" presetSubtype="4">
                                  <p:stCondLst>
                                    <p:cond delay="0"/>
                                  </p:stCondLst>
                                  <p:childTnLst>
                                    <p:set>
                                      <p:cBhvr>
                                        <p:cTn id="11" fill="hold">
                                          <p:stCondLst>
                                            <p:cond delay="0"/>
                                          </p:stCondLst>
                                        </p:cTn>
                                        <p:tgtEl>
                                          <p:spTgt spid="16">
                                            <p:txEl>
                                              <p:pRg st="0" end="0"/>
                                            </p:txEl>
                                          </p:spTgt>
                                        </p:tgtEl>
                                        <p:attrNameLst>
                                          <p:attrName>style.visibility</p:attrName>
                                        </p:attrNameLst>
                                      </p:cBhvr>
                                      <p:to>
                                        <p:strVal val="visible"/>
                                      </p:to>
                                    </p:set>
                                    <p:anim calcmode="lin" valueType="num">
                                      <p:cBhvr additive="repl">
                                        <p:cTn id="12" dur="125"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repl">
                                        <p:cTn id="13" dur="125"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nodeType="clickEffect" fill="hold" presetClass="entr" presetID="2" presetSubtype="4">
                                  <p:stCondLst>
                                    <p:cond delay="0"/>
                                  </p:stCondLst>
                                  <p:childTnLst>
                                    <p:set>
                                      <p:cBhvr>
                                        <p:cTn id="17" fill="hold">
                                          <p:stCondLst>
                                            <p:cond delay="0"/>
                                          </p:stCondLst>
                                        </p:cTn>
                                        <p:tgtEl>
                                          <p:spTgt spid="16">
                                            <p:txEl>
                                              <p:pRg st="1" end="1"/>
                                            </p:txEl>
                                          </p:spTgt>
                                        </p:tgtEl>
                                        <p:attrNameLst>
                                          <p:attrName>style.visibility</p:attrName>
                                        </p:attrNameLst>
                                      </p:cBhvr>
                                      <p:to>
                                        <p:strVal val="visible"/>
                                      </p:to>
                                    </p:set>
                                    <p:anim calcmode="lin" valueType="num">
                                      <p:cBhvr additive="repl">
                                        <p:cTn id="18" dur="125"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repl">
                                        <p:cTn id="19" dur="125"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nodeType="clickEffect" fill="hold" presetClass="entr" presetID="15">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repl">
                                        <p:cTn id="24" dur="1000" fill="hold"/>
                                        <p:tgtEl>
                                          <p:spTgt spid="17"/>
                                        </p:tgtEl>
                                        <p:attrNameLst>
                                          <p:attrName>ppt_w</p:attrName>
                                        </p:attrNameLst>
                                      </p:cBhvr>
                                      <p:tavLst>
                                        <p:tav tm="0">
                                          <p:val>
                                            <p:strVal val="0"/>
                                          </p:val>
                                        </p:tav>
                                        <p:tav tm="100000">
                                          <p:val>
                                            <p:strVal val="#ppt_w"/>
                                          </p:val>
                                        </p:tav>
                                      </p:tavLst>
                                    </p:anim>
                                    <p:anim calcmode="lin" valueType="num">
                                      <p:cBhvr additive="repl">
                                        <p:cTn id="25" dur="1000" fill="hold"/>
                                        <p:tgtEl>
                                          <p:spTgt spid="17"/>
                                        </p:tgtEl>
                                        <p:attrNameLst>
                                          <p:attrName>ppt_h</p:attrName>
                                        </p:attrNameLst>
                                      </p:cBhvr>
                                      <p:tavLst>
                                        <p:tav tm="0">
                                          <p:val>
                                            <p:strVal val="0"/>
                                          </p:val>
                                        </p:tav>
                                        <p:tav tm="100000">
                                          <p:val>
                                            <p:strVal val="#ppt_h"/>
                                          </p:val>
                                        </p:tav>
                                      </p:tavLst>
                                    </p:anim>
                                    <p:anim calcmode="lin" valueType="num">
                                      <p:cBhvr additive="repl">
                                        <p:cTn id="26" dur="1000" fill="hold"/>
                                        <p:tgtEl>
                                          <p:spTgt spid="17"/>
                                        </p:tgtEl>
                                        <p:attrNameLst>
                                          <p:attrName>ppt_x</p:attrName>
                                        </p:attrNameLst>
                                      </p:cBhvr>
                                      <p:tavLst>
                                        <p:tav fmla="x+(cos(-2*pi*(1-$))*-x-sin(-2*pi*(1-$))*(1-y))*(1-$)" tm="0">
                                          <p:val>
                                            <p:strVal val="0"/>
                                          </p:val>
                                        </p:tav>
                                        <p:tav fmla="x+(cos(-2*pi*(1-$))*-x-sin(-2*pi*(1-$))*(1-y))*(1-$)" tm="100000">
                                          <p:val>
                                            <p:strVal val="1"/>
                                          </p:val>
                                        </p:tav>
                                      </p:tavLst>
                                    </p:anim>
                                    <p:anim calcmode="lin" valueType="num">
                                      <p:cBhvr additive="repl">
                                        <p:cTn id="27" dur="1000" fill="hold"/>
                                        <p:tgtEl>
                                          <p:spTgt spid="17"/>
                                        </p:tgtEl>
                                        <p:attrNameLst>
                                          <p:attrName>ppt_y</p:attrName>
                                        </p:attrNameLst>
                                      </p:cBhvr>
                                      <p:tavLst>
                                        <p:tav fmla="y+(sin(-2*pi*(1-$))*-x+cos(-2*pi*(1-$))*(1-y))*(1-$)" tm="0">
                                          <p:val>
                                            <p:strVal val="0"/>
                                          </p:val>
                                        </p:tav>
                                        <p:tav fmla="y+(sin(-2*pi*(1-$))*-x+cos(-2*pi*(1-$))*(1-y))*(1-$)" tm="100000">
                                          <p:val>
                                            <p:strVal val="1"/>
                                          </p:val>
                                        </p:tav>
                                      </p:tavLst>
                                    </p:anim>
                                  </p:childTnLst>
                                </p:cTn>
                              </p:par>
                            </p:childTnLst>
                          </p:cTn>
                        </p:par>
                      </p:childTnLst>
                    </p:cTn>
                  </p:par>
                  <p:par>
                    <p:cTn id="28" fill="hold">
                      <p:stCondLst>
                        <p:cond delay="indefinite"/>
                      </p:stCondLst>
                      <p:childTnLst>
                        <p:par>
                          <p:cTn id="29" fill="hold">
                            <p:stCondLst>
                              <p:cond delay="0"/>
                            </p:stCondLst>
                            <p:childTnLst>
                              <p:par>
                                <p:cTn id="30" nodeType="clickEffect" fill="hold" presetClass="entr" presetID="23" presetSubtype="16">
                                  <p:stCondLst>
                                    <p:cond delay="0"/>
                                  </p:stCondLst>
                                  <p:childTnLst>
                                    <p:set>
                                      <p:cBhvr>
                                        <p:cTn id="31" dur="-2" fill="hold">
                                          <p:stCondLst>
                                            <p:cond delay="0"/>
                                          </p:stCondLst>
                                        </p:cTn>
                                        <p:tgtEl>
                                          <p:spTgt spid="14"/>
                                        </p:tgtEl>
                                        <p:attrNameLst>
                                          <p:attrName>style.visibility</p:attrName>
                                        </p:attrNameLst>
                                      </p:cBhvr>
                                      <p:to>
                                        <p:strVal val="visible"/>
                                      </p:to>
                                    </p:set>
                                    <p:anim calcmode="lin" valueType="num">
                                      <p:cBhvr additive="repl">
                                        <p:cTn id="32" dur="-1000" fill="hold"/>
                                        <p:tgtEl>
                                          <p:spTgt spid="14"/>
                                        </p:tgtEl>
                                        <p:attrNameLst>
                                          <p:attrName>ppt_w</p:attrName>
                                        </p:attrNameLst>
                                      </p:cBhvr>
                                      <p:tavLst>
                                        <p:tav tm="0">
                                          <p:val>
                                            <p:strVal val="0"/>
                                          </p:val>
                                        </p:tav>
                                        <p:tav tm="100000">
                                          <p:val>
                                            <p:strVal val="#ppt_w"/>
                                          </p:val>
                                        </p:tav>
                                      </p:tavLst>
                                    </p:anim>
                                    <p:anim calcmode="lin" valueType="num">
                                      <p:cBhvr additive="repl">
                                        <p:cTn id="33" dur="-1000" fill="hold"/>
                                        <p:tgtEl>
                                          <p:spTgt spid="14"/>
                                        </p:tgtEl>
                                        <p:attrNameLst>
                                          <p:attrName>ppt_h</p:attrName>
                                        </p:attrNameLst>
                                      </p:cBhvr>
                                      <p:tavLst>
                                        <p:tav tm="0">
                                          <p:val>
                                            <p:strVal val="0"/>
                                          </p:val>
                                        </p:tav>
                                        <p:tav tm="100000">
                                          <p:val>
                                            <p:strVal val="#ppt_h"/>
                                          </p:val>
                                        </p:tav>
                                      </p:tavLst>
                                    </p:anim>
                                  </p:childTnLst>
                                </p:cTn>
                              </p:par>
                            </p:childTnLst>
                          </p:cTn>
                        </p:par>
                        <p:par>
                          <p:cTn id="34" fill="hold">
                            <p:stCondLst>
                              <p:cond delay="0"/>
                            </p:stCondLst>
                            <p:childTnLst>
                              <p:par>
                                <p:cTn id="35" nodeType="afterEffect" fill="hold" presetClass="mediacall">
                                  <p:stCondLst>
                                    <p:cond delay="0"/>
                                  </p:stCondLst>
                                  <p:childTnLst>
                                    <p:cmd type="call" cmd="play">
                                      <p:cBhvr>
                                        <p:cTn id="36" dur="1" fill="hold">
                                          <p:stCondLst>
                                            <p:cond delay="0"/>
                                          </p:stCondLst>
                                        </p:cTn>
                                        <p:tgtEl>
                                          <p:spTgt spid="14"/>
                                        </p:tgtEl>
                                      </p:cBhvr>
                                    </p:cmd>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lnSpc>
                <a:spcPct val="100000"/>
              </a:lnSpc>
              <a:buNone/>
              <a:tabLst>
                <a:tab algn="l" pos="0"/>
              </a:tabLst>
            </a:pPr>
            <a:r>
              <a:rPr b="1" lang="en-US" sz="4400" strike="noStrike" u="none">
                <a:solidFill>
                  <a:srgbClr val="000000"/>
                </a:solidFill>
                <a:uFillTx/>
                <a:latin typeface="Arial"/>
              </a:rPr>
              <a:t>Overview and Features</a:t>
            </a:r>
            <a:endParaRPr b="0" lang="en-US" sz="4400" strike="noStrike" u="none">
              <a:solidFill>
                <a:srgbClr val="000000"/>
              </a:solidFill>
              <a:uFillTx/>
              <a:latin typeface="Arial"/>
            </a:endParaRPr>
          </a:p>
        </p:txBody>
      </p:sp>
      <p:sp>
        <p:nvSpPr>
          <p:cNvPr id="19"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92500" lnSpcReduction="9999"/>
          </a:bodyPr>
          <a:p>
            <a:pPr marL="432000" indent="-324000">
              <a:lnSpc>
                <a:spcPct val="100000"/>
              </a:lnSpc>
              <a:spcBef>
                <a:spcPts val="1191"/>
              </a:spcBef>
              <a:spcAft>
                <a:spcPts val="992"/>
              </a:spcAft>
              <a:buClr>
                <a:srgbClr val="000000"/>
              </a:buClr>
              <a:buSzPct val="45000"/>
              <a:buFont typeface="Wingdings" charset="2"/>
              <a:buChar char=""/>
            </a:pPr>
            <a:r>
              <a:rPr b="0" lang="en-US" sz="1400" strike="noStrike" u="none">
                <a:solidFill>
                  <a:srgbClr val="000000"/>
                </a:solidFill>
                <a:uFillTx/>
                <a:latin typeface="Arial"/>
              </a:rPr>
              <a:t>This application is an inventory management system for Gordy's Novelties. It allows users to log in, create accounts, view products, place orders, and for admins to manage users and inventory. </a:t>
            </a:r>
            <a:endParaRPr b="0" lang="en-US" sz="1400" strike="noStrike" u="none">
              <a:solidFill>
                <a:srgbClr val="000000"/>
              </a:solidFill>
              <a:uFillTx/>
              <a:latin typeface="Arial"/>
            </a:endParaRPr>
          </a:p>
          <a:p>
            <a:pPr marL="432000" indent="-324000">
              <a:lnSpc>
                <a:spcPct val="100000"/>
              </a:lnSpc>
              <a:spcBef>
                <a:spcPts val="1191"/>
              </a:spcBef>
              <a:spcAft>
                <a:spcPts val="992"/>
              </a:spcAft>
              <a:buClr>
                <a:srgbClr val="000000"/>
              </a:buClr>
              <a:buSzPct val="45000"/>
              <a:buFont typeface="Wingdings" charset="2"/>
              <a:buChar char=""/>
            </a:pPr>
            <a:r>
              <a:rPr b="0" lang="en-US" sz="1400" strike="noStrike" u="none">
                <a:solidFill>
                  <a:srgbClr val="000000"/>
                </a:solidFill>
                <a:uFillTx/>
                <a:latin typeface="Arial"/>
              </a:rPr>
              <a:t>Features Include:</a:t>
            </a:r>
            <a:endParaRPr b="0" lang="en-US" sz="1400" strike="noStrike" u="none">
              <a:solidFill>
                <a:srgbClr val="000000"/>
              </a:solidFill>
              <a:uFillTx/>
              <a:latin typeface="Arial"/>
            </a:endParaRPr>
          </a:p>
          <a:p>
            <a:pPr lvl="1" marL="864000" indent="-324000">
              <a:lnSpc>
                <a:spcPct val="100000"/>
              </a:lnSpc>
              <a:spcBef>
                <a:spcPts val="1134"/>
              </a:spcBef>
              <a:buClr>
                <a:srgbClr val="000000"/>
              </a:buClr>
              <a:buSzPct val="75000"/>
              <a:buFont typeface="Symbol" charset="2"/>
              <a:buChar char=""/>
            </a:pPr>
            <a:r>
              <a:rPr b="0" lang="en-US" sz="1400" strike="noStrike" u="none">
                <a:solidFill>
                  <a:srgbClr val="000000"/>
                </a:solidFill>
                <a:uFillTx/>
                <a:latin typeface="Arial"/>
              </a:rPr>
              <a:t>User authentication (login and account creation)</a:t>
            </a:r>
            <a:endParaRPr b="0" lang="en-US" sz="1400" strike="noStrike" u="none">
              <a:solidFill>
                <a:srgbClr val="000000"/>
              </a:solidFill>
              <a:uFillTx/>
              <a:latin typeface="Arial"/>
            </a:endParaRPr>
          </a:p>
          <a:p>
            <a:pPr lvl="1" marL="864000" indent="-324000">
              <a:lnSpc>
                <a:spcPct val="100000"/>
              </a:lnSpc>
              <a:spcBef>
                <a:spcPts val="1134"/>
              </a:spcBef>
              <a:buClr>
                <a:srgbClr val="000000"/>
              </a:buClr>
              <a:buSzPct val="75000"/>
              <a:buFont typeface="Symbol" charset="2"/>
              <a:buChar char=""/>
            </a:pPr>
            <a:r>
              <a:rPr b="0" lang="en-US" sz="1400" strike="noStrike" u="none">
                <a:solidFill>
                  <a:srgbClr val="000000"/>
                </a:solidFill>
                <a:uFillTx/>
                <a:latin typeface="Arial"/>
              </a:rPr>
              <a:t>View products with details (name, price, quantity)</a:t>
            </a:r>
            <a:endParaRPr b="0" lang="en-US" sz="1400" strike="noStrike" u="none">
              <a:solidFill>
                <a:srgbClr val="000000"/>
              </a:solidFill>
              <a:uFillTx/>
              <a:latin typeface="Arial"/>
            </a:endParaRPr>
          </a:p>
          <a:p>
            <a:pPr lvl="1" marL="864000" indent="-324000">
              <a:lnSpc>
                <a:spcPct val="100000"/>
              </a:lnSpc>
              <a:spcBef>
                <a:spcPts val="1134"/>
              </a:spcBef>
              <a:buClr>
                <a:srgbClr val="000000"/>
              </a:buClr>
              <a:buSzPct val="75000"/>
              <a:buFont typeface="Symbol" charset="2"/>
              <a:buChar char=""/>
            </a:pPr>
            <a:r>
              <a:rPr b="0" lang="en-US" sz="1400" strike="noStrike" u="none">
                <a:solidFill>
                  <a:srgbClr val="000000"/>
                </a:solidFill>
                <a:uFillTx/>
                <a:latin typeface="Arial"/>
              </a:rPr>
              <a:t>Create orders for products</a:t>
            </a:r>
            <a:endParaRPr b="0" lang="en-US" sz="1400" strike="noStrike" u="none">
              <a:solidFill>
                <a:srgbClr val="000000"/>
              </a:solidFill>
              <a:uFillTx/>
              <a:latin typeface="Arial"/>
            </a:endParaRPr>
          </a:p>
          <a:p>
            <a:pPr lvl="1" marL="864000" indent="-324000">
              <a:lnSpc>
                <a:spcPct val="100000"/>
              </a:lnSpc>
              <a:spcBef>
                <a:spcPts val="1134"/>
              </a:spcBef>
              <a:buClr>
                <a:srgbClr val="000000"/>
              </a:buClr>
              <a:buSzPct val="75000"/>
              <a:buFont typeface="Symbol" charset="2"/>
              <a:buChar char=""/>
            </a:pPr>
            <a:r>
              <a:rPr b="0" lang="en-US" sz="1400" strike="noStrike" u="none">
                <a:solidFill>
                  <a:srgbClr val="000000"/>
                </a:solidFill>
                <a:uFillTx/>
                <a:latin typeface="Arial"/>
              </a:rPr>
              <a:t>Admin functionalities including:</a:t>
            </a:r>
            <a:endParaRPr b="0" lang="en-US" sz="1400" strike="noStrike" u="none">
              <a:solidFill>
                <a:srgbClr val="000000"/>
              </a:solidFill>
              <a:uFillTx/>
              <a:latin typeface="Arial"/>
            </a:endParaRPr>
          </a:p>
          <a:p>
            <a:pPr lvl="2" marL="1296000" indent="-288000">
              <a:lnSpc>
                <a:spcPct val="100000"/>
              </a:lnSpc>
              <a:spcBef>
                <a:spcPts val="850"/>
              </a:spcBef>
              <a:buClr>
                <a:srgbClr val="000000"/>
              </a:buClr>
              <a:buSzPct val="45000"/>
              <a:buFont typeface="Wingdings" charset="2"/>
              <a:buChar char=""/>
            </a:pPr>
            <a:r>
              <a:rPr b="0" lang="en-US" sz="1400" strike="noStrike" u="none">
                <a:solidFill>
                  <a:srgbClr val="000000"/>
                </a:solidFill>
                <a:uFillTx/>
                <a:latin typeface="Arial"/>
              </a:rPr>
              <a:t>View all users and orders</a:t>
            </a:r>
            <a:endParaRPr b="0" lang="en-US" sz="1400" strike="noStrike" u="none">
              <a:solidFill>
                <a:srgbClr val="000000"/>
              </a:solidFill>
              <a:uFillTx/>
              <a:latin typeface="Arial"/>
            </a:endParaRPr>
          </a:p>
          <a:p>
            <a:pPr lvl="2" marL="1296000" indent="-288000">
              <a:lnSpc>
                <a:spcPct val="100000"/>
              </a:lnSpc>
              <a:spcBef>
                <a:spcPts val="850"/>
              </a:spcBef>
              <a:buClr>
                <a:srgbClr val="000000"/>
              </a:buClr>
              <a:buSzPct val="45000"/>
              <a:buFont typeface="Wingdings" charset="2"/>
              <a:buChar char=""/>
            </a:pPr>
            <a:r>
              <a:rPr b="0" lang="en-US" sz="1400" strike="noStrike" u="none">
                <a:solidFill>
                  <a:srgbClr val="000000"/>
                </a:solidFill>
                <a:uFillTx/>
                <a:latin typeface="Arial"/>
              </a:rPr>
              <a:t>Change user roles</a:t>
            </a:r>
            <a:endParaRPr b="0" lang="en-US" sz="1400" strike="noStrike" u="none">
              <a:solidFill>
                <a:srgbClr val="000000"/>
              </a:solidFill>
              <a:uFillTx/>
              <a:latin typeface="Arial"/>
            </a:endParaRPr>
          </a:p>
          <a:p>
            <a:pPr lvl="2" marL="1296000" indent="-288000">
              <a:lnSpc>
                <a:spcPct val="100000"/>
              </a:lnSpc>
              <a:spcBef>
                <a:spcPts val="850"/>
              </a:spcBef>
              <a:buClr>
                <a:srgbClr val="000000"/>
              </a:buClr>
              <a:buSzPct val="45000"/>
              <a:buFont typeface="Wingdings" charset="2"/>
              <a:buChar char=""/>
            </a:pPr>
            <a:r>
              <a:rPr b="0" lang="en-US" sz="1400" strike="noStrike" u="none">
                <a:solidFill>
                  <a:srgbClr val="000000"/>
                </a:solidFill>
                <a:uFillTx/>
                <a:latin typeface="Arial"/>
              </a:rPr>
              <a:t>Add, update, and delete inventory items</a:t>
            </a:r>
            <a:endParaRPr b="0" lang="en-US" sz="1400" strike="noStrike" u="none">
              <a:solidFill>
                <a:srgbClr val="000000"/>
              </a:solidFill>
              <a:uFillTx/>
              <a:latin typeface="Arial"/>
            </a:endParaRPr>
          </a:p>
          <a:p>
            <a:pPr lvl="2" marL="1296000" indent="-288000">
              <a:lnSpc>
                <a:spcPct val="100000"/>
              </a:lnSpc>
              <a:spcBef>
                <a:spcPts val="850"/>
              </a:spcBef>
              <a:buClr>
                <a:srgbClr val="000000"/>
              </a:buClr>
              <a:buSzPct val="45000"/>
              <a:buFont typeface="Wingdings" charset="2"/>
              <a:buChar char=""/>
            </a:pPr>
            <a:r>
              <a:rPr b="0" lang="en-US" sz="1400" strike="noStrike" u="none">
                <a:solidFill>
                  <a:srgbClr val="000000"/>
                </a:solidFill>
                <a:uFillTx/>
                <a:latin typeface="Arial"/>
              </a:rPr>
              <a:t>Mark orders as complete</a:t>
            </a:r>
            <a:endParaRPr b="0" lang="en-US" sz="1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lnSpc>
                <a:spcPct val="100000"/>
              </a:lnSpc>
              <a:buNone/>
              <a:tabLst>
                <a:tab algn="l" pos="0"/>
              </a:tabLst>
            </a:pPr>
            <a:r>
              <a:rPr b="0" lang="en-US" sz="4400" strike="noStrike" u="none">
                <a:solidFill>
                  <a:srgbClr val="000000"/>
                </a:solidFill>
                <a:uFillTx/>
                <a:latin typeface="Arial"/>
              </a:rPr>
              <a:t>Entity Relationship Diagram (ERD)</a:t>
            </a:r>
            <a:endParaRPr b="0" lang="en-US" sz="4400" strike="noStrike" u="none">
              <a:solidFill>
                <a:srgbClr val="000000"/>
              </a:solidFill>
              <a:uFillTx/>
              <a:latin typeface="Arial"/>
            </a:endParaRPr>
          </a:p>
        </p:txBody>
      </p:sp>
      <p:pic>
        <p:nvPicPr>
          <p:cNvPr id="21" name="" descr=""/>
          <p:cNvPicPr/>
          <p:nvPr/>
        </p:nvPicPr>
        <p:blipFill>
          <a:blip r:embed="rId1"/>
          <a:stretch/>
        </p:blipFill>
        <p:spPr>
          <a:xfrm>
            <a:off x="5046840" y="1326600"/>
            <a:ext cx="4553640" cy="3287520"/>
          </a:xfrm>
          <a:prstGeom prst="rect">
            <a:avLst/>
          </a:prstGeom>
          <a:ln w="0">
            <a:noFill/>
          </a:ln>
        </p:spPr>
      </p:pic>
      <p:sp>
        <p:nvSpPr>
          <p:cNvPr id="22" name=""/>
          <p:cNvSpPr/>
          <p:nvPr/>
        </p:nvSpPr>
        <p:spPr>
          <a:xfrm>
            <a:off x="457200" y="1371600"/>
            <a:ext cx="4342680" cy="4114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400" strike="noStrike" u="none">
                <a:solidFill>
                  <a:srgbClr val="000000"/>
                </a:solidFill>
                <a:uFillTx/>
                <a:latin typeface="Arial"/>
                <a:ea typeface="DejaVu Sans"/>
              </a:rPr>
              <a:t>Users</a:t>
            </a:r>
            <a:r>
              <a:rPr b="0" lang="en-US" sz="1400" strike="noStrike" u="none">
                <a:solidFill>
                  <a:srgbClr val="000000"/>
                </a:solidFill>
                <a:uFillTx/>
                <a:latin typeface="Arial"/>
                <a:ea typeface="DejaVu Sans"/>
              </a:rPr>
              <a:t> to </a:t>
            </a:r>
            <a:r>
              <a:rPr b="1" lang="en-US" sz="1400" strike="noStrike" u="none">
                <a:solidFill>
                  <a:srgbClr val="000000"/>
                </a:solidFill>
                <a:uFillTx/>
                <a:latin typeface="Arial"/>
                <a:ea typeface="DejaVu Sans"/>
              </a:rPr>
              <a:t>Orders</a:t>
            </a:r>
            <a:r>
              <a:rPr b="0" lang="en-US" sz="1400" strike="noStrike" u="none">
                <a:solidFill>
                  <a:srgbClr val="000000"/>
                </a:solidFill>
                <a:uFillTx/>
                <a:latin typeface="Arial"/>
                <a:ea typeface="DejaVu Sans"/>
              </a:rPr>
              <a:t> is a one-to-many relationship, as a single user can place multiple orders. Each order is associated with one user, identified by the user_id foreign key in the Orders table. For example: If you have a user who places three orders, there will be three records in the Orders table with the same user_id, indicating that all these orders belong to that single user.</a:t>
            </a:r>
            <a:endParaRPr b="0" lang="en-US" sz="1400" strike="noStrike" u="none">
              <a:solidFill>
                <a:srgbClr val="000000"/>
              </a:solidFill>
              <a:uFillTx/>
              <a:latin typeface="Arial"/>
            </a:endParaRPr>
          </a:p>
          <a:p>
            <a:pPr>
              <a:lnSpc>
                <a:spcPct val="100000"/>
              </a:lnSpc>
            </a:pPr>
            <a:endParaRPr b="0" lang="en-US" sz="1400" strike="noStrike" u="none">
              <a:solidFill>
                <a:srgbClr val="000000"/>
              </a:solidFill>
              <a:uFillTx/>
              <a:latin typeface="Arial"/>
            </a:endParaRPr>
          </a:p>
          <a:p>
            <a:pPr>
              <a:lnSpc>
                <a:spcPct val="100000"/>
              </a:lnSpc>
            </a:pPr>
            <a:r>
              <a:rPr b="1" lang="en-US" sz="1400" strike="noStrike" u="none">
                <a:solidFill>
                  <a:srgbClr val="000000"/>
                </a:solidFill>
                <a:uFillTx/>
                <a:latin typeface="Arial"/>
                <a:ea typeface="DejaVu Sans"/>
              </a:rPr>
              <a:t>Gordys_Novelties</a:t>
            </a:r>
            <a:r>
              <a:rPr b="0" lang="en-US" sz="1400" strike="noStrike" u="none">
                <a:solidFill>
                  <a:srgbClr val="000000"/>
                </a:solidFill>
                <a:uFillTx/>
                <a:latin typeface="Arial"/>
                <a:ea typeface="DejaVu Sans"/>
              </a:rPr>
              <a:t> to </a:t>
            </a:r>
            <a:r>
              <a:rPr b="1" lang="en-US" sz="1400" strike="noStrike" u="none">
                <a:solidFill>
                  <a:srgbClr val="000000"/>
                </a:solidFill>
                <a:uFillTx/>
                <a:latin typeface="Arial"/>
                <a:ea typeface="DejaVu Sans"/>
              </a:rPr>
              <a:t>Orders</a:t>
            </a:r>
            <a:r>
              <a:rPr b="0" lang="en-US" sz="1400" strike="noStrike" u="none">
                <a:solidFill>
                  <a:srgbClr val="000000"/>
                </a:solidFill>
                <a:uFillTx/>
                <a:latin typeface="Arial"/>
                <a:ea typeface="DejaVu Sans"/>
              </a:rPr>
              <a:t> is also a one-to-many relationship, since a single  product can be included in multiple orders. Each order references one product, identified by the product_id foreign key in the Orders table. An example is if a particular  product, such as “Settlers of Catan” is ordered multiple times by different users or the same user, there will be multiple records in the orders table with the same product_id pointing to “Settlers of Catan”.</a:t>
            </a:r>
            <a:endParaRPr b="0" lang="en-US" sz="1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lnSpc>
                <a:spcPct val="100000"/>
              </a:lnSpc>
              <a:buNone/>
              <a:tabLst>
                <a:tab algn="l" pos="0"/>
              </a:tabLst>
            </a:pPr>
            <a:r>
              <a:rPr b="1" lang="en-US" sz="4400" strike="noStrike" u="none">
                <a:solidFill>
                  <a:srgbClr val="000000"/>
                </a:solidFill>
                <a:uFillTx/>
                <a:latin typeface="Arial"/>
              </a:rPr>
              <a:t>Tech Stack</a:t>
            </a:r>
            <a:endParaRPr b="0" lang="en-US" sz="4400" strike="noStrike" u="none">
              <a:solidFill>
                <a:srgbClr val="000000"/>
              </a:solidFill>
              <a:uFillTx/>
              <a:latin typeface="Arial"/>
            </a:endParaRPr>
          </a:p>
        </p:txBody>
      </p:sp>
      <p:sp>
        <p:nvSpPr>
          <p:cNvPr id="24"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191"/>
              </a:spcBef>
              <a:spcAft>
                <a:spcPts val="992"/>
              </a:spcAft>
              <a:buClr>
                <a:srgbClr val="000000"/>
              </a:buClr>
              <a:buSzPct val="45000"/>
              <a:buFont typeface="Wingdings" charset="2"/>
              <a:buChar char=""/>
            </a:pPr>
            <a:r>
              <a:rPr b="1" lang="en-US" sz="2400" strike="noStrike" u="none">
                <a:solidFill>
                  <a:srgbClr val="000000"/>
                </a:solidFill>
                <a:uFillTx/>
                <a:latin typeface="Arial"/>
              </a:rPr>
              <a:t>Python 3.x</a:t>
            </a:r>
            <a:endParaRPr b="0" lang="en-US" sz="2400" strike="noStrike" u="none">
              <a:solidFill>
                <a:srgbClr val="000000"/>
              </a:solidFill>
              <a:uFillTx/>
              <a:latin typeface="Arial"/>
            </a:endParaRPr>
          </a:p>
          <a:p>
            <a:pPr marL="432000" indent="-324000">
              <a:lnSpc>
                <a:spcPct val="100000"/>
              </a:lnSpc>
              <a:spcBef>
                <a:spcPts val="1191"/>
              </a:spcBef>
              <a:spcAft>
                <a:spcPts val="992"/>
              </a:spcAft>
              <a:buClr>
                <a:srgbClr val="000000"/>
              </a:buClr>
              <a:buSzPct val="45000"/>
              <a:buFont typeface="Wingdings" charset="2"/>
              <a:buChar char=""/>
            </a:pPr>
            <a:r>
              <a:rPr b="1" lang="en-US" sz="2400" strike="noStrike" u="none">
                <a:solidFill>
                  <a:srgbClr val="000000"/>
                </a:solidFill>
                <a:uFillTx/>
                <a:latin typeface="Arial"/>
              </a:rPr>
              <a:t>MySQL</a:t>
            </a:r>
            <a:endParaRPr b="0" lang="en-US" sz="2400" strike="noStrike" u="none">
              <a:solidFill>
                <a:srgbClr val="000000"/>
              </a:solidFill>
              <a:uFillTx/>
              <a:latin typeface="Arial"/>
            </a:endParaRPr>
          </a:p>
          <a:p>
            <a:pPr marL="432000" indent="-324000">
              <a:lnSpc>
                <a:spcPct val="100000"/>
              </a:lnSpc>
              <a:spcBef>
                <a:spcPts val="1191"/>
              </a:spcBef>
              <a:spcAft>
                <a:spcPts val="992"/>
              </a:spcAft>
              <a:buClr>
                <a:srgbClr val="000000"/>
              </a:buClr>
              <a:buSzPct val="45000"/>
              <a:buFont typeface="Wingdings" charset="2"/>
              <a:buChar char=""/>
            </a:pPr>
            <a:r>
              <a:rPr b="1" lang="en-US" sz="2400" strike="noStrike" u="none">
                <a:solidFill>
                  <a:srgbClr val="000000"/>
                </a:solidFill>
                <a:uFillTx/>
                <a:latin typeface="Arial"/>
              </a:rPr>
              <a:t>VS Code</a:t>
            </a:r>
            <a:endParaRPr b="0" lang="en-US" sz="2400" strike="noStrike" u="none">
              <a:solidFill>
                <a:srgbClr val="000000"/>
              </a:solidFill>
              <a:uFillTx/>
              <a:latin typeface="Arial"/>
            </a:endParaRPr>
          </a:p>
          <a:p>
            <a:pPr marL="432000" indent="-324000">
              <a:lnSpc>
                <a:spcPct val="100000"/>
              </a:lnSpc>
              <a:spcBef>
                <a:spcPts val="1191"/>
              </a:spcBef>
              <a:spcAft>
                <a:spcPts val="992"/>
              </a:spcAft>
              <a:buClr>
                <a:srgbClr val="000000"/>
              </a:buClr>
              <a:buSzPct val="45000"/>
              <a:buFont typeface="Wingdings" charset="2"/>
              <a:buChar char=""/>
            </a:pPr>
            <a:r>
              <a:rPr b="1" lang="en-US" sz="2400" strike="noStrike" u="none">
                <a:solidFill>
                  <a:srgbClr val="000000"/>
                </a:solidFill>
                <a:uFillTx/>
                <a:latin typeface="Arial"/>
              </a:rPr>
              <a:t>Git</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159</TotalTime>
  <Application>LibreOffice/24.8.2.1$Windows_X86_64 LibreOffice_project/0f794b6e29741098670a3b95d60478a65d05ef13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2024-10-24T18:07:00Z</dcterms:created>
  <dc:creator/>
  <dc:description/>
  <dc:language>en-US</dc:language>
  <cp:lastModifiedBy/>
  <dcterms:modified xsi:type="dcterms:W3CDTF">2024-10-25T09:44:23Z</dcterms:modified>
  <cp:revision>10</cp:revision>
  <dc:subject/>
  <dc:title/>
</cp:coreProperties>
</file>

<file path=docProps/custom.xml><?xml version="1.0" encoding="utf-8"?>
<Properties xmlns="http://schemas.openxmlformats.org/officeDocument/2006/custom-properties" xmlns:vt="http://schemas.openxmlformats.org/officeDocument/2006/docPropsVTypes"/>
</file>