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56" r:id="rId3"/>
    <p:sldId id="259" r:id="rId4"/>
    <p:sldId id="262" r:id="rId5"/>
    <p:sldId id="263" r:id="rId6"/>
    <p:sldId id="261" r:id="rId7"/>
    <p:sldId id="265" r:id="rId8"/>
    <p:sldId id="270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D00DF-4A49-44D6-BCDE-67A6DB5D31A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A652-916F-4DA9-B865-FBCB550F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6A652-916F-4DA9-B865-FBCB550F0A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4ECB-E1FB-9CB8-861C-8914755C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89A2-A54E-9FCD-D78B-60825F6A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78E6-D1DF-1C37-50AA-2E39384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8453-F400-3F38-7F5D-076D4AD8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CC55-C257-840B-349E-43D834A7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39DC-43F0-58D5-87D8-F6FE0E2E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4648F-18F7-673D-1E5C-8E432EBA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6D11-17A4-C07E-08E5-DCE3A3C2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64BA9-D553-5E8B-A656-A2510ECF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D8DB-4D55-286C-7F6F-86E40CD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EF4D1-7870-C876-A755-5A4DB48D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8A92-3F13-CD74-A04C-FB7FD2C0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109C-3D51-D0D3-64EB-F31EDB03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5152-9405-9FAC-251A-5DA31E51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F33E-F229-C218-9AD2-6C074932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C6EE-5070-B3EE-B131-C20B126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486D-E536-DFD1-848F-F20E8660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5478-E71D-3D7F-BBE3-86738D2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9F79-FBF0-E4F5-A3FF-9A25F816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0B67-7BCD-A8AA-6CEB-F26798BF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01BB-69EF-4FAE-F394-6E4CFFE5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D1F5-03B4-66EA-3944-FB470724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E479-C98F-A710-97AA-4996C3BF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94BE-82FF-8578-AA25-1F6C3F9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36E9-8A5C-F7F8-2FD1-4076DA4F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3AF3-A1D7-8819-0560-36934AAE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FCF6-27B1-A721-0281-0D13DD656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F76F9-A254-00CD-B243-A30351F9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A1D83-8EBF-43B7-EDC9-686753AA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278A-F7D9-D363-55A7-48170C53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265FB-AF8F-D36D-16B8-2FCD8DAE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A3AE-2A30-B83D-0639-DF649C04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8C5B-AEAD-FD67-8439-95A657B3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DA579-8748-D0C4-2C09-3FA977D5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BD1B-7A97-18EF-E49A-3BF92321D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5FAF2-A178-BCAB-F594-8D8E1B2B4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AA2F7-B0B9-9401-9B46-86BDDA1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5412-EBC5-4797-0C33-682ECE8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6798D-7383-7DF7-1587-15049F84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4114-7A57-E022-B240-DDC1FE87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6F54D-4E80-CDF1-D812-DD4616B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BD20-7107-FD9E-E840-0E622AF3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2021-A207-FF58-8AF5-2CCF7057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99416-62C0-EE14-3B72-B15B0C7A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07FDC-871D-1787-275A-58D8904F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C6CE-3351-753F-477A-F7066039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D6D1-0DF5-87E7-E39D-434A2FA4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F623-7911-FF93-C8EF-25733EFC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E3064-4172-E71B-0E00-01762125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DA52-DB06-79C2-3BAB-64FCF938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579D-5E64-8DA4-9F2A-ECF2D64B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B4B5-FDED-3154-EC3B-5ADC772C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096-C230-5EA4-2A35-4ABC1AA5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DD229-4145-8A92-4593-81C7EBAA3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52BDA-4E82-A66A-1E5E-E021B1697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EC71-136B-34EE-21D8-84BD7ABB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27C8A-F618-BB37-8474-0E21A9DE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52E0-B22E-8F06-985D-8A925C35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C3BB6-9DBC-54AC-C6AE-675F6658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C3F1-C776-2B9D-1701-CF1157F1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917D-2E96-9055-3278-08566C39C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5425-9F54-4BB1-9ED8-C3CB89D17A7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49D6-AC02-26C4-6DFE-73E84A172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F252-A0C5-FEEA-7C8D-5239E655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FB6C-80AD-422A-9B54-F2F8C8BC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5EA73-5E8B-D724-75C7-8429452EDEDC}"/>
              </a:ext>
            </a:extLst>
          </p:cNvPr>
          <p:cNvSpPr txBox="1"/>
          <p:nvPr/>
        </p:nvSpPr>
        <p:spPr>
          <a:xfrm>
            <a:off x="5273615" y="3243532"/>
            <a:ext cx="949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ptos Black" panose="020F0502020204030204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4169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B0C2-80D4-21DF-E65E-0A15E70E4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7EE3C-00A4-9FB1-2CD0-D8A56FA0D547}"/>
              </a:ext>
            </a:extLst>
          </p:cNvPr>
          <p:cNvSpPr txBox="1"/>
          <p:nvPr/>
        </p:nvSpPr>
        <p:spPr>
          <a:xfrm>
            <a:off x="5273615" y="3243532"/>
            <a:ext cx="949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ptos Black" panose="020F0502020204030204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942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8A1A-2294-E856-F72F-E30AA32C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641"/>
            <a:ext cx="9144000" cy="104607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ptos Display" panose="020B0004020202020204" pitchFamily="34" charset="0"/>
              </a:rPr>
              <a:t>Filtering the Data by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7AC60-F32A-DC42-4368-3A1A3EEA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9733"/>
            <a:ext cx="9143999" cy="4153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E526D-D561-FB67-EF86-6F10AC47F48C}"/>
              </a:ext>
            </a:extLst>
          </p:cNvPr>
          <p:cNvSpPr/>
          <p:nvPr/>
        </p:nvSpPr>
        <p:spPr>
          <a:xfrm>
            <a:off x="4876799" y="1716871"/>
            <a:ext cx="50569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85327-97D0-9C44-00BE-9C78AB1A9FA1}"/>
              </a:ext>
            </a:extLst>
          </p:cNvPr>
          <p:cNvSpPr/>
          <p:nvPr/>
        </p:nvSpPr>
        <p:spPr>
          <a:xfrm>
            <a:off x="2860963" y="4598616"/>
            <a:ext cx="1413164" cy="369332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DA15-0884-D964-CBA6-1B9F4BAE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F77A-2F3E-BFE1-C667-140F3089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641"/>
            <a:ext cx="9144000" cy="104607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ptos Display" panose="020B0004020202020204" pitchFamily="34" charset="0"/>
              </a:rPr>
              <a:t>Generating parquet file - Tkinter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8942D-483D-AE2C-EA9E-0B99BFC4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510" y="1305712"/>
            <a:ext cx="3442490" cy="4766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EEEA7-6C3E-7E8C-CFBF-03C73467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05712"/>
            <a:ext cx="5099411" cy="47665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DE8788-AEA9-1A31-4B09-47B81258A098}"/>
              </a:ext>
            </a:extLst>
          </p:cNvPr>
          <p:cNvSpPr/>
          <p:nvPr/>
        </p:nvSpPr>
        <p:spPr>
          <a:xfrm>
            <a:off x="2787005" y="5504968"/>
            <a:ext cx="536594" cy="369332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49D8F-D135-FCB6-A7A3-E3B64FC19B13}"/>
              </a:ext>
            </a:extLst>
          </p:cNvPr>
          <p:cNvSpPr/>
          <p:nvPr/>
        </p:nvSpPr>
        <p:spPr>
          <a:xfrm>
            <a:off x="8181292" y="5504968"/>
            <a:ext cx="1530928" cy="369332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681BB-2715-AF32-C361-5497366C1AB2}"/>
              </a:ext>
            </a:extLst>
          </p:cNvPr>
          <p:cNvSpPr/>
          <p:nvPr/>
        </p:nvSpPr>
        <p:spPr>
          <a:xfrm>
            <a:off x="7266891" y="4177146"/>
            <a:ext cx="671763" cy="2701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47E4-1F2B-66F0-DDA8-BE7A5F674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9542"/>
            <a:ext cx="9144000" cy="151342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Aptos Display" panose="020B0004020202020204" pitchFamily="34" charset="0"/>
              </a:rPr>
              <a:t>Data Analyses</a:t>
            </a:r>
            <a:br>
              <a:rPr lang="en-US" sz="5000" dirty="0">
                <a:latin typeface="Aptos Display" panose="020B0004020202020204" pitchFamily="34" charset="0"/>
              </a:rPr>
            </a:br>
            <a:endParaRPr lang="en-US" sz="5000" dirty="0"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B7CB7-054E-B4C1-A89D-B217278D9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344" y="3903188"/>
            <a:ext cx="9144000" cy="165576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</a:t>
            </a:r>
            <a:r>
              <a:rPr lang="en-US" sz="1800" b="1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growth </a:t>
            </a: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total population varied </a:t>
            </a:r>
            <a:r>
              <a:rPr lang="en-US" sz="1800" b="1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regions </a:t>
            </a: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2000, 2010, and 2020?</a:t>
            </a:r>
          </a:p>
          <a:p>
            <a:pPr algn="l"/>
            <a:endParaRPr lang="en-US" sz="18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b="1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people </a:t>
            </a: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</a:t>
            </a:r>
            <a:r>
              <a:rPr lang="en-US" sz="1800" b="1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moved between states </a:t>
            </a: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inferred from inter-census changes?</a:t>
            </a:r>
            <a:endParaRPr lang="en-US" dirty="0">
              <a:latin typeface="Aptos Display" panose="020B00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523A88-712D-300B-73ED-2E6CBEDFDE76}"/>
              </a:ext>
            </a:extLst>
          </p:cNvPr>
          <p:cNvCxnSpPr>
            <a:cxnSpLocks/>
          </p:cNvCxnSpPr>
          <p:nvPr/>
        </p:nvCxnSpPr>
        <p:spPr>
          <a:xfrm>
            <a:off x="3914946" y="3082678"/>
            <a:ext cx="4237998" cy="0"/>
          </a:xfrm>
          <a:prstGeom prst="line">
            <a:avLst/>
          </a:prstGeom>
          <a:ln w="571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8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7437D-D770-1D15-0BAD-4122C6E7763A}"/>
              </a:ext>
            </a:extLst>
          </p:cNvPr>
          <p:cNvSpPr txBox="1"/>
          <p:nvPr/>
        </p:nvSpPr>
        <p:spPr>
          <a:xfrm>
            <a:off x="739185" y="788465"/>
            <a:ext cx="107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growth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total population varied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regions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2000, 2010, and 2020?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3E7FE-EC7E-4CE3-91BA-AE9E6662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0" y="1281255"/>
            <a:ext cx="10837209" cy="5195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C12CA-26D8-8A48-15A7-0DD13074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48" y="3898520"/>
            <a:ext cx="5191163" cy="25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E2BE2-D466-9B3B-B6E8-B240F954AB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52436"/>
            <a:ext cx="4810141" cy="48245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1B1E6F-F3C2-6278-26EB-7D2A790C54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352436"/>
            <a:ext cx="5181600" cy="48245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FCB88-EBAD-415C-DDDC-120B2711268F}"/>
              </a:ext>
            </a:extLst>
          </p:cNvPr>
          <p:cNvSpPr txBox="1"/>
          <p:nvPr/>
        </p:nvSpPr>
        <p:spPr>
          <a:xfrm>
            <a:off x="838200" y="78561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growth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total population varied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regions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2000, 2010, and 2020?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67978-125C-BE48-73DB-8A53DF71C953}"/>
              </a:ext>
            </a:extLst>
          </p:cNvPr>
          <p:cNvSpPr/>
          <p:nvPr/>
        </p:nvSpPr>
        <p:spPr>
          <a:xfrm>
            <a:off x="3666767" y="5188693"/>
            <a:ext cx="914400" cy="3168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635DC-5D49-A494-B270-6A145DE9CC64}"/>
              </a:ext>
            </a:extLst>
          </p:cNvPr>
          <p:cNvSpPr/>
          <p:nvPr/>
        </p:nvSpPr>
        <p:spPr>
          <a:xfrm>
            <a:off x="3666767" y="4116162"/>
            <a:ext cx="914400" cy="3168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0D83C-D409-ADA1-37D1-0F1ACF6FBC7F}"/>
              </a:ext>
            </a:extLst>
          </p:cNvPr>
          <p:cNvSpPr/>
          <p:nvPr/>
        </p:nvSpPr>
        <p:spPr>
          <a:xfrm>
            <a:off x="3666767" y="3055951"/>
            <a:ext cx="914400" cy="3168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1EB61-1374-BFB9-1FE8-5E59E9BE83A1}"/>
              </a:ext>
            </a:extLst>
          </p:cNvPr>
          <p:cNvSpPr/>
          <p:nvPr/>
        </p:nvSpPr>
        <p:spPr>
          <a:xfrm>
            <a:off x="9947564" y="3976255"/>
            <a:ext cx="394854" cy="65808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97C4C-E84E-1357-556F-D0FDE98B6559}"/>
              </a:ext>
            </a:extLst>
          </p:cNvPr>
          <p:cNvSpPr/>
          <p:nvPr/>
        </p:nvSpPr>
        <p:spPr>
          <a:xfrm>
            <a:off x="944349" y="3055950"/>
            <a:ext cx="914400" cy="3168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8DF9B-2E86-EAB4-9E84-D4BB561088A8}"/>
              </a:ext>
            </a:extLst>
          </p:cNvPr>
          <p:cNvSpPr/>
          <p:nvPr/>
        </p:nvSpPr>
        <p:spPr>
          <a:xfrm>
            <a:off x="9947564" y="2154382"/>
            <a:ext cx="1336964" cy="436417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40D7E4-F94A-AD6D-7B11-60C7327DDACD}"/>
              </a:ext>
            </a:extLst>
          </p:cNvPr>
          <p:cNvSpPr/>
          <p:nvPr/>
        </p:nvSpPr>
        <p:spPr>
          <a:xfrm>
            <a:off x="6250640" y="3976254"/>
            <a:ext cx="683560" cy="65808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6114EE-ED5F-5E76-A335-E7760C1FE6A1}"/>
              </a:ext>
            </a:extLst>
          </p:cNvPr>
          <p:cNvSpPr/>
          <p:nvPr/>
        </p:nvSpPr>
        <p:spPr>
          <a:xfrm>
            <a:off x="944349" y="4146862"/>
            <a:ext cx="914400" cy="3168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81E0C-7AD7-7E53-8777-28E9BA2FF455}"/>
              </a:ext>
            </a:extLst>
          </p:cNvPr>
          <p:cNvSpPr/>
          <p:nvPr/>
        </p:nvSpPr>
        <p:spPr>
          <a:xfrm>
            <a:off x="944349" y="5188693"/>
            <a:ext cx="914400" cy="3168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DB418F-5091-FDD3-E2ED-32BE5BA9D317}"/>
              </a:ext>
            </a:extLst>
          </p:cNvPr>
          <p:cNvSpPr/>
          <p:nvPr/>
        </p:nvSpPr>
        <p:spPr>
          <a:xfrm>
            <a:off x="6250640" y="5267547"/>
            <a:ext cx="2039190" cy="65808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EC95EE-883A-6236-85AD-56DA053F1BA0}"/>
              </a:ext>
            </a:extLst>
          </p:cNvPr>
          <p:cNvSpPr/>
          <p:nvPr/>
        </p:nvSpPr>
        <p:spPr>
          <a:xfrm>
            <a:off x="9947563" y="5267546"/>
            <a:ext cx="433887" cy="65808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A62CD-B66D-E23A-A19C-D4C8C65D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3A633-C08E-7284-D484-51416D553D79}"/>
              </a:ext>
            </a:extLst>
          </p:cNvPr>
          <p:cNvSpPr txBox="1"/>
          <p:nvPr/>
        </p:nvSpPr>
        <p:spPr>
          <a:xfrm>
            <a:off x="1116992" y="659694"/>
            <a:ext cx="100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people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moved between states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inferred from inter-census changes?</a:t>
            </a:r>
            <a:endParaRPr lang="en-US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48FED-E51F-0B68-198A-0CB9E7A0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18" y="1133858"/>
            <a:ext cx="9275411" cy="518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76C800-AAF3-6FB7-8831-9539BE32C2B7}"/>
              </a:ext>
            </a:extLst>
          </p:cNvPr>
          <p:cNvSpPr/>
          <p:nvPr/>
        </p:nvSpPr>
        <p:spPr>
          <a:xfrm>
            <a:off x="7472286" y="6087571"/>
            <a:ext cx="561109" cy="1562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0FE46-838F-CD18-57A4-BD52DCA1331C}"/>
              </a:ext>
            </a:extLst>
          </p:cNvPr>
          <p:cNvSpPr/>
          <p:nvPr/>
        </p:nvSpPr>
        <p:spPr>
          <a:xfrm>
            <a:off x="10256343" y="6087571"/>
            <a:ext cx="387928" cy="1562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77253-AB98-E1BB-83BC-3DD765A76DC5}"/>
              </a:ext>
            </a:extLst>
          </p:cNvPr>
          <p:cNvSpPr/>
          <p:nvPr/>
        </p:nvSpPr>
        <p:spPr>
          <a:xfrm>
            <a:off x="7919550" y="1182092"/>
            <a:ext cx="381001" cy="2309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55D4C-D85D-F0BD-981A-B60A59F9FB8E}"/>
              </a:ext>
            </a:extLst>
          </p:cNvPr>
          <p:cNvSpPr/>
          <p:nvPr/>
        </p:nvSpPr>
        <p:spPr>
          <a:xfrm>
            <a:off x="5240748" y="1185236"/>
            <a:ext cx="381001" cy="23091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C8E96-63D0-3CA1-3B92-60190F321619}"/>
              </a:ext>
            </a:extLst>
          </p:cNvPr>
          <p:cNvSpPr txBox="1"/>
          <p:nvPr/>
        </p:nvSpPr>
        <p:spPr>
          <a:xfrm>
            <a:off x="1399309" y="715926"/>
            <a:ext cx="939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people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moved between states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inferred from inter-census changes?</a:t>
            </a:r>
            <a:endParaRPr lang="en-US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32475-564C-A509-C26D-090FB996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9" y="1202337"/>
            <a:ext cx="10603882" cy="5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6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3473-9204-9622-BE3F-BA7CAEAC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9A2AC-4BA3-D61C-31F9-13C9EBC4FF97}"/>
              </a:ext>
            </a:extLst>
          </p:cNvPr>
          <p:cNvSpPr txBox="1"/>
          <p:nvPr/>
        </p:nvSpPr>
        <p:spPr>
          <a:xfrm>
            <a:off x="838200" y="736866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people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moved between states </a:t>
            </a:r>
            <a:r>
              <a:rPr lang="en-US" sz="1800" dirty="0">
                <a:solidFill>
                  <a:schemeClr val="accent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inferred from inter-census changes?</a:t>
            </a:r>
            <a:endParaRPr lang="en-US" dirty="0">
              <a:solidFill>
                <a:schemeClr val="accent1"/>
              </a:solidFill>
              <a:latin typeface="Aptos Display" panose="020B0004020202020204" pitchFamily="34" charset="0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F5A35C3-3EDA-61C7-1FFA-EF042B3980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2966" y="1386943"/>
            <a:ext cx="4498005" cy="4869237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9C2EC985-D045-C0AF-97AF-6D21C1EBF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386943"/>
            <a:ext cx="5181600" cy="4869237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35938A0-3FCA-1D9F-F29F-B896F75A2511}"/>
              </a:ext>
            </a:extLst>
          </p:cNvPr>
          <p:cNvSpPr txBox="1"/>
          <p:nvPr/>
        </p:nvSpPr>
        <p:spPr>
          <a:xfrm>
            <a:off x="6172199" y="6256180"/>
            <a:ext cx="51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000099"/>
                </a:solidFill>
                <a:effectLst/>
                <a:latin typeface="Aptos" panose="020B0004020202020204" pitchFamily="34" charset="0"/>
              </a:rPr>
              <a:t>Source: </a:t>
            </a:r>
            <a:r>
              <a:rPr lang="en-US" sz="800" b="0" i="0" dirty="0">
                <a:solidFill>
                  <a:srgbClr val="000099"/>
                </a:solidFill>
                <a:effectLst/>
                <a:latin typeface="Aptos" panose="020B0004020202020204" pitchFamily="34" charset="0"/>
              </a:rPr>
              <a:t>Calculations by the United States Regional Economic Analysis Project (US-REAP)</a:t>
            </a:r>
            <a:br>
              <a:rPr lang="en-US" sz="800" dirty="0">
                <a:latin typeface="Aptos" panose="020B0004020202020204" pitchFamily="34" charset="0"/>
              </a:rPr>
            </a:br>
            <a:r>
              <a:rPr lang="en-US" sz="800" b="0" i="0" dirty="0">
                <a:solidFill>
                  <a:srgbClr val="000099"/>
                </a:solidFill>
                <a:effectLst/>
                <a:latin typeface="Aptos" panose="020B0004020202020204" pitchFamily="34" charset="0"/>
              </a:rPr>
              <a:t>with data provided by the U.S. Department of Commerce, Bureau of Economic Analysis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D673B1-FDBA-E2FE-6946-AAA253711C45}"/>
              </a:ext>
            </a:extLst>
          </p:cNvPr>
          <p:cNvSpPr/>
          <p:nvPr/>
        </p:nvSpPr>
        <p:spPr>
          <a:xfrm>
            <a:off x="3906982" y="1735718"/>
            <a:ext cx="1766455" cy="4464192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EC8D14-2201-09FD-2AD7-4F72C6D34F8B}"/>
              </a:ext>
            </a:extLst>
          </p:cNvPr>
          <p:cNvSpPr/>
          <p:nvPr/>
        </p:nvSpPr>
        <p:spPr>
          <a:xfrm>
            <a:off x="9587345" y="2389908"/>
            <a:ext cx="1046019" cy="3866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13D2D4-F466-E781-4E50-1403B0288EB2}"/>
              </a:ext>
            </a:extLst>
          </p:cNvPr>
          <p:cNvSpPr/>
          <p:nvPr/>
        </p:nvSpPr>
        <p:spPr>
          <a:xfrm>
            <a:off x="2288738" y="1735718"/>
            <a:ext cx="344953" cy="4464192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166</Words>
  <Application>Microsoft Office PowerPoint</Application>
  <PresentationFormat>Widescreen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Black</vt:lpstr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Filtering the Data by Columns</vt:lpstr>
      <vt:lpstr>Generating parquet file - Tkinter GUI</vt:lpstr>
      <vt:lpstr>Data Analyses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Abraham Olude</dc:creator>
  <cp:lastModifiedBy>Abraham Olude</cp:lastModifiedBy>
  <cp:revision>5</cp:revision>
  <dcterms:created xsi:type="dcterms:W3CDTF">2024-11-22T21:48:45Z</dcterms:created>
  <dcterms:modified xsi:type="dcterms:W3CDTF">2024-11-27T15:52:56Z</dcterms:modified>
</cp:coreProperties>
</file>