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layfair Displ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italic.fntdata"/><Relationship Id="rId14" Type="http://schemas.openxmlformats.org/officeDocument/2006/relationships/font" Target="fonts/PlayfairDisplay-bold.fntdata"/><Relationship Id="rId17" Type="http://schemas.openxmlformats.org/officeDocument/2006/relationships/font" Target="fonts/Lato-regular.fntdata"/><Relationship Id="rId16" Type="http://schemas.openxmlformats.org/officeDocument/2006/relationships/font" Target="fonts/PlayfairDispl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391563f91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391563f91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391563f91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391563f91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391563f91_0_1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6391563f91_0_1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391563f91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391563f91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reason that it has a bell-shape instead of a single height at 10Hz is due to approximation problems w/ DFT and spectral leakage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6391563f91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6391563f91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391563f91_0_1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391563f91_0_1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391563f91_0_1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391563f91_0_1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630600" y="263175"/>
            <a:ext cx="8069700" cy="283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6300">
                <a:solidFill>
                  <a:srgbClr val="00FFFF"/>
                </a:solidFill>
              </a:rPr>
              <a:t>Fourier Analysis</a:t>
            </a:r>
            <a:r>
              <a:rPr lang="en" sz="6300"/>
              <a:t> &amp; </a:t>
            </a:r>
            <a:r>
              <a:rPr lang="en" sz="6300">
                <a:solidFill>
                  <a:srgbClr val="FFF2CC"/>
                </a:solidFill>
              </a:rPr>
              <a:t>Signal Processing</a:t>
            </a:r>
            <a:endParaRPr sz="6300">
              <a:solidFill>
                <a:srgbClr val="FFF2CC"/>
              </a:solidFill>
            </a:endParaRPr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1037000" y="3648950"/>
            <a:ext cx="4042800" cy="59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By: Will Dinicola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Sine Wave in </a:t>
            </a:r>
            <a:r>
              <a:rPr lang="en">
                <a:solidFill>
                  <a:srgbClr val="00FF00"/>
                </a:solidFill>
              </a:rPr>
              <a:t>‘Time Domain’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75" name="Google Shape;75;p14"/>
          <p:cNvSpPr txBox="1"/>
          <p:nvPr/>
        </p:nvSpPr>
        <p:spPr>
          <a:xfrm>
            <a:off x="46450" y="1468650"/>
            <a:ext cx="3570000" cy="11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●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Note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-axis plots </a:t>
            </a:r>
            <a:r>
              <a:rPr lang="en" sz="24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Time</a:t>
            </a:r>
            <a:endParaRPr sz="2400">
              <a:solidFill>
                <a:srgbClr val="00FF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Lato"/>
              <a:buChar char="○"/>
            </a:pPr>
            <a:r>
              <a:rPr lang="en" sz="24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y-axis plots Height</a:t>
            </a:r>
            <a:endParaRPr sz="24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5100" y="1017725"/>
            <a:ext cx="501720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Fourier Series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850" y="372725"/>
            <a:ext cx="556260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5"/>
          <p:cNvSpPr txBox="1"/>
          <p:nvPr/>
        </p:nvSpPr>
        <p:spPr>
          <a:xfrm>
            <a:off x="607625" y="1354575"/>
            <a:ext cx="7771200" cy="20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this functions says: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○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Any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periodic function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that is ‘tame’ (continuous, has non infinite max/min)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can be represented an infinite sum of sine and 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cosine</a:t>
            </a:r>
            <a:r>
              <a:rPr lang="en" sz="1800">
                <a:latin typeface="Lato"/>
                <a:ea typeface="Lato"/>
                <a:cs typeface="Lato"/>
                <a:sym typeface="Lato"/>
              </a:rPr>
              <a:t> functions</a:t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Lato"/>
              <a:ea typeface="Lato"/>
              <a:cs typeface="Lato"/>
              <a:sym typeface="La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" sz="1800">
                <a:latin typeface="Lato"/>
                <a:ea typeface="Lato"/>
                <a:cs typeface="Lato"/>
                <a:sym typeface="Lato"/>
              </a:rPr>
              <a:t>Let’s see it in action to approximate a </a:t>
            </a:r>
            <a:r>
              <a:rPr lang="en" sz="1800">
                <a:solidFill>
                  <a:srgbClr val="FF9900"/>
                </a:solidFill>
                <a:latin typeface="Lato"/>
                <a:ea typeface="Lato"/>
                <a:cs typeface="Lato"/>
                <a:sym typeface="Lato"/>
              </a:rPr>
              <a:t>square wave</a:t>
            </a:r>
            <a:endParaRPr sz="1800">
              <a:solidFill>
                <a:srgbClr val="FF9900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Lato"/>
              <a:buChar char="○"/>
            </a:pPr>
            <a:r>
              <a:rPr lang="en">
                <a:latin typeface="Lato"/>
                <a:ea typeface="Lato"/>
                <a:cs typeface="Lato"/>
                <a:sym typeface="Lato"/>
              </a:rPr>
              <a:t>https://bgrawi.com/Fourier-Visualizations/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4175" y="3323800"/>
            <a:ext cx="2984150" cy="129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2CC"/>
                </a:solidFill>
              </a:rPr>
              <a:t>Frequency Domain</a:t>
            </a:r>
            <a:endParaRPr>
              <a:solidFill>
                <a:srgbClr val="FFF2CC"/>
              </a:solidFill>
            </a:endParaRPr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226850"/>
            <a:ext cx="3732600" cy="86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a_, b_n represent ‘how much’ of different frequencies present</a:t>
            </a:r>
            <a:endParaRPr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93450" y="372725"/>
            <a:ext cx="4808500" cy="70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2800" y="1283825"/>
            <a:ext cx="4306150" cy="3418851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6"/>
          <p:cNvSpPr txBox="1"/>
          <p:nvPr/>
        </p:nvSpPr>
        <p:spPr>
          <a:xfrm>
            <a:off x="404575" y="2093400"/>
            <a:ext cx="3378600" cy="17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Taking the ‘Fourier Series’ of a function in the </a:t>
            </a:r>
            <a:r>
              <a:rPr lang="en" sz="1800">
                <a:solidFill>
                  <a:srgbClr val="00FF00"/>
                </a:solidFill>
                <a:latin typeface="Lato"/>
                <a:ea typeface="Lato"/>
                <a:cs typeface="Lato"/>
                <a:sym typeface="Lato"/>
              </a:rPr>
              <a:t>‘Time Domain’ </a:t>
            </a:r>
            <a:r>
              <a:rPr b="1" lang="en" sz="1800">
                <a:latin typeface="Lato"/>
                <a:ea typeface="Lato"/>
                <a:cs typeface="Lato"/>
                <a:sym typeface="Lato"/>
              </a:rPr>
              <a:t>converts</a:t>
            </a: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to the </a:t>
            </a:r>
            <a:r>
              <a:rPr lang="en" sz="1800">
                <a:solidFill>
                  <a:srgbClr val="FFF2CC"/>
                </a:solidFill>
                <a:latin typeface="Lato"/>
                <a:ea typeface="Lato"/>
                <a:cs typeface="Lato"/>
                <a:sym typeface="Lato"/>
              </a:rPr>
              <a:t>‘Frequency Domain’ </a:t>
            </a:r>
            <a:endParaRPr sz="1800">
              <a:solidFill>
                <a:srgbClr val="FFF2CC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Negative Frequencies?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387900" y="1417800"/>
            <a:ext cx="3465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x-axis is </a:t>
            </a:r>
            <a:r>
              <a:rPr lang="en">
                <a:solidFill>
                  <a:srgbClr val="FF0000"/>
                </a:solidFill>
              </a:rPr>
              <a:t>Real</a:t>
            </a:r>
            <a:endParaRPr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y-axis is</a:t>
            </a:r>
            <a:r>
              <a:rPr lang="en">
                <a:solidFill>
                  <a:srgbClr val="D9EAD3"/>
                </a:solidFill>
              </a:rPr>
              <a:t> </a:t>
            </a:r>
            <a:r>
              <a:rPr i="1" lang="en">
                <a:solidFill>
                  <a:srgbClr val="D9EAD3"/>
                </a:solidFill>
              </a:rPr>
              <a:t>‘Imaginary’</a:t>
            </a:r>
            <a:endParaRPr i="1">
              <a:solidFill>
                <a:srgbClr val="D9EAD3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Stores phase shift/magnitude even when ‘phasor’ isn’t  drawing maximum value</a:t>
            </a:r>
            <a:endParaRPr/>
          </a:p>
        </p:txBody>
      </p:sp>
      <p:pic>
        <p:nvPicPr>
          <p:cNvPr descr="Phasor - Wikipedia"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649500" y="1140950"/>
            <a:ext cx="2391800" cy="342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asor - Wikipedia"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800000">
            <a:off x="3927613" y="1017725"/>
            <a:ext cx="2496275" cy="3541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7"/>
          <p:cNvSpPr txBox="1"/>
          <p:nvPr/>
        </p:nvSpPr>
        <p:spPr>
          <a:xfrm>
            <a:off x="6574850" y="641350"/>
            <a:ext cx="2391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https://commons.wikimedia.org/wiki/File:Unfasor.gif</a:t>
            </a:r>
            <a:endParaRPr sz="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the </a:t>
            </a:r>
            <a:r>
              <a:rPr lang="en">
                <a:solidFill>
                  <a:srgbClr val="FFD966"/>
                </a:solidFill>
              </a:rPr>
              <a:t>Frequency Domain</a:t>
            </a:r>
            <a:r>
              <a:rPr lang="en"/>
              <a:t>?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>
                <a:solidFill>
                  <a:srgbClr val="FFFF00"/>
                </a:solidFill>
              </a:rPr>
              <a:t>‘Convolution</a:t>
            </a:r>
            <a:r>
              <a:rPr lang="en" sz="2200"/>
              <a:t>’ is a complicated operation required to apply a ‘filter’ to audio in the </a:t>
            </a:r>
            <a:r>
              <a:rPr lang="en" sz="2200">
                <a:solidFill>
                  <a:srgbClr val="00FF00"/>
                </a:solidFill>
              </a:rPr>
              <a:t>‘Time Domain’</a:t>
            </a:r>
            <a:endParaRPr sz="2200">
              <a:solidFill>
                <a:srgbClr val="00FF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/>
              <a:t>I</a:t>
            </a:r>
            <a:r>
              <a:rPr lang="en" sz="2200"/>
              <a:t>mage processing, machine learning, statistics, and many more</a:t>
            </a:r>
            <a:endParaRPr sz="22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(6:54 - 8:15) https://www.youtube.com/watch?v=IaSGqQa5O-M </a:t>
            </a:r>
            <a:endParaRPr sz="1800"/>
          </a:p>
          <a:p>
            <a:pPr indent="-342900" lvl="2" marL="1371600" rtl="0" algn="l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 sz="1800"/>
              <a:t>(7:35 - 12:52) </a:t>
            </a:r>
            <a:r>
              <a:rPr lang="en" sz="1800"/>
              <a:t>https://www.youtube.com/watch?v=KuXjwB4LzSA</a:t>
            </a:r>
            <a:endParaRPr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Convolution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>
                <a:solidFill>
                  <a:srgbClr val="FFFF00"/>
                </a:solidFill>
              </a:rPr>
              <a:t>Convolution</a:t>
            </a:r>
            <a:r>
              <a:rPr lang="en"/>
              <a:t> can be an expensive operation compared to multiplication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Important: Convolution in the </a:t>
            </a:r>
            <a:r>
              <a:rPr lang="en">
                <a:solidFill>
                  <a:srgbClr val="00FF00"/>
                </a:solidFill>
              </a:rPr>
              <a:t>‘Time Domain’ </a:t>
            </a:r>
            <a:r>
              <a:rPr lang="en"/>
              <a:t>is equivalent to multiplication in the </a:t>
            </a:r>
            <a:r>
              <a:rPr lang="en">
                <a:solidFill>
                  <a:srgbClr val="FFF2CC"/>
                </a:solidFill>
              </a:rPr>
              <a:t>‘Frequency Domain’</a:t>
            </a:r>
            <a:endParaRPr>
              <a:solidFill>
                <a:srgbClr val="FFF2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our signal is </a:t>
            </a:r>
            <a:r>
              <a:rPr lang="en"/>
              <a:t>converted</a:t>
            </a:r>
            <a:r>
              <a:rPr lang="en"/>
              <a:t> to the </a:t>
            </a:r>
            <a:r>
              <a:rPr lang="en">
                <a:solidFill>
                  <a:srgbClr val="FFF2CC"/>
                </a:solidFill>
              </a:rPr>
              <a:t>‘Frequency Domain’</a:t>
            </a:r>
            <a:r>
              <a:rPr lang="en"/>
              <a:t> manipulating it is faster, easier, more intuitive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rgbClr val="000000"/>
                </a:solidFill>
              </a:rPr>
              <a:t>INVERSE Fourier Series</a:t>
            </a:r>
            <a:r>
              <a:rPr lang="en"/>
              <a:t> can take us back to the</a:t>
            </a:r>
            <a:r>
              <a:rPr lang="en">
                <a:solidFill>
                  <a:srgbClr val="00FF00"/>
                </a:solidFill>
              </a:rPr>
              <a:t> ‘Time Domain’</a:t>
            </a:r>
            <a:endParaRPr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