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63" r:id="rId2"/>
    <p:sldId id="328" r:id="rId3"/>
    <p:sldId id="378" r:id="rId4"/>
    <p:sldId id="376" r:id="rId5"/>
    <p:sldId id="377" r:id="rId6"/>
    <p:sldId id="364" r:id="rId7"/>
    <p:sldId id="373" r:id="rId8"/>
    <p:sldId id="374" r:id="rId9"/>
    <p:sldId id="369" r:id="rId10"/>
    <p:sldId id="370" r:id="rId11"/>
    <p:sldId id="371" r:id="rId12"/>
    <p:sldId id="372" r:id="rId13"/>
    <p:sldId id="375" r:id="rId14"/>
    <p:sldId id="379" r:id="rId15"/>
    <p:sldId id="341" r:id="rId16"/>
    <p:sldId id="368" r:id="rId17"/>
    <p:sldId id="300" r:id="rId18"/>
    <p:sldId id="309" r:id="rId19"/>
    <p:sldId id="367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0504D"/>
    <a:srgbClr val="9BBB59"/>
    <a:srgbClr val="8064A2"/>
    <a:srgbClr val="4F81BD"/>
    <a:srgbClr val="FF9900"/>
    <a:srgbClr val="4BACC6"/>
    <a:srgbClr val="0070C0"/>
    <a:srgbClr val="FAC90F"/>
    <a:srgbClr val="00B0F0"/>
    <a:srgbClr val="92D0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CE093-0987-4123-A19C-C73418D4581B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390C9-E209-452A-AF2C-23D0DB5DF8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469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2077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4283968" y="415592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54" y="320452"/>
            <a:ext cx="8922642" cy="349548"/>
          </a:xfrm>
        </p:spPr>
        <p:txBody>
          <a:bodyPr>
            <a:noAutofit/>
          </a:bodyPr>
          <a:lstStyle>
            <a:lvl1pPr algn="ctr"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第一部分  点击此处输入您的标题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424428" y="4711836"/>
            <a:ext cx="718624" cy="288032"/>
            <a:chOff x="8424428" y="4716750"/>
            <a:chExt cx="718624" cy="288032"/>
          </a:xfrm>
          <a:solidFill>
            <a:srgbClr val="BFBFBF"/>
          </a:solidFill>
        </p:grpSpPr>
        <p:sp>
          <p:nvSpPr>
            <p:cNvPr id="9" name="圆角矩形 8"/>
            <p:cNvSpPr/>
            <p:nvPr userDrawn="1"/>
          </p:nvSpPr>
          <p:spPr>
            <a:xfrm>
              <a:off x="8424428" y="4716750"/>
              <a:ext cx="468052" cy="2880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8820472" y="4948014"/>
              <a:ext cx="322580" cy="567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8475514" y="4686575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E71900-10A2-4CC6-8A82-1659C4480C15}" type="slidenum"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467632" y="502568"/>
            <a:ext cx="30056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740729" y="502568"/>
            <a:ext cx="30056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74D81-BE9C-4C9D-8371-8BC208C7A872}" type="datetimeFigureOut">
              <a:rPr lang="zh-CN" altLang="en-US" smtClean="0"/>
              <a:pPr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F6FF-76A1-4CE1-A727-BAA53E4938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fpp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4F81BD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C0504D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8064A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9BBB59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Flowchart: Decision 79">
            <a:hlinkClick r:id="rId3"/>
          </p:cNvPr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7825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4F81BD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4F81BD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8066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C0504D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C0504D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767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8064A2"/>
                </a:solidFill>
                <a:latin typeface="方正正大黑简体" pitchFamily="2" charset="-122"/>
                <a:ea typeface="方正正大黑简体" pitchFamily="2" charset="-122"/>
              </a:rPr>
              <a:t>1</a:t>
            </a:r>
            <a:endParaRPr lang="zh-CN" altLang="en-US" sz="6600" dirty="0">
              <a:solidFill>
                <a:srgbClr val="8064A2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9BBB59"/>
                </a:solidFill>
                <a:latin typeface="方正正大黑简体" pitchFamily="2" charset="-122"/>
                <a:ea typeface="方正正大黑简体" pitchFamily="2" charset="-122"/>
              </a:rPr>
              <a:t>8</a:t>
            </a:r>
            <a:endParaRPr lang="zh-CN" altLang="en-US" sz="6600" dirty="0">
              <a:solidFill>
                <a:srgbClr val="9BBB59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1720" y="3867894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Group 4</a:t>
            </a:r>
          </a:p>
          <a:p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24/10/2018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99592" y="3147814"/>
            <a:ext cx="7848872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smtClean="0">
                <a:solidFill>
                  <a:schemeClr val="tx1"/>
                </a:solidFill>
              </a:rPr>
              <a:t>Interim P</a:t>
            </a:r>
            <a:r>
              <a:rPr lang="en-US" altLang="zh-CN" b="1" smtClean="0">
                <a:solidFill>
                  <a:schemeClr val="tx1"/>
                </a:solidFill>
              </a:rPr>
              <a:t>resentation</a:t>
            </a:r>
            <a:r>
              <a:rPr lang="en-GB" altLang="zh-CN" b="1" dirty="0" smtClean="0">
                <a:solidFill>
                  <a:schemeClr val="tx1"/>
                </a:solidFill>
              </a:rPr>
              <a:t> of Supermarket Information System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70269" y="313295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Summary of pros and cons</a:t>
            </a:r>
          </a:p>
        </p:txBody>
      </p:sp>
      <p:cxnSp>
        <p:nvCxnSpPr>
          <p:cNvPr id="32" name="Straight Connector 5"/>
          <p:cNvCxnSpPr/>
          <p:nvPr/>
        </p:nvCxnSpPr>
        <p:spPr>
          <a:xfrm>
            <a:off x="4572000" y="1169670"/>
            <a:ext cx="0" cy="24098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61"/>
          <p:cNvGrpSpPr/>
          <p:nvPr/>
        </p:nvGrpSpPr>
        <p:grpSpPr>
          <a:xfrm>
            <a:off x="4888923" y="1184562"/>
            <a:ext cx="623455" cy="623455"/>
            <a:chOff x="6518563" y="1579415"/>
            <a:chExt cx="831273" cy="831273"/>
          </a:xfrm>
        </p:grpSpPr>
        <p:sp>
          <p:nvSpPr>
            <p:cNvPr id="63" name="Rounded Rectangle 12"/>
            <p:cNvSpPr/>
            <p:nvPr/>
          </p:nvSpPr>
          <p:spPr>
            <a:xfrm>
              <a:off x="6518563" y="1579415"/>
              <a:ext cx="831273" cy="8312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" name="Group 19"/>
            <p:cNvGrpSpPr/>
            <p:nvPr/>
          </p:nvGrpSpPr>
          <p:grpSpPr>
            <a:xfrm>
              <a:off x="6702027" y="1790527"/>
              <a:ext cx="464344" cy="465138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65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66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67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68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69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70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71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72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73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</p:grpSp>
      </p:grpSp>
      <p:grpSp>
        <p:nvGrpSpPr>
          <p:cNvPr id="5" name="Group 62"/>
          <p:cNvGrpSpPr/>
          <p:nvPr/>
        </p:nvGrpSpPr>
        <p:grpSpPr>
          <a:xfrm>
            <a:off x="4888923" y="2062593"/>
            <a:ext cx="623455" cy="623455"/>
            <a:chOff x="6518563" y="2750124"/>
            <a:chExt cx="831273" cy="831273"/>
          </a:xfrm>
        </p:grpSpPr>
        <p:sp>
          <p:nvSpPr>
            <p:cNvPr id="75" name="Rounded Rectangle 13"/>
            <p:cNvSpPr/>
            <p:nvPr/>
          </p:nvSpPr>
          <p:spPr>
            <a:xfrm>
              <a:off x="6518563" y="2750124"/>
              <a:ext cx="831273" cy="831273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" name="Group 29"/>
            <p:cNvGrpSpPr/>
            <p:nvPr/>
          </p:nvGrpSpPr>
          <p:grpSpPr>
            <a:xfrm>
              <a:off x="6772671" y="2933191"/>
              <a:ext cx="319088" cy="465138"/>
              <a:chOff x="5441157" y="4440238"/>
              <a:chExt cx="319088" cy="465138"/>
            </a:xfrm>
            <a:solidFill>
              <a:schemeClr val="bg2"/>
            </a:solidFill>
          </p:grpSpPr>
          <p:sp>
            <p:nvSpPr>
              <p:cNvPr id="77" name="AutoShape 97"/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78" name="AutoShape 98"/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79" name="AutoShape 99"/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7" name="Group 58"/>
          <p:cNvGrpSpPr/>
          <p:nvPr/>
        </p:nvGrpSpPr>
        <p:grpSpPr>
          <a:xfrm>
            <a:off x="3631623" y="2062593"/>
            <a:ext cx="623455" cy="623455"/>
            <a:chOff x="4842163" y="2750124"/>
            <a:chExt cx="831273" cy="831273"/>
          </a:xfrm>
        </p:grpSpPr>
        <p:sp>
          <p:nvSpPr>
            <p:cNvPr id="81" name="Rounded Rectangle 6"/>
            <p:cNvSpPr/>
            <p:nvPr/>
          </p:nvSpPr>
          <p:spPr>
            <a:xfrm>
              <a:off x="4842163" y="2750124"/>
              <a:ext cx="831273" cy="83127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" name="Group 33"/>
            <p:cNvGrpSpPr/>
            <p:nvPr/>
          </p:nvGrpSpPr>
          <p:grpSpPr>
            <a:xfrm>
              <a:off x="5019964" y="2946176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83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4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9" name="Group 59"/>
          <p:cNvGrpSpPr/>
          <p:nvPr/>
        </p:nvGrpSpPr>
        <p:grpSpPr>
          <a:xfrm>
            <a:off x="3631623" y="2940625"/>
            <a:ext cx="623455" cy="623455"/>
            <a:chOff x="4842163" y="3920833"/>
            <a:chExt cx="831273" cy="831273"/>
          </a:xfrm>
        </p:grpSpPr>
        <p:sp>
          <p:nvSpPr>
            <p:cNvPr id="91" name="Rounded Rectangle 7"/>
            <p:cNvSpPr/>
            <p:nvPr/>
          </p:nvSpPr>
          <p:spPr>
            <a:xfrm>
              <a:off x="4842163" y="3920833"/>
              <a:ext cx="831273" cy="83127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0" name="Group 39"/>
            <p:cNvGrpSpPr/>
            <p:nvPr/>
          </p:nvGrpSpPr>
          <p:grpSpPr>
            <a:xfrm>
              <a:off x="5027504" y="4104297"/>
              <a:ext cx="464344" cy="464344"/>
              <a:chOff x="3510757" y="2582069"/>
              <a:chExt cx="464344" cy="464344"/>
            </a:xfrm>
            <a:solidFill>
              <a:schemeClr val="bg2"/>
            </a:solidFill>
          </p:grpSpPr>
          <p:sp>
            <p:nvSpPr>
              <p:cNvPr id="93" name="AutoShape 126"/>
              <p:cNvSpPr/>
              <p:nvPr/>
            </p:nvSpPr>
            <p:spPr bwMode="auto">
              <a:xfrm>
                <a:off x="3510757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4" name="AutoShape 127"/>
              <p:cNvSpPr/>
              <p:nvPr/>
            </p:nvSpPr>
            <p:spPr bwMode="auto">
              <a:xfrm>
                <a:off x="3698875" y="2654300"/>
                <a:ext cx="109538" cy="1087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1" name="Group 57"/>
          <p:cNvGrpSpPr/>
          <p:nvPr/>
        </p:nvGrpSpPr>
        <p:grpSpPr>
          <a:xfrm>
            <a:off x="3631623" y="1184562"/>
            <a:ext cx="623455" cy="623455"/>
            <a:chOff x="4842163" y="1579415"/>
            <a:chExt cx="831273" cy="831273"/>
          </a:xfrm>
        </p:grpSpPr>
        <p:sp>
          <p:nvSpPr>
            <p:cNvPr id="96" name="Rounded Rectangle 3"/>
            <p:cNvSpPr/>
            <p:nvPr/>
          </p:nvSpPr>
          <p:spPr>
            <a:xfrm>
              <a:off x="4842163" y="1579415"/>
              <a:ext cx="831273" cy="83127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2" name="Group 42"/>
            <p:cNvGrpSpPr/>
            <p:nvPr/>
          </p:nvGrpSpPr>
          <p:grpSpPr>
            <a:xfrm>
              <a:off x="5019963" y="1750443"/>
              <a:ext cx="465138" cy="464344"/>
              <a:chOff x="2581275" y="2582069"/>
              <a:chExt cx="465138" cy="464344"/>
            </a:xfrm>
            <a:solidFill>
              <a:schemeClr val="bg2"/>
            </a:solidFill>
          </p:grpSpPr>
          <p:sp>
            <p:nvSpPr>
              <p:cNvPr id="98" name="AutoShape 128"/>
              <p:cNvSpPr/>
              <p:nvPr/>
            </p:nvSpPr>
            <p:spPr bwMode="auto">
              <a:xfrm>
                <a:off x="2581275" y="2582069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9" name="AutoShape 129"/>
              <p:cNvSpPr/>
              <p:nvPr/>
            </p:nvSpPr>
            <p:spPr bwMode="auto">
              <a:xfrm>
                <a:off x="2871788" y="2640013"/>
                <a:ext cx="115888" cy="11588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3" name="Group 63"/>
          <p:cNvGrpSpPr/>
          <p:nvPr/>
        </p:nvGrpSpPr>
        <p:grpSpPr>
          <a:xfrm>
            <a:off x="4888923" y="2940625"/>
            <a:ext cx="623455" cy="623455"/>
            <a:chOff x="6518563" y="3920833"/>
            <a:chExt cx="831273" cy="831273"/>
          </a:xfrm>
        </p:grpSpPr>
        <p:sp>
          <p:nvSpPr>
            <p:cNvPr id="101" name="Rounded Rectangle 14"/>
            <p:cNvSpPr/>
            <p:nvPr/>
          </p:nvSpPr>
          <p:spPr>
            <a:xfrm>
              <a:off x="6518563" y="3920833"/>
              <a:ext cx="831273" cy="831273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2" name="AutoShape 139"/>
            <p:cNvSpPr/>
            <p:nvPr/>
          </p:nvSpPr>
          <p:spPr bwMode="auto">
            <a:xfrm>
              <a:off x="6700042" y="4118584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1662430" y="877570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081798" y="1410330"/>
            <a:ext cx="246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Simple to make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097038" y="2318216"/>
            <a:ext cx="246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onvenient and quick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081798" y="3185949"/>
            <a:ext cx="246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U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sers can quickly get familiar with the function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094488" y="877639"/>
            <a:ext cx="171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disadvantage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646178" y="1410330"/>
            <a:ext cx="246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O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versimplification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646813" y="2316733"/>
            <a:ext cx="246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Security deficiency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646813" y="3132322"/>
            <a:ext cx="246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Can't meet the work requirements of our team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"/>
          <p:cNvSpPr/>
          <p:nvPr/>
        </p:nvSpPr>
        <p:spPr>
          <a:xfrm>
            <a:off x="3347863" y="771550"/>
            <a:ext cx="5796137" cy="4371950"/>
          </a:xfrm>
          <a:custGeom>
            <a:avLst/>
            <a:gdLst>
              <a:gd name="connsiteX0" fmla="*/ 0 w 7664245"/>
              <a:gd name="connsiteY0" fmla="*/ 0 h 6858000"/>
              <a:gd name="connsiteX1" fmla="*/ 7664245 w 7664245"/>
              <a:gd name="connsiteY1" fmla="*/ 0 h 6858000"/>
              <a:gd name="connsiteX2" fmla="*/ 7664245 w 7664245"/>
              <a:gd name="connsiteY2" fmla="*/ 6858000 h 6858000"/>
              <a:gd name="connsiteX3" fmla="*/ 0 w 7664245"/>
              <a:gd name="connsiteY3" fmla="*/ 6858000 h 6858000"/>
              <a:gd name="connsiteX4" fmla="*/ 0 w 7664245"/>
              <a:gd name="connsiteY4" fmla="*/ 0 h 6858000"/>
              <a:gd name="connsiteX0-1" fmla="*/ 3657600 w 7664245"/>
              <a:gd name="connsiteY0-2" fmla="*/ 0 h 6858000"/>
              <a:gd name="connsiteX1-3" fmla="*/ 7664245 w 7664245"/>
              <a:gd name="connsiteY1-4" fmla="*/ 0 h 6858000"/>
              <a:gd name="connsiteX2-5" fmla="*/ 7664245 w 7664245"/>
              <a:gd name="connsiteY2-6" fmla="*/ 6858000 h 6858000"/>
              <a:gd name="connsiteX3-7" fmla="*/ 0 w 7664245"/>
              <a:gd name="connsiteY3-8" fmla="*/ 6858000 h 6858000"/>
              <a:gd name="connsiteX4-9" fmla="*/ 3657600 w 7664245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64245" h="6858000">
                <a:moveTo>
                  <a:pt x="3657600" y="0"/>
                </a:moveTo>
                <a:lnTo>
                  <a:pt x="7664245" y="0"/>
                </a:lnTo>
                <a:lnTo>
                  <a:pt x="7664245" y="6858000"/>
                </a:lnTo>
                <a:lnTo>
                  <a:pt x="0" y="6858000"/>
                </a:lnTo>
                <a:lnTo>
                  <a:pt x="365760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Pentagon 25"/>
          <p:cNvSpPr/>
          <p:nvPr/>
        </p:nvSpPr>
        <p:spPr>
          <a:xfrm>
            <a:off x="345387" y="1767319"/>
            <a:ext cx="455636" cy="27308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en-GB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872513" y="1708289"/>
            <a:ext cx="3637112" cy="50013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l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ersonnel management, basic information          management</a:t>
            </a:r>
          </a:p>
        </p:txBody>
      </p:sp>
      <p:sp>
        <p:nvSpPr>
          <p:cNvPr id="140" name="Pentagon 33"/>
          <p:cNvSpPr/>
          <p:nvPr/>
        </p:nvSpPr>
        <p:spPr>
          <a:xfrm>
            <a:off x="345387" y="2435208"/>
            <a:ext cx="455636" cy="27308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en-GB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34"/>
          <p:cNvSpPr/>
          <p:nvPr/>
        </p:nvSpPr>
        <p:spPr>
          <a:xfrm>
            <a:off x="840763" y="2435233"/>
            <a:ext cx="2798402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F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ilm arrangement</a:t>
            </a:r>
          </a:p>
        </p:txBody>
      </p:sp>
      <p:sp>
        <p:nvSpPr>
          <p:cNvPr id="142" name="Pentagon 36"/>
          <p:cNvSpPr/>
          <p:nvPr/>
        </p:nvSpPr>
        <p:spPr>
          <a:xfrm>
            <a:off x="345387" y="3093626"/>
            <a:ext cx="455636" cy="273084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endParaRPr lang="en-GB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37"/>
          <p:cNvSpPr/>
          <p:nvPr/>
        </p:nvSpPr>
        <p:spPr>
          <a:xfrm>
            <a:off x="840764" y="3111430"/>
            <a:ext cx="2378073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T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icket management</a:t>
            </a:r>
          </a:p>
        </p:txBody>
      </p:sp>
      <p:sp>
        <p:nvSpPr>
          <p:cNvPr id="144" name="Pentagon 39"/>
          <p:cNvSpPr/>
          <p:nvPr/>
        </p:nvSpPr>
        <p:spPr>
          <a:xfrm>
            <a:off x="345387" y="3782526"/>
            <a:ext cx="455636" cy="273084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endParaRPr lang="en-GB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40"/>
          <p:cNvSpPr/>
          <p:nvPr/>
        </p:nvSpPr>
        <p:spPr>
          <a:xfrm>
            <a:off x="840763" y="3782551"/>
            <a:ext cx="2245337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ystem management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139952" y="2067694"/>
            <a:ext cx="1580622" cy="685800"/>
            <a:chOff x="5621315" y="2514600"/>
            <a:chExt cx="2107496" cy="914400"/>
          </a:xfrm>
        </p:grpSpPr>
        <p:sp>
          <p:nvSpPr>
            <p:cNvPr id="147" name="Parallelogram 14"/>
            <p:cNvSpPr/>
            <p:nvPr/>
          </p:nvSpPr>
          <p:spPr>
            <a:xfrm>
              <a:off x="5621315" y="251460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AutoShape 59"/>
            <p:cNvSpPr/>
            <p:nvPr/>
          </p:nvSpPr>
          <p:spPr bwMode="auto">
            <a:xfrm>
              <a:off x="6442494" y="2777487"/>
              <a:ext cx="465138" cy="464344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sym typeface="Gill Sans" charset="0"/>
              </a:endParaRPr>
            </a:p>
          </p:txBody>
        </p:sp>
      </p:grpSp>
      <p:grpSp>
        <p:nvGrpSpPr>
          <p:cNvPr id="4" name="Group 1"/>
          <p:cNvGrpSpPr/>
          <p:nvPr/>
        </p:nvGrpSpPr>
        <p:grpSpPr>
          <a:xfrm>
            <a:off x="4472064" y="1169240"/>
            <a:ext cx="1580622" cy="685800"/>
            <a:chOff x="6162090" y="1310315"/>
            <a:chExt cx="2107496" cy="914400"/>
          </a:xfrm>
        </p:grpSpPr>
        <p:sp>
          <p:nvSpPr>
            <p:cNvPr id="150" name="Parallelogram 13"/>
            <p:cNvSpPr/>
            <p:nvPr/>
          </p:nvSpPr>
          <p:spPr>
            <a:xfrm>
              <a:off x="6162090" y="1310315"/>
              <a:ext cx="2107496" cy="914400"/>
            </a:xfrm>
            <a:prstGeom prst="parallelogram">
              <a:avLst>
                <a:gd name="adj" fmla="val 5241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" name="Group 42"/>
            <p:cNvGrpSpPr/>
            <p:nvPr/>
          </p:nvGrpSpPr>
          <p:grpSpPr>
            <a:xfrm>
              <a:off x="6983269" y="1549630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5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5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191006" y="3878882"/>
            <a:ext cx="1580622" cy="685800"/>
            <a:chOff x="4454013" y="4923170"/>
            <a:chExt cx="2107496" cy="914400"/>
          </a:xfrm>
        </p:grpSpPr>
        <p:sp>
          <p:nvSpPr>
            <p:cNvPr id="155" name="Parallelogram 16"/>
            <p:cNvSpPr/>
            <p:nvPr/>
          </p:nvSpPr>
          <p:spPr>
            <a:xfrm>
              <a:off x="4454013" y="492317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7" name="Group 45"/>
            <p:cNvGrpSpPr/>
            <p:nvPr/>
          </p:nvGrpSpPr>
          <p:grpSpPr>
            <a:xfrm>
              <a:off x="5348217" y="5147801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57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158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</p:grpSp>
      </p:grpSp>
      <p:grpSp>
        <p:nvGrpSpPr>
          <p:cNvPr id="8" name="Group 4"/>
          <p:cNvGrpSpPr/>
          <p:nvPr/>
        </p:nvGrpSpPr>
        <p:grpSpPr>
          <a:xfrm>
            <a:off x="3632185" y="2975668"/>
            <a:ext cx="1580622" cy="685800"/>
            <a:chOff x="5042252" y="3718885"/>
            <a:chExt cx="2107496" cy="914400"/>
          </a:xfrm>
        </p:grpSpPr>
        <p:sp>
          <p:nvSpPr>
            <p:cNvPr id="160" name="Parallelogram 15"/>
            <p:cNvSpPr/>
            <p:nvPr/>
          </p:nvSpPr>
          <p:spPr>
            <a:xfrm>
              <a:off x="5042252" y="371888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9" name="Group 48"/>
            <p:cNvGrpSpPr/>
            <p:nvPr/>
          </p:nvGrpSpPr>
          <p:grpSpPr>
            <a:xfrm>
              <a:off x="5863431" y="3980425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62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3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4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179512" y="627534"/>
            <a:ext cx="47452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inema information system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679" y="320452"/>
            <a:ext cx="8922642" cy="349548"/>
          </a:xfrm>
        </p:spPr>
        <p:txBody>
          <a:bodyPr>
            <a:normAutofit/>
          </a:bodyPr>
          <a:lstStyle/>
          <a:p>
            <a:r>
              <a:rPr lang="zh-CN" altLang="en-US" sz="1200" dirty="0" smtClean="0">
                <a:sym typeface="+mn-ea"/>
              </a:rPr>
              <a:t>Summary of pros and cons</a:t>
            </a:r>
          </a:p>
        </p:txBody>
      </p:sp>
      <p:cxnSp>
        <p:nvCxnSpPr>
          <p:cNvPr id="32" name="Straight Connector 5"/>
          <p:cNvCxnSpPr/>
          <p:nvPr/>
        </p:nvCxnSpPr>
        <p:spPr>
          <a:xfrm>
            <a:off x="4572000" y="1169670"/>
            <a:ext cx="0" cy="24098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61"/>
          <p:cNvGrpSpPr/>
          <p:nvPr/>
        </p:nvGrpSpPr>
        <p:grpSpPr>
          <a:xfrm>
            <a:off x="4888923" y="1184562"/>
            <a:ext cx="623455" cy="623455"/>
            <a:chOff x="6518563" y="1579415"/>
            <a:chExt cx="831273" cy="831273"/>
          </a:xfrm>
        </p:grpSpPr>
        <p:sp>
          <p:nvSpPr>
            <p:cNvPr id="63" name="Rounded Rectangle 12"/>
            <p:cNvSpPr/>
            <p:nvPr/>
          </p:nvSpPr>
          <p:spPr>
            <a:xfrm>
              <a:off x="6518563" y="1579415"/>
              <a:ext cx="831273" cy="8312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" name="Group 19"/>
            <p:cNvGrpSpPr/>
            <p:nvPr/>
          </p:nvGrpSpPr>
          <p:grpSpPr>
            <a:xfrm>
              <a:off x="6702027" y="1790527"/>
              <a:ext cx="464344" cy="465138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65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66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67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68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69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70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71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72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73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</p:grpSp>
      </p:grpSp>
      <p:grpSp>
        <p:nvGrpSpPr>
          <p:cNvPr id="5" name="Group 62"/>
          <p:cNvGrpSpPr/>
          <p:nvPr/>
        </p:nvGrpSpPr>
        <p:grpSpPr>
          <a:xfrm>
            <a:off x="4888923" y="2062593"/>
            <a:ext cx="623455" cy="623455"/>
            <a:chOff x="6518563" y="2750124"/>
            <a:chExt cx="831273" cy="831273"/>
          </a:xfrm>
        </p:grpSpPr>
        <p:sp>
          <p:nvSpPr>
            <p:cNvPr id="75" name="Rounded Rectangle 13"/>
            <p:cNvSpPr/>
            <p:nvPr/>
          </p:nvSpPr>
          <p:spPr>
            <a:xfrm>
              <a:off x="6518563" y="2750124"/>
              <a:ext cx="831273" cy="831273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" name="Group 29"/>
            <p:cNvGrpSpPr/>
            <p:nvPr/>
          </p:nvGrpSpPr>
          <p:grpSpPr>
            <a:xfrm>
              <a:off x="6772671" y="2933191"/>
              <a:ext cx="319088" cy="465138"/>
              <a:chOff x="5441157" y="4440238"/>
              <a:chExt cx="319088" cy="465138"/>
            </a:xfrm>
            <a:solidFill>
              <a:schemeClr val="bg2"/>
            </a:solidFill>
          </p:grpSpPr>
          <p:sp>
            <p:nvSpPr>
              <p:cNvPr id="77" name="AutoShape 97"/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78" name="AutoShape 98"/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79" name="AutoShape 99"/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7" name="Group 58"/>
          <p:cNvGrpSpPr/>
          <p:nvPr/>
        </p:nvGrpSpPr>
        <p:grpSpPr>
          <a:xfrm>
            <a:off x="3631623" y="2062593"/>
            <a:ext cx="623455" cy="623455"/>
            <a:chOff x="4842163" y="2750124"/>
            <a:chExt cx="831273" cy="831273"/>
          </a:xfrm>
        </p:grpSpPr>
        <p:sp>
          <p:nvSpPr>
            <p:cNvPr id="81" name="Rounded Rectangle 6"/>
            <p:cNvSpPr/>
            <p:nvPr/>
          </p:nvSpPr>
          <p:spPr>
            <a:xfrm>
              <a:off x="4842163" y="2750124"/>
              <a:ext cx="831273" cy="83127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" name="Group 33"/>
            <p:cNvGrpSpPr/>
            <p:nvPr/>
          </p:nvGrpSpPr>
          <p:grpSpPr>
            <a:xfrm>
              <a:off x="5019964" y="2946176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83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4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9" name="Group 59"/>
          <p:cNvGrpSpPr/>
          <p:nvPr/>
        </p:nvGrpSpPr>
        <p:grpSpPr>
          <a:xfrm>
            <a:off x="3631623" y="2940625"/>
            <a:ext cx="623455" cy="623455"/>
            <a:chOff x="4842163" y="3920833"/>
            <a:chExt cx="831273" cy="831273"/>
          </a:xfrm>
        </p:grpSpPr>
        <p:sp>
          <p:nvSpPr>
            <p:cNvPr id="91" name="Rounded Rectangle 7"/>
            <p:cNvSpPr/>
            <p:nvPr/>
          </p:nvSpPr>
          <p:spPr>
            <a:xfrm>
              <a:off x="4842163" y="3920833"/>
              <a:ext cx="831273" cy="83127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0" name="Group 39"/>
            <p:cNvGrpSpPr/>
            <p:nvPr/>
          </p:nvGrpSpPr>
          <p:grpSpPr>
            <a:xfrm>
              <a:off x="5027504" y="4104297"/>
              <a:ext cx="464344" cy="464344"/>
              <a:chOff x="3510757" y="2582069"/>
              <a:chExt cx="464344" cy="464344"/>
            </a:xfrm>
            <a:solidFill>
              <a:schemeClr val="bg2"/>
            </a:solidFill>
          </p:grpSpPr>
          <p:sp>
            <p:nvSpPr>
              <p:cNvPr id="93" name="AutoShape 126"/>
              <p:cNvSpPr/>
              <p:nvPr/>
            </p:nvSpPr>
            <p:spPr bwMode="auto">
              <a:xfrm>
                <a:off x="3510757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4" name="AutoShape 127"/>
              <p:cNvSpPr/>
              <p:nvPr/>
            </p:nvSpPr>
            <p:spPr bwMode="auto">
              <a:xfrm>
                <a:off x="3698875" y="2654300"/>
                <a:ext cx="109538" cy="1087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1" name="Group 57"/>
          <p:cNvGrpSpPr/>
          <p:nvPr/>
        </p:nvGrpSpPr>
        <p:grpSpPr>
          <a:xfrm>
            <a:off x="3631623" y="1184562"/>
            <a:ext cx="623455" cy="623455"/>
            <a:chOff x="4842163" y="1579415"/>
            <a:chExt cx="831273" cy="831273"/>
          </a:xfrm>
        </p:grpSpPr>
        <p:sp>
          <p:nvSpPr>
            <p:cNvPr id="96" name="Rounded Rectangle 3"/>
            <p:cNvSpPr/>
            <p:nvPr/>
          </p:nvSpPr>
          <p:spPr>
            <a:xfrm>
              <a:off x="4842163" y="1579415"/>
              <a:ext cx="831273" cy="83127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2" name="Group 42"/>
            <p:cNvGrpSpPr/>
            <p:nvPr/>
          </p:nvGrpSpPr>
          <p:grpSpPr>
            <a:xfrm>
              <a:off x="5019963" y="1750443"/>
              <a:ext cx="465138" cy="464344"/>
              <a:chOff x="2581275" y="2582069"/>
              <a:chExt cx="465138" cy="464344"/>
            </a:xfrm>
            <a:solidFill>
              <a:schemeClr val="bg2"/>
            </a:solidFill>
          </p:grpSpPr>
          <p:sp>
            <p:nvSpPr>
              <p:cNvPr id="98" name="AutoShape 128"/>
              <p:cNvSpPr/>
              <p:nvPr/>
            </p:nvSpPr>
            <p:spPr bwMode="auto">
              <a:xfrm>
                <a:off x="2581275" y="2582069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9" name="AutoShape 129"/>
              <p:cNvSpPr/>
              <p:nvPr/>
            </p:nvSpPr>
            <p:spPr bwMode="auto">
              <a:xfrm>
                <a:off x="2871788" y="2640013"/>
                <a:ext cx="115888" cy="11588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3" name="Group 63"/>
          <p:cNvGrpSpPr/>
          <p:nvPr/>
        </p:nvGrpSpPr>
        <p:grpSpPr>
          <a:xfrm>
            <a:off x="4888923" y="2940625"/>
            <a:ext cx="623455" cy="623455"/>
            <a:chOff x="6518563" y="3920833"/>
            <a:chExt cx="831273" cy="831273"/>
          </a:xfrm>
        </p:grpSpPr>
        <p:sp>
          <p:nvSpPr>
            <p:cNvPr id="101" name="Rounded Rectangle 14"/>
            <p:cNvSpPr/>
            <p:nvPr/>
          </p:nvSpPr>
          <p:spPr>
            <a:xfrm>
              <a:off x="6518563" y="3920833"/>
              <a:ext cx="831273" cy="831273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2" name="AutoShape 139"/>
            <p:cNvSpPr/>
            <p:nvPr/>
          </p:nvSpPr>
          <p:spPr bwMode="auto">
            <a:xfrm>
              <a:off x="6700042" y="4118584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1550303" y="847794"/>
            <a:ext cx="1386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081798" y="1410330"/>
            <a:ext cx="2466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asy to operate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081798" y="2329646"/>
            <a:ext cx="2466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afe and reliable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081798" y="3185949"/>
            <a:ext cx="2466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asy to maintain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077343" y="847794"/>
            <a:ext cx="171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disadvantage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646178" y="1370325"/>
            <a:ext cx="246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Extreme database requirements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646178" y="2253233"/>
            <a:ext cx="2466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It's very demanding for safety and stability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646178" y="3132322"/>
            <a:ext cx="246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It 's too much work for our team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"/>
          <p:cNvSpPr/>
          <p:nvPr/>
        </p:nvSpPr>
        <p:spPr>
          <a:xfrm>
            <a:off x="3347863" y="771550"/>
            <a:ext cx="5796137" cy="4371950"/>
          </a:xfrm>
          <a:custGeom>
            <a:avLst/>
            <a:gdLst>
              <a:gd name="connsiteX0" fmla="*/ 0 w 7664245"/>
              <a:gd name="connsiteY0" fmla="*/ 0 h 6858000"/>
              <a:gd name="connsiteX1" fmla="*/ 7664245 w 7664245"/>
              <a:gd name="connsiteY1" fmla="*/ 0 h 6858000"/>
              <a:gd name="connsiteX2" fmla="*/ 7664245 w 7664245"/>
              <a:gd name="connsiteY2" fmla="*/ 6858000 h 6858000"/>
              <a:gd name="connsiteX3" fmla="*/ 0 w 7664245"/>
              <a:gd name="connsiteY3" fmla="*/ 6858000 h 6858000"/>
              <a:gd name="connsiteX4" fmla="*/ 0 w 7664245"/>
              <a:gd name="connsiteY4" fmla="*/ 0 h 6858000"/>
              <a:gd name="connsiteX0-1" fmla="*/ 3657600 w 7664245"/>
              <a:gd name="connsiteY0-2" fmla="*/ 0 h 6858000"/>
              <a:gd name="connsiteX1-3" fmla="*/ 7664245 w 7664245"/>
              <a:gd name="connsiteY1-4" fmla="*/ 0 h 6858000"/>
              <a:gd name="connsiteX2-5" fmla="*/ 7664245 w 7664245"/>
              <a:gd name="connsiteY2-6" fmla="*/ 6858000 h 6858000"/>
              <a:gd name="connsiteX3-7" fmla="*/ 0 w 7664245"/>
              <a:gd name="connsiteY3-8" fmla="*/ 6858000 h 6858000"/>
              <a:gd name="connsiteX4-9" fmla="*/ 3657600 w 7664245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64245" h="6858000">
                <a:moveTo>
                  <a:pt x="3657600" y="0"/>
                </a:moveTo>
                <a:lnTo>
                  <a:pt x="7664245" y="0"/>
                </a:lnTo>
                <a:lnTo>
                  <a:pt x="7664245" y="6858000"/>
                </a:lnTo>
                <a:lnTo>
                  <a:pt x="0" y="6858000"/>
                </a:lnTo>
                <a:lnTo>
                  <a:pt x="365760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Pentagon 25"/>
          <p:cNvSpPr/>
          <p:nvPr/>
        </p:nvSpPr>
        <p:spPr>
          <a:xfrm>
            <a:off x="345387" y="1767319"/>
            <a:ext cx="455636" cy="27308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en-GB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872513" y="1708289"/>
            <a:ext cx="3637112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Connect to the diary life 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0" name="Pentagon 33"/>
          <p:cNvSpPr/>
          <p:nvPr/>
        </p:nvSpPr>
        <p:spPr>
          <a:xfrm>
            <a:off x="345387" y="2435208"/>
            <a:ext cx="455636" cy="27308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en-GB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34"/>
          <p:cNvSpPr/>
          <p:nvPr/>
        </p:nvSpPr>
        <p:spPr>
          <a:xfrm>
            <a:off x="840763" y="2435233"/>
            <a:ext cx="2798402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zh-CN" sz="1400" dirty="0" smtClean="0">
                <a:latin typeface="Times New Roman" pitchFamily="18" charset="0"/>
                <a:cs typeface="Times New Roman" pitchFamily="18" charset="0"/>
              </a:rPr>
              <a:t>Conduct field visits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2" name="Pentagon 36"/>
          <p:cNvSpPr/>
          <p:nvPr/>
        </p:nvSpPr>
        <p:spPr>
          <a:xfrm>
            <a:off x="345387" y="3093626"/>
            <a:ext cx="455636" cy="273084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endParaRPr lang="en-GB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37"/>
          <p:cNvSpPr/>
          <p:nvPr/>
        </p:nvSpPr>
        <p:spPr>
          <a:xfrm>
            <a:off x="840764" y="3111430"/>
            <a:ext cx="2378073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Combination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4" name="Pentagon 39"/>
          <p:cNvSpPr/>
          <p:nvPr/>
        </p:nvSpPr>
        <p:spPr>
          <a:xfrm>
            <a:off x="345387" y="3782526"/>
            <a:ext cx="455636" cy="273084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endParaRPr lang="en-GB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40"/>
          <p:cNvSpPr/>
          <p:nvPr/>
        </p:nvSpPr>
        <p:spPr>
          <a:xfrm>
            <a:off x="827584" y="3795886"/>
            <a:ext cx="2245337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Database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4139952" y="2067694"/>
            <a:ext cx="1580622" cy="685800"/>
            <a:chOff x="5621315" y="2514600"/>
            <a:chExt cx="2107496" cy="914400"/>
          </a:xfrm>
        </p:grpSpPr>
        <p:sp>
          <p:nvSpPr>
            <p:cNvPr id="147" name="Parallelogram 14"/>
            <p:cNvSpPr/>
            <p:nvPr/>
          </p:nvSpPr>
          <p:spPr>
            <a:xfrm>
              <a:off x="5621315" y="251460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AutoShape 59"/>
            <p:cNvSpPr/>
            <p:nvPr/>
          </p:nvSpPr>
          <p:spPr bwMode="auto">
            <a:xfrm>
              <a:off x="6442494" y="2777487"/>
              <a:ext cx="465138" cy="464344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sym typeface="Gill Sans" charset="0"/>
              </a:endParaRPr>
            </a:p>
          </p:txBody>
        </p:sp>
      </p:grpSp>
      <p:grpSp>
        <p:nvGrpSpPr>
          <p:cNvPr id="3" name="Group 1"/>
          <p:cNvGrpSpPr/>
          <p:nvPr/>
        </p:nvGrpSpPr>
        <p:grpSpPr>
          <a:xfrm>
            <a:off x="4472064" y="1169240"/>
            <a:ext cx="1580622" cy="685800"/>
            <a:chOff x="6162090" y="1310315"/>
            <a:chExt cx="2107496" cy="914400"/>
          </a:xfrm>
        </p:grpSpPr>
        <p:sp>
          <p:nvSpPr>
            <p:cNvPr id="150" name="Parallelogram 13"/>
            <p:cNvSpPr/>
            <p:nvPr/>
          </p:nvSpPr>
          <p:spPr>
            <a:xfrm>
              <a:off x="6162090" y="1310315"/>
              <a:ext cx="2107496" cy="914400"/>
            </a:xfrm>
            <a:prstGeom prst="parallelogram">
              <a:avLst>
                <a:gd name="adj" fmla="val 5241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" name="Group 42"/>
            <p:cNvGrpSpPr/>
            <p:nvPr/>
          </p:nvGrpSpPr>
          <p:grpSpPr>
            <a:xfrm>
              <a:off x="6983269" y="1549630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5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5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5" name="Group 5"/>
          <p:cNvGrpSpPr/>
          <p:nvPr/>
        </p:nvGrpSpPr>
        <p:grpSpPr>
          <a:xfrm>
            <a:off x="3191006" y="3878882"/>
            <a:ext cx="1580622" cy="685800"/>
            <a:chOff x="4454013" y="4923170"/>
            <a:chExt cx="2107496" cy="914400"/>
          </a:xfrm>
        </p:grpSpPr>
        <p:sp>
          <p:nvSpPr>
            <p:cNvPr id="155" name="Parallelogram 16"/>
            <p:cNvSpPr/>
            <p:nvPr/>
          </p:nvSpPr>
          <p:spPr>
            <a:xfrm>
              <a:off x="4454013" y="492317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" name="Group 45"/>
            <p:cNvGrpSpPr/>
            <p:nvPr/>
          </p:nvGrpSpPr>
          <p:grpSpPr>
            <a:xfrm>
              <a:off x="5348217" y="5147801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57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158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</p:grpSp>
      </p:grpSp>
      <p:grpSp>
        <p:nvGrpSpPr>
          <p:cNvPr id="7" name="Group 4"/>
          <p:cNvGrpSpPr/>
          <p:nvPr/>
        </p:nvGrpSpPr>
        <p:grpSpPr>
          <a:xfrm>
            <a:off x="3632185" y="2975668"/>
            <a:ext cx="1580622" cy="685800"/>
            <a:chOff x="5042252" y="3718885"/>
            <a:chExt cx="2107496" cy="914400"/>
          </a:xfrm>
        </p:grpSpPr>
        <p:sp>
          <p:nvSpPr>
            <p:cNvPr id="160" name="Parallelogram 15"/>
            <p:cNvSpPr/>
            <p:nvPr/>
          </p:nvSpPr>
          <p:spPr>
            <a:xfrm>
              <a:off x="5042252" y="371888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" name="Group 48"/>
            <p:cNvGrpSpPr/>
            <p:nvPr/>
          </p:nvGrpSpPr>
          <p:grpSpPr>
            <a:xfrm>
              <a:off x="5863431" y="3980425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62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3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4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179512" y="627534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Supermarket 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info system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dirty="0" smtClean="0"/>
              <a:t>Second metting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283819" y="1263888"/>
            <a:ext cx="521594" cy="3612118"/>
            <a:chOff x="4160049" y="1274619"/>
            <a:chExt cx="695459" cy="4816157"/>
          </a:xfrm>
        </p:grpSpPr>
        <p:sp>
          <p:nvSpPr>
            <p:cNvPr id="4" name="Rectangle 4"/>
            <p:cNvSpPr/>
            <p:nvPr/>
          </p:nvSpPr>
          <p:spPr>
            <a:xfrm>
              <a:off x="4160049" y="1274619"/>
              <a:ext cx="695459" cy="405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Isosceles Triangle 5"/>
            <p:cNvSpPr/>
            <p:nvPr/>
          </p:nvSpPr>
          <p:spPr>
            <a:xfrm flipV="1">
              <a:off x="4160049" y="5334390"/>
              <a:ext cx="695459" cy="75638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Isosceles Triangle 6"/>
            <p:cNvSpPr/>
            <p:nvPr/>
          </p:nvSpPr>
          <p:spPr>
            <a:xfrm flipV="1">
              <a:off x="4399999" y="5852463"/>
              <a:ext cx="220319" cy="23831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760318" y="3086242"/>
            <a:ext cx="1045094" cy="1004080"/>
            <a:chOff x="5013756" y="3958570"/>
            <a:chExt cx="1393459" cy="1338773"/>
          </a:xfrm>
        </p:grpSpPr>
        <p:sp>
          <p:nvSpPr>
            <p:cNvPr id="8" name="Diamond 8"/>
            <p:cNvSpPr/>
            <p:nvPr/>
          </p:nvSpPr>
          <p:spPr>
            <a:xfrm>
              <a:off x="5013756" y="3958570"/>
              <a:ext cx="1393459" cy="1338773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5478313" y="4439043"/>
              <a:ext cx="464344" cy="377825"/>
              <a:chOff x="10074275" y="4479132"/>
              <a:chExt cx="464344" cy="377825"/>
            </a:xfrm>
            <a:solidFill>
              <a:schemeClr val="bg1"/>
            </a:solidFill>
          </p:grpSpPr>
          <p:sp>
            <p:nvSpPr>
              <p:cNvPr id="10" name="AutoShape 5"/>
              <p:cNvSpPr/>
              <p:nvPr/>
            </p:nvSpPr>
            <p:spPr bwMode="auto">
              <a:xfrm>
                <a:off x="10393363" y="4595019"/>
                <a:ext cx="87313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999" y="18900"/>
                    </a:moveTo>
                    <a:lnTo>
                      <a:pt x="3600" y="18900"/>
                    </a:lnTo>
                    <a:lnTo>
                      <a:pt x="3600" y="2700"/>
                    </a:lnTo>
                    <a:lnTo>
                      <a:pt x="7200" y="2700"/>
                    </a:lnTo>
                    <a:lnTo>
                      <a:pt x="17999" y="14850"/>
                    </a:lnTo>
                    <a:cubicBezTo>
                      <a:pt x="17999" y="14850"/>
                      <a:pt x="17999" y="18900"/>
                      <a:pt x="17999" y="18900"/>
                    </a:cubicBezTo>
                    <a:close/>
                    <a:moveTo>
                      <a:pt x="10195" y="1202"/>
                    </a:moveTo>
                    <a:cubicBezTo>
                      <a:pt x="9527" y="450"/>
                      <a:pt x="8402" y="0"/>
                      <a:pt x="7200" y="0"/>
                    </a:cubicBezTo>
                    <a:lnTo>
                      <a:pt x="3600" y="0"/>
                    </a:lnTo>
                    <a:cubicBezTo>
                      <a:pt x="1610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610" y="21599"/>
                      <a:pt x="3600" y="21599"/>
                    </a:cubicBezTo>
                    <a:lnTo>
                      <a:pt x="17999" y="21599"/>
                    </a:lnTo>
                    <a:cubicBezTo>
                      <a:pt x="19989" y="21599"/>
                      <a:pt x="21600" y="20392"/>
                      <a:pt x="21600" y="18900"/>
                    </a:cubicBezTo>
                    <a:lnTo>
                      <a:pt x="21600" y="14850"/>
                    </a:lnTo>
                    <a:cubicBezTo>
                      <a:pt x="21600" y="14317"/>
                      <a:pt x="21389" y="13795"/>
                      <a:pt x="20995" y="13352"/>
                    </a:cubicBezTo>
                    <a:cubicBezTo>
                      <a:pt x="20995" y="13352"/>
                      <a:pt x="10195" y="1202"/>
                      <a:pt x="10195" y="120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" name="AutoShape 6"/>
              <p:cNvSpPr/>
              <p:nvPr/>
            </p:nvSpPr>
            <p:spPr bwMode="auto">
              <a:xfrm>
                <a:off x="10074275" y="4479132"/>
                <a:ext cx="464344" cy="377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50" y="16615"/>
                    </a:moveTo>
                    <a:cubicBezTo>
                      <a:pt x="20250" y="17074"/>
                      <a:pt x="19948" y="17446"/>
                      <a:pt x="19575" y="17446"/>
                    </a:cubicBezTo>
                    <a:lnTo>
                      <a:pt x="18803" y="17446"/>
                    </a:lnTo>
                    <a:cubicBezTo>
                      <a:pt x="18501" y="16016"/>
                      <a:pt x="17453" y="14953"/>
                      <a:pt x="16200" y="14953"/>
                    </a:cubicBezTo>
                    <a:cubicBezTo>
                      <a:pt x="14945" y="14953"/>
                      <a:pt x="13897" y="16016"/>
                      <a:pt x="13595" y="17446"/>
                    </a:cubicBezTo>
                    <a:lnTo>
                      <a:pt x="10029" y="17446"/>
                    </a:lnTo>
                    <a:cubicBezTo>
                      <a:pt x="9727" y="16016"/>
                      <a:pt x="8679" y="14953"/>
                      <a:pt x="7425" y="14953"/>
                    </a:cubicBezTo>
                    <a:cubicBezTo>
                      <a:pt x="6170" y="14953"/>
                      <a:pt x="5122" y="16016"/>
                      <a:pt x="4820" y="17446"/>
                    </a:cubicBezTo>
                    <a:lnTo>
                      <a:pt x="4050" y="17446"/>
                    </a:lnTo>
                    <a:cubicBezTo>
                      <a:pt x="3677" y="17446"/>
                      <a:pt x="3375" y="17074"/>
                      <a:pt x="3375" y="16615"/>
                    </a:cubicBezTo>
                    <a:lnTo>
                      <a:pt x="3375" y="14123"/>
                    </a:lnTo>
                    <a:lnTo>
                      <a:pt x="12150" y="14123"/>
                    </a:lnTo>
                    <a:cubicBezTo>
                      <a:pt x="13266" y="14123"/>
                      <a:pt x="14175" y="13005"/>
                      <a:pt x="14175" y="11630"/>
                    </a:cubicBezTo>
                    <a:lnTo>
                      <a:pt x="14175" y="5815"/>
                    </a:lnTo>
                    <a:lnTo>
                      <a:pt x="16875" y="5815"/>
                    </a:lnTo>
                    <a:cubicBezTo>
                      <a:pt x="17100" y="5815"/>
                      <a:pt x="17311" y="5954"/>
                      <a:pt x="17436" y="6185"/>
                    </a:cubicBezTo>
                    <a:lnTo>
                      <a:pt x="20136" y="11169"/>
                    </a:lnTo>
                    <a:cubicBezTo>
                      <a:pt x="20210" y="11306"/>
                      <a:pt x="20250" y="11466"/>
                      <a:pt x="20250" y="11630"/>
                    </a:cubicBezTo>
                    <a:cubicBezTo>
                      <a:pt x="20250" y="11630"/>
                      <a:pt x="20250" y="16615"/>
                      <a:pt x="20250" y="16615"/>
                    </a:cubicBezTo>
                    <a:close/>
                    <a:moveTo>
                      <a:pt x="16200" y="19938"/>
                    </a:moveTo>
                    <a:cubicBezTo>
                      <a:pt x="15454" y="19938"/>
                      <a:pt x="14850" y="19193"/>
                      <a:pt x="14850" y="18276"/>
                    </a:cubicBezTo>
                    <a:cubicBezTo>
                      <a:pt x="14850" y="17360"/>
                      <a:pt x="15454" y="16615"/>
                      <a:pt x="16200" y="16615"/>
                    </a:cubicBezTo>
                    <a:cubicBezTo>
                      <a:pt x="16945" y="16615"/>
                      <a:pt x="17550" y="17360"/>
                      <a:pt x="17550" y="18276"/>
                    </a:cubicBezTo>
                    <a:cubicBezTo>
                      <a:pt x="17550" y="19193"/>
                      <a:pt x="16945" y="19938"/>
                      <a:pt x="16200" y="19938"/>
                    </a:cubicBezTo>
                    <a:moveTo>
                      <a:pt x="7425" y="19938"/>
                    </a:moveTo>
                    <a:cubicBezTo>
                      <a:pt x="6679" y="19938"/>
                      <a:pt x="6075" y="19193"/>
                      <a:pt x="6075" y="18276"/>
                    </a:cubicBezTo>
                    <a:cubicBezTo>
                      <a:pt x="6075" y="17360"/>
                      <a:pt x="6679" y="16615"/>
                      <a:pt x="7425" y="16615"/>
                    </a:cubicBezTo>
                    <a:cubicBezTo>
                      <a:pt x="8170" y="16615"/>
                      <a:pt x="8775" y="17360"/>
                      <a:pt x="8775" y="18276"/>
                    </a:cubicBezTo>
                    <a:cubicBezTo>
                      <a:pt x="8775" y="19193"/>
                      <a:pt x="8170" y="19938"/>
                      <a:pt x="7425" y="19938"/>
                    </a:cubicBezTo>
                    <a:moveTo>
                      <a:pt x="2024" y="12461"/>
                    </a:moveTo>
                    <a:cubicBezTo>
                      <a:pt x="1652" y="12461"/>
                      <a:pt x="1349" y="12089"/>
                      <a:pt x="1349" y="11630"/>
                    </a:cubicBezTo>
                    <a:lnTo>
                      <a:pt x="1349" y="2492"/>
                    </a:lnTo>
                    <a:cubicBezTo>
                      <a:pt x="1349" y="2033"/>
                      <a:pt x="1652" y="1661"/>
                      <a:pt x="2024" y="1661"/>
                    </a:cubicBezTo>
                    <a:lnTo>
                      <a:pt x="12150" y="1661"/>
                    </a:lnTo>
                    <a:cubicBezTo>
                      <a:pt x="12523" y="1661"/>
                      <a:pt x="12825" y="2033"/>
                      <a:pt x="12825" y="2492"/>
                    </a:cubicBezTo>
                    <a:lnTo>
                      <a:pt x="12825" y="4153"/>
                    </a:lnTo>
                    <a:lnTo>
                      <a:pt x="12825" y="5815"/>
                    </a:lnTo>
                    <a:lnTo>
                      <a:pt x="12825" y="11630"/>
                    </a:lnTo>
                    <a:cubicBezTo>
                      <a:pt x="12825" y="12089"/>
                      <a:pt x="12523" y="12461"/>
                      <a:pt x="12150" y="12461"/>
                    </a:cubicBezTo>
                    <a:cubicBezTo>
                      <a:pt x="12150" y="12461"/>
                      <a:pt x="2024" y="12461"/>
                      <a:pt x="2024" y="12461"/>
                    </a:cubicBezTo>
                    <a:close/>
                    <a:moveTo>
                      <a:pt x="21259" y="10248"/>
                    </a:moveTo>
                    <a:lnTo>
                      <a:pt x="18559" y="5263"/>
                    </a:lnTo>
                    <a:cubicBezTo>
                      <a:pt x="18182" y="4568"/>
                      <a:pt x="17552" y="4153"/>
                      <a:pt x="16875" y="4153"/>
                    </a:cubicBezTo>
                    <a:lnTo>
                      <a:pt x="14175" y="4153"/>
                    </a:lnTo>
                    <a:lnTo>
                      <a:pt x="14175" y="2492"/>
                    </a:lnTo>
                    <a:cubicBezTo>
                      <a:pt x="14175" y="1117"/>
                      <a:pt x="13266" y="0"/>
                      <a:pt x="12150" y="0"/>
                    </a:cubicBezTo>
                    <a:lnTo>
                      <a:pt x="2024" y="0"/>
                    </a:lnTo>
                    <a:cubicBezTo>
                      <a:pt x="908" y="0"/>
                      <a:pt x="0" y="1117"/>
                      <a:pt x="0" y="2492"/>
                    </a:cubicBezTo>
                    <a:lnTo>
                      <a:pt x="0" y="11630"/>
                    </a:lnTo>
                    <a:cubicBezTo>
                      <a:pt x="0" y="13005"/>
                      <a:pt x="908" y="14123"/>
                      <a:pt x="2024" y="14123"/>
                    </a:cubicBezTo>
                    <a:lnTo>
                      <a:pt x="2025" y="14123"/>
                    </a:lnTo>
                    <a:lnTo>
                      <a:pt x="2025" y="16615"/>
                    </a:lnTo>
                    <a:cubicBezTo>
                      <a:pt x="2025" y="17989"/>
                      <a:pt x="2933" y="19107"/>
                      <a:pt x="4050" y="19107"/>
                    </a:cubicBezTo>
                    <a:lnTo>
                      <a:pt x="4820" y="19107"/>
                    </a:lnTo>
                    <a:cubicBezTo>
                      <a:pt x="5122" y="20537"/>
                      <a:pt x="6170" y="21600"/>
                      <a:pt x="7425" y="21600"/>
                    </a:cubicBezTo>
                    <a:cubicBezTo>
                      <a:pt x="8679" y="21600"/>
                      <a:pt x="9727" y="20537"/>
                      <a:pt x="10029" y="19107"/>
                    </a:cubicBezTo>
                    <a:lnTo>
                      <a:pt x="13595" y="19107"/>
                    </a:lnTo>
                    <a:cubicBezTo>
                      <a:pt x="13897" y="20537"/>
                      <a:pt x="14945" y="21600"/>
                      <a:pt x="16200" y="21600"/>
                    </a:cubicBezTo>
                    <a:cubicBezTo>
                      <a:pt x="17453" y="21600"/>
                      <a:pt x="18501" y="20537"/>
                      <a:pt x="18803" y="19107"/>
                    </a:cubicBezTo>
                    <a:lnTo>
                      <a:pt x="19575" y="19107"/>
                    </a:lnTo>
                    <a:cubicBezTo>
                      <a:pt x="20691" y="19107"/>
                      <a:pt x="21599" y="17989"/>
                      <a:pt x="21599" y="16615"/>
                    </a:cubicBezTo>
                    <a:lnTo>
                      <a:pt x="21599" y="11630"/>
                    </a:lnTo>
                    <a:cubicBezTo>
                      <a:pt x="21599" y="11137"/>
                      <a:pt x="21482" y="10658"/>
                      <a:pt x="21259" y="10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4283819" y="1263888"/>
            <a:ext cx="1045094" cy="1004080"/>
            <a:chOff x="5711758" y="1528765"/>
            <a:chExt cx="1393459" cy="1338773"/>
          </a:xfrm>
        </p:grpSpPr>
        <p:sp>
          <p:nvSpPr>
            <p:cNvPr id="13" name="Diamond 13"/>
            <p:cNvSpPr/>
            <p:nvPr/>
          </p:nvSpPr>
          <p:spPr>
            <a:xfrm>
              <a:off x="5711758" y="1528765"/>
              <a:ext cx="1393459" cy="133877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AutoShape 83"/>
            <p:cNvSpPr/>
            <p:nvPr/>
          </p:nvSpPr>
          <p:spPr bwMode="auto">
            <a:xfrm>
              <a:off x="6169646" y="2025969"/>
              <a:ext cx="464344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282866" y="2487796"/>
            <a:ext cx="1045094" cy="1004080"/>
            <a:chOff x="5710487" y="3160643"/>
            <a:chExt cx="1393459" cy="1338773"/>
          </a:xfrm>
        </p:grpSpPr>
        <p:sp>
          <p:nvSpPr>
            <p:cNvPr id="16" name="Diamond 16"/>
            <p:cNvSpPr/>
            <p:nvPr/>
          </p:nvSpPr>
          <p:spPr>
            <a:xfrm>
              <a:off x="5710487" y="3160643"/>
              <a:ext cx="1393459" cy="1338773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7" name="Group 17"/>
            <p:cNvGrpSpPr/>
            <p:nvPr/>
          </p:nvGrpSpPr>
          <p:grpSpPr>
            <a:xfrm>
              <a:off x="6175045" y="3597325"/>
              <a:ext cx="464344" cy="464344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18" name="AutoShape 123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124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0" name="AutoShape 125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>
            <a:off x="3760318" y="1875842"/>
            <a:ext cx="1045094" cy="1004080"/>
            <a:chOff x="5013757" y="2344704"/>
            <a:chExt cx="1393459" cy="1338773"/>
          </a:xfrm>
        </p:grpSpPr>
        <p:sp>
          <p:nvSpPr>
            <p:cNvPr id="22" name="Diamond 22"/>
            <p:cNvSpPr/>
            <p:nvPr/>
          </p:nvSpPr>
          <p:spPr>
            <a:xfrm>
              <a:off x="5013757" y="2344704"/>
              <a:ext cx="1393459" cy="1338773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3" name="Group 23"/>
            <p:cNvGrpSpPr/>
            <p:nvPr/>
          </p:nvGrpSpPr>
          <p:grpSpPr>
            <a:xfrm>
              <a:off x="5478313" y="2752368"/>
              <a:ext cx="464344" cy="464344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24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5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6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1144636" y="2211449"/>
            <a:ext cx="2419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summary of last week's work</a:t>
            </a:r>
            <a:endParaRPr lang="en-GB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288290" y="3491865"/>
            <a:ext cx="404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discuss and divide the article into five part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84129" y="2850926"/>
            <a:ext cx="3382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decide the time and place of next meeting </a:t>
            </a:r>
            <a:endParaRPr lang="en-GB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8"/>
          <p:cNvSpPr/>
          <p:nvPr/>
        </p:nvSpPr>
        <p:spPr bwMode="auto">
          <a:xfrm>
            <a:off x="1115616" y="771550"/>
            <a:ext cx="2442749" cy="201792"/>
          </a:xfrm>
          <a:custGeom>
            <a:avLst/>
            <a:gdLst>
              <a:gd name="T0" fmla="*/ 0 w 230"/>
              <a:gd name="T1" fmla="*/ 0 h 17"/>
              <a:gd name="T2" fmla="*/ 211 w 230"/>
              <a:gd name="T3" fmla="*/ 0 h 17"/>
              <a:gd name="T4" fmla="*/ 230 w 230"/>
              <a:gd name="T5" fmla="*/ 17 h 17"/>
              <a:gd name="T6" fmla="*/ 0 w 230"/>
              <a:gd name="T7" fmla="*/ 17 h 17"/>
              <a:gd name="T8" fmla="*/ 0 w 230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17">
                <a:moveTo>
                  <a:pt x="0" y="0"/>
                </a:moveTo>
                <a:lnTo>
                  <a:pt x="211" y="0"/>
                </a:lnTo>
                <a:lnTo>
                  <a:pt x="230" y="17"/>
                </a:lnTo>
                <a:lnTo>
                  <a:pt x="0" y="17"/>
                </a:lnTo>
                <a:lnTo>
                  <a:pt x="0" y="0"/>
                </a:lnTo>
              </a:path>
            </a:pathLst>
          </a:custGeom>
          <a:solidFill>
            <a:srgbClr val="9BBB59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0"/>
          <p:cNvSpPr/>
          <p:nvPr/>
        </p:nvSpPr>
        <p:spPr bwMode="auto">
          <a:xfrm>
            <a:off x="1187624" y="843558"/>
            <a:ext cx="7094594" cy="3513665"/>
          </a:xfrm>
          <a:custGeom>
            <a:avLst/>
            <a:gdLst>
              <a:gd name="T0" fmla="*/ 660 w 668"/>
              <a:gd name="T1" fmla="*/ 0 h 331"/>
              <a:gd name="T2" fmla="*/ 8 w 668"/>
              <a:gd name="T3" fmla="*/ 0 h 331"/>
              <a:gd name="T4" fmla="*/ 0 w 668"/>
              <a:gd name="T5" fmla="*/ 9 h 331"/>
              <a:gd name="T6" fmla="*/ 0 w 668"/>
              <a:gd name="T7" fmla="*/ 323 h 331"/>
              <a:gd name="T8" fmla="*/ 8 w 668"/>
              <a:gd name="T9" fmla="*/ 331 h 331"/>
              <a:gd name="T10" fmla="*/ 660 w 668"/>
              <a:gd name="T11" fmla="*/ 331 h 331"/>
              <a:gd name="T12" fmla="*/ 668 w 668"/>
              <a:gd name="T13" fmla="*/ 323 h 331"/>
              <a:gd name="T14" fmla="*/ 668 w 668"/>
              <a:gd name="T15" fmla="*/ 9 h 331"/>
              <a:gd name="T16" fmla="*/ 660 w 668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8" h="331">
                <a:moveTo>
                  <a:pt x="660" y="0"/>
                </a:move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323"/>
                </a:lnTo>
                <a:cubicBezTo>
                  <a:pt x="0" y="327"/>
                  <a:pt x="4" y="331"/>
                  <a:pt x="8" y="331"/>
                </a:cubicBezTo>
                <a:lnTo>
                  <a:pt x="660" y="331"/>
                </a:lnTo>
                <a:cubicBezTo>
                  <a:pt x="665" y="331"/>
                  <a:pt x="668" y="327"/>
                  <a:pt x="668" y="323"/>
                </a:cubicBezTo>
                <a:lnTo>
                  <a:pt x="668" y="9"/>
                </a:lnTo>
                <a:cubicBezTo>
                  <a:pt x="668" y="4"/>
                  <a:pt x="665" y="0"/>
                  <a:pt x="660" y="0"/>
                </a:cubicBezTo>
              </a:path>
            </a:pathLst>
          </a:custGeom>
          <a:gradFill flip="none" rotWithShape="1">
            <a:gsLst>
              <a:gs pos="64000">
                <a:srgbClr val="FFFFFF"/>
              </a:gs>
              <a:gs pos="0">
                <a:srgbClr val="DEDFE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25400"/>
          </a:sp3d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>
            <a:off x="7732280" y="3892251"/>
            <a:ext cx="584136" cy="594756"/>
          </a:xfrm>
          <a:custGeom>
            <a:avLst/>
            <a:gdLst>
              <a:gd name="T0" fmla="*/ 55 w 55"/>
              <a:gd name="T1" fmla="*/ 0 h 56"/>
              <a:gd name="T2" fmla="*/ 0 w 55"/>
              <a:gd name="T3" fmla="*/ 56 h 56"/>
              <a:gd name="T4" fmla="*/ 3 w 55"/>
              <a:gd name="T5" fmla="*/ 56 h 56"/>
              <a:gd name="T6" fmla="*/ 49 w 55"/>
              <a:gd name="T7" fmla="*/ 56 h 56"/>
              <a:gd name="T8" fmla="*/ 55 w 55"/>
              <a:gd name="T9" fmla="*/ 50 h 56"/>
              <a:gd name="T10" fmla="*/ 55 w 55"/>
              <a:gd name="T11" fmla="*/ 2 h 56"/>
              <a:gd name="T12" fmla="*/ 55 w 55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6">
                <a:moveTo>
                  <a:pt x="55" y="0"/>
                </a:moveTo>
                <a:cubicBezTo>
                  <a:pt x="37" y="19"/>
                  <a:pt x="19" y="37"/>
                  <a:pt x="0" y="56"/>
                </a:cubicBezTo>
                <a:cubicBezTo>
                  <a:pt x="1" y="56"/>
                  <a:pt x="2" y="56"/>
                  <a:pt x="3" y="56"/>
                </a:cubicBezTo>
                <a:lnTo>
                  <a:pt x="49" y="56"/>
                </a:lnTo>
                <a:cubicBezTo>
                  <a:pt x="52" y="56"/>
                  <a:pt x="55" y="51"/>
                  <a:pt x="55" y="50"/>
                </a:cubicBezTo>
                <a:lnTo>
                  <a:pt x="55" y="2"/>
                </a:lnTo>
                <a:lnTo>
                  <a:pt x="55" y="0"/>
                </a:lnTo>
              </a:path>
            </a:pathLst>
          </a:custGeom>
          <a:solidFill>
            <a:srgbClr val="9BBB59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9"/>
          <p:cNvSpPr/>
          <p:nvPr/>
        </p:nvSpPr>
        <p:spPr bwMode="auto">
          <a:xfrm>
            <a:off x="1115616" y="771550"/>
            <a:ext cx="2240957" cy="1561235"/>
          </a:xfrm>
          <a:custGeom>
            <a:avLst/>
            <a:gdLst>
              <a:gd name="T0" fmla="*/ 0 w 211"/>
              <a:gd name="T1" fmla="*/ 0 h 147"/>
              <a:gd name="T2" fmla="*/ 211 w 211"/>
              <a:gd name="T3" fmla="*/ 0 h 147"/>
              <a:gd name="T4" fmla="*/ 152 w 211"/>
              <a:gd name="T5" fmla="*/ 147 h 147"/>
              <a:gd name="T6" fmla="*/ 0 w 211"/>
              <a:gd name="T7" fmla="*/ 147 h 147"/>
              <a:gd name="T8" fmla="*/ 0 w 211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" h="147">
                <a:moveTo>
                  <a:pt x="0" y="0"/>
                </a:moveTo>
                <a:lnTo>
                  <a:pt x="211" y="0"/>
                </a:lnTo>
                <a:lnTo>
                  <a:pt x="152" y="147"/>
                </a:lnTo>
                <a:lnTo>
                  <a:pt x="0" y="147"/>
                </a:lnTo>
                <a:lnTo>
                  <a:pt x="0" y="0"/>
                </a:lnTo>
              </a:path>
            </a:pathLst>
          </a:custGeom>
          <a:solidFill>
            <a:srgbClr val="9BBB59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燕尾形 21"/>
          <p:cNvSpPr/>
          <p:nvPr/>
        </p:nvSpPr>
        <p:spPr>
          <a:xfrm>
            <a:off x="8081724" y="4269462"/>
            <a:ext cx="144016" cy="144016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30643" y="858074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9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75856" y="1170026"/>
            <a:ext cx="3806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9BBB59"/>
                </a:solidFill>
                <a:latin typeface="微软雅黑" pitchFamily="34" charset="-122"/>
                <a:ea typeface="微软雅黑" pitchFamily="34" charset="-122"/>
              </a:rPr>
              <a:t>The issue of work</a:t>
            </a:r>
            <a:endParaRPr lang="zh-CN" altLang="en-US" sz="3200" b="1" dirty="0">
              <a:solidFill>
                <a:srgbClr val="9BBB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1880" y="2067694"/>
            <a:ext cx="273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Work arrangement</a:t>
            </a:r>
            <a:endParaRPr lang="zh-CN" altLang="en-US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7984" y="2787774"/>
            <a:ext cx="2592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1.Check information</a:t>
            </a:r>
          </a:p>
          <a:p>
            <a:endParaRPr lang="en-US" altLang="zh-CN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2.Write Mission</a:t>
            </a:r>
            <a:endParaRPr lang="zh-CN" alt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Tm="0">
        <p14:flythroug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0"/>
          <p:cNvSpPr/>
          <p:nvPr/>
        </p:nvSpPr>
        <p:spPr bwMode="auto">
          <a:xfrm>
            <a:off x="1187624" y="843558"/>
            <a:ext cx="7094594" cy="3513665"/>
          </a:xfrm>
          <a:custGeom>
            <a:avLst/>
            <a:gdLst>
              <a:gd name="T0" fmla="*/ 660 w 668"/>
              <a:gd name="T1" fmla="*/ 0 h 331"/>
              <a:gd name="T2" fmla="*/ 8 w 668"/>
              <a:gd name="T3" fmla="*/ 0 h 331"/>
              <a:gd name="T4" fmla="*/ 0 w 668"/>
              <a:gd name="T5" fmla="*/ 9 h 331"/>
              <a:gd name="T6" fmla="*/ 0 w 668"/>
              <a:gd name="T7" fmla="*/ 323 h 331"/>
              <a:gd name="T8" fmla="*/ 8 w 668"/>
              <a:gd name="T9" fmla="*/ 331 h 331"/>
              <a:gd name="T10" fmla="*/ 660 w 668"/>
              <a:gd name="T11" fmla="*/ 331 h 331"/>
              <a:gd name="T12" fmla="*/ 668 w 668"/>
              <a:gd name="T13" fmla="*/ 323 h 331"/>
              <a:gd name="T14" fmla="*/ 668 w 668"/>
              <a:gd name="T15" fmla="*/ 9 h 331"/>
              <a:gd name="T16" fmla="*/ 660 w 668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8" h="331">
                <a:moveTo>
                  <a:pt x="660" y="0"/>
                </a:move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323"/>
                </a:lnTo>
                <a:cubicBezTo>
                  <a:pt x="0" y="327"/>
                  <a:pt x="4" y="331"/>
                  <a:pt x="8" y="331"/>
                </a:cubicBezTo>
                <a:lnTo>
                  <a:pt x="660" y="331"/>
                </a:lnTo>
                <a:cubicBezTo>
                  <a:pt x="665" y="331"/>
                  <a:pt x="668" y="327"/>
                  <a:pt x="668" y="323"/>
                </a:cubicBezTo>
                <a:lnTo>
                  <a:pt x="668" y="9"/>
                </a:lnTo>
                <a:cubicBezTo>
                  <a:pt x="668" y="4"/>
                  <a:pt x="665" y="0"/>
                  <a:pt x="660" y="0"/>
                </a:cubicBezTo>
              </a:path>
            </a:pathLst>
          </a:custGeom>
          <a:gradFill flip="none" rotWithShape="1">
            <a:gsLst>
              <a:gs pos="64000">
                <a:srgbClr val="FFFFFF"/>
              </a:gs>
              <a:gs pos="0">
                <a:srgbClr val="DEDFE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25400"/>
          </a:sp3d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>
            <a:off x="7732280" y="3892251"/>
            <a:ext cx="584136" cy="594756"/>
          </a:xfrm>
          <a:custGeom>
            <a:avLst/>
            <a:gdLst>
              <a:gd name="T0" fmla="*/ 55 w 55"/>
              <a:gd name="T1" fmla="*/ 0 h 56"/>
              <a:gd name="T2" fmla="*/ 0 w 55"/>
              <a:gd name="T3" fmla="*/ 56 h 56"/>
              <a:gd name="T4" fmla="*/ 3 w 55"/>
              <a:gd name="T5" fmla="*/ 56 h 56"/>
              <a:gd name="T6" fmla="*/ 49 w 55"/>
              <a:gd name="T7" fmla="*/ 56 h 56"/>
              <a:gd name="T8" fmla="*/ 55 w 55"/>
              <a:gd name="T9" fmla="*/ 50 h 56"/>
              <a:gd name="T10" fmla="*/ 55 w 55"/>
              <a:gd name="T11" fmla="*/ 2 h 56"/>
              <a:gd name="T12" fmla="*/ 55 w 55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6">
                <a:moveTo>
                  <a:pt x="55" y="0"/>
                </a:moveTo>
                <a:cubicBezTo>
                  <a:pt x="37" y="19"/>
                  <a:pt x="19" y="37"/>
                  <a:pt x="0" y="56"/>
                </a:cubicBezTo>
                <a:cubicBezTo>
                  <a:pt x="1" y="56"/>
                  <a:pt x="2" y="56"/>
                  <a:pt x="3" y="56"/>
                </a:cubicBezTo>
                <a:lnTo>
                  <a:pt x="49" y="56"/>
                </a:lnTo>
                <a:cubicBezTo>
                  <a:pt x="52" y="56"/>
                  <a:pt x="55" y="51"/>
                  <a:pt x="55" y="50"/>
                </a:cubicBezTo>
                <a:lnTo>
                  <a:pt x="55" y="2"/>
                </a:lnTo>
                <a:lnTo>
                  <a:pt x="55" y="0"/>
                </a:lnTo>
              </a:path>
            </a:pathLst>
          </a:custGeom>
          <a:solidFill>
            <a:srgbClr val="9BBB59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燕尾形 21"/>
          <p:cNvSpPr/>
          <p:nvPr/>
        </p:nvSpPr>
        <p:spPr>
          <a:xfrm>
            <a:off x="8081724" y="4269462"/>
            <a:ext cx="144016" cy="144016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30643" y="858074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9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987574"/>
            <a:ext cx="282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Conference content</a:t>
            </a:r>
            <a:endParaRPr lang="zh-CN" altLang="en-US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5896" y="2139702"/>
            <a:ext cx="3960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1.Write content</a:t>
            </a:r>
          </a:p>
          <a:p>
            <a:endParaRPr lang="en-US" altLang="zh-CN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2.Discuss content</a:t>
            </a:r>
            <a:endParaRPr lang="zh-CN" alt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Tm="0">
        <p14:flythroug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Completion of work</a:t>
            </a:r>
            <a:endParaRPr lang="zh-CN" alt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4283819" y="1263888"/>
            <a:ext cx="521594" cy="3612118"/>
            <a:chOff x="4160049" y="1274619"/>
            <a:chExt cx="695459" cy="4816157"/>
          </a:xfrm>
        </p:grpSpPr>
        <p:sp>
          <p:nvSpPr>
            <p:cNvPr id="4" name="Rectangle 4"/>
            <p:cNvSpPr/>
            <p:nvPr/>
          </p:nvSpPr>
          <p:spPr>
            <a:xfrm>
              <a:off x="4160049" y="1274619"/>
              <a:ext cx="695459" cy="405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Isosceles Triangle 5"/>
            <p:cNvSpPr/>
            <p:nvPr/>
          </p:nvSpPr>
          <p:spPr>
            <a:xfrm flipV="1">
              <a:off x="4160049" y="5334390"/>
              <a:ext cx="695459" cy="75638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Isosceles Triangle 6"/>
            <p:cNvSpPr/>
            <p:nvPr/>
          </p:nvSpPr>
          <p:spPr>
            <a:xfrm flipV="1">
              <a:off x="4399999" y="5852463"/>
              <a:ext cx="220319" cy="23831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760318" y="3086242"/>
            <a:ext cx="1045094" cy="1004080"/>
            <a:chOff x="5013756" y="3958570"/>
            <a:chExt cx="1393459" cy="1338773"/>
          </a:xfrm>
        </p:grpSpPr>
        <p:sp>
          <p:nvSpPr>
            <p:cNvPr id="8" name="Diamond 8"/>
            <p:cNvSpPr/>
            <p:nvPr/>
          </p:nvSpPr>
          <p:spPr>
            <a:xfrm>
              <a:off x="5013756" y="3958570"/>
              <a:ext cx="1393459" cy="1338773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5478313" y="4439043"/>
              <a:ext cx="464344" cy="377825"/>
              <a:chOff x="10074275" y="4479132"/>
              <a:chExt cx="464344" cy="377825"/>
            </a:xfrm>
            <a:solidFill>
              <a:schemeClr val="bg1"/>
            </a:solidFill>
          </p:grpSpPr>
          <p:sp>
            <p:nvSpPr>
              <p:cNvPr id="10" name="AutoShape 5"/>
              <p:cNvSpPr/>
              <p:nvPr/>
            </p:nvSpPr>
            <p:spPr bwMode="auto">
              <a:xfrm>
                <a:off x="10393363" y="4595019"/>
                <a:ext cx="87313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999" y="18900"/>
                    </a:moveTo>
                    <a:lnTo>
                      <a:pt x="3600" y="18900"/>
                    </a:lnTo>
                    <a:lnTo>
                      <a:pt x="3600" y="2700"/>
                    </a:lnTo>
                    <a:lnTo>
                      <a:pt x="7200" y="2700"/>
                    </a:lnTo>
                    <a:lnTo>
                      <a:pt x="17999" y="14850"/>
                    </a:lnTo>
                    <a:cubicBezTo>
                      <a:pt x="17999" y="14850"/>
                      <a:pt x="17999" y="18900"/>
                      <a:pt x="17999" y="18900"/>
                    </a:cubicBezTo>
                    <a:close/>
                    <a:moveTo>
                      <a:pt x="10195" y="1202"/>
                    </a:moveTo>
                    <a:cubicBezTo>
                      <a:pt x="9527" y="450"/>
                      <a:pt x="8402" y="0"/>
                      <a:pt x="7200" y="0"/>
                    </a:cubicBezTo>
                    <a:lnTo>
                      <a:pt x="3600" y="0"/>
                    </a:lnTo>
                    <a:cubicBezTo>
                      <a:pt x="1610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610" y="21599"/>
                      <a:pt x="3600" y="21599"/>
                    </a:cubicBezTo>
                    <a:lnTo>
                      <a:pt x="17999" y="21599"/>
                    </a:lnTo>
                    <a:cubicBezTo>
                      <a:pt x="19989" y="21599"/>
                      <a:pt x="21600" y="20392"/>
                      <a:pt x="21600" y="18900"/>
                    </a:cubicBezTo>
                    <a:lnTo>
                      <a:pt x="21600" y="14850"/>
                    </a:lnTo>
                    <a:cubicBezTo>
                      <a:pt x="21600" y="14317"/>
                      <a:pt x="21389" y="13795"/>
                      <a:pt x="20995" y="13352"/>
                    </a:cubicBezTo>
                    <a:cubicBezTo>
                      <a:pt x="20995" y="13352"/>
                      <a:pt x="10195" y="1202"/>
                      <a:pt x="10195" y="120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" name="AutoShape 6"/>
              <p:cNvSpPr/>
              <p:nvPr/>
            </p:nvSpPr>
            <p:spPr bwMode="auto">
              <a:xfrm>
                <a:off x="10074275" y="4479132"/>
                <a:ext cx="464344" cy="377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50" y="16615"/>
                    </a:moveTo>
                    <a:cubicBezTo>
                      <a:pt x="20250" y="17074"/>
                      <a:pt x="19948" y="17446"/>
                      <a:pt x="19575" y="17446"/>
                    </a:cubicBezTo>
                    <a:lnTo>
                      <a:pt x="18803" y="17446"/>
                    </a:lnTo>
                    <a:cubicBezTo>
                      <a:pt x="18501" y="16016"/>
                      <a:pt x="17453" y="14953"/>
                      <a:pt x="16200" y="14953"/>
                    </a:cubicBezTo>
                    <a:cubicBezTo>
                      <a:pt x="14945" y="14953"/>
                      <a:pt x="13897" y="16016"/>
                      <a:pt x="13595" y="17446"/>
                    </a:cubicBezTo>
                    <a:lnTo>
                      <a:pt x="10029" y="17446"/>
                    </a:lnTo>
                    <a:cubicBezTo>
                      <a:pt x="9727" y="16016"/>
                      <a:pt x="8679" y="14953"/>
                      <a:pt x="7425" y="14953"/>
                    </a:cubicBezTo>
                    <a:cubicBezTo>
                      <a:pt x="6170" y="14953"/>
                      <a:pt x="5122" y="16016"/>
                      <a:pt x="4820" y="17446"/>
                    </a:cubicBezTo>
                    <a:lnTo>
                      <a:pt x="4050" y="17446"/>
                    </a:lnTo>
                    <a:cubicBezTo>
                      <a:pt x="3677" y="17446"/>
                      <a:pt x="3375" y="17074"/>
                      <a:pt x="3375" y="16615"/>
                    </a:cubicBezTo>
                    <a:lnTo>
                      <a:pt x="3375" y="14123"/>
                    </a:lnTo>
                    <a:lnTo>
                      <a:pt x="12150" y="14123"/>
                    </a:lnTo>
                    <a:cubicBezTo>
                      <a:pt x="13266" y="14123"/>
                      <a:pt x="14175" y="13005"/>
                      <a:pt x="14175" y="11630"/>
                    </a:cubicBezTo>
                    <a:lnTo>
                      <a:pt x="14175" y="5815"/>
                    </a:lnTo>
                    <a:lnTo>
                      <a:pt x="16875" y="5815"/>
                    </a:lnTo>
                    <a:cubicBezTo>
                      <a:pt x="17100" y="5815"/>
                      <a:pt x="17311" y="5954"/>
                      <a:pt x="17436" y="6185"/>
                    </a:cubicBezTo>
                    <a:lnTo>
                      <a:pt x="20136" y="11169"/>
                    </a:lnTo>
                    <a:cubicBezTo>
                      <a:pt x="20210" y="11306"/>
                      <a:pt x="20250" y="11466"/>
                      <a:pt x="20250" y="11630"/>
                    </a:cubicBezTo>
                    <a:cubicBezTo>
                      <a:pt x="20250" y="11630"/>
                      <a:pt x="20250" y="16615"/>
                      <a:pt x="20250" y="16615"/>
                    </a:cubicBezTo>
                    <a:close/>
                    <a:moveTo>
                      <a:pt x="16200" y="19938"/>
                    </a:moveTo>
                    <a:cubicBezTo>
                      <a:pt x="15454" y="19938"/>
                      <a:pt x="14850" y="19193"/>
                      <a:pt x="14850" y="18276"/>
                    </a:cubicBezTo>
                    <a:cubicBezTo>
                      <a:pt x="14850" y="17360"/>
                      <a:pt x="15454" y="16615"/>
                      <a:pt x="16200" y="16615"/>
                    </a:cubicBezTo>
                    <a:cubicBezTo>
                      <a:pt x="16945" y="16615"/>
                      <a:pt x="17550" y="17360"/>
                      <a:pt x="17550" y="18276"/>
                    </a:cubicBezTo>
                    <a:cubicBezTo>
                      <a:pt x="17550" y="19193"/>
                      <a:pt x="16945" y="19938"/>
                      <a:pt x="16200" y="19938"/>
                    </a:cubicBezTo>
                    <a:moveTo>
                      <a:pt x="7425" y="19938"/>
                    </a:moveTo>
                    <a:cubicBezTo>
                      <a:pt x="6679" y="19938"/>
                      <a:pt x="6075" y="19193"/>
                      <a:pt x="6075" y="18276"/>
                    </a:cubicBezTo>
                    <a:cubicBezTo>
                      <a:pt x="6075" y="17360"/>
                      <a:pt x="6679" y="16615"/>
                      <a:pt x="7425" y="16615"/>
                    </a:cubicBezTo>
                    <a:cubicBezTo>
                      <a:pt x="8170" y="16615"/>
                      <a:pt x="8775" y="17360"/>
                      <a:pt x="8775" y="18276"/>
                    </a:cubicBezTo>
                    <a:cubicBezTo>
                      <a:pt x="8775" y="19193"/>
                      <a:pt x="8170" y="19938"/>
                      <a:pt x="7425" y="19938"/>
                    </a:cubicBezTo>
                    <a:moveTo>
                      <a:pt x="2024" y="12461"/>
                    </a:moveTo>
                    <a:cubicBezTo>
                      <a:pt x="1652" y="12461"/>
                      <a:pt x="1349" y="12089"/>
                      <a:pt x="1349" y="11630"/>
                    </a:cubicBezTo>
                    <a:lnTo>
                      <a:pt x="1349" y="2492"/>
                    </a:lnTo>
                    <a:cubicBezTo>
                      <a:pt x="1349" y="2033"/>
                      <a:pt x="1652" y="1661"/>
                      <a:pt x="2024" y="1661"/>
                    </a:cubicBezTo>
                    <a:lnTo>
                      <a:pt x="12150" y="1661"/>
                    </a:lnTo>
                    <a:cubicBezTo>
                      <a:pt x="12523" y="1661"/>
                      <a:pt x="12825" y="2033"/>
                      <a:pt x="12825" y="2492"/>
                    </a:cubicBezTo>
                    <a:lnTo>
                      <a:pt x="12825" y="4153"/>
                    </a:lnTo>
                    <a:lnTo>
                      <a:pt x="12825" y="5815"/>
                    </a:lnTo>
                    <a:lnTo>
                      <a:pt x="12825" y="11630"/>
                    </a:lnTo>
                    <a:cubicBezTo>
                      <a:pt x="12825" y="12089"/>
                      <a:pt x="12523" y="12461"/>
                      <a:pt x="12150" y="12461"/>
                    </a:cubicBezTo>
                    <a:cubicBezTo>
                      <a:pt x="12150" y="12461"/>
                      <a:pt x="2024" y="12461"/>
                      <a:pt x="2024" y="12461"/>
                    </a:cubicBezTo>
                    <a:close/>
                    <a:moveTo>
                      <a:pt x="21259" y="10248"/>
                    </a:moveTo>
                    <a:lnTo>
                      <a:pt x="18559" y="5263"/>
                    </a:lnTo>
                    <a:cubicBezTo>
                      <a:pt x="18182" y="4568"/>
                      <a:pt x="17552" y="4153"/>
                      <a:pt x="16875" y="4153"/>
                    </a:cubicBezTo>
                    <a:lnTo>
                      <a:pt x="14175" y="4153"/>
                    </a:lnTo>
                    <a:lnTo>
                      <a:pt x="14175" y="2492"/>
                    </a:lnTo>
                    <a:cubicBezTo>
                      <a:pt x="14175" y="1117"/>
                      <a:pt x="13266" y="0"/>
                      <a:pt x="12150" y="0"/>
                    </a:cubicBezTo>
                    <a:lnTo>
                      <a:pt x="2024" y="0"/>
                    </a:lnTo>
                    <a:cubicBezTo>
                      <a:pt x="908" y="0"/>
                      <a:pt x="0" y="1117"/>
                      <a:pt x="0" y="2492"/>
                    </a:cubicBezTo>
                    <a:lnTo>
                      <a:pt x="0" y="11630"/>
                    </a:lnTo>
                    <a:cubicBezTo>
                      <a:pt x="0" y="13005"/>
                      <a:pt x="908" y="14123"/>
                      <a:pt x="2024" y="14123"/>
                    </a:cubicBezTo>
                    <a:lnTo>
                      <a:pt x="2025" y="14123"/>
                    </a:lnTo>
                    <a:lnTo>
                      <a:pt x="2025" y="16615"/>
                    </a:lnTo>
                    <a:cubicBezTo>
                      <a:pt x="2025" y="17989"/>
                      <a:pt x="2933" y="19107"/>
                      <a:pt x="4050" y="19107"/>
                    </a:cubicBezTo>
                    <a:lnTo>
                      <a:pt x="4820" y="19107"/>
                    </a:lnTo>
                    <a:cubicBezTo>
                      <a:pt x="5122" y="20537"/>
                      <a:pt x="6170" y="21600"/>
                      <a:pt x="7425" y="21600"/>
                    </a:cubicBezTo>
                    <a:cubicBezTo>
                      <a:pt x="8679" y="21600"/>
                      <a:pt x="9727" y="20537"/>
                      <a:pt x="10029" y="19107"/>
                    </a:cubicBezTo>
                    <a:lnTo>
                      <a:pt x="13595" y="19107"/>
                    </a:lnTo>
                    <a:cubicBezTo>
                      <a:pt x="13897" y="20537"/>
                      <a:pt x="14945" y="21600"/>
                      <a:pt x="16200" y="21600"/>
                    </a:cubicBezTo>
                    <a:cubicBezTo>
                      <a:pt x="17453" y="21600"/>
                      <a:pt x="18501" y="20537"/>
                      <a:pt x="18803" y="19107"/>
                    </a:cubicBezTo>
                    <a:lnTo>
                      <a:pt x="19575" y="19107"/>
                    </a:lnTo>
                    <a:cubicBezTo>
                      <a:pt x="20691" y="19107"/>
                      <a:pt x="21599" y="17989"/>
                      <a:pt x="21599" y="16615"/>
                    </a:cubicBezTo>
                    <a:lnTo>
                      <a:pt x="21599" y="11630"/>
                    </a:lnTo>
                    <a:cubicBezTo>
                      <a:pt x="21599" y="11137"/>
                      <a:pt x="21482" y="10658"/>
                      <a:pt x="21259" y="10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4283819" y="1263888"/>
            <a:ext cx="1045094" cy="1004080"/>
            <a:chOff x="5711758" y="1528765"/>
            <a:chExt cx="1393459" cy="1338773"/>
          </a:xfrm>
        </p:grpSpPr>
        <p:sp>
          <p:nvSpPr>
            <p:cNvPr id="13" name="Diamond 13"/>
            <p:cNvSpPr/>
            <p:nvPr/>
          </p:nvSpPr>
          <p:spPr>
            <a:xfrm>
              <a:off x="5711758" y="1528765"/>
              <a:ext cx="1393459" cy="133877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AutoShape 83"/>
            <p:cNvSpPr/>
            <p:nvPr/>
          </p:nvSpPr>
          <p:spPr bwMode="auto">
            <a:xfrm>
              <a:off x="6169646" y="2025969"/>
              <a:ext cx="464344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282866" y="2487796"/>
            <a:ext cx="1045094" cy="1004080"/>
            <a:chOff x="5710487" y="3160643"/>
            <a:chExt cx="1393459" cy="1338773"/>
          </a:xfrm>
        </p:grpSpPr>
        <p:sp>
          <p:nvSpPr>
            <p:cNvPr id="16" name="Diamond 16"/>
            <p:cNvSpPr/>
            <p:nvPr/>
          </p:nvSpPr>
          <p:spPr>
            <a:xfrm>
              <a:off x="5710487" y="3160643"/>
              <a:ext cx="1393459" cy="1338773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7" name="Group 17"/>
            <p:cNvGrpSpPr/>
            <p:nvPr/>
          </p:nvGrpSpPr>
          <p:grpSpPr>
            <a:xfrm>
              <a:off x="6175045" y="3597325"/>
              <a:ext cx="464344" cy="464344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18" name="AutoShape 123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124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0" name="AutoShape 125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>
            <a:off x="3760318" y="1875842"/>
            <a:ext cx="1045094" cy="1004080"/>
            <a:chOff x="5013757" y="2344704"/>
            <a:chExt cx="1393459" cy="1338773"/>
          </a:xfrm>
        </p:grpSpPr>
        <p:sp>
          <p:nvSpPr>
            <p:cNvPr id="22" name="Diamond 22"/>
            <p:cNvSpPr/>
            <p:nvPr/>
          </p:nvSpPr>
          <p:spPr>
            <a:xfrm>
              <a:off x="5013757" y="2344704"/>
              <a:ext cx="1393459" cy="1338773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3" name="Group 23"/>
            <p:cNvGrpSpPr/>
            <p:nvPr/>
          </p:nvGrpSpPr>
          <p:grpSpPr>
            <a:xfrm>
              <a:off x="5478313" y="2752368"/>
              <a:ext cx="464344" cy="464344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24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5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6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1718127" y="2211449"/>
            <a:ext cx="1845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Ensure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the project topic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72985" y="3282935"/>
            <a:ext cx="1190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Task division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30154" y="1516791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Ensure the Member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30154" y="2588277"/>
            <a:ext cx="2682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Ensure the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Requirements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of System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5" name="Freeform 9"/>
          <p:cNvSpPr/>
          <p:nvPr/>
        </p:nvSpPr>
        <p:spPr bwMode="auto">
          <a:xfrm>
            <a:off x="0" y="0"/>
            <a:ext cx="2240957" cy="1561235"/>
          </a:xfrm>
          <a:custGeom>
            <a:avLst/>
            <a:gdLst>
              <a:gd name="T0" fmla="*/ 0 w 211"/>
              <a:gd name="T1" fmla="*/ 0 h 147"/>
              <a:gd name="T2" fmla="*/ 211 w 211"/>
              <a:gd name="T3" fmla="*/ 0 h 147"/>
              <a:gd name="T4" fmla="*/ 152 w 211"/>
              <a:gd name="T5" fmla="*/ 147 h 147"/>
              <a:gd name="T6" fmla="*/ 0 w 211"/>
              <a:gd name="T7" fmla="*/ 147 h 147"/>
              <a:gd name="T8" fmla="*/ 0 w 211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" h="147">
                <a:moveTo>
                  <a:pt x="0" y="0"/>
                </a:moveTo>
                <a:lnTo>
                  <a:pt x="211" y="0"/>
                </a:lnTo>
                <a:lnTo>
                  <a:pt x="152" y="147"/>
                </a:lnTo>
                <a:lnTo>
                  <a:pt x="0" y="147"/>
                </a:lnTo>
                <a:lnTo>
                  <a:pt x="0" y="0"/>
                </a:lnTo>
              </a:path>
            </a:pathLst>
          </a:custGeom>
          <a:solidFill>
            <a:srgbClr val="9BBB59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23528" y="0"/>
            <a:ext cx="1152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Arial "/>
                <a:ea typeface="Arial Unicode MS" pitchFamily="34" charset="-122"/>
                <a:cs typeface="Arial Unicode MS" pitchFamily="34" charset="-122"/>
              </a:rPr>
              <a:t>4</a:t>
            </a:r>
            <a:endParaRPr lang="zh-CN" altLang="en-US" sz="9600" dirty="0">
              <a:solidFill>
                <a:schemeClr val="bg1"/>
              </a:solidFill>
              <a:latin typeface="Arial 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plan of Month</a:t>
            </a:r>
            <a:endParaRPr lang="zh-CN" altLang="en-US" dirty="0"/>
          </a:p>
        </p:txBody>
      </p:sp>
      <p:grpSp>
        <p:nvGrpSpPr>
          <p:cNvPr id="23" name="Group 65"/>
          <p:cNvGrpSpPr/>
          <p:nvPr/>
        </p:nvGrpSpPr>
        <p:grpSpPr bwMode="auto">
          <a:xfrm>
            <a:off x="2579870" y="2468416"/>
            <a:ext cx="1947863" cy="676275"/>
            <a:chOff x="697" y="1704"/>
            <a:chExt cx="1636" cy="568"/>
          </a:xfrm>
        </p:grpSpPr>
        <p:sp>
          <p:nvSpPr>
            <p:cNvPr id="51" name="Freeform 66"/>
            <p:cNvSpPr/>
            <p:nvPr/>
          </p:nvSpPr>
          <p:spPr bwMode="gray">
            <a:xfrm>
              <a:off x="697" y="1704"/>
              <a:ext cx="1591" cy="568"/>
            </a:xfrm>
            <a:custGeom>
              <a:avLst/>
              <a:gdLst/>
              <a:ahLst/>
              <a:cxnLst>
                <a:cxn ang="0">
                  <a:pos x="1591" y="189"/>
                </a:cxn>
                <a:cxn ang="0">
                  <a:pos x="1591" y="568"/>
                </a:cxn>
                <a:cxn ang="0">
                  <a:pos x="103" y="329"/>
                </a:cxn>
                <a:cxn ang="0">
                  <a:pos x="0" y="152"/>
                </a:cxn>
                <a:cxn ang="0">
                  <a:pos x="115" y="0"/>
                </a:cxn>
                <a:cxn ang="0">
                  <a:pos x="1591" y="189"/>
                </a:cxn>
              </a:cxnLst>
              <a:rect l="0" t="0" r="r" b="b"/>
              <a:pathLst>
                <a:path w="1591" h="568">
                  <a:moveTo>
                    <a:pt x="1591" y="189"/>
                  </a:moveTo>
                  <a:lnTo>
                    <a:pt x="1591" y="568"/>
                  </a:lnTo>
                  <a:lnTo>
                    <a:pt x="103" y="329"/>
                  </a:lnTo>
                  <a:lnTo>
                    <a:pt x="0" y="152"/>
                  </a:lnTo>
                  <a:lnTo>
                    <a:pt x="115" y="0"/>
                  </a:lnTo>
                  <a:lnTo>
                    <a:pt x="1591" y="189"/>
                  </a:lnTo>
                  <a:close/>
                </a:path>
              </a:pathLst>
            </a:custGeom>
            <a:gradFill rotWithShape="1">
              <a:gsLst>
                <a:gs pos="0">
                  <a:srgbClr val="EAEAEA">
                    <a:gamma/>
                    <a:shade val="8902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flatTx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67"/>
            <p:cNvSpPr/>
            <p:nvPr/>
          </p:nvSpPr>
          <p:spPr bwMode="gray">
            <a:xfrm>
              <a:off x="737" y="1746"/>
              <a:ext cx="1517" cy="476"/>
            </a:xfrm>
            <a:custGeom>
              <a:avLst/>
              <a:gdLst/>
              <a:ahLst/>
              <a:cxnLst>
                <a:cxn ang="0">
                  <a:pos x="1298" y="158"/>
                </a:cxn>
                <a:cxn ang="0">
                  <a:pos x="1297" y="409"/>
                </a:cxn>
                <a:cxn ang="0">
                  <a:pos x="70" y="218"/>
                </a:cxn>
                <a:cxn ang="0">
                  <a:pos x="0" y="96"/>
                </a:cxn>
                <a:cxn ang="0">
                  <a:pos x="76" y="0"/>
                </a:cxn>
                <a:cxn ang="0">
                  <a:pos x="1298" y="158"/>
                </a:cxn>
              </a:cxnLst>
              <a:rect l="0" t="0" r="r" b="b"/>
              <a:pathLst>
                <a:path w="1298" h="409">
                  <a:moveTo>
                    <a:pt x="1298" y="158"/>
                  </a:moveTo>
                  <a:lnTo>
                    <a:pt x="1297" y="409"/>
                  </a:lnTo>
                  <a:lnTo>
                    <a:pt x="70" y="218"/>
                  </a:lnTo>
                  <a:lnTo>
                    <a:pt x="0" y="96"/>
                  </a:lnTo>
                  <a:lnTo>
                    <a:pt x="76" y="0"/>
                  </a:lnTo>
                  <a:lnTo>
                    <a:pt x="1298" y="158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AutoShape 68"/>
            <p:cNvSpPr>
              <a:spLocks noChangeArrowheads="1"/>
            </p:cNvSpPr>
            <p:nvPr/>
          </p:nvSpPr>
          <p:spPr bwMode="gray">
            <a:xfrm rot="5400000">
              <a:off x="2166" y="2067"/>
              <a:ext cx="288" cy="47"/>
            </a:xfrm>
            <a:prstGeom prst="parallelogram">
              <a:avLst>
                <a:gd name="adj" fmla="val 19149"/>
              </a:avLst>
            </a:prstGeom>
            <a:gradFill rotWithShape="1">
              <a:gsLst>
                <a:gs pos="0">
                  <a:srgbClr val="DDDDDD">
                    <a:gamma/>
                    <a:shade val="82353"/>
                    <a:invGamma/>
                  </a:srgbClr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noFill/>
              <a:miter lim="800000"/>
            </a:ln>
            <a:effectLst/>
            <a:scene3d>
              <a:camera prst="legacyObliqueTopRight"/>
              <a:lightRig rig="legacyFlat3" dir="b"/>
            </a:scene3d>
            <a:sp3d extrusionH="365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Group 78"/>
          <p:cNvGrpSpPr/>
          <p:nvPr/>
        </p:nvGrpSpPr>
        <p:grpSpPr bwMode="auto">
          <a:xfrm>
            <a:off x="4512255" y="1049191"/>
            <a:ext cx="171450" cy="3584972"/>
            <a:chOff x="3391" y="1309"/>
            <a:chExt cx="144" cy="3011"/>
          </a:xfrm>
        </p:grpSpPr>
        <p:sp>
          <p:nvSpPr>
            <p:cNvPr id="49" name="AutoShape 79"/>
            <p:cNvSpPr>
              <a:spLocks noChangeArrowheads="1"/>
            </p:cNvSpPr>
            <p:nvPr/>
          </p:nvSpPr>
          <p:spPr bwMode="gray">
            <a:xfrm>
              <a:off x="3393" y="1309"/>
              <a:ext cx="142" cy="3011"/>
            </a:xfrm>
            <a:prstGeom prst="can">
              <a:avLst>
                <a:gd name="adj" fmla="val 55367"/>
              </a:avLst>
            </a:prstGeom>
            <a:gradFill rotWithShape="1">
              <a:gsLst>
                <a:gs pos="0">
                  <a:srgbClr val="B8B8B8"/>
                </a:gs>
                <a:gs pos="50000">
                  <a:srgbClr val="FFFFFF"/>
                </a:gs>
                <a:gs pos="100000">
                  <a:sysClr val="window" lastClr="FFFFFF">
                    <a:lumMod val="50000"/>
                  </a:sysClr>
                </a:gs>
              </a:gsLst>
              <a:lin ang="0" scaled="1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80"/>
            <p:cNvSpPr>
              <a:spLocks noChangeArrowheads="1"/>
            </p:cNvSpPr>
            <p:nvPr/>
          </p:nvSpPr>
          <p:spPr bwMode="gray">
            <a:xfrm>
              <a:off x="3391" y="1309"/>
              <a:ext cx="144" cy="78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92157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92157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Group 92"/>
          <p:cNvGrpSpPr/>
          <p:nvPr/>
        </p:nvGrpSpPr>
        <p:grpSpPr bwMode="auto">
          <a:xfrm>
            <a:off x="4650367" y="3091113"/>
            <a:ext cx="1721834" cy="604838"/>
            <a:chOff x="3496" y="3024"/>
            <a:chExt cx="2183" cy="508"/>
          </a:xfrm>
        </p:grpSpPr>
        <p:sp>
          <p:nvSpPr>
            <p:cNvPr id="40" name="AutoShape 93"/>
            <p:cNvSpPr>
              <a:spLocks noChangeArrowheads="1"/>
            </p:cNvSpPr>
            <p:nvPr/>
          </p:nvSpPr>
          <p:spPr bwMode="gray">
            <a:xfrm rot="-5400000">
              <a:off x="3389" y="3170"/>
              <a:ext cx="288" cy="75"/>
            </a:xfrm>
            <a:prstGeom prst="parallelogram">
              <a:avLst>
                <a:gd name="adj" fmla="val 3982"/>
              </a:avLst>
            </a:prstGeom>
            <a:gradFill rotWithShape="1">
              <a:gsLst>
                <a:gs pos="417">
                  <a:srgbClr val="9F9F9F"/>
                </a:gs>
                <a:gs pos="7000">
                  <a:srgbClr val="B8B8B8"/>
                </a:gs>
                <a:gs pos="100000">
                  <a:srgbClr val="EAEAEA"/>
                </a:gs>
              </a:gsLst>
              <a:lin ang="5400000" scaled="1"/>
            </a:gradFill>
            <a:ln w="9525" algn="ctr">
              <a:noFill/>
              <a:miter lim="800000"/>
            </a:ln>
            <a:effectLst/>
            <a:scene3d>
              <a:camera prst="legacyObliqueTopRight"/>
              <a:lightRig rig="legacyFlat3" dir="b"/>
            </a:scene3d>
            <a:sp3d extrusionH="365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94"/>
            <p:cNvSpPr/>
            <p:nvPr/>
          </p:nvSpPr>
          <p:spPr bwMode="gray">
            <a:xfrm flipH="1">
              <a:off x="3553" y="3024"/>
              <a:ext cx="2126" cy="508"/>
            </a:xfrm>
            <a:custGeom>
              <a:avLst/>
              <a:gdLst/>
              <a:ahLst/>
              <a:cxnLst>
                <a:cxn ang="0">
                  <a:pos x="2085" y="0"/>
                </a:cxn>
                <a:cxn ang="0">
                  <a:pos x="2085" y="312"/>
                </a:cxn>
                <a:cxn ang="0">
                  <a:pos x="171" y="436"/>
                </a:cxn>
                <a:cxn ang="0">
                  <a:pos x="0" y="277"/>
                </a:cxn>
                <a:cxn ang="0">
                  <a:pos x="178" y="88"/>
                </a:cxn>
                <a:cxn ang="0">
                  <a:pos x="2085" y="0"/>
                </a:cxn>
              </a:cxnLst>
              <a:rect l="0" t="0" r="r" b="b"/>
              <a:pathLst>
                <a:path w="2085" h="436">
                  <a:moveTo>
                    <a:pt x="2085" y="0"/>
                  </a:moveTo>
                  <a:lnTo>
                    <a:pt x="2085" y="312"/>
                  </a:lnTo>
                  <a:lnTo>
                    <a:pt x="171" y="436"/>
                  </a:lnTo>
                  <a:lnTo>
                    <a:pt x="0" y="277"/>
                  </a:lnTo>
                  <a:lnTo>
                    <a:pt x="178" y="88"/>
                  </a:lnTo>
                  <a:lnTo>
                    <a:pt x="2085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85882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85882"/>
                    <a:invGamma/>
                  </a:srgb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flatTx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Freeform 95"/>
            <p:cNvSpPr/>
            <p:nvPr/>
          </p:nvSpPr>
          <p:spPr bwMode="gray">
            <a:xfrm flipH="1">
              <a:off x="3580" y="3067"/>
              <a:ext cx="2047" cy="419"/>
            </a:xfrm>
            <a:custGeom>
              <a:avLst/>
              <a:gdLst/>
              <a:ahLst/>
              <a:cxnLst>
                <a:cxn ang="0">
                  <a:pos x="2004" y="0"/>
                </a:cxn>
                <a:cxn ang="0">
                  <a:pos x="2003" y="250"/>
                </a:cxn>
                <a:cxn ang="0">
                  <a:pos x="130" y="360"/>
                </a:cxn>
                <a:cxn ang="0">
                  <a:pos x="0" y="234"/>
                </a:cxn>
                <a:cxn ang="0">
                  <a:pos x="138" y="92"/>
                </a:cxn>
                <a:cxn ang="0">
                  <a:pos x="2004" y="0"/>
                </a:cxn>
              </a:cxnLst>
              <a:rect l="0" t="0" r="r" b="b"/>
              <a:pathLst>
                <a:path w="2004" h="360">
                  <a:moveTo>
                    <a:pt x="2004" y="0"/>
                  </a:moveTo>
                  <a:lnTo>
                    <a:pt x="2003" y="250"/>
                  </a:lnTo>
                  <a:lnTo>
                    <a:pt x="130" y="360"/>
                  </a:lnTo>
                  <a:lnTo>
                    <a:pt x="0" y="234"/>
                  </a:lnTo>
                  <a:lnTo>
                    <a:pt x="138" y="92"/>
                  </a:lnTo>
                  <a:lnTo>
                    <a:pt x="200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Group 98"/>
          <p:cNvGrpSpPr/>
          <p:nvPr/>
        </p:nvGrpSpPr>
        <p:grpSpPr bwMode="auto">
          <a:xfrm>
            <a:off x="4650367" y="1411141"/>
            <a:ext cx="1328738" cy="660797"/>
            <a:chOff x="2345" y="1092"/>
            <a:chExt cx="1116" cy="555"/>
          </a:xfrm>
        </p:grpSpPr>
        <p:sp>
          <p:nvSpPr>
            <p:cNvPr id="36" name="AutoShape 99"/>
            <p:cNvSpPr>
              <a:spLocks noChangeArrowheads="1"/>
            </p:cNvSpPr>
            <p:nvPr/>
          </p:nvSpPr>
          <p:spPr bwMode="gray">
            <a:xfrm rot="-5400000">
              <a:off x="2249" y="1222"/>
              <a:ext cx="288" cy="96"/>
            </a:xfrm>
            <a:prstGeom prst="parallelogram">
              <a:avLst>
                <a:gd name="adj" fmla="val 18736"/>
              </a:avLst>
            </a:prstGeom>
            <a:gradFill rotWithShape="1">
              <a:gsLst>
                <a:gs pos="0">
                  <a:srgbClr val="EAEAEA">
                    <a:gamma/>
                    <a:shade val="85882"/>
                    <a:invGamma/>
                  </a:srgbClr>
                </a:gs>
                <a:gs pos="100000">
                  <a:srgbClr val="EAEAEA"/>
                </a:gs>
              </a:gsLst>
              <a:lin ang="5400000" scaled="1"/>
            </a:gradFill>
            <a:ln w="9525">
              <a:noFill/>
              <a:miter lim="800000"/>
            </a:ln>
            <a:effectLst/>
            <a:scene3d>
              <a:camera prst="legacyObliqueTopRight"/>
              <a:lightRig rig="legacyFlat3" dir="b"/>
            </a:scene3d>
            <a:sp3d extrusionH="365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7" name="Group 100"/>
            <p:cNvGrpSpPr/>
            <p:nvPr/>
          </p:nvGrpSpPr>
          <p:grpSpPr bwMode="auto">
            <a:xfrm>
              <a:off x="2414" y="1092"/>
              <a:ext cx="1047" cy="555"/>
              <a:chOff x="2414" y="1104"/>
              <a:chExt cx="975" cy="555"/>
            </a:xfrm>
          </p:grpSpPr>
          <p:sp>
            <p:nvSpPr>
              <p:cNvPr id="38" name="Freeform 101"/>
              <p:cNvSpPr/>
              <p:nvPr/>
            </p:nvSpPr>
            <p:spPr bwMode="gray">
              <a:xfrm flipH="1">
                <a:off x="2414" y="1104"/>
                <a:ext cx="975" cy="555"/>
              </a:xfrm>
              <a:custGeom>
                <a:avLst/>
                <a:gdLst/>
                <a:ahLst/>
                <a:cxnLst>
                  <a:cxn ang="0">
                    <a:pos x="837" y="0"/>
                  </a:cxn>
                  <a:cxn ang="0">
                    <a:pos x="837" y="317"/>
                  </a:cxn>
                  <a:cxn ang="0">
                    <a:pos x="116" y="476"/>
                  </a:cxn>
                  <a:cxn ang="0">
                    <a:pos x="0" y="304"/>
                  </a:cxn>
                  <a:cxn ang="0">
                    <a:pos x="110" y="100"/>
                  </a:cxn>
                  <a:cxn ang="0">
                    <a:pos x="837" y="0"/>
                  </a:cxn>
                </a:cxnLst>
                <a:rect l="0" t="0" r="r" b="b"/>
                <a:pathLst>
                  <a:path w="837" h="476">
                    <a:moveTo>
                      <a:pt x="837" y="0"/>
                    </a:moveTo>
                    <a:lnTo>
                      <a:pt x="837" y="317"/>
                    </a:lnTo>
                    <a:lnTo>
                      <a:pt x="116" y="476"/>
                    </a:lnTo>
                    <a:lnTo>
                      <a:pt x="0" y="304"/>
                    </a:lnTo>
                    <a:lnTo>
                      <a:pt x="110" y="100"/>
                    </a:lnTo>
                    <a:lnTo>
                      <a:pt x="83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85882"/>
                      <a:invGamma/>
                    </a:srgbClr>
                  </a:gs>
                </a:gsLst>
                <a:lin ang="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b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>
                <a:flatTx/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Freeform 102"/>
              <p:cNvSpPr/>
              <p:nvPr/>
            </p:nvSpPr>
            <p:spPr bwMode="gray">
              <a:xfrm flipH="1">
                <a:off x="2447" y="1143"/>
                <a:ext cx="905" cy="461"/>
              </a:xfrm>
              <a:custGeom>
                <a:avLst/>
                <a:gdLst/>
                <a:ahLst/>
                <a:cxnLst>
                  <a:cxn ang="0">
                    <a:pos x="786" y="0"/>
                  </a:cxn>
                  <a:cxn ang="0">
                    <a:pos x="786" y="252"/>
                  </a:cxn>
                  <a:cxn ang="0">
                    <a:pos x="92" y="396"/>
                  </a:cxn>
                  <a:cxn ang="0">
                    <a:pos x="0" y="266"/>
                  </a:cxn>
                  <a:cxn ang="0">
                    <a:pos x="88" y="112"/>
                  </a:cxn>
                  <a:cxn ang="0">
                    <a:pos x="786" y="0"/>
                  </a:cxn>
                </a:cxnLst>
                <a:rect l="0" t="0" r="r" b="b"/>
                <a:pathLst>
                  <a:path w="786" h="396">
                    <a:moveTo>
                      <a:pt x="786" y="0"/>
                    </a:moveTo>
                    <a:lnTo>
                      <a:pt x="786" y="252"/>
                    </a:lnTo>
                    <a:lnTo>
                      <a:pt x="92" y="396"/>
                    </a:lnTo>
                    <a:lnTo>
                      <a:pt x="0" y="266"/>
                    </a:lnTo>
                    <a:lnTo>
                      <a:pt x="88" y="112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 rot="508654">
            <a:off x="4707517" y="1571620"/>
            <a:ext cx="1133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October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 rot="20923364">
            <a:off x="3337872" y="2007892"/>
            <a:ext cx="1133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 rot="354631">
            <a:off x="2963283" y="2648037"/>
            <a:ext cx="1357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November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 rot="21362588">
            <a:off x="2746334" y="3636975"/>
            <a:ext cx="1347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2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月份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 rot="229781">
            <a:off x="5255227" y="3260572"/>
            <a:ext cx="150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December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70"/>
          <p:cNvSpPr/>
          <p:nvPr/>
        </p:nvSpPr>
        <p:spPr>
          <a:xfrm>
            <a:off x="179512" y="2355726"/>
            <a:ext cx="2558193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Finish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the System Analysis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4" name="Rectangle 72"/>
          <p:cNvSpPr/>
          <p:nvPr/>
        </p:nvSpPr>
        <p:spPr>
          <a:xfrm>
            <a:off x="6516216" y="3147814"/>
            <a:ext cx="2520280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Finish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the System Design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3" name="Rectangle 71"/>
          <p:cNvSpPr/>
          <p:nvPr/>
        </p:nvSpPr>
        <p:spPr>
          <a:xfrm>
            <a:off x="6012160" y="1491630"/>
            <a:ext cx="2808312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Prepare the basic requirement of project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8"/>
          <p:cNvSpPr>
            <a:spLocks noChangeArrowheads="1"/>
          </p:cNvSpPr>
          <p:nvPr/>
        </p:nvSpPr>
        <p:spPr bwMode="auto">
          <a:xfrm>
            <a:off x="4355976" y="2355726"/>
            <a:ext cx="546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方正兰亭粗黑_GBK" charset="-122"/>
                <a:ea typeface="方正兰亭粗黑_GBK" charset="-122"/>
                <a:sym typeface="方正兰亭粗黑_GBK" charset="-122"/>
              </a:rPr>
              <a:t>VS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987824" y="2139702"/>
            <a:ext cx="3876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latin typeface="Times New Roman" panose="02020603050405020304" charset="0"/>
                <a:cs typeface="Times New Roman" panose="02020603050405020304" charset="0"/>
              </a:rPr>
              <a:t>Thank you!</a:t>
            </a:r>
            <a:endParaRPr lang="en-US" altLang="zh-CN" sz="6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1331640" y="2067694"/>
            <a:ext cx="2348614" cy="1340538"/>
          </a:xfrm>
          <a:prstGeom prst="roundRect">
            <a:avLst/>
          </a:prstGeom>
          <a:solidFill>
            <a:srgbClr val="C0504D"/>
          </a:solidFill>
          <a:ln>
            <a:noFill/>
          </a:ln>
          <a:effectLst>
            <a:innerShdw blurRad="762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spc="-15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Content</a:t>
            </a:r>
            <a:endParaRPr lang="zh-CN" altLang="en-US" sz="4000" b="1" spc="-15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211960" y="1059582"/>
            <a:ext cx="489852" cy="489852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1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427984" y="1851670"/>
            <a:ext cx="489852" cy="489852"/>
          </a:xfrm>
          <a:prstGeom prst="ellipse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2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644008" y="2715766"/>
            <a:ext cx="489852" cy="489852"/>
          </a:xfrm>
          <a:prstGeom prst="ellipse">
            <a:avLst/>
          </a:prstGeom>
          <a:solidFill>
            <a:srgbClr val="8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3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932040" y="3579862"/>
            <a:ext cx="489852" cy="489852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4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4912" y="1131590"/>
            <a:ext cx="4379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The introduction of member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32040" y="1923678"/>
            <a:ext cx="4379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Meeting Mistunes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20072" y="2787774"/>
            <a:ext cx="4379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The issue of Project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08104" y="3579862"/>
            <a:ext cx="4379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Conclusion</a:t>
            </a:r>
            <a:endParaRPr lang="zh-CN" altLang="en-US" sz="20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619672" y="2643758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The introduction of member</a:t>
            </a:r>
            <a:endParaRPr lang="zh-CN" altLang="en-US" sz="3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Freeform 9"/>
          <p:cNvSpPr/>
          <p:nvPr/>
        </p:nvSpPr>
        <p:spPr bwMode="auto">
          <a:xfrm>
            <a:off x="0" y="0"/>
            <a:ext cx="2240957" cy="1561235"/>
          </a:xfrm>
          <a:custGeom>
            <a:avLst/>
            <a:gdLst>
              <a:gd name="T0" fmla="*/ 0 w 211"/>
              <a:gd name="T1" fmla="*/ 0 h 147"/>
              <a:gd name="T2" fmla="*/ 211 w 211"/>
              <a:gd name="T3" fmla="*/ 0 h 147"/>
              <a:gd name="T4" fmla="*/ 152 w 211"/>
              <a:gd name="T5" fmla="*/ 147 h 147"/>
              <a:gd name="T6" fmla="*/ 0 w 211"/>
              <a:gd name="T7" fmla="*/ 147 h 147"/>
              <a:gd name="T8" fmla="*/ 0 w 211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" h="147">
                <a:moveTo>
                  <a:pt x="0" y="0"/>
                </a:moveTo>
                <a:lnTo>
                  <a:pt x="211" y="0"/>
                </a:lnTo>
                <a:lnTo>
                  <a:pt x="152" y="147"/>
                </a:lnTo>
                <a:lnTo>
                  <a:pt x="0" y="147"/>
                </a:lnTo>
                <a:lnTo>
                  <a:pt x="0" y="0"/>
                </a:lnTo>
              </a:path>
            </a:pathLst>
          </a:custGeom>
          <a:solidFill>
            <a:srgbClr val="C0504D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9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1"/>
          <p:cNvSpPr>
            <a:spLocks noGrp="1" noChangeArrowheads="1"/>
          </p:cNvSpPr>
          <p:nvPr>
            <p:ph type="title"/>
          </p:nvPr>
        </p:nvSpPr>
        <p:spPr>
          <a:xfrm>
            <a:off x="547688" y="123825"/>
            <a:ext cx="8229600" cy="857250"/>
          </a:xfrm>
        </p:spPr>
        <p:txBody>
          <a:bodyPr/>
          <a:lstStyle/>
          <a:p>
            <a:r>
              <a:rPr lang="en-US" altLang="zh-CN" smtClean="0">
                <a:latin typeface="Times New Roman" pitchFamily="18" charset="0"/>
              </a:rPr>
              <a:t>Introduction to Group member</a:t>
            </a:r>
          </a:p>
        </p:txBody>
      </p:sp>
      <p:sp>
        <p:nvSpPr>
          <p:cNvPr id="52" name="Flowchart: Decision 64"/>
          <p:cNvSpPr/>
          <p:nvPr/>
        </p:nvSpPr>
        <p:spPr>
          <a:xfrm flipV="1">
            <a:off x="5735675" y="2288937"/>
            <a:ext cx="1375279" cy="1031459"/>
          </a:xfrm>
          <a:prstGeom prst="flowChartDecision">
            <a:avLst/>
          </a:prstGeom>
          <a:solidFill>
            <a:srgbClr val="4BACC6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noProof="1"/>
          </a:p>
        </p:txBody>
      </p:sp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5684839" y="2116932"/>
            <a:ext cx="1374775" cy="1032272"/>
            <a:chOff x="5428969" y="2181871"/>
            <a:chExt cx="1375279" cy="1375279"/>
          </a:xfrm>
        </p:grpSpPr>
        <p:sp>
          <p:nvSpPr>
            <p:cNvPr id="53" name="Flowchart: Decision 65"/>
            <p:cNvSpPr/>
            <p:nvPr/>
          </p:nvSpPr>
          <p:spPr>
            <a:xfrm flipV="1">
              <a:off x="5428969" y="2181871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noProof="1"/>
            </a:p>
          </p:txBody>
        </p:sp>
        <p:grpSp>
          <p:nvGrpSpPr>
            <p:cNvPr id="5" name="Group 52"/>
            <p:cNvGrpSpPr/>
            <p:nvPr/>
          </p:nvGrpSpPr>
          <p:grpSpPr>
            <a:xfrm>
              <a:off x="5933033" y="2685621"/>
              <a:ext cx="367150" cy="367778"/>
              <a:chOff x="9145588" y="4435475"/>
              <a:chExt cx="464344" cy="465138"/>
            </a:xfrm>
            <a:solidFill>
              <a:schemeClr val="accent5"/>
            </a:solidFill>
          </p:grpSpPr>
          <p:sp>
            <p:nvSpPr>
              <p:cNvPr id="43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4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5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6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7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8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9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0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1" name="AutoShape 15"/>
              <p:cNvSpPr/>
              <p:nvPr/>
            </p:nvSpPr>
            <p:spPr bwMode="auto">
              <a:xfrm>
                <a:off x="9421525" y="4547507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59" name="Flowchart: Decision 71"/>
          <p:cNvSpPr/>
          <p:nvPr/>
        </p:nvSpPr>
        <p:spPr>
          <a:xfrm flipV="1">
            <a:off x="2205750" y="2276509"/>
            <a:ext cx="1375279" cy="1031459"/>
          </a:xfrm>
          <a:prstGeom prst="flowChartDecision">
            <a:avLst/>
          </a:prstGeom>
          <a:solidFill>
            <a:srgbClr val="C0504D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noProof="1"/>
          </a:p>
        </p:txBody>
      </p:sp>
      <p:grpSp>
        <p:nvGrpSpPr>
          <p:cNvPr id="6" name="组合 4"/>
          <p:cNvGrpSpPr>
            <a:grpSpLocks/>
          </p:cNvGrpSpPr>
          <p:nvPr/>
        </p:nvGrpSpPr>
        <p:grpSpPr bwMode="auto">
          <a:xfrm>
            <a:off x="2205038" y="2077641"/>
            <a:ext cx="1376362" cy="1031081"/>
            <a:chOff x="2548649" y="2178000"/>
            <a:chExt cx="1375279" cy="1375279"/>
          </a:xfrm>
        </p:grpSpPr>
        <p:sp>
          <p:nvSpPr>
            <p:cNvPr id="60" name="Flowchart: Decision 72"/>
            <p:cNvSpPr/>
            <p:nvPr/>
          </p:nvSpPr>
          <p:spPr>
            <a:xfrm flipV="1">
              <a:off x="2548649" y="2178000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noProof="1"/>
            </a:p>
          </p:txBody>
        </p:sp>
        <p:grpSp>
          <p:nvGrpSpPr>
            <p:cNvPr id="7" name="Group 68"/>
            <p:cNvGrpSpPr/>
            <p:nvPr/>
          </p:nvGrpSpPr>
          <p:grpSpPr>
            <a:xfrm>
              <a:off x="3097524" y="2681122"/>
              <a:ext cx="277529" cy="367778"/>
              <a:chOff x="3582988" y="3510757"/>
              <a:chExt cx="319088" cy="465138"/>
            </a:xfrm>
            <a:solidFill>
              <a:schemeClr val="accent2"/>
            </a:solidFill>
          </p:grpSpPr>
          <p:sp>
            <p:nvSpPr>
              <p:cNvPr id="57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8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66" name="Flowchart: Decision 78"/>
          <p:cNvSpPr/>
          <p:nvPr/>
        </p:nvSpPr>
        <p:spPr>
          <a:xfrm>
            <a:off x="436778" y="2066734"/>
            <a:ext cx="1375278" cy="1031459"/>
          </a:xfrm>
          <a:prstGeom prst="flowChartDecision">
            <a:avLst/>
          </a:prstGeom>
          <a:solidFill>
            <a:srgbClr val="4F81BD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noProof="1"/>
          </a:p>
        </p:txBody>
      </p:sp>
      <p:grpSp>
        <p:nvGrpSpPr>
          <p:cNvPr id="8" name="组合 3"/>
          <p:cNvGrpSpPr>
            <a:grpSpLocks/>
          </p:cNvGrpSpPr>
          <p:nvPr/>
        </p:nvGrpSpPr>
        <p:grpSpPr bwMode="auto">
          <a:xfrm>
            <a:off x="436564" y="2183607"/>
            <a:ext cx="1374775" cy="1031081"/>
            <a:chOff x="1120674" y="2125184"/>
            <a:chExt cx="1375279" cy="1375279"/>
          </a:xfrm>
        </p:grpSpPr>
        <p:sp>
          <p:nvSpPr>
            <p:cNvPr id="67" name="Flowchart: Decision 79"/>
            <p:cNvSpPr/>
            <p:nvPr/>
          </p:nvSpPr>
          <p:spPr>
            <a:xfrm>
              <a:off x="1120674" y="2125184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noProof="1"/>
            </a:p>
          </p:txBody>
        </p:sp>
        <p:grpSp>
          <p:nvGrpSpPr>
            <p:cNvPr id="11" name="Group 75"/>
            <p:cNvGrpSpPr/>
            <p:nvPr/>
          </p:nvGrpSpPr>
          <p:grpSpPr>
            <a:xfrm>
              <a:off x="1669549" y="2628305"/>
              <a:ext cx="275519" cy="367778"/>
              <a:chOff x="2639219" y="3510757"/>
              <a:chExt cx="348456" cy="465138"/>
            </a:xfrm>
            <a:solidFill>
              <a:schemeClr val="accent1"/>
            </a:solidFill>
          </p:grpSpPr>
          <p:sp>
            <p:nvSpPr>
              <p:cNvPr id="64" name="AutoShape 115"/>
              <p:cNvSpPr/>
              <p:nvPr/>
            </p:nvSpPr>
            <p:spPr bwMode="auto">
              <a:xfrm>
                <a:off x="2639219" y="3510757"/>
                <a:ext cx="348456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800" y="12825"/>
                    </a:moveTo>
                    <a:lnTo>
                      <a:pt x="19800" y="13500"/>
                    </a:lnTo>
                    <a:lnTo>
                      <a:pt x="19800" y="14850"/>
                    </a:lnTo>
                    <a:lnTo>
                      <a:pt x="19800" y="15525"/>
                    </a:lnTo>
                    <a:cubicBezTo>
                      <a:pt x="19800" y="18129"/>
                      <a:pt x="16972" y="20249"/>
                      <a:pt x="13499" y="20249"/>
                    </a:cubicBezTo>
                    <a:lnTo>
                      <a:pt x="8099" y="20249"/>
                    </a:lnTo>
                    <a:cubicBezTo>
                      <a:pt x="4627" y="20249"/>
                      <a:pt x="1800" y="18129"/>
                      <a:pt x="1800" y="15525"/>
                    </a:cubicBezTo>
                    <a:lnTo>
                      <a:pt x="1800" y="14850"/>
                    </a:lnTo>
                    <a:lnTo>
                      <a:pt x="1800" y="13500"/>
                    </a:lnTo>
                    <a:lnTo>
                      <a:pt x="1800" y="12825"/>
                    </a:lnTo>
                    <a:lnTo>
                      <a:pt x="1800" y="10800"/>
                    </a:lnTo>
                    <a:cubicBezTo>
                      <a:pt x="1800" y="10427"/>
                      <a:pt x="2203" y="10124"/>
                      <a:pt x="2699" y="10124"/>
                    </a:cubicBezTo>
                    <a:lnTo>
                      <a:pt x="4499" y="10124"/>
                    </a:lnTo>
                    <a:lnTo>
                      <a:pt x="17100" y="10124"/>
                    </a:lnTo>
                    <a:lnTo>
                      <a:pt x="18899" y="10124"/>
                    </a:lnTo>
                    <a:cubicBezTo>
                      <a:pt x="19396" y="10124"/>
                      <a:pt x="19800" y="10427"/>
                      <a:pt x="19800" y="10800"/>
                    </a:cubicBezTo>
                    <a:cubicBezTo>
                      <a:pt x="19800" y="10800"/>
                      <a:pt x="19800" y="12825"/>
                      <a:pt x="19800" y="12825"/>
                    </a:cubicBezTo>
                    <a:close/>
                    <a:moveTo>
                      <a:pt x="14400" y="6075"/>
                    </a:moveTo>
                    <a:lnTo>
                      <a:pt x="14400" y="6076"/>
                    </a:lnTo>
                    <a:lnTo>
                      <a:pt x="14400" y="8774"/>
                    </a:lnTo>
                    <a:lnTo>
                      <a:pt x="7200" y="8774"/>
                    </a:lnTo>
                    <a:lnTo>
                      <a:pt x="7200" y="6076"/>
                    </a:lnTo>
                    <a:lnTo>
                      <a:pt x="7200" y="6075"/>
                    </a:lnTo>
                    <a:cubicBezTo>
                      <a:pt x="7200" y="4583"/>
                      <a:pt x="8811" y="3375"/>
                      <a:pt x="10800" y="3375"/>
                    </a:cubicBezTo>
                    <a:cubicBezTo>
                      <a:pt x="12788" y="3375"/>
                      <a:pt x="14400" y="4583"/>
                      <a:pt x="14400" y="6075"/>
                    </a:cubicBezTo>
                    <a:moveTo>
                      <a:pt x="4499" y="6075"/>
                    </a:moveTo>
                    <a:cubicBezTo>
                      <a:pt x="4499" y="3465"/>
                      <a:pt x="7320" y="1350"/>
                      <a:pt x="10800" y="1350"/>
                    </a:cubicBezTo>
                    <a:cubicBezTo>
                      <a:pt x="14279" y="1350"/>
                      <a:pt x="17100" y="3465"/>
                      <a:pt x="17100" y="6075"/>
                    </a:cubicBezTo>
                    <a:lnTo>
                      <a:pt x="17100" y="8774"/>
                    </a:lnTo>
                    <a:lnTo>
                      <a:pt x="15299" y="8774"/>
                    </a:lnTo>
                    <a:lnTo>
                      <a:pt x="15299" y="6076"/>
                    </a:lnTo>
                    <a:cubicBezTo>
                      <a:pt x="15299" y="4212"/>
                      <a:pt x="13285" y="2701"/>
                      <a:pt x="10800" y="2701"/>
                    </a:cubicBezTo>
                    <a:cubicBezTo>
                      <a:pt x="8314" y="2701"/>
                      <a:pt x="6299" y="4212"/>
                      <a:pt x="6299" y="6076"/>
                    </a:cubicBezTo>
                    <a:lnTo>
                      <a:pt x="6299" y="8774"/>
                    </a:lnTo>
                    <a:lnTo>
                      <a:pt x="4499" y="8774"/>
                    </a:lnTo>
                    <a:cubicBezTo>
                      <a:pt x="4499" y="8774"/>
                      <a:pt x="4499" y="6075"/>
                      <a:pt x="4499" y="6075"/>
                    </a:cubicBezTo>
                    <a:close/>
                    <a:moveTo>
                      <a:pt x="18899" y="8774"/>
                    </a:moveTo>
                    <a:lnTo>
                      <a:pt x="18899" y="6075"/>
                    </a:lnTo>
                    <a:cubicBezTo>
                      <a:pt x="18899" y="2719"/>
                      <a:pt x="15274" y="0"/>
                      <a:pt x="10800" y="0"/>
                    </a:cubicBezTo>
                    <a:cubicBezTo>
                      <a:pt x="6325" y="0"/>
                      <a:pt x="2699" y="2719"/>
                      <a:pt x="2699" y="6075"/>
                    </a:cubicBezTo>
                    <a:lnTo>
                      <a:pt x="2699" y="8774"/>
                    </a:lnTo>
                    <a:cubicBezTo>
                      <a:pt x="1208" y="8774"/>
                      <a:pt x="0" y="9681"/>
                      <a:pt x="0" y="10800"/>
                    </a:cubicBezTo>
                    <a:lnTo>
                      <a:pt x="0" y="12825"/>
                    </a:lnTo>
                    <a:lnTo>
                      <a:pt x="0" y="13500"/>
                    </a:lnTo>
                    <a:lnTo>
                      <a:pt x="0" y="14850"/>
                    </a:lnTo>
                    <a:lnTo>
                      <a:pt x="0" y="15525"/>
                    </a:lnTo>
                    <a:cubicBezTo>
                      <a:pt x="0" y="18880"/>
                      <a:pt x="3625" y="21599"/>
                      <a:pt x="8099" y="21599"/>
                    </a:cubicBezTo>
                    <a:lnTo>
                      <a:pt x="13499" y="21599"/>
                    </a:lnTo>
                    <a:cubicBezTo>
                      <a:pt x="17974" y="21599"/>
                      <a:pt x="21600" y="18880"/>
                      <a:pt x="21600" y="15525"/>
                    </a:cubicBezTo>
                    <a:lnTo>
                      <a:pt x="21600" y="14850"/>
                    </a:lnTo>
                    <a:lnTo>
                      <a:pt x="21600" y="13500"/>
                    </a:lnTo>
                    <a:lnTo>
                      <a:pt x="21600" y="12825"/>
                    </a:lnTo>
                    <a:lnTo>
                      <a:pt x="21600" y="10800"/>
                    </a:lnTo>
                    <a:cubicBezTo>
                      <a:pt x="21600" y="9681"/>
                      <a:pt x="20391" y="8774"/>
                      <a:pt x="18899" y="87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5" name="AutoShape 116"/>
              <p:cNvSpPr/>
              <p:nvPr/>
            </p:nvSpPr>
            <p:spPr bwMode="auto">
              <a:xfrm>
                <a:off x="2784475" y="3786982"/>
                <a:ext cx="57944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3226"/>
                      <a:pt x="0" y="7201"/>
                    </a:cubicBezTo>
                    <a:cubicBezTo>
                      <a:pt x="0" y="9390"/>
                      <a:pt x="1798" y="13537"/>
                      <a:pt x="3601" y="16821"/>
                    </a:cubicBezTo>
                    <a:cubicBezTo>
                      <a:pt x="5070" y="19493"/>
                      <a:pt x="6916" y="21600"/>
                      <a:pt x="10800" y="21600"/>
                    </a:cubicBezTo>
                    <a:cubicBezTo>
                      <a:pt x="15016" y="21600"/>
                      <a:pt x="16529" y="19514"/>
                      <a:pt x="18003" y="16858"/>
                    </a:cubicBezTo>
                    <a:cubicBezTo>
                      <a:pt x="19828" y="13567"/>
                      <a:pt x="21600" y="9397"/>
                      <a:pt x="21600" y="7201"/>
                    </a:cubicBezTo>
                    <a:cubicBezTo>
                      <a:pt x="21600" y="3226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74" name="Flowchart: Decision 86"/>
          <p:cNvSpPr/>
          <p:nvPr/>
        </p:nvSpPr>
        <p:spPr>
          <a:xfrm>
            <a:off x="3995936" y="2283718"/>
            <a:ext cx="1375279" cy="1031459"/>
          </a:xfrm>
          <a:prstGeom prst="flowChartDecision">
            <a:avLst/>
          </a:prstGeom>
          <a:solidFill>
            <a:srgbClr val="8064A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noProof="1"/>
          </a:p>
        </p:txBody>
      </p:sp>
      <p:grpSp>
        <p:nvGrpSpPr>
          <p:cNvPr id="12" name="组合 5"/>
          <p:cNvGrpSpPr>
            <a:grpSpLocks/>
          </p:cNvGrpSpPr>
          <p:nvPr/>
        </p:nvGrpSpPr>
        <p:grpSpPr bwMode="auto">
          <a:xfrm>
            <a:off x="3995936" y="2499742"/>
            <a:ext cx="1376362" cy="1032272"/>
            <a:chOff x="3993114" y="2122799"/>
            <a:chExt cx="1375279" cy="1375279"/>
          </a:xfrm>
        </p:grpSpPr>
        <p:sp>
          <p:nvSpPr>
            <p:cNvPr id="75" name="Flowchart: Decision 87"/>
            <p:cNvSpPr/>
            <p:nvPr/>
          </p:nvSpPr>
          <p:spPr>
            <a:xfrm>
              <a:off x="3993114" y="2122799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noProof="1"/>
            </a:p>
          </p:txBody>
        </p:sp>
        <p:grpSp>
          <p:nvGrpSpPr>
            <p:cNvPr id="13" name="Group 82"/>
            <p:cNvGrpSpPr/>
            <p:nvPr/>
          </p:nvGrpSpPr>
          <p:grpSpPr>
            <a:xfrm>
              <a:off x="4497178" y="2626549"/>
              <a:ext cx="367150" cy="367150"/>
              <a:chOff x="4439444" y="2582069"/>
              <a:chExt cx="464344" cy="464344"/>
            </a:xfrm>
            <a:solidFill>
              <a:schemeClr val="accent4"/>
            </a:solidFill>
          </p:grpSpPr>
          <p:sp>
            <p:nvSpPr>
              <p:cNvPr id="71" name="AutoShape 123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72" name="AutoShape 124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73" name="AutoShape 125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109" name="Flowchart: Decision 106"/>
          <p:cNvSpPr/>
          <p:nvPr/>
        </p:nvSpPr>
        <p:spPr>
          <a:xfrm>
            <a:off x="7401894" y="2154279"/>
            <a:ext cx="1375279" cy="1031459"/>
          </a:xfrm>
          <a:prstGeom prst="flowChartDecision">
            <a:avLst/>
          </a:prstGeom>
          <a:solidFill>
            <a:srgbClr val="9BBB59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noProof="1"/>
          </a:p>
        </p:txBody>
      </p:sp>
      <p:grpSp>
        <p:nvGrpSpPr>
          <p:cNvPr id="14" name="组合 7"/>
          <p:cNvGrpSpPr>
            <a:grpSpLocks/>
          </p:cNvGrpSpPr>
          <p:nvPr/>
        </p:nvGrpSpPr>
        <p:grpSpPr bwMode="auto">
          <a:xfrm>
            <a:off x="7402514" y="2288382"/>
            <a:ext cx="1374775" cy="1032272"/>
            <a:chOff x="6869129" y="2118086"/>
            <a:chExt cx="1375279" cy="1375279"/>
          </a:xfrm>
        </p:grpSpPr>
        <p:sp>
          <p:nvSpPr>
            <p:cNvPr id="110" name="Flowchart: Decision 107"/>
            <p:cNvSpPr/>
            <p:nvPr/>
          </p:nvSpPr>
          <p:spPr>
            <a:xfrm>
              <a:off x="6869129" y="2118086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noProof="1"/>
            </a:p>
          </p:txBody>
        </p:sp>
        <p:grpSp>
          <p:nvGrpSpPr>
            <p:cNvPr id="15" name="Group 102"/>
            <p:cNvGrpSpPr/>
            <p:nvPr/>
          </p:nvGrpSpPr>
          <p:grpSpPr>
            <a:xfrm>
              <a:off x="7402716" y="2605601"/>
              <a:ext cx="303429" cy="333772"/>
              <a:chOff x="4439444" y="1652588"/>
              <a:chExt cx="464344" cy="464344"/>
            </a:xfrm>
            <a:solidFill>
              <a:schemeClr val="accent3"/>
            </a:solidFill>
          </p:grpSpPr>
          <p:sp>
            <p:nvSpPr>
              <p:cNvPr id="106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7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8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1520" y="843558"/>
            <a:ext cx="2066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Malgun Gothic" pitchFamily="34" charset="-127"/>
              </a:rPr>
              <a:t>Will-Leader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146301" y="3320654"/>
            <a:ext cx="14141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微软雅黑" pitchFamily="34" charset="-122"/>
              </a:rPr>
              <a:t>Vincent-</a:t>
            </a:r>
          </a:p>
          <a:p>
            <a:r>
              <a:rPr lang="en-US" altLang="zh-CN" sz="2400" b="1">
                <a:latin typeface="Times New Roman" pitchFamily="18" charset="0"/>
                <a:ea typeface="微软雅黑" pitchFamily="34" charset="-122"/>
              </a:rPr>
              <a:t>Recorder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2146300" y="3990976"/>
            <a:ext cx="16716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itchFamily="18" charset="0"/>
                <a:ea typeface="微软雅黑" pitchFamily="34" charset="-122"/>
              </a:rPr>
              <a:t>Merit: Summary ability.</a:t>
            </a:r>
          </a:p>
          <a:p>
            <a:r>
              <a:rPr lang="en-US" altLang="zh-CN" sz="1600">
                <a:latin typeface="Times New Roman" pitchFamily="18" charset="0"/>
                <a:ea typeface="微软雅黑" pitchFamily="34" charset="-122"/>
              </a:rPr>
              <a:t>Writing ability.</a:t>
            </a:r>
          </a:p>
          <a:p>
            <a:r>
              <a:rPr lang="en-US" altLang="zh-CN" sz="1600">
                <a:latin typeface="Times New Roman" pitchFamily="18" charset="0"/>
                <a:ea typeface="微软雅黑" pitchFamily="34" charset="-122"/>
              </a:rPr>
              <a:t>Presentation skill.</a:t>
            </a:r>
            <a:endParaRPr lang="en-US" altLang="zh-CN" sz="80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80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735638" y="3368278"/>
            <a:ext cx="15664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微软雅黑" pitchFamily="34" charset="-122"/>
              </a:rPr>
              <a:t>Frank-</a:t>
            </a:r>
          </a:p>
          <a:p>
            <a:r>
              <a:rPr lang="en-US" altLang="zh-CN" sz="2400" b="1" dirty="0">
                <a:latin typeface="Times New Roman" pitchFamily="18" charset="0"/>
                <a:ea typeface="微软雅黑" pitchFamily="34" charset="-122"/>
              </a:rPr>
              <a:t>Facilitator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508104" y="4083918"/>
            <a:ext cx="22066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>
                <a:latin typeface="Times New Roman" pitchFamily="18" charset="0"/>
                <a:ea typeface="微软雅黑" pitchFamily="34" charset="-122"/>
              </a:rPr>
              <a:t>Merit: Communicate ability.</a:t>
            </a:r>
          </a:p>
          <a:p>
            <a:r>
              <a:rPr lang="en-US" altLang="zh-CN" sz="1600" dirty="0">
                <a:latin typeface="Times New Roman" pitchFamily="18" charset="0"/>
                <a:ea typeface="微软雅黑" pitchFamily="34" charset="-122"/>
              </a:rPr>
              <a:t>Strong persuasion.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779912" y="699542"/>
            <a:ext cx="18526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微软雅黑" pitchFamily="34" charset="-122"/>
              </a:rPr>
              <a:t>Spock-</a:t>
            </a:r>
          </a:p>
          <a:p>
            <a:r>
              <a:rPr lang="en-US" altLang="zh-CN" sz="2400" b="1" dirty="0">
                <a:latin typeface="Times New Roman" pitchFamily="18" charset="0"/>
                <a:ea typeface="微软雅黑" pitchFamily="34" charset="-122"/>
              </a:rPr>
              <a:t>Time keeper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923928" y="1419622"/>
            <a:ext cx="13255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>
                <a:latin typeface="Times New Roman" pitchFamily="18" charset="0"/>
                <a:ea typeface="微软雅黑" pitchFamily="34" charset="-122"/>
              </a:rPr>
              <a:t>Merit: Strong sense of time.</a:t>
            </a:r>
          </a:p>
          <a:p>
            <a:r>
              <a:rPr lang="en-US" altLang="zh-CN" sz="1600" dirty="0">
                <a:latin typeface="Times New Roman" pitchFamily="18" charset="0"/>
                <a:ea typeface="微软雅黑" pitchFamily="34" charset="-122"/>
              </a:rPr>
              <a:t>Plan capacity.</a:t>
            </a:r>
            <a:endParaRPr lang="en-US" altLang="zh-CN" sz="8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8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048500" y="915566"/>
            <a:ext cx="20955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ea typeface="微软雅黑" pitchFamily="34" charset="-122"/>
              </a:rPr>
              <a:t>Constantine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</a:rPr>
              <a:t>-</a:t>
            </a:r>
          </a:p>
          <a:p>
            <a:r>
              <a:rPr lang="en-US" altLang="zh-CN" sz="2400" b="1" dirty="0">
                <a:latin typeface="Times New Roman" pitchFamily="18" charset="0"/>
                <a:ea typeface="微软雅黑" pitchFamily="34" charset="-122"/>
              </a:rPr>
              <a:t>Team member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273926" y="1603772"/>
            <a:ext cx="15033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itchFamily="18" charset="0"/>
                <a:ea typeface="微软雅黑" pitchFamily="34" charset="-122"/>
              </a:rPr>
              <a:t>Merit:  Positive with team work.</a:t>
            </a:r>
          </a:p>
        </p:txBody>
      </p:sp>
      <p:sp>
        <p:nvSpPr>
          <p:cNvPr id="9" name="TextBox 81"/>
          <p:cNvSpPr txBox="1">
            <a:spLocks noChangeArrowheads="1"/>
          </p:cNvSpPr>
          <p:nvPr/>
        </p:nvSpPr>
        <p:spPr bwMode="auto">
          <a:xfrm>
            <a:off x="249238" y="1350169"/>
            <a:ext cx="17510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itchFamily="18" charset="0"/>
                <a:ea typeface="微软雅黑" pitchFamily="34" charset="-122"/>
              </a:rPr>
              <a:t>Merit: Leadership. Serious with work.</a:t>
            </a:r>
          </a:p>
          <a:p>
            <a:r>
              <a:rPr lang="en-US" altLang="zh-CN" sz="1600">
                <a:latin typeface="Times New Roman" pitchFamily="18" charset="0"/>
                <a:ea typeface="微软雅黑" pitchFamily="34" charset="-122"/>
              </a:rPr>
              <a:t>Organizing ability.</a:t>
            </a:r>
          </a:p>
        </p:txBody>
      </p:sp>
      <p:sp>
        <p:nvSpPr>
          <p:cNvPr id="2080" name="文本框 1"/>
          <p:cNvSpPr txBox="1">
            <a:spLocks noChangeArrowheads="1"/>
          </p:cNvSpPr>
          <p:nvPr/>
        </p:nvSpPr>
        <p:spPr bwMode="auto">
          <a:xfrm>
            <a:off x="292100" y="3468291"/>
            <a:ext cx="16652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Defect: Too serious to harm his body.  </a:t>
            </a:r>
            <a:r>
              <a:rPr lang="en-US" altLang="zh-CN"/>
              <a:t> </a:t>
            </a:r>
          </a:p>
        </p:txBody>
      </p:sp>
      <p:sp>
        <p:nvSpPr>
          <p:cNvPr id="2081" name="文本框 9"/>
          <p:cNvSpPr txBox="1">
            <a:spLocks noChangeArrowheads="1"/>
          </p:cNvSpPr>
          <p:nvPr/>
        </p:nvSpPr>
        <p:spPr bwMode="auto">
          <a:xfrm>
            <a:off x="2114551" y="1448991"/>
            <a:ext cx="16367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Defect: lack of independenct</a:t>
            </a:r>
          </a:p>
        </p:txBody>
      </p:sp>
      <p:sp>
        <p:nvSpPr>
          <p:cNvPr id="2082" name="文本框 10"/>
          <p:cNvSpPr txBox="1">
            <a:spLocks noChangeArrowheads="1"/>
          </p:cNvSpPr>
          <p:nvPr/>
        </p:nvSpPr>
        <p:spPr bwMode="auto">
          <a:xfrm>
            <a:off x="3851920" y="3795886"/>
            <a:ext cx="16176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Defect:  lack of consciousness.</a:t>
            </a:r>
            <a:r>
              <a:rPr lang="en-US" altLang="zh-CN" dirty="0"/>
              <a:t> </a:t>
            </a:r>
          </a:p>
        </p:txBody>
      </p:sp>
      <p:sp>
        <p:nvSpPr>
          <p:cNvPr id="2" name="TextBox 82"/>
          <p:cNvSpPr txBox="1">
            <a:spLocks noChangeArrowheads="1"/>
          </p:cNvSpPr>
          <p:nvPr/>
        </p:nvSpPr>
        <p:spPr bwMode="auto">
          <a:xfrm>
            <a:off x="5656263" y="1489473"/>
            <a:ext cx="15351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  <a:ea typeface="微软雅黑" pitchFamily="34" charset="-122"/>
              </a:rPr>
              <a:t>Defect: too self-centered.</a:t>
            </a:r>
          </a:p>
        </p:txBody>
      </p:sp>
      <p:sp>
        <p:nvSpPr>
          <p:cNvPr id="10" name="TextBox 82"/>
          <p:cNvSpPr txBox="1">
            <a:spLocks noChangeArrowheads="1"/>
          </p:cNvSpPr>
          <p:nvPr/>
        </p:nvSpPr>
        <p:spPr bwMode="auto">
          <a:xfrm>
            <a:off x="7380312" y="3651870"/>
            <a:ext cx="15351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微软雅黑" pitchFamily="34" charset="-122"/>
              </a:rPr>
              <a:t>Defect: a little lazy.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84535"/>
            <a:ext cx="8229600" cy="85725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Merit and Defect of Group</a:t>
            </a:r>
          </a:p>
        </p:txBody>
      </p:sp>
      <p:sp>
        <p:nvSpPr>
          <p:cNvPr id="137" name="Rectangle 7"/>
          <p:cNvSpPr/>
          <p:nvPr/>
        </p:nvSpPr>
        <p:spPr>
          <a:xfrm>
            <a:off x="3348038" y="1221582"/>
            <a:ext cx="5795962" cy="3278981"/>
          </a:xfrm>
          <a:custGeom>
            <a:avLst/>
            <a:gdLst>
              <a:gd name="connsiteX0" fmla="*/ 0 w 7664245"/>
              <a:gd name="connsiteY0" fmla="*/ 0 h 6858000"/>
              <a:gd name="connsiteX1" fmla="*/ 7664245 w 7664245"/>
              <a:gd name="connsiteY1" fmla="*/ 0 h 6858000"/>
              <a:gd name="connsiteX2" fmla="*/ 7664245 w 7664245"/>
              <a:gd name="connsiteY2" fmla="*/ 6858000 h 6858000"/>
              <a:gd name="connsiteX3" fmla="*/ 0 w 7664245"/>
              <a:gd name="connsiteY3" fmla="*/ 6858000 h 6858000"/>
              <a:gd name="connsiteX4" fmla="*/ 0 w 7664245"/>
              <a:gd name="connsiteY4" fmla="*/ 0 h 6858000"/>
              <a:gd name="connsiteX0-1" fmla="*/ 3657600 w 7664245"/>
              <a:gd name="connsiteY0-2" fmla="*/ 0 h 6858000"/>
              <a:gd name="connsiteX1-3" fmla="*/ 7664245 w 7664245"/>
              <a:gd name="connsiteY1-4" fmla="*/ 0 h 6858000"/>
              <a:gd name="connsiteX2-5" fmla="*/ 7664245 w 7664245"/>
              <a:gd name="connsiteY2-6" fmla="*/ 6858000 h 6858000"/>
              <a:gd name="connsiteX3-7" fmla="*/ 0 w 7664245"/>
              <a:gd name="connsiteY3-8" fmla="*/ 6858000 h 6858000"/>
              <a:gd name="connsiteX4-9" fmla="*/ 3657600 w 7664245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64245" h="6858000">
                <a:moveTo>
                  <a:pt x="3657600" y="0"/>
                </a:moveTo>
                <a:lnTo>
                  <a:pt x="7664245" y="0"/>
                </a:lnTo>
                <a:lnTo>
                  <a:pt x="7664245" y="6858000"/>
                </a:lnTo>
                <a:lnTo>
                  <a:pt x="0" y="6858000"/>
                </a:lnTo>
                <a:lnTo>
                  <a:pt x="365760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en-GB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Pentagon 25"/>
          <p:cNvSpPr/>
          <p:nvPr/>
        </p:nvSpPr>
        <p:spPr>
          <a:xfrm>
            <a:off x="279401" y="1490662"/>
            <a:ext cx="455613" cy="20478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en-GB" sz="15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Pentagon 33"/>
          <p:cNvSpPr/>
          <p:nvPr/>
        </p:nvSpPr>
        <p:spPr>
          <a:xfrm>
            <a:off x="279401" y="2294335"/>
            <a:ext cx="455613" cy="20478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en-GB" sz="15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34"/>
          <p:cNvSpPr>
            <a:spLocks noChangeArrowheads="1"/>
          </p:cNvSpPr>
          <p:nvPr/>
        </p:nvSpPr>
        <p:spPr bwMode="auto">
          <a:xfrm>
            <a:off x="723901" y="1362075"/>
            <a:ext cx="3941763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  <a:ea typeface="微软雅黑" pitchFamily="34" charset="-122"/>
              </a:rPr>
              <a:t>S</a:t>
            </a:r>
            <a:r>
              <a:rPr lang="zh-CN" sz="2000" b="1" dirty="0">
                <a:latin typeface="Times New Roman" pitchFamily="18" charset="0"/>
                <a:ea typeface="微软雅黑" pitchFamily="34" charset="-122"/>
              </a:rPr>
              <a:t>erious attitude</a:t>
            </a:r>
            <a:r>
              <a:rPr lang="en-US" altLang="zh-CN" sz="2000" b="1" dirty="0">
                <a:latin typeface="Times New Roman" pitchFamily="18" charset="0"/>
                <a:ea typeface="微软雅黑" pitchFamily="34" charset="-122"/>
              </a:rPr>
              <a:t>,</a:t>
            </a:r>
            <a:r>
              <a:rPr lang="zh-CN" sz="2000" b="1" dirty="0">
                <a:latin typeface="Times New Roman" pitchFamily="18" charset="0"/>
                <a:ea typeface="微软雅黑" pitchFamily="34" charset="-122"/>
              </a:rPr>
              <a:t> consciously,  improving </a:t>
            </a:r>
            <a:r>
              <a:rPr lang="zh-CN" sz="2400" b="1" dirty="0">
                <a:latin typeface="Times New Roman" pitchFamily="18" charset="0"/>
                <a:ea typeface="微软雅黑" pitchFamily="34" charset="-122"/>
              </a:rPr>
              <a:t>the efficiency</a:t>
            </a:r>
            <a:r>
              <a:rPr lang="en-US" altLang="zh-CN" sz="2400" b="1" dirty="0">
                <a:latin typeface="Times New Roman" pitchFamily="18" charset="0"/>
                <a:ea typeface="微软雅黑" pitchFamily="34" charset="-122"/>
              </a:rPr>
              <a:t>.</a:t>
            </a:r>
          </a:p>
        </p:txBody>
      </p:sp>
      <p:sp>
        <p:nvSpPr>
          <p:cNvPr id="142" name="Pentagon 36"/>
          <p:cNvSpPr/>
          <p:nvPr/>
        </p:nvSpPr>
        <p:spPr>
          <a:xfrm>
            <a:off x="279401" y="3183731"/>
            <a:ext cx="455613" cy="20478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endParaRPr lang="en-GB" sz="15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37"/>
          <p:cNvSpPr>
            <a:spLocks noChangeArrowheads="1"/>
          </p:cNvSpPr>
          <p:nvPr/>
        </p:nvSpPr>
        <p:spPr bwMode="auto">
          <a:xfrm>
            <a:off x="735013" y="2139554"/>
            <a:ext cx="3509962" cy="68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  <a:ea typeface="微软雅黑" pitchFamily="34" charset="-122"/>
              </a:rPr>
              <a:t>S</a:t>
            </a:r>
            <a:r>
              <a:rPr lang="zh-CN" sz="2000" b="1" dirty="0">
                <a:latin typeface="Times New Roman" pitchFamily="18" charset="0"/>
                <a:ea typeface="微软雅黑" pitchFamily="34" charset="-122"/>
              </a:rPr>
              <a:t>trong professional skills</a:t>
            </a:r>
          </a:p>
          <a:p>
            <a:r>
              <a:rPr lang="en-US" altLang="zh-CN" sz="2000" b="1" dirty="0">
                <a:latin typeface="Times New Roman" pitchFamily="18" charset="0"/>
                <a:ea typeface="微软雅黑" pitchFamily="34" charset="-122"/>
              </a:rPr>
              <a:t>S</a:t>
            </a:r>
            <a:r>
              <a:rPr lang="zh-CN" sz="2000" b="1" dirty="0">
                <a:latin typeface="Times New Roman" pitchFamily="18" charset="0"/>
                <a:ea typeface="微软雅黑" pitchFamily="34" charset="-122"/>
              </a:rPr>
              <a:t>ave time</a:t>
            </a:r>
            <a:r>
              <a:rPr lang="en-US" altLang="zh-CN" sz="2000" b="1" dirty="0">
                <a:latin typeface="Times New Roman" pitchFamily="18" charset="0"/>
                <a:ea typeface="微软雅黑" pitchFamily="34" charset="-122"/>
              </a:rPr>
              <a:t>.</a:t>
            </a:r>
          </a:p>
        </p:txBody>
      </p:sp>
      <p:sp>
        <p:nvSpPr>
          <p:cNvPr id="144" name="Pentagon 39"/>
          <p:cNvSpPr/>
          <p:nvPr/>
        </p:nvSpPr>
        <p:spPr>
          <a:xfrm>
            <a:off x="182563" y="4056460"/>
            <a:ext cx="455612" cy="205978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endParaRPr lang="en-GB" sz="15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049713" y="2139554"/>
            <a:ext cx="1581150" cy="514350"/>
            <a:chOff x="5621315" y="2514600"/>
            <a:chExt cx="2107496" cy="914400"/>
          </a:xfrm>
        </p:grpSpPr>
        <p:sp>
          <p:nvSpPr>
            <p:cNvPr id="147" name="Parallelogram 14"/>
            <p:cNvSpPr/>
            <p:nvPr/>
          </p:nvSpPr>
          <p:spPr>
            <a:xfrm>
              <a:off x="5621315" y="251460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83" name="AutoShape 59"/>
            <p:cNvSpPr>
              <a:spLocks noChangeArrowheads="1"/>
            </p:cNvSpPr>
            <p:nvPr/>
          </p:nvSpPr>
          <p:spPr bwMode="auto">
            <a:xfrm>
              <a:off x="6442494" y="2777487"/>
              <a:ext cx="465138" cy="464344"/>
            </a:xfrm>
            <a:custGeom>
              <a:avLst/>
              <a:gdLst/>
              <a:ahLst/>
              <a:cxnLst>
                <a:cxn ang="0">
                  <a:pos x="16976" y="19986"/>
                </a:cxn>
                <a:cxn ang="0">
                  <a:pos x="11226" y="17680"/>
                </a:cxn>
                <a:cxn ang="0">
                  <a:pos x="10806" y="17600"/>
                </a:cxn>
                <a:cxn ang="0">
                  <a:pos x="19660" y="3837"/>
                </a:cxn>
                <a:cxn ang="0">
                  <a:pos x="16976" y="19986"/>
                </a:cxn>
                <a:cxn ang="0">
                  <a:pos x="6859" y="16244"/>
                </a:cxn>
                <a:cxn ang="0">
                  <a:pos x="6854" y="16238"/>
                </a:cxn>
                <a:cxn ang="0">
                  <a:pos x="19606" y="2552"/>
                </a:cxn>
                <a:cxn ang="0">
                  <a:pos x="8735" y="19536"/>
                </a:cxn>
                <a:cxn ang="0">
                  <a:pos x="6859" y="16244"/>
                </a:cxn>
                <a:cxn ang="0">
                  <a:pos x="2111" y="14024"/>
                </a:cxn>
                <a:cxn ang="0">
                  <a:pos x="17712" y="3595"/>
                </a:cxn>
                <a:cxn ang="0">
                  <a:pos x="6369" y="15770"/>
                </a:cxn>
                <a:cxn ang="0">
                  <a:pos x="6190" y="15660"/>
                </a:cxn>
                <a:cxn ang="0">
                  <a:pos x="2111" y="14024"/>
                </a:cxn>
                <a:cxn ang="0">
                  <a:pos x="21234" y="108"/>
                </a:cxn>
                <a:cxn ang="0">
                  <a:pos x="20868" y="0"/>
                </a:cxn>
                <a:cxn ang="0">
                  <a:pos x="20495" y="113"/>
                </a:cxn>
                <a:cxn ang="0">
                  <a:pos x="299" y="13613"/>
                </a:cxn>
                <a:cxn ang="0">
                  <a:pos x="3" y="14244"/>
                </a:cxn>
                <a:cxn ang="0">
                  <a:pos x="422" y="14801"/>
                </a:cxn>
                <a:cxn ang="0">
                  <a:pos x="5689" y="16914"/>
                </a:cxn>
                <a:cxn ang="0">
                  <a:pos x="8166" y="21259"/>
                </a:cxn>
                <a:cxn ang="0">
                  <a:pos x="8743" y="21599"/>
                </a:cxn>
                <a:cxn ang="0">
                  <a:pos x="8751" y="21599"/>
                </a:cxn>
                <a:cxn ang="0">
                  <a:pos x="9328" y="21271"/>
                </a:cxn>
                <a:cxn ang="0">
                  <a:pos x="10726" y="18934"/>
                </a:cxn>
                <a:cxn ang="0">
                  <a:pos x="17253" y="21551"/>
                </a:cxn>
                <a:cxn ang="0">
                  <a:pos x="17502" y="21599"/>
                </a:cxn>
                <a:cxn ang="0">
                  <a:pos x="17832" y="21512"/>
                </a:cxn>
                <a:cxn ang="0">
                  <a:pos x="18167" y="21035"/>
                </a:cxn>
                <a:cxn ang="0">
                  <a:pos x="21533" y="785"/>
                </a:cxn>
                <a:cxn ang="0">
                  <a:pos x="21234" y="108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lIns="19050" tIns="19050" rIns="19050" bIns="19050" anchor="ctr"/>
            <a:lstStyle/>
            <a:p>
              <a:pPr algn="ctr" defTabSz="171450" hangingPunct="0"/>
              <a:endParaRPr lang="en-US" altLang="zh-CN">
                <a:solidFill>
                  <a:srgbClr val="595959"/>
                </a:solidFill>
                <a:sym typeface="Gill Sans" charset="0"/>
              </a:endParaRPr>
            </a:p>
          </p:txBody>
        </p:sp>
      </p:grp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4745038" y="1227535"/>
            <a:ext cx="1581150" cy="514350"/>
            <a:chOff x="6162090" y="1310315"/>
            <a:chExt cx="2107496" cy="914400"/>
          </a:xfrm>
        </p:grpSpPr>
        <p:sp>
          <p:nvSpPr>
            <p:cNvPr id="150" name="Parallelogram 13"/>
            <p:cNvSpPr/>
            <p:nvPr/>
          </p:nvSpPr>
          <p:spPr>
            <a:xfrm>
              <a:off x="6162090" y="1310315"/>
              <a:ext cx="2107496" cy="914400"/>
            </a:xfrm>
            <a:prstGeom prst="parallelogram">
              <a:avLst>
                <a:gd name="adj" fmla="val 5241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" name="Group 42"/>
            <p:cNvGrpSpPr/>
            <p:nvPr/>
          </p:nvGrpSpPr>
          <p:grpSpPr>
            <a:xfrm>
              <a:off x="6983269" y="1549630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5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5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817813" y="3836194"/>
            <a:ext cx="1581150" cy="514350"/>
            <a:chOff x="4454013" y="4923170"/>
            <a:chExt cx="2107496" cy="914400"/>
          </a:xfrm>
        </p:grpSpPr>
        <p:sp>
          <p:nvSpPr>
            <p:cNvPr id="155" name="Parallelogram 16"/>
            <p:cNvSpPr/>
            <p:nvPr/>
          </p:nvSpPr>
          <p:spPr>
            <a:xfrm>
              <a:off x="4454013" y="492317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7" name="Group 45"/>
            <p:cNvGrpSpPr/>
            <p:nvPr/>
          </p:nvGrpSpPr>
          <p:grpSpPr>
            <a:xfrm>
              <a:off x="5348217" y="5147801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57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158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</p:grpSp>
      </p:grp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433763" y="3053954"/>
            <a:ext cx="1581150" cy="514350"/>
            <a:chOff x="5042252" y="3718885"/>
            <a:chExt cx="2107496" cy="914400"/>
          </a:xfrm>
        </p:grpSpPr>
        <p:sp>
          <p:nvSpPr>
            <p:cNvPr id="160" name="Parallelogram 15"/>
            <p:cNvSpPr/>
            <p:nvPr/>
          </p:nvSpPr>
          <p:spPr>
            <a:xfrm>
              <a:off x="5042252" y="371888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GB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9" name="Group 48"/>
            <p:cNvGrpSpPr/>
            <p:nvPr/>
          </p:nvGrpSpPr>
          <p:grpSpPr>
            <a:xfrm>
              <a:off x="5863431" y="3980425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62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3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4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hangingPunct="0"/>
                <a:endPara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3" name="Rectangle 40"/>
          <p:cNvSpPr>
            <a:spLocks noChangeArrowheads="1"/>
          </p:cNvSpPr>
          <p:nvPr/>
        </p:nvSpPr>
        <p:spPr bwMode="auto">
          <a:xfrm>
            <a:off x="735014" y="3101578"/>
            <a:ext cx="2630487" cy="68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  <a:ea typeface="微软雅黑" pitchFamily="34" charset="-122"/>
              </a:rPr>
              <a:t>Willing to knowledge sharing</a:t>
            </a:r>
          </a:p>
        </p:txBody>
      </p:sp>
      <p:sp>
        <p:nvSpPr>
          <p:cNvPr id="3094" name="文本框 3"/>
          <p:cNvSpPr txBox="1">
            <a:spLocks noChangeArrowheads="1"/>
          </p:cNvSpPr>
          <p:nvPr/>
        </p:nvSpPr>
        <p:spPr bwMode="auto">
          <a:xfrm>
            <a:off x="735014" y="3877866"/>
            <a:ext cx="32591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</a:rPr>
              <a:t>L</a:t>
            </a:r>
            <a:r>
              <a:rPr lang="zh-CN" altLang="en-US" sz="2000" b="1" dirty="0">
                <a:latin typeface="Times New Roman" pitchFamily="18" charset="0"/>
              </a:rPr>
              <a:t>ittle communication outside of the project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8"/>
          <p:cNvSpPr/>
          <p:nvPr/>
        </p:nvSpPr>
        <p:spPr bwMode="auto">
          <a:xfrm>
            <a:off x="1115616" y="771550"/>
            <a:ext cx="2442749" cy="201792"/>
          </a:xfrm>
          <a:custGeom>
            <a:avLst/>
            <a:gdLst>
              <a:gd name="T0" fmla="*/ 0 w 230"/>
              <a:gd name="T1" fmla="*/ 0 h 17"/>
              <a:gd name="T2" fmla="*/ 211 w 230"/>
              <a:gd name="T3" fmla="*/ 0 h 17"/>
              <a:gd name="T4" fmla="*/ 230 w 230"/>
              <a:gd name="T5" fmla="*/ 17 h 17"/>
              <a:gd name="T6" fmla="*/ 0 w 230"/>
              <a:gd name="T7" fmla="*/ 17 h 17"/>
              <a:gd name="T8" fmla="*/ 0 w 230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17">
                <a:moveTo>
                  <a:pt x="0" y="0"/>
                </a:moveTo>
                <a:lnTo>
                  <a:pt x="211" y="0"/>
                </a:lnTo>
                <a:lnTo>
                  <a:pt x="230" y="17"/>
                </a:lnTo>
                <a:lnTo>
                  <a:pt x="0" y="17"/>
                </a:lnTo>
                <a:lnTo>
                  <a:pt x="0" y="0"/>
                </a:lnTo>
              </a:path>
            </a:pathLst>
          </a:custGeom>
          <a:solidFill>
            <a:srgbClr val="C0504D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0"/>
          <p:cNvSpPr/>
          <p:nvPr/>
        </p:nvSpPr>
        <p:spPr bwMode="auto">
          <a:xfrm>
            <a:off x="1043608" y="843558"/>
            <a:ext cx="7094594" cy="3513665"/>
          </a:xfrm>
          <a:custGeom>
            <a:avLst/>
            <a:gdLst>
              <a:gd name="T0" fmla="*/ 660 w 668"/>
              <a:gd name="T1" fmla="*/ 0 h 331"/>
              <a:gd name="T2" fmla="*/ 8 w 668"/>
              <a:gd name="T3" fmla="*/ 0 h 331"/>
              <a:gd name="T4" fmla="*/ 0 w 668"/>
              <a:gd name="T5" fmla="*/ 9 h 331"/>
              <a:gd name="T6" fmla="*/ 0 w 668"/>
              <a:gd name="T7" fmla="*/ 323 h 331"/>
              <a:gd name="T8" fmla="*/ 8 w 668"/>
              <a:gd name="T9" fmla="*/ 331 h 331"/>
              <a:gd name="T10" fmla="*/ 660 w 668"/>
              <a:gd name="T11" fmla="*/ 331 h 331"/>
              <a:gd name="T12" fmla="*/ 668 w 668"/>
              <a:gd name="T13" fmla="*/ 323 h 331"/>
              <a:gd name="T14" fmla="*/ 668 w 668"/>
              <a:gd name="T15" fmla="*/ 9 h 331"/>
              <a:gd name="T16" fmla="*/ 660 w 668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8" h="331">
                <a:moveTo>
                  <a:pt x="660" y="0"/>
                </a:move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323"/>
                </a:lnTo>
                <a:cubicBezTo>
                  <a:pt x="0" y="327"/>
                  <a:pt x="4" y="331"/>
                  <a:pt x="8" y="331"/>
                </a:cubicBezTo>
                <a:lnTo>
                  <a:pt x="660" y="331"/>
                </a:lnTo>
                <a:cubicBezTo>
                  <a:pt x="665" y="331"/>
                  <a:pt x="668" y="327"/>
                  <a:pt x="668" y="323"/>
                </a:cubicBezTo>
                <a:lnTo>
                  <a:pt x="668" y="9"/>
                </a:lnTo>
                <a:cubicBezTo>
                  <a:pt x="668" y="4"/>
                  <a:pt x="665" y="0"/>
                  <a:pt x="660" y="0"/>
                </a:cubicBezTo>
              </a:path>
            </a:pathLst>
          </a:custGeom>
          <a:gradFill flip="none" rotWithShape="1">
            <a:gsLst>
              <a:gs pos="64000">
                <a:srgbClr val="FFFFFF"/>
              </a:gs>
              <a:gs pos="0">
                <a:srgbClr val="DEDFE1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25400"/>
          </a:sp3d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>
            <a:off x="7732280" y="3892251"/>
            <a:ext cx="584136" cy="594756"/>
          </a:xfrm>
          <a:custGeom>
            <a:avLst/>
            <a:gdLst>
              <a:gd name="T0" fmla="*/ 55 w 55"/>
              <a:gd name="T1" fmla="*/ 0 h 56"/>
              <a:gd name="T2" fmla="*/ 0 w 55"/>
              <a:gd name="T3" fmla="*/ 56 h 56"/>
              <a:gd name="T4" fmla="*/ 3 w 55"/>
              <a:gd name="T5" fmla="*/ 56 h 56"/>
              <a:gd name="T6" fmla="*/ 49 w 55"/>
              <a:gd name="T7" fmla="*/ 56 h 56"/>
              <a:gd name="T8" fmla="*/ 55 w 55"/>
              <a:gd name="T9" fmla="*/ 50 h 56"/>
              <a:gd name="T10" fmla="*/ 55 w 55"/>
              <a:gd name="T11" fmla="*/ 2 h 56"/>
              <a:gd name="T12" fmla="*/ 55 w 55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6">
                <a:moveTo>
                  <a:pt x="55" y="0"/>
                </a:moveTo>
                <a:cubicBezTo>
                  <a:pt x="37" y="19"/>
                  <a:pt x="19" y="37"/>
                  <a:pt x="0" y="56"/>
                </a:cubicBezTo>
                <a:cubicBezTo>
                  <a:pt x="1" y="56"/>
                  <a:pt x="2" y="56"/>
                  <a:pt x="3" y="56"/>
                </a:cubicBezTo>
                <a:lnTo>
                  <a:pt x="49" y="56"/>
                </a:lnTo>
                <a:cubicBezTo>
                  <a:pt x="52" y="56"/>
                  <a:pt x="55" y="51"/>
                  <a:pt x="55" y="50"/>
                </a:cubicBezTo>
                <a:lnTo>
                  <a:pt x="55" y="2"/>
                </a:lnTo>
                <a:lnTo>
                  <a:pt x="55" y="0"/>
                </a:lnTo>
              </a:path>
            </a:pathLst>
          </a:custGeom>
          <a:solidFill>
            <a:srgbClr val="C0504D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9"/>
          <p:cNvSpPr/>
          <p:nvPr/>
        </p:nvSpPr>
        <p:spPr bwMode="auto">
          <a:xfrm>
            <a:off x="1115616" y="771550"/>
            <a:ext cx="2240957" cy="1561235"/>
          </a:xfrm>
          <a:custGeom>
            <a:avLst/>
            <a:gdLst>
              <a:gd name="T0" fmla="*/ 0 w 211"/>
              <a:gd name="T1" fmla="*/ 0 h 147"/>
              <a:gd name="T2" fmla="*/ 211 w 211"/>
              <a:gd name="T3" fmla="*/ 0 h 147"/>
              <a:gd name="T4" fmla="*/ 152 w 211"/>
              <a:gd name="T5" fmla="*/ 147 h 147"/>
              <a:gd name="T6" fmla="*/ 0 w 211"/>
              <a:gd name="T7" fmla="*/ 147 h 147"/>
              <a:gd name="T8" fmla="*/ 0 w 211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" h="147">
                <a:moveTo>
                  <a:pt x="0" y="0"/>
                </a:moveTo>
                <a:lnTo>
                  <a:pt x="211" y="0"/>
                </a:lnTo>
                <a:lnTo>
                  <a:pt x="152" y="147"/>
                </a:lnTo>
                <a:lnTo>
                  <a:pt x="0" y="147"/>
                </a:lnTo>
                <a:lnTo>
                  <a:pt x="0" y="0"/>
                </a:lnTo>
              </a:path>
            </a:pathLst>
          </a:custGeom>
          <a:solidFill>
            <a:srgbClr val="C0504D"/>
          </a:solidFill>
          <a:ln w="0">
            <a:noFill/>
            <a:prstDash val="solid"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燕尾形 21"/>
          <p:cNvSpPr/>
          <p:nvPr/>
        </p:nvSpPr>
        <p:spPr>
          <a:xfrm>
            <a:off x="8081724" y="4269462"/>
            <a:ext cx="144016" cy="144016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30643" y="858074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9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75856" y="1170026"/>
            <a:ext cx="410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Preliminary </a:t>
            </a:r>
            <a:r>
              <a:rPr lang="zh-CN" altLang="en-US" b="1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Topics </a:t>
            </a:r>
            <a:r>
              <a:rPr lang="en-US" altLang="zh-CN" b="1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(First meeting)</a:t>
            </a:r>
            <a:endParaRPr lang="zh-CN" altLang="en-US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9273" y="1869736"/>
            <a:ext cx="28765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40404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Library information system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31840" y="2283718"/>
            <a:ext cx="50095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40404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Communication equipment sales management 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31840" y="3219822"/>
            <a:ext cx="2647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inema information system</a:t>
            </a:r>
            <a:endParaRPr lang="zh-CN" altLang="en-US" sz="1400" dirty="0">
              <a:solidFill>
                <a:srgbClr val="40404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1840" y="2787774"/>
            <a:ext cx="2519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Video information system</a:t>
            </a:r>
            <a:endParaRPr lang="zh-CN" altLang="en-US" sz="1400" dirty="0">
              <a:solidFill>
                <a:srgbClr val="40404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3723878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Supermarket 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information system</a:t>
            </a:r>
            <a:endParaRPr lang="zh-CN" altLang="en-US" sz="1400" dirty="0">
              <a:solidFill>
                <a:srgbClr val="40404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Tm="0">
        <p14:flythroug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692696" y="699542"/>
            <a:ext cx="8922642" cy="349548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Library information system</a:t>
            </a:r>
            <a:endParaRPr lang="en-US" altLang="zh-CN" sz="2800" dirty="0"/>
          </a:p>
        </p:txBody>
      </p:sp>
      <p:sp>
        <p:nvSpPr>
          <p:cNvPr id="137" name="Rectangle 7"/>
          <p:cNvSpPr/>
          <p:nvPr/>
        </p:nvSpPr>
        <p:spPr>
          <a:xfrm>
            <a:off x="3419872" y="771550"/>
            <a:ext cx="5796137" cy="4371950"/>
          </a:xfrm>
          <a:custGeom>
            <a:avLst/>
            <a:gdLst>
              <a:gd name="connsiteX0" fmla="*/ 0 w 7664245"/>
              <a:gd name="connsiteY0" fmla="*/ 0 h 6858000"/>
              <a:gd name="connsiteX1" fmla="*/ 7664245 w 7664245"/>
              <a:gd name="connsiteY1" fmla="*/ 0 h 6858000"/>
              <a:gd name="connsiteX2" fmla="*/ 7664245 w 7664245"/>
              <a:gd name="connsiteY2" fmla="*/ 6858000 h 6858000"/>
              <a:gd name="connsiteX3" fmla="*/ 0 w 7664245"/>
              <a:gd name="connsiteY3" fmla="*/ 6858000 h 6858000"/>
              <a:gd name="connsiteX4" fmla="*/ 0 w 7664245"/>
              <a:gd name="connsiteY4" fmla="*/ 0 h 6858000"/>
              <a:gd name="connsiteX0-1" fmla="*/ 3657600 w 7664245"/>
              <a:gd name="connsiteY0-2" fmla="*/ 0 h 6858000"/>
              <a:gd name="connsiteX1-3" fmla="*/ 7664245 w 7664245"/>
              <a:gd name="connsiteY1-4" fmla="*/ 0 h 6858000"/>
              <a:gd name="connsiteX2-5" fmla="*/ 7664245 w 7664245"/>
              <a:gd name="connsiteY2-6" fmla="*/ 6858000 h 6858000"/>
              <a:gd name="connsiteX3-7" fmla="*/ 0 w 7664245"/>
              <a:gd name="connsiteY3-8" fmla="*/ 6858000 h 6858000"/>
              <a:gd name="connsiteX4-9" fmla="*/ 3657600 w 7664245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64245" h="6858000">
                <a:moveTo>
                  <a:pt x="3657600" y="0"/>
                </a:moveTo>
                <a:lnTo>
                  <a:pt x="7664245" y="0"/>
                </a:lnTo>
                <a:lnTo>
                  <a:pt x="7664245" y="6858000"/>
                </a:lnTo>
                <a:lnTo>
                  <a:pt x="0" y="6858000"/>
                </a:lnTo>
                <a:lnTo>
                  <a:pt x="365760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Pentagon 25"/>
          <p:cNvSpPr/>
          <p:nvPr/>
        </p:nvSpPr>
        <p:spPr>
          <a:xfrm>
            <a:off x="107504" y="1923678"/>
            <a:ext cx="455636" cy="27308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en-GB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Pentagon 33"/>
          <p:cNvSpPr/>
          <p:nvPr/>
        </p:nvSpPr>
        <p:spPr>
          <a:xfrm>
            <a:off x="107504" y="3507854"/>
            <a:ext cx="455636" cy="27308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en-GB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3923928" y="3363838"/>
            <a:ext cx="1580622" cy="685800"/>
            <a:chOff x="5621315" y="2514600"/>
            <a:chExt cx="2107496" cy="914400"/>
          </a:xfrm>
        </p:grpSpPr>
        <p:sp>
          <p:nvSpPr>
            <p:cNvPr id="147" name="Parallelogram 14"/>
            <p:cNvSpPr/>
            <p:nvPr/>
          </p:nvSpPr>
          <p:spPr>
            <a:xfrm>
              <a:off x="5621315" y="251460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AutoShape 59"/>
            <p:cNvSpPr/>
            <p:nvPr/>
          </p:nvSpPr>
          <p:spPr bwMode="auto">
            <a:xfrm>
              <a:off x="6442494" y="2777487"/>
              <a:ext cx="465138" cy="464344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sym typeface="Gill Sans" charset="0"/>
              </a:endParaRPr>
            </a:p>
          </p:txBody>
        </p:sp>
      </p:grpSp>
      <p:grpSp>
        <p:nvGrpSpPr>
          <p:cNvPr id="4" name="Group 1"/>
          <p:cNvGrpSpPr/>
          <p:nvPr/>
        </p:nvGrpSpPr>
        <p:grpSpPr>
          <a:xfrm>
            <a:off x="4283968" y="1923678"/>
            <a:ext cx="1580622" cy="685800"/>
            <a:chOff x="6162090" y="1310315"/>
            <a:chExt cx="2107496" cy="914400"/>
          </a:xfrm>
        </p:grpSpPr>
        <p:sp>
          <p:nvSpPr>
            <p:cNvPr id="150" name="Parallelogram 13"/>
            <p:cNvSpPr/>
            <p:nvPr/>
          </p:nvSpPr>
          <p:spPr>
            <a:xfrm>
              <a:off x="6162090" y="1310315"/>
              <a:ext cx="2107496" cy="914400"/>
            </a:xfrm>
            <a:prstGeom prst="parallelogram">
              <a:avLst>
                <a:gd name="adj" fmla="val 5241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" name="Group 42"/>
            <p:cNvGrpSpPr/>
            <p:nvPr/>
          </p:nvGrpSpPr>
          <p:grpSpPr>
            <a:xfrm>
              <a:off x="6983269" y="1549630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5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5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31" name="文本框 3"/>
          <p:cNvSpPr txBox="1"/>
          <p:nvPr/>
        </p:nvSpPr>
        <p:spPr>
          <a:xfrm>
            <a:off x="755576" y="1779662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The massive amount of data involved in the database. </a:t>
            </a:r>
          </a:p>
        </p:txBody>
      </p:sp>
      <p:sp>
        <p:nvSpPr>
          <p:cNvPr id="32" name="文本框 22"/>
          <p:cNvSpPr txBox="1"/>
          <p:nvPr/>
        </p:nvSpPr>
        <p:spPr>
          <a:xfrm>
            <a:off x="539552" y="3435846"/>
            <a:ext cx="3876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The relationship between tables.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539552" y="2211710"/>
            <a:ext cx="455636" cy="27308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en-GB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7544" y="627534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Communication equipment sales management system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1619672" y="1995686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The functional modules involved in the communication equipment sales management system are quite complex.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1" name="Group 1"/>
          <p:cNvGrpSpPr/>
          <p:nvPr/>
        </p:nvGrpSpPr>
        <p:grpSpPr>
          <a:xfrm>
            <a:off x="7380312" y="3075806"/>
            <a:ext cx="1580622" cy="685800"/>
            <a:chOff x="6162090" y="1310315"/>
            <a:chExt cx="2107496" cy="914400"/>
          </a:xfrm>
        </p:grpSpPr>
        <p:sp>
          <p:nvSpPr>
            <p:cNvPr id="22" name="Parallelogram 13"/>
            <p:cNvSpPr/>
            <p:nvPr/>
          </p:nvSpPr>
          <p:spPr>
            <a:xfrm>
              <a:off x="6162090" y="1310315"/>
              <a:ext cx="2107496" cy="914400"/>
            </a:xfrm>
            <a:prstGeom prst="parallelogram">
              <a:avLst>
                <a:gd name="adj" fmla="val 5241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3" name="Group 42"/>
            <p:cNvGrpSpPr/>
            <p:nvPr/>
          </p:nvGrpSpPr>
          <p:grpSpPr>
            <a:xfrm>
              <a:off x="6983269" y="1549630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24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5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"/>
          <p:cNvSpPr/>
          <p:nvPr/>
        </p:nvSpPr>
        <p:spPr>
          <a:xfrm>
            <a:off x="3347863" y="771550"/>
            <a:ext cx="5796137" cy="4371950"/>
          </a:xfrm>
          <a:custGeom>
            <a:avLst/>
            <a:gdLst>
              <a:gd name="connsiteX0" fmla="*/ 0 w 7664245"/>
              <a:gd name="connsiteY0" fmla="*/ 0 h 6858000"/>
              <a:gd name="connsiteX1" fmla="*/ 7664245 w 7664245"/>
              <a:gd name="connsiteY1" fmla="*/ 0 h 6858000"/>
              <a:gd name="connsiteX2" fmla="*/ 7664245 w 7664245"/>
              <a:gd name="connsiteY2" fmla="*/ 6858000 h 6858000"/>
              <a:gd name="connsiteX3" fmla="*/ 0 w 7664245"/>
              <a:gd name="connsiteY3" fmla="*/ 6858000 h 6858000"/>
              <a:gd name="connsiteX4" fmla="*/ 0 w 7664245"/>
              <a:gd name="connsiteY4" fmla="*/ 0 h 6858000"/>
              <a:gd name="connsiteX0-1" fmla="*/ 3657600 w 7664245"/>
              <a:gd name="connsiteY0-2" fmla="*/ 0 h 6858000"/>
              <a:gd name="connsiteX1-3" fmla="*/ 7664245 w 7664245"/>
              <a:gd name="connsiteY1-4" fmla="*/ 0 h 6858000"/>
              <a:gd name="connsiteX2-5" fmla="*/ 7664245 w 7664245"/>
              <a:gd name="connsiteY2-6" fmla="*/ 6858000 h 6858000"/>
              <a:gd name="connsiteX3-7" fmla="*/ 0 w 7664245"/>
              <a:gd name="connsiteY3-8" fmla="*/ 6858000 h 6858000"/>
              <a:gd name="connsiteX4-9" fmla="*/ 3657600 w 7664245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64245" h="6858000">
                <a:moveTo>
                  <a:pt x="3657600" y="0"/>
                </a:moveTo>
                <a:lnTo>
                  <a:pt x="7664245" y="0"/>
                </a:lnTo>
                <a:lnTo>
                  <a:pt x="7664245" y="6858000"/>
                </a:lnTo>
                <a:lnTo>
                  <a:pt x="0" y="6858000"/>
                </a:lnTo>
                <a:lnTo>
                  <a:pt x="365760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Pentagon 25"/>
          <p:cNvSpPr/>
          <p:nvPr/>
        </p:nvSpPr>
        <p:spPr>
          <a:xfrm>
            <a:off x="345387" y="1767319"/>
            <a:ext cx="455636" cy="27308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en-GB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840763" y="1767344"/>
            <a:ext cx="3637112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W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atching video</a:t>
            </a:r>
          </a:p>
        </p:txBody>
      </p:sp>
      <p:sp>
        <p:nvSpPr>
          <p:cNvPr id="140" name="Pentagon 33"/>
          <p:cNvSpPr/>
          <p:nvPr/>
        </p:nvSpPr>
        <p:spPr>
          <a:xfrm>
            <a:off x="345387" y="2435208"/>
            <a:ext cx="455636" cy="27308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en-GB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34"/>
          <p:cNvSpPr/>
          <p:nvPr/>
        </p:nvSpPr>
        <p:spPr>
          <a:xfrm>
            <a:off x="840763" y="2435233"/>
            <a:ext cx="2798402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U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ploading video</a:t>
            </a:r>
          </a:p>
        </p:txBody>
      </p:sp>
      <p:sp>
        <p:nvSpPr>
          <p:cNvPr id="142" name="Pentagon 36"/>
          <p:cNvSpPr/>
          <p:nvPr/>
        </p:nvSpPr>
        <p:spPr>
          <a:xfrm>
            <a:off x="345387" y="3093626"/>
            <a:ext cx="455636" cy="273084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endParaRPr lang="en-GB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37"/>
          <p:cNvSpPr/>
          <p:nvPr/>
        </p:nvSpPr>
        <p:spPr>
          <a:xfrm>
            <a:off x="812824" y="3102540"/>
            <a:ext cx="2378073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D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eleting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video information</a:t>
            </a:r>
          </a:p>
        </p:txBody>
      </p:sp>
      <p:sp>
        <p:nvSpPr>
          <p:cNvPr id="144" name="Pentagon 39"/>
          <p:cNvSpPr/>
          <p:nvPr/>
        </p:nvSpPr>
        <p:spPr>
          <a:xfrm>
            <a:off x="345387" y="3782526"/>
            <a:ext cx="455636" cy="273084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endParaRPr lang="en-GB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40"/>
          <p:cNvSpPr/>
          <p:nvPr/>
        </p:nvSpPr>
        <p:spPr>
          <a:xfrm>
            <a:off x="840763" y="3800331"/>
            <a:ext cx="2245337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M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odifying video information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066482" y="2072454"/>
            <a:ext cx="1580622" cy="685800"/>
            <a:chOff x="5621315" y="2514600"/>
            <a:chExt cx="2107496" cy="914400"/>
          </a:xfrm>
        </p:grpSpPr>
        <p:sp>
          <p:nvSpPr>
            <p:cNvPr id="147" name="Parallelogram 14"/>
            <p:cNvSpPr/>
            <p:nvPr/>
          </p:nvSpPr>
          <p:spPr>
            <a:xfrm>
              <a:off x="5621315" y="251460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AutoShape 59"/>
            <p:cNvSpPr/>
            <p:nvPr/>
          </p:nvSpPr>
          <p:spPr bwMode="auto">
            <a:xfrm>
              <a:off x="6442494" y="2777487"/>
              <a:ext cx="465138" cy="464344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sym typeface="Gill Sans" charset="0"/>
              </a:endParaRPr>
            </a:p>
          </p:txBody>
        </p:sp>
      </p:grpSp>
      <p:grpSp>
        <p:nvGrpSpPr>
          <p:cNvPr id="4" name="Group 1"/>
          <p:cNvGrpSpPr/>
          <p:nvPr/>
        </p:nvGrpSpPr>
        <p:grpSpPr>
          <a:xfrm>
            <a:off x="4472064" y="1169240"/>
            <a:ext cx="1580622" cy="685800"/>
            <a:chOff x="6162090" y="1310315"/>
            <a:chExt cx="2107496" cy="914400"/>
          </a:xfrm>
        </p:grpSpPr>
        <p:sp>
          <p:nvSpPr>
            <p:cNvPr id="150" name="Parallelogram 13"/>
            <p:cNvSpPr/>
            <p:nvPr/>
          </p:nvSpPr>
          <p:spPr>
            <a:xfrm>
              <a:off x="6162090" y="1310315"/>
              <a:ext cx="2107496" cy="914400"/>
            </a:xfrm>
            <a:prstGeom prst="parallelogram">
              <a:avLst>
                <a:gd name="adj" fmla="val 5241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" name="Group 42"/>
            <p:cNvGrpSpPr/>
            <p:nvPr/>
          </p:nvGrpSpPr>
          <p:grpSpPr>
            <a:xfrm>
              <a:off x="6983269" y="1549630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5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5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191006" y="3878882"/>
            <a:ext cx="1580622" cy="685800"/>
            <a:chOff x="4454013" y="4923170"/>
            <a:chExt cx="2107496" cy="914400"/>
          </a:xfrm>
        </p:grpSpPr>
        <p:sp>
          <p:nvSpPr>
            <p:cNvPr id="155" name="Parallelogram 16"/>
            <p:cNvSpPr/>
            <p:nvPr/>
          </p:nvSpPr>
          <p:spPr>
            <a:xfrm>
              <a:off x="4454013" y="492317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7" name="Group 45"/>
            <p:cNvGrpSpPr/>
            <p:nvPr/>
          </p:nvGrpSpPr>
          <p:grpSpPr>
            <a:xfrm>
              <a:off x="5348217" y="5147801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57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158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</p:grpSp>
      </p:grpSp>
      <p:grpSp>
        <p:nvGrpSpPr>
          <p:cNvPr id="8" name="Group 4"/>
          <p:cNvGrpSpPr/>
          <p:nvPr/>
        </p:nvGrpSpPr>
        <p:grpSpPr>
          <a:xfrm>
            <a:off x="3632185" y="2975668"/>
            <a:ext cx="1580622" cy="685800"/>
            <a:chOff x="5042252" y="3718885"/>
            <a:chExt cx="2107496" cy="914400"/>
          </a:xfrm>
        </p:grpSpPr>
        <p:sp>
          <p:nvSpPr>
            <p:cNvPr id="160" name="Parallelogram 15"/>
            <p:cNvSpPr/>
            <p:nvPr/>
          </p:nvSpPr>
          <p:spPr>
            <a:xfrm>
              <a:off x="5042252" y="371888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9" name="Group 48"/>
            <p:cNvGrpSpPr/>
            <p:nvPr/>
          </p:nvGrpSpPr>
          <p:grpSpPr>
            <a:xfrm>
              <a:off x="5863431" y="3980425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62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3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4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179512" y="627534"/>
            <a:ext cx="4461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Video information system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450</Words>
  <Application>Microsoft Office PowerPoint</Application>
  <PresentationFormat>全屏显示(16:9)</PresentationFormat>
  <Paragraphs>149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第一PPT，www.1ppt.com</vt:lpstr>
      <vt:lpstr>幻灯片 1</vt:lpstr>
      <vt:lpstr>幻灯片 2</vt:lpstr>
      <vt:lpstr>幻灯片 3</vt:lpstr>
      <vt:lpstr>Introduction to Group member</vt:lpstr>
      <vt:lpstr>Merit and Defect of Group</vt:lpstr>
      <vt:lpstr>幻灯片 6</vt:lpstr>
      <vt:lpstr>Library information system</vt:lpstr>
      <vt:lpstr>幻灯片 8</vt:lpstr>
      <vt:lpstr>幻灯片 9</vt:lpstr>
      <vt:lpstr>Summary of pros and cons</vt:lpstr>
      <vt:lpstr>幻灯片 11</vt:lpstr>
      <vt:lpstr>Summary of pros and cons</vt:lpstr>
      <vt:lpstr>幻灯片 13</vt:lpstr>
      <vt:lpstr>Second metting</vt:lpstr>
      <vt:lpstr>幻灯片 15</vt:lpstr>
      <vt:lpstr>幻灯片 16</vt:lpstr>
      <vt:lpstr>Completion of work</vt:lpstr>
      <vt:lpstr>The plan of Month</vt:lpstr>
      <vt:lpstr>幻灯片 19</vt:lpstr>
    </vt:vector>
  </TitlesOfParts>
  <Company>Users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动态手势</dc:title>
  <dc:creator>第一PPT</dc:creator>
  <cp:keywords>www.1ppt.com</cp:keywords>
  <cp:lastModifiedBy>胡黎明</cp:lastModifiedBy>
  <cp:revision>267</cp:revision>
  <dcterms:created xsi:type="dcterms:W3CDTF">2015-08-22T03:26:00Z</dcterms:created>
  <dcterms:modified xsi:type="dcterms:W3CDTF">2018-10-27T14:02:31Z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