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74" r:id="rId1"/>
  </p:sldMasterIdLst>
  <p:sldIdLst>
    <p:sldId id="256" r:id="rId2"/>
    <p:sldId id="257" r:id="rId3"/>
    <p:sldId id="258" r:id="rId4"/>
    <p:sldId id="265" r:id="rId5"/>
    <p:sldId id="259" r:id="rId6"/>
    <p:sldId id="266" r:id="rId7"/>
    <p:sldId id="260" r:id="rId8"/>
    <p:sldId id="267" r:id="rId9"/>
    <p:sldId id="261" r:id="rId10"/>
    <p:sldId id="268" r:id="rId11"/>
    <p:sldId id="262" r:id="rId12"/>
    <p:sldId id="263" r:id="rId13"/>
    <p:sldId id="269" r:id="rId14"/>
    <p:sldId id="264" r:id="rId15"/>
    <p:sldId id="27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5"/>
  </p:normalViewPr>
  <p:slideViewPr>
    <p:cSldViewPr snapToGrid="0" snapToObjects="1">
      <p:cViewPr varScale="1">
        <p:scale>
          <a:sx n="69" d="100"/>
          <a:sy n="69" d="100"/>
        </p:scale>
        <p:origin x="7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AF666C0C-C65D-DB4C-A722-C3C344B22156}" type="datetimeFigureOut">
              <a:rPr kumimoji="1" lang="zh-CN" altLang="en-US" smtClean="0"/>
              <a:t>2017/11/19</a:t>
            </a:fld>
            <a:endParaRPr kumimoji="1" lang="zh-CN"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kumimoji="1"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C77C088-7A58-8146-A87C-4C2FEA239103}" type="slidenum">
              <a:rPr kumimoji="1" lang="zh-CN" altLang="en-US" smtClean="0"/>
              <a:t>‹#›</a:t>
            </a:fld>
            <a:endParaRPr kumimoji="1" lang="zh-CN"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68241558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AF666C0C-C65D-DB4C-A722-C3C344B22156}" type="datetimeFigureOut">
              <a:rPr kumimoji="1" lang="zh-CN" altLang="en-US" smtClean="0"/>
              <a:t>2017/11/19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C77C088-7A58-8146-A87C-4C2FEA239103}" type="slidenum">
              <a:rPr kumimoji="1" lang="zh-CN" altLang="en-US" smtClean="0"/>
              <a:t>‹#›</a:t>
            </a:fld>
            <a:endParaRPr kumimoji="1" lang="zh-CN" altLang="en-US"/>
          </a:p>
        </p:txBody>
      </p:sp>
    </p:spTree>
    <p:extLst>
      <p:ext uri="{BB962C8B-B14F-4D97-AF65-F5344CB8AC3E}">
        <p14:creationId xmlns:p14="http://schemas.microsoft.com/office/powerpoint/2010/main" val="380940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AF666C0C-C65D-DB4C-A722-C3C344B22156}" type="datetimeFigureOut">
              <a:rPr kumimoji="1" lang="zh-CN" altLang="en-US" smtClean="0"/>
              <a:t>2017/11/19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C77C088-7A58-8146-A87C-4C2FEA239103}" type="slidenum">
              <a:rPr kumimoji="1" lang="zh-CN" altLang="en-US" smtClean="0"/>
              <a:t>‹#›</a:t>
            </a:fld>
            <a:endParaRPr kumimoji="1" lang="zh-CN" altLang="en-US"/>
          </a:p>
        </p:txBody>
      </p:sp>
    </p:spTree>
    <p:extLst>
      <p:ext uri="{BB962C8B-B14F-4D97-AF65-F5344CB8AC3E}">
        <p14:creationId xmlns:p14="http://schemas.microsoft.com/office/powerpoint/2010/main" val="81347541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AF666C0C-C65D-DB4C-A722-C3C344B22156}" type="datetimeFigureOut">
              <a:rPr kumimoji="1" lang="zh-CN" altLang="en-US" smtClean="0"/>
              <a:t>2017/11/19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C77C088-7A58-8146-A87C-4C2FEA239103}" type="slidenum">
              <a:rPr kumimoji="1" lang="zh-CN" altLang="en-US" smtClean="0"/>
              <a:t>‹#›</a:t>
            </a:fld>
            <a:endParaRPr kumimoji="1" lang="zh-CN" altLang="en-US"/>
          </a:p>
        </p:txBody>
      </p:sp>
    </p:spTree>
    <p:extLst>
      <p:ext uri="{BB962C8B-B14F-4D97-AF65-F5344CB8AC3E}">
        <p14:creationId xmlns:p14="http://schemas.microsoft.com/office/powerpoint/2010/main" val="1796062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AF666C0C-C65D-DB4C-A722-C3C344B22156}" type="datetimeFigureOut">
              <a:rPr kumimoji="1" lang="zh-CN" altLang="en-US" smtClean="0"/>
              <a:t>2017/11/19</a:t>
            </a:fld>
            <a:endParaRPr kumimoji="1" lang="zh-CN"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kumimoji="1"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C77C088-7A58-8146-A87C-4C2FEA239103}" type="slidenum">
              <a:rPr kumimoji="1" lang="zh-CN" altLang="en-US" smtClean="0"/>
              <a:t>‹#›</a:t>
            </a:fld>
            <a:endParaRPr kumimoji="1" lang="zh-CN"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38582457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AF666C0C-C65D-DB4C-A722-C3C344B22156}" type="datetimeFigureOut">
              <a:rPr kumimoji="1" lang="zh-CN" altLang="en-US" smtClean="0"/>
              <a:t>2017/11/19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4C77C088-7A58-8146-A87C-4C2FEA239103}" type="slidenum">
              <a:rPr kumimoji="1" lang="zh-CN" altLang="en-US" smtClean="0"/>
              <a:t>‹#›</a:t>
            </a:fld>
            <a:endParaRPr kumimoji="1" lang="zh-CN" altLang="en-US"/>
          </a:p>
        </p:txBody>
      </p:sp>
    </p:spTree>
    <p:extLst>
      <p:ext uri="{BB962C8B-B14F-4D97-AF65-F5344CB8AC3E}">
        <p14:creationId xmlns:p14="http://schemas.microsoft.com/office/powerpoint/2010/main" val="209344669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AF666C0C-C65D-DB4C-A722-C3C344B22156}" type="datetimeFigureOut">
              <a:rPr kumimoji="1" lang="zh-CN" altLang="en-US" smtClean="0"/>
              <a:t>2017/11/19</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4C77C088-7A58-8146-A87C-4C2FEA239103}" type="slidenum">
              <a:rPr kumimoji="1" lang="zh-CN" altLang="en-US" smtClean="0"/>
              <a:t>‹#›</a:t>
            </a:fld>
            <a:endParaRPr kumimoji="1" lang="zh-CN" altLang="en-US"/>
          </a:p>
        </p:txBody>
      </p:sp>
    </p:spTree>
    <p:extLst>
      <p:ext uri="{BB962C8B-B14F-4D97-AF65-F5344CB8AC3E}">
        <p14:creationId xmlns:p14="http://schemas.microsoft.com/office/powerpoint/2010/main" val="18654722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AF666C0C-C65D-DB4C-A722-C3C344B22156}" type="datetimeFigureOut">
              <a:rPr kumimoji="1" lang="zh-CN" altLang="en-US" smtClean="0"/>
              <a:t>2017/11/19</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4C77C088-7A58-8146-A87C-4C2FEA239103}" type="slidenum">
              <a:rPr kumimoji="1" lang="zh-CN" altLang="en-US" smtClean="0"/>
              <a:t>‹#›</a:t>
            </a:fld>
            <a:endParaRPr kumimoji="1" lang="zh-CN" altLang="en-US"/>
          </a:p>
        </p:txBody>
      </p:sp>
    </p:spTree>
    <p:extLst>
      <p:ext uri="{BB962C8B-B14F-4D97-AF65-F5344CB8AC3E}">
        <p14:creationId xmlns:p14="http://schemas.microsoft.com/office/powerpoint/2010/main" val="2120552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666C0C-C65D-DB4C-A722-C3C344B22156}" type="datetimeFigureOut">
              <a:rPr kumimoji="1" lang="zh-CN" altLang="en-US" smtClean="0"/>
              <a:t>2017/11/19</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4C77C088-7A58-8146-A87C-4C2FEA239103}" type="slidenum">
              <a:rPr kumimoji="1" lang="zh-CN" altLang="en-US" smtClean="0"/>
              <a:t>‹#›</a:t>
            </a:fld>
            <a:endParaRPr kumimoji="1" lang="zh-CN" altLang="en-US"/>
          </a:p>
        </p:txBody>
      </p:sp>
    </p:spTree>
    <p:extLst>
      <p:ext uri="{BB962C8B-B14F-4D97-AF65-F5344CB8AC3E}">
        <p14:creationId xmlns:p14="http://schemas.microsoft.com/office/powerpoint/2010/main" val="49221995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F666C0C-C65D-DB4C-A722-C3C344B22156}" type="datetimeFigureOut">
              <a:rPr kumimoji="1" lang="zh-CN" altLang="en-US" smtClean="0"/>
              <a:t>2017/11/19</a:t>
            </a:fld>
            <a:endParaRPr kumimoji="1"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kumimoji="1"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C77C088-7A58-8146-A87C-4C2FEA239103}" type="slidenum">
              <a:rPr kumimoji="1" lang="zh-CN" altLang="en-US" smtClean="0"/>
              <a:t>‹#›</a:t>
            </a:fld>
            <a:endParaRPr kumimoji="1"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3374182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F666C0C-C65D-DB4C-A722-C3C344B22156}" type="datetimeFigureOut">
              <a:rPr kumimoji="1" lang="zh-CN" altLang="en-US" smtClean="0"/>
              <a:t>2017/11/19</a:t>
            </a:fld>
            <a:endParaRPr kumimoji="1"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C77C088-7A58-8146-A87C-4C2FEA239103}" type="slidenum">
              <a:rPr kumimoji="1" lang="zh-CN" altLang="en-US" smtClean="0"/>
              <a:t>‹#›</a:t>
            </a:fld>
            <a:endParaRPr kumimoji="1"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27480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F666C0C-C65D-DB4C-A722-C3C344B22156}" type="datetimeFigureOut">
              <a:rPr kumimoji="1" lang="zh-CN" altLang="en-US" smtClean="0"/>
              <a:t>2017/11/19</a:t>
            </a:fld>
            <a:endParaRPr kumimoji="1" lang="zh-CN"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kumimoji="1" lang="zh-CN"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C77C088-7A58-8146-A87C-4C2FEA239103}" type="slidenum">
              <a:rPr kumimoji="1" lang="zh-CN" altLang="en-US" smtClean="0"/>
              <a:t>‹#›</a:t>
            </a:fld>
            <a:endParaRPr kumimoji="1" lang="zh-CN"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8487346"/>
      </p:ext>
    </p:extLst>
  </p:cSld>
  <p:clrMap bg1="lt1" tx1="dk1" bg2="lt2" tx2="dk2" accent1="accent1" accent2="accent2" accent3="accent3" accent4="accent4" accent5="accent5" accent6="accent6" hlink="hlink" folHlink="folHlink"/>
  <p:sldLayoutIdLst>
    <p:sldLayoutId id="2147484275" r:id="rId1"/>
    <p:sldLayoutId id="2147484276" r:id="rId2"/>
    <p:sldLayoutId id="2147484277" r:id="rId3"/>
    <p:sldLayoutId id="2147484278" r:id="rId4"/>
    <p:sldLayoutId id="2147484279" r:id="rId5"/>
    <p:sldLayoutId id="2147484280" r:id="rId6"/>
    <p:sldLayoutId id="2147484281" r:id="rId7"/>
    <p:sldLayoutId id="2147484282" r:id="rId8"/>
    <p:sldLayoutId id="2147484283" r:id="rId9"/>
    <p:sldLayoutId id="2147484284" r:id="rId10"/>
    <p:sldLayoutId id="214748428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320716" y="1888958"/>
            <a:ext cx="5109091" cy="584775"/>
          </a:xfrm>
          <a:prstGeom prst="rect">
            <a:avLst/>
          </a:prstGeom>
          <a:noFill/>
        </p:spPr>
        <p:txBody>
          <a:bodyPr wrap="none" rtlCol="0">
            <a:spAutoFit/>
          </a:bodyPr>
          <a:lstStyle/>
          <a:p>
            <a:r>
              <a:rPr kumimoji="1" lang="zh-CN" altLang="en-US" sz="3200" dirty="0" smtClean="0"/>
              <a:t>云平台功能介绍与操作演示</a:t>
            </a:r>
            <a:endParaRPr kumimoji="1" lang="zh-CN" altLang="en-US" sz="3200" dirty="0"/>
          </a:p>
        </p:txBody>
      </p:sp>
    </p:spTree>
    <p:extLst>
      <p:ext uri="{BB962C8B-B14F-4D97-AF65-F5344CB8AC3E}">
        <p14:creationId xmlns:p14="http://schemas.microsoft.com/office/powerpoint/2010/main" val="1657208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12473" y="1986033"/>
            <a:ext cx="2165978" cy="1200329"/>
          </a:xfrm>
          <a:prstGeom prst="rect">
            <a:avLst/>
          </a:prstGeom>
          <a:noFill/>
        </p:spPr>
        <p:txBody>
          <a:bodyPr wrap="none" rtlCol="0">
            <a:spAutoFit/>
          </a:bodyPr>
          <a:lstStyle/>
          <a:p>
            <a:pPr marL="285750" indent="-285750">
              <a:buFont typeface="Arial" panose="020B0604020202020204" pitchFamily="34" charset="0"/>
              <a:buChar char="•"/>
            </a:pPr>
            <a:r>
              <a:rPr lang="zh-CN" altLang="en-US" sz="2400" dirty="0" smtClean="0"/>
              <a:t>相关技术：</a:t>
            </a:r>
            <a:endParaRPr lang="en-US" altLang="zh-CN" sz="2400" dirty="0" smtClean="0"/>
          </a:p>
          <a:p>
            <a:pPr marL="742950" lvl="1" indent="-285750">
              <a:buFont typeface="Arial" panose="020B0604020202020204" pitchFamily="34" charset="0"/>
              <a:buChar char="•"/>
            </a:pPr>
            <a:r>
              <a:rPr lang="zh-CN" altLang="en-US" sz="2400" dirty="0" smtClean="0"/>
              <a:t>需求分解</a:t>
            </a:r>
            <a:endParaRPr lang="en-US" altLang="zh-CN" sz="2400" dirty="0" smtClean="0"/>
          </a:p>
          <a:p>
            <a:pPr marL="742950" lvl="1" indent="-285750">
              <a:buFont typeface="Arial" panose="020B0604020202020204" pitchFamily="34" charset="0"/>
              <a:buChar char="•"/>
            </a:pPr>
            <a:r>
              <a:rPr lang="zh-CN" altLang="en-US" sz="2400" dirty="0" smtClean="0"/>
              <a:t>检索推理</a:t>
            </a:r>
            <a:endParaRPr lang="zh-CN" altLang="en-US" sz="2400" dirty="0"/>
          </a:p>
        </p:txBody>
      </p:sp>
    </p:spTree>
    <p:extLst>
      <p:ext uri="{BB962C8B-B14F-4D97-AF65-F5344CB8AC3E}">
        <p14:creationId xmlns:p14="http://schemas.microsoft.com/office/powerpoint/2010/main" val="2298540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6438" y="457200"/>
            <a:ext cx="2698175" cy="523220"/>
          </a:xfrm>
          <a:prstGeom prst="rect">
            <a:avLst/>
          </a:prstGeom>
          <a:noFill/>
        </p:spPr>
        <p:txBody>
          <a:bodyPr wrap="none" rtlCol="0">
            <a:spAutoFit/>
          </a:bodyPr>
          <a:lstStyle/>
          <a:p>
            <a:r>
              <a:rPr kumimoji="1" lang="zh-CN" altLang="en-US" sz="2800" dirty="0" smtClean="0"/>
              <a:t>需求发布与匹配</a:t>
            </a:r>
            <a:endParaRPr kumimoji="1" lang="zh-CN" altLang="en-US" sz="2800" dirty="0"/>
          </a:p>
        </p:txBody>
      </p:sp>
      <p:pic>
        <p:nvPicPr>
          <p:cNvPr id="3" name="图片 2"/>
          <p:cNvPicPr>
            <a:picLocks noChangeAspect="1"/>
          </p:cNvPicPr>
          <p:nvPr/>
        </p:nvPicPr>
        <p:blipFill>
          <a:blip r:embed="rId2"/>
          <a:stretch>
            <a:fillRect/>
          </a:stretch>
        </p:blipFill>
        <p:spPr>
          <a:xfrm>
            <a:off x="1465726" y="3513642"/>
            <a:ext cx="9838765" cy="2397842"/>
          </a:xfrm>
          <a:prstGeom prst="rect">
            <a:avLst/>
          </a:prstGeom>
        </p:spPr>
      </p:pic>
      <p:pic>
        <p:nvPicPr>
          <p:cNvPr id="4" name="图片 3"/>
          <p:cNvPicPr>
            <a:picLocks noChangeAspect="1"/>
          </p:cNvPicPr>
          <p:nvPr/>
        </p:nvPicPr>
        <p:blipFill>
          <a:blip r:embed="rId3"/>
          <a:stretch>
            <a:fillRect/>
          </a:stretch>
        </p:blipFill>
        <p:spPr>
          <a:xfrm>
            <a:off x="1465727" y="1092959"/>
            <a:ext cx="9838765" cy="2533222"/>
          </a:xfrm>
          <a:prstGeom prst="rect">
            <a:avLst/>
          </a:prstGeom>
        </p:spPr>
      </p:pic>
      <p:sp>
        <p:nvSpPr>
          <p:cNvPr id="5" name="文本框 4"/>
          <p:cNvSpPr txBox="1"/>
          <p:nvPr/>
        </p:nvSpPr>
        <p:spPr>
          <a:xfrm>
            <a:off x="1465725" y="6046864"/>
            <a:ext cx="9838765" cy="646331"/>
          </a:xfrm>
          <a:prstGeom prst="rect">
            <a:avLst/>
          </a:prstGeom>
          <a:noFill/>
        </p:spPr>
        <p:txBody>
          <a:bodyPr wrap="square" rtlCol="0">
            <a:spAutoFit/>
          </a:bodyPr>
          <a:lstStyle/>
          <a:p>
            <a:r>
              <a:rPr kumimoji="1" lang="zh-CN" altLang="en-US" dirty="0" smtClean="0"/>
              <a:t>检索产品时，若产品不存在，则检索出产品的各个部件产品（包括总装配能力），若该产品没有子部件，则检索出生产该产品的制造能力（包括部件装配能力）</a:t>
            </a:r>
            <a:endParaRPr kumimoji="1" lang="zh-CN" altLang="en-US" dirty="0"/>
          </a:p>
        </p:txBody>
      </p:sp>
    </p:spTree>
    <p:extLst>
      <p:ext uri="{BB962C8B-B14F-4D97-AF65-F5344CB8AC3E}">
        <p14:creationId xmlns:p14="http://schemas.microsoft.com/office/powerpoint/2010/main" val="10762849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06438" y="457200"/>
            <a:ext cx="1620957" cy="523220"/>
          </a:xfrm>
          <a:prstGeom prst="rect">
            <a:avLst/>
          </a:prstGeom>
          <a:noFill/>
        </p:spPr>
        <p:txBody>
          <a:bodyPr wrap="none" rtlCol="0">
            <a:spAutoFit/>
          </a:bodyPr>
          <a:lstStyle/>
          <a:p>
            <a:r>
              <a:rPr kumimoji="1" lang="zh-CN" altLang="en-US" sz="2800" dirty="0" smtClean="0"/>
              <a:t>服务组合</a:t>
            </a:r>
            <a:endParaRPr kumimoji="1" lang="zh-CN" altLang="en-US" sz="2800" dirty="0"/>
          </a:p>
        </p:txBody>
      </p:sp>
      <p:pic>
        <p:nvPicPr>
          <p:cNvPr id="5" name="图片 4"/>
          <p:cNvPicPr>
            <a:picLocks noChangeAspect="1"/>
          </p:cNvPicPr>
          <p:nvPr/>
        </p:nvPicPr>
        <p:blipFill>
          <a:blip r:embed="rId2"/>
          <a:stretch>
            <a:fillRect/>
          </a:stretch>
        </p:blipFill>
        <p:spPr>
          <a:xfrm>
            <a:off x="1694329" y="1081310"/>
            <a:ext cx="9950931" cy="4255208"/>
          </a:xfrm>
          <a:prstGeom prst="rect">
            <a:avLst/>
          </a:prstGeom>
        </p:spPr>
      </p:pic>
      <p:sp>
        <p:nvSpPr>
          <p:cNvPr id="6" name="文本框 5"/>
          <p:cNvSpPr txBox="1"/>
          <p:nvPr/>
        </p:nvSpPr>
        <p:spPr>
          <a:xfrm>
            <a:off x="1694329" y="5715000"/>
            <a:ext cx="9117106" cy="646331"/>
          </a:xfrm>
          <a:prstGeom prst="rect">
            <a:avLst/>
          </a:prstGeom>
          <a:noFill/>
        </p:spPr>
        <p:txBody>
          <a:bodyPr wrap="square" rtlCol="0">
            <a:spAutoFit/>
          </a:bodyPr>
          <a:lstStyle/>
          <a:p>
            <a:r>
              <a:rPr kumimoji="1" lang="zh-CN" altLang="en-US" dirty="0" smtClean="0"/>
              <a:t>选择服务后，可在定制组合服务模块中将多个原子服务组合成一个组合服务，并加入到仿真队列中，等待</a:t>
            </a:r>
            <a:r>
              <a:rPr kumimoji="1" lang="zh-CN" altLang="en-US" smtClean="0"/>
              <a:t>执行仿真任务</a:t>
            </a:r>
            <a:endParaRPr kumimoji="1" lang="zh-CN" altLang="en-US"/>
          </a:p>
        </p:txBody>
      </p:sp>
    </p:spTree>
    <p:extLst>
      <p:ext uri="{BB962C8B-B14F-4D97-AF65-F5344CB8AC3E}">
        <p14:creationId xmlns:p14="http://schemas.microsoft.com/office/powerpoint/2010/main" val="4783352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69673" y="1801091"/>
            <a:ext cx="2319866" cy="646331"/>
          </a:xfrm>
          <a:prstGeom prst="rect">
            <a:avLst/>
          </a:prstGeom>
          <a:noFill/>
        </p:spPr>
        <p:txBody>
          <a:bodyPr wrap="none" rtlCol="0">
            <a:spAutoFit/>
          </a:bodyPr>
          <a:lstStyle/>
          <a:p>
            <a:pPr marL="285750" indent="-285750">
              <a:buFont typeface="Arial" panose="020B0604020202020204" pitchFamily="34" charset="0"/>
              <a:buChar char="•"/>
            </a:pPr>
            <a:r>
              <a:rPr lang="zh-CN" altLang="en-US" dirty="0" smtClean="0"/>
              <a:t>相关技术：</a:t>
            </a:r>
            <a:endParaRPr lang="en-US" altLang="zh-CN" dirty="0" smtClean="0"/>
          </a:p>
          <a:p>
            <a:pPr marL="742950" lvl="1" indent="-285750">
              <a:buFont typeface="Arial" panose="020B0604020202020204" pitchFamily="34" charset="0"/>
              <a:buChar char="•"/>
            </a:pPr>
            <a:r>
              <a:rPr lang="zh-CN" altLang="en-US" dirty="0" smtClean="0"/>
              <a:t>服务组合方案</a:t>
            </a:r>
            <a:endParaRPr lang="zh-CN" altLang="en-US" dirty="0"/>
          </a:p>
        </p:txBody>
      </p:sp>
    </p:spTree>
    <p:extLst>
      <p:ext uri="{BB962C8B-B14F-4D97-AF65-F5344CB8AC3E}">
        <p14:creationId xmlns:p14="http://schemas.microsoft.com/office/powerpoint/2010/main" val="1994661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06438" y="457200"/>
            <a:ext cx="1620957" cy="523220"/>
          </a:xfrm>
          <a:prstGeom prst="rect">
            <a:avLst/>
          </a:prstGeom>
          <a:noFill/>
        </p:spPr>
        <p:txBody>
          <a:bodyPr wrap="none" rtlCol="0">
            <a:spAutoFit/>
          </a:bodyPr>
          <a:lstStyle/>
          <a:p>
            <a:r>
              <a:rPr kumimoji="1" lang="zh-CN" altLang="en-US" sz="2800" dirty="0" smtClean="0"/>
              <a:t>服务仿真</a:t>
            </a:r>
            <a:endParaRPr kumimoji="1" lang="zh-CN" altLang="en-US" sz="2800" dirty="0"/>
          </a:p>
        </p:txBody>
      </p:sp>
      <p:pic>
        <p:nvPicPr>
          <p:cNvPr id="5" name="图片 4"/>
          <p:cNvPicPr>
            <a:picLocks noChangeAspect="1"/>
          </p:cNvPicPr>
          <p:nvPr/>
        </p:nvPicPr>
        <p:blipFill>
          <a:blip r:embed="rId2"/>
          <a:stretch>
            <a:fillRect/>
          </a:stretch>
        </p:blipFill>
        <p:spPr>
          <a:xfrm>
            <a:off x="1126758" y="1250575"/>
            <a:ext cx="10648384" cy="2988105"/>
          </a:xfrm>
          <a:prstGeom prst="rect">
            <a:avLst/>
          </a:prstGeom>
        </p:spPr>
      </p:pic>
      <p:sp>
        <p:nvSpPr>
          <p:cNvPr id="6" name="文本框 5"/>
          <p:cNvSpPr txBox="1"/>
          <p:nvPr/>
        </p:nvSpPr>
        <p:spPr>
          <a:xfrm>
            <a:off x="1264024" y="4719917"/>
            <a:ext cx="10233211" cy="646331"/>
          </a:xfrm>
          <a:prstGeom prst="rect">
            <a:avLst/>
          </a:prstGeom>
          <a:noFill/>
        </p:spPr>
        <p:txBody>
          <a:bodyPr wrap="square" rtlCol="0">
            <a:spAutoFit/>
          </a:bodyPr>
          <a:lstStyle/>
          <a:p>
            <a:r>
              <a:rPr kumimoji="1" lang="zh-CN" altLang="en-US" dirty="0" smtClean="0"/>
              <a:t>组合服务列表可展示各个组合服务内容，可选择将组合服务添加到待仿真列表中，后台执行仿真任务后，会将该条组合服务添加到已仿真列表中，点击以仿真列表中的服务内容可以查看评价指标。</a:t>
            </a:r>
            <a:endParaRPr kumimoji="1" lang="zh-CN" altLang="en-US" dirty="0"/>
          </a:p>
        </p:txBody>
      </p:sp>
    </p:spTree>
    <p:extLst>
      <p:ext uri="{BB962C8B-B14F-4D97-AF65-F5344CB8AC3E}">
        <p14:creationId xmlns:p14="http://schemas.microsoft.com/office/powerpoint/2010/main" val="19047304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54036" y="1690255"/>
            <a:ext cx="2781531" cy="830997"/>
          </a:xfrm>
          <a:prstGeom prst="rect">
            <a:avLst/>
          </a:prstGeom>
          <a:noFill/>
        </p:spPr>
        <p:txBody>
          <a:bodyPr wrap="none" rtlCol="0">
            <a:spAutoFit/>
          </a:bodyPr>
          <a:lstStyle/>
          <a:p>
            <a:pPr marL="285750" indent="-285750">
              <a:buFont typeface="Arial" panose="020B0604020202020204" pitchFamily="34" charset="0"/>
              <a:buChar char="•"/>
            </a:pPr>
            <a:r>
              <a:rPr lang="zh-CN" altLang="en-US" sz="2400" dirty="0" smtClean="0"/>
              <a:t>相关技术：</a:t>
            </a:r>
            <a:endParaRPr lang="en-US" altLang="zh-CN" sz="2400" dirty="0" smtClean="0"/>
          </a:p>
          <a:p>
            <a:pPr marL="742950" lvl="1" indent="-285750">
              <a:buFont typeface="Arial" panose="020B0604020202020204" pitchFamily="34" charset="0"/>
              <a:buChar char="•"/>
            </a:pPr>
            <a:r>
              <a:rPr lang="zh-CN" altLang="en-US" sz="2400" dirty="0" smtClean="0"/>
              <a:t>生成仿真指标</a:t>
            </a:r>
            <a:endParaRPr lang="zh-CN" altLang="en-US" sz="2400" dirty="0"/>
          </a:p>
        </p:txBody>
      </p:sp>
    </p:spTree>
    <p:extLst>
      <p:ext uri="{BB962C8B-B14F-4D97-AF65-F5344CB8AC3E}">
        <p14:creationId xmlns:p14="http://schemas.microsoft.com/office/powerpoint/2010/main" val="1515543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6438" y="457200"/>
            <a:ext cx="2698175" cy="523220"/>
          </a:xfrm>
          <a:prstGeom prst="rect">
            <a:avLst/>
          </a:prstGeom>
          <a:noFill/>
        </p:spPr>
        <p:txBody>
          <a:bodyPr wrap="none" rtlCol="0">
            <a:spAutoFit/>
          </a:bodyPr>
          <a:lstStyle/>
          <a:p>
            <a:r>
              <a:rPr kumimoji="1" lang="zh-CN" altLang="en-US" sz="2800" dirty="0" smtClean="0"/>
              <a:t>云平台功能总览</a:t>
            </a:r>
            <a:endParaRPr kumimoji="1" lang="zh-CN" altLang="en-US" sz="2800" dirty="0"/>
          </a:p>
        </p:txBody>
      </p:sp>
      <p:sp>
        <p:nvSpPr>
          <p:cNvPr id="3" name="文本框 2"/>
          <p:cNvSpPr txBox="1"/>
          <p:nvPr/>
        </p:nvSpPr>
        <p:spPr>
          <a:xfrm>
            <a:off x="2560539" y="1091256"/>
            <a:ext cx="7411901" cy="5355312"/>
          </a:xfrm>
          <a:prstGeom prst="rect">
            <a:avLst/>
          </a:prstGeom>
          <a:noFill/>
        </p:spPr>
        <p:txBody>
          <a:bodyPr wrap="none" rtlCol="0">
            <a:spAutoFit/>
          </a:bodyPr>
          <a:lstStyle/>
          <a:p>
            <a:pPr marL="342900" indent="-342900">
              <a:buAutoNum type="arabicPeriod"/>
            </a:pPr>
            <a:r>
              <a:rPr kumimoji="1" lang="zh-CN" altLang="en-US" dirty="0" smtClean="0"/>
              <a:t>服务发布模块；</a:t>
            </a:r>
            <a:endParaRPr kumimoji="1" lang="en-US" altLang="zh-CN" dirty="0" smtClean="0"/>
          </a:p>
          <a:p>
            <a:pPr lvl="1"/>
            <a:r>
              <a:rPr kumimoji="1" lang="zh-CN" altLang="en-US" dirty="0" smtClean="0"/>
              <a:t>产品发布为</a:t>
            </a:r>
            <a:r>
              <a:rPr kumimoji="1" lang="zh-CN" altLang="en-US" dirty="0" smtClean="0"/>
              <a:t>服务</a:t>
            </a:r>
            <a:endParaRPr kumimoji="1" lang="en-US" altLang="zh-CN" dirty="0" smtClean="0"/>
          </a:p>
          <a:p>
            <a:pPr lvl="1"/>
            <a:r>
              <a:rPr kumimoji="1" lang="zh-CN" altLang="en-US" dirty="0" smtClean="0"/>
              <a:t>制造</a:t>
            </a:r>
            <a:r>
              <a:rPr kumimoji="1" lang="zh-CN" altLang="en-US" dirty="0" smtClean="0"/>
              <a:t>能力发布为</a:t>
            </a:r>
            <a:r>
              <a:rPr kumimoji="1" lang="zh-CN" altLang="en-US" dirty="0" smtClean="0"/>
              <a:t>服务</a:t>
            </a:r>
            <a:endParaRPr kumimoji="1" lang="en-US" altLang="zh-CN" dirty="0" smtClean="0"/>
          </a:p>
          <a:p>
            <a:pPr marL="1200150" lvl="2" indent="-285750">
              <a:buFont typeface="Arial" panose="020B0604020202020204" pitchFamily="34" charset="0"/>
              <a:buChar char="•"/>
            </a:pPr>
            <a:r>
              <a:rPr lang="en-US" altLang="zh-CN" dirty="0"/>
              <a:t>Java</a:t>
            </a:r>
            <a:r>
              <a:rPr lang="zh-CN" altLang="en-US" dirty="0"/>
              <a:t>编写</a:t>
            </a:r>
            <a:r>
              <a:rPr lang="en-US" altLang="zh-CN" dirty="0"/>
              <a:t>Web Service</a:t>
            </a:r>
            <a:r>
              <a:rPr lang="zh-CN" altLang="en-US" dirty="0"/>
              <a:t>，涉及对制造资源和制造能力的描述；</a:t>
            </a:r>
            <a:endParaRPr lang="en-US" altLang="zh-CN" dirty="0"/>
          </a:p>
          <a:p>
            <a:pPr marL="1200150" lvl="2" indent="-285750">
              <a:buFont typeface="Arial" panose="020B0604020202020204" pitchFamily="34" charset="0"/>
              <a:buChar char="•"/>
            </a:pPr>
            <a:r>
              <a:rPr lang="en-US" altLang="zh-CN" dirty="0"/>
              <a:t>WSDL</a:t>
            </a:r>
            <a:r>
              <a:rPr lang="zh-CN" altLang="en-US" dirty="0"/>
              <a:t>文件转换为</a:t>
            </a:r>
            <a:r>
              <a:rPr lang="en-US" altLang="zh-CN" dirty="0"/>
              <a:t>OWL-S</a:t>
            </a:r>
            <a:r>
              <a:rPr lang="zh-CN" altLang="en-US" dirty="0"/>
              <a:t>文件；</a:t>
            </a:r>
            <a:endParaRPr lang="en-US" altLang="zh-CN" dirty="0"/>
          </a:p>
          <a:p>
            <a:pPr marL="1200150" lvl="2" indent="-285750">
              <a:buFont typeface="Arial" panose="020B0604020202020204" pitchFamily="34" charset="0"/>
              <a:buChar char="•"/>
            </a:pPr>
            <a:r>
              <a:rPr lang="zh-CN" altLang="en-US" dirty="0"/>
              <a:t>企业构造仿真对象库；</a:t>
            </a:r>
            <a:endParaRPr lang="en-US" altLang="zh-CN" dirty="0"/>
          </a:p>
          <a:p>
            <a:pPr marL="1200150" lvl="2" indent="-285750">
              <a:buFont typeface="Arial" panose="020B0604020202020204" pitchFamily="34" charset="0"/>
              <a:buChar char="•"/>
            </a:pPr>
            <a:r>
              <a:rPr lang="zh-CN" altLang="en-US" dirty="0"/>
              <a:t>构建包含仿真信息的</a:t>
            </a:r>
            <a:r>
              <a:rPr lang="en-US" altLang="zh-CN" dirty="0"/>
              <a:t>OWL-S</a:t>
            </a:r>
            <a:r>
              <a:rPr lang="zh-CN" altLang="en-US" dirty="0"/>
              <a:t>描述文件</a:t>
            </a:r>
            <a:r>
              <a:rPr lang="zh-CN" altLang="en-US" dirty="0" smtClean="0"/>
              <a:t>；</a:t>
            </a:r>
            <a:endParaRPr lang="en-US" altLang="zh-CN" dirty="0" smtClean="0"/>
          </a:p>
          <a:p>
            <a:pPr marL="1200150" lvl="2" indent="-285750">
              <a:buFont typeface="Arial" panose="020B0604020202020204" pitchFamily="34" charset="0"/>
              <a:buChar char="•"/>
            </a:pPr>
            <a:r>
              <a:rPr kumimoji="1" lang="zh-CN" altLang="en-US" dirty="0" smtClean="0"/>
              <a:t>产品本体和制造能力本体的构建；</a:t>
            </a:r>
            <a:endParaRPr kumimoji="1" lang="en-US" altLang="zh-CN" dirty="0" smtClean="0"/>
          </a:p>
          <a:p>
            <a:pPr marL="342900" indent="-342900">
              <a:buFont typeface="+mj-lt"/>
              <a:buAutoNum type="arabicPeriod"/>
            </a:pPr>
            <a:r>
              <a:rPr kumimoji="1" lang="zh-CN" altLang="en-US" dirty="0" smtClean="0"/>
              <a:t>需求发布模块；</a:t>
            </a:r>
            <a:endParaRPr kumimoji="1" lang="en-US" altLang="zh-CN" dirty="0" smtClean="0"/>
          </a:p>
          <a:p>
            <a:pPr lvl="1"/>
            <a:r>
              <a:rPr kumimoji="1" lang="zh-CN" altLang="en-US" dirty="0" smtClean="0"/>
              <a:t>用户需求的提交</a:t>
            </a:r>
            <a:endParaRPr kumimoji="1" lang="en-US" altLang="zh-CN" dirty="0" smtClean="0"/>
          </a:p>
          <a:p>
            <a:pPr lvl="1"/>
            <a:r>
              <a:rPr kumimoji="1" lang="zh-CN" altLang="en-US" dirty="0" smtClean="0"/>
              <a:t>需求与服务的</a:t>
            </a:r>
            <a:r>
              <a:rPr kumimoji="1" lang="zh-CN" altLang="en-US" dirty="0" smtClean="0"/>
              <a:t>匹配</a:t>
            </a:r>
            <a:endParaRPr kumimoji="1" lang="en-US" altLang="zh-CN" dirty="0" smtClean="0"/>
          </a:p>
          <a:p>
            <a:pPr marL="1200150" lvl="2" indent="-285750">
              <a:buFont typeface="Arial" panose="020B0604020202020204" pitchFamily="34" charset="0"/>
              <a:buChar char="•"/>
            </a:pPr>
            <a:r>
              <a:rPr kumimoji="1" lang="zh-CN" altLang="en-US" dirty="0" smtClean="0"/>
              <a:t>需求分解</a:t>
            </a:r>
            <a:endParaRPr kumimoji="1" lang="en-US" altLang="zh-CN" dirty="0" smtClean="0"/>
          </a:p>
          <a:p>
            <a:pPr marL="1200150" lvl="2" indent="-285750">
              <a:buFont typeface="Arial" panose="020B0604020202020204" pitchFamily="34" charset="0"/>
              <a:buChar char="•"/>
            </a:pPr>
            <a:r>
              <a:rPr kumimoji="1" lang="zh-CN" altLang="en-US" dirty="0" smtClean="0"/>
              <a:t>推理检索</a:t>
            </a:r>
            <a:endParaRPr kumimoji="1" lang="en-US" altLang="zh-CN" dirty="0" smtClean="0"/>
          </a:p>
          <a:p>
            <a:pPr marL="342900" indent="-342900">
              <a:buFont typeface="+mj-lt"/>
              <a:buAutoNum type="arabicPeriod"/>
            </a:pPr>
            <a:r>
              <a:rPr kumimoji="1" lang="zh-CN" altLang="en-US" dirty="0" smtClean="0"/>
              <a:t>服务组合模块；</a:t>
            </a:r>
            <a:endParaRPr kumimoji="1" lang="en-US" altLang="zh-CN" dirty="0" smtClean="0"/>
          </a:p>
          <a:p>
            <a:pPr lvl="1"/>
            <a:r>
              <a:rPr kumimoji="1" lang="zh-CN" altLang="en-US" dirty="0" smtClean="0"/>
              <a:t>原子服务组合成组合</a:t>
            </a:r>
            <a:r>
              <a:rPr kumimoji="1" lang="zh-CN" altLang="en-US" dirty="0" smtClean="0"/>
              <a:t>服务</a:t>
            </a:r>
            <a:endParaRPr kumimoji="1" lang="en-US" altLang="zh-CN" dirty="0" smtClean="0"/>
          </a:p>
          <a:p>
            <a:pPr marL="1200150" lvl="2" indent="-285750">
              <a:buFont typeface="Arial" panose="020B0604020202020204" pitchFamily="34" charset="0"/>
              <a:buChar char="•"/>
            </a:pPr>
            <a:r>
              <a:rPr kumimoji="1" lang="zh-CN" altLang="en-US" dirty="0" smtClean="0"/>
              <a:t>服务组合方案</a:t>
            </a:r>
            <a:endParaRPr kumimoji="1" lang="en-US" altLang="zh-CN" dirty="0" smtClean="0"/>
          </a:p>
          <a:p>
            <a:pPr marL="457200" indent="-457200">
              <a:buFont typeface="+mj-lt"/>
              <a:buAutoNum type="arabicPeriod"/>
            </a:pPr>
            <a:r>
              <a:rPr kumimoji="1" lang="zh-CN" altLang="en-US" dirty="0" smtClean="0"/>
              <a:t>服务评价模块；</a:t>
            </a:r>
            <a:endParaRPr kumimoji="1" lang="en-US" altLang="zh-CN" dirty="0" smtClean="0"/>
          </a:p>
          <a:p>
            <a:pPr lvl="1"/>
            <a:r>
              <a:rPr kumimoji="1" lang="zh-CN" altLang="en-US" dirty="0" smtClean="0"/>
              <a:t>运用仿真方法对组合服务进行</a:t>
            </a:r>
            <a:r>
              <a:rPr kumimoji="1" lang="zh-CN" altLang="en-US" dirty="0" smtClean="0"/>
              <a:t>评价</a:t>
            </a:r>
            <a:endParaRPr kumimoji="1" lang="en-US" altLang="zh-CN" dirty="0" smtClean="0"/>
          </a:p>
          <a:p>
            <a:pPr marL="1200150" lvl="2" indent="-285750">
              <a:buFont typeface="Arial" panose="020B0604020202020204" pitchFamily="34" charset="0"/>
              <a:buChar char="•"/>
            </a:pPr>
            <a:r>
              <a:rPr kumimoji="1" lang="zh-CN" altLang="en-US" smtClean="0"/>
              <a:t>仿真指标到评价指标的转换</a:t>
            </a:r>
            <a:endParaRPr kumimoji="1" lang="en-US" altLang="zh-CN" dirty="0" smtClean="0"/>
          </a:p>
        </p:txBody>
      </p:sp>
    </p:spTree>
    <p:extLst>
      <p:ext uri="{BB962C8B-B14F-4D97-AF65-F5344CB8AC3E}">
        <p14:creationId xmlns:p14="http://schemas.microsoft.com/office/powerpoint/2010/main" val="5807115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6438" y="457200"/>
            <a:ext cx="1620957" cy="523220"/>
          </a:xfrm>
          <a:prstGeom prst="rect">
            <a:avLst/>
          </a:prstGeom>
          <a:noFill/>
        </p:spPr>
        <p:txBody>
          <a:bodyPr wrap="none" rtlCol="0">
            <a:spAutoFit/>
          </a:bodyPr>
          <a:lstStyle/>
          <a:p>
            <a:r>
              <a:rPr kumimoji="1" lang="zh-CN" altLang="en-US" sz="2800" dirty="0" smtClean="0"/>
              <a:t>服务发布</a:t>
            </a:r>
            <a:endParaRPr kumimoji="1" lang="zh-CN" altLang="en-US" sz="2800" dirty="0"/>
          </a:p>
        </p:txBody>
      </p:sp>
      <p:pic>
        <p:nvPicPr>
          <p:cNvPr id="3" name="图片 2"/>
          <p:cNvPicPr>
            <a:picLocks noChangeAspect="1"/>
          </p:cNvPicPr>
          <p:nvPr/>
        </p:nvPicPr>
        <p:blipFill>
          <a:blip r:embed="rId2"/>
          <a:stretch>
            <a:fillRect/>
          </a:stretch>
        </p:blipFill>
        <p:spPr>
          <a:xfrm>
            <a:off x="1805651" y="1433896"/>
            <a:ext cx="9520820" cy="4054417"/>
          </a:xfrm>
          <a:prstGeom prst="rect">
            <a:avLst/>
          </a:prstGeom>
        </p:spPr>
      </p:pic>
      <p:sp>
        <p:nvSpPr>
          <p:cNvPr id="5" name="椭圆 4"/>
          <p:cNvSpPr/>
          <p:nvPr/>
        </p:nvSpPr>
        <p:spPr>
          <a:xfrm>
            <a:off x="2184381" y="1789991"/>
            <a:ext cx="2226254" cy="378628"/>
          </a:xfrm>
          <a:prstGeom prst="ellipse">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8" name="直线箭头连接符 7"/>
          <p:cNvCxnSpPr/>
          <p:nvPr/>
        </p:nvCxnSpPr>
        <p:spPr>
          <a:xfrm flipV="1">
            <a:off x="3337849" y="1022293"/>
            <a:ext cx="753035" cy="767698"/>
          </a:xfrm>
          <a:prstGeom prst="straightConnector1">
            <a:avLst/>
          </a:prstGeom>
          <a:ln>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090884" y="568817"/>
            <a:ext cx="3399128" cy="646331"/>
          </a:xfrm>
          <a:prstGeom prst="rect">
            <a:avLst/>
          </a:prstGeom>
          <a:noFill/>
        </p:spPr>
        <p:txBody>
          <a:bodyPr wrap="square" rtlCol="0">
            <a:spAutoFit/>
          </a:bodyPr>
          <a:lstStyle/>
          <a:p>
            <a:r>
              <a:rPr kumimoji="1" lang="zh-CN" altLang="en-US" dirty="0" smtClean="0"/>
              <a:t>服务提供方填写</a:t>
            </a:r>
            <a:r>
              <a:rPr kumimoji="1" lang="en-US" altLang="zh-CN" dirty="0" smtClean="0"/>
              <a:t>WSDL</a:t>
            </a:r>
            <a:r>
              <a:rPr kumimoji="1" lang="zh-CN" altLang="en-US" dirty="0" smtClean="0"/>
              <a:t>路径，用来生成服务调用的</a:t>
            </a:r>
            <a:r>
              <a:rPr kumimoji="1" lang="en-US" altLang="zh-CN" dirty="0" smtClean="0"/>
              <a:t>Web</a:t>
            </a:r>
            <a:r>
              <a:rPr kumimoji="1" lang="zh-CN" altLang="en-US" dirty="0" smtClean="0"/>
              <a:t> </a:t>
            </a:r>
            <a:r>
              <a:rPr kumimoji="1" lang="en-US" altLang="zh-CN" dirty="0" smtClean="0"/>
              <a:t>Service</a:t>
            </a:r>
            <a:endParaRPr kumimoji="1" lang="zh-CN" altLang="en-US" dirty="0"/>
          </a:p>
        </p:txBody>
      </p:sp>
      <p:sp>
        <p:nvSpPr>
          <p:cNvPr id="10" name="椭圆 9"/>
          <p:cNvSpPr/>
          <p:nvPr/>
        </p:nvSpPr>
        <p:spPr>
          <a:xfrm>
            <a:off x="2184381" y="2387367"/>
            <a:ext cx="2226254" cy="482562"/>
          </a:xfrm>
          <a:prstGeom prst="ellipse">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5" name="直线箭头连接符 14"/>
          <p:cNvCxnSpPr>
            <a:stCxn id="10" idx="4"/>
          </p:cNvCxnSpPr>
          <p:nvPr/>
        </p:nvCxnSpPr>
        <p:spPr>
          <a:xfrm flipH="1">
            <a:off x="2810435" y="2869929"/>
            <a:ext cx="487073" cy="1204530"/>
          </a:xfrm>
          <a:prstGeom prst="straightConnector1">
            <a:avLst/>
          </a:prstGeom>
          <a:ln>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919184" y="4135054"/>
            <a:ext cx="2756647" cy="646331"/>
          </a:xfrm>
          <a:prstGeom prst="rect">
            <a:avLst/>
          </a:prstGeom>
          <a:noFill/>
        </p:spPr>
        <p:txBody>
          <a:bodyPr wrap="square" rtlCol="0">
            <a:spAutoFit/>
          </a:bodyPr>
          <a:lstStyle/>
          <a:p>
            <a:r>
              <a:rPr kumimoji="1" lang="zh-CN" altLang="en-US" dirty="0" smtClean="0"/>
              <a:t>上传</a:t>
            </a:r>
            <a:r>
              <a:rPr kumimoji="1" lang="en-US" altLang="zh-CN" dirty="0" smtClean="0"/>
              <a:t>OWL-S</a:t>
            </a:r>
            <a:r>
              <a:rPr kumimoji="1" lang="zh-CN" altLang="en-US" dirty="0" smtClean="0"/>
              <a:t>文件，该文档包含仿真映射信息</a:t>
            </a:r>
            <a:endParaRPr kumimoji="1" lang="zh-CN" altLang="en-US" dirty="0"/>
          </a:p>
        </p:txBody>
      </p:sp>
    </p:spTree>
    <p:extLst>
      <p:ext uri="{BB962C8B-B14F-4D97-AF65-F5344CB8AC3E}">
        <p14:creationId xmlns:p14="http://schemas.microsoft.com/office/powerpoint/2010/main" val="10373974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5891" y="1163782"/>
            <a:ext cx="8954824" cy="2308324"/>
          </a:xfrm>
          <a:prstGeom prst="rect">
            <a:avLst/>
          </a:prstGeom>
          <a:noFill/>
        </p:spPr>
        <p:txBody>
          <a:bodyPr wrap="none" rtlCol="0">
            <a:spAutoFit/>
          </a:bodyPr>
          <a:lstStyle/>
          <a:p>
            <a:pPr marL="285750" indent="-285750">
              <a:buFont typeface="Arial" panose="020B0604020202020204" pitchFamily="34" charset="0"/>
              <a:buChar char="•"/>
            </a:pPr>
            <a:r>
              <a:rPr lang="zh-CN" altLang="en-US" sz="2400" dirty="0" smtClean="0"/>
              <a:t>相关技术点 ：</a:t>
            </a:r>
            <a:endParaRPr lang="en-US" altLang="zh-CN" sz="2400" dirty="0" smtClean="0"/>
          </a:p>
          <a:p>
            <a:pPr marL="742950" lvl="1" indent="-285750">
              <a:buFont typeface="Arial" panose="020B0604020202020204" pitchFamily="34" charset="0"/>
              <a:buChar char="•"/>
            </a:pPr>
            <a:r>
              <a:rPr lang="en-US" altLang="zh-CN" sz="2400" dirty="0" smtClean="0"/>
              <a:t>Java</a:t>
            </a:r>
            <a:r>
              <a:rPr lang="zh-CN" altLang="en-US" sz="2400" dirty="0" smtClean="0"/>
              <a:t>编写</a:t>
            </a:r>
            <a:r>
              <a:rPr lang="en-US" altLang="zh-CN" sz="2400" dirty="0" smtClean="0"/>
              <a:t>Web Service</a:t>
            </a:r>
            <a:r>
              <a:rPr lang="zh-CN" altLang="en-US" sz="2400" dirty="0" smtClean="0"/>
              <a:t>，涉及对制造资源和制造能力的描述；</a:t>
            </a:r>
            <a:endParaRPr lang="en-US" altLang="zh-CN" sz="2400" dirty="0" smtClean="0"/>
          </a:p>
          <a:p>
            <a:pPr marL="742950" lvl="1" indent="-285750">
              <a:buFont typeface="Arial" panose="020B0604020202020204" pitchFamily="34" charset="0"/>
              <a:buChar char="•"/>
            </a:pPr>
            <a:r>
              <a:rPr lang="en-US" altLang="zh-CN" sz="2400" dirty="0" smtClean="0"/>
              <a:t>WSDL</a:t>
            </a:r>
            <a:r>
              <a:rPr lang="zh-CN" altLang="en-US" sz="2400" dirty="0" smtClean="0"/>
              <a:t>文件转换为</a:t>
            </a:r>
            <a:r>
              <a:rPr lang="en-US" altLang="zh-CN" sz="2400" dirty="0" smtClean="0"/>
              <a:t>OWL-S</a:t>
            </a:r>
            <a:r>
              <a:rPr lang="zh-CN" altLang="en-US" sz="2400" dirty="0" smtClean="0"/>
              <a:t>文件；</a:t>
            </a:r>
            <a:endParaRPr lang="en-US" altLang="zh-CN" sz="2400" dirty="0" smtClean="0"/>
          </a:p>
          <a:p>
            <a:pPr marL="742950" lvl="1" indent="-285750">
              <a:buFont typeface="Arial" panose="020B0604020202020204" pitchFamily="34" charset="0"/>
              <a:buChar char="•"/>
            </a:pPr>
            <a:r>
              <a:rPr lang="zh-CN" altLang="en-US" sz="2400" dirty="0" smtClean="0"/>
              <a:t>企业构造仿真对象库；</a:t>
            </a:r>
            <a:endParaRPr lang="en-US" altLang="zh-CN" sz="2400" dirty="0" smtClean="0"/>
          </a:p>
          <a:p>
            <a:pPr marL="742950" lvl="1" indent="-285750">
              <a:buFont typeface="Arial" panose="020B0604020202020204" pitchFamily="34" charset="0"/>
              <a:buChar char="•"/>
            </a:pPr>
            <a:r>
              <a:rPr lang="zh-CN" altLang="en-US" sz="2400" dirty="0" smtClean="0"/>
              <a:t>构建包含仿真信息的</a:t>
            </a:r>
            <a:r>
              <a:rPr lang="en-US" altLang="zh-CN" sz="2400" dirty="0" smtClean="0"/>
              <a:t>OWL-S</a:t>
            </a:r>
            <a:r>
              <a:rPr lang="zh-CN" altLang="en-US" sz="2400" dirty="0" smtClean="0"/>
              <a:t>描述文件</a:t>
            </a:r>
            <a:endParaRPr lang="en-US" altLang="zh-CN" sz="2400" dirty="0" smtClean="0"/>
          </a:p>
          <a:p>
            <a:pPr marL="742950" lvl="1" indent="-285750">
              <a:buFont typeface="Arial" panose="020B0604020202020204" pitchFamily="34" charset="0"/>
              <a:buChar char="•"/>
            </a:pPr>
            <a:endParaRPr lang="zh-CN" altLang="en-US" sz="2400" dirty="0"/>
          </a:p>
        </p:txBody>
      </p:sp>
    </p:spTree>
    <p:extLst>
      <p:ext uri="{BB962C8B-B14F-4D97-AF65-F5344CB8AC3E}">
        <p14:creationId xmlns:p14="http://schemas.microsoft.com/office/powerpoint/2010/main" val="1391497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06438" y="457200"/>
            <a:ext cx="4242080" cy="523220"/>
          </a:xfrm>
          <a:prstGeom prst="rect">
            <a:avLst/>
          </a:prstGeom>
          <a:noFill/>
        </p:spPr>
        <p:txBody>
          <a:bodyPr wrap="square" rtlCol="0">
            <a:spAutoFit/>
          </a:bodyPr>
          <a:lstStyle/>
          <a:p>
            <a:r>
              <a:rPr kumimoji="1" lang="zh-CN" altLang="en-US" sz="2800" dirty="0" smtClean="0"/>
              <a:t>服务发布</a:t>
            </a:r>
            <a:r>
              <a:rPr kumimoji="1" lang="en-US" altLang="zh-CN" sz="2800" dirty="0" smtClean="0"/>
              <a:t>——</a:t>
            </a:r>
            <a:r>
              <a:rPr kumimoji="1" lang="zh-CN" altLang="en-US" sz="2800" dirty="0" smtClean="0"/>
              <a:t>产品发布</a:t>
            </a:r>
            <a:endParaRPr kumimoji="1" lang="zh-CN" altLang="en-US" sz="2800" dirty="0"/>
          </a:p>
        </p:txBody>
      </p:sp>
      <p:pic>
        <p:nvPicPr>
          <p:cNvPr id="5" name="图片 4"/>
          <p:cNvPicPr>
            <a:picLocks noChangeAspect="1"/>
          </p:cNvPicPr>
          <p:nvPr/>
        </p:nvPicPr>
        <p:blipFill>
          <a:blip r:embed="rId2"/>
          <a:stretch>
            <a:fillRect/>
          </a:stretch>
        </p:blipFill>
        <p:spPr>
          <a:xfrm>
            <a:off x="2000250" y="1129553"/>
            <a:ext cx="4533900" cy="4114800"/>
          </a:xfrm>
          <a:prstGeom prst="rect">
            <a:avLst/>
          </a:prstGeom>
        </p:spPr>
      </p:pic>
      <p:sp>
        <p:nvSpPr>
          <p:cNvPr id="7" name="文本框 6"/>
          <p:cNvSpPr txBox="1"/>
          <p:nvPr/>
        </p:nvSpPr>
        <p:spPr>
          <a:xfrm>
            <a:off x="2000250" y="5795682"/>
            <a:ext cx="9153468" cy="369332"/>
          </a:xfrm>
          <a:prstGeom prst="rect">
            <a:avLst/>
          </a:prstGeom>
          <a:noFill/>
        </p:spPr>
        <p:txBody>
          <a:bodyPr wrap="none" rtlCol="0">
            <a:spAutoFit/>
          </a:bodyPr>
          <a:lstStyle/>
          <a:p>
            <a:r>
              <a:rPr kumimoji="1" lang="zh-CN" altLang="en-US" dirty="0" smtClean="0"/>
              <a:t>设置产品的基本属性，若选择发布产品为车床，则说明该企业能生产主轴、床身等部件</a:t>
            </a:r>
            <a:endParaRPr kumimoji="1" lang="zh-CN" altLang="en-US" dirty="0"/>
          </a:p>
        </p:txBody>
      </p:sp>
      <p:pic>
        <p:nvPicPr>
          <p:cNvPr id="8" name="图片 7"/>
          <p:cNvPicPr>
            <a:picLocks noChangeAspect="1"/>
          </p:cNvPicPr>
          <p:nvPr/>
        </p:nvPicPr>
        <p:blipFill>
          <a:blip r:embed="rId3"/>
          <a:stretch>
            <a:fillRect/>
          </a:stretch>
        </p:blipFill>
        <p:spPr>
          <a:xfrm>
            <a:off x="7006665" y="1129553"/>
            <a:ext cx="4746064" cy="4118993"/>
          </a:xfrm>
          <a:prstGeom prst="rect">
            <a:avLst/>
          </a:prstGeom>
        </p:spPr>
      </p:pic>
    </p:spTree>
    <p:extLst>
      <p:ext uri="{BB962C8B-B14F-4D97-AF65-F5344CB8AC3E}">
        <p14:creationId xmlns:p14="http://schemas.microsoft.com/office/powerpoint/2010/main" val="617130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66655" y="1828800"/>
            <a:ext cx="2781531" cy="830997"/>
          </a:xfrm>
          <a:prstGeom prst="rect">
            <a:avLst/>
          </a:prstGeom>
          <a:noFill/>
        </p:spPr>
        <p:txBody>
          <a:bodyPr wrap="none" rtlCol="0">
            <a:spAutoFit/>
          </a:bodyPr>
          <a:lstStyle/>
          <a:p>
            <a:pPr marL="285750" indent="-285750">
              <a:buFont typeface="Arial" panose="020B0604020202020204" pitchFamily="34" charset="0"/>
              <a:buChar char="•"/>
            </a:pPr>
            <a:r>
              <a:rPr lang="zh-CN" altLang="en-US" sz="2400" dirty="0" smtClean="0"/>
              <a:t>相关技术点：</a:t>
            </a:r>
            <a:endParaRPr lang="en-US" altLang="zh-CN" sz="2400" dirty="0" smtClean="0"/>
          </a:p>
          <a:p>
            <a:pPr marL="742950" lvl="1" indent="-285750">
              <a:buFont typeface="Arial" panose="020B0604020202020204" pitchFamily="34" charset="0"/>
              <a:buChar char="•"/>
            </a:pPr>
            <a:r>
              <a:rPr lang="zh-CN" altLang="en-US" sz="2400" dirty="0" smtClean="0"/>
              <a:t>产品本体构建</a:t>
            </a:r>
            <a:endParaRPr lang="zh-CN" altLang="en-US" sz="2400" dirty="0"/>
          </a:p>
        </p:txBody>
      </p:sp>
    </p:spTree>
    <p:extLst>
      <p:ext uri="{BB962C8B-B14F-4D97-AF65-F5344CB8AC3E}">
        <p14:creationId xmlns:p14="http://schemas.microsoft.com/office/powerpoint/2010/main" val="1273135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6438" y="457200"/>
            <a:ext cx="4394473" cy="523220"/>
          </a:xfrm>
          <a:prstGeom prst="rect">
            <a:avLst/>
          </a:prstGeom>
          <a:noFill/>
        </p:spPr>
        <p:txBody>
          <a:bodyPr wrap="none" rtlCol="0">
            <a:spAutoFit/>
          </a:bodyPr>
          <a:lstStyle/>
          <a:p>
            <a:r>
              <a:rPr kumimoji="1" lang="zh-CN" altLang="en-US" sz="2800" dirty="0" smtClean="0"/>
              <a:t>服务发布</a:t>
            </a:r>
            <a:r>
              <a:rPr kumimoji="1" lang="en-US" altLang="zh-CN" sz="2800" dirty="0" smtClean="0"/>
              <a:t>——</a:t>
            </a:r>
            <a:r>
              <a:rPr kumimoji="1" lang="zh-CN" altLang="en-US" sz="2800" dirty="0" smtClean="0"/>
              <a:t>制造能力发布</a:t>
            </a:r>
            <a:endParaRPr kumimoji="1" lang="zh-CN" altLang="en-US" sz="2800" dirty="0"/>
          </a:p>
        </p:txBody>
      </p:sp>
      <p:sp>
        <p:nvSpPr>
          <p:cNvPr id="8" name="文本框 7"/>
          <p:cNvSpPr txBox="1"/>
          <p:nvPr/>
        </p:nvSpPr>
        <p:spPr>
          <a:xfrm>
            <a:off x="1089212" y="5701553"/>
            <a:ext cx="10815781" cy="369332"/>
          </a:xfrm>
          <a:prstGeom prst="rect">
            <a:avLst/>
          </a:prstGeom>
          <a:noFill/>
        </p:spPr>
        <p:txBody>
          <a:bodyPr wrap="none" rtlCol="0">
            <a:spAutoFit/>
          </a:bodyPr>
          <a:lstStyle/>
          <a:p>
            <a:r>
              <a:rPr kumimoji="1" lang="zh-CN" altLang="en-US" dirty="0" smtClean="0"/>
              <a:t>设置制造能力基本属性，若服务加工类型为机加工，则说明该企业能提供机加工分支下的所有制造能力</a:t>
            </a:r>
            <a:endParaRPr kumimoji="1" lang="zh-CN" altLang="en-US" dirty="0"/>
          </a:p>
        </p:txBody>
      </p:sp>
      <p:pic>
        <p:nvPicPr>
          <p:cNvPr id="9" name="图片 8"/>
          <p:cNvPicPr>
            <a:picLocks noChangeAspect="1"/>
          </p:cNvPicPr>
          <p:nvPr/>
        </p:nvPicPr>
        <p:blipFill>
          <a:blip r:embed="rId2"/>
          <a:stretch>
            <a:fillRect/>
          </a:stretch>
        </p:blipFill>
        <p:spPr>
          <a:xfrm>
            <a:off x="801967" y="1142998"/>
            <a:ext cx="4611413" cy="4271309"/>
          </a:xfrm>
          <a:prstGeom prst="rect">
            <a:avLst/>
          </a:prstGeom>
        </p:spPr>
      </p:pic>
      <p:pic>
        <p:nvPicPr>
          <p:cNvPr id="10" name="图片 9"/>
          <p:cNvPicPr>
            <a:picLocks noChangeAspect="1"/>
          </p:cNvPicPr>
          <p:nvPr/>
        </p:nvPicPr>
        <p:blipFill>
          <a:blip r:embed="rId3"/>
          <a:stretch>
            <a:fillRect/>
          </a:stretch>
        </p:blipFill>
        <p:spPr>
          <a:xfrm>
            <a:off x="3987847" y="1142998"/>
            <a:ext cx="4409731" cy="4271309"/>
          </a:xfrm>
          <a:prstGeom prst="rect">
            <a:avLst/>
          </a:prstGeom>
        </p:spPr>
      </p:pic>
      <p:pic>
        <p:nvPicPr>
          <p:cNvPr id="12" name="图片 11"/>
          <p:cNvPicPr>
            <a:picLocks noChangeAspect="1"/>
          </p:cNvPicPr>
          <p:nvPr/>
        </p:nvPicPr>
        <p:blipFill>
          <a:blip r:embed="rId4"/>
          <a:stretch>
            <a:fillRect/>
          </a:stretch>
        </p:blipFill>
        <p:spPr>
          <a:xfrm>
            <a:off x="7404686" y="1142997"/>
            <a:ext cx="4500307" cy="4271309"/>
          </a:xfrm>
          <a:prstGeom prst="rect">
            <a:avLst/>
          </a:prstGeom>
        </p:spPr>
      </p:pic>
    </p:spTree>
    <p:extLst>
      <p:ext uri="{BB962C8B-B14F-4D97-AF65-F5344CB8AC3E}">
        <p14:creationId xmlns:p14="http://schemas.microsoft.com/office/powerpoint/2010/main" val="488403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14255" y="2687782"/>
            <a:ext cx="3704860" cy="830997"/>
          </a:xfrm>
          <a:prstGeom prst="rect">
            <a:avLst/>
          </a:prstGeom>
          <a:noFill/>
        </p:spPr>
        <p:txBody>
          <a:bodyPr wrap="none" rtlCol="0">
            <a:spAutoFit/>
          </a:bodyPr>
          <a:lstStyle/>
          <a:p>
            <a:pPr marL="285750" indent="-285750">
              <a:buFont typeface="Arial" panose="020B0604020202020204" pitchFamily="34" charset="0"/>
              <a:buChar char="•"/>
            </a:pPr>
            <a:r>
              <a:rPr lang="zh-CN" altLang="en-US" sz="2400" dirty="0" smtClean="0"/>
              <a:t>相关技术点：</a:t>
            </a:r>
            <a:endParaRPr lang="en-US" altLang="zh-CN" sz="2400" dirty="0" smtClean="0"/>
          </a:p>
          <a:p>
            <a:pPr marL="742950" lvl="1" indent="-285750">
              <a:buFont typeface="Arial" panose="020B0604020202020204" pitchFamily="34" charset="0"/>
              <a:buChar char="•"/>
            </a:pPr>
            <a:r>
              <a:rPr lang="zh-CN" altLang="en-US" sz="2400" dirty="0" smtClean="0"/>
              <a:t>制造能力本体的构建</a:t>
            </a:r>
            <a:endParaRPr lang="zh-CN" altLang="en-US" sz="2400" dirty="0"/>
          </a:p>
        </p:txBody>
      </p:sp>
    </p:spTree>
    <p:extLst>
      <p:ext uri="{BB962C8B-B14F-4D97-AF65-F5344CB8AC3E}">
        <p14:creationId xmlns:p14="http://schemas.microsoft.com/office/powerpoint/2010/main" val="4284544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6438" y="457200"/>
            <a:ext cx="2698175" cy="523220"/>
          </a:xfrm>
          <a:prstGeom prst="rect">
            <a:avLst/>
          </a:prstGeom>
          <a:noFill/>
        </p:spPr>
        <p:txBody>
          <a:bodyPr wrap="none" rtlCol="0">
            <a:spAutoFit/>
          </a:bodyPr>
          <a:lstStyle/>
          <a:p>
            <a:r>
              <a:rPr kumimoji="1" lang="zh-CN" altLang="en-US" sz="2800" dirty="0" smtClean="0"/>
              <a:t>需求发布与匹配</a:t>
            </a:r>
            <a:endParaRPr kumimoji="1" lang="zh-CN" altLang="en-US" sz="2800" dirty="0"/>
          </a:p>
        </p:txBody>
      </p:sp>
      <p:pic>
        <p:nvPicPr>
          <p:cNvPr id="3" name="图片 2"/>
          <p:cNvPicPr>
            <a:picLocks noChangeAspect="1"/>
          </p:cNvPicPr>
          <p:nvPr/>
        </p:nvPicPr>
        <p:blipFill>
          <a:blip r:embed="rId2"/>
          <a:stretch>
            <a:fillRect/>
          </a:stretch>
        </p:blipFill>
        <p:spPr>
          <a:xfrm>
            <a:off x="1853092" y="1312209"/>
            <a:ext cx="4152900" cy="3238500"/>
          </a:xfrm>
          <a:prstGeom prst="rect">
            <a:avLst/>
          </a:prstGeom>
        </p:spPr>
      </p:pic>
      <p:pic>
        <p:nvPicPr>
          <p:cNvPr id="4" name="图片 3"/>
          <p:cNvPicPr>
            <a:picLocks noChangeAspect="1"/>
          </p:cNvPicPr>
          <p:nvPr/>
        </p:nvPicPr>
        <p:blipFill>
          <a:blip r:embed="rId3"/>
          <a:stretch>
            <a:fillRect/>
          </a:stretch>
        </p:blipFill>
        <p:spPr>
          <a:xfrm>
            <a:off x="6476639" y="1312209"/>
            <a:ext cx="4254766" cy="3238500"/>
          </a:xfrm>
          <a:prstGeom prst="rect">
            <a:avLst/>
          </a:prstGeom>
        </p:spPr>
      </p:pic>
      <p:sp>
        <p:nvSpPr>
          <p:cNvPr id="5" name="文本框 4"/>
          <p:cNvSpPr txBox="1"/>
          <p:nvPr/>
        </p:nvSpPr>
        <p:spPr>
          <a:xfrm>
            <a:off x="1853092" y="4988859"/>
            <a:ext cx="8989705" cy="369332"/>
          </a:xfrm>
          <a:prstGeom prst="rect">
            <a:avLst/>
          </a:prstGeom>
          <a:noFill/>
        </p:spPr>
        <p:txBody>
          <a:bodyPr wrap="none" rtlCol="0">
            <a:spAutoFit/>
          </a:bodyPr>
          <a:lstStyle/>
          <a:p>
            <a:r>
              <a:rPr kumimoji="1" lang="zh-CN" altLang="en-US" dirty="0" smtClean="0"/>
              <a:t>服务请求者可分别根据产品名称和制造能力来匹配数据库中企业发布的产品或制造能力</a:t>
            </a:r>
            <a:endParaRPr kumimoji="1" lang="zh-CN" altLang="en-US" dirty="0"/>
          </a:p>
        </p:txBody>
      </p:sp>
    </p:spTree>
    <p:extLst>
      <p:ext uri="{BB962C8B-B14F-4D97-AF65-F5344CB8AC3E}">
        <p14:creationId xmlns:p14="http://schemas.microsoft.com/office/powerpoint/2010/main" val="518051012"/>
      </p:ext>
    </p:extLst>
  </p:cSld>
  <p:clrMapOvr>
    <a:masterClrMapping/>
  </p:clrMapOvr>
  <p:timing>
    <p:tnLst>
      <p:par>
        <p:cTn id="1" dur="indefinite" restart="never" nodeType="tmRoot"/>
      </p:par>
    </p:tnLst>
  </p:timing>
</p:sld>
</file>

<file path=ppt/theme/theme1.xml><?xml version="1.0" encoding="utf-8"?>
<a:theme xmlns:a="http://schemas.openxmlformats.org/drawingml/2006/main" name="裁剪">
  <a:themeElements>
    <a:clrScheme name="裁剪">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裁剪">
      <a:majorFont>
        <a:latin typeface="Franklin Gothic Book" panose="020B0503020102020204"/>
        <a:ea typeface=""/>
        <a:cs typeface=""/>
      </a:majorFont>
      <a:minorFont>
        <a:latin typeface="Franklin Gothic Book" panose="020B0503020102020204"/>
        <a:ea typeface=""/>
        <a:cs typeface=""/>
      </a:minorFont>
    </a:fontScheme>
    <a:fmtScheme name="裁剪">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1899</TotalTime>
  <Words>450</Words>
  <Application>Microsoft Office PowerPoint</Application>
  <PresentationFormat>宽屏</PresentationFormat>
  <Paragraphs>52</Paragraphs>
  <Slides>15</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15</vt:i4>
      </vt:variant>
    </vt:vector>
  </HeadingPairs>
  <TitlesOfParts>
    <vt:vector size="18" baseType="lpstr">
      <vt:lpstr>Arial</vt:lpstr>
      <vt:lpstr>Franklin Gothic Book</vt:lpstr>
      <vt:lpstr>裁剪</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姜智慧</cp:lastModifiedBy>
  <cp:revision>44</cp:revision>
  <dcterms:created xsi:type="dcterms:W3CDTF">2017-11-09T01:35:26Z</dcterms:created>
  <dcterms:modified xsi:type="dcterms:W3CDTF">2017-11-19T07:39:25Z</dcterms:modified>
</cp:coreProperties>
</file>