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49"/>
  </p:notesMasterIdLst>
  <p:handoutMasterIdLst>
    <p:handoutMasterId r:id="rId50"/>
  </p:handoutMasterIdLst>
  <p:sldIdLst>
    <p:sldId id="288" r:id="rId5"/>
    <p:sldId id="289" r:id="rId6"/>
    <p:sldId id="259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80" r:id="rId21"/>
    <p:sldId id="281" r:id="rId22"/>
    <p:sldId id="283" r:id="rId23"/>
    <p:sldId id="284" r:id="rId24"/>
    <p:sldId id="285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0" r:id="rId35"/>
    <p:sldId id="299" r:id="rId36"/>
    <p:sldId id="303" r:id="rId37"/>
    <p:sldId id="302" r:id="rId38"/>
    <p:sldId id="304" r:id="rId39"/>
    <p:sldId id="307" r:id="rId40"/>
    <p:sldId id="298" r:id="rId41"/>
    <p:sldId id="308" r:id="rId42"/>
    <p:sldId id="309" r:id="rId43"/>
    <p:sldId id="310" r:id="rId44"/>
    <p:sldId id="306" r:id="rId45"/>
    <p:sldId id="311" r:id="rId46"/>
    <p:sldId id="305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81" autoAdjust="0"/>
    <p:restoredTop sz="85470" autoAdjust="0"/>
  </p:normalViewPr>
  <p:slideViewPr>
    <p:cSldViewPr>
      <p:cViewPr>
        <p:scale>
          <a:sx n="75" d="100"/>
          <a:sy n="75" d="100"/>
        </p:scale>
        <p:origin x="-15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A929F-1AAA-47B7-A269-906688CFF97B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CDE7-37C0-48C3-863A-905835A2A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8BA7-C0FF-46D8-91FF-02C5475D13CB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FBB7-4B6C-4B5C-AB82-AA7608E4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57F2-1F11-5E42-B829-D8A258E0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t>Pollock, The Essentials of Political Analysis. © 2016, SAGE Publications.</a:t>
            </a: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149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t>Pollock, The Essentials of Political Analysis. © 2016, SAGE Publications.</a:t>
            </a: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774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716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1"/>
            <a:ext cx="71628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356352"/>
            <a:ext cx="6400800" cy="365125"/>
          </a:xfrm>
        </p:spPr>
        <p:txBody>
          <a:bodyPr/>
          <a:lstStyle/>
          <a:p>
            <a:r>
              <a:rPr lang="en-US" smtClean="0"/>
              <a:t>Pollock, The Essentials of Political Analysis. © 2016, SAGE Publications.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143004" y="1"/>
            <a:ext cx="7988121" cy="533400"/>
          </a:xfrm>
        </p:spPr>
        <p:txBody>
          <a:bodyPr>
            <a:noAutofit/>
          </a:bodyPr>
          <a:lstStyle>
            <a:lvl1pPr marL="0" indent="0" algn="r">
              <a:buNone/>
              <a:defRPr sz="2400" cap="all" baseline="0">
                <a:latin typeface="Arial Narrow" panose="020B0606020202030204" pitchFamily="34" charset="0"/>
              </a:defRPr>
            </a:lvl1pPr>
            <a:lvl2pPr algn="r">
              <a:defRPr sz="2400">
                <a:latin typeface="Arial Narrow" panose="020B0606020202030204" pitchFamily="34" charset="0"/>
              </a:defRPr>
            </a:lvl2pPr>
            <a:lvl3pPr algn="r">
              <a:defRPr sz="2400">
                <a:latin typeface="Arial Narrow" panose="020B0606020202030204" pitchFamily="34" charset="0"/>
              </a:defRPr>
            </a:lvl3pPr>
            <a:lvl4pPr algn="r">
              <a:defRPr sz="2400">
                <a:latin typeface="Arial Narrow" panose="020B0606020202030204" pitchFamily="34" charset="0"/>
              </a:defRPr>
            </a:lvl4pPr>
            <a:lvl5pPr algn="r">
              <a:defRPr sz="24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716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1"/>
            <a:ext cx="7162800" cy="3840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356352"/>
            <a:ext cx="6400800" cy="365125"/>
          </a:xfrm>
        </p:spPr>
        <p:txBody>
          <a:bodyPr/>
          <a:lstStyle/>
          <a:p>
            <a:r>
              <a:rPr lang="en-US" smtClean="0"/>
              <a:t>Pollock, The Essentials of Political Analysis. © 2016, SAGE Publications.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143004" y="1"/>
            <a:ext cx="7988121" cy="533400"/>
          </a:xfrm>
        </p:spPr>
        <p:txBody>
          <a:bodyPr>
            <a:noAutofit/>
          </a:bodyPr>
          <a:lstStyle>
            <a:lvl1pPr marL="0" indent="0" algn="r">
              <a:buNone/>
              <a:defRPr sz="2400" cap="all" baseline="0">
                <a:latin typeface="Arial Narrow" panose="020B0606020202030204" pitchFamily="34" charset="0"/>
              </a:defRPr>
            </a:lvl1pPr>
            <a:lvl2pPr algn="r">
              <a:defRPr sz="2400">
                <a:latin typeface="Arial Narrow" panose="020B0606020202030204" pitchFamily="34" charset="0"/>
              </a:defRPr>
            </a:lvl2pPr>
            <a:lvl3pPr algn="r">
              <a:defRPr sz="2400">
                <a:latin typeface="Arial Narrow" panose="020B0606020202030204" pitchFamily="34" charset="0"/>
              </a:defRPr>
            </a:lvl3pPr>
            <a:lvl4pPr algn="r">
              <a:defRPr sz="2400">
                <a:latin typeface="Arial Narrow" panose="020B0606020202030204" pitchFamily="34" charset="0"/>
              </a:defRPr>
            </a:lvl4pPr>
            <a:lvl5pPr algn="r">
              <a:defRPr sz="24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535113"/>
            <a:ext cx="350520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174875"/>
            <a:ext cx="3505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1535113"/>
            <a:ext cx="342900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6356352"/>
            <a:ext cx="6400800" cy="365125"/>
          </a:xfrm>
        </p:spPr>
        <p:txBody>
          <a:bodyPr/>
          <a:lstStyle/>
          <a:p>
            <a:r>
              <a:rPr lang="en-US" smtClean="0"/>
              <a:t>Pollock, The Essentials of Political Analysis. © 2016, SAGE Publications.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543800" cy="457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152400"/>
            <a:ext cx="7543800" cy="518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791200"/>
            <a:ext cx="7543800" cy="533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2755" y="6356352"/>
            <a:ext cx="6542049" cy="365125"/>
          </a:xfrm>
        </p:spPr>
        <p:txBody>
          <a:bodyPr/>
          <a:lstStyle/>
          <a:p>
            <a:r>
              <a:rPr lang="en-US" smtClean="0"/>
              <a:t>Pollock, The Essentials of Political Analysis. © 2016, SAGE Publications.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340476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t>Pollock, The Essentials of Political Analysis. © 2016, SAGE Publications.</a:t>
            </a: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6006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t>Pollock, The Essentials of Political Analysis. © 2016, SAGE Publications.</a:t>
            </a: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1889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118-74F2-5147-9054-203A0EBF6C1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t>Pollock, The Essentials of Political Analysis. © 2016, SAGE Publications.</a:t>
            </a:r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4076FF-5114-4012-AF52-9E2679B26F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658" r:id="rId13"/>
    <p:sldLayoutId id="2147483653" r:id="rId14"/>
    <p:sldLayoutId id="2147483657" r:id="rId1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 this module we will talk about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47800" y="1905000"/>
            <a:ext cx="7162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Proposing Explanations </a:t>
            </a:r>
            <a:endParaRPr lang="en-US" dirty="0" smtClean="0"/>
          </a:p>
          <a:p>
            <a:r>
              <a:rPr lang="en-US" dirty="0" smtClean="0"/>
              <a:t>Framing </a:t>
            </a:r>
            <a:r>
              <a:rPr lang="en-US" dirty="0"/>
              <a:t>Hypotheses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m</a:t>
            </a:r>
            <a:r>
              <a:rPr lang="en-US" dirty="0" smtClean="0"/>
              <a:t>istakes </a:t>
            </a:r>
            <a:r>
              <a:rPr lang="en-US" dirty="0"/>
              <a:t>in </a:t>
            </a:r>
            <a:r>
              <a:rPr lang="en-US" dirty="0" smtClean="0"/>
              <a:t>hypothesis </a:t>
            </a:r>
            <a:r>
              <a:rPr lang="en-US" dirty="0"/>
              <a:t>w</a:t>
            </a:r>
            <a:r>
              <a:rPr lang="en-US" dirty="0" smtClean="0"/>
              <a:t>riting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ntervening </a:t>
            </a:r>
            <a:r>
              <a:rPr lang="en-US" dirty="0"/>
              <a:t>v</a:t>
            </a:r>
            <a:r>
              <a:rPr lang="en-US" dirty="0" smtClean="0"/>
              <a:t>ariables </a:t>
            </a:r>
            <a:endParaRPr lang="en-US" dirty="0"/>
          </a:p>
          <a:p>
            <a:r>
              <a:rPr lang="en-US" dirty="0"/>
              <a:t>Making Comparisons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ross-tabulations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ean </a:t>
            </a:r>
            <a:r>
              <a:rPr lang="en-US" dirty="0"/>
              <a:t>c</a:t>
            </a:r>
            <a:r>
              <a:rPr lang="en-US" dirty="0" smtClean="0"/>
              <a:t>omparisons </a:t>
            </a:r>
            <a:endParaRPr lang="en-US" dirty="0"/>
          </a:p>
          <a:p>
            <a:r>
              <a:rPr lang="en-US" dirty="0"/>
              <a:t>Graphing Relationships and Describing Patterns</a:t>
            </a:r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Template for Framing 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905000"/>
            <a:ext cx="8001000" cy="4267200"/>
          </a:xfrm>
        </p:spPr>
        <p:txBody>
          <a:bodyPr>
            <a:normAutofit/>
          </a:bodyPr>
          <a:lstStyle/>
          <a:p>
            <a:r>
              <a:rPr lang="en-US" dirty="0"/>
              <a:t>In a comparison of </a:t>
            </a:r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analysis, those </a:t>
            </a:r>
            <a:r>
              <a:rPr lang="en-US" dirty="0"/>
              <a:t>having </a:t>
            </a:r>
            <a:r>
              <a:rPr lang="en-US" dirty="0" smtClean="0"/>
              <a:t>one </a:t>
            </a:r>
            <a:r>
              <a:rPr lang="en-US" dirty="0"/>
              <a:t>value on the </a:t>
            </a:r>
            <a:r>
              <a:rPr lang="en-US" dirty="0" smtClean="0"/>
              <a:t>independent variable </a:t>
            </a:r>
            <a:r>
              <a:rPr lang="en-US" dirty="0"/>
              <a:t>will be more likely to have </a:t>
            </a:r>
            <a:r>
              <a:rPr lang="en-US" dirty="0" smtClean="0"/>
              <a:t>one </a:t>
            </a:r>
            <a:r>
              <a:rPr lang="en-US" dirty="0"/>
              <a:t>value on the dependent </a:t>
            </a:r>
            <a:r>
              <a:rPr lang="en-US" dirty="0" smtClean="0"/>
              <a:t>variable </a:t>
            </a:r>
            <a:r>
              <a:rPr lang="en-US" dirty="0"/>
              <a:t>than </a:t>
            </a:r>
            <a:r>
              <a:rPr lang="en-US" dirty="0" smtClean="0"/>
              <a:t>will those </a:t>
            </a:r>
            <a:r>
              <a:rPr lang="en-US" dirty="0"/>
              <a:t>having </a:t>
            </a:r>
            <a:r>
              <a:rPr lang="en-US" dirty="0" smtClean="0"/>
              <a:t>a </a:t>
            </a:r>
            <a:r>
              <a:rPr lang="en-US" dirty="0"/>
              <a:t>different value on the independent </a:t>
            </a:r>
            <a:r>
              <a:rPr lang="en-US" dirty="0" smtClean="0"/>
              <a:t>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1628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91000"/>
          </a:xfrm>
        </p:spPr>
        <p:txBody>
          <a:bodyPr>
            <a:normAutofit/>
          </a:bodyPr>
          <a:lstStyle/>
          <a:p>
            <a:r>
              <a:rPr lang="en-US" dirty="0"/>
              <a:t>In a comparison of countries, those having PR electoral systems will be more likely </a:t>
            </a:r>
            <a:r>
              <a:rPr lang="en-US" dirty="0" smtClean="0"/>
              <a:t>to have </a:t>
            </a:r>
            <a:r>
              <a:rPr lang="en-US" dirty="0"/>
              <a:t>higher voter turnout than will those having plurality electoral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comparison of individuals, those who are women will be more likely to be Democrats than those who are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685800"/>
            <a:ext cx="7162800" cy="1143000"/>
          </a:xfrm>
        </p:spPr>
        <p:txBody>
          <a:bodyPr/>
          <a:lstStyle/>
          <a:p>
            <a:pPr algn="ctr"/>
            <a:r>
              <a:rPr lang="en-US" dirty="0" smtClean="0"/>
              <a:t>Syntax-Friendliness is 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r>
              <a:rPr lang="en-US" i="1" dirty="0" smtClean="0"/>
              <a:t>Formally correct</a:t>
            </a:r>
            <a:r>
              <a:rPr lang="en-US" dirty="0" smtClean="0"/>
              <a:t>: In </a:t>
            </a:r>
            <a:r>
              <a:rPr lang="en-US" dirty="0"/>
              <a:t>a comparison of individuals, those who are women will be more likely to be Democrats than those who are men.</a:t>
            </a:r>
          </a:p>
          <a:p>
            <a:r>
              <a:rPr lang="en-US" i="1" dirty="0" smtClean="0"/>
              <a:t>Syntax-friendly</a:t>
            </a:r>
            <a:r>
              <a:rPr lang="en-US" dirty="0" smtClean="0"/>
              <a:t>: In a comparison of individuals, women are more likely than men to be Democrats.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Mistake: Describing one variable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905000"/>
            <a:ext cx="8001000" cy="4267200"/>
          </a:xfrm>
        </p:spPr>
        <p:txBody>
          <a:bodyPr>
            <a:normAutofit/>
          </a:bodyPr>
          <a:lstStyle/>
          <a:p>
            <a:r>
              <a:rPr lang="en-US" dirty="0"/>
              <a:t>In a comparison of individuals, some people are more likely to donate money to </a:t>
            </a:r>
            <a:r>
              <a:rPr lang="en-US" dirty="0" smtClean="0"/>
              <a:t>political candidates </a:t>
            </a:r>
            <a:r>
              <a:rPr lang="en-US" dirty="0"/>
              <a:t>than </a:t>
            </a:r>
            <a:r>
              <a:rPr lang="en-US" dirty="0" smtClean="0"/>
              <a:t>other </a:t>
            </a:r>
            <a:r>
              <a:rPr lang="en-US" dirty="0"/>
              <a:t>people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donating money is the dependent variable, what is the independent variable?</a:t>
            </a:r>
          </a:p>
          <a:p>
            <a:pPr lvl="1"/>
            <a:r>
              <a:rPr lang="en-US" dirty="0" smtClean="0"/>
              <a:t>If donating money is the independent variable, what is the dependent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7620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Mistake: Not making an explicit 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81201"/>
            <a:ext cx="8001000" cy="4144963"/>
          </a:xfrm>
        </p:spPr>
        <p:txBody>
          <a:bodyPr>
            <a:normAutofit/>
          </a:bodyPr>
          <a:lstStyle/>
          <a:p>
            <a:r>
              <a:rPr lang="en-US" dirty="0"/>
              <a:t>Highly religious people vote at high rates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key comparison, that less religious people vote at lower rates, is implicit.</a:t>
            </a:r>
          </a:p>
          <a:p>
            <a:r>
              <a:rPr lang="en-US" dirty="0" smtClean="0"/>
              <a:t>Correct: In a comparison of individuals, those who have high levels of religiosity will be more likely to vote than will those who have low levels of religiosity.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Mistake: Not stating direction or tendency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057401"/>
            <a:ext cx="8001000" cy="4068763"/>
          </a:xfrm>
        </p:spPr>
        <p:txBody>
          <a:bodyPr>
            <a:normAutofit/>
          </a:bodyPr>
          <a:lstStyle/>
          <a:p>
            <a:r>
              <a:rPr lang="en-US" dirty="0"/>
              <a:t>In a comparison of individuals, gender and abortion attitudes are related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How, exactly, are the two variables related? </a:t>
            </a:r>
          </a:p>
          <a:p>
            <a:pPr lvl="1"/>
            <a:r>
              <a:rPr lang="en-US" dirty="0" smtClean="0"/>
              <a:t>Are women more likely to be pro-choice than are men?</a:t>
            </a:r>
          </a:p>
          <a:p>
            <a:pPr lvl="1"/>
            <a:r>
              <a:rPr lang="en-US" dirty="0" smtClean="0"/>
              <a:t>Or are men more likely to be pro-choice than are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3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533400"/>
            <a:ext cx="7162800" cy="1143000"/>
          </a:xfrm>
        </p:spPr>
        <p:txBody>
          <a:bodyPr/>
          <a:lstStyle/>
          <a:p>
            <a:pPr algn="ctr"/>
            <a:r>
              <a:rPr lang="en-US" dirty="0" smtClean="0"/>
              <a:t>Mistake: Being vague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Because of sociocultural changes associated with the growth in social </a:t>
            </a:r>
            <a:r>
              <a:rPr lang="en-US" dirty="0" smtClean="0"/>
              <a:t>media, contemporary </a:t>
            </a:r>
            <a:r>
              <a:rPr lang="en-US" dirty="0"/>
              <a:t>political conflicts revolve around </a:t>
            </a:r>
            <a:r>
              <a:rPr lang="en-US" dirty="0" err="1" smtClean="0"/>
              <a:t>postmaterialist</a:t>
            </a:r>
            <a:r>
              <a:rPr lang="en-US" dirty="0" smtClean="0"/>
              <a:t> </a:t>
            </a: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is meant by “sociocultural changes,” “social media,” and “</a:t>
            </a:r>
            <a:r>
              <a:rPr lang="en-US" dirty="0" err="1" smtClean="0"/>
              <a:t>postmaterialist</a:t>
            </a:r>
            <a:r>
              <a:rPr lang="en-US" dirty="0" smtClean="0"/>
              <a:t> values”?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1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 comparison of voters, those who think the economy has gotten better will </a:t>
            </a:r>
            <a:r>
              <a:rPr lang="en-US" dirty="0" smtClean="0"/>
              <a:t>be more </a:t>
            </a:r>
            <a:r>
              <a:rPr lang="en-US" dirty="0"/>
              <a:t>likely to have favorable opinions about the incumbent’s handling of </a:t>
            </a:r>
            <a:r>
              <a:rPr lang="en-US" dirty="0" smtClean="0"/>
              <a:t>the economy </a:t>
            </a:r>
            <a:r>
              <a:rPr lang="en-US" dirty="0"/>
              <a:t>than will voters who think the economy has gotten worse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pinion about the incumbent is the dependent variable</a:t>
            </a:r>
            <a:endParaRPr lang="en-US" dirty="0"/>
          </a:p>
          <a:p>
            <a:r>
              <a:rPr lang="en-US" dirty="0"/>
              <a:t>In a comparison of voters, those who have favorable opinions about the </a:t>
            </a:r>
            <a:r>
              <a:rPr lang="en-US" dirty="0" smtClean="0"/>
              <a:t>incumbent’s handling </a:t>
            </a:r>
            <a:r>
              <a:rPr lang="en-US" dirty="0"/>
              <a:t>of the economy will be more likely to vote for the </a:t>
            </a:r>
            <a:r>
              <a:rPr lang="en-US" dirty="0" smtClean="0"/>
              <a:t>incumbent-party candidate </a:t>
            </a:r>
            <a:r>
              <a:rPr lang="en-US" dirty="0"/>
              <a:t>than will those who have unfavorable opinions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pinion </a:t>
            </a:r>
            <a:r>
              <a:rPr lang="en-US" dirty="0"/>
              <a:t>about the incumbent is the </a:t>
            </a:r>
            <a:r>
              <a:rPr lang="en-US" dirty="0" smtClean="0"/>
              <a:t>independent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8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5948" y="685800"/>
            <a:ext cx="7162800" cy="1143000"/>
          </a:xfrm>
        </p:spPr>
        <p:txBody>
          <a:bodyPr/>
          <a:lstStyle/>
          <a:p>
            <a:r>
              <a:rPr lang="en-US" dirty="0" smtClean="0"/>
              <a:t>Making Comparisons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81534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hypothesis </a:t>
            </a:r>
            <a:r>
              <a:rPr lang="en-US" dirty="0" smtClean="0"/>
              <a:t>suggests </a:t>
            </a:r>
            <a:r>
              <a:rPr lang="en-US" dirty="0"/>
              <a:t>that if we separate </a:t>
            </a:r>
            <a:r>
              <a:rPr lang="en-US" dirty="0" smtClean="0"/>
              <a:t>units of analysis according </a:t>
            </a:r>
            <a:r>
              <a:rPr lang="en-US" dirty="0"/>
              <a:t>to </a:t>
            </a:r>
            <a:r>
              <a:rPr lang="en-US" dirty="0" smtClean="0"/>
              <a:t>their values </a:t>
            </a:r>
            <a:r>
              <a:rPr lang="en-US" dirty="0"/>
              <a:t>on the independent variable and compare their values on the dependent variable, we </a:t>
            </a:r>
            <a:r>
              <a:rPr lang="en-US" dirty="0" smtClean="0"/>
              <a:t>should find </a:t>
            </a:r>
            <a:r>
              <a:rPr lang="en-US" dirty="0"/>
              <a:t>a difference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</a:t>
            </a:r>
            <a:r>
              <a:rPr lang="en-US" dirty="0"/>
              <a:t>dependent and independent variables are </a:t>
            </a:r>
            <a:r>
              <a:rPr lang="en-US" dirty="0" smtClean="0"/>
              <a:t> </a:t>
            </a:r>
            <a:r>
              <a:rPr lang="en-US" dirty="0"/>
              <a:t>measured </a:t>
            </a:r>
            <a:r>
              <a:rPr lang="en-US" dirty="0" smtClean="0"/>
              <a:t>at the </a:t>
            </a:r>
            <a:r>
              <a:rPr lang="en-US" dirty="0"/>
              <a:t>nominal or ordinal </a:t>
            </a:r>
            <a:r>
              <a:rPr lang="en-US" dirty="0" smtClean="0"/>
              <a:t>level, we </a:t>
            </a:r>
            <a:r>
              <a:rPr lang="en-US" dirty="0"/>
              <a:t>test the hypothesis using </a:t>
            </a:r>
            <a:r>
              <a:rPr lang="en-US" b="1" dirty="0"/>
              <a:t>cross-tabulation analysis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the independent variable is nominal or ordinal and the dependent variable is interval level, we test the hypothesis using </a:t>
            </a:r>
            <a:r>
              <a:rPr lang="en-US" b="1" dirty="0" smtClean="0"/>
              <a:t>mean comparison analysis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7162800" cy="1143000"/>
          </a:xfrm>
        </p:spPr>
        <p:txBody>
          <a:bodyPr/>
          <a:lstStyle/>
          <a:p>
            <a:r>
              <a:rPr lang="en-US" dirty="0" smtClean="0"/>
              <a:t>Cross-Tabulation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cross-tabulation shows the distribution of cases across values of the dependent variable </a:t>
            </a:r>
            <a:r>
              <a:rPr lang="en-US" i="1" dirty="0" smtClean="0"/>
              <a:t>at each value of the independent variable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Recall the hypothesis: In a comparison of individuals, Democrats will be more likely than Republicans to favor gun control.</a:t>
            </a:r>
          </a:p>
        </p:txBody>
      </p:sp>
    </p:spTree>
    <p:extLst>
      <p:ext uri="{BB962C8B-B14F-4D97-AF65-F5344CB8AC3E}">
        <p14:creationId xmlns:p14="http://schemas.microsoft.com/office/powerpoint/2010/main" val="133443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Goals of </a:t>
            </a:r>
            <a:r>
              <a:rPr lang="en-US" dirty="0" smtClean="0"/>
              <a:t>Social Science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981201"/>
            <a:ext cx="7467600" cy="3992563"/>
          </a:xfrm>
        </p:spPr>
        <p:txBody>
          <a:bodyPr>
            <a:normAutofit/>
          </a:bodyPr>
          <a:lstStyle/>
          <a:p>
            <a:r>
              <a:rPr lang="en-US" dirty="0"/>
              <a:t>The first goal </a:t>
            </a:r>
            <a:r>
              <a:rPr lang="en-US" dirty="0" smtClean="0"/>
              <a:t>is </a:t>
            </a:r>
            <a:r>
              <a:rPr lang="en-US" dirty="0"/>
              <a:t>to define and measure concepts.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learly define </a:t>
            </a:r>
            <a:r>
              <a:rPr lang="en-US" dirty="0"/>
              <a:t>the concept to be </a:t>
            </a:r>
            <a:r>
              <a:rPr lang="en-US" dirty="0" smtClean="0"/>
              <a:t>measured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how to measure the concept </a:t>
            </a:r>
            <a:r>
              <a:rPr lang="en-US" dirty="0" smtClean="0"/>
              <a:t>accurately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variables that measure </a:t>
            </a:r>
            <a:r>
              <a:rPr lang="en-US" dirty="0" smtClean="0"/>
              <a:t>the concept precisely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162800" cy="1143000"/>
          </a:xfrm>
        </p:spPr>
        <p:txBody>
          <a:bodyPr/>
          <a:lstStyle/>
          <a:p>
            <a:r>
              <a:rPr lang="en-US" dirty="0" smtClean="0"/>
              <a:t>Testing the </a:t>
            </a:r>
            <a:r>
              <a:rPr lang="en-US" dirty="0"/>
              <a:t>H</a:t>
            </a:r>
            <a:r>
              <a:rPr lang="en-US" dirty="0" smtClean="0"/>
              <a:t>ypothesis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/>
          <a:srcRect l="14423" t="40464" r="11699" b="15465"/>
          <a:stretch/>
        </p:blipFill>
        <p:spPr bwMode="auto">
          <a:xfrm>
            <a:off x="1143000" y="1828800"/>
            <a:ext cx="7575460" cy="3715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132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09600"/>
            <a:ext cx="7162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R</a:t>
            </a:r>
            <a:r>
              <a:rPr lang="en-US" dirty="0" smtClean="0"/>
              <a:t>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211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Rule One: </a:t>
            </a:r>
            <a:r>
              <a:rPr lang="en-US" dirty="0"/>
              <a:t>Set up a cross-tabulation so that the categories of the independent variable define the columns of the table, and the values of the dependent variable define the rows. </a:t>
            </a:r>
            <a:endParaRPr lang="en-US" dirty="0" smtClean="0"/>
          </a:p>
          <a:p>
            <a:pPr lvl="1"/>
            <a:r>
              <a:rPr lang="en-US" dirty="0" smtClean="0"/>
              <a:t>The independent variable, partisanship, goes on the columns.</a:t>
            </a:r>
          </a:p>
          <a:p>
            <a:pPr lvl="1"/>
            <a:r>
              <a:rPr lang="en-US" dirty="0" smtClean="0"/>
              <a:t>The dependent variable, gun control opinions, goes on the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0960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R</a:t>
            </a:r>
            <a:r>
              <a:rPr lang="en-US" dirty="0" smtClean="0"/>
              <a:t>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772400" cy="4068763"/>
          </a:xfrm>
        </p:spPr>
        <p:txBody>
          <a:bodyPr>
            <a:normAutofit/>
          </a:bodyPr>
          <a:lstStyle/>
          <a:p>
            <a:r>
              <a:rPr lang="en-US" b="1" dirty="0"/>
              <a:t>Rule Two</a:t>
            </a:r>
            <a:r>
              <a:rPr lang="en-US" dirty="0"/>
              <a:t>: </a:t>
            </a:r>
            <a:r>
              <a:rPr lang="en-US" i="1" dirty="0"/>
              <a:t>Always</a:t>
            </a:r>
            <a:r>
              <a:rPr lang="en-US" dirty="0"/>
              <a:t> calculate percentages of categories of the independent variable. </a:t>
            </a:r>
            <a:r>
              <a:rPr lang="en-US" i="1" dirty="0" smtClean="0"/>
              <a:t>Never</a:t>
            </a:r>
            <a:r>
              <a:rPr lang="en-US" dirty="0" smtClean="0"/>
              <a:t> calculate </a:t>
            </a:r>
            <a:r>
              <a:rPr lang="en-US" dirty="0"/>
              <a:t>percentages of categories of the dependent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Visual cue: Percentages must sum to 100 percent at the bottom of each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0960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R</a:t>
            </a:r>
            <a:r>
              <a:rPr lang="en-US" dirty="0" smtClean="0"/>
              <a:t>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1"/>
            <a:ext cx="7924800" cy="4144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Rule Three</a:t>
            </a:r>
            <a:r>
              <a:rPr lang="en-US" dirty="0"/>
              <a:t>: Interpret a cross-tabulation by comparing percentages across columns at </a:t>
            </a:r>
            <a:r>
              <a:rPr lang="en-US" dirty="0" smtClean="0"/>
              <a:t>the same </a:t>
            </a:r>
            <a:r>
              <a:rPr lang="en-US" dirty="0"/>
              <a:t>value of the dependent variable.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could compare the percentage of Democrats in the “more difficult” value </a:t>
            </a:r>
            <a:r>
              <a:rPr lang="en-US" dirty="0" smtClean="0"/>
              <a:t>of the </a:t>
            </a:r>
            <a:r>
              <a:rPr lang="en-US" dirty="0"/>
              <a:t>dependent variable with the percentages of Independents and Republicans in this value.</a:t>
            </a:r>
          </a:p>
          <a:p>
            <a:pPr lvl="1"/>
            <a:r>
              <a:rPr lang="en-US" dirty="0"/>
              <a:t>Alternatively, we could compare the partisan groups across the other category of </a:t>
            </a:r>
            <a:r>
              <a:rPr lang="en-US" dirty="0" smtClean="0"/>
              <a:t>the dependent </a:t>
            </a:r>
            <a:r>
              <a:rPr lang="en-US" dirty="0"/>
              <a:t>variable, “same/easier.”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could not mix and </a:t>
            </a:r>
            <a:r>
              <a:rPr lang="en-US" dirty="0" smtClean="0"/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85800"/>
            <a:ext cx="71628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Does the partisanship hypothesis </a:t>
            </a:r>
            <a:r>
              <a:rPr lang="en-US" sz="3600" dirty="0" smtClean="0"/>
              <a:t>appear </a:t>
            </a:r>
            <a:r>
              <a:rPr lang="en-US" sz="3600" dirty="0"/>
              <a:t>to be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221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Focus </a:t>
            </a:r>
            <a:r>
              <a:rPr lang="en-US" dirty="0"/>
              <a:t>on the percentage of each </a:t>
            </a:r>
            <a:r>
              <a:rPr lang="en-US" dirty="0" smtClean="0"/>
              <a:t>partisan group </a:t>
            </a:r>
            <a:r>
              <a:rPr lang="en-US" dirty="0"/>
              <a:t>favoring stronger restrictions and read across the columns, starting with </a:t>
            </a:r>
            <a:r>
              <a:rPr lang="en-US" dirty="0" smtClean="0"/>
              <a:t>the Democrats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Democrats </a:t>
            </a:r>
            <a:r>
              <a:rPr lang="en-US" dirty="0"/>
              <a:t>are most in favor (64.4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Independents </a:t>
            </a:r>
            <a:r>
              <a:rPr lang="en-US" dirty="0"/>
              <a:t>show weaker </a:t>
            </a:r>
            <a:r>
              <a:rPr lang="en-US" dirty="0" smtClean="0"/>
              <a:t>support (45.0%)</a:t>
            </a:r>
          </a:p>
          <a:p>
            <a:pPr lvl="1"/>
            <a:r>
              <a:rPr lang="en-US" dirty="0" smtClean="0"/>
              <a:t>Republicans </a:t>
            </a:r>
            <a:r>
              <a:rPr lang="en-US" dirty="0"/>
              <a:t>are least likely to favor (24.9%).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pattern is systematic </a:t>
            </a:r>
            <a:r>
              <a:rPr lang="en-US" dirty="0" smtClean="0"/>
              <a:t>and consistent </a:t>
            </a:r>
            <a:r>
              <a:rPr lang="en-US" dirty="0"/>
              <a:t>with the hypothesis.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we change the independent variable, </a:t>
            </a:r>
            <a:r>
              <a:rPr lang="en-US" dirty="0" smtClean="0"/>
              <a:t>from Democrat </a:t>
            </a:r>
            <a:r>
              <a:rPr lang="en-US" dirty="0"/>
              <a:t>to Independent to Republican, the distribution of the dependent variable </a:t>
            </a:r>
            <a:r>
              <a:rPr lang="en-US" dirty="0" smtClean="0"/>
              <a:t>changes in the hypothesized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382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Age and support for same-sex 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1"/>
            <a:ext cx="8077200" cy="3916363"/>
          </a:xfrm>
        </p:spPr>
        <p:txBody>
          <a:bodyPr/>
          <a:lstStyle/>
          <a:p>
            <a:r>
              <a:rPr lang="en-US" dirty="0"/>
              <a:t>In a comparison </a:t>
            </a:r>
            <a:r>
              <a:rPr lang="en-US" dirty="0" smtClean="0"/>
              <a:t>of individuals</a:t>
            </a:r>
            <a:r>
              <a:rPr lang="en-US" dirty="0"/>
              <a:t>, young people will be more likely to support same-sex marriage than </a:t>
            </a:r>
            <a:r>
              <a:rPr lang="en-US" dirty="0" smtClean="0"/>
              <a:t>older people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95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7162800" cy="1143000"/>
          </a:xfrm>
        </p:spPr>
        <p:txBody>
          <a:bodyPr/>
          <a:lstStyle/>
          <a:p>
            <a:r>
              <a:rPr lang="en-US" dirty="0" smtClean="0"/>
              <a:t>Test the Hypothesis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12670" t="29685" r="23507" b="20152"/>
          <a:stretch/>
        </p:blipFill>
        <p:spPr bwMode="auto">
          <a:xfrm>
            <a:off x="1371600" y="2133600"/>
            <a:ext cx="716280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177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 age hypothesis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1"/>
            <a:ext cx="7924800" cy="4068763"/>
          </a:xfrm>
        </p:spPr>
        <p:txBody>
          <a:bodyPr/>
          <a:lstStyle/>
          <a:p>
            <a:r>
              <a:rPr lang="en-US" dirty="0" smtClean="0"/>
              <a:t>Focus on the percentages in the “Allowed” row.</a:t>
            </a:r>
          </a:p>
          <a:p>
            <a:r>
              <a:rPr lang="en-US" dirty="0" smtClean="0"/>
              <a:t>What do you conclude…</a:t>
            </a:r>
          </a:p>
          <a:p>
            <a:pPr lvl="1"/>
            <a:r>
              <a:rPr lang="en-US" dirty="0" smtClean="0"/>
              <a:t>Hypothesis supported?</a:t>
            </a:r>
          </a:p>
          <a:p>
            <a:pPr lvl="1"/>
            <a:r>
              <a:rPr lang="en-US" dirty="0" smtClean="0"/>
              <a:t>Hypothesis not supported?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162800" cy="1143000"/>
          </a:xfrm>
        </p:spPr>
        <p:txBody>
          <a:bodyPr/>
          <a:lstStyle/>
          <a:p>
            <a:r>
              <a:rPr lang="en-US" dirty="0" smtClean="0"/>
              <a:t>Mean Comparison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1"/>
            <a:ext cx="8001000" cy="4144963"/>
          </a:xfrm>
        </p:spPr>
        <p:txBody>
          <a:bodyPr/>
          <a:lstStyle/>
          <a:p>
            <a:r>
              <a:rPr lang="en-US" dirty="0"/>
              <a:t>The same logic of comparison applies </a:t>
            </a:r>
            <a:r>
              <a:rPr lang="en-US" dirty="0" smtClean="0"/>
              <a:t>when </a:t>
            </a:r>
            <a:r>
              <a:rPr lang="en-US" dirty="0"/>
              <a:t>the independent variable is nominal or ordinal and the dependent variable is interval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 of comparing percentages across values of the independent variable, we compare means.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Economic Development and Political </a:t>
            </a:r>
            <a:r>
              <a:rPr lang="en-US" dirty="0"/>
              <a:t>R</a:t>
            </a:r>
            <a:r>
              <a:rPr lang="en-US" dirty="0" smtClean="0"/>
              <a:t>ights and Freedoms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8001000" cy="4144963"/>
          </a:xfrm>
        </p:spPr>
        <p:txBody>
          <a:bodyPr>
            <a:normAutofit/>
          </a:bodyPr>
          <a:lstStyle/>
          <a:p>
            <a:r>
              <a:rPr lang="en-US" dirty="0"/>
              <a:t>In a comparison of countries, those having lower per capita GDP will have fewer political rights and freedoms than will countries having higher per capita </a:t>
            </a:r>
            <a:r>
              <a:rPr lang="en-US" dirty="0" smtClean="0"/>
              <a:t>GDP.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of </a:t>
            </a:r>
            <a:r>
              <a:rPr lang="en-US" dirty="0" smtClean="0"/>
              <a:t>Social Science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905000"/>
            <a:ext cx="71628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sz="3400" dirty="0" smtClean="0"/>
              <a:t>The second goal </a:t>
            </a:r>
            <a:r>
              <a:rPr lang="en-US" sz="3400" dirty="0" smtClean="0"/>
              <a:t>is </a:t>
            </a:r>
            <a:r>
              <a:rPr lang="en-US" sz="3400" dirty="0" smtClean="0"/>
              <a:t>to </a:t>
            </a:r>
            <a:r>
              <a:rPr lang="en-US" sz="3400" dirty="0"/>
              <a:t>propose and </a:t>
            </a:r>
            <a:r>
              <a:rPr lang="en-US" sz="3400" dirty="0" smtClean="0"/>
              <a:t>test explanations </a:t>
            </a:r>
            <a:r>
              <a:rPr lang="en-US" sz="3400" dirty="0"/>
              <a:t>for political phenomena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t</a:t>
            </a:r>
            <a:r>
              <a:rPr lang="en-US" sz="3400" dirty="0" smtClean="0"/>
              <a:t>o answer “Why?” questions</a:t>
            </a:r>
          </a:p>
          <a:p>
            <a:pPr lvl="1"/>
            <a:r>
              <a:rPr lang="en-US" dirty="0"/>
              <a:t>Why do some people attend religious </a:t>
            </a:r>
            <a:r>
              <a:rPr lang="en-US" dirty="0" smtClean="0"/>
              <a:t>services weekly</a:t>
            </a:r>
            <a:r>
              <a:rPr lang="en-US" dirty="0"/>
              <a:t>, whereas others never attend? </a:t>
            </a:r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/>
              <a:t>do some </a:t>
            </a:r>
            <a:r>
              <a:rPr lang="en-US" dirty="0" smtClean="0"/>
              <a:t>students prefer </a:t>
            </a:r>
            <a:r>
              <a:rPr lang="en-US" dirty="0"/>
              <a:t>to sit in the back of the class, whereas others prefer the front? </a:t>
            </a:r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/>
              <a:t>do some people favor abortion rights, while others </a:t>
            </a:r>
            <a:r>
              <a:rPr lang="en-US" dirty="0" smtClean="0"/>
              <a:t>are opposed?</a:t>
            </a:r>
          </a:p>
          <a:p>
            <a:pPr lvl="1"/>
            <a:r>
              <a:rPr lang="en-US" dirty="0"/>
              <a:t>Why do some people vote</a:t>
            </a:r>
            <a:r>
              <a:rPr lang="en-US" dirty="0" smtClean="0"/>
              <a:t>, whereas </a:t>
            </a:r>
            <a:r>
              <a:rPr lang="en-US" dirty="0"/>
              <a:t>others do not?</a:t>
            </a:r>
          </a:p>
        </p:txBody>
      </p:sp>
    </p:spTree>
    <p:extLst>
      <p:ext uri="{BB962C8B-B14F-4D97-AF65-F5344CB8AC3E}">
        <p14:creationId xmlns:p14="http://schemas.microsoft.com/office/powerpoint/2010/main" val="64237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Independent and Dependent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8077200" cy="4068763"/>
          </a:xfrm>
        </p:spPr>
        <p:txBody>
          <a:bodyPr>
            <a:normAutofit/>
          </a:bodyPr>
          <a:lstStyle/>
          <a:p>
            <a:r>
              <a:rPr lang="en-US" dirty="0"/>
              <a:t>Independent variable is a 4-category </a:t>
            </a:r>
            <a:r>
              <a:rPr lang="en-US" dirty="0" smtClean="0"/>
              <a:t>ordinal.</a:t>
            </a:r>
            <a:endParaRPr lang="en-US" dirty="0"/>
          </a:p>
          <a:p>
            <a:pPr lvl="1"/>
            <a:r>
              <a:rPr lang="en-US" dirty="0" smtClean="0"/>
              <a:t>Low </a:t>
            </a:r>
            <a:r>
              <a:rPr lang="en-US" dirty="0"/>
              <a:t>GDP per capita, medium-low GDP per capita, medium-high GDP per capita, and high GDP per capita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Dependent variable is an interval scale.</a:t>
            </a:r>
          </a:p>
          <a:p>
            <a:pPr lvl="1"/>
            <a:r>
              <a:rPr lang="en-US" dirty="0" smtClean="0"/>
              <a:t>Countries can range from 0 (few rights and freedoms) to 12 (many rights and freedoms).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2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762000"/>
            <a:ext cx="7162800" cy="1143000"/>
          </a:xfrm>
        </p:spPr>
        <p:txBody>
          <a:bodyPr/>
          <a:lstStyle/>
          <a:p>
            <a:r>
              <a:rPr lang="en-US" dirty="0" smtClean="0"/>
              <a:t>Test the Hypothesis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21051" t="32604" r="38022" b="7555"/>
          <a:stretch/>
        </p:blipFill>
        <p:spPr bwMode="auto">
          <a:xfrm>
            <a:off x="1447800" y="1828800"/>
            <a:ext cx="67818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749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7162800" cy="1143000"/>
          </a:xfrm>
        </p:spPr>
        <p:txBody>
          <a:bodyPr/>
          <a:lstStyle/>
          <a:p>
            <a:r>
              <a:rPr lang="en-US" dirty="0" smtClean="0"/>
              <a:t>Mean Comparison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81534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means of the dependent variable, along with the number of cases, appear in a single column, next to the values of the independent variable.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down the column from low to high values of </a:t>
            </a:r>
            <a:r>
              <a:rPr lang="en-US" dirty="0" smtClean="0"/>
              <a:t>the independent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Is the hypothesis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1"/>
            <a:ext cx="80010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As we proceed from low values of the to high values of the independent </a:t>
            </a:r>
            <a:r>
              <a:rPr lang="en-US" dirty="0"/>
              <a:t>variable, </a:t>
            </a:r>
            <a:r>
              <a:rPr lang="en-US" dirty="0" smtClean="0"/>
              <a:t>what happens to mean values of the dependent variable? </a:t>
            </a:r>
          </a:p>
          <a:p>
            <a:r>
              <a:rPr lang="en-US" dirty="0" smtClean="0"/>
              <a:t>Mean values of the dependent variable increase, from 4.8 to 10.0.</a:t>
            </a:r>
          </a:p>
          <a:p>
            <a:r>
              <a:rPr lang="en-US" dirty="0" smtClean="0"/>
              <a:t>Yes, the hypothesis is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8153400" cy="4144963"/>
          </a:xfrm>
        </p:spPr>
        <p:txBody>
          <a:bodyPr>
            <a:normAutofit/>
          </a:bodyPr>
          <a:lstStyle/>
          <a:p>
            <a:r>
              <a:rPr lang="en-US" dirty="0"/>
              <a:t>The GDP–political rights and freedoms relationship is a </a:t>
            </a:r>
            <a:r>
              <a:rPr lang="en-US" b="1" dirty="0"/>
              <a:t>direct relationship</a:t>
            </a:r>
            <a:r>
              <a:rPr lang="en-US" dirty="0"/>
              <a:t>, a relationship that runs in a positive </a:t>
            </a:r>
            <a:r>
              <a:rPr lang="en-US" dirty="0" smtClean="0"/>
              <a:t>direction.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increase in the independent variable, per capita GDP, is associated with an increase in the dependent variable, political rights and freedoms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95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3"/>
          <a:srcRect l="18380" t="12724" r="29900" b="4175"/>
          <a:stretch/>
        </p:blipFill>
        <p:spPr bwMode="auto">
          <a:xfrm>
            <a:off x="1191768" y="609600"/>
            <a:ext cx="7391400" cy="579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276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</a:t>
            </a:r>
            <a:r>
              <a:rPr lang="en-US" dirty="0"/>
              <a:t>P</a:t>
            </a:r>
            <a:r>
              <a:rPr lang="en-US" dirty="0" smtClean="0"/>
              <a:t>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8077200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relationship between age and support for same-sex marriage is an </a:t>
            </a:r>
            <a:r>
              <a:rPr lang="en-US" b="1" dirty="0"/>
              <a:t>inverse relationship</a:t>
            </a:r>
            <a:r>
              <a:rPr lang="en-US" dirty="0"/>
              <a:t>, a relationship that runs in a negative </a:t>
            </a:r>
            <a:r>
              <a:rPr lang="en-US" dirty="0" smtClean="0"/>
              <a:t>direction.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increase in the independent variable, age, is associated with a decrease in the dependent variable, the likelihood of supporting same-sex marriage.</a:t>
            </a:r>
          </a:p>
        </p:txBody>
      </p:sp>
    </p:spTree>
    <p:extLst>
      <p:ext uri="{BB962C8B-B14F-4D97-AF65-F5344CB8AC3E}">
        <p14:creationId xmlns:p14="http://schemas.microsoft.com/office/powerpoint/2010/main" val="78089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hilip Pollock\Dropbox\CQ 5E\Pollock Ess_5e Extracted Figures &amp; Tables\Chapter 3\figure\figure3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2"/>
            <a:ext cx="6406710" cy="57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92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772400" cy="4144963"/>
          </a:xfrm>
        </p:spPr>
        <p:txBody>
          <a:bodyPr>
            <a:normAutofit/>
          </a:bodyPr>
          <a:lstStyle/>
          <a:p>
            <a:r>
              <a:rPr lang="en-US" dirty="0"/>
              <a:t>Both the age–same-sex marriage relationship and the GDP–political rights relationship are </a:t>
            </a:r>
            <a:r>
              <a:rPr lang="en-US" b="1" dirty="0"/>
              <a:t>linear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increase in the independent variable is associated with a </a:t>
            </a:r>
            <a:r>
              <a:rPr lang="en-US" i="1" dirty="0"/>
              <a:t>consistent</a:t>
            </a:r>
            <a:r>
              <a:rPr lang="en-US" dirty="0"/>
              <a:t> increase or decrease in the dependent variable. </a:t>
            </a:r>
          </a:p>
        </p:txBody>
      </p:sp>
    </p:spTree>
    <p:extLst>
      <p:ext uri="{BB962C8B-B14F-4D97-AF65-F5344CB8AC3E}">
        <p14:creationId xmlns:p14="http://schemas.microsoft.com/office/powerpoint/2010/main" val="118329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1"/>
            <a:ext cx="7848600" cy="4068763"/>
          </a:xfrm>
        </p:spPr>
        <p:txBody>
          <a:bodyPr>
            <a:normAutofit/>
          </a:bodyPr>
          <a:lstStyle/>
          <a:p>
            <a:r>
              <a:rPr lang="en-US" dirty="0"/>
              <a:t>Many relationships </a:t>
            </a:r>
            <a:r>
              <a:rPr lang="en-US" dirty="0" smtClean="0"/>
              <a:t>are </a:t>
            </a:r>
            <a:r>
              <a:rPr lang="en-US" b="1" dirty="0"/>
              <a:t>nonlinear</a:t>
            </a:r>
            <a:r>
              <a:rPr lang="en-US" dirty="0"/>
              <a:t> or </a:t>
            </a:r>
            <a:r>
              <a:rPr lang="en-US" b="1" dirty="0"/>
              <a:t>curvilinear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relationship between the independent variable and the dependent variable depends on which interval or range of the independent variable is being examined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57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162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“Why?” </a:t>
            </a:r>
            <a:r>
              <a:rPr lang="en-US" dirty="0"/>
              <a:t>Q</a:t>
            </a:r>
            <a:r>
              <a:rPr lang="en-US" dirty="0" smtClean="0"/>
              <a:t>uestions: 2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981200"/>
            <a:ext cx="71628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“Why?” questions cite a variable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ttend / not attend religious services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it in back / sit in front of class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avor / oppose abortion rights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oted / did not vote</a:t>
            </a:r>
          </a:p>
          <a:p>
            <a:r>
              <a:rPr lang="en-US" dirty="0" smtClean="0"/>
              <a:t>“Why?” questions seek a causal explanation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can be </a:t>
            </a:r>
            <a:r>
              <a:rPr lang="en-US" dirty="0"/>
              <a:t>recast into the </a:t>
            </a:r>
            <a:r>
              <a:rPr lang="en-US" dirty="0" smtClean="0"/>
              <a:t>form, </a:t>
            </a:r>
            <a:r>
              <a:rPr lang="en-US" dirty="0"/>
              <a:t>“What causes differences between individuals on this variable?”</a:t>
            </a:r>
          </a:p>
        </p:txBody>
      </p:sp>
    </p:spTree>
    <p:extLst>
      <p:ext uri="{BB962C8B-B14F-4D97-AF65-F5344CB8AC3E}">
        <p14:creationId xmlns:p14="http://schemas.microsoft.com/office/powerpoint/2010/main" val="75465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1"/>
            <a:ext cx="7696200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As one moves across the values of the independent variable, the </a:t>
            </a:r>
            <a:r>
              <a:rPr lang="en-US" dirty="0"/>
              <a:t>relationship might remain positive (or negative) but change in strength or consistency, from strong to weak or from weak to strong.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30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/>
          <a:srcRect l="23936" t="14712" r="35884" b="10338"/>
          <a:stretch/>
        </p:blipFill>
        <p:spPr bwMode="auto">
          <a:xfrm>
            <a:off x="1219200" y="685800"/>
            <a:ext cx="70104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78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Graphing Relationships and Describing </a:t>
            </a:r>
            <a:r>
              <a:rPr lang="en-US" dirty="0"/>
              <a:t>P</a:t>
            </a:r>
            <a:r>
              <a:rPr lang="en-US" dirty="0" smtClean="0"/>
              <a:t>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1"/>
            <a:ext cx="7696200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As one moves across the values of the independent variable, the </a:t>
            </a:r>
            <a:r>
              <a:rPr lang="en-US" dirty="0"/>
              <a:t>relationship </a:t>
            </a:r>
            <a:r>
              <a:rPr lang="en-US" dirty="0" smtClean="0"/>
              <a:t>may </a:t>
            </a:r>
            <a:r>
              <a:rPr lang="en-US" dirty="0"/>
              <a:t>change direction, from </a:t>
            </a:r>
            <a:r>
              <a:rPr lang="en-US" dirty="0" smtClean="0"/>
              <a:t>positive to negative or from negative to positive.</a:t>
            </a:r>
          </a:p>
        </p:txBody>
      </p:sp>
    </p:spTree>
    <p:extLst>
      <p:ext uri="{BB962C8B-B14F-4D97-AF65-F5344CB8AC3E}">
        <p14:creationId xmlns:p14="http://schemas.microsoft.com/office/powerpoint/2010/main" val="189319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/>
          <a:srcRect l="17525" t="19483" r="30221" b="36382"/>
          <a:stretch/>
        </p:blipFill>
        <p:spPr bwMode="auto">
          <a:xfrm>
            <a:off x="1295400" y="1524000"/>
            <a:ext cx="72390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85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9128" t="15109" r="28618" b="1988"/>
          <a:stretch/>
        </p:blipFill>
        <p:spPr bwMode="auto">
          <a:xfrm>
            <a:off x="1457706" y="533400"/>
            <a:ext cx="7381494" cy="579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075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Dependent and Independent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1"/>
            <a:ext cx="7162800" cy="3840163"/>
          </a:xfrm>
        </p:spPr>
        <p:txBody>
          <a:bodyPr>
            <a:normAutofit/>
          </a:bodyPr>
          <a:lstStyle/>
          <a:p>
            <a:r>
              <a:rPr lang="en-US" dirty="0" smtClean="0"/>
              <a:t>In the context of a causal explanation, the </a:t>
            </a:r>
            <a:r>
              <a:rPr lang="en-US" b="1" dirty="0" smtClean="0"/>
              <a:t>dependent variable </a:t>
            </a:r>
            <a:r>
              <a:rPr lang="en-US" dirty="0" smtClean="0"/>
              <a:t>represents the effect</a:t>
            </a:r>
            <a:r>
              <a:rPr lang="en-US" dirty="0"/>
              <a:t> </a:t>
            </a:r>
            <a:r>
              <a:rPr lang="en-US" dirty="0" smtClean="0"/>
              <a:t>and the </a:t>
            </a:r>
            <a:r>
              <a:rPr lang="en-US" b="1" dirty="0" smtClean="0"/>
              <a:t>independent variable </a:t>
            </a:r>
            <a:r>
              <a:rPr lang="en-US" dirty="0" smtClean="0"/>
              <a:t>represents the cause.</a:t>
            </a:r>
          </a:p>
          <a:p>
            <a:pPr lvl="1"/>
            <a:r>
              <a:rPr lang="en-US" dirty="0" smtClean="0"/>
              <a:t>Example: If I think that educational attainment causes people to vote, then education is the independent variable and voting turnout is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8857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609600"/>
            <a:ext cx="7162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Acceptable </a:t>
            </a:r>
            <a:r>
              <a:rPr lang="en-US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981200"/>
            <a:ext cx="7162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a connection between the dependent </a:t>
            </a:r>
            <a:r>
              <a:rPr lang="en-US" dirty="0" smtClean="0"/>
              <a:t>variable and an independent (causal) variable</a:t>
            </a:r>
          </a:p>
          <a:p>
            <a:r>
              <a:rPr lang="en-US" dirty="0"/>
              <a:t>a</a:t>
            </a:r>
            <a:r>
              <a:rPr lang="en-US" dirty="0" smtClean="0"/>
              <a:t>sserts </a:t>
            </a:r>
            <a:r>
              <a:rPr lang="en-US" dirty="0"/>
              <a:t>the direction or tendency of this </a:t>
            </a:r>
            <a:r>
              <a:rPr lang="en-US" dirty="0" smtClean="0"/>
              <a:t>connection</a:t>
            </a:r>
          </a:p>
          <a:p>
            <a:r>
              <a:rPr lang="en-US" dirty="0"/>
              <a:t>i</a:t>
            </a:r>
            <a:r>
              <a:rPr lang="en-US" dirty="0" smtClean="0"/>
              <a:t>s testable</a:t>
            </a:r>
          </a:p>
          <a:p>
            <a:pPr lvl="1"/>
            <a:r>
              <a:rPr lang="en-US" dirty="0" smtClean="0"/>
              <a:t>A good explanation does not have to be correct. It needs to be </a:t>
            </a:r>
            <a:r>
              <a:rPr lang="en-US" i="1" dirty="0" smtClean="0"/>
              <a:t>testable</a:t>
            </a:r>
            <a:r>
              <a:rPr lang="en-US" dirty="0" smtClean="0"/>
              <a:t> to find out if it is correct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35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Partisanship and Gun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O</a:t>
            </a:r>
            <a:r>
              <a:rPr lang="en-US" dirty="0" smtClean="0"/>
              <a:t>pinions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/>
          <a:srcRect l="15571" t="19525" r="24360" b="20470"/>
          <a:stretch/>
        </p:blipFill>
        <p:spPr bwMode="auto">
          <a:xfrm>
            <a:off x="762000" y="2057400"/>
            <a:ext cx="8001000" cy="434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16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makes this a good explanation?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057400"/>
            <a:ext cx="73152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1. </a:t>
            </a:r>
            <a:r>
              <a:rPr lang="en-US" sz="4500" dirty="0" smtClean="0"/>
              <a:t>It </a:t>
            </a:r>
            <a:r>
              <a:rPr lang="en-US" sz="4500" dirty="0"/>
              <a:t>describes a connection between the dependent variable, gun </a:t>
            </a:r>
            <a:r>
              <a:rPr lang="en-US" sz="4500" dirty="0" smtClean="0"/>
              <a:t>control opinions</a:t>
            </a:r>
            <a:r>
              <a:rPr lang="en-US" sz="4500" dirty="0"/>
              <a:t>, and </a:t>
            </a:r>
            <a:r>
              <a:rPr lang="en-US" sz="4500" dirty="0" smtClean="0"/>
              <a:t>an independent </a:t>
            </a:r>
            <a:r>
              <a:rPr lang="en-US" sz="4500" dirty="0"/>
              <a:t>variable, partisanship. </a:t>
            </a:r>
            <a:endParaRPr lang="en-US" sz="4500" dirty="0" smtClean="0"/>
          </a:p>
          <a:p>
            <a:pPr lvl="1"/>
            <a:r>
              <a:rPr lang="en-US" sz="3800" dirty="0" smtClean="0"/>
              <a:t>Differences </a:t>
            </a:r>
            <a:r>
              <a:rPr lang="en-US" sz="3800" dirty="0"/>
              <a:t>in gun control opinions depend </a:t>
            </a:r>
            <a:r>
              <a:rPr lang="en-US" sz="3800" dirty="0" smtClean="0"/>
              <a:t>on differences </a:t>
            </a:r>
            <a:r>
              <a:rPr lang="en-US" sz="3800" dirty="0"/>
              <a:t>in partisanship</a:t>
            </a:r>
            <a:r>
              <a:rPr lang="en-US" sz="3800" dirty="0" smtClean="0"/>
              <a:t>. </a:t>
            </a:r>
          </a:p>
          <a:p>
            <a:pPr marL="0" indent="0">
              <a:buNone/>
            </a:pPr>
            <a:r>
              <a:rPr lang="en-US" sz="4500" dirty="0" smtClean="0"/>
              <a:t>2. It </a:t>
            </a:r>
            <a:r>
              <a:rPr lang="en-US" sz="4500" dirty="0"/>
              <a:t>asserts the direction or tendency of this difference. </a:t>
            </a:r>
            <a:endParaRPr lang="en-US" sz="4500" dirty="0" smtClean="0"/>
          </a:p>
          <a:p>
            <a:pPr lvl="1"/>
            <a:r>
              <a:rPr lang="en-US" sz="3800" dirty="0" smtClean="0"/>
              <a:t>Democrats </a:t>
            </a:r>
            <a:r>
              <a:rPr lang="en-US" sz="3800" dirty="0"/>
              <a:t>will be more likely than Republicans </a:t>
            </a:r>
            <a:r>
              <a:rPr lang="en-US" sz="3800" dirty="0" smtClean="0"/>
              <a:t>to favor </a:t>
            </a:r>
            <a:r>
              <a:rPr lang="en-US" sz="3800" dirty="0"/>
              <a:t>the regulation of gun ownership. </a:t>
            </a:r>
            <a:endParaRPr lang="en-US" sz="3800" dirty="0" smtClean="0"/>
          </a:p>
          <a:p>
            <a:pPr marL="0" indent="0">
              <a:buNone/>
            </a:pPr>
            <a:r>
              <a:rPr lang="en-US" sz="4500" dirty="0" smtClean="0"/>
              <a:t>3. It </a:t>
            </a:r>
            <a:r>
              <a:rPr lang="en-US" sz="4500" dirty="0"/>
              <a:t>is testable. </a:t>
            </a:r>
            <a:endParaRPr lang="en-US" sz="4500" dirty="0" smtClean="0"/>
          </a:p>
          <a:p>
            <a:pPr lvl="1"/>
            <a:r>
              <a:rPr lang="en-US" sz="3800" dirty="0" smtClean="0"/>
              <a:t>If </a:t>
            </a:r>
            <a:r>
              <a:rPr lang="en-US" sz="3800" dirty="0"/>
              <a:t>we find that Democrats </a:t>
            </a:r>
            <a:r>
              <a:rPr lang="en-US" sz="3800" dirty="0" smtClean="0"/>
              <a:t>and Republicans </a:t>
            </a:r>
            <a:r>
              <a:rPr lang="en-US" sz="3800" dirty="0"/>
              <a:t>do not differ in their gun opinions, then we can seriously question or discard </a:t>
            </a:r>
            <a:r>
              <a:rPr lang="en-US" sz="3800" dirty="0" smtClean="0"/>
              <a:t>the explanation</a:t>
            </a:r>
            <a:r>
              <a:rPr lang="en-US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07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162800" cy="1143000"/>
          </a:xfrm>
        </p:spPr>
        <p:txBody>
          <a:bodyPr/>
          <a:lstStyle/>
          <a:p>
            <a:r>
              <a:rPr lang="en-US" dirty="0" smtClean="0"/>
              <a:t>Framing Hypotheses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905000"/>
            <a:ext cx="7848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 hypothesis is a testable comparison.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ivide units of analysis on the basis of the independent variable, and then compare values of the dependent variable</a:t>
            </a:r>
          </a:p>
          <a:p>
            <a:pPr lvl="1"/>
            <a:r>
              <a:rPr lang="en-US" dirty="0" smtClean="0"/>
              <a:t>Example: In </a:t>
            </a:r>
            <a:r>
              <a:rPr lang="en-US" dirty="0"/>
              <a:t>a comparison of </a:t>
            </a:r>
            <a:r>
              <a:rPr lang="en-US" i="1" dirty="0"/>
              <a:t>individuals</a:t>
            </a:r>
            <a:r>
              <a:rPr lang="en-US" dirty="0"/>
              <a:t>, those who are </a:t>
            </a:r>
            <a:r>
              <a:rPr lang="en-US" i="1" dirty="0"/>
              <a:t>Democrats</a:t>
            </a:r>
            <a:r>
              <a:rPr lang="en-US" dirty="0"/>
              <a:t> will be </a:t>
            </a:r>
            <a:r>
              <a:rPr lang="en-US" i="1" dirty="0"/>
              <a:t>more likely to </a:t>
            </a:r>
            <a:r>
              <a:rPr lang="en-US" i="1" dirty="0" smtClean="0"/>
              <a:t>favor </a:t>
            </a:r>
            <a:r>
              <a:rPr lang="en-US" dirty="0" smtClean="0"/>
              <a:t>gun </a:t>
            </a:r>
            <a:r>
              <a:rPr lang="en-US" dirty="0"/>
              <a:t>control than will those who are </a:t>
            </a:r>
            <a:r>
              <a:rPr lang="en-US" i="1" dirty="0"/>
              <a:t>Republicans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76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E4E978CEFA94B8DA9D30DFCF1B51B" ma:contentTypeVersion="0" ma:contentTypeDescription="Create a new document." ma:contentTypeScope="" ma:versionID="9718d60a61096b6abcfb64ec4f1820a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75BBF0-9C10-45CF-9C59-66B254DA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2791F70-A4E6-4713-BB9C-D7F0E1FA2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6CBF6-5C47-44CD-B9A5-0B6F605893D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6503</TotalTime>
  <Words>1922</Words>
  <Application>Microsoft Macintosh PowerPoint</Application>
  <PresentationFormat>On-screen Show (4:3)</PresentationFormat>
  <Paragraphs>148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 this module we will talk about</vt:lpstr>
      <vt:lpstr>Goals of Social Science Analysis</vt:lpstr>
      <vt:lpstr>Goals of Social Science Analysis</vt:lpstr>
      <vt:lpstr>“Why?” Questions: 2 Elements</vt:lpstr>
      <vt:lpstr>Dependent and Independent Variables</vt:lpstr>
      <vt:lpstr>An Acceptable Explanation</vt:lpstr>
      <vt:lpstr>Partisanship and Gun Control Opinions</vt:lpstr>
      <vt:lpstr>What makes this a good explanation?</vt:lpstr>
      <vt:lpstr>Framing Hypotheses</vt:lpstr>
      <vt:lpstr>Template for Framing Hypothesis</vt:lpstr>
      <vt:lpstr>Examples</vt:lpstr>
      <vt:lpstr>Syntax-Friendliness is OK</vt:lpstr>
      <vt:lpstr>Mistake: Describing one variable</vt:lpstr>
      <vt:lpstr>Mistake: Not making an explicit comparison</vt:lpstr>
      <vt:lpstr>Mistake: Not stating direction or tendency</vt:lpstr>
      <vt:lpstr>Mistake: Being vague</vt:lpstr>
      <vt:lpstr>Example</vt:lpstr>
      <vt:lpstr>Making Comparisons</vt:lpstr>
      <vt:lpstr>Cross-Tabulation Analysis</vt:lpstr>
      <vt:lpstr>Testing the Hypothesis</vt:lpstr>
      <vt:lpstr>Three Rules </vt:lpstr>
      <vt:lpstr>Three Rules </vt:lpstr>
      <vt:lpstr>Three Rules </vt:lpstr>
      <vt:lpstr>Does the partisanship hypothesis appear to be correct?</vt:lpstr>
      <vt:lpstr>Age and support for same-sex marriage</vt:lpstr>
      <vt:lpstr>Test the Hypothesis</vt:lpstr>
      <vt:lpstr>Is the age hypothesis supported?</vt:lpstr>
      <vt:lpstr>Mean Comparison Analysis</vt:lpstr>
      <vt:lpstr>Economic Development and Political Rights and Freedoms</vt:lpstr>
      <vt:lpstr>Independent and Dependent Variables</vt:lpstr>
      <vt:lpstr>Test the Hypothesis</vt:lpstr>
      <vt:lpstr>Mean Comparison Table</vt:lpstr>
      <vt:lpstr>Is the hypothesis supported?</vt:lpstr>
      <vt:lpstr>Graphing Relationships and Describing Patterns</vt:lpstr>
      <vt:lpstr>PowerPoint Presentation</vt:lpstr>
      <vt:lpstr>Graphing Relationships and Describing Patterns</vt:lpstr>
      <vt:lpstr>PowerPoint Presentation</vt:lpstr>
      <vt:lpstr>Graphing Relationships and Describing Patterns</vt:lpstr>
      <vt:lpstr>Graphing Relationships and Describing Patterns</vt:lpstr>
      <vt:lpstr>Graphing Relationships and Describing Patterns</vt:lpstr>
      <vt:lpstr>PowerPoint Presentation</vt:lpstr>
      <vt:lpstr>Graphing Relationships and Describing Patterns </vt:lpstr>
      <vt:lpstr>PowerPoint Presentation</vt:lpstr>
      <vt:lpstr>PowerPoint Presentation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Bierach, Katie</dc:creator>
  <cp:lastModifiedBy>william</cp:lastModifiedBy>
  <cp:revision>87</cp:revision>
  <dcterms:created xsi:type="dcterms:W3CDTF">2015-04-30T00:02:08Z</dcterms:created>
  <dcterms:modified xsi:type="dcterms:W3CDTF">2018-08-12T20:02:55Z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0x010100A9AE4E978CEFA94B8DA9D30DFCF1B51B</vt:lpwstr>
  </property>
</Properties>
</file>