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7" r:id="rId1"/>
  </p:sldMasterIdLst>
  <p:notesMasterIdLst>
    <p:notesMasterId r:id="rId28"/>
  </p:notesMasterIdLst>
  <p:handoutMasterIdLst>
    <p:handoutMasterId r:id="rId29"/>
  </p:handoutMasterIdLst>
  <p:sldIdLst>
    <p:sldId id="271" r:id="rId2"/>
    <p:sldId id="273" r:id="rId3"/>
    <p:sldId id="274" r:id="rId4"/>
    <p:sldId id="275" r:id="rId5"/>
    <p:sldId id="276" r:id="rId6"/>
    <p:sldId id="291" r:id="rId7"/>
    <p:sldId id="283" r:id="rId8"/>
    <p:sldId id="284" r:id="rId9"/>
    <p:sldId id="285" r:id="rId10"/>
    <p:sldId id="286" r:id="rId11"/>
    <p:sldId id="287" r:id="rId12"/>
    <p:sldId id="304" r:id="rId13"/>
    <p:sldId id="298" r:id="rId14"/>
    <p:sldId id="299" r:id="rId15"/>
    <p:sldId id="301" r:id="rId16"/>
    <p:sldId id="300" r:id="rId17"/>
    <p:sldId id="302" r:id="rId18"/>
    <p:sldId id="307" r:id="rId19"/>
    <p:sldId id="308" r:id="rId20"/>
    <p:sldId id="303" r:id="rId21"/>
    <p:sldId id="305" r:id="rId22"/>
    <p:sldId id="306" r:id="rId23"/>
    <p:sldId id="309" r:id="rId24"/>
    <p:sldId id="288" r:id="rId25"/>
    <p:sldId id="289" r:id="rId26"/>
    <p:sldId id="310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FFFF"/>
    <a:srgbClr val="CC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>
        <p:scale>
          <a:sx n="70" d="100"/>
          <a:sy n="70" d="100"/>
        </p:scale>
        <p:origin x="-1568" y="-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23D34-D2EF-2141-9E5F-58A544D01E07}" type="datetimeFigureOut">
              <a:rPr lang="en-US" smtClean="0"/>
              <a:t>8/12/18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FBA05-8A62-4E44-B53B-225FDA1C4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970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76409416-B98A-4DDA-BE89-F634C5288DE6}" type="datetimeFigureOut">
              <a:rPr lang="en-US"/>
              <a:pPr>
                <a:defRPr/>
              </a:pPr>
              <a:t>8/12/18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88DA8854-561F-4B1A-8FAB-791937B207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403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DA8854-561F-4B1A-8FAB-791937B207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D6575A6-EB61-4FA1-AEB4-88D193DF1286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0D7373D-6565-44AD-8325-A3371B8123CE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10D41A6-8388-4987-A6CE-3BDF7B41FEAF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DA8854-561F-4B1A-8FAB-791937B207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DA8854-561F-4B1A-8FAB-791937B2073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DA8854-561F-4B1A-8FAB-791937B2073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DA8854-561F-4B1A-8FAB-791937B2073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5E44EF2-65F0-4B1B-8C8C-449DE36EAE77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3E9725C-FD29-4CB8-B173-CBA89F37395F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E0CA623-1704-4E2C-8034-882E68061A78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C3B8F4A-DD44-4AAD-8A38-FB00BA5A86D1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E40-CBEB-0D4B-9299-44F01C8BE563}" type="datetime1">
              <a:rPr lang="en-US" smtClean="0"/>
              <a:t>8/12/18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57F2-1F11-5E42-B829-D8A258E0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F7EA-BB5D-6F4F-8E60-92C4B71125E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8/12/18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076FF-5114-4012-AF52-9E2679B26F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7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9653-0CB2-8240-874B-869047B0410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8/12/18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076FF-5114-4012-AF52-9E2679B26F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37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8145-A35D-B04C-9D07-8A56A97C1319}" type="datetime1">
              <a:rPr lang="en-US" smtClean="0"/>
              <a:t>8/12/18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57F2-1F11-5E42-B829-D8A258E0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6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7EDF-DF6B-734E-9A26-E6B73B68F4E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8/12/18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439F20-53D7-4055-9913-D7B304B3F7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61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4BB3-F4A2-EF40-8D02-B47390F1039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8/12/18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5CE215-A11A-4472-8810-A071F975D1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49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7C2-BB5F-0F49-BEEA-028F8F9865E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8/12/18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E15DD6-9718-4934-8E83-9EA2057E7E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10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65A8-F3F0-D547-B2D5-5DCFC41C307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8/12/18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D92B1D-EAA6-4EDB-9D94-4156134E06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3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4675-14D8-6F4B-A39E-1643E66E28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8/12/18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5E8A4-8C86-42BD-B4F9-27E2B60B036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19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332A-7EFF-4344-ABB9-9C1ECD98AEB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8/12/18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AAC9FA-07D0-44D7-A129-0A9FC9444C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33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5EAC-E599-CB41-B692-CD58F9700F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8/12/18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B2FA30-7C4E-4E59-BE10-E3451864B9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53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EA58-9BDB-9344-80A2-AF7E2E7D5C72}" type="datetime1">
              <a:rPr lang="en-US" smtClean="0"/>
              <a:t>8/12/18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C202D6-A3F5-4F74-92BE-B51C20602B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2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ym typeface="Wingdings" pitchFamily="2" charset="2"/>
              </a:rPr>
              <a:t>Variables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cs typeface="Times New Roman" charset="0"/>
              </a:rPr>
              <a:t>A </a:t>
            </a:r>
            <a:r>
              <a:rPr lang="en-US" b="1" dirty="0" smtClean="0">
                <a:cs typeface="Times New Roman" charset="0"/>
              </a:rPr>
              <a:t>variable</a:t>
            </a:r>
            <a:r>
              <a:rPr lang="en-US" dirty="0" smtClean="0">
                <a:cs typeface="Times New Roman" charset="0"/>
              </a:rPr>
              <a:t> is an empirical measurement of a characteristic.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cs typeface="Times New Roman" charset="0"/>
              </a:rPr>
              <a:t>Every variable has one name and at least two possible values.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cs typeface="Times New Roman" charset="0"/>
              </a:rPr>
              <a:t>Name: region. Values: South, Northeast, Midwest, West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cs typeface="Times New Roman" charset="0"/>
              </a:rPr>
              <a:t>Name: income.  Values: $42,000; $42,001; $16,152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Frequency distributions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3 (sometimes 4) columns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Column 1: labels of the variable’s values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Column 2: raw number of cases in each value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Column 3: percentage of cases in each value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Column 4: cumulative percentages showing the percentage of cases in or below each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Ordinal and interval variables only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Graphs: Bar charts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variable’s values appear on the horizontal axis. </a:t>
            </a:r>
          </a:p>
          <a:p>
            <a:r>
              <a:rPr lang="en-US" dirty="0" smtClean="0"/>
              <a:t>The percentage of cases in each value are recorded on the vertical axis.</a:t>
            </a:r>
          </a:p>
          <a:p>
            <a:r>
              <a:rPr lang="en-US" dirty="0" smtClean="0"/>
              <a:t>for variables at all levels of measurement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Nominal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egion of residence</a:t>
            </a:r>
          </a:p>
          <a:p>
            <a:r>
              <a:rPr lang="en-US" dirty="0" smtClean="0"/>
              <a:t>Ordinal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eligious attendance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deological self-placement</a:t>
            </a:r>
          </a:p>
          <a:p>
            <a:r>
              <a:rPr lang="en-US" dirty="0" smtClean="0"/>
              <a:t>Interval</a:t>
            </a:r>
          </a:p>
          <a:p>
            <a:pPr lvl="1"/>
            <a:r>
              <a:rPr lang="en-US" dirty="0" smtClean="0"/>
              <a:t>TV hours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upport for spending on government programs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eeling thermometers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721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Region of residence (Nominal)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133" r="1133"/>
          <a:stretch/>
        </p:blipFill>
        <p:spPr bwMode="auto"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782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l="12396" t="13718" r="23916" b="5964"/>
          <a:stretch/>
        </p:blipFill>
        <p:spPr bwMode="auto">
          <a:xfrm>
            <a:off x="1524000" y="1219200"/>
            <a:ext cx="6934200" cy="4800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86400" y="2057400"/>
            <a:ext cx="205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cases are spread out, with many falling in non-modal values.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7000" y="19050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This variable has fairly high variation or dispersion.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10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Religious attendance (Ordinal)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1861" t="20080" r="23383" b="25448"/>
          <a:stretch/>
        </p:blipFill>
        <p:spPr bwMode="auto">
          <a:xfrm>
            <a:off x="1219200" y="1905000"/>
            <a:ext cx="7848600" cy="3581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Oval 4"/>
          <p:cNvSpPr/>
          <p:nvPr/>
        </p:nvSpPr>
        <p:spPr>
          <a:xfrm>
            <a:off x="5715000" y="2743200"/>
            <a:ext cx="5334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15000" y="4267200"/>
            <a:ext cx="5334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07080" y="3335923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Bimodal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895600" y="2971800"/>
            <a:ext cx="411480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910840" y="3505200"/>
            <a:ext cx="396240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272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 rotWithShape="1">
          <a:blip r:embed="rId2"/>
          <a:srcRect l="11861" t="20080" r="23383" b="25448"/>
          <a:stretch/>
        </p:blipFill>
        <p:spPr bwMode="auto">
          <a:xfrm>
            <a:off x="1295400" y="1905000"/>
            <a:ext cx="7848600" cy="3581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Oval 6"/>
          <p:cNvSpPr/>
          <p:nvPr/>
        </p:nvSpPr>
        <p:spPr>
          <a:xfrm>
            <a:off x="7696200" y="3217277"/>
            <a:ext cx="5334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05200" y="3183523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Median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971800" y="3396347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92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l="18059" t="17495" r="29900" b="1988"/>
          <a:stretch/>
        </p:blipFill>
        <p:spPr bwMode="auto">
          <a:xfrm>
            <a:off x="1676400" y="872490"/>
            <a:ext cx="6781800" cy="47663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05200" y="16764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This variable comes closer to the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maximum dispersion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scenario than the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minimum dispersion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scenario.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047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Ideological Self-Placement (Ordinal)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8273" t="46720" r="31610" b="5964"/>
          <a:stretch/>
        </p:blipFill>
        <p:spPr bwMode="auto">
          <a:xfrm>
            <a:off x="1295400" y="1676400"/>
            <a:ext cx="7620000" cy="4114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Oval 4"/>
          <p:cNvSpPr/>
          <p:nvPr/>
        </p:nvSpPr>
        <p:spPr>
          <a:xfrm>
            <a:off x="5638800" y="3276600"/>
            <a:ext cx="6858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543800" y="3314700"/>
            <a:ext cx="6858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43200" y="310449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Mode = “Moderate”</a:t>
            </a:r>
          </a:p>
          <a:p>
            <a:r>
              <a:rPr lang="en-US" sz="1200" dirty="0" smtClean="0"/>
              <a:t>Median = “Moderate”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2362200" y="3335328"/>
            <a:ext cx="381000" cy="555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94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l="18914" t="13917" r="30862" b="9741"/>
          <a:stretch/>
        </p:blipFill>
        <p:spPr bwMode="auto">
          <a:xfrm>
            <a:off x="1560830" y="762000"/>
            <a:ext cx="7354570" cy="5791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4600" y="1600200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It often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makes perfect sense to rely on a variable’s central tendency as a shorthand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3600" y="1752599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This variable comes closer to the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minimum dispersion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scenario than the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maximum dispersion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scenario.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147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3 </a:t>
            </a:r>
            <a:r>
              <a:rPr lang="en-US" dirty="0"/>
              <a:t>L</a:t>
            </a:r>
            <a:r>
              <a:rPr lang="en-US" dirty="0" smtClean="0"/>
              <a:t>evels of Precision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Three levels of measurement or “degrees of precision”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1. Interval level variables have values that are the most precise (</a:t>
            </a:r>
            <a:r>
              <a:rPr lang="en-US" sz="2400" dirty="0" err="1" smtClean="0"/>
              <a:t>eg</a:t>
            </a:r>
            <a:r>
              <a:rPr lang="en-US" sz="2400" dirty="0" smtClean="0"/>
              <a:t>. Income in dollars).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2.  Ordinal-level variables have values that are somewhat less precise (</a:t>
            </a:r>
            <a:r>
              <a:rPr lang="en-US" sz="2400" dirty="0" err="1" smtClean="0"/>
              <a:t>eg</a:t>
            </a:r>
            <a:r>
              <a:rPr lang="en-US" sz="2400" dirty="0" smtClean="0"/>
              <a:t>. approval of disapproval same-sex marriage).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3.  Nominal-level variables have the least precise values (</a:t>
            </a:r>
            <a:r>
              <a:rPr lang="en-US" sz="2400" dirty="0" err="1" smtClean="0"/>
              <a:t>eg</a:t>
            </a:r>
            <a:r>
              <a:rPr lang="en-US" sz="2400" dirty="0" smtClean="0"/>
              <a:t>., gender: male and female) 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TV hours (Interval)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8380" t="11332" r="31610" b="9145"/>
          <a:stretch/>
        </p:blipFill>
        <p:spPr bwMode="auto">
          <a:xfrm>
            <a:off x="1295400" y="1219200"/>
            <a:ext cx="7086600" cy="5181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Oval 4"/>
          <p:cNvSpPr/>
          <p:nvPr/>
        </p:nvSpPr>
        <p:spPr>
          <a:xfrm>
            <a:off x="7239000" y="2247900"/>
            <a:ext cx="4572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29200" y="2247900"/>
            <a:ext cx="5334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09800" y="21313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Mode = 2</a:t>
            </a:r>
          </a:p>
          <a:p>
            <a:r>
              <a:rPr lang="en-US" sz="1200" dirty="0" smtClean="0"/>
              <a:t>Median = 2</a:t>
            </a:r>
            <a:endParaRPr lang="en-US" sz="12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828800" y="2362199"/>
            <a:ext cx="38100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348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l="18166" t="21869" r="30221" b="1988"/>
          <a:stretch/>
        </p:blipFill>
        <p:spPr bwMode="auto">
          <a:xfrm>
            <a:off x="1504950" y="762000"/>
            <a:ext cx="7334250" cy="5715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58565" y="15240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Mode = 2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Median =2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0" y="2633974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Mean = 2.93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3000" y="4114800"/>
            <a:ext cx="3352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Positive skew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Extreme values in the positive tail pull the mean up, off the center of the distribution.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3429000" y="1785610"/>
            <a:ext cx="329565" cy="1955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629401" y="4853464"/>
            <a:ext cx="609599" cy="5567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758566" y="2837765"/>
            <a:ext cx="508634" cy="3494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128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Support for spending on 17 programs (Interval)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133" r="1133"/>
          <a:stretch/>
        </p:blipFill>
        <p:spPr bwMode="auto"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63466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l="19341" t="11332" r="31076" b="2783"/>
          <a:stretch/>
        </p:blipFill>
        <p:spPr bwMode="auto">
          <a:xfrm>
            <a:off x="1524000" y="685800"/>
            <a:ext cx="7162800" cy="5486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70270" y="1219200"/>
            <a:ext cx="2667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This distribution has a mild negative skew, pulling the mean down slightly, to 7.69. Even so, it would not be misleading to use the mean as the best measure of central tendency.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40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Interquartile range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non-statistical measure of dispersion for interval (and ordinal) variables</a:t>
            </a:r>
          </a:p>
          <a:p>
            <a:r>
              <a:rPr lang="en-US" dirty="0"/>
              <a:t>e</a:t>
            </a:r>
            <a:r>
              <a:rPr lang="en-US" dirty="0" smtClean="0"/>
              <a:t>specially informative </a:t>
            </a:r>
            <a:r>
              <a:rPr lang="en-US" dirty="0"/>
              <a:t>when two distributions are being compared. </a:t>
            </a:r>
            <a:endParaRPr lang="en-US" dirty="0" smtClean="0"/>
          </a:p>
          <a:p>
            <a:r>
              <a:rPr lang="en-US" dirty="0" smtClean="0"/>
              <a:t>Defined </a:t>
            </a:r>
            <a:r>
              <a:rPr lang="en-US" dirty="0"/>
              <a:t>as the range of a variable’s values that defines the “middle half ” of a </a:t>
            </a:r>
            <a:r>
              <a:rPr lang="en-US" dirty="0" smtClean="0"/>
              <a:t>distribution: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etween </a:t>
            </a:r>
            <a:r>
              <a:rPr lang="en-US" dirty="0"/>
              <a:t>the upper boundary of the lowest quartile (which is the same as the 25th percentile) and the lower boundary of the upper quartile (the 75th percentile</a:t>
            </a:r>
            <a:r>
              <a:rPr lang="en-US" dirty="0" smtClean="0"/>
              <a:t>)</a:t>
            </a:r>
          </a:p>
          <a:p>
            <a:r>
              <a:rPr lang="en-US" dirty="0"/>
              <a:t>g</a:t>
            </a:r>
            <a:r>
              <a:rPr lang="en-US" dirty="0" smtClean="0"/>
              <a:t>raphically depicted by a </a:t>
            </a:r>
            <a:r>
              <a:rPr lang="en-US" b="1" dirty="0" smtClean="0"/>
              <a:t>box plot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Feeling thermometers (Interval)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3"/>
          <a:srcRect l="23750" t="32691" r="38195" b="35009"/>
          <a:stretch/>
        </p:blipFill>
        <p:spPr bwMode="auto">
          <a:xfrm>
            <a:off x="1219200" y="1456670"/>
            <a:ext cx="7848600" cy="41059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8593" t="10736" r="31824" b="6958"/>
          <a:stretch/>
        </p:blipFill>
        <p:spPr bwMode="auto">
          <a:xfrm>
            <a:off x="1295400" y="1066800"/>
            <a:ext cx="6781800" cy="5410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42477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Interval Level Variables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 smtClean="0"/>
              <a:t>Have values that communicate the exact amount of the characteristic being measured</a:t>
            </a:r>
          </a:p>
          <a:p>
            <a:pPr eaLnBrk="1" hangingPunct="1"/>
            <a:r>
              <a:rPr lang="en-US" dirty="0" smtClean="0"/>
              <a:t>Use a widely-recognized scale</a:t>
            </a:r>
          </a:p>
          <a:p>
            <a:pPr eaLnBrk="1" hangingPunct="1"/>
            <a:r>
              <a:rPr lang="en-US" dirty="0" smtClean="0"/>
              <a:t>Comparing two units of analysis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lassify into different values of the characteristic</a:t>
            </a:r>
          </a:p>
          <a:p>
            <a:pPr lvl="1" eaLnBrk="1" hangingPunct="1"/>
            <a:r>
              <a:rPr lang="en-US" dirty="0"/>
              <a:t>r</a:t>
            </a:r>
            <a:r>
              <a:rPr lang="en-US" dirty="0" smtClean="0"/>
              <a:t>ank by relative amount of the characteristic</a:t>
            </a:r>
          </a:p>
          <a:p>
            <a:pPr lvl="1" eaLnBrk="1" hangingPunct="1"/>
            <a:r>
              <a:rPr lang="en-US" dirty="0"/>
              <a:t>c</a:t>
            </a:r>
            <a:r>
              <a:rPr lang="en-US" dirty="0" smtClean="0"/>
              <a:t>ompute the exact difference between units</a:t>
            </a:r>
          </a:p>
          <a:p>
            <a:r>
              <a:rPr lang="en-US" dirty="0" smtClean="0"/>
              <a:t>For interval variables, the numeric codes convey the exact quantities of the measured characteristic.</a:t>
            </a:r>
          </a:p>
          <a:p>
            <a:pPr lvl="1"/>
            <a:r>
              <a:rPr lang="en-US" dirty="0" smtClean="0"/>
              <a:t>Person A is 21 years old. Person B is 22. The values are the ages, in years. The difference in ages is exactly 1 year.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Ordinal Level </a:t>
            </a:r>
            <a:r>
              <a:rPr lang="en-US" dirty="0"/>
              <a:t>V</a:t>
            </a:r>
            <a:r>
              <a:rPr lang="en-US" dirty="0" smtClean="0"/>
              <a:t>ariables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6482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Have values that communicate the relative amount of the characteristic being measured.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</a:t>
            </a:r>
            <a:r>
              <a:rPr lang="en-US" dirty="0" smtClean="0"/>
              <a:t>ay use a scale but the scale measures relative amount, not absolute amount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Comparing units of analysis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lassify into different values on the characteristic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ank by relative amount of the characteristic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For ordinal variables, the numeric codes represent relative amounts, not absolute amounts.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Person A “approves” of same-sex marriage (numeric code 1). Person B “disapproves” (numeric code 2). Person B has </a:t>
            </a:r>
            <a:r>
              <a:rPr lang="en-US" i="1" dirty="0" smtClean="0"/>
              <a:t>relatively</a:t>
            </a:r>
            <a:r>
              <a:rPr lang="en-US" dirty="0" smtClean="0"/>
              <a:t> more disapproval than Person A. But the difference is not 1 unit of approval.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Nominal Level </a:t>
            </a:r>
            <a:r>
              <a:rPr lang="en-US" dirty="0"/>
              <a:t>V</a:t>
            </a:r>
            <a:r>
              <a:rPr lang="en-US" dirty="0" smtClean="0"/>
              <a:t>ariables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Have values that communicate differences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</a:t>
            </a:r>
            <a:r>
              <a:rPr lang="en-US" dirty="0" smtClean="0"/>
              <a:t>ay be coded with numbers but the numbers just differentiate between units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Comparing units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Classify into different values on the characteristic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Person A is male (numeric code 1). Person B is female (numeric code 2).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codes simply represent differences. The numbers have no inherent meaning.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</a:t>
            </a:r>
            <a:r>
              <a:rPr lang="en-US" dirty="0" smtClean="0"/>
              <a:t>ot exact amounts of gender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</a:t>
            </a:r>
            <a:r>
              <a:rPr lang="en-US" dirty="0" smtClean="0"/>
              <a:t>ot relative amounts of gender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</a:t>
            </a:r>
            <a:r>
              <a:rPr lang="en-US" dirty="0" smtClean="0"/>
              <a:t>nly differences in gender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Ordinal 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common practice: summing ordinal items into an </a:t>
            </a:r>
            <a:r>
              <a:rPr lang="en-US" i="1" dirty="0" smtClean="0"/>
              <a:t>additive</a:t>
            </a:r>
            <a:r>
              <a:rPr lang="en-US" dirty="0" smtClean="0"/>
              <a:t> scale</a:t>
            </a:r>
          </a:p>
          <a:p>
            <a:pPr lvl="1"/>
            <a:r>
              <a:rPr lang="en-US" dirty="0" err="1" smtClean="0"/>
              <a:t>Likert</a:t>
            </a:r>
            <a:r>
              <a:rPr lang="en-US" dirty="0" smtClean="0"/>
              <a:t> scales the most common</a:t>
            </a:r>
          </a:p>
          <a:p>
            <a:pPr lvl="1"/>
            <a:r>
              <a:rPr lang="en-US" dirty="0" smtClean="0"/>
              <a:t>all items in the scale must measure the same concept</a:t>
            </a:r>
          </a:p>
          <a:p>
            <a:r>
              <a:rPr lang="en-US" dirty="0"/>
              <a:t>The similarity of the questions ensures that only one concept is measured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greater the number of questions, the more reliable the </a:t>
            </a:r>
            <a:r>
              <a:rPr lang="en-US" dirty="0" smtClean="0"/>
              <a:t>scale.</a:t>
            </a:r>
          </a:p>
        </p:txBody>
      </p:sp>
    </p:spTree>
    <p:extLst>
      <p:ext uri="{BB962C8B-B14F-4D97-AF65-F5344CB8AC3E}">
        <p14:creationId xmlns:p14="http://schemas.microsoft.com/office/powerpoint/2010/main" val="2436350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Describing variables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Any variable can be described by its:</a:t>
            </a:r>
          </a:p>
          <a:p>
            <a:pPr marL="0" indent="0" eaLnBrk="1" hangingPunct="1">
              <a:buNone/>
            </a:pPr>
            <a:r>
              <a:rPr lang="en-US" dirty="0" smtClean="0"/>
              <a:t>	1. Central tendency</a:t>
            </a:r>
          </a:p>
          <a:p>
            <a:pPr lvl="2"/>
            <a:r>
              <a:rPr lang="en-US" dirty="0" smtClean="0"/>
              <a:t>“average” value</a:t>
            </a:r>
          </a:p>
          <a:p>
            <a:pPr lvl="2"/>
            <a:r>
              <a:rPr lang="en-US" dirty="0"/>
              <a:t>v</a:t>
            </a:r>
            <a:r>
              <a:rPr lang="en-US" dirty="0" smtClean="0"/>
              <a:t>alue that best typifies the variable</a:t>
            </a:r>
          </a:p>
          <a:p>
            <a:pPr marL="0" indent="0" eaLnBrk="1" hangingPunct="1">
              <a:buNone/>
            </a:pPr>
            <a:r>
              <a:rPr lang="en-US" dirty="0" smtClean="0"/>
              <a:t>	2. Dispersion</a:t>
            </a:r>
          </a:p>
          <a:p>
            <a:pPr lvl="2"/>
            <a:r>
              <a:rPr lang="en-US" dirty="0" smtClean="0"/>
              <a:t>extent to which the units of analysis are distributed across the values of the variable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Measures of Central </a:t>
            </a:r>
            <a:r>
              <a:rPr lang="en-US" dirty="0"/>
              <a:t>T</a:t>
            </a:r>
            <a:r>
              <a:rPr lang="en-US" dirty="0" smtClean="0"/>
              <a:t>endency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Mode: The “common-most”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</a:t>
            </a:r>
            <a:r>
              <a:rPr lang="en-US" sz="2400" dirty="0" smtClean="0"/>
              <a:t>ay be used with any level of measurement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</a:t>
            </a:r>
            <a:r>
              <a:rPr lang="en-US" sz="2400" dirty="0" smtClean="0"/>
              <a:t>or nominal variables, the only measure that may be used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Median: The “middle-most”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50% of cases fall above / 50% fall below the median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</a:t>
            </a:r>
            <a:r>
              <a:rPr lang="en-US" sz="2400" dirty="0" smtClean="0"/>
              <a:t>he same as the 50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percentile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</a:t>
            </a:r>
            <a:r>
              <a:rPr lang="en-US" sz="2400" dirty="0" smtClean="0"/>
              <a:t>or ordinal or interval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Mean: The arithmetic average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 </a:t>
            </a:r>
            <a:r>
              <a:rPr lang="en-US" sz="2400" dirty="0"/>
              <a:t>a</a:t>
            </a:r>
            <a:r>
              <a:rPr lang="en-US" sz="2400" dirty="0" smtClean="0"/>
              <a:t>dd up all the values and divide by the number of cases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</a:t>
            </a:r>
            <a:r>
              <a:rPr lang="en-US" sz="2400" dirty="0" smtClean="0"/>
              <a:t>or interval variables only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Dispersion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a neglected aspect of description</a:t>
            </a:r>
          </a:p>
          <a:p>
            <a:pPr eaLnBrk="1" hangingPunct="1"/>
            <a:r>
              <a:rPr lang="en-US" sz="2800" dirty="0" smtClean="0"/>
              <a:t>In political discussion, we use dispersion to describe variables.</a:t>
            </a:r>
          </a:p>
          <a:p>
            <a:pPr lvl="1" eaLnBrk="1" hangingPunct="1"/>
            <a:r>
              <a:rPr lang="en-US" sz="2400" dirty="0" smtClean="0"/>
              <a:t>“polarization,” “consensus,” “equality”</a:t>
            </a:r>
          </a:p>
          <a:p>
            <a:pPr eaLnBrk="1" hangingPunct="1"/>
            <a:r>
              <a:rPr lang="en-US" sz="2800" dirty="0" smtClean="0"/>
              <a:t>A variable has </a:t>
            </a:r>
            <a:r>
              <a:rPr lang="en-US" sz="2800" b="1" dirty="0" smtClean="0"/>
              <a:t>maximum dispersion</a:t>
            </a:r>
            <a:r>
              <a:rPr lang="en-US" sz="2800" dirty="0" smtClean="0"/>
              <a:t> if the cases are spread evenly across all values of the variable.</a:t>
            </a:r>
          </a:p>
          <a:p>
            <a:pPr eaLnBrk="1" hangingPunct="1"/>
            <a:r>
              <a:rPr lang="en-US" sz="2800" dirty="0" smtClean="0"/>
              <a:t>A variable has </a:t>
            </a:r>
            <a:r>
              <a:rPr lang="en-US" sz="2800" b="1" dirty="0" smtClean="0"/>
              <a:t>minimum dispersion</a:t>
            </a:r>
            <a:r>
              <a:rPr lang="en-US" sz="2800" dirty="0" smtClean="0"/>
              <a:t> if the cases all fall into one value of the variable.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</TotalTime>
  <Words>1022</Words>
  <Application>Microsoft Macintosh PowerPoint</Application>
  <PresentationFormat>On-screen Show (4:3)</PresentationFormat>
  <Paragraphs>129</Paragraphs>
  <Slides>26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Variables</vt:lpstr>
      <vt:lpstr>3 Levels of Precision</vt:lpstr>
      <vt:lpstr>Interval Level Variables</vt:lpstr>
      <vt:lpstr>Ordinal Level Variables</vt:lpstr>
      <vt:lpstr>Nominal Level Variables</vt:lpstr>
      <vt:lpstr>Ordinal scales</vt:lpstr>
      <vt:lpstr>Describing variables</vt:lpstr>
      <vt:lpstr>Measures of Central Tendency</vt:lpstr>
      <vt:lpstr>Dispersion</vt:lpstr>
      <vt:lpstr>Frequency distributions</vt:lpstr>
      <vt:lpstr>Graphs: Bar charts</vt:lpstr>
      <vt:lpstr>Examples</vt:lpstr>
      <vt:lpstr>Region of residence (Nominal)</vt:lpstr>
      <vt:lpstr>PowerPoint Presentation</vt:lpstr>
      <vt:lpstr>Religious attendance (Ordinal)</vt:lpstr>
      <vt:lpstr>PowerPoint Presentation</vt:lpstr>
      <vt:lpstr>PowerPoint Presentation</vt:lpstr>
      <vt:lpstr>Ideological Self-Placement (Ordinal)</vt:lpstr>
      <vt:lpstr>PowerPoint Presentation</vt:lpstr>
      <vt:lpstr>TV hours (Interval)</vt:lpstr>
      <vt:lpstr>PowerPoint Presentation</vt:lpstr>
      <vt:lpstr>Support for spending on 17 programs (Interval)</vt:lpstr>
      <vt:lpstr>PowerPoint Presentation</vt:lpstr>
      <vt:lpstr>Interquartile range</vt:lpstr>
      <vt:lpstr>Feeling thermometers (Interval)</vt:lpstr>
      <vt:lpstr>Box plots</vt:lpstr>
    </vt:vector>
  </TitlesOfParts>
  <Company>University of Central Florida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Concepts and Measurement</dc:title>
  <dc:creator>Philip H. Pollock</dc:creator>
  <cp:lastModifiedBy>william</cp:lastModifiedBy>
  <cp:revision>108</cp:revision>
  <cp:lastPrinted>1601-01-01T00:00:00Z</cp:lastPrinted>
  <dcterms:created xsi:type="dcterms:W3CDTF">2003-01-12T23:12:00Z</dcterms:created>
  <dcterms:modified xsi:type="dcterms:W3CDTF">2018-08-12T20:18:18Z</dcterms:modified>
</cp:coreProperties>
</file>