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6"/>
  </p:notesMasterIdLst>
  <p:sldIdLst>
    <p:sldId id="256" r:id="rId2"/>
    <p:sldId id="266" r:id="rId3"/>
    <p:sldId id="257" r:id="rId4"/>
    <p:sldId id="258" r:id="rId5"/>
    <p:sldId id="259" r:id="rId6"/>
    <p:sldId id="267" r:id="rId7"/>
    <p:sldId id="268" r:id="rId8"/>
    <p:sldId id="269" r:id="rId9"/>
    <p:sldId id="260" r:id="rId10"/>
    <p:sldId id="261" r:id="rId11"/>
    <p:sldId id="262" r:id="rId12"/>
    <p:sldId id="263" r:id="rId13"/>
    <p:sldId id="26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CA7B8-C795-4978-9AC4-638B682826FD}" v="44" dt="2024-04-05T18:00:12.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Lieu" userId="631c08c3c72e4dcf" providerId="LiveId" clId="{201CA7B8-C795-4978-9AC4-638B682826FD}"/>
    <pc:docChg chg="undo custSel addSld modSld">
      <pc:chgData name="Michael Lieu" userId="631c08c3c72e4dcf" providerId="LiveId" clId="{201CA7B8-C795-4978-9AC4-638B682826FD}" dt="2024-04-05T18:00:13.047" v="149" actId="5793"/>
      <pc:docMkLst>
        <pc:docMk/>
      </pc:docMkLst>
      <pc:sldChg chg="addSp modSp mod">
        <pc:chgData name="Michael Lieu" userId="631c08c3c72e4dcf" providerId="LiveId" clId="{201CA7B8-C795-4978-9AC4-638B682826FD}" dt="2024-04-05T16:35:17.912" v="32" actId="14100"/>
        <pc:sldMkLst>
          <pc:docMk/>
          <pc:sldMk cId="3181245827" sldId="258"/>
        </pc:sldMkLst>
        <pc:spChg chg="mod">
          <ac:chgData name="Michael Lieu" userId="631c08c3c72e4dcf" providerId="LiveId" clId="{201CA7B8-C795-4978-9AC4-638B682826FD}" dt="2024-04-05T16:35:16.512" v="30" actId="14100"/>
          <ac:spMkLst>
            <pc:docMk/>
            <pc:sldMk cId="3181245827" sldId="258"/>
            <ac:spMk id="3" creationId="{3ABAEAE1-F01B-31F4-8EC7-4D98403E5611}"/>
          </ac:spMkLst>
        </pc:spChg>
        <pc:picChg chg="add mod">
          <ac:chgData name="Michael Lieu" userId="631c08c3c72e4dcf" providerId="LiveId" clId="{201CA7B8-C795-4978-9AC4-638B682826FD}" dt="2024-04-05T16:35:17.912" v="32" actId="14100"/>
          <ac:picMkLst>
            <pc:docMk/>
            <pc:sldMk cId="3181245827" sldId="258"/>
            <ac:picMk id="5" creationId="{EF966B85-A2E1-24B3-2538-228AE37C4D2D}"/>
          </ac:picMkLst>
        </pc:picChg>
      </pc:sldChg>
      <pc:sldChg chg="addSp modSp mod">
        <pc:chgData name="Michael Lieu" userId="631c08c3c72e4dcf" providerId="LiveId" clId="{201CA7B8-C795-4978-9AC4-638B682826FD}" dt="2024-04-05T16:43:48.942" v="88" actId="14100"/>
        <pc:sldMkLst>
          <pc:docMk/>
          <pc:sldMk cId="2950173241" sldId="259"/>
        </pc:sldMkLst>
        <pc:spChg chg="mod">
          <ac:chgData name="Michael Lieu" userId="631c08c3c72e4dcf" providerId="LiveId" clId="{201CA7B8-C795-4978-9AC4-638B682826FD}" dt="2024-04-05T16:43:34.327" v="83" actId="27636"/>
          <ac:spMkLst>
            <pc:docMk/>
            <pc:sldMk cId="2950173241" sldId="259"/>
            <ac:spMk id="3" creationId="{56AD769C-4FC0-88F7-7B50-1AD7EBE5C475}"/>
          </ac:spMkLst>
        </pc:spChg>
        <pc:picChg chg="add mod">
          <ac:chgData name="Michael Lieu" userId="631c08c3c72e4dcf" providerId="LiveId" clId="{201CA7B8-C795-4978-9AC4-638B682826FD}" dt="2024-04-05T16:43:48.942" v="88" actId="14100"/>
          <ac:picMkLst>
            <pc:docMk/>
            <pc:sldMk cId="2950173241" sldId="259"/>
            <ac:picMk id="5" creationId="{85C8C56C-CF44-FC36-73CF-FAF37FBDA185}"/>
          </ac:picMkLst>
        </pc:picChg>
      </pc:sldChg>
      <pc:sldChg chg="addSp modSp mod">
        <pc:chgData name="Michael Lieu" userId="631c08c3c72e4dcf" providerId="LiveId" clId="{201CA7B8-C795-4978-9AC4-638B682826FD}" dt="2024-04-05T17:57:31.263" v="106" actId="1076"/>
        <pc:sldMkLst>
          <pc:docMk/>
          <pc:sldMk cId="648187428" sldId="260"/>
        </pc:sldMkLst>
        <pc:spChg chg="mod">
          <ac:chgData name="Michael Lieu" userId="631c08c3c72e4dcf" providerId="LiveId" clId="{201CA7B8-C795-4978-9AC4-638B682826FD}" dt="2024-04-05T17:56:27.621" v="96" actId="20577"/>
          <ac:spMkLst>
            <pc:docMk/>
            <pc:sldMk cId="648187428" sldId="260"/>
            <ac:spMk id="3" creationId="{89125F03-D9B7-EFE0-A4E3-95625915368C}"/>
          </ac:spMkLst>
        </pc:spChg>
        <pc:picChg chg="add mod">
          <ac:chgData name="Michael Lieu" userId="631c08c3c72e4dcf" providerId="LiveId" clId="{201CA7B8-C795-4978-9AC4-638B682826FD}" dt="2024-04-05T16:37:35.949" v="38" actId="14100"/>
          <ac:picMkLst>
            <pc:docMk/>
            <pc:sldMk cId="648187428" sldId="260"/>
            <ac:picMk id="1026" creationId="{1C086411-B41F-6535-AC43-139F83275ACF}"/>
          </ac:picMkLst>
        </pc:picChg>
        <pc:picChg chg="add mod">
          <ac:chgData name="Michael Lieu" userId="631c08c3c72e4dcf" providerId="LiveId" clId="{201CA7B8-C795-4978-9AC4-638B682826FD}" dt="2024-04-05T16:37:59.964" v="48" actId="1076"/>
          <ac:picMkLst>
            <pc:docMk/>
            <pc:sldMk cId="648187428" sldId="260"/>
            <ac:picMk id="1028" creationId="{A5773F9F-BC5A-7413-4873-71304D85DA37}"/>
          </ac:picMkLst>
        </pc:picChg>
        <pc:picChg chg="add mod">
          <ac:chgData name="Michael Lieu" userId="631c08c3c72e4dcf" providerId="LiveId" clId="{201CA7B8-C795-4978-9AC4-638B682826FD}" dt="2024-04-05T17:57:09.290" v="97" actId="1076"/>
          <ac:picMkLst>
            <pc:docMk/>
            <pc:sldMk cId="648187428" sldId="260"/>
            <ac:picMk id="1030" creationId="{564F85A1-79FB-8812-AFF8-3C1839BA557A}"/>
          </ac:picMkLst>
        </pc:picChg>
        <pc:picChg chg="add mod">
          <ac:chgData name="Michael Lieu" userId="631c08c3c72e4dcf" providerId="LiveId" clId="{201CA7B8-C795-4978-9AC4-638B682826FD}" dt="2024-04-05T17:57:31.263" v="106" actId="1076"/>
          <ac:picMkLst>
            <pc:docMk/>
            <pc:sldMk cId="648187428" sldId="260"/>
            <ac:picMk id="1032" creationId="{FE50816B-B80B-7491-74D6-FFAFE07A9203}"/>
          </ac:picMkLst>
        </pc:picChg>
      </pc:sldChg>
      <pc:sldChg chg="addSp modSp mod">
        <pc:chgData name="Michael Lieu" userId="631c08c3c72e4dcf" providerId="LiveId" clId="{201CA7B8-C795-4978-9AC4-638B682826FD}" dt="2024-04-05T16:39:54.387" v="64" actId="1076"/>
        <pc:sldMkLst>
          <pc:docMk/>
          <pc:sldMk cId="2934224966" sldId="261"/>
        </pc:sldMkLst>
        <pc:spChg chg="mod">
          <ac:chgData name="Michael Lieu" userId="631c08c3c72e4dcf" providerId="LiveId" clId="{201CA7B8-C795-4978-9AC4-638B682826FD}" dt="2024-04-05T16:39:31.842" v="57" actId="14100"/>
          <ac:spMkLst>
            <pc:docMk/>
            <pc:sldMk cId="2934224966" sldId="261"/>
            <ac:spMk id="3" creationId="{DEEA5DD6-288A-7FAD-4DB3-47EB74F9BD95}"/>
          </ac:spMkLst>
        </pc:spChg>
        <pc:picChg chg="add mod">
          <ac:chgData name="Michael Lieu" userId="631c08c3c72e4dcf" providerId="LiveId" clId="{201CA7B8-C795-4978-9AC4-638B682826FD}" dt="2024-04-05T16:39:54.387" v="64" actId="1076"/>
          <ac:picMkLst>
            <pc:docMk/>
            <pc:sldMk cId="2934224966" sldId="261"/>
            <ac:picMk id="5" creationId="{9BB2C96C-720D-999C-8764-C213FCBA227A}"/>
          </ac:picMkLst>
        </pc:picChg>
      </pc:sldChg>
      <pc:sldChg chg="addSp delSp modSp mod">
        <pc:chgData name="Michael Lieu" userId="631c08c3c72e4dcf" providerId="LiveId" clId="{201CA7B8-C795-4978-9AC4-638B682826FD}" dt="2024-04-05T16:43:10.139" v="81" actId="1076"/>
        <pc:sldMkLst>
          <pc:docMk/>
          <pc:sldMk cId="252672898" sldId="262"/>
        </pc:sldMkLst>
        <pc:spChg chg="mod">
          <ac:chgData name="Michael Lieu" userId="631c08c3c72e4dcf" providerId="LiveId" clId="{201CA7B8-C795-4978-9AC4-638B682826FD}" dt="2024-04-05T16:43:02.977" v="80" actId="1076"/>
          <ac:spMkLst>
            <pc:docMk/>
            <pc:sldMk cId="252672898" sldId="262"/>
            <ac:spMk id="3" creationId="{35AA158D-287A-8F31-4F7A-6681CCCAE89B}"/>
          </ac:spMkLst>
        </pc:spChg>
        <pc:picChg chg="add del mod">
          <ac:chgData name="Michael Lieu" userId="631c08c3c72e4dcf" providerId="LiveId" clId="{201CA7B8-C795-4978-9AC4-638B682826FD}" dt="2024-04-05T16:42:47.290" v="78" actId="21"/>
          <ac:picMkLst>
            <pc:docMk/>
            <pc:sldMk cId="252672898" sldId="262"/>
            <ac:picMk id="5" creationId="{85C8C56C-CF44-FC36-73CF-FAF37FBDA185}"/>
          </ac:picMkLst>
        </pc:picChg>
        <pc:picChg chg="add mod">
          <ac:chgData name="Michael Lieu" userId="631c08c3c72e4dcf" providerId="LiveId" clId="{201CA7B8-C795-4978-9AC4-638B682826FD}" dt="2024-04-05T16:43:10.139" v="81" actId="1076"/>
          <ac:picMkLst>
            <pc:docMk/>
            <pc:sldMk cId="252672898" sldId="262"/>
            <ac:picMk id="7" creationId="{A64EFECD-C34F-A033-AC50-C74C8B3052F6}"/>
          </ac:picMkLst>
        </pc:picChg>
      </pc:sldChg>
      <pc:sldChg chg="addSp modSp mod">
        <pc:chgData name="Michael Lieu" userId="631c08c3c72e4dcf" providerId="LiveId" clId="{201CA7B8-C795-4978-9AC4-638B682826FD}" dt="2024-04-05T16:33:23.342" v="12" actId="1076"/>
        <pc:sldMkLst>
          <pc:docMk/>
          <pc:sldMk cId="1887105572" sldId="266"/>
        </pc:sldMkLst>
        <pc:spChg chg="mod">
          <ac:chgData name="Michael Lieu" userId="631c08c3c72e4dcf" providerId="LiveId" clId="{201CA7B8-C795-4978-9AC4-638B682826FD}" dt="2024-04-05T16:32:42.374" v="0" actId="14100"/>
          <ac:spMkLst>
            <pc:docMk/>
            <pc:sldMk cId="1887105572" sldId="266"/>
            <ac:spMk id="3" creationId="{0B2C6880-23A2-C1DC-B1AE-BF07749F0243}"/>
          </ac:spMkLst>
        </pc:spChg>
        <pc:picChg chg="add mod">
          <ac:chgData name="Michael Lieu" userId="631c08c3c72e4dcf" providerId="LiveId" clId="{201CA7B8-C795-4978-9AC4-638B682826FD}" dt="2024-04-05T16:33:23.342" v="12" actId="1076"/>
          <ac:picMkLst>
            <pc:docMk/>
            <pc:sldMk cId="1887105572" sldId="266"/>
            <ac:picMk id="5" creationId="{6EBD6671-924F-7A0F-3D3C-22CCFD23E798}"/>
          </ac:picMkLst>
        </pc:picChg>
      </pc:sldChg>
      <pc:sldChg chg="modSp new mod">
        <pc:chgData name="Michael Lieu" userId="631c08c3c72e4dcf" providerId="LiveId" clId="{201CA7B8-C795-4978-9AC4-638B682826FD}" dt="2024-04-05T18:00:13.047" v="149" actId="5793"/>
        <pc:sldMkLst>
          <pc:docMk/>
          <pc:sldMk cId="119669478" sldId="270"/>
        </pc:sldMkLst>
        <pc:spChg chg="mod">
          <ac:chgData name="Michael Lieu" userId="631c08c3c72e4dcf" providerId="LiveId" clId="{201CA7B8-C795-4978-9AC4-638B682826FD}" dt="2024-04-05T17:58:10.031" v="134" actId="20577"/>
          <ac:spMkLst>
            <pc:docMk/>
            <pc:sldMk cId="119669478" sldId="270"/>
            <ac:spMk id="2" creationId="{3A374F4B-F21F-6BAE-696C-22939D3E9F2C}"/>
          </ac:spMkLst>
        </pc:spChg>
        <pc:spChg chg="mod">
          <ac:chgData name="Michael Lieu" userId="631c08c3c72e4dcf" providerId="LiveId" clId="{201CA7B8-C795-4978-9AC4-638B682826FD}" dt="2024-04-05T18:00:13.047" v="149" actId="5793"/>
          <ac:spMkLst>
            <pc:docMk/>
            <pc:sldMk cId="119669478" sldId="270"/>
            <ac:spMk id="3" creationId="{0CD06951-8691-2FE5-2938-A2FDDF4AC3A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33B37-1750-4197-A290-E014E843ACBD}"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C872E-4CE9-48A5-817A-C15C4B860807}" type="slidenum">
              <a:rPr lang="en-US" smtClean="0"/>
              <a:t>‹#›</a:t>
            </a:fld>
            <a:endParaRPr lang="en-US"/>
          </a:p>
        </p:txBody>
      </p:sp>
    </p:spTree>
    <p:extLst>
      <p:ext uri="{BB962C8B-B14F-4D97-AF65-F5344CB8AC3E}">
        <p14:creationId xmlns:p14="http://schemas.microsoft.com/office/powerpoint/2010/main" val="264348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C872E-4CE9-48A5-817A-C15C4B860807}" type="slidenum">
              <a:rPr lang="en-US" smtClean="0"/>
              <a:t>2</a:t>
            </a:fld>
            <a:endParaRPr lang="en-US"/>
          </a:p>
        </p:txBody>
      </p:sp>
    </p:spTree>
    <p:extLst>
      <p:ext uri="{BB962C8B-B14F-4D97-AF65-F5344CB8AC3E}">
        <p14:creationId xmlns:p14="http://schemas.microsoft.com/office/powerpoint/2010/main" val="576427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C872E-4CE9-48A5-817A-C15C4B860807}" type="slidenum">
              <a:rPr lang="en-US" smtClean="0"/>
              <a:t>10</a:t>
            </a:fld>
            <a:endParaRPr lang="en-US"/>
          </a:p>
        </p:txBody>
      </p:sp>
    </p:spTree>
    <p:extLst>
      <p:ext uri="{BB962C8B-B14F-4D97-AF65-F5344CB8AC3E}">
        <p14:creationId xmlns:p14="http://schemas.microsoft.com/office/powerpoint/2010/main" val="292984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5,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2563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5,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989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5,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5080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5,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565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5,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995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5,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872827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5,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67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5,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62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5,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8749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5,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9518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5,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2893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5,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80013979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50"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Python_%28programming_language%29" TargetMode="External"/><Relationship Id="rId2" Type="http://schemas.openxmlformats.org/officeDocument/2006/relationships/hyperlink" Target="https://en.wikipedia.org/wiki/GitHub" TargetMode="External"/><Relationship Id="rId1" Type="http://schemas.openxmlformats.org/officeDocument/2006/relationships/slideLayout" Target="../slideLayouts/slideLayout2.xml"/><Relationship Id="rId4" Type="http://schemas.openxmlformats.org/officeDocument/2006/relationships/hyperlink" Target="https://stackoverflow.com/tags/tkinter/inf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chreiwa@mail.uc.edu" TargetMode="External"/><Relationship Id="rId2" Type="http://schemas.openxmlformats.org/officeDocument/2006/relationships/hyperlink" Target="mailto:lieumh@mail.uc.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F8285FE1-C806-7AE6-7F80-532BB839F5A0}"/>
              </a:ext>
            </a:extLst>
          </p:cNvPr>
          <p:cNvPicPr>
            <a:picLocks noChangeAspect="1"/>
          </p:cNvPicPr>
          <p:nvPr/>
        </p:nvPicPr>
        <p:blipFill rotWithShape="1">
          <a:blip r:embed="rId2"/>
          <a:srcRect t="25613" b="18137"/>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id="{49226247-4690-C539-4896-3873DCAF7CFC}"/>
              </a:ext>
            </a:extLst>
          </p:cNvPr>
          <p:cNvSpPr>
            <a:spLocks noGrp="1"/>
          </p:cNvSpPr>
          <p:nvPr>
            <p:ph type="ctrTitle"/>
          </p:nvPr>
        </p:nvSpPr>
        <p:spPr>
          <a:xfrm>
            <a:off x="545318" y="381663"/>
            <a:ext cx="7223106" cy="826935"/>
          </a:xfrm>
        </p:spPr>
        <p:txBody>
          <a:bodyPr>
            <a:normAutofit/>
          </a:bodyPr>
          <a:lstStyle/>
          <a:p>
            <a:pPr algn="l"/>
            <a:r>
              <a:rPr lang="en-US" dirty="0"/>
              <a:t>Sudoku Solver</a:t>
            </a:r>
          </a:p>
        </p:txBody>
      </p:sp>
      <p:sp>
        <p:nvSpPr>
          <p:cNvPr id="3" name="Subtitle 2">
            <a:extLst>
              <a:ext uri="{FF2B5EF4-FFF2-40B4-BE49-F238E27FC236}">
                <a16:creationId xmlns:a16="http://schemas.microsoft.com/office/drawing/2014/main" id="{DC409507-4BAE-511F-5A28-BE51422F17C8}"/>
              </a:ext>
            </a:extLst>
          </p:cNvPr>
          <p:cNvSpPr>
            <a:spLocks noGrp="1"/>
          </p:cNvSpPr>
          <p:nvPr>
            <p:ph type="subTitle" idx="1"/>
          </p:nvPr>
        </p:nvSpPr>
        <p:spPr>
          <a:xfrm>
            <a:off x="545318" y="1256307"/>
            <a:ext cx="5553331" cy="572493"/>
          </a:xfrm>
        </p:spPr>
        <p:txBody>
          <a:bodyPr>
            <a:normAutofit fontScale="92500" lnSpcReduction="10000"/>
          </a:bodyPr>
          <a:lstStyle/>
          <a:p>
            <a:pPr algn="l"/>
            <a:r>
              <a:rPr lang="en-US" sz="1800" dirty="0"/>
              <a:t>Presented by the Sudoku Solvers: Michael Lieu and Will Schreiner</a:t>
            </a:r>
          </a:p>
        </p:txBody>
      </p:sp>
    </p:spTree>
    <p:extLst>
      <p:ext uri="{BB962C8B-B14F-4D97-AF65-F5344CB8AC3E}">
        <p14:creationId xmlns:p14="http://schemas.microsoft.com/office/powerpoint/2010/main" val="1054796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79B5-DB47-155B-167C-FA3096B06872}"/>
              </a:ext>
            </a:extLst>
          </p:cNvPr>
          <p:cNvSpPr>
            <a:spLocks noGrp="1"/>
          </p:cNvSpPr>
          <p:nvPr>
            <p:ph type="title"/>
          </p:nvPr>
        </p:nvSpPr>
        <p:spPr/>
        <p:txBody>
          <a:bodyPr/>
          <a:lstStyle/>
          <a:p>
            <a:r>
              <a:rPr lang="en-US" dirty="0"/>
              <a:t>Review of Project Progress</a:t>
            </a:r>
          </a:p>
        </p:txBody>
      </p:sp>
      <p:sp>
        <p:nvSpPr>
          <p:cNvPr id="3" name="Content Placeholder 2">
            <a:extLst>
              <a:ext uri="{FF2B5EF4-FFF2-40B4-BE49-F238E27FC236}">
                <a16:creationId xmlns:a16="http://schemas.microsoft.com/office/drawing/2014/main" id="{DEEA5DD6-288A-7FAD-4DB3-47EB74F9BD95}"/>
              </a:ext>
            </a:extLst>
          </p:cNvPr>
          <p:cNvSpPr>
            <a:spLocks noGrp="1"/>
          </p:cNvSpPr>
          <p:nvPr>
            <p:ph idx="1"/>
          </p:nvPr>
        </p:nvSpPr>
        <p:spPr>
          <a:xfrm>
            <a:off x="5948515" y="1825624"/>
            <a:ext cx="4912967" cy="4428753"/>
          </a:xfrm>
        </p:spPr>
        <p:txBody>
          <a:bodyPr/>
          <a:lstStyle/>
          <a:p>
            <a:r>
              <a:rPr lang="en-US" dirty="0"/>
              <a:t>Sudoku GUI implementation developed</a:t>
            </a:r>
          </a:p>
          <a:p>
            <a:pPr lvl="1"/>
            <a:r>
              <a:rPr lang="en-US" dirty="0"/>
              <a:t>Traversal, interactivity, and accessibility features implemented</a:t>
            </a:r>
          </a:p>
          <a:p>
            <a:r>
              <a:rPr lang="en-US" dirty="0"/>
              <a:t>Sudoku GUI integrated with solving backend of program</a:t>
            </a:r>
          </a:p>
          <a:p>
            <a:r>
              <a:rPr lang="en-US" dirty="0"/>
              <a:t>Sudoku Square and Board classes developed</a:t>
            </a:r>
          </a:p>
          <a:p>
            <a:r>
              <a:rPr lang="en-US" dirty="0"/>
              <a:t>Human-solvable algorithms implemented</a:t>
            </a:r>
          </a:p>
          <a:p>
            <a:r>
              <a:rPr lang="en-US" dirty="0"/>
              <a:t>Test cases developed and tested for boards of varying difficulty</a:t>
            </a:r>
          </a:p>
          <a:p>
            <a:endParaRPr lang="en-US" dirty="0"/>
          </a:p>
        </p:txBody>
      </p:sp>
      <p:pic>
        <p:nvPicPr>
          <p:cNvPr id="5" name="Picture 4" descr="A screenshot of a computer program&#10;&#10;Description automatically generated">
            <a:extLst>
              <a:ext uri="{FF2B5EF4-FFF2-40B4-BE49-F238E27FC236}">
                <a16:creationId xmlns:a16="http://schemas.microsoft.com/office/drawing/2014/main" id="{9BB2C96C-720D-999C-8764-C213FCBA2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21" y="1825624"/>
            <a:ext cx="4369824" cy="3814917"/>
          </a:xfrm>
          <a:prstGeom prst="rect">
            <a:avLst/>
          </a:prstGeom>
        </p:spPr>
      </p:pic>
    </p:spTree>
    <p:extLst>
      <p:ext uri="{BB962C8B-B14F-4D97-AF65-F5344CB8AC3E}">
        <p14:creationId xmlns:p14="http://schemas.microsoft.com/office/powerpoint/2010/main" val="2934224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C04C-919C-C851-DD9D-6AF2A5996AB8}"/>
              </a:ext>
            </a:extLst>
          </p:cNvPr>
          <p:cNvSpPr>
            <a:spLocks noGrp="1"/>
          </p:cNvSpPr>
          <p:nvPr>
            <p:ph type="title"/>
          </p:nvPr>
        </p:nvSpPr>
        <p:spPr/>
        <p:txBody>
          <a:bodyPr/>
          <a:lstStyle/>
          <a:p>
            <a:r>
              <a:rPr lang="en-US" dirty="0"/>
              <a:t>Expected Accomplishments</a:t>
            </a:r>
          </a:p>
        </p:txBody>
      </p:sp>
      <p:sp>
        <p:nvSpPr>
          <p:cNvPr id="3" name="Content Placeholder 2">
            <a:extLst>
              <a:ext uri="{FF2B5EF4-FFF2-40B4-BE49-F238E27FC236}">
                <a16:creationId xmlns:a16="http://schemas.microsoft.com/office/drawing/2014/main" id="{35AA158D-287A-8F31-4F7A-6681CCCAE89B}"/>
              </a:ext>
            </a:extLst>
          </p:cNvPr>
          <p:cNvSpPr>
            <a:spLocks noGrp="1"/>
          </p:cNvSpPr>
          <p:nvPr>
            <p:ph idx="1"/>
          </p:nvPr>
        </p:nvSpPr>
        <p:spPr>
          <a:xfrm>
            <a:off x="6518787" y="1819646"/>
            <a:ext cx="4342696" cy="4428753"/>
          </a:xfrm>
        </p:spPr>
        <p:txBody>
          <a:bodyPr/>
          <a:lstStyle/>
          <a:p>
            <a:r>
              <a:rPr lang="en-US" dirty="0"/>
              <a:t>Refine human-solvable algorithms</a:t>
            </a:r>
          </a:p>
          <a:p>
            <a:r>
              <a:rPr lang="en-US" dirty="0"/>
              <a:t>Implement backtracking algorithm for comparison with human-solvable algorithms and complete solving functionality</a:t>
            </a:r>
          </a:p>
          <a:p>
            <a:r>
              <a:rPr lang="en-US" dirty="0"/>
              <a:t>More accessibility options for GUI</a:t>
            </a:r>
          </a:p>
          <a:p>
            <a:endParaRPr lang="en-US" dirty="0"/>
          </a:p>
        </p:txBody>
      </p:sp>
      <p:pic>
        <p:nvPicPr>
          <p:cNvPr id="7" name="Picture 6" descr="A screenshot of a game&#10;&#10;Description automatically generated">
            <a:extLst>
              <a:ext uri="{FF2B5EF4-FFF2-40B4-BE49-F238E27FC236}">
                <a16:creationId xmlns:a16="http://schemas.microsoft.com/office/drawing/2014/main" id="{A64EFECD-C34F-A033-AC50-C74C8B305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9" y="1836852"/>
            <a:ext cx="4412446" cy="4428753"/>
          </a:xfrm>
          <a:prstGeom prst="rect">
            <a:avLst/>
          </a:prstGeom>
        </p:spPr>
      </p:pic>
    </p:spTree>
    <p:extLst>
      <p:ext uri="{BB962C8B-B14F-4D97-AF65-F5344CB8AC3E}">
        <p14:creationId xmlns:p14="http://schemas.microsoft.com/office/powerpoint/2010/main" val="25267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28B3-E772-4A36-1F98-C625EAA79118}"/>
              </a:ext>
            </a:extLst>
          </p:cNvPr>
          <p:cNvSpPr>
            <a:spLocks noGrp="1"/>
          </p:cNvSpPr>
          <p:nvPr>
            <p:ph type="title"/>
          </p:nvPr>
        </p:nvSpPr>
        <p:spPr/>
        <p:txBody>
          <a:bodyPr/>
          <a:lstStyle/>
          <a:p>
            <a:r>
              <a:rPr lang="en-US" dirty="0"/>
              <a:t>Division of Work</a:t>
            </a:r>
          </a:p>
        </p:txBody>
      </p:sp>
      <p:graphicFrame>
        <p:nvGraphicFramePr>
          <p:cNvPr id="4" name="Content Placeholder 3">
            <a:extLst>
              <a:ext uri="{FF2B5EF4-FFF2-40B4-BE49-F238E27FC236}">
                <a16:creationId xmlns:a16="http://schemas.microsoft.com/office/drawing/2014/main" id="{FBE56012-9A1E-CA89-79EC-02109DB1F59A}"/>
              </a:ext>
            </a:extLst>
          </p:cNvPr>
          <p:cNvGraphicFramePr>
            <a:graphicFrameLocks noGrp="1"/>
          </p:cNvGraphicFramePr>
          <p:nvPr>
            <p:ph idx="1"/>
            <p:extLst>
              <p:ext uri="{D42A27DB-BD31-4B8C-83A1-F6EECF244321}">
                <p14:modId xmlns:p14="http://schemas.microsoft.com/office/powerpoint/2010/main" val="391399045"/>
              </p:ext>
            </p:extLst>
          </p:nvPr>
        </p:nvGraphicFramePr>
        <p:xfrm>
          <a:off x="1050879" y="1703464"/>
          <a:ext cx="8531272" cy="5020633"/>
        </p:xfrm>
        <a:graphic>
          <a:graphicData uri="http://schemas.openxmlformats.org/drawingml/2006/table">
            <a:tbl>
              <a:tblPr/>
              <a:tblGrid>
                <a:gridCol w="4265636">
                  <a:extLst>
                    <a:ext uri="{9D8B030D-6E8A-4147-A177-3AD203B41FA5}">
                      <a16:colId xmlns:a16="http://schemas.microsoft.com/office/drawing/2014/main" val="496547640"/>
                    </a:ext>
                  </a:extLst>
                </a:gridCol>
                <a:gridCol w="4265636">
                  <a:extLst>
                    <a:ext uri="{9D8B030D-6E8A-4147-A177-3AD203B41FA5}">
                      <a16:colId xmlns:a16="http://schemas.microsoft.com/office/drawing/2014/main" val="2024581852"/>
                    </a:ext>
                  </a:extLst>
                </a:gridCol>
              </a:tblGrid>
              <a:tr h="225147">
                <a:tc>
                  <a:txBody>
                    <a:bodyPr/>
                    <a:lstStyle/>
                    <a:p>
                      <a:pPr rtl="0" fontAlgn="t">
                        <a:spcBef>
                          <a:spcPts val="0"/>
                        </a:spcBef>
                        <a:spcAft>
                          <a:spcPts val="0"/>
                        </a:spcAft>
                      </a:pPr>
                      <a:r>
                        <a:rPr lang="en-US" sz="1800" b="1" i="0" u="none" strike="noStrike" dirty="0">
                          <a:solidFill>
                            <a:srgbClr val="000000"/>
                          </a:solidFill>
                          <a:effectLst/>
                          <a:latin typeface="Times New Roman" panose="02020603050405020304" pitchFamily="18" charset="0"/>
                        </a:rPr>
                        <a:t>Task</a:t>
                      </a:r>
                      <a:endParaRPr lang="en-US" sz="18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800" b="1" i="0" u="none" strike="noStrike" dirty="0">
                          <a:solidFill>
                            <a:srgbClr val="000000"/>
                          </a:solidFill>
                          <a:effectLst/>
                          <a:latin typeface="Times New Roman" panose="02020603050405020304" pitchFamily="18" charset="0"/>
                        </a:rPr>
                        <a:t>Member Responsible</a:t>
                      </a:r>
                      <a:endParaRPr lang="en-US" sz="18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8188732"/>
                  </a:ext>
                </a:extLst>
              </a:tr>
              <a:tr h="490895">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Research </a:t>
                      </a:r>
                      <a:r>
                        <a:rPr lang="en-US" sz="1200" b="0" i="0" u="none" strike="noStrike" dirty="0" err="1">
                          <a:solidFill>
                            <a:srgbClr val="000000"/>
                          </a:solidFill>
                          <a:effectLst/>
                          <a:latin typeface="Times New Roman" panose="02020603050405020304" pitchFamily="18" charset="0"/>
                        </a:rPr>
                        <a:t>TkInter</a:t>
                      </a:r>
                      <a:r>
                        <a:rPr lang="en-US" sz="1200" b="0" i="0" u="none" strike="noStrike" dirty="0">
                          <a:solidFill>
                            <a:srgbClr val="000000"/>
                          </a:solidFill>
                          <a:effectLst/>
                          <a:latin typeface="Times New Roman" panose="02020603050405020304" pitchFamily="18" charset="0"/>
                        </a:rPr>
                        <a:t> and GUI design implementations of Sudoku boards (Michael Lieu)</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Michael Lieu</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5874492"/>
                  </a:ext>
                </a:extLst>
              </a:tr>
              <a:tr h="358021">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Design and develop the implementation of the visual Sudoku GUI’s board (Michael Lieu)</a:t>
                      </a:r>
                      <a:endParaRPr lang="en-US" sz="120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Michael Lieu</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1106926"/>
                  </a:ext>
                </a:extLst>
              </a:tr>
              <a:tr h="490895">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Design and develop the implementation of traversing across the visual Sudoku GUI and quality of life features (Michael Lieu)</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Michael Lieu</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1290925"/>
                  </a:ext>
                </a:extLst>
              </a:tr>
              <a:tr h="490895">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Design and develop the implementation of inputting, deleting, and replacing values for the Sudoku GUI (Michael Lieu)</a:t>
                      </a:r>
                      <a:endParaRPr lang="en-US" sz="120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Michael Lieu</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6453025"/>
                  </a:ext>
                </a:extLst>
              </a:tr>
              <a:tr h="490895">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Integrate the back-end implementation with the front-end implementation of the program (Michael Lieu)</a:t>
                      </a:r>
                      <a:endParaRPr lang="en-US" sz="120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Michael Lieu</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6737002"/>
                  </a:ext>
                </a:extLst>
              </a:tr>
              <a:tr h="22514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Design data structure for sudoku board</a:t>
                      </a:r>
                      <a:endParaRPr lang="en-US" sz="120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Will Schreiner</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7619429"/>
                  </a:ext>
                </a:extLst>
              </a:tr>
              <a:tr h="225147">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Design and develop the Square class</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Will Schreiner</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3854081"/>
                  </a:ext>
                </a:extLst>
              </a:tr>
              <a:tr h="490895">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Design and develop Board class structure; basic data functions, and board maintenance functions</a:t>
                      </a:r>
                      <a:endParaRPr lang="en-US" sz="120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Will Schreiner</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3019412"/>
                  </a:ext>
                </a:extLst>
              </a:tr>
              <a:tr h="22514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Design basic solve functions and unit tests</a:t>
                      </a:r>
                      <a:endParaRPr lang="en-US" sz="120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Will Schreiner</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0633127"/>
                  </a:ext>
                </a:extLst>
              </a:tr>
              <a:tr h="358021">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Design advanced solve functions and unit tests (hidden + naked pairs) and unit tests</a:t>
                      </a:r>
                      <a:endParaRPr lang="en-US" sz="120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Will Schreiner</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2375694"/>
                  </a:ext>
                </a:extLst>
              </a:tr>
              <a:tr h="358021">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Design backtracking solve functions and unit tests for non-human solvable fallback</a:t>
                      </a:r>
                      <a:endParaRPr lang="en-US" sz="120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Will Schreiner</a:t>
                      </a:r>
                      <a:endParaRPr lang="en-US" sz="1200" dirty="0">
                        <a:effectLst/>
                      </a:endParaRPr>
                    </a:p>
                  </a:txBody>
                  <a:tcPr marL="46137" marR="46137" marT="46137" marB="461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1190919"/>
                  </a:ext>
                </a:extLst>
              </a:tr>
            </a:tbl>
          </a:graphicData>
        </a:graphic>
      </p:graphicFrame>
      <p:sp>
        <p:nvSpPr>
          <p:cNvPr id="5" name="Rectangle 1">
            <a:extLst>
              <a:ext uri="{FF2B5EF4-FFF2-40B4-BE49-F238E27FC236}">
                <a16:creationId xmlns:a16="http://schemas.microsoft.com/office/drawing/2014/main" id="{93CD0BAC-9E36-4A38-4D99-8899AC20DD2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6630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5AC3-9B39-0417-3E5E-8E1F244B9B6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382D62F-446F-E28B-43CB-4397B1A32D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939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4F4B-F21F-6BAE-696C-22939D3E9F2C}"/>
              </a:ext>
            </a:extLst>
          </p:cNvPr>
          <p:cNvSpPr>
            <a:spLocks noGrp="1"/>
          </p:cNvSpPr>
          <p:nvPr>
            <p:ph type="title"/>
          </p:nvPr>
        </p:nvSpPr>
        <p:spPr/>
        <p:txBody>
          <a:bodyPr/>
          <a:lstStyle/>
          <a:p>
            <a:r>
              <a:rPr lang="en-US" dirty="0"/>
              <a:t>References/Links for Images</a:t>
            </a:r>
          </a:p>
        </p:txBody>
      </p:sp>
      <p:sp>
        <p:nvSpPr>
          <p:cNvPr id="3" name="Content Placeholder 2">
            <a:extLst>
              <a:ext uri="{FF2B5EF4-FFF2-40B4-BE49-F238E27FC236}">
                <a16:creationId xmlns:a16="http://schemas.microsoft.com/office/drawing/2014/main" id="{0CD06951-8691-2FE5-2938-A2FDDF4AC3A0}"/>
              </a:ext>
            </a:extLst>
          </p:cNvPr>
          <p:cNvSpPr>
            <a:spLocks noGrp="1"/>
          </p:cNvSpPr>
          <p:nvPr>
            <p:ph idx="1"/>
          </p:nvPr>
        </p:nvSpPr>
        <p:spPr/>
        <p:txBody>
          <a:bodyPr/>
          <a:lstStyle/>
          <a:p>
            <a:r>
              <a:rPr lang="en-US" dirty="0">
                <a:hlinkClick r:id="rId2"/>
              </a:rPr>
              <a:t>https://en.m.wikipedia.org/wiki/File:Visual_Studio_Code_1.35_icon.svg</a:t>
            </a:r>
          </a:p>
          <a:p>
            <a:r>
              <a:rPr lang="en-US" dirty="0">
                <a:hlinkClick r:id="rId2"/>
              </a:rPr>
              <a:t>https://en.wikipedia.org/wiki/GitHub</a:t>
            </a:r>
            <a:endParaRPr lang="en-US" dirty="0"/>
          </a:p>
          <a:p>
            <a:r>
              <a:rPr lang="en-US" dirty="0">
                <a:hlinkClick r:id="rId3"/>
              </a:rPr>
              <a:t>https://en.wikipedia.org/wiki/Python_%28programming_language%29</a:t>
            </a:r>
            <a:endParaRPr lang="en-US" dirty="0"/>
          </a:p>
          <a:p>
            <a:r>
              <a:rPr lang="en-US" dirty="0">
                <a:hlinkClick r:id="rId4"/>
              </a:rPr>
              <a:t>https://stackoverflow.com/tags/tkinter</a:t>
            </a:r>
            <a:r>
              <a:rPr lang="en-US">
                <a:hlinkClick r:id="rId4"/>
              </a:rPr>
              <a:t>/info</a:t>
            </a:r>
            <a:endParaRPr lang="en-US"/>
          </a:p>
          <a:p>
            <a:pPr marL="0" indent="0">
              <a:buNone/>
            </a:pPr>
            <a:endParaRPr lang="en-US" dirty="0"/>
          </a:p>
        </p:txBody>
      </p:sp>
    </p:spTree>
    <p:extLst>
      <p:ext uri="{BB962C8B-B14F-4D97-AF65-F5344CB8AC3E}">
        <p14:creationId xmlns:p14="http://schemas.microsoft.com/office/powerpoint/2010/main" val="11966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C763-0BC9-F9A6-C055-D0FC15EC8633}"/>
              </a:ext>
            </a:extLst>
          </p:cNvPr>
          <p:cNvSpPr>
            <a:spLocks noGrp="1"/>
          </p:cNvSpPr>
          <p:nvPr>
            <p:ph type="title"/>
          </p:nvPr>
        </p:nvSpPr>
        <p:spPr/>
        <p:txBody>
          <a:bodyPr/>
          <a:lstStyle/>
          <a:p>
            <a:r>
              <a:rPr lang="en-US" dirty="0"/>
              <a:t>Purpose and Goals</a:t>
            </a:r>
          </a:p>
        </p:txBody>
      </p:sp>
      <p:sp>
        <p:nvSpPr>
          <p:cNvPr id="3" name="Content Placeholder 2">
            <a:extLst>
              <a:ext uri="{FF2B5EF4-FFF2-40B4-BE49-F238E27FC236}">
                <a16:creationId xmlns:a16="http://schemas.microsoft.com/office/drawing/2014/main" id="{0B2C6880-23A2-C1DC-B1AE-BF07749F0243}"/>
              </a:ext>
            </a:extLst>
          </p:cNvPr>
          <p:cNvSpPr>
            <a:spLocks noGrp="1"/>
          </p:cNvSpPr>
          <p:nvPr>
            <p:ph idx="1"/>
          </p:nvPr>
        </p:nvSpPr>
        <p:spPr>
          <a:xfrm>
            <a:off x="4924926" y="1819646"/>
            <a:ext cx="5936555" cy="4428753"/>
          </a:xfrm>
        </p:spPr>
        <p:txBody>
          <a:bodyPr/>
          <a:lstStyle/>
          <a:p>
            <a:r>
              <a:rPr lang="en-US" dirty="0"/>
              <a:t>Purpose: Provide a program for solving Sudoku problems of varying difficulty without relying on computer-solvable algorithms such as backtracking</a:t>
            </a:r>
          </a:p>
          <a:p>
            <a:r>
              <a:rPr lang="en-US" dirty="0"/>
              <a:t>Goals:</a:t>
            </a:r>
          </a:p>
          <a:p>
            <a:pPr lvl="1"/>
            <a:r>
              <a:rPr lang="en-US" dirty="0"/>
              <a:t>Design and develop a Graphic User Interface for a Sudoku Board that allows the user to traverse the board, input values, and display solved board</a:t>
            </a:r>
          </a:p>
          <a:p>
            <a:pPr lvl="1"/>
            <a:r>
              <a:rPr lang="en-US" dirty="0"/>
              <a:t>Design and develop a backend for the Sudoku Board that takes inputs from the GUI, implements human-solvable algorithms to solve the board, and passes solved values to the GUI</a:t>
            </a:r>
          </a:p>
          <a:p>
            <a:pPr lvl="1"/>
            <a:r>
              <a:rPr lang="en-US" dirty="0"/>
              <a:t>Integrate the GUI and backend implementations into a cohesive and fully synthesized product</a:t>
            </a:r>
          </a:p>
        </p:txBody>
      </p:sp>
      <p:pic>
        <p:nvPicPr>
          <p:cNvPr id="5" name="Picture 4" descr="A screenshot of a grid&#10;&#10;Description automatically generated">
            <a:extLst>
              <a:ext uri="{FF2B5EF4-FFF2-40B4-BE49-F238E27FC236}">
                <a16:creationId xmlns:a16="http://schemas.microsoft.com/office/drawing/2014/main" id="{6EBD6671-924F-7A0F-3D3C-22CCFD23E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879" y="1940642"/>
            <a:ext cx="3491624" cy="3948880"/>
          </a:xfrm>
          <a:prstGeom prst="rect">
            <a:avLst/>
          </a:prstGeom>
        </p:spPr>
      </p:pic>
    </p:spTree>
    <p:extLst>
      <p:ext uri="{BB962C8B-B14F-4D97-AF65-F5344CB8AC3E}">
        <p14:creationId xmlns:p14="http://schemas.microsoft.com/office/powerpoint/2010/main" val="188710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35D2-8062-F9BE-6D73-A5AC779A8813}"/>
              </a:ext>
            </a:extLst>
          </p:cNvPr>
          <p:cNvSpPr>
            <a:spLocks noGrp="1"/>
          </p:cNvSpPr>
          <p:nvPr>
            <p:ph type="title"/>
          </p:nvPr>
        </p:nvSpPr>
        <p:spPr/>
        <p:txBody>
          <a:bodyPr/>
          <a:lstStyle/>
          <a:p>
            <a:r>
              <a:rPr lang="en-US" dirty="0"/>
              <a:t>The Sudoku Solvers</a:t>
            </a:r>
          </a:p>
        </p:txBody>
      </p:sp>
      <p:sp>
        <p:nvSpPr>
          <p:cNvPr id="3" name="Content Placeholder 2">
            <a:extLst>
              <a:ext uri="{FF2B5EF4-FFF2-40B4-BE49-F238E27FC236}">
                <a16:creationId xmlns:a16="http://schemas.microsoft.com/office/drawing/2014/main" id="{AC9AD8A8-4629-DDB9-846F-2186DD7A2BD3}"/>
              </a:ext>
            </a:extLst>
          </p:cNvPr>
          <p:cNvSpPr>
            <a:spLocks noGrp="1"/>
          </p:cNvSpPr>
          <p:nvPr>
            <p:ph idx="1"/>
          </p:nvPr>
        </p:nvSpPr>
        <p:spPr>
          <a:xfrm>
            <a:off x="1050879" y="1825624"/>
            <a:ext cx="4730796" cy="4428753"/>
          </a:xfrm>
        </p:spPr>
        <p:txBody>
          <a:bodyPr/>
          <a:lstStyle/>
          <a:p>
            <a:r>
              <a:rPr lang="en-US" dirty="0"/>
              <a:t>Michael Lieu</a:t>
            </a:r>
          </a:p>
          <a:p>
            <a:pPr lvl="1"/>
            <a:r>
              <a:rPr lang="en-US" dirty="0"/>
              <a:t>Computer Science ’24</a:t>
            </a:r>
          </a:p>
          <a:p>
            <a:pPr lvl="1"/>
            <a:r>
              <a:rPr lang="en-US" dirty="0"/>
              <a:t>Favorite Programming Language: Python</a:t>
            </a:r>
          </a:p>
          <a:p>
            <a:pPr lvl="1"/>
            <a:r>
              <a:rPr lang="en-US" dirty="0"/>
              <a:t>Co-Op(s): Resurgent Capital Services</a:t>
            </a:r>
          </a:p>
          <a:p>
            <a:pPr lvl="1"/>
            <a:r>
              <a:rPr lang="en-US" dirty="0"/>
              <a:t>Co-Op Role: Software Developer Intern</a:t>
            </a:r>
          </a:p>
          <a:p>
            <a:pPr lvl="1"/>
            <a:r>
              <a:rPr lang="en-US" dirty="0"/>
              <a:t>Project Role: Frontend Developer</a:t>
            </a:r>
          </a:p>
          <a:p>
            <a:pPr lvl="1"/>
            <a:r>
              <a:rPr lang="en-US" dirty="0"/>
              <a:t>Email: </a:t>
            </a:r>
            <a:r>
              <a:rPr lang="en-US" dirty="0">
                <a:hlinkClick r:id="rId2"/>
              </a:rPr>
              <a:t>lieumh@mail.uc.edu</a:t>
            </a:r>
            <a:endParaRPr lang="en-US" dirty="0"/>
          </a:p>
          <a:p>
            <a:pPr lvl="1"/>
            <a:r>
              <a:rPr lang="en-US" dirty="0"/>
              <a:t>Project Advisor: Fred </a:t>
            </a:r>
            <a:r>
              <a:rPr lang="en-US" dirty="0" err="1"/>
              <a:t>Annexstein</a:t>
            </a:r>
            <a:endParaRPr lang="en-US" dirty="0"/>
          </a:p>
        </p:txBody>
      </p:sp>
      <p:sp>
        <p:nvSpPr>
          <p:cNvPr id="4" name="Content Placeholder 2">
            <a:extLst>
              <a:ext uri="{FF2B5EF4-FFF2-40B4-BE49-F238E27FC236}">
                <a16:creationId xmlns:a16="http://schemas.microsoft.com/office/drawing/2014/main" id="{5F97A042-1C10-F186-8B0D-01CFED61041F}"/>
              </a:ext>
            </a:extLst>
          </p:cNvPr>
          <p:cNvSpPr txBox="1">
            <a:spLocks/>
          </p:cNvSpPr>
          <p:nvPr/>
        </p:nvSpPr>
        <p:spPr>
          <a:xfrm>
            <a:off x="5781675" y="1816470"/>
            <a:ext cx="4730796" cy="442875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Will Schreiner</a:t>
            </a:r>
          </a:p>
          <a:p>
            <a:pPr lvl="1"/>
            <a:r>
              <a:rPr lang="en-US" dirty="0"/>
              <a:t>Computer Science ’24</a:t>
            </a:r>
          </a:p>
          <a:p>
            <a:pPr lvl="1"/>
            <a:r>
              <a:rPr lang="en-US" dirty="0"/>
              <a:t>Favorite Programming Language: Python</a:t>
            </a:r>
          </a:p>
          <a:p>
            <a:pPr lvl="1"/>
            <a:r>
              <a:rPr lang="en-US" dirty="0"/>
              <a:t>Co-Op(s): Knauf</a:t>
            </a:r>
          </a:p>
          <a:p>
            <a:pPr lvl="1"/>
            <a:r>
              <a:rPr lang="en-US" dirty="0"/>
              <a:t>Co-Op Role: Software Developer Intern</a:t>
            </a:r>
          </a:p>
          <a:p>
            <a:pPr lvl="1"/>
            <a:r>
              <a:rPr lang="en-US" dirty="0"/>
              <a:t>Project Role: Backend Developer</a:t>
            </a:r>
          </a:p>
          <a:p>
            <a:pPr lvl="1"/>
            <a:r>
              <a:rPr lang="en-US" dirty="0"/>
              <a:t>Email: </a:t>
            </a:r>
            <a:r>
              <a:rPr lang="en-US" dirty="0">
                <a:hlinkClick r:id="rId3"/>
              </a:rPr>
              <a:t>schreiwa@mail.uc.edu</a:t>
            </a:r>
            <a:endParaRPr lang="en-US" dirty="0"/>
          </a:p>
          <a:p>
            <a:pPr lvl="1"/>
            <a:r>
              <a:rPr lang="en-US" dirty="0"/>
              <a:t>Project Advisor: Fred </a:t>
            </a:r>
            <a:r>
              <a:rPr lang="en-US" dirty="0" err="1"/>
              <a:t>Annexstein</a:t>
            </a:r>
            <a:endParaRPr lang="en-US" dirty="0"/>
          </a:p>
        </p:txBody>
      </p:sp>
    </p:spTree>
    <p:extLst>
      <p:ext uri="{BB962C8B-B14F-4D97-AF65-F5344CB8AC3E}">
        <p14:creationId xmlns:p14="http://schemas.microsoft.com/office/powerpoint/2010/main" val="138306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13DA-02BB-BBD0-9684-83CCC2AEB6E6}"/>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ABAEAE1-F01B-31F4-8EC7-4D98403E5611}"/>
              </a:ext>
            </a:extLst>
          </p:cNvPr>
          <p:cNvSpPr>
            <a:spLocks noGrp="1"/>
          </p:cNvSpPr>
          <p:nvPr>
            <p:ph idx="1"/>
          </p:nvPr>
        </p:nvSpPr>
        <p:spPr/>
        <p:txBody>
          <a:bodyPr/>
          <a:lstStyle/>
          <a:p>
            <a:pPr marL="0" indent="0">
              <a:buNone/>
            </a:pPr>
            <a:r>
              <a:rPr lang="en-US" sz="1800" b="0" i="0" u="none" strike="noStrike" dirty="0">
                <a:effectLst/>
                <a:latin typeface="+mj-lt"/>
              </a:rPr>
              <a:t>This project is centered around the design and development of a Sudoku Solver programmed entirely in Python. This involves the implementation of a user-friendly GUI using </a:t>
            </a:r>
            <a:r>
              <a:rPr lang="en-US" sz="1800" b="0" i="0" u="none" strike="noStrike" dirty="0" err="1">
                <a:effectLst/>
                <a:latin typeface="+mj-lt"/>
              </a:rPr>
              <a:t>TkInter</a:t>
            </a:r>
            <a:r>
              <a:rPr lang="en-US" sz="1800" b="0" i="0" u="none" strike="noStrike" dirty="0">
                <a:effectLst/>
                <a:latin typeface="+mj-lt"/>
              </a:rPr>
              <a:t> tools that will allow the user to interact with the board and the implementation of functions containing algorithms that will take inputs from the GUI, solve the board based on those inputs, and pass them to the GUI. The main distinction of this project is the utilization of human-solvable algorithms as opposed to computer solvable algorithms, the latter of which rely on brute force tactics while the human-solvable algorithms are more intuitive in nature.</a:t>
            </a:r>
            <a:endParaRPr lang="en-US" dirty="0">
              <a:latin typeface="+mj-lt"/>
            </a:endParaRPr>
          </a:p>
        </p:txBody>
      </p:sp>
    </p:spTree>
    <p:extLst>
      <p:ext uri="{BB962C8B-B14F-4D97-AF65-F5344CB8AC3E}">
        <p14:creationId xmlns:p14="http://schemas.microsoft.com/office/powerpoint/2010/main" val="318124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1AFE-B37E-B6AE-BCD1-D6CBC84DFEF9}"/>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56AD769C-4FC0-88F7-7B50-1AD7EBE5C475}"/>
              </a:ext>
            </a:extLst>
          </p:cNvPr>
          <p:cNvSpPr>
            <a:spLocks noGrp="1"/>
          </p:cNvSpPr>
          <p:nvPr>
            <p:ph idx="1"/>
          </p:nvPr>
        </p:nvSpPr>
        <p:spPr>
          <a:xfrm>
            <a:off x="5407741" y="1825624"/>
            <a:ext cx="5453741" cy="4428753"/>
          </a:xfrm>
        </p:spPr>
        <p:txBody>
          <a:bodyPr>
            <a:normAutofit lnSpcReduction="10000"/>
          </a:bodyPr>
          <a:lstStyle/>
          <a:p>
            <a:r>
              <a:rPr lang="en-US" dirty="0"/>
              <a:t>As a Player, I want the square I have selected to be highlighted, so that I can read the board easier</a:t>
            </a:r>
          </a:p>
          <a:p>
            <a:r>
              <a:rPr lang="en-US" dirty="0"/>
              <a:t>As a Player, I want to be able to traverse the board using mouse clicks and arrow keys, so that I can access cells according to my preference</a:t>
            </a:r>
          </a:p>
          <a:p>
            <a:r>
              <a:rPr lang="en-US" dirty="0"/>
              <a:t>As a Player, I want to be able to replace a square’s value without having to manually delete the square’s current value, to make interactivity with the board more fluid.</a:t>
            </a:r>
          </a:p>
          <a:p>
            <a:r>
              <a:rPr lang="en-US" dirty="0"/>
              <a:t>As a Player, I want to be able to solve Sudoku puzzles of varying difficulty, so that I can solve any board.</a:t>
            </a:r>
          </a:p>
        </p:txBody>
      </p:sp>
      <p:pic>
        <p:nvPicPr>
          <p:cNvPr id="5" name="Picture 4" descr="A grid of numbers and a number on a white surface&#10;&#10;Description automatically generated">
            <a:extLst>
              <a:ext uri="{FF2B5EF4-FFF2-40B4-BE49-F238E27FC236}">
                <a16:creationId xmlns:a16="http://schemas.microsoft.com/office/drawing/2014/main" id="{85C8C56C-CF44-FC36-73CF-FAF37FBDA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9" y="1825624"/>
            <a:ext cx="3934076" cy="4250711"/>
          </a:xfrm>
          <a:prstGeom prst="rect">
            <a:avLst/>
          </a:prstGeom>
        </p:spPr>
      </p:pic>
    </p:spTree>
    <p:extLst>
      <p:ext uri="{BB962C8B-B14F-4D97-AF65-F5344CB8AC3E}">
        <p14:creationId xmlns:p14="http://schemas.microsoft.com/office/powerpoint/2010/main" val="295017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09FA-4119-65C0-0E8D-80353564F43F}"/>
              </a:ext>
            </a:extLst>
          </p:cNvPr>
          <p:cNvSpPr>
            <a:spLocks noGrp="1"/>
          </p:cNvSpPr>
          <p:nvPr>
            <p:ph type="title"/>
          </p:nvPr>
        </p:nvSpPr>
        <p:spPr/>
        <p:txBody>
          <a:bodyPr/>
          <a:lstStyle/>
          <a:p>
            <a:r>
              <a:rPr lang="en-US" dirty="0"/>
              <a:t>Design Diagrams: D0</a:t>
            </a:r>
          </a:p>
        </p:txBody>
      </p:sp>
      <p:pic>
        <p:nvPicPr>
          <p:cNvPr id="1026" name="Picture 2">
            <a:extLst>
              <a:ext uri="{FF2B5EF4-FFF2-40B4-BE49-F238E27FC236}">
                <a16:creationId xmlns:a16="http://schemas.microsoft.com/office/drawing/2014/main" id="{8DED1A66-7C63-051F-D3B8-C6E1228620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0879" y="1825625"/>
            <a:ext cx="9659698" cy="2705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31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D266-2556-7F94-78AC-D7335480B64F}"/>
              </a:ext>
            </a:extLst>
          </p:cNvPr>
          <p:cNvSpPr>
            <a:spLocks noGrp="1"/>
          </p:cNvSpPr>
          <p:nvPr>
            <p:ph type="title"/>
          </p:nvPr>
        </p:nvSpPr>
        <p:spPr/>
        <p:txBody>
          <a:bodyPr/>
          <a:lstStyle/>
          <a:p>
            <a:r>
              <a:rPr lang="en-US" dirty="0"/>
              <a:t>Design Diagrams: D1</a:t>
            </a:r>
          </a:p>
        </p:txBody>
      </p:sp>
      <p:pic>
        <p:nvPicPr>
          <p:cNvPr id="2050" name="Picture 2">
            <a:extLst>
              <a:ext uri="{FF2B5EF4-FFF2-40B4-BE49-F238E27FC236}">
                <a16:creationId xmlns:a16="http://schemas.microsoft.com/office/drawing/2014/main" id="{7CD7C58B-943A-7A4A-252E-7E3999ADF7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0879" y="1825625"/>
            <a:ext cx="9810750" cy="330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89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3DCD-1327-1B26-E190-4C1CFB784696}"/>
              </a:ext>
            </a:extLst>
          </p:cNvPr>
          <p:cNvSpPr>
            <a:spLocks noGrp="1"/>
          </p:cNvSpPr>
          <p:nvPr>
            <p:ph type="title"/>
          </p:nvPr>
        </p:nvSpPr>
        <p:spPr/>
        <p:txBody>
          <a:bodyPr/>
          <a:lstStyle/>
          <a:p>
            <a:r>
              <a:rPr lang="en-US" dirty="0"/>
              <a:t>Design Diagrams: D2</a:t>
            </a:r>
          </a:p>
        </p:txBody>
      </p:sp>
      <p:pic>
        <p:nvPicPr>
          <p:cNvPr id="3074" name="Picture 2">
            <a:extLst>
              <a:ext uri="{FF2B5EF4-FFF2-40B4-BE49-F238E27FC236}">
                <a16:creationId xmlns:a16="http://schemas.microsoft.com/office/drawing/2014/main" id="{6132603B-08CA-7EA9-F567-67CCF8FAFA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0879" y="1819274"/>
            <a:ext cx="89958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91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C8EE-CE75-E1D5-C041-F5F0218DDE9B}"/>
              </a:ext>
            </a:extLst>
          </p:cNvPr>
          <p:cNvSpPr>
            <a:spLocks noGrp="1"/>
          </p:cNvSpPr>
          <p:nvPr>
            <p:ph type="title"/>
          </p:nvPr>
        </p:nvSpPr>
        <p:spPr/>
        <p:txBody>
          <a:bodyPr/>
          <a:lstStyle/>
          <a:p>
            <a:r>
              <a:rPr lang="en-US" dirty="0"/>
              <a:t>Major Project Constraints</a:t>
            </a:r>
          </a:p>
        </p:txBody>
      </p:sp>
      <p:sp>
        <p:nvSpPr>
          <p:cNvPr id="3" name="Content Placeholder 2">
            <a:extLst>
              <a:ext uri="{FF2B5EF4-FFF2-40B4-BE49-F238E27FC236}">
                <a16:creationId xmlns:a16="http://schemas.microsoft.com/office/drawing/2014/main" id="{89125F03-D9B7-EFE0-A4E3-95625915368C}"/>
              </a:ext>
            </a:extLst>
          </p:cNvPr>
          <p:cNvSpPr>
            <a:spLocks noGrp="1"/>
          </p:cNvSpPr>
          <p:nvPr>
            <p:ph idx="1"/>
          </p:nvPr>
        </p:nvSpPr>
        <p:spPr>
          <a:xfrm>
            <a:off x="6095999" y="1825624"/>
            <a:ext cx="4765483" cy="4428753"/>
          </a:xfrm>
        </p:spPr>
        <p:txBody>
          <a:bodyPr/>
          <a:lstStyle/>
          <a:p>
            <a:r>
              <a:rPr lang="en-US" dirty="0"/>
              <a:t>Economic</a:t>
            </a:r>
          </a:p>
          <a:p>
            <a:pPr lvl="1"/>
            <a:r>
              <a:rPr lang="en-US" dirty="0"/>
              <a:t>Python</a:t>
            </a:r>
          </a:p>
          <a:p>
            <a:pPr lvl="1"/>
            <a:r>
              <a:rPr lang="en-US" dirty="0"/>
              <a:t>Visual Studio Code</a:t>
            </a:r>
          </a:p>
          <a:p>
            <a:pPr lvl="1"/>
            <a:r>
              <a:rPr lang="en-US" dirty="0"/>
              <a:t>GitHub</a:t>
            </a:r>
          </a:p>
          <a:p>
            <a:pPr lvl="1"/>
            <a:r>
              <a:rPr lang="en-US" dirty="0" err="1"/>
              <a:t>TkInter</a:t>
            </a:r>
            <a:endParaRPr lang="en-US" dirty="0"/>
          </a:p>
          <a:p>
            <a:pPr lvl="1"/>
            <a:r>
              <a:rPr lang="en-US" dirty="0"/>
              <a:t>Economic and intellectual freedom</a:t>
            </a:r>
          </a:p>
          <a:p>
            <a:r>
              <a:rPr lang="en-US" dirty="0"/>
              <a:t>Professional</a:t>
            </a:r>
          </a:p>
          <a:p>
            <a:pPr lvl="1"/>
            <a:r>
              <a:rPr lang="en-US" dirty="0"/>
              <a:t>Professional technologies such as Python, Visual Studio Code, and GitHub</a:t>
            </a:r>
          </a:p>
          <a:p>
            <a:pPr lvl="1"/>
            <a:r>
              <a:rPr lang="en-US" dirty="0"/>
              <a:t>Practices such as frontend development, backend development, project management, system change management</a:t>
            </a:r>
          </a:p>
          <a:p>
            <a:pPr lvl="1"/>
            <a:endParaRPr lang="en-US" dirty="0"/>
          </a:p>
          <a:p>
            <a:pPr lvl="1"/>
            <a:endParaRPr lang="en-US" dirty="0"/>
          </a:p>
        </p:txBody>
      </p:sp>
      <p:pic>
        <p:nvPicPr>
          <p:cNvPr id="1026" name="Picture 2" descr="upload.wikimedia.org/wikipedia/commons/thumb/c/c3/...">
            <a:extLst>
              <a:ext uri="{FF2B5EF4-FFF2-40B4-BE49-F238E27FC236}">
                <a16:creationId xmlns:a16="http://schemas.microsoft.com/office/drawing/2014/main" id="{1C086411-B41F-6535-AC43-139F83275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331" y="2187573"/>
            <a:ext cx="1375748" cy="17590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 Wikipedia">
            <a:extLst>
              <a:ext uri="{FF2B5EF4-FFF2-40B4-BE49-F238E27FC236}">
                <a16:creationId xmlns:a16="http://schemas.microsoft.com/office/drawing/2014/main" id="{A5773F9F-BC5A-7413-4873-71304D85D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165" y="2165450"/>
            <a:ext cx="1375748" cy="17590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4F85A1-79FB-8812-AFF8-3C1839BA55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184" y="4308574"/>
            <a:ext cx="1680042" cy="15289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kinter' tag wiki - Stack Overflow">
            <a:extLst>
              <a:ext uri="{FF2B5EF4-FFF2-40B4-BE49-F238E27FC236}">
                <a16:creationId xmlns:a16="http://schemas.microsoft.com/office/drawing/2014/main" id="{FE50816B-B80B-7491-74D6-FFAFE07A92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1165" y="4264328"/>
            <a:ext cx="1680042" cy="169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187428"/>
      </p:ext>
    </p:extLst>
  </p:cSld>
  <p:clrMapOvr>
    <a:masterClrMapping/>
  </p:clrMapOvr>
</p:sld>
</file>

<file path=ppt/theme/theme1.xml><?xml version="1.0" encoding="utf-8"?>
<a:theme xmlns:a="http://schemas.openxmlformats.org/drawingml/2006/main" name="Archiv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352</TotalTime>
  <Words>780</Words>
  <Application>Microsoft Office PowerPoint</Application>
  <PresentationFormat>Widescreen</PresentationFormat>
  <Paragraphs>89</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Bembo</vt:lpstr>
      <vt:lpstr>Times New Roman</vt:lpstr>
      <vt:lpstr>ArchiveVTI</vt:lpstr>
      <vt:lpstr>Sudoku Solver</vt:lpstr>
      <vt:lpstr>Purpose and Goals</vt:lpstr>
      <vt:lpstr>The Sudoku Solvers</vt:lpstr>
      <vt:lpstr>Abstract</vt:lpstr>
      <vt:lpstr>User Stories</vt:lpstr>
      <vt:lpstr>Design Diagrams: D0</vt:lpstr>
      <vt:lpstr>Design Diagrams: D1</vt:lpstr>
      <vt:lpstr>Design Diagrams: D2</vt:lpstr>
      <vt:lpstr>Major Project Constraints</vt:lpstr>
      <vt:lpstr>Review of Project Progress</vt:lpstr>
      <vt:lpstr>Expected Accomplishments</vt:lpstr>
      <vt:lpstr>Division of Work</vt:lpstr>
      <vt:lpstr>Demo</vt:lpstr>
      <vt:lpstr>References/Links for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Solver</dc:title>
  <dc:creator>Michael Lieu</dc:creator>
  <cp:lastModifiedBy>Michael Lieu</cp:lastModifiedBy>
  <cp:revision>1</cp:revision>
  <dcterms:created xsi:type="dcterms:W3CDTF">2024-04-03T14:49:45Z</dcterms:created>
  <dcterms:modified xsi:type="dcterms:W3CDTF">2024-04-05T18:00:14Z</dcterms:modified>
</cp:coreProperties>
</file>