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Games are about shared experiences. All successful games have communities made up of their large groups of gamers. However, because of the diversity of games and a variety of gaming platforms, communities of gamers are numerous but never unified. For a heavy gamer, they may need to spend a lot of time logging on and browsing different websites to get information about various games. In addition, for users on Steam, they only show their game list and achievements on Steam. Their friends won't know if they're playing games from platforms like Blizzard or Epic. Also, there may be a lot of haters online for other similar games, because they only discuss in their own game community and never learn about other good games. So, we propose Gamespace to deal with these problems in the gaming community. We want to bring together users from all platforms and provide them a peaceful and free platform to discuss games. We can help players save a lot of trouble in finding communities, and let them find more friends easily on our platform.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8df7dcc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f8df7dcc5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7.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16.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4260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5000"/>
              <a:t>Gamespace</a:t>
            </a:r>
            <a:endParaRPr sz="5000"/>
          </a:p>
        </p:txBody>
      </p:sp>
      <p:sp>
        <p:nvSpPr>
          <p:cNvPr id="135" name="Google Shape;135;p13"/>
          <p:cNvSpPr txBox="1"/>
          <p:nvPr>
            <p:ph idx="1" type="subTitle"/>
          </p:nvPr>
        </p:nvSpPr>
        <p:spPr>
          <a:xfrm>
            <a:off x="5600250" y="3157300"/>
            <a:ext cx="3027900" cy="506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300"/>
              <a:buNone/>
            </a:pPr>
            <a:r>
              <a:rPr lang="en"/>
              <a:t>Carter Ellis, Shangqing Wei (Will), Viano Arcery</a:t>
            </a:r>
            <a:endParaRPr/>
          </a:p>
        </p:txBody>
      </p:sp>
      <p:sp>
        <p:nvSpPr>
          <p:cNvPr id="136" name="Google Shape;136;p13"/>
          <p:cNvSpPr txBox="1"/>
          <p:nvPr>
            <p:ph type="ctrTitle"/>
          </p:nvPr>
        </p:nvSpPr>
        <p:spPr>
          <a:xfrm>
            <a:off x="5590375" y="2647950"/>
            <a:ext cx="3333000" cy="68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2500"/>
              <a:t>VCW Software</a:t>
            </a:r>
            <a:endParaRPr sz="2500"/>
          </a:p>
        </p:txBody>
      </p:sp>
      <p:pic>
        <p:nvPicPr>
          <p:cNvPr id="137" name="Google Shape;137;p13"/>
          <p:cNvPicPr preferRelativeResize="0"/>
          <p:nvPr/>
        </p:nvPicPr>
        <p:blipFill>
          <a:blip r:embed="rId3">
            <a:alphaModFix/>
          </a:blip>
          <a:stretch>
            <a:fillRect/>
          </a:stretch>
        </p:blipFill>
        <p:spPr>
          <a:xfrm>
            <a:off x="3316225" y="2070400"/>
            <a:ext cx="2172675" cy="217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17455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What We Have Done</a:t>
            </a:r>
            <a:endParaRPr sz="3600"/>
          </a:p>
        </p:txBody>
      </p:sp>
      <p:sp>
        <p:nvSpPr>
          <p:cNvPr id="143" name="Google Shape;143;p14"/>
          <p:cNvSpPr txBox="1"/>
          <p:nvPr>
            <p:ph idx="1" type="body"/>
          </p:nvPr>
        </p:nvSpPr>
        <p:spPr>
          <a:xfrm>
            <a:off x="267650" y="1406725"/>
            <a:ext cx="5812800" cy="40530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HTML, CSS, JavaScript (basics)</a:t>
            </a:r>
            <a:endParaRPr sz="2000">
              <a:latin typeface="Montserrat"/>
              <a:ea typeface="Montserrat"/>
              <a:cs typeface="Montserrat"/>
              <a:sym typeface="Montserrat"/>
            </a:endParaRPr>
          </a:p>
          <a:p>
            <a:pPr indent="-355600" lvl="1" marL="9144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Login Screen</a:t>
            </a:r>
            <a:endParaRPr sz="2000">
              <a:latin typeface="Montserrat"/>
              <a:ea typeface="Montserrat"/>
              <a:cs typeface="Montserrat"/>
              <a:sym typeface="Montserrat"/>
            </a:endParaRPr>
          </a:p>
          <a:p>
            <a:pPr indent="-355600" lvl="1" marL="9144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Home Page</a:t>
            </a:r>
            <a:endParaRPr sz="2000">
              <a:latin typeface="Montserrat"/>
              <a:ea typeface="Montserrat"/>
              <a:cs typeface="Montserrat"/>
              <a:sym typeface="Montserrat"/>
            </a:endParaRPr>
          </a:p>
          <a:p>
            <a:pPr indent="-355600" lvl="1" marL="9144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Profile Page</a:t>
            </a:r>
            <a:endParaRPr sz="2000">
              <a:latin typeface="Montserrat"/>
              <a:ea typeface="Montserrat"/>
              <a:cs typeface="Montserrat"/>
              <a:sym typeface="Montserrat"/>
            </a:endParaRPr>
          </a:p>
          <a:p>
            <a:pPr indent="-355600" lvl="1" marL="9144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Friends Page</a:t>
            </a:r>
            <a:endParaRPr sz="2000">
              <a:latin typeface="Montserrat"/>
              <a:ea typeface="Montserrat"/>
              <a:cs typeface="Montserrat"/>
              <a:sym typeface="Montserrat"/>
            </a:endParaRPr>
          </a:p>
          <a:p>
            <a:pPr indent="-355600" lvl="1" marL="9144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Settings Modal</a:t>
            </a:r>
            <a:endParaRPr sz="2000">
              <a:latin typeface="Montserrat"/>
              <a:ea typeface="Montserrat"/>
              <a:cs typeface="Montserrat"/>
              <a:sym typeface="Montserrat"/>
            </a:endParaRPr>
          </a:p>
          <a:p>
            <a:pPr indent="0" lvl="0" marL="0" rtl="0" algn="l">
              <a:lnSpc>
                <a:spcPct val="200000"/>
              </a:lnSpc>
              <a:spcBef>
                <a:spcPts val="0"/>
              </a:spcBef>
              <a:spcAft>
                <a:spcPts val="0"/>
              </a:spcAft>
              <a:buNone/>
            </a:pPr>
            <a:r>
              <a:t/>
            </a:r>
            <a:endParaRPr sz="2068">
              <a:latin typeface="Montserrat"/>
              <a:ea typeface="Montserrat"/>
              <a:cs typeface="Montserrat"/>
              <a:sym typeface="Montserrat"/>
            </a:endParaRPr>
          </a:p>
          <a:p>
            <a:pPr indent="0" lvl="0" marL="0" rtl="0" algn="l">
              <a:lnSpc>
                <a:spcPct val="105000"/>
              </a:lnSpc>
              <a:spcBef>
                <a:spcPts val="1200"/>
              </a:spcBef>
              <a:spcAft>
                <a:spcPts val="1200"/>
              </a:spcAft>
              <a:buSzPts val="440"/>
              <a:buNone/>
            </a:pPr>
            <a:r>
              <a:t/>
            </a:r>
            <a:endParaRPr sz="720">
              <a:latin typeface="Comic Sans MS"/>
              <a:ea typeface="Comic Sans MS"/>
              <a:cs typeface="Comic Sans MS"/>
              <a:sym typeface="Comic Sans MS"/>
            </a:endParaRPr>
          </a:p>
        </p:txBody>
      </p:sp>
      <p:sp>
        <p:nvSpPr>
          <p:cNvPr id="144" name="Google Shape;144;p14"/>
          <p:cNvSpPr txBox="1"/>
          <p:nvPr>
            <p:ph idx="1" type="body"/>
          </p:nvPr>
        </p:nvSpPr>
        <p:spPr>
          <a:xfrm>
            <a:off x="5159150" y="1406725"/>
            <a:ext cx="5812800" cy="40530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Database Configuration</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Self-signed SSL Cert</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Apache Configuration</a:t>
            </a:r>
            <a:endParaRPr sz="2000">
              <a:latin typeface="Montserrat"/>
              <a:ea typeface="Montserrat"/>
              <a:cs typeface="Montserrat"/>
              <a:sym typeface="Montserrat"/>
            </a:endParaRPr>
          </a:p>
          <a:p>
            <a:pPr indent="0" lvl="0" marL="0" rtl="0" algn="l">
              <a:lnSpc>
                <a:spcPct val="200000"/>
              </a:lnSpc>
              <a:spcBef>
                <a:spcPts val="0"/>
              </a:spcBef>
              <a:spcAft>
                <a:spcPts val="0"/>
              </a:spcAft>
              <a:buNone/>
            </a:pPr>
            <a:r>
              <a:t/>
            </a:r>
            <a:endParaRPr sz="2068">
              <a:latin typeface="Montserrat"/>
              <a:ea typeface="Montserrat"/>
              <a:cs typeface="Montserrat"/>
              <a:sym typeface="Montserrat"/>
            </a:endParaRPr>
          </a:p>
          <a:p>
            <a:pPr indent="0" lvl="0" marL="0" rtl="0" algn="l">
              <a:lnSpc>
                <a:spcPct val="105000"/>
              </a:lnSpc>
              <a:spcBef>
                <a:spcPts val="1200"/>
              </a:spcBef>
              <a:spcAft>
                <a:spcPts val="1200"/>
              </a:spcAft>
              <a:buSzPts val="440"/>
              <a:buNone/>
            </a:pPr>
            <a:r>
              <a:t/>
            </a:r>
            <a:endParaRPr sz="72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Login</a:t>
            </a:r>
            <a:endParaRPr sz="3600"/>
          </a:p>
        </p:txBody>
      </p:sp>
      <p:pic>
        <p:nvPicPr>
          <p:cNvPr id="150" name="Google Shape;150;p15"/>
          <p:cNvPicPr preferRelativeResize="0"/>
          <p:nvPr/>
        </p:nvPicPr>
        <p:blipFill>
          <a:blip r:embed="rId3">
            <a:alphaModFix/>
          </a:blip>
          <a:stretch>
            <a:fillRect/>
          </a:stretch>
        </p:blipFill>
        <p:spPr>
          <a:xfrm>
            <a:off x="120050" y="1457250"/>
            <a:ext cx="4986001" cy="1922175"/>
          </a:xfrm>
          <a:prstGeom prst="rect">
            <a:avLst/>
          </a:prstGeom>
          <a:noFill/>
          <a:ln>
            <a:noFill/>
          </a:ln>
        </p:spPr>
      </p:pic>
      <p:pic>
        <p:nvPicPr>
          <p:cNvPr id="151" name="Google Shape;151;p15"/>
          <p:cNvPicPr preferRelativeResize="0"/>
          <p:nvPr/>
        </p:nvPicPr>
        <p:blipFill>
          <a:blip r:embed="rId4">
            <a:alphaModFix/>
          </a:blip>
          <a:stretch>
            <a:fillRect/>
          </a:stretch>
        </p:blipFill>
        <p:spPr>
          <a:xfrm>
            <a:off x="3747425" y="1457250"/>
            <a:ext cx="5183427" cy="2409474"/>
          </a:xfrm>
          <a:prstGeom prst="rect">
            <a:avLst/>
          </a:prstGeom>
          <a:noFill/>
          <a:ln>
            <a:noFill/>
          </a:ln>
          <a:effectLst>
            <a:outerShdw blurRad="57150" rotWithShape="0" algn="bl" dir="5400000" dist="19050">
              <a:schemeClr val="lt1">
                <a:alpha val="50000"/>
              </a:schemeClr>
            </a:outerShdw>
          </a:effectLst>
        </p:spPr>
      </p:pic>
      <p:pic>
        <p:nvPicPr>
          <p:cNvPr id="152" name="Google Shape;152;p15"/>
          <p:cNvPicPr preferRelativeResize="0"/>
          <p:nvPr/>
        </p:nvPicPr>
        <p:blipFill>
          <a:blip r:embed="rId5">
            <a:alphaModFix/>
          </a:blip>
          <a:stretch>
            <a:fillRect/>
          </a:stretch>
        </p:blipFill>
        <p:spPr>
          <a:xfrm>
            <a:off x="120050" y="3379421"/>
            <a:ext cx="1290575" cy="1573725"/>
          </a:xfrm>
          <a:prstGeom prst="rect">
            <a:avLst/>
          </a:prstGeom>
          <a:noFill/>
          <a:ln>
            <a:noFill/>
          </a:ln>
        </p:spPr>
      </p:pic>
      <p:pic>
        <p:nvPicPr>
          <p:cNvPr id="153" name="Google Shape;153;p15"/>
          <p:cNvPicPr preferRelativeResize="0"/>
          <p:nvPr/>
        </p:nvPicPr>
        <p:blipFill>
          <a:blip r:embed="rId6">
            <a:alphaModFix/>
          </a:blip>
          <a:stretch>
            <a:fillRect/>
          </a:stretch>
        </p:blipFill>
        <p:spPr>
          <a:xfrm>
            <a:off x="1410625" y="3379425"/>
            <a:ext cx="3044638" cy="1573725"/>
          </a:xfrm>
          <a:prstGeom prst="rect">
            <a:avLst/>
          </a:prstGeom>
          <a:noFill/>
          <a:ln>
            <a:noFill/>
          </a:ln>
        </p:spPr>
      </p:pic>
      <p:pic>
        <p:nvPicPr>
          <p:cNvPr id="154" name="Google Shape;154;p15"/>
          <p:cNvPicPr preferRelativeResize="0"/>
          <p:nvPr/>
        </p:nvPicPr>
        <p:blipFill>
          <a:blip r:embed="rId7">
            <a:alphaModFix/>
          </a:blip>
          <a:stretch>
            <a:fillRect/>
          </a:stretch>
        </p:blipFill>
        <p:spPr>
          <a:xfrm>
            <a:off x="7202100" y="160088"/>
            <a:ext cx="1221125" cy="122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Home Page</a:t>
            </a:r>
            <a:endParaRPr sz="3600"/>
          </a:p>
        </p:txBody>
      </p:sp>
      <p:pic>
        <p:nvPicPr>
          <p:cNvPr id="160" name="Google Shape;160;p16"/>
          <p:cNvPicPr preferRelativeResize="0"/>
          <p:nvPr/>
        </p:nvPicPr>
        <p:blipFill>
          <a:blip r:embed="rId3">
            <a:alphaModFix/>
          </a:blip>
          <a:stretch>
            <a:fillRect/>
          </a:stretch>
        </p:blipFill>
        <p:spPr>
          <a:xfrm>
            <a:off x="0" y="1048750"/>
            <a:ext cx="1496025" cy="4094750"/>
          </a:xfrm>
          <a:prstGeom prst="rect">
            <a:avLst/>
          </a:prstGeom>
          <a:noFill/>
          <a:ln>
            <a:noFill/>
          </a:ln>
        </p:spPr>
      </p:pic>
      <p:pic>
        <p:nvPicPr>
          <p:cNvPr id="161" name="Google Shape;161;p16"/>
          <p:cNvPicPr preferRelativeResize="0"/>
          <p:nvPr/>
        </p:nvPicPr>
        <p:blipFill>
          <a:blip r:embed="rId4">
            <a:alphaModFix/>
          </a:blip>
          <a:stretch>
            <a:fillRect/>
          </a:stretch>
        </p:blipFill>
        <p:spPr>
          <a:xfrm>
            <a:off x="1496025" y="1048750"/>
            <a:ext cx="2177987" cy="4094749"/>
          </a:xfrm>
          <a:prstGeom prst="rect">
            <a:avLst/>
          </a:prstGeom>
          <a:noFill/>
          <a:ln>
            <a:noFill/>
          </a:ln>
        </p:spPr>
      </p:pic>
      <p:pic>
        <p:nvPicPr>
          <p:cNvPr id="162" name="Google Shape;162;p16"/>
          <p:cNvPicPr preferRelativeResize="0"/>
          <p:nvPr/>
        </p:nvPicPr>
        <p:blipFill rotWithShape="1">
          <a:blip r:embed="rId5">
            <a:alphaModFix/>
          </a:blip>
          <a:srcRect b="51475" l="0" r="0" t="0"/>
          <a:stretch/>
        </p:blipFill>
        <p:spPr>
          <a:xfrm>
            <a:off x="3059588" y="4148203"/>
            <a:ext cx="3514717" cy="995301"/>
          </a:xfrm>
          <a:prstGeom prst="rect">
            <a:avLst/>
          </a:prstGeom>
          <a:noFill/>
          <a:ln>
            <a:noFill/>
          </a:ln>
        </p:spPr>
      </p:pic>
      <p:pic>
        <p:nvPicPr>
          <p:cNvPr id="163" name="Google Shape;163;p16"/>
          <p:cNvPicPr preferRelativeResize="0"/>
          <p:nvPr/>
        </p:nvPicPr>
        <p:blipFill rotWithShape="1">
          <a:blip r:embed="rId6">
            <a:alphaModFix/>
          </a:blip>
          <a:srcRect b="0" l="0" r="0" t="51054"/>
          <a:stretch/>
        </p:blipFill>
        <p:spPr>
          <a:xfrm>
            <a:off x="5659475" y="4148200"/>
            <a:ext cx="3484524" cy="995301"/>
          </a:xfrm>
          <a:prstGeom prst="rect">
            <a:avLst/>
          </a:prstGeom>
          <a:noFill/>
          <a:ln>
            <a:noFill/>
          </a:ln>
        </p:spPr>
      </p:pic>
      <p:pic>
        <p:nvPicPr>
          <p:cNvPr id="164" name="Google Shape;164;p16"/>
          <p:cNvPicPr preferRelativeResize="0"/>
          <p:nvPr/>
        </p:nvPicPr>
        <p:blipFill>
          <a:blip r:embed="rId7">
            <a:alphaModFix/>
          </a:blip>
          <a:stretch>
            <a:fillRect/>
          </a:stretch>
        </p:blipFill>
        <p:spPr>
          <a:xfrm>
            <a:off x="3674000" y="1048750"/>
            <a:ext cx="6078600" cy="2827175"/>
          </a:xfrm>
          <a:prstGeom prst="rect">
            <a:avLst/>
          </a:prstGeom>
          <a:noFill/>
          <a:ln>
            <a:noFill/>
          </a:ln>
        </p:spPr>
      </p:pic>
      <p:pic>
        <p:nvPicPr>
          <p:cNvPr id="165" name="Google Shape;165;p16"/>
          <p:cNvPicPr preferRelativeResize="0"/>
          <p:nvPr/>
        </p:nvPicPr>
        <p:blipFill>
          <a:blip r:embed="rId8">
            <a:alphaModFix/>
          </a:blip>
          <a:stretch>
            <a:fillRect/>
          </a:stretch>
        </p:blipFill>
        <p:spPr>
          <a:xfrm>
            <a:off x="7202100" y="160088"/>
            <a:ext cx="1221125" cy="122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Profile Page</a:t>
            </a:r>
            <a:endParaRPr sz="3600"/>
          </a:p>
        </p:txBody>
      </p:sp>
      <p:pic>
        <p:nvPicPr>
          <p:cNvPr id="171" name="Google Shape;171;p17"/>
          <p:cNvPicPr preferRelativeResize="0"/>
          <p:nvPr/>
        </p:nvPicPr>
        <p:blipFill rotWithShape="1">
          <a:blip r:embed="rId3">
            <a:alphaModFix/>
          </a:blip>
          <a:srcRect b="0" l="0" r="1048" t="0"/>
          <a:stretch/>
        </p:blipFill>
        <p:spPr>
          <a:xfrm>
            <a:off x="1297500" y="1168875"/>
            <a:ext cx="5662100" cy="2678626"/>
          </a:xfrm>
          <a:prstGeom prst="rect">
            <a:avLst/>
          </a:prstGeom>
          <a:noFill/>
          <a:ln>
            <a:noFill/>
          </a:ln>
        </p:spPr>
      </p:pic>
      <p:pic>
        <p:nvPicPr>
          <p:cNvPr id="172" name="Google Shape;172;p17"/>
          <p:cNvPicPr preferRelativeResize="0"/>
          <p:nvPr/>
        </p:nvPicPr>
        <p:blipFill>
          <a:blip r:embed="rId4">
            <a:alphaModFix/>
          </a:blip>
          <a:stretch>
            <a:fillRect/>
          </a:stretch>
        </p:blipFill>
        <p:spPr>
          <a:xfrm>
            <a:off x="7202100" y="160088"/>
            <a:ext cx="1221125" cy="1221125"/>
          </a:xfrm>
          <a:prstGeom prst="rect">
            <a:avLst/>
          </a:prstGeom>
          <a:noFill/>
          <a:ln>
            <a:noFill/>
          </a:ln>
        </p:spPr>
      </p:pic>
      <p:pic>
        <p:nvPicPr>
          <p:cNvPr id="173" name="Google Shape;173;p17"/>
          <p:cNvPicPr preferRelativeResize="0"/>
          <p:nvPr/>
        </p:nvPicPr>
        <p:blipFill>
          <a:blip r:embed="rId5">
            <a:alphaModFix/>
          </a:blip>
          <a:stretch>
            <a:fillRect/>
          </a:stretch>
        </p:blipFill>
        <p:spPr>
          <a:xfrm>
            <a:off x="5504850" y="3611075"/>
            <a:ext cx="3639150" cy="142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138700" y="270075"/>
            <a:ext cx="7371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600"/>
              <a:t>Friends Page</a:t>
            </a:r>
            <a:endParaRPr sz="3600"/>
          </a:p>
        </p:txBody>
      </p:sp>
      <p:pic>
        <p:nvPicPr>
          <p:cNvPr id="179" name="Google Shape;179;p18"/>
          <p:cNvPicPr preferRelativeResize="0"/>
          <p:nvPr/>
        </p:nvPicPr>
        <p:blipFill>
          <a:blip r:embed="rId3">
            <a:alphaModFix/>
          </a:blip>
          <a:stretch>
            <a:fillRect/>
          </a:stretch>
        </p:blipFill>
        <p:spPr>
          <a:xfrm>
            <a:off x="3274025" y="984525"/>
            <a:ext cx="5855698" cy="3306026"/>
          </a:xfrm>
          <a:prstGeom prst="rect">
            <a:avLst/>
          </a:prstGeom>
          <a:noFill/>
          <a:ln>
            <a:noFill/>
          </a:ln>
        </p:spPr>
      </p:pic>
      <p:pic>
        <p:nvPicPr>
          <p:cNvPr id="180" name="Google Shape;180;p18"/>
          <p:cNvPicPr preferRelativeResize="0"/>
          <p:nvPr/>
        </p:nvPicPr>
        <p:blipFill>
          <a:blip r:embed="rId4">
            <a:alphaModFix/>
          </a:blip>
          <a:stretch>
            <a:fillRect/>
          </a:stretch>
        </p:blipFill>
        <p:spPr>
          <a:xfrm>
            <a:off x="93050" y="1063650"/>
            <a:ext cx="3180974" cy="2502574"/>
          </a:xfrm>
          <a:prstGeom prst="rect">
            <a:avLst/>
          </a:prstGeom>
          <a:noFill/>
          <a:ln>
            <a:noFill/>
          </a:ln>
        </p:spPr>
      </p:pic>
      <p:pic>
        <p:nvPicPr>
          <p:cNvPr id="181" name="Google Shape;181;p18"/>
          <p:cNvPicPr preferRelativeResize="0"/>
          <p:nvPr/>
        </p:nvPicPr>
        <p:blipFill>
          <a:blip r:embed="rId5">
            <a:alphaModFix/>
          </a:blip>
          <a:stretch>
            <a:fillRect/>
          </a:stretch>
        </p:blipFill>
        <p:spPr>
          <a:xfrm>
            <a:off x="911200" y="2982675"/>
            <a:ext cx="3029550" cy="2135175"/>
          </a:xfrm>
          <a:prstGeom prst="rect">
            <a:avLst/>
          </a:prstGeom>
          <a:noFill/>
          <a:ln>
            <a:noFill/>
          </a:ln>
        </p:spPr>
      </p:pic>
      <p:pic>
        <p:nvPicPr>
          <p:cNvPr id="182" name="Google Shape;182;p18"/>
          <p:cNvPicPr preferRelativeResize="0"/>
          <p:nvPr/>
        </p:nvPicPr>
        <p:blipFill>
          <a:blip r:embed="rId6">
            <a:alphaModFix/>
          </a:blip>
          <a:stretch>
            <a:fillRect/>
          </a:stretch>
        </p:blipFill>
        <p:spPr>
          <a:xfrm>
            <a:off x="7202100" y="160088"/>
            <a:ext cx="1221125" cy="12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Settings Modal Box</a:t>
            </a:r>
            <a:endParaRPr sz="3600"/>
          </a:p>
        </p:txBody>
      </p:sp>
      <p:pic>
        <p:nvPicPr>
          <p:cNvPr id="188" name="Google Shape;188;p19"/>
          <p:cNvPicPr preferRelativeResize="0"/>
          <p:nvPr/>
        </p:nvPicPr>
        <p:blipFill>
          <a:blip r:embed="rId3">
            <a:alphaModFix/>
          </a:blip>
          <a:stretch>
            <a:fillRect/>
          </a:stretch>
        </p:blipFill>
        <p:spPr>
          <a:xfrm>
            <a:off x="5596700" y="1090400"/>
            <a:ext cx="3491236" cy="3252399"/>
          </a:xfrm>
          <a:prstGeom prst="rect">
            <a:avLst/>
          </a:prstGeom>
          <a:noFill/>
          <a:ln>
            <a:noFill/>
          </a:ln>
        </p:spPr>
      </p:pic>
      <p:pic>
        <p:nvPicPr>
          <p:cNvPr id="189" name="Google Shape;189;p19"/>
          <p:cNvPicPr preferRelativeResize="0"/>
          <p:nvPr/>
        </p:nvPicPr>
        <p:blipFill>
          <a:blip r:embed="rId4">
            <a:alphaModFix/>
          </a:blip>
          <a:stretch>
            <a:fillRect/>
          </a:stretch>
        </p:blipFill>
        <p:spPr>
          <a:xfrm>
            <a:off x="1464150" y="1090400"/>
            <a:ext cx="3210675" cy="2263000"/>
          </a:xfrm>
          <a:prstGeom prst="rect">
            <a:avLst/>
          </a:prstGeom>
          <a:noFill/>
          <a:ln>
            <a:noFill/>
          </a:ln>
        </p:spPr>
      </p:pic>
      <p:pic>
        <p:nvPicPr>
          <p:cNvPr id="190" name="Google Shape;190;p19"/>
          <p:cNvPicPr preferRelativeResize="0"/>
          <p:nvPr/>
        </p:nvPicPr>
        <p:blipFill>
          <a:blip r:embed="rId5">
            <a:alphaModFix/>
          </a:blip>
          <a:stretch>
            <a:fillRect/>
          </a:stretch>
        </p:blipFill>
        <p:spPr>
          <a:xfrm>
            <a:off x="132675" y="3353400"/>
            <a:ext cx="2116075" cy="1259025"/>
          </a:xfrm>
          <a:prstGeom prst="rect">
            <a:avLst/>
          </a:prstGeom>
          <a:noFill/>
          <a:ln>
            <a:noFill/>
          </a:ln>
        </p:spPr>
      </p:pic>
      <p:pic>
        <p:nvPicPr>
          <p:cNvPr id="191" name="Google Shape;191;p19"/>
          <p:cNvPicPr preferRelativeResize="0"/>
          <p:nvPr/>
        </p:nvPicPr>
        <p:blipFill>
          <a:blip r:embed="rId6">
            <a:alphaModFix/>
          </a:blip>
          <a:stretch>
            <a:fillRect/>
          </a:stretch>
        </p:blipFill>
        <p:spPr>
          <a:xfrm>
            <a:off x="2248750" y="3353412"/>
            <a:ext cx="3042200" cy="1453562"/>
          </a:xfrm>
          <a:prstGeom prst="rect">
            <a:avLst/>
          </a:prstGeom>
          <a:noFill/>
          <a:ln>
            <a:noFill/>
          </a:ln>
        </p:spPr>
      </p:pic>
      <p:pic>
        <p:nvPicPr>
          <p:cNvPr id="192" name="Google Shape;192;p19"/>
          <p:cNvPicPr preferRelativeResize="0"/>
          <p:nvPr/>
        </p:nvPicPr>
        <p:blipFill>
          <a:blip r:embed="rId7">
            <a:alphaModFix/>
          </a:blip>
          <a:stretch>
            <a:fillRect/>
          </a:stretch>
        </p:blipFill>
        <p:spPr>
          <a:xfrm>
            <a:off x="7202100" y="160088"/>
            <a:ext cx="1221125" cy="122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Database Config</a:t>
            </a:r>
            <a:endParaRPr sz="3600"/>
          </a:p>
        </p:txBody>
      </p:sp>
      <p:pic>
        <p:nvPicPr>
          <p:cNvPr id="198" name="Google Shape;198;p20"/>
          <p:cNvPicPr preferRelativeResize="0"/>
          <p:nvPr/>
        </p:nvPicPr>
        <p:blipFill>
          <a:blip r:embed="rId3">
            <a:alphaModFix/>
          </a:blip>
          <a:stretch>
            <a:fillRect/>
          </a:stretch>
        </p:blipFill>
        <p:spPr>
          <a:xfrm>
            <a:off x="3752825" y="1431650"/>
            <a:ext cx="5173075" cy="648525"/>
          </a:xfrm>
          <a:prstGeom prst="rect">
            <a:avLst/>
          </a:prstGeom>
          <a:noFill/>
          <a:ln>
            <a:noFill/>
          </a:ln>
        </p:spPr>
      </p:pic>
      <p:pic>
        <p:nvPicPr>
          <p:cNvPr id="199" name="Google Shape;199;p20"/>
          <p:cNvPicPr preferRelativeResize="0"/>
          <p:nvPr/>
        </p:nvPicPr>
        <p:blipFill>
          <a:blip r:embed="rId4">
            <a:alphaModFix/>
          </a:blip>
          <a:stretch>
            <a:fillRect/>
          </a:stretch>
        </p:blipFill>
        <p:spPr>
          <a:xfrm>
            <a:off x="453225" y="2571750"/>
            <a:ext cx="3095625" cy="1104900"/>
          </a:xfrm>
          <a:prstGeom prst="rect">
            <a:avLst/>
          </a:prstGeom>
          <a:noFill/>
          <a:ln>
            <a:noFill/>
          </a:ln>
        </p:spPr>
      </p:pic>
      <p:pic>
        <p:nvPicPr>
          <p:cNvPr id="200" name="Google Shape;200;p20"/>
          <p:cNvPicPr preferRelativeResize="0"/>
          <p:nvPr/>
        </p:nvPicPr>
        <p:blipFill>
          <a:blip r:embed="rId5">
            <a:alphaModFix/>
          </a:blip>
          <a:stretch>
            <a:fillRect/>
          </a:stretch>
        </p:blipFill>
        <p:spPr>
          <a:xfrm>
            <a:off x="453225" y="2090126"/>
            <a:ext cx="7775100" cy="374700"/>
          </a:xfrm>
          <a:prstGeom prst="rect">
            <a:avLst/>
          </a:prstGeom>
          <a:noFill/>
          <a:ln>
            <a:noFill/>
          </a:ln>
        </p:spPr>
      </p:pic>
      <p:pic>
        <p:nvPicPr>
          <p:cNvPr id="201" name="Google Shape;201;p20"/>
          <p:cNvPicPr preferRelativeResize="0"/>
          <p:nvPr/>
        </p:nvPicPr>
        <p:blipFill>
          <a:blip r:embed="rId6">
            <a:alphaModFix/>
          </a:blip>
          <a:stretch>
            <a:fillRect/>
          </a:stretch>
        </p:blipFill>
        <p:spPr>
          <a:xfrm>
            <a:off x="453225" y="3123326"/>
            <a:ext cx="3540496" cy="1803649"/>
          </a:xfrm>
          <a:prstGeom prst="rect">
            <a:avLst/>
          </a:prstGeom>
          <a:noFill/>
          <a:ln>
            <a:noFill/>
          </a:ln>
        </p:spPr>
      </p:pic>
      <p:pic>
        <p:nvPicPr>
          <p:cNvPr id="202" name="Google Shape;202;p20"/>
          <p:cNvPicPr preferRelativeResize="0"/>
          <p:nvPr/>
        </p:nvPicPr>
        <p:blipFill>
          <a:blip r:embed="rId7">
            <a:alphaModFix/>
          </a:blip>
          <a:stretch>
            <a:fillRect/>
          </a:stretch>
        </p:blipFill>
        <p:spPr>
          <a:xfrm>
            <a:off x="3993723" y="3123325"/>
            <a:ext cx="4768475" cy="1251250"/>
          </a:xfrm>
          <a:prstGeom prst="rect">
            <a:avLst/>
          </a:prstGeom>
          <a:noFill/>
          <a:ln>
            <a:noFill/>
          </a:ln>
        </p:spPr>
      </p:pic>
      <p:sp>
        <p:nvSpPr>
          <p:cNvPr id="203" name="Google Shape;203;p20"/>
          <p:cNvSpPr txBox="1"/>
          <p:nvPr/>
        </p:nvSpPr>
        <p:spPr>
          <a:xfrm>
            <a:off x="3752825" y="1031450"/>
            <a:ext cx="53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Users Table (login credentials and uid)</a:t>
            </a:r>
            <a:endParaRPr>
              <a:solidFill>
                <a:schemeClr val="lt1"/>
              </a:solidFill>
              <a:latin typeface="Montserrat"/>
              <a:ea typeface="Montserrat"/>
              <a:cs typeface="Montserrat"/>
              <a:sym typeface="Montserrat"/>
            </a:endParaRPr>
          </a:p>
        </p:txBody>
      </p:sp>
      <p:sp>
        <p:nvSpPr>
          <p:cNvPr id="204" name="Google Shape;204;p20"/>
          <p:cNvSpPr txBox="1"/>
          <p:nvPr/>
        </p:nvSpPr>
        <p:spPr>
          <a:xfrm>
            <a:off x="453225" y="1679975"/>
            <a:ext cx="28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Foriegn Key Constraints</a:t>
            </a:r>
            <a:endParaRPr>
              <a:solidFill>
                <a:schemeClr val="lt1"/>
              </a:solidFill>
              <a:latin typeface="Montserrat"/>
              <a:ea typeface="Montserrat"/>
              <a:cs typeface="Montserrat"/>
              <a:sym typeface="Montserrat"/>
            </a:endParaRPr>
          </a:p>
        </p:txBody>
      </p:sp>
      <p:pic>
        <p:nvPicPr>
          <p:cNvPr id="205" name="Google Shape;205;p20"/>
          <p:cNvPicPr preferRelativeResize="0"/>
          <p:nvPr/>
        </p:nvPicPr>
        <p:blipFill>
          <a:blip r:embed="rId8">
            <a:alphaModFix/>
          </a:blip>
          <a:stretch>
            <a:fillRect/>
          </a:stretch>
        </p:blipFill>
        <p:spPr>
          <a:xfrm>
            <a:off x="7202100" y="160088"/>
            <a:ext cx="1221125" cy="122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600"/>
              <a:t>SSL and Apache</a:t>
            </a:r>
            <a:endParaRPr sz="3600"/>
          </a:p>
        </p:txBody>
      </p:sp>
      <p:sp>
        <p:nvSpPr>
          <p:cNvPr id="211" name="Google Shape;211;p21"/>
          <p:cNvSpPr txBox="1"/>
          <p:nvPr/>
        </p:nvSpPr>
        <p:spPr>
          <a:xfrm>
            <a:off x="1322150" y="1173675"/>
            <a:ext cx="5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C:\xampp/apache/makecert.bat</a:t>
            </a:r>
            <a:endParaRPr>
              <a:solidFill>
                <a:schemeClr val="lt1"/>
              </a:solidFill>
              <a:latin typeface="Montserrat"/>
              <a:ea typeface="Montserrat"/>
              <a:cs typeface="Montserrat"/>
              <a:sym typeface="Montserrat"/>
            </a:endParaRPr>
          </a:p>
        </p:txBody>
      </p:sp>
      <p:pic>
        <p:nvPicPr>
          <p:cNvPr id="212" name="Google Shape;212;p21"/>
          <p:cNvPicPr preferRelativeResize="0"/>
          <p:nvPr/>
        </p:nvPicPr>
        <p:blipFill rotWithShape="1">
          <a:blip r:embed="rId3">
            <a:alphaModFix/>
          </a:blip>
          <a:srcRect b="0" l="-739" r="77037" t="0"/>
          <a:stretch/>
        </p:blipFill>
        <p:spPr>
          <a:xfrm>
            <a:off x="4512750" y="1264238"/>
            <a:ext cx="1261949" cy="219075"/>
          </a:xfrm>
          <a:prstGeom prst="rect">
            <a:avLst/>
          </a:prstGeom>
          <a:noFill/>
          <a:ln>
            <a:noFill/>
          </a:ln>
        </p:spPr>
      </p:pic>
      <p:pic>
        <p:nvPicPr>
          <p:cNvPr id="213" name="Google Shape;213;p21"/>
          <p:cNvPicPr preferRelativeResize="0"/>
          <p:nvPr/>
        </p:nvPicPr>
        <p:blipFill>
          <a:blip r:embed="rId4">
            <a:alphaModFix/>
          </a:blip>
          <a:stretch>
            <a:fillRect/>
          </a:stretch>
        </p:blipFill>
        <p:spPr>
          <a:xfrm>
            <a:off x="360525" y="1573875"/>
            <a:ext cx="4295775" cy="1104900"/>
          </a:xfrm>
          <a:prstGeom prst="rect">
            <a:avLst/>
          </a:prstGeom>
          <a:noFill/>
          <a:ln>
            <a:noFill/>
          </a:ln>
        </p:spPr>
      </p:pic>
      <p:pic>
        <p:nvPicPr>
          <p:cNvPr id="214" name="Google Shape;214;p21"/>
          <p:cNvPicPr preferRelativeResize="0"/>
          <p:nvPr/>
        </p:nvPicPr>
        <p:blipFill>
          <a:blip r:embed="rId5">
            <a:alphaModFix/>
          </a:blip>
          <a:stretch>
            <a:fillRect/>
          </a:stretch>
        </p:blipFill>
        <p:spPr>
          <a:xfrm>
            <a:off x="4981775" y="1573875"/>
            <a:ext cx="3245926" cy="2309700"/>
          </a:xfrm>
          <a:prstGeom prst="rect">
            <a:avLst/>
          </a:prstGeom>
          <a:noFill/>
          <a:ln>
            <a:noFill/>
          </a:ln>
        </p:spPr>
      </p:pic>
      <p:sp>
        <p:nvSpPr>
          <p:cNvPr id="215" name="Google Shape;215;p21"/>
          <p:cNvSpPr txBox="1"/>
          <p:nvPr/>
        </p:nvSpPr>
        <p:spPr>
          <a:xfrm>
            <a:off x="647100" y="2736950"/>
            <a:ext cx="40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C:\xampp\apache\conf\ssl.crt</a:t>
            </a:r>
            <a:endParaRPr>
              <a:solidFill>
                <a:schemeClr val="lt1"/>
              </a:solidFill>
              <a:latin typeface="Montserrat"/>
              <a:ea typeface="Montserrat"/>
              <a:cs typeface="Montserrat"/>
              <a:sym typeface="Montserrat"/>
            </a:endParaRPr>
          </a:p>
        </p:txBody>
      </p:sp>
      <p:pic>
        <p:nvPicPr>
          <p:cNvPr id="216" name="Google Shape;216;p21"/>
          <p:cNvPicPr preferRelativeResize="0"/>
          <p:nvPr/>
        </p:nvPicPr>
        <p:blipFill>
          <a:blip r:embed="rId6">
            <a:alphaModFix/>
          </a:blip>
          <a:stretch>
            <a:fillRect/>
          </a:stretch>
        </p:blipFill>
        <p:spPr>
          <a:xfrm>
            <a:off x="321838" y="3240225"/>
            <a:ext cx="4373142" cy="1701550"/>
          </a:xfrm>
          <a:prstGeom prst="rect">
            <a:avLst/>
          </a:prstGeom>
          <a:noFill/>
          <a:ln>
            <a:noFill/>
          </a:ln>
        </p:spPr>
      </p:pic>
      <p:pic>
        <p:nvPicPr>
          <p:cNvPr id="217" name="Google Shape;217;p21"/>
          <p:cNvPicPr preferRelativeResize="0"/>
          <p:nvPr/>
        </p:nvPicPr>
        <p:blipFill>
          <a:blip r:embed="rId7">
            <a:alphaModFix/>
          </a:blip>
          <a:stretch>
            <a:fillRect/>
          </a:stretch>
        </p:blipFill>
        <p:spPr>
          <a:xfrm>
            <a:off x="7202100" y="160088"/>
            <a:ext cx="1221125" cy="122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