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56" r:id="rId5"/>
    <p:sldId id="257" r:id="rId6"/>
    <p:sldId id="271" r:id="rId7"/>
    <p:sldId id="272" r:id="rId8"/>
    <p:sldId id="273" r:id="rId9"/>
    <p:sldId id="275" r:id="rId10"/>
    <p:sldId id="274" r:id="rId11"/>
    <p:sldId id="276" r:id="rId12"/>
    <p:sldId id="277" r:id="rId13"/>
    <p:sldId id="278" r:id="rId14"/>
    <p:sldId id="279" r:id="rId15"/>
    <p:sldId id="280" r:id="rId16"/>
    <p:sldId id="281" r:id="rId17"/>
    <p:sldId id="260" r:id="rId18"/>
    <p:sldId id="282" r:id="rId19"/>
    <p:sldId id="283" r:id="rId20"/>
    <p:sldId id="284" r:id="rId21"/>
    <p:sldId id="285" r:id="rId22"/>
    <p:sldId id="286" r:id="rId23"/>
    <p:sldId id="287" r:id="rId24"/>
    <p:sldId id="288" r:id="rId25"/>
    <p:sldId id="289" r:id="rId26"/>
    <p:sldId id="290" r:id="rId27"/>
    <p:sldId id="291" r:id="rId28"/>
    <p:sldId id="292" r:id="rId29"/>
    <p:sldId id="266" r:id="rId30"/>
    <p:sldId id="270" r:id="rId3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B2B2B2"/>
    <a:srgbClr val="F8F8F8"/>
    <a:srgbClr val="C0C0C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pos="5472"/>
        <p:guide orient="horz" pos="4320"/>
        <p:guide pos="2880"/>
        <p:guide pos="288"/>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chemeClr val="bg1">
            <a:alpha val="100000"/>
          </a:schemeClr>
        </a:solidFill>
        <a:effectLst/>
      </p:bgPr>
    </p:bg>
    <p:spTree>
      <p:nvGrpSpPr>
        <p:cNvPr id="1" name=""/>
        <p:cNvGrpSpPr/>
        <p:nvPr/>
      </p:nvGrpSpPr>
      <p:grpSpPr/>
      <p:pic>
        <p:nvPicPr>
          <p:cNvPr id="2050" name="Picture 2"/>
          <p:cNvPicPr>
            <a:picLocks noChangeAspect="1"/>
          </p:cNvPicPr>
          <p:nvPr/>
        </p:nvPicPr>
        <p:blipFill>
          <a:blip r:embed="rId2"/>
          <a:stretch>
            <a:fillRect/>
          </a:stretch>
        </p:blipFill>
        <p:spPr>
          <a:xfrm>
            <a:off x="-11112" y="-4762"/>
            <a:ext cx="9155112" cy="6862762"/>
          </a:xfrm>
          <a:prstGeom prst="rect">
            <a:avLst/>
          </a:prstGeom>
          <a:noFill/>
          <a:ln w="9525">
            <a:noFill/>
          </a:ln>
        </p:spPr>
      </p:pic>
      <p:sp>
        <p:nvSpPr>
          <p:cNvPr id="2051" name="Title 2050"/>
          <p:cNvSpPr>
            <a:spLocks noGrp="1"/>
          </p:cNvSpPr>
          <p:nvPr>
            <p:ph type="ctrTitle"/>
          </p:nvPr>
        </p:nvSpPr>
        <p:spPr>
          <a:xfrm>
            <a:off x="1547813" y="1125538"/>
            <a:ext cx="6908800" cy="1082675"/>
          </a:xfrm>
          <a:prstGeom prst="rect">
            <a:avLst/>
          </a:prstGeom>
          <a:noFill/>
          <a:ln w="9525">
            <a:noFill/>
          </a:ln>
        </p:spPr>
        <p:txBody>
          <a:bodyPr anchor="ctr"/>
          <a:lstStyle>
            <a:lvl1pPr lvl="0" algn="r">
              <a:defRPr>
                <a:solidFill>
                  <a:schemeClr val="bg1"/>
                </a:solidFill>
              </a:defRPr>
            </a:lvl1pPr>
          </a:lstStyle>
          <a:p>
            <a:pPr lvl="0"/>
            <a:r>
              <a:rPr lang="en-US" altLang="zh-CN"/>
              <a:t>Click to edit Master title style</a:t>
            </a:r>
            <a:endParaRPr lang="en-US" altLang="zh-CN"/>
          </a:p>
        </p:txBody>
      </p:sp>
      <p:sp>
        <p:nvSpPr>
          <p:cNvPr id="2052" name="Subtitle 2051"/>
          <p:cNvSpPr>
            <a:spLocks noGrp="1"/>
          </p:cNvSpPr>
          <p:nvPr>
            <p:ph type="subTitle" idx="1"/>
          </p:nvPr>
        </p:nvSpPr>
        <p:spPr>
          <a:xfrm>
            <a:off x="1547813" y="2351088"/>
            <a:ext cx="6913562" cy="1752600"/>
          </a:xfrm>
          <a:prstGeom prst="rect">
            <a:avLst/>
          </a:prstGeom>
          <a:noFill/>
          <a:ln w="9525">
            <a:noFill/>
          </a:ln>
        </p:spPr>
        <p:txBody>
          <a:bodyPr anchor="t"/>
          <a:lstStyle>
            <a:lvl1pPr marL="0" lvl="0" indent="0" algn="r">
              <a:buNone/>
              <a:defRPr>
                <a:solidFill>
                  <a:schemeClr val="bg1"/>
                </a:solidFill>
              </a:defRPr>
            </a:lvl1pPr>
            <a:lvl2pPr marL="457200" lvl="1" indent="0" algn="ctr">
              <a:buNone/>
              <a:defRPr>
                <a:solidFill>
                  <a:schemeClr val="tx1"/>
                </a:solidFill>
              </a:defRPr>
            </a:lvl2pPr>
            <a:lvl3pPr marL="914400" lvl="2" indent="0" algn="ctr">
              <a:buNone/>
              <a:defRPr>
                <a:solidFill>
                  <a:schemeClr val="tx1"/>
                </a:solidFill>
              </a:defRPr>
            </a:lvl3pPr>
            <a:lvl4pPr marL="1371600" lvl="3" indent="0" algn="ctr">
              <a:buNone/>
              <a:defRPr>
                <a:solidFill>
                  <a:schemeClr val="tx1"/>
                </a:solidFill>
              </a:defRPr>
            </a:lvl4pPr>
            <a:lvl5pPr marL="1828800" lvl="4" indent="0" algn="ctr">
              <a:buNone/>
              <a:defRPr>
                <a:solidFill>
                  <a:schemeClr val="tx1"/>
                </a:solidFill>
              </a:defRPr>
            </a:lvl5pPr>
          </a:lstStyle>
          <a:p>
            <a:pPr lvl="0"/>
            <a:r>
              <a:rPr lang="en-US" altLang="zh-CN"/>
              <a:t>Click to edit Master subtitle style</a:t>
            </a:r>
            <a:endParaRPr lang="en-US" altLang="zh-CN"/>
          </a:p>
        </p:txBody>
      </p:sp>
      <p:sp>
        <p:nvSpPr>
          <p:cNvPr id="2053" name="Date Placeholder 2052"/>
          <p:cNvSpPr>
            <a:spLocks noGrp="1"/>
          </p:cNvSpPr>
          <p:nvPr>
            <p:ph type="dt" sz="half" idx="2"/>
          </p:nvPr>
        </p:nvSpPr>
        <p:spPr>
          <a:xfrm>
            <a:off x="457200" y="6245225"/>
            <a:ext cx="2133600" cy="476250"/>
          </a:xfrm>
          <a:prstGeom prst="rect">
            <a:avLst/>
          </a:prstGeom>
          <a:noFill/>
          <a:ln w="9525">
            <a:noFill/>
          </a:ln>
        </p:spPr>
        <p:txBody>
          <a:bodyPr anchor="t"/>
          <a:lstStyle>
            <a:lvl1pPr>
              <a:defRPr sz="1400"/>
            </a:lvl1pPr>
          </a:lstStyle>
          <a:p>
            <a:endParaRPr lang="zh-CN" altLang="en-US" dirty="0">
              <a:latin typeface="Arial" panose="02080604020202020204" pitchFamily="34" charset="0"/>
            </a:endParaRPr>
          </a:p>
        </p:txBody>
      </p:sp>
      <p:sp>
        <p:nvSpPr>
          <p:cNvPr id="2054" name="Footer Placeholder 2053"/>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zh-CN" altLang="en-US" dirty="0">
              <a:latin typeface="Arial" panose="02080604020202020204" pitchFamily="34" charset="0"/>
            </a:endParaRPr>
          </a:p>
        </p:txBody>
      </p:sp>
      <p:sp>
        <p:nvSpPr>
          <p:cNvPr id="2055" name="Slide Number Placeholder 2054"/>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5293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chemeClr val="bg1">
            <a:alpha val="100000"/>
          </a:schemeClr>
        </a:solidFill>
        <a:effectLst/>
      </p:bgPr>
    </p:bg>
    <p:spTree>
      <p:nvGrpSpPr>
        <p:cNvPr id="1" name=""/>
        <p:cNvGrpSpPr/>
        <p:nvPr/>
      </p:nvGrpSpPr>
      <p:grpSpPr/>
      <p:pic>
        <p:nvPicPr>
          <p:cNvPr id="2050" name="Picture 2"/>
          <p:cNvPicPr>
            <a:picLocks noChangeAspect="1"/>
          </p:cNvPicPr>
          <p:nvPr/>
        </p:nvPicPr>
        <p:blipFill>
          <a:blip r:embed="rId2"/>
          <a:stretch>
            <a:fillRect/>
          </a:stretch>
        </p:blipFill>
        <p:spPr>
          <a:xfrm>
            <a:off x="-11112" y="-4762"/>
            <a:ext cx="9155112" cy="6862762"/>
          </a:xfrm>
          <a:prstGeom prst="rect">
            <a:avLst/>
          </a:prstGeom>
          <a:noFill/>
          <a:ln w="9525">
            <a:noFill/>
          </a:ln>
        </p:spPr>
      </p:pic>
      <p:sp>
        <p:nvSpPr>
          <p:cNvPr id="2051" name="Title 2050"/>
          <p:cNvSpPr>
            <a:spLocks noGrp="1"/>
          </p:cNvSpPr>
          <p:nvPr>
            <p:ph type="ctrTitle"/>
          </p:nvPr>
        </p:nvSpPr>
        <p:spPr>
          <a:xfrm>
            <a:off x="1547813" y="1125538"/>
            <a:ext cx="6908800" cy="1082675"/>
          </a:xfrm>
          <a:prstGeom prst="rect">
            <a:avLst/>
          </a:prstGeom>
          <a:noFill/>
          <a:ln w="9525">
            <a:noFill/>
          </a:ln>
        </p:spPr>
        <p:txBody>
          <a:bodyPr anchor="ctr"/>
          <a:lstStyle>
            <a:lvl1pPr lvl="0" algn="r">
              <a:defRPr>
                <a:solidFill>
                  <a:schemeClr val="bg1"/>
                </a:solidFill>
              </a:defRPr>
            </a:lvl1pPr>
          </a:lstStyle>
          <a:p>
            <a:pPr lvl="0"/>
            <a:r>
              <a:rPr lang="en-US" altLang="zh-CN"/>
              <a:t>Click to edit Master title style</a:t>
            </a:r>
            <a:endParaRPr lang="en-US" altLang="zh-CN"/>
          </a:p>
        </p:txBody>
      </p:sp>
      <p:sp>
        <p:nvSpPr>
          <p:cNvPr id="2052" name="Subtitle 2051"/>
          <p:cNvSpPr>
            <a:spLocks noGrp="1"/>
          </p:cNvSpPr>
          <p:nvPr>
            <p:ph type="subTitle" idx="1"/>
          </p:nvPr>
        </p:nvSpPr>
        <p:spPr>
          <a:xfrm>
            <a:off x="1547813" y="2351088"/>
            <a:ext cx="6913562" cy="1752600"/>
          </a:xfrm>
          <a:prstGeom prst="rect">
            <a:avLst/>
          </a:prstGeom>
          <a:noFill/>
          <a:ln w="9525">
            <a:noFill/>
          </a:ln>
        </p:spPr>
        <p:txBody>
          <a:bodyPr anchor="t"/>
          <a:lstStyle>
            <a:lvl1pPr marL="0" lvl="0" indent="0" algn="r">
              <a:buNone/>
              <a:defRPr>
                <a:solidFill>
                  <a:schemeClr val="bg1"/>
                </a:solidFill>
              </a:defRPr>
            </a:lvl1pPr>
            <a:lvl2pPr marL="457200" lvl="1" indent="0" algn="ctr">
              <a:buNone/>
              <a:defRPr>
                <a:solidFill>
                  <a:schemeClr val="tx1"/>
                </a:solidFill>
              </a:defRPr>
            </a:lvl2pPr>
            <a:lvl3pPr marL="914400" lvl="2" indent="0" algn="ctr">
              <a:buNone/>
              <a:defRPr>
                <a:solidFill>
                  <a:schemeClr val="tx1"/>
                </a:solidFill>
              </a:defRPr>
            </a:lvl3pPr>
            <a:lvl4pPr marL="1371600" lvl="3" indent="0" algn="ctr">
              <a:buNone/>
              <a:defRPr>
                <a:solidFill>
                  <a:schemeClr val="tx1"/>
                </a:solidFill>
              </a:defRPr>
            </a:lvl4pPr>
            <a:lvl5pPr marL="1828800" lvl="4" indent="0" algn="ctr">
              <a:buNone/>
              <a:defRPr>
                <a:solidFill>
                  <a:schemeClr val="tx1"/>
                </a:solidFill>
              </a:defRPr>
            </a:lvl5pPr>
          </a:lstStyle>
          <a:p>
            <a:pPr lvl="0"/>
            <a:r>
              <a:rPr lang="en-US" altLang="zh-CN"/>
              <a:t>Click to edit Master subtitle style</a:t>
            </a:r>
            <a:endParaRPr lang="en-US" altLang="zh-CN"/>
          </a:p>
        </p:txBody>
      </p:sp>
      <p:sp>
        <p:nvSpPr>
          <p:cNvPr id="2053" name="Date Placeholder 2052"/>
          <p:cNvSpPr>
            <a:spLocks noGrp="1"/>
          </p:cNvSpPr>
          <p:nvPr>
            <p:ph type="dt" sz="half" idx="2"/>
          </p:nvPr>
        </p:nvSpPr>
        <p:spPr>
          <a:xfrm>
            <a:off x="457200" y="6245225"/>
            <a:ext cx="2133600" cy="476250"/>
          </a:xfrm>
          <a:prstGeom prst="rect">
            <a:avLst/>
          </a:prstGeom>
          <a:noFill/>
          <a:ln w="9525">
            <a:noFill/>
          </a:ln>
        </p:spPr>
        <p:txBody>
          <a:bodyPr anchor="t"/>
          <a:lstStyle>
            <a:lvl1pPr>
              <a:defRPr sz="1400"/>
            </a:lvl1pPr>
          </a:lstStyle>
          <a:p>
            <a:endParaRPr lang="zh-CN" altLang="en-US" dirty="0">
              <a:latin typeface="Arial" panose="02080604020202020204" pitchFamily="34" charset="0"/>
            </a:endParaRPr>
          </a:p>
        </p:txBody>
      </p:sp>
      <p:sp>
        <p:nvSpPr>
          <p:cNvPr id="2054" name="Footer Placeholder 2053"/>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zh-CN" altLang="en-US" dirty="0">
              <a:latin typeface="Arial" panose="02080604020202020204" pitchFamily="34" charset="0"/>
            </a:endParaRPr>
          </a:p>
        </p:txBody>
      </p:sp>
      <p:sp>
        <p:nvSpPr>
          <p:cNvPr id="2055" name="Slide Number Placeholder 2054"/>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2504"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174750"/>
            <a:ext cx="4032504"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a:latin typeface="Arial" panose="0208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a:latin typeface="Arial" panose="0208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8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5293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9525" y="-3175"/>
            <a:ext cx="9153525" cy="6861175"/>
          </a:xfrm>
          <a:prstGeom prst="rect">
            <a:avLst/>
          </a:prstGeom>
          <a:noFill/>
          <a:ln w="9525">
            <a:noFill/>
          </a:ln>
        </p:spPr>
      </p:pic>
      <p:sp>
        <p:nvSpPr>
          <p:cNvPr id="2051" name="Rectangle 3"/>
          <p:cNvSpPr>
            <a:spLocks noGrp="1" noChangeArrowheads="1"/>
          </p:cNvSpPr>
          <p:nvPr>
            <p:ph type="ctrTitle"/>
          </p:nvPr>
        </p:nvSpPr>
        <p:spPr>
          <a:xfrm>
            <a:off x="1547813" y="1125538"/>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351088"/>
            <a:ext cx="6913562"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dirty="0">
              <a:latin typeface="Arial" panose="02080604020202020204" pitchFamily="34" charset="0"/>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dirty="0">
              <a:latin typeface="Arial" panose="02080604020202020204" pitchFamily="34" charset="0"/>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zh-CN" altLang="en-US">
              <a:latin typeface="Arial" panose="02080604020202020204" pitchFamily="34" charset="0"/>
            </a:endParaRPr>
          </a:p>
        </p:txBody>
      </p:sp>
      <p:sp>
        <p:nvSpPr>
          <p:cNvPr id="8" name="Footer Placeholder 7"/>
          <p:cNvSpPr>
            <a:spLocks noGrp="1"/>
          </p:cNvSpPr>
          <p:nvPr>
            <p:ph type="ftr" sz="quarter" idx="11"/>
          </p:nvPr>
        </p:nvSpPr>
        <p:spPr/>
        <p:txBody>
          <a:bodyPr/>
          <a:p>
            <a:pPr lvl="0"/>
            <a:endParaRPr lang="zh-CN" altLang="en-US">
              <a:latin typeface="Arial" panose="02080604020202020204" pitchFamily="34" charset="0"/>
            </a:endParaRPr>
          </a:p>
        </p:txBody>
      </p:sp>
      <p:sp>
        <p:nvSpPr>
          <p:cNvPr id="9" name="Slide Number Placeholder 8"/>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zh-CN" altLang="en-US">
              <a:latin typeface="Arial" panose="02080604020202020204" pitchFamily="34" charset="0"/>
            </a:endParaRPr>
          </a:p>
        </p:txBody>
      </p:sp>
      <p:sp>
        <p:nvSpPr>
          <p:cNvPr id="4" name="Footer Placeholder 3"/>
          <p:cNvSpPr>
            <a:spLocks noGrp="1"/>
          </p:cNvSpPr>
          <p:nvPr>
            <p:ph type="ftr" sz="quarter" idx="11"/>
          </p:nvPr>
        </p:nvSpPr>
        <p:spPr/>
        <p:txBody>
          <a:bodyPr/>
          <a:p>
            <a:pPr lvl="0"/>
            <a:endParaRPr lang="zh-CN" altLang="en-US">
              <a:latin typeface="Arial" panose="02080604020202020204" pitchFamily="34" charset="0"/>
            </a:endParaRPr>
          </a:p>
        </p:txBody>
      </p:sp>
      <p:sp>
        <p:nvSpPr>
          <p:cNvPr id="5" name="Slide Number Placeholder 4"/>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zh-CN" altLang="en-US">
              <a:latin typeface="Arial" panose="02080604020202020204" pitchFamily="34" charset="0"/>
            </a:endParaRPr>
          </a:p>
        </p:txBody>
      </p:sp>
      <p:sp>
        <p:nvSpPr>
          <p:cNvPr id="3" name="Footer Placeholder 2"/>
          <p:cNvSpPr>
            <a:spLocks noGrp="1"/>
          </p:cNvSpPr>
          <p:nvPr>
            <p:ph type="ftr" sz="quarter" idx="11"/>
          </p:nvPr>
        </p:nvSpPr>
        <p:spPr/>
        <p:txBody>
          <a:bodyPr/>
          <a:p>
            <a:pPr lvl="0"/>
            <a:endParaRPr lang="zh-CN" altLang="en-US">
              <a:latin typeface="Arial" panose="02080604020202020204" pitchFamily="34" charset="0"/>
            </a:endParaRPr>
          </a:p>
        </p:txBody>
      </p:sp>
      <p:sp>
        <p:nvSpPr>
          <p:cNvPr id="4" name="Slide Number Placeholder 3"/>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2504"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174750"/>
            <a:ext cx="4032504"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a:latin typeface="Arial" panose="0208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a:latin typeface="Arial" panose="0208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8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9148763" cy="6861175"/>
          </a:xfrm>
          <a:prstGeom prst="rect">
            <a:avLst/>
          </a:prstGeom>
          <a:noFill/>
          <a:ln w="9525">
            <a:noFill/>
          </a:ln>
        </p:spPr>
      </p:pic>
      <p:sp>
        <p:nvSpPr>
          <p:cNvPr id="1027" name="Title 1026"/>
          <p:cNvSpPr>
            <a:spLocks noGrp="1"/>
          </p:cNvSpPr>
          <p:nvPr>
            <p:ph type="title"/>
          </p:nvPr>
        </p:nvSpPr>
        <p:spPr>
          <a:xfrm>
            <a:off x="457200" y="190500"/>
            <a:ext cx="8229600" cy="582613"/>
          </a:xfrm>
          <a:prstGeom prst="rect">
            <a:avLst/>
          </a:prstGeom>
          <a:noFill/>
          <a:ln w="9525">
            <a:noFill/>
          </a:ln>
        </p:spPr>
        <p:txBody>
          <a:bodyPr anchor="ctr"/>
          <a:p>
            <a:pPr lvl="0"/>
            <a:r>
              <a:rPr lang="en-US" altLang="zh-CN"/>
              <a:t>Click to edit Master title style</a:t>
            </a:r>
            <a:endParaRPr lang="en-US" altLang="zh-CN"/>
          </a:p>
        </p:txBody>
      </p:sp>
      <p:sp>
        <p:nvSpPr>
          <p:cNvPr id="1028" name="Text Placeholder 1027"/>
          <p:cNvSpPr>
            <a:spLocks noGrp="1"/>
          </p:cNvSpPr>
          <p:nvPr>
            <p:ph type="body" idx="1"/>
          </p:nvPr>
        </p:nvSpPr>
        <p:spPr>
          <a:xfrm>
            <a:off x="457200" y="1174750"/>
            <a:ext cx="8229600" cy="49530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Date Placeholder 102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80604020202020204" pitchFamily="34" charset="0"/>
            </a:endParaRPr>
          </a:p>
        </p:txBody>
      </p:sp>
      <p:sp>
        <p:nvSpPr>
          <p:cNvPr id="1030" name="Footer Placeholder 102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80604020202020204" pitchFamily="34" charset="0"/>
            </a:endParaRPr>
          </a:p>
        </p:txBody>
      </p:sp>
      <p:sp>
        <p:nvSpPr>
          <p:cNvPr id="1031" name="Slide Number Placeholder 103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9148763" cy="6861175"/>
          </a:xfrm>
          <a:prstGeom prst="rect">
            <a:avLst/>
          </a:prstGeom>
          <a:noFill/>
          <a:ln w="9525">
            <a:noFill/>
          </a:ln>
        </p:spPr>
      </p:pic>
      <p:sp>
        <p:nvSpPr>
          <p:cNvPr id="1027" name="Title 1026"/>
          <p:cNvSpPr>
            <a:spLocks noGrp="1"/>
          </p:cNvSpPr>
          <p:nvPr>
            <p:ph type="title"/>
          </p:nvPr>
        </p:nvSpPr>
        <p:spPr>
          <a:xfrm>
            <a:off x="457200" y="190500"/>
            <a:ext cx="8229600" cy="582613"/>
          </a:xfrm>
          <a:prstGeom prst="rect">
            <a:avLst/>
          </a:prstGeom>
          <a:noFill/>
          <a:ln w="9525">
            <a:noFill/>
          </a:ln>
        </p:spPr>
        <p:txBody>
          <a:bodyPr anchor="ctr"/>
          <a:p>
            <a:pPr lvl="0"/>
            <a:r>
              <a:rPr lang="en-US" altLang="zh-CN"/>
              <a:t>Click to edit Master title style</a:t>
            </a:r>
            <a:endParaRPr lang="en-US" altLang="zh-CN"/>
          </a:p>
        </p:txBody>
      </p:sp>
      <p:sp>
        <p:nvSpPr>
          <p:cNvPr id="1028" name="Text Placeholder 1027"/>
          <p:cNvSpPr>
            <a:spLocks noGrp="1"/>
          </p:cNvSpPr>
          <p:nvPr>
            <p:ph type="body" idx="1"/>
          </p:nvPr>
        </p:nvSpPr>
        <p:spPr>
          <a:xfrm>
            <a:off x="457200" y="1174750"/>
            <a:ext cx="8229600" cy="49530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Date Placeholder 102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80604020202020204" pitchFamily="34" charset="0"/>
            </a:endParaRPr>
          </a:p>
        </p:txBody>
      </p:sp>
      <p:sp>
        <p:nvSpPr>
          <p:cNvPr id="1030" name="Footer Placeholder 102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80604020202020204" pitchFamily="34" charset="0"/>
            </a:endParaRPr>
          </a:p>
        </p:txBody>
      </p:sp>
      <p:sp>
        <p:nvSpPr>
          <p:cNvPr id="1031" name="Slide Number Placeholder 103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SimSun"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9148763" cy="6861175"/>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endParaRPr lang="zh-CN" altLang="en-US">
              <a:latin typeface="Arial" panose="02080604020202020204" pitchFamily="34" charset="0"/>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zh-CN" altLang="en-US">
              <a:latin typeface="Arial" panose="02080604020202020204" pitchFamily="34" charset="0"/>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80604020202020204" pitchFamily="34" charset="0"/>
          <a:ea typeface="SimSun" pitchFamily="2" charset="-122"/>
        </a:defRPr>
      </a:lvl2pPr>
      <a:lvl3pPr algn="l" rtl="0" fontAlgn="base">
        <a:spcBef>
          <a:spcPct val="0"/>
        </a:spcBef>
        <a:spcAft>
          <a:spcPct val="0"/>
        </a:spcAft>
        <a:defRPr sz="3600">
          <a:solidFill>
            <a:schemeClr val="bg1"/>
          </a:solidFill>
          <a:latin typeface="Arial" panose="02080604020202020204" pitchFamily="34" charset="0"/>
          <a:ea typeface="SimSun" pitchFamily="2" charset="-122"/>
        </a:defRPr>
      </a:lvl3pPr>
      <a:lvl4pPr algn="l" rtl="0" fontAlgn="base">
        <a:spcBef>
          <a:spcPct val="0"/>
        </a:spcBef>
        <a:spcAft>
          <a:spcPct val="0"/>
        </a:spcAft>
        <a:defRPr sz="3600">
          <a:solidFill>
            <a:schemeClr val="bg1"/>
          </a:solidFill>
          <a:latin typeface="Arial" panose="02080604020202020204" pitchFamily="34" charset="0"/>
          <a:ea typeface="SimSun" pitchFamily="2" charset="-122"/>
        </a:defRPr>
      </a:lvl4pPr>
      <a:lvl5pPr algn="l"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Subtitle 4098"/>
          <p:cNvSpPr>
            <a:spLocks noGrp="1"/>
          </p:cNvSpPr>
          <p:nvPr>
            <p:ph type="subTitle" idx="1"/>
          </p:nvPr>
        </p:nvSpPr>
        <p:spPr>
          <a:xfrm>
            <a:off x="279400" y="235585"/>
            <a:ext cx="8585200" cy="2470785"/>
          </a:xfrm>
          <a:ln/>
        </p:spPr>
        <p:txBody>
          <a:bodyPr anchor="t"/>
          <a:p>
            <a:pPr algn="ctr" defTabSz="914400">
              <a:buSzPct val="100000"/>
            </a:pPr>
            <a:r>
              <a:rPr sz="4400" b="1" kern="1200" baseline="0">
                <a:ln/>
                <a:solidFill>
                  <a:schemeClr val="bg1"/>
                </a:solidFill>
                <a:effectLst>
                  <a:outerShdw blurRad="38100" dist="19050" dir="2700000" algn="tl" rotWithShape="0">
                    <a:schemeClr val="dk1">
                      <a:alpha val="40000"/>
                    </a:schemeClr>
                  </a:outerShdw>
                </a:effectLst>
                <a:latin typeface="Arial" panose="02080604020202020204" pitchFamily="34" charset="0"/>
                <a:ea typeface="SimSun" charset="-122"/>
              </a:rPr>
              <a:t>PROPOSITION D’APPLICATION MOBILE </a:t>
            </a:r>
            <a:r>
              <a:rPr sz="4400" b="1">
                <a:solidFill>
                  <a:schemeClr val="bg1"/>
                </a:solidFill>
                <a:effectLst>
                  <a:outerShdw blurRad="38100" dist="19050" dir="2700000" algn="tl" rotWithShape="0">
                    <a:schemeClr val="dk1">
                      <a:alpha val="40000"/>
                    </a:schemeClr>
                  </a:outerShdw>
                </a:effectLst>
                <a:latin typeface="Arial" panose="02080604020202020204" pitchFamily="34" charset="0"/>
                <a:ea typeface="SimSun" pitchFamily="2" charset="-122"/>
                <a:sym typeface="+mn-ea"/>
              </a:rPr>
              <a:t>P</a:t>
            </a:r>
            <a:r>
              <a:rPr lang="" sz="4400" b="1">
                <a:solidFill>
                  <a:schemeClr val="bg1"/>
                </a:solidFill>
                <a:effectLst>
                  <a:outerShdw blurRad="38100" dist="19050" dir="2700000" algn="tl" rotWithShape="0">
                    <a:schemeClr val="dk1">
                      <a:alpha val="40000"/>
                    </a:schemeClr>
                  </a:outerShdw>
                </a:effectLst>
                <a:latin typeface="Arial" panose="02080604020202020204" pitchFamily="34" charset="0"/>
                <a:ea typeface="SimSun" pitchFamily="2" charset="-122"/>
                <a:sym typeface="+mn-ea"/>
              </a:rPr>
              <a:t>OUR SOTRACO</a:t>
            </a:r>
            <a:r>
              <a:rPr b="1" kern="1200" baseline="0">
                <a:ln/>
                <a:solidFill>
                  <a:schemeClr val="bg1"/>
                </a:solidFill>
                <a:effectLst>
                  <a:outerShdw blurRad="38100" dist="19050" dir="2700000" algn="tl" rotWithShape="0">
                    <a:schemeClr val="dk1">
                      <a:alpha val="40000"/>
                    </a:schemeClr>
                  </a:outerShdw>
                </a:effectLst>
                <a:latin typeface="Arial" panose="02080604020202020204" pitchFamily="34" charset="0"/>
                <a:ea typeface="SimSun" charset="-122"/>
              </a:rPr>
              <a:t> </a:t>
            </a:r>
            <a:endParaRPr b="1" kern="1200" baseline="0">
              <a:ln/>
              <a:solidFill>
                <a:schemeClr val="bg1"/>
              </a:solidFill>
              <a:effectLst>
                <a:outerShdw blurRad="38100" dist="19050" dir="2700000" algn="tl" rotWithShape="0">
                  <a:schemeClr val="dk1">
                    <a:alpha val="40000"/>
                  </a:schemeClr>
                </a:outerShdw>
              </a:effectLst>
              <a:latin typeface="Arial" panose="02080604020202020204" pitchFamily="34" charset="0"/>
              <a:ea typeface="SimSun" charset="-122"/>
            </a:endParaRPr>
          </a:p>
        </p:txBody>
      </p:sp>
      <p:sp>
        <p:nvSpPr>
          <p:cNvPr id="2" name="Text Box 1"/>
          <p:cNvSpPr txBox="1"/>
          <p:nvPr/>
        </p:nvSpPr>
        <p:spPr>
          <a:xfrm>
            <a:off x="4462780" y="5916930"/>
            <a:ext cx="4573270" cy="460375"/>
          </a:xfrm>
          <a:prstGeom prst="rect">
            <a:avLst/>
          </a:prstGeom>
          <a:noFill/>
        </p:spPr>
        <p:txBody>
          <a:bodyPr wrap="square" rtlCol="0">
            <a:spAutoFit/>
          </a:bodyPr>
          <a:p>
            <a:pPr algn="ctr"/>
            <a:r>
              <a:rPr lang="" altLang="en-US" sz="2400" b="1" i="1"/>
              <a:t>“Historiquement mobile”</a:t>
            </a:r>
            <a:endParaRPr lang="" altLang="en-US" sz="2400" b="1" i="1"/>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35915" y="2621280"/>
            <a:ext cx="8472805" cy="2122805"/>
          </a:xfrm>
          <a:prstGeom prst="rect">
            <a:avLst/>
          </a:prstGeom>
          <a:noFill/>
        </p:spPr>
        <p:txBody>
          <a:bodyPr wrap="square" rtlCol="0">
            <a:spAutoFit/>
          </a:bodyPr>
          <a:p>
            <a:pPr>
              <a:lnSpc>
                <a:spcPct val="150000"/>
              </a:lnSpc>
            </a:pPr>
            <a:r>
              <a:rPr lang="en-US" sz="2200">
                <a:effectLst>
                  <a:outerShdw blurRad="38100" dist="38100" dir="2700000" algn="tl">
                    <a:srgbClr val="000000">
                      <a:alpha val="43137"/>
                    </a:srgbClr>
                  </a:outerShdw>
                </a:effectLst>
              </a:rPr>
              <a:t>- Quel sera le code couleur de votre site ? </a:t>
            </a:r>
            <a:r>
              <a:rPr lang="en-US" sz="2200" b="1">
                <a:effectLst>
                  <a:outerShdw blurRad="38100" dist="38100" dir="2700000" algn="tl">
                    <a:srgbClr val="000000">
                      <a:alpha val="43137"/>
                    </a:srgbClr>
                  </a:outerShdw>
                </a:effectLst>
              </a:rPr>
              <a:t>#00AD63 et #DEE60A</a:t>
            </a:r>
            <a:endParaRPr lang="en-US" sz="2200" b="1">
              <a:effectLst>
                <a:outerShdw blurRad="38100" dist="38100" dir="2700000" algn="tl">
                  <a:srgbClr val="000000">
                    <a:alpha val="43137"/>
                  </a:srgbClr>
                </a:outerShdw>
              </a:effectLst>
            </a:endParaRPr>
          </a:p>
          <a:p>
            <a:pPr>
              <a:lnSpc>
                <a:spcPct val="150000"/>
              </a:lnSpc>
            </a:pPr>
            <a:endParaRPr lang="en-US" sz="2200">
              <a:effectLst>
                <a:outerShdw blurRad="38100" dist="38100" dir="2700000" algn="tl">
                  <a:srgbClr val="000000">
                    <a:alpha val="43137"/>
                  </a:srgbClr>
                </a:outerShdw>
              </a:effectLst>
            </a:endParaRPr>
          </a:p>
          <a:p>
            <a:pPr>
              <a:lnSpc>
                <a:spcPct val="150000"/>
              </a:lnSpc>
            </a:pPr>
            <a:r>
              <a:rPr lang="en-US" sz="2200">
                <a:effectLst>
                  <a:outerShdw blurRad="38100" dist="38100" dir="2700000" algn="tl">
                    <a:srgbClr val="000000">
                      <a:alpha val="43137"/>
                    </a:srgbClr>
                  </a:outerShdw>
                </a:effectLst>
              </a:rPr>
              <a:t>- Quelle sera la couleur dominante ? </a:t>
            </a:r>
            <a:r>
              <a:rPr lang="en-US" sz="2200" b="1">
                <a:effectLst>
                  <a:outerShdw blurRad="38100" dist="38100" dir="2700000" algn="tl">
                    <a:srgbClr val="000000">
                      <a:alpha val="43137"/>
                    </a:srgbClr>
                  </a:outerShdw>
                </a:effectLst>
              </a:rPr>
              <a:t>#ffffff et #CFE7D2</a:t>
            </a:r>
            <a:endParaRPr lang="en-US" sz="2200" b="1">
              <a:effectLst>
                <a:outerShdw blurRad="38100" dist="38100" dir="2700000" algn="tl">
                  <a:srgbClr val="000000">
                    <a:alpha val="43137"/>
                  </a:srgbClr>
                </a:outerShdw>
              </a:effectLst>
            </a:endParaRPr>
          </a:p>
        </p:txBody>
      </p:sp>
      <p:sp>
        <p:nvSpPr>
          <p:cNvPr id="5" name="Text Box 4"/>
          <p:cNvSpPr txBox="1"/>
          <p:nvPr/>
        </p:nvSpPr>
        <p:spPr>
          <a:xfrm>
            <a:off x="812800" y="1020445"/>
            <a:ext cx="7517765" cy="1014730"/>
          </a:xfrm>
          <a:prstGeom prst="rect">
            <a:avLst/>
          </a:prstGeom>
          <a:noFill/>
        </p:spPr>
        <p:txBody>
          <a:bodyPr wrap="square" rtlCol="0">
            <a:spAutoFit/>
          </a:bodyPr>
          <a:p>
            <a:pPr algn="ctr">
              <a:lnSpc>
                <a:spcPct val="150000"/>
              </a:lnSpc>
            </a:pPr>
            <a:r>
              <a:rPr lang="en-US" sz="2000">
                <a:effectLst>
                  <a:outerShdw blurRad="38100" dist="19050" dir="2700000" algn="tl" rotWithShape="0">
                    <a:schemeClr val="dk1">
                      <a:alpha val="40000"/>
                    </a:schemeClr>
                  </a:outerShdw>
                </a:effectLst>
                <a:ea typeface="SimSun" pitchFamily="2" charset="-122"/>
                <a:sym typeface="+mn-ea"/>
              </a:rPr>
              <a:t>2. Description graphique et ergonomique</a:t>
            </a:r>
            <a:endParaRPr lang="en-US" sz="2000">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en-US" sz="2000"/>
              <a:t>     </a:t>
            </a:r>
            <a:r>
              <a:rPr lang="en-US" altLang="en-US" sz="2000"/>
              <a:t>a. </a:t>
            </a:r>
            <a:r>
              <a:rPr lang="en-US" sz="2000">
                <a:effectLst>
                  <a:outerShdw blurRad="38100" dist="19050" dir="2700000" algn="tl" rotWithShape="0">
                    <a:schemeClr val="dk1">
                      <a:alpha val="40000"/>
                    </a:schemeClr>
                  </a:outerShdw>
                </a:effectLst>
                <a:ea typeface="SimSun" pitchFamily="2" charset="-122"/>
                <a:sym typeface="+mn-ea"/>
              </a:rPr>
              <a:t>Charte graphique</a:t>
            </a:r>
            <a:endParaRPr lang="en-US" sz="2000">
              <a:effectLst>
                <a:outerShdw blurRad="38100" dist="19050" dir="2700000" algn="tl" rotWithShape="0">
                  <a:schemeClr val="dk1">
                    <a:alpha val="40000"/>
                  </a:schemeClr>
                </a:outerShdw>
              </a:effectLst>
              <a:ea typeface="SimSun"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35915" y="2875915"/>
            <a:ext cx="8472805" cy="1106805"/>
          </a:xfrm>
          <a:prstGeom prst="rect">
            <a:avLst/>
          </a:prstGeom>
          <a:noFill/>
        </p:spPr>
        <p:txBody>
          <a:bodyPr wrap="square" rtlCol="0">
            <a:spAutoFit/>
          </a:bodyPr>
          <a:p>
            <a:pPr>
              <a:lnSpc>
                <a:spcPct val="150000"/>
              </a:lnSpc>
            </a:pPr>
            <a:r>
              <a:rPr lang="" altLang="en-US" sz="2200" b="1">
                <a:effectLst>
                  <a:outerShdw blurRad="38100" dist="38100" dir="2700000" algn="tl">
                    <a:srgbClr val="000000">
                      <a:alpha val="43137"/>
                    </a:srgbClr>
                  </a:outerShdw>
                </a:effectLst>
              </a:rPr>
              <a:t>En cours d'élaboration attendant des informations com</a:t>
            </a:r>
            <a:r>
              <a:rPr lang="en-US" sz="2200" b="1">
                <a:effectLst>
                  <a:outerShdw blurRad="38100" dist="19050" dir="2700000" algn="tl" rotWithShape="0">
                    <a:schemeClr val="dk1">
                      <a:alpha val="40000"/>
                    </a:schemeClr>
                  </a:outerShdw>
                </a:effectLst>
                <a:ea typeface="SimSun" pitchFamily="2" charset="-122"/>
                <a:sym typeface="+mn-ea"/>
              </a:rPr>
              <a:t>p</a:t>
            </a:r>
            <a:r>
              <a:rPr lang="" altLang="en-US" sz="2200" b="1">
                <a:effectLst>
                  <a:outerShdw blurRad="38100" dist="38100" dir="2700000" algn="tl">
                    <a:srgbClr val="000000">
                      <a:alpha val="43137"/>
                    </a:srgbClr>
                  </a:outerShdw>
                </a:effectLst>
              </a:rPr>
              <a:t>lémentaires</a:t>
            </a:r>
            <a:endParaRPr lang="" altLang="en-US" sz="2200" b="1">
              <a:effectLst>
                <a:outerShdw blurRad="38100" dist="38100" dir="2700000" algn="tl">
                  <a:srgbClr val="000000">
                    <a:alpha val="43137"/>
                  </a:srgbClr>
                </a:outerShdw>
              </a:effectLst>
            </a:endParaRPr>
          </a:p>
        </p:txBody>
      </p:sp>
      <p:sp>
        <p:nvSpPr>
          <p:cNvPr id="5" name="Text Box 4"/>
          <p:cNvSpPr txBox="1"/>
          <p:nvPr/>
        </p:nvSpPr>
        <p:spPr>
          <a:xfrm>
            <a:off x="812800" y="1020445"/>
            <a:ext cx="7517765" cy="645160"/>
          </a:xfrm>
          <a:prstGeom prst="rect">
            <a:avLst/>
          </a:prstGeom>
          <a:noFill/>
        </p:spPr>
        <p:txBody>
          <a:bodyPr wrap="square" rtlCol="0">
            <a:spAutoFit/>
          </a:bodyPr>
          <a:p>
            <a:pPr algn="ctr">
              <a:lnSpc>
                <a:spcPct val="150000"/>
              </a:lnSpc>
            </a:pPr>
            <a:r>
              <a:rPr lang="en-US" sz="2000"/>
              <a:t> </a:t>
            </a:r>
            <a:r>
              <a:rPr lang="en-US" sz="2400"/>
              <a:t> </a:t>
            </a:r>
            <a:r>
              <a:rPr lang="" altLang="en-US" sz="2400"/>
              <a:t>b</a:t>
            </a:r>
            <a:r>
              <a:rPr lang="en-US" altLang="en-US" sz="2400"/>
              <a:t>. </a:t>
            </a:r>
            <a:r>
              <a:rPr lang="en-US" sz="2400">
                <a:effectLst>
                  <a:outerShdw blurRad="38100" dist="19050" dir="2700000" algn="tl" rotWithShape="0">
                    <a:schemeClr val="dk1">
                      <a:alpha val="40000"/>
                    </a:schemeClr>
                  </a:outerShdw>
                </a:effectLst>
                <a:ea typeface="SimSun" pitchFamily="2" charset="-122"/>
                <a:sym typeface="+mn-ea"/>
              </a:rPr>
              <a:t>Design </a:t>
            </a:r>
            <a:r>
              <a:rPr lang="" altLang="en-US" sz="2400">
                <a:effectLst>
                  <a:outerShdw blurRad="38100" dist="19050" dir="2700000" algn="tl" rotWithShape="0">
                    <a:schemeClr val="dk1">
                      <a:alpha val="40000"/>
                    </a:schemeClr>
                  </a:outerShdw>
                </a:effectLst>
                <a:ea typeface="SimSun" pitchFamily="2" charset="-122"/>
                <a:sym typeface="+mn-ea"/>
              </a:rPr>
              <a:t>et </a:t>
            </a:r>
            <a:r>
              <a:rPr lang="en-US" sz="2400">
                <a:effectLst>
                  <a:outerShdw blurRad="38100" dist="19050" dir="2700000" algn="tl" rotWithShape="0">
                    <a:schemeClr val="dk1">
                      <a:alpha val="40000"/>
                    </a:schemeClr>
                  </a:outerShdw>
                </a:effectLst>
                <a:ea typeface="SimSun" pitchFamily="2" charset="-122"/>
                <a:sym typeface="+mn-ea"/>
              </a:rPr>
              <a:t>Maquettes</a:t>
            </a:r>
            <a:endParaRPr lang="en-US" sz="2400">
              <a:effectLst>
                <a:outerShdw blurRad="38100" dist="19050" dir="2700000" algn="tl" rotWithShape="0">
                  <a:schemeClr val="dk1">
                    <a:alpha val="40000"/>
                  </a:schemeClr>
                </a:outerShdw>
              </a:effectLst>
              <a:ea typeface="SimSun"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74345" y="2350770"/>
            <a:ext cx="8472805" cy="4154170"/>
          </a:xfrm>
          <a:prstGeom prst="rect">
            <a:avLst/>
          </a:prstGeom>
          <a:noFill/>
        </p:spPr>
        <p:txBody>
          <a:bodyPr wrap="square" rtlCol="0">
            <a:spAutoFit/>
          </a:bodyPr>
          <a:p>
            <a:pPr>
              <a:lnSpc>
                <a:spcPct val="150000"/>
              </a:lnSpc>
            </a:pPr>
            <a:r>
              <a:rPr lang="en-US" sz="2200"/>
              <a:t>Présenter l’arborescence de votre site sous la forme d’un schéma est une bonne idée !</a:t>
            </a:r>
            <a:endParaRPr lang="en-US" sz="2200" b="1"/>
          </a:p>
          <a:p>
            <a:pPr>
              <a:lnSpc>
                <a:spcPct val="150000"/>
              </a:lnSpc>
            </a:pPr>
            <a:r>
              <a:rPr lang="en-US" sz="2200" b="1"/>
              <a:t>Site web public pour rubriques les postes; la catographie; les articles; les informations et le forum</a:t>
            </a:r>
            <a:endParaRPr lang="en-US" sz="2200" b="1"/>
          </a:p>
          <a:p>
            <a:pPr>
              <a:lnSpc>
                <a:spcPct val="150000"/>
              </a:lnSpc>
            </a:pPr>
            <a:r>
              <a:rPr lang="en-US" sz="2200" b="1"/>
              <a:t>Une application mobile qui donne accès au backoffice et permet aussi la validation des abonnements et la geo-localisation</a:t>
            </a:r>
            <a:endParaRPr lang="en-US" sz="2200" b="1"/>
          </a:p>
        </p:txBody>
      </p:sp>
      <p:sp>
        <p:nvSpPr>
          <p:cNvPr id="2" name="Text Box 1"/>
          <p:cNvSpPr txBox="1"/>
          <p:nvPr/>
        </p:nvSpPr>
        <p:spPr>
          <a:xfrm>
            <a:off x="812800" y="1119505"/>
            <a:ext cx="7517765" cy="1014730"/>
          </a:xfrm>
          <a:prstGeom prst="rect">
            <a:avLst/>
          </a:prstGeom>
          <a:noFill/>
        </p:spPr>
        <p:txBody>
          <a:bodyPr wrap="square" rtlCol="0">
            <a:spAutoFit/>
          </a:bodyPr>
          <a:p>
            <a:pPr algn="ctr">
              <a:lnSpc>
                <a:spcPct val="150000"/>
              </a:lnSpc>
            </a:pPr>
            <a:r>
              <a:rPr lang="" altLang="en-US" sz="2000">
                <a:effectLst>
                  <a:outerShdw blurRad="38100" dist="19050" dir="2700000" algn="tl" rotWithShape="0">
                    <a:schemeClr val="dk1">
                      <a:alpha val="40000"/>
                    </a:schemeClr>
                  </a:outerShdw>
                </a:effectLst>
                <a:ea typeface="SimSun" pitchFamily="2" charset="-122"/>
                <a:sym typeface="+mn-ea"/>
              </a:rPr>
              <a:t>3</a:t>
            </a:r>
            <a:r>
              <a:rPr lang="en-US" sz="2000">
                <a:effectLst>
                  <a:outerShdw blurRad="38100" dist="19050" dir="2700000" algn="tl" rotWithShape="0">
                    <a:schemeClr val="dk1">
                      <a:alpha val="40000"/>
                    </a:schemeClr>
                  </a:outerShdw>
                </a:effectLst>
                <a:ea typeface="SimSun" pitchFamily="2" charset="-122"/>
                <a:sym typeface="+mn-ea"/>
              </a:rPr>
              <a:t>. </a:t>
            </a:r>
            <a:r>
              <a:rPr lang="en-US" sz="2000">
                <a:effectLst>
                  <a:outerShdw blurRad="38100" dist="19050" dir="2700000" algn="tl" rotWithShape="0">
                    <a:schemeClr val="dk1">
                      <a:alpha val="40000"/>
                    </a:schemeClr>
                  </a:outerShdw>
                </a:effectLst>
                <a:ea typeface="SimSun" pitchFamily="2" charset="-122"/>
                <a:sym typeface="+mn-ea"/>
              </a:rPr>
              <a:t>Description fonctionnelle et technique</a:t>
            </a:r>
            <a:endParaRPr lang="en-US" sz="2000">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en-US" sz="2000"/>
              <a:t>     </a:t>
            </a:r>
            <a:r>
              <a:rPr lang="en-US" altLang="en-US" sz="2000"/>
              <a:t>a. </a:t>
            </a:r>
            <a:r>
              <a:rPr lang="en-US" sz="2000">
                <a:effectLst>
                  <a:outerShdw blurRad="38100" dist="19050" dir="2700000" algn="tl" rotWithShape="0">
                    <a:schemeClr val="dk1">
                      <a:alpha val="40000"/>
                    </a:schemeClr>
                  </a:outerShdw>
                </a:effectLst>
                <a:ea typeface="SimSun" pitchFamily="2" charset="-122"/>
                <a:sym typeface="+mn-ea"/>
              </a:rPr>
              <a:t>Arborescence du site</a:t>
            </a:r>
            <a:endParaRPr lang="en-US" sz="2000">
              <a:effectLst>
                <a:outerShdw blurRad="38100" dist="19050" dir="2700000" algn="tl" rotWithShape="0">
                  <a:schemeClr val="dk1">
                    <a:alpha val="40000"/>
                  </a:schemeClr>
                </a:outerShdw>
              </a:effectLst>
              <a:ea typeface="SimSun"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46405" y="1590675"/>
            <a:ext cx="8472805" cy="5169535"/>
          </a:xfrm>
          <a:prstGeom prst="rect">
            <a:avLst/>
          </a:prstGeom>
          <a:noFill/>
        </p:spPr>
        <p:txBody>
          <a:bodyPr wrap="square" rtlCol="0">
            <a:spAutoFit/>
          </a:bodyPr>
          <a:p>
            <a:pPr>
              <a:lnSpc>
                <a:spcPct val="150000"/>
              </a:lnSpc>
            </a:pPr>
            <a:r>
              <a:rPr lang="en-US" sz="2000"/>
              <a:t>-</a:t>
            </a:r>
            <a:r>
              <a:rPr lang="en-US" sz="2000">
                <a:effectLst>
                  <a:outerShdw blurRad="38100" dist="38100" dir="2700000" algn="tl">
                    <a:srgbClr val="000000">
                      <a:alpha val="43137"/>
                    </a:srgbClr>
                  </a:outerShdw>
                </a:effectLst>
              </a:rPr>
              <a:t>Votre site comprend-t-il une boutique en ligne  ou un moyen de paiement en ligne? </a:t>
            </a:r>
            <a:endParaRPr lang="en-US" sz="2000">
              <a:effectLst>
                <a:outerShdw blurRad="38100" dist="38100" dir="2700000" algn="tl">
                  <a:srgbClr val="000000">
                    <a:alpha val="43137"/>
                  </a:srgbClr>
                </a:outerShdw>
              </a:effectLst>
            </a:endParaRPr>
          </a:p>
          <a:p>
            <a:pPr>
              <a:lnSpc>
                <a:spcPct val="150000"/>
              </a:lnSpc>
            </a:pPr>
            <a:r>
              <a:rPr lang="en-US" sz="2000" b="1">
                <a:effectLst>
                  <a:outerShdw blurRad="38100" dist="38100" dir="2700000" algn="tl">
                    <a:srgbClr val="000000">
                      <a:alpha val="43137"/>
                    </a:srgbClr>
                  </a:outerShdw>
                </a:effectLst>
              </a:rPr>
              <a:t>Mobicash et orange money</a:t>
            </a:r>
            <a:r>
              <a:rPr lang="en-US" sz="2000">
                <a:effectLst>
                  <a:outerShdw blurRad="38100" dist="38100" dir="2700000" algn="tl">
                    <a:srgbClr val="000000">
                      <a:alpha val="43137"/>
                    </a:srgbClr>
                  </a:outerShdw>
                </a:effectLst>
              </a:rPr>
              <a:t>;</a:t>
            </a:r>
            <a:endParaRPr lang="en-US" sz="2000">
              <a:effectLst>
                <a:outerShdw blurRad="38100" dist="38100" dir="2700000" algn="tl">
                  <a:srgbClr val="000000">
                    <a:alpha val="43137"/>
                  </a:srgbClr>
                </a:outerShdw>
              </a:effectLst>
            </a:endParaRPr>
          </a:p>
          <a:p>
            <a:pPr>
              <a:lnSpc>
                <a:spcPct val="150000"/>
              </a:lnSpc>
            </a:pPr>
            <a:r>
              <a:rPr lang="en-US" sz="2000">
                <a:effectLst>
                  <a:outerShdw blurRad="38100" dist="38100" dir="2700000" algn="tl">
                    <a:srgbClr val="000000">
                      <a:alpha val="43137"/>
                    </a:srgbClr>
                  </a:outerShdw>
                </a:effectLst>
              </a:rPr>
              <a:t>-Doit-il y avoir un espace client sécurisé par mot de passe ? </a:t>
            </a:r>
            <a:endParaRPr lang="en-US" sz="2000">
              <a:effectLst>
                <a:outerShdw blurRad="38100" dist="38100" dir="2700000" algn="tl">
                  <a:srgbClr val="000000">
                    <a:alpha val="43137"/>
                  </a:srgbClr>
                </a:outerShdw>
              </a:effectLst>
            </a:endParaRPr>
          </a:p>
          <a:p>
            <a:pPr>
              <a:lnSpc>
                <a:spcPct val="150000"/>
              </a:lnSpc>
            </a:pPr>
            <a:r>
              <a:rPr lang="en-US" sz="2000" b="1">
                <a:effectLst>
                  <a:outerShdw blurRad="38100" dist="38100" dir="2700000" algn="tl">
                    <a:srgbClr val="000000">
                      <a:alpha val="43137"/>
                    </a:srgbClr>
                  </a:outerShdw>
                </a:effectLst>
              </a:rPr>
              <a:t>Oui authentification deux-temps</a:t>
            </a:r>
            <a:r>
              <a:rPr lang="en-US" sz="2000">
                <a:effectLst>
                  <a:outerShdw blurRad="38100" dist="38100" dir="2700000" algn="tl">
                    <a:srgbClr val="000000">
                      <a:alpha val="43137"/>
                    </a:srgbClr>
                  </a:outerShdw>
                </a:effectLst>
              </a:rPr>
              <a:t> </a:t>
            </a:r>
            <a:endParaRPr lang="en-US" sz="2000">
              <a:effectLst>
                <a:outerShdw blurRad="38100" dist="38100" dir="2700000" algn="tl">
                  <a:srgbClr val="000000">
                    <a:alpha val="43137"/>
                  </a:srgbClr>
                </a:outerShdw>
              </a:effectLst>
            </a:endParaRPr>
          </a:p>
          <a:p>
            <a:pPr>
              <a:lnSpc>
                <a:spcPct val="150000"/>
              </a:lnSpc>
            </a:pPr>
            <a:r>
              <a:rPr lang="en-US" sz="2000">
                <a:effectLst>
                  <a:outerShdw blurRad="38100" dist="38100" dir="2700000" algn="tl">
                    <a:srgbClr val="000000">
                      <a:alpha val="43137"/>
                    </a:srgbClr>
                  </a:outerShdw>
                </a:effectLst>
              </a:rPr>
              <a:t>-Souhaitez-vous un back office de suivi d’activité ? </a:t>
            </a:r>
            <a:endParaRPr lang="en-US" sz="2000">
              <a:effectLst>
                <a:outerShdw blurRad="38100" dist="38100" dir="2700000" algn="tl">
                  <a:srgbClr val="000000">
                    <a:alpha val="43137"/>
                  </a:srgbClr>
                </a:outerShdw>
              </a:effectLst>
            </a:endParaRPr>
          </a:p>
          <a:p>
            <a:pPr>
              <a:lnSpc>
                <a:spcPct val="150000"/>
              </a:lnSpc>
            </a:pPr>
            <a:r>
              <a:rPr lang="en-US" sz="2000" b="1">
                <a:effectLst>
                  <a:outerShdw blurRad="38100" dist="38100" dir="2700000" algn="tl">
                    <a:srgbClr val="000000">
                      <a:alpha val="43137"/>
                    </a:srgbClr>
                  </a:outerShdw>
                </a:effectLst>
              </a:rPr>
              <a:t>BackOffice de gestion</a:t>
            </a:r>
            <a:r>
              <a:rPr lang="en-US" sz="2000">
                <a:effectLst>
                  <a:outerShdw blurRad="38100" dist="38100" dir="2700000" algn="tl">
                    <a:srgbClr val="000000">
                      <a:alpha val="43137"/>
                    </a:srgbClr>
                  </a:outerShdw>
                </a:effectLst>
              </a:rPr>
              <a:t> (compte utilisateurs et droits d’administration, bus, abonnements, paiements, annonces ou notifications, postes ou articlesh</a:t>
            </a:r>
            <a:endParaRPr lang="en-US" sz="2000">
              <a:effectLst>
                <a:outerShdw blurRad="38100" dist="38100" dir="2700000" algn="tl">
                  <a:srgbClr val="000000">
                    <a:alpha val="43137"/>
                  </a:srgbClr>
                </a:outerShdw>
              </a:effectLst>
            </a:endParaRPr>
          </a:p>
          <a:p>
            <a:pPr>
              <a:lnSpc>
                <a:spcPct val="150000"/>
              </a:lnSpc>
            </a:pPr>
            <a:r>
              <a:rPr lang="en-US" sz="2000">
                <a:effectLst>
                  <a:outerShdw blurRad="38100" dist="38100" dir="2700000" algn="tl">
                    <a:srgbClr val="000000">
                      <a:alpha val="43137"/>
                    </a:srgbClr>
                  </a:outerShdw>
                </a:effectLst>
              </a:rPr>
              <a:t>-A</a:t>
            </a:r>
            <a:r>
              <a:rPr lang="" altLang="en-US" sz="2000">
                <a:effectLst>
                  <a:outerShdw blurRad="38100" dist="38100" dir="2700000" algn="tl">
                    <a:srgbClr val="000000">
                      <a:alpha val="43137"/>
                    </a:srgbClr>
                  </a:outerShdw>
                </a:effectLst>
              </a:rPr>
              <a:t>u</a:t>
            </a:r>
            <a:r>
              <a:rPr lang="en-US" sz="2000">
                <a:effectLst>
                  <a:outerShdw blurRad="38100" dist="38100" dir="2700000" algn="tl">
                    <a:srgbClr val="000000">
                      <a:alpha val="43137"/>
                    </a:srgbClr>
                  </a:outerShdw>
                </a:effectLst>
              </a:rPr>
              <a:t>tres ?</a:t>
            </a:r>
            <a:endParaRPr lang="en-US" sz="2000">
              <a:effectLst>
                <a:outerShdw blurRad="38100" dist="38100" dir="2700000" algn="tl">
                  <a:srgbClr val="000000">
                    <a:alpha val="43137"/>
                  </a:srgbClr>
                </a:outerShdw>
              </a:effectLst>
            </a:endParaRPr>
          </a:p>
          <a:p>
            <a:pPr>
              <a:lnSpc>
                <a:spcPct val="150000"/>
              </a:lnSpc>
            </a:pPr>
            <a:r>
              <a:rPr lang="en-US" sz="2000">
                <a:effectLst>
                  <a:outerShdw blurRad="38100" dist="38100" dir="2700000" algn="tl">
                    <a:srgbClr val="000000">
                      <a:alpha val="43137"/>
                    </a:srgbClr>
                  </a:outerShdw>
                </a:effectLst>
              </a:rPr>
              <a:t> </a:t>
            </a:r>
            <a:r>
              <a:rPr lang="en-US" sz="2000" b="1">
                <a:effectLst>
                  <a:outerShdw blurRad="38100" dist="38100" dir="2700000" algn="tl">
                    <a:srgbClr val="000000">
                      <a:alpha val="43137"/>
                    </a:srgbClr>
                  </a:outerShdw>
                </a:effectLst>
              </a:rPr>
              <a:t>Un blog, newsletter, un forum</a:t>
            </a:r>
            <a:endParaRPr lang="en-US" sz="2000" b="1">
              <a:effectLst>
                <a:outerShdw blurRad="38100" dist="38100" dir="2700000" algn="tl">
                  <a:srgbClr val="000000">
                    <a:alpha val="43137"/>
                  </a:srgbClr>
                </a:outerShdw>
              </a:effectLst>
            </a:endParaRPr>
          </a:p>
        </p:txBody>
      </p:sp>
      <p:sp>
        <p:nvSpPr>
          <p:cNvPr id="2" name="Text Box 1"/>
          <p:cNvSpPr txBox="1"/>
          <p:nvPr/>
        </p:nvSpPr>
        <p:spPr>
          <a:xfrm>
            <a:off x="812800" y="925830"/>
            <a:ext cx="7517765" cy="553085"/>
          </a:xfrm>
          <a:prstGeom prst="rect">
            <a:avLst/>
          </a:prstGeom>
          <a:noFill/>
        </p:spPr>
        <p:txBody>
          <a:bodyPr wrap="square" rtlCol="0">
            <a:spAutoFit/>
          </a:bodyPr>
          <a:p>
            <a:pPr algn="ctr">
              <a:lnSpc>
                <a:spcPct val="150000"/>
              </a:lnSpc>
            </a:pPr>
            <a:r>
              <a:rPr lang="" altLang="en-US" sz="2000"/>
              <a:t>b</a:t>
            </a:r>
            <a:r>
              <a:rPr lang="en-US" altLang="en-US" sz="2000"/>
              <a:t>. </a:t>
            </a:r>
            <a:r>
              <a:rPr lang="en-US" sz="2000">
                <a:effectLst>
                  <a:outerShdw blurRad="38100" dist="19050" dir="2700000" algn="tl" rotWithShape="0">
                    <a:schemeClr val="dk1">
                      <a:alpha val="40000"/>
                    </a:schemeClr>
                  </a:outerShdw>
                </a:effectLst>
                <a:ea typeface="SimSun" pitchFamily="2" charset="-122"/>
                <a:sym typeface="+mn-ea"/>
              </a:rPr>
              <a:t>Description fonctionnelle</a:t>
            </a:r>
            <a:endParaRPr lang="en-US" sz="2000">
              <a:effectLst>
                <a:outerShdw blurRad="38100" dist="19050" dir="2700000" algn="tl" rotWithShape="0">
                  <a:schemeClr val="dk1">
                    <a:alpha val="40000"/>
                  </a:schemeClr>
                </a:outerShdw>
              </a:effectLst>
              <a:ea typeface="SimSun"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8193" descr="a6390efac92a492e9d28ea939ca66b10# #矩形 77"/>
          <p:cNvSpPr>
            <a:spLocks noGrp="1"/>
          </p:cNvSpPr>
          <p:nvPr>
            <p:ph type="title"/>
          </p:nvPr>
        </p:nvSpPr>
        <p:spPr>
          <a:xfrm>
            <a:off x="249555" y="163195"/>
            <a:ext cx="7524750" cy="555625"/>
          </a:xfrm>
          <a:ln/>
        </p:spPr>
        <p:txBody>
          <a:bodyPr anchor="ctr"/>
          <a:p>
            <a:r>
              <a:rPr lang="en-US" sz="3200" b="1">
                <a:solidFill>
                  <a:schemeClr val="bg1"/>
                </a:solidFill>
                <a:effectLst>
                  <a:outerShdw blurRad="38100" dist="19050" dir="2700000" algn="tl" rotWithShape="0">
                    <a:schemeClr val="dk1">
                      <a:alpha val="40000"/>
                    </a:schemeClr>
                  </a:outerShdw>
                </a:effectLst>
                <a:ea typeface="SimSun" pitchFamily="2" charset="-122"/>
                <a:sym typeface="+mn-ea"/>
              </a:rPr>
              <a:t>II</a:t>
            </a:r>
            <a:r>
              <a:rPr lang="en-US" sz="3200" b="1" baseline="30000">
                <a:solidFill>
                  <a:schemeClr val="bg1"/>
                </a:solidFill>
                <a:effectLst>
                  <a:outerShdw blurRad="38100" dist="19050" dir="2700000" algn="tl" rotWithShape="0">
                    <a:schemeClr val="dk1">
                      <a:alpha val="40000"/>
                    </a:schemeClr>
                  </a:outerShdw>
                </a:effectLst>
                <a:ea typeface="SimSun" pitchFamily="2" charset="-122"/>
                <a:sym typeface="+mn-ea"/>
              </a:rPr>
              <a:t>ème</a:t>
            </a:r>
            <a:r>
              <a:rPr lang="en-US" sz="3200" b="1">
                <a:solidFill>
                  <a:schemeClr val="bg1"/>
                </a:solidFill>
                <a:effectLst>
                  <a:outerShdw blurRad="38100" dist="19050" dir="2700000" algn="tl" rotWithShape="0">
                    <a:schemeClr val="dk1">
                      <a:alpha val="40000"/>
                    </a:schemeClr>
                  </a:outerShdw>
                </a:effectLst>
                <a:ea typeface="SimSun" pitchFamily="2" charset="-122"/>
                <a:sym typeface="+mn-ea"/>
              </a:rPr>
              <a:t> </a:t>
            </a:r>
            <a:r>
              <a:rPr sz="3200" b="1">
                <a:solidFill>
                  <a:schemeClr val="bg1"/>
                </a:solidFill>
                <a:effectLst>
                  <a:outerShdw blurRad="38100" dist="19050" dir="2700000" algn="tl" rotWithShape="0">
                    <a:schemeClr val="dk1">
                      <a:alpha val="40000"/>
                    </a:schemeClr>
                  </a:outerShdw>
                </a:effectLst>
                <a:ea typeface="SimSun" pitchFamily="2" charset="-122"/>
                <a:sym typeface="+mn-ea"/>
              </a:rPr>
              <a:t>P</a:t>
            </a:r>
            <a:r>
              <a:rPr lang="en-US" sz="3200" b="1">
                <a:solidFill>
                  <a:schemeClr val="bg1"/>
                </a:solidFill>
                <a:effectLst>
                  <a:outerShdw blurRad="38100" dist="19050" dir="2700000" algn="tl" rotWithShape="0">
                    <a:schemeClr val="dk1">
                      <a:alpha val="40000"/>
                    </a:schemeClr>
                  </a:outerShdw>
                </a:effectLst>
                <a:ea typeface="SimSun" pitchFamily="2" charset="-122"/>
                <a:sym typeface="+mn-ea"/>
              </a:rPr>
              <a:t>artie : </a:t>
            </a:r>
            <a:r>
              <a:rPr sz="3200" b="1">
                <a:solidFill>
                  <a:schemeClr val="bg1"/>
                </a:solidFill>
                <a:effectLst>
                  <a:outerShdw blurRad="38100" dist="19050" dir="2700000" algn="tl" rotWithShape="0">
                    <a:schemeClr val="dk1">
                      <a:alpha val="40000"/>
                    </a:schemeClr>
                  </a:outerShdw>
                </a:effectLst>
                <a:ea typeface="SimSun" pitchFamily="2" charset="-122"/>
                <a:sym typeface="+mn-ea"/>
              </a:rPr>
              <a:t>P</a:t>
            </a:r>
            <a:r>
              <a:rPr lang="en-US" sz="3200" b="1">
                <a:solidFill>
                  <a:schemeClr val="bg1"/>
                </a:solidFill>
                <a:effectLst>
                  <a:outerShdw blurRad="38100" dist="19050" dir="2700000" algn="tl" rotWithShape="0">
                    <a:schemeClr val="dk1">
                      <a:alpha val="40000"/>
                    </a:schemeClr>
                  </a:outerShdw>
                </a:effectLst>
                <a:ea typeface="SimSun" pitchFamily="2" charset="-122"/>
                <a:sym typeface="+mn-ea"/>
              </a:rPr>
              <a:t>roposition </a:t>
            </a:r>
            <a:r>
              <a:rPr lang="en-US" altLang="en-US" sz="3200" b="1">
                <a:solidFill>
                  <a:schemeClr val="bg1"/>
                </a:solidFill>
                <a:effectLst>
                  <a:outerShdw blurRad="38100" dist="19050" dir="2700000" algn="tl" rotWithShape="0">
                    <a:schemeClr val="dk1">
                      <a:alpha val="40000"/>
                    </a:schemeClr>
                  </a:outerShdw>
                </a:effectLst>
                <a:ea typeface="SimSun" pitchFamily="2" charset="-122"/>
                <a:sym typeface="+mn-ea"/>
              </a:rPr>
              <a:t>de </a:t>
            </a:r>
            <a:r>
              <a:rPr lang="en-US" sz="3200" b="1">
                <a:solidFill>
                  <a:schemeClr val="bg1"/>
                </a:solidFill>
                <a:effectLst>
                  <a:outerShdw blurRad="38100" dist="19050" dir="2700000" algn="tl" rotWithShape="0">
                    <a:schemeClr val="dk1">
                      <a:alpha val="40000"/>
                    </a:schemeClr>
                  </a:outerShdw>
                </a:effectLst>
                <a:ea typeface="SimSun" pitchFamily="2" charset="-122"/>
                <a:sym typeface="+mn-ea"/>
              </a:rPr>
              <a:t>p</a:t>
            </a:r>
            <a:r>
              <a:rPr lang="en-US" altLang="en-US" sz="3200" b="1">
                <a:solidFill>
                  <a:schemeClr val="bg1"/>
                </a:solidFill>
                <a:effectLst>
                  <a:outerShdw blurRad="38100" dist="19050" dir="2700000" algn="tl" rotWithShape="0">
                    <a:schemeClr val="dk1">
                      <a:alpha val="40000"/>
                    </a:schemeClr>
                  </a:outerShdw>
                </a:effectLst>
                <a:ea typeface="SimSun" pitchFamily="2" charset="-122"/>
                <a:sym typeface="+mn-ea"/>
              </a:rPr>
              <a:t>lan de communication</a:t>
            </a:r>
            <a:endParaRPr lang="en-US" altLang="en-US" sz="3200" b="1" dirty="0">
              <a:solidFill>
                <a:schemeClr val="bg1"/>
              </a:solidFill>
              <a:effectLst>
                <a:outerShdw blurRad="38100" dist="19050" dir="2700000" algn="tl" rotWithShape="0">
                  <a:schemeClr val="dk1">
                    <a:alpha val="40000"/>
                  </a:schemeClr>
                </a:outerShdw>
              </a:effectLst>
              <a:ea typeface="SimSun" pitchFamily="2" charset="-122"/>
              <a:sym typeface="+mn-ea"/>
            </a:endParaRPr>
          </a:p>
        </p:txBody>
      </p:sp>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82994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1. Présentation de la première campagne de communication</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515620" y="2459990"/>
            <a:ext cx="8470265" cy="3322955"/>
          </a:xfrm>
          <a:prstGeom prst="rect">
            <a:avLst/>
          </a:prstGeom>
          <a:noFill/>
        </p:spPr>
        <p:txBody>
          <a:bodyPr wrap="square" rtlCol="0">
            <a:spAutoFit/>
          </a:bodyPr>
          <a:p>
            <a:pPr>
              <a:lnSpc>
                <a:spcPct val="150000"/>
              </a:lnSpc>
            </a:pPr>
            <a:r>
              <a:rPr lang="en-US" sz="2000">
                <a:effectLst>
                  <a:outerShdw blurRad="38100" dist="38100" dir="2700000" algn="tl">
                    <a:srgbClr val="000000">
                      <a:alpha val="43137"/>
                    </a:srgbClr>
                  </a:outerShdw>
                </a:effectLst>
              </a:rPr>
              <a:t>Afin de vulgariser et amener le public à un usage quotidien de l’application mobile, il est nécessaire de passer par des campagnes de communication à objectifs diversifiés. C’est la raison pour laquelle nous avons proposé, pour une efficacité communicationnelle, d’opérer trois campagnes de communication. Cette première campagne sera initiée au lancement de l’application mobile.</a:t>
            </a:r>
            <a:endParaRPr lang="en-US" sz="2000">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a.Objectif</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1878965"/>
            <a:ext cx="8470265" cy="3969385"/>
          </a:xfrm>
          <a:prstGeom prst="rect">
            <a:avLst/>
          </a:prstGeom>
          <a:noFill/>
        </p:spPr>
        <p:txBody>
          <a:bodyPr wrap="square" rtlCol="0">
            <a:spAutoFit/>
          </a:bodyPr>
          <a:p>
            <a:pPr>
              <a:lnSpc>
                <a:spcPct val="150000"/>
              </a:lnSpc>
            </a:pPr>
            <a:r>
              <a:rPr lang="en-US" sz="2800" b="1">
                <a:effectLst>
                  <a:outerShdw blurRad="38100" dist="38100" dir="2700000" algn="tl">
                    <a:srgbClr val="000000">
                      <a:alpha val="43137"/>
                    </a:srgbClr>
                  </a:outerShdw>
                </a:effectLst>
              </a:rPr>
              <a:t>Informer :</a:t>
            </a:r>
            <a:r>
              <a:rPr lang="en-US" sz="2000">
                <a:effectLst>
                  <a:outerShdw blurRad="38100" dist="38100" dir="2700000" algn="tl">
                    <a:srgbClr val="000000">
                      <a:alpha val="43137"/>
                    </a:srgbClr>
                  </a:outerShdw>
                </a:effectLst>
              </a:rPr>
              <a:t> il est question d’informer le public sur l’existence d’un nouvel outil pour prendre contact avec leur société de transport urbain : l’application mobile SOTRACO-SA. Il s’agira aussi de montrer les fonctionnalités de l’application : trouver le point d’arrêt de bus le plus proche de soi, acheter des tickets, faire un abonnement, discuter avec d’autres usagers ou des responsables de SOTRACO pour exposer ses avis, craintes et suggestions.</a:t>
            </a:r>
            <a:endParaRPr lang="en-US" sz="2000">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b.Mécanismes de communication</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2705100"/>
            <a:ext cx="8470265" cy="2306955"/>
          </a:xfrm>
          <a:prstGeom prst="rect">
            <a:avLst/>
          </a:prstGeom>
          <a:noFill/>
        </p:spPr>
        <p:txBody>
          <a:bodyPr wrap="square" rtlCol="0">
            <a:spAutoFit/>
          </a:bodyPr>
          <a:p>
            <a:pPr algn="l">
              <a:lnSpc>
                <a:spcPct val="150000"/>
              </a:lnSpc>
            </a:pPr>
            <a:r>
              <a:rPr lang="en-US" sz="2400">
                <a:effectLst>
                  <a:outerShdw blurRad="38100" dist="38100" dir="2700000" algn="tl">
                    <a:srgbClr val="000000">
                      <a:alpha val="43137"/>
                    </a:srgbClr>
                  </a:outerShdw>
                </a:effectLst>
              </a:rPr>
              <a:t>En fonction des visuels, plusieurs mécanismes de communication seront utilisés : </a:t>
            </a:r>
            <a:r>
              <a:rPr lang="en-US" sz="2400" b="1">
                <a:effectLst>
                  <a:outerShdw blurRad="38100" dist="38100" dir="2700000" algn="tl">
                    <a:srgbClr val="000000">
                      <a:alpha val="43137"/>
                    </a:srgbClr>
                  </a:outerShdw>
                </a:effectLst>
              </a:rPr>
              <a:t>Problème/Solution ; Démonstration ; Argumentation.</a:t>
            </a:r>
            <a:endParaRPr lang="en-US" sz="2400" b="1">
              <a:effectLst>
                <a:outerShdw blurRad="38100" dist="38100" dir="2700000" algn="tl">
                  <a:srgbClr val="000000">
                    <a:alpha val="43137"/>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c.Vecteurs de communication</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2705100"/>
            <a:ext cx="8470265" cy="2306955"/>
          </a:xfrm>
          <a:prstGeom prst="rect">
            <a:avLst/>
          </a:prstGeom>
          <a:noFill/>
        </p:spPr>
        <p:txBody>
          <a:bodyPr wrap="square" rtlCol="0">
            <a:spAutoFit/>
          </a:bodyPr>
          <a:p>
            <a:pPr algn="l">
              <a:lnSpc>
                <a:spcPct val="150000"/>
              </a:lnSpc>
            </a:pPr>
            <a:r>
              <a:rPr lang="en-US" sz="2400">
                <a:effectLst>
                  <a:outerShdw blurRad="38100" dist="38100" dir="2700000" algn="tl">
                    <a:srgbClr val="000000">
                      <a:alpha val="43137"/>
                    </a:srgbClr>
                  </a:outerShdw>
                </a:effectLst>
              </a:rPr>
              <a:t>Nous proposons plusieurs vecteurs qui seront modifiées en fonction des mécanismes de communication : </a:t>
            </a:r>
            <a:r>
              <a:rPr lang="en-US" sz="2400" b="1">
                <a:effectLst>
                  <a:outerShdw blurRad="38100" dist="38100" dir="2700000" algn="tl">
                    <a:srgbClr val="000000">
                      <a:alpha val="43137"/>
                    </a:srgbClr>
                  </a:outerShdw>
                </a:effectLst>
              </a:rPr>
              <a:t>Personnage/Entreprise ; Démonstrateur ; Tranche de vie ; Scénario réel.</a:t>
            </a:r>
            <a:endParaRPr lang="en-US" sz="2400" b="1">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d.Outils de communication</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1875790"/>
            <a:ext cx="8470265" cy="4523105"/>
          </a:xfrm>
          <a:prstGeom prst="rect">
            <a:avLst/>
          </a:prstGeom>
          <a:noFill/>
        </p:spPr>
        <p:txBody>
          <a:bodyPr wrap="square" rtlCol="0">
            <a:spAutoFit/>
          </a:bodyPr>
          <a:p>
            <a:pPr algn="l">
              <a:lnSpc>
                <a:spcPct val="150000"/>
              </a:lnSpc>
            </a:pPr>
            <a:r>
              <a:rPr lang="en-US" sz="2400">
                <a:effectLst>
                  <a:outerShdw blurRad="38100" dist="38100" dir="2700000" algn="tl">
                    <a:srgbClr val="000000">
                      <a:alpha val="43137"/>
                    </a:srgbClr>
                  </a:outerShdw>
                </a:effectLst>
              </a:rPr>
              <a:t>Afin de mener à bien cette campagne, des outils seront usités :</a:t>
            </a:r>
            <a:endParaRPr lang="en-US" sz="2400">
              <a:effectLst>
                <a:outerShdw blurRad="38100" dist="38100" dir="2700000" algn="tl">
                  <a:srgbClr val="000000">
                    <a:alpha val="43137"/>
                  </a:srgbClr>
                </a:outerShdw>
              </a:effectLst>
            </a:endParaRPr>
          </a:p>
          <a:p>
            <a:pPr algn="l">
              <a:lnSpc>
                <a:spcPct val="150000"/>
              </a:lnSpc>
            </a:pPr>
            <a:r>
              <a:rPr lang="en-US" sz="2400" b="1">
                <a:effectLst>
                  <a:outerShdw blurRad="38100" dist="38100" dir="2700000" algn="tl">
                    <a:srgbClr val="000000">
                      <a:alpha val="43137"/>
                    </a:srgbClr>
                  </a:outerShdw>
                </a:effectLst>
              </a:rPr>
              <a:t>Réseaux sociaux</a:t>
            </a:r>
            <a:endParaRPr lang="en-US" sz="2400" b="1">
              <a:effectLst>
                <a:outerShdw blurRad="38100" dist="38100" dir="2700000" algn="tl">
                  <a:srgbClr val="000000">
                    <a:alpha val="43137"/>
                  </a:srgbClr>
                </a:outerShdw>
              </a:effectLst>
            </a:endParaRPr>
          </a:p>
          <a:p>
            <a:pPr algn="l">
              <a:lnSpc>
                <a:spcPct val="150000"/>
              </a:lnSpc>
            </a:pPr>
            <a:r>
              <a:rPr lang="en-US" sz="2400" b="1">
                <a:effectLst>
                  <a:outerShdw blurRad="38100" dist="38100" dir="2700000" algn="tl">
                    <a:srgbClr val="000000">
                      <a:alpha val="43137"/>
                    </a:srgbClr>
                  </a:outerShdw>
                </a:effectLst>
              </a:rPr>
              <a:t>Site web</a:t>
            </a:r>
            <a:endParaRPr lang="en-US" sz="2400" b="1">
              <a:effectLst>
                <a:outerShdw blurRad="38100" dist="38100" dir="2700000" algn="tl">
                  <a:srgbClr val="000000">
                    <a:alpha val="43137"/>
                  </a:srgbClr>
                </a:outerShdw>
              </a:effectLst>
            </a:endParaRPr>
          </a:p>
          <a:p>
            <a:pPr algn="l">
              <a:lnSpc>
                <a:spcPct val="150000"/>
              </a:lnSpc>
            </a:pPr>
            <a:r>
              <a:rPr lang="en-US" sz="2400" b="1">
                <a:effectLst>
                  <a:outerShdw blurRad="38100" dist="38100" dir="2700000" algn="tl">
                    <a:srgbClr val="000000">
                      <a:alpha val="43137"/>
                    </a:srgbClr>
                  </a:outerShdw>
                </a:effectLst>
              </a:rPr>
              <a:t>E-mailing</a:t>
            </a:r>
            <a:endParaRPr lang="en-US" sz="2400" b="1">
              <a:effectLst>
                <a:outerShdw blurRad="38100" dist="38100" dir="2700000" algn="tl">
                  <a:srgbClr val="000000">
                    <a:alpha val="43137"/>
                  </a:srgbClr>
                </a:outerShdw>
              </a:effectLst>
            </a:endParaRPr>
          </a:p>
          <a:p>
            <a:pPr algn="l">
              <a:lnSpc>
                <a:spcPct val="150000"/>
              </a:lnSpc>
            </a:pPr>
            <a:r>
              <a:rPr lang="en-US" sz="2400" b="1">
                <a:effectLst>
                  <a:outerShdw blurRad="38100" dist="38100" dir="2700000" algn="tl">
                    <a:srgbClr val="000000">
                      <a:alpha val="43137"/>
                    </a:srgbClr>
                  </a:outerShdw>
                </a:effectLst>
              </a:rPr>
              <a:t>Recommandation sociale</a:t>
            </a:r>
            <a:endParaRPr lang="en-US" sz="2400" b="1">
              <a:effectLst>
                <a:outerShdw blurRad="38100" dist="38100" dir="2700000" algn="tl">
                  <a:srgbClr val="000000">
                    <a:alpha val="43137"/>
                  </a:srgbClr>
                </a:outerShdw>
              </a:effectLst>
            </a:endParaRPr>
          </a:p>
          <a:p>
            <a:pPr algn="l">
              <a:lnSpc>
                <a:spcPct val="150000"/>
              </a:lnSpc>
            </a:pPr>
            <a:r>
              <a:rPr lang="en-US" sz="2400" b="1">
                <a:effectLst>
                  <a:outerShdw blurRad="38100" dist="38100" dir="2700000" algn="tl">
                    <a:srgbClr val="000000">
                      <a:alpha val="43137"/>
                    </a:srgbClr>
                  </a:outerShdw>
                </a:effectLst>
              </a:rPr>
              <a:t>Affichage publicitaire</a:t>
            </a:r>
            <a:endParaRPr lang="en-US" sz="2400" b="1">
              <a:effectLst>
                <a:outerShdw blurRad="38100" dist="38100" dir="2700000" algn="tl">
                  <a:srgbClr val="000000">
                    <a:alpha val="43137"/>
                  </a:srgbClr>
                </a:outerShdw>
              </a:effectLst>
            </a:endParaRPr>
          </a:p>
          <a:p>
            <a:pPr algn="l">
              <a:lnSpc>
                <a:spcPct val="150000"/>
              </a:lnSpc>
            </a:pPr>
            <a:r>
              <a:rPr lang="en-US" sz="2400" b="1">
                <a:effectLst>
                  <a:outerShdw blurRad="38100" dist="38100" dir="2700000" algn="tl">
                    <a:srgbClr val="000000">
                      <a:alpha val="43137"/>
                    </a:srgbClr>
                  </a:outerShdw>
                </a:effectLst>
              </a:rPr>
              <a:t>Spots audiovisuels</a:t>
            </a:r>
            <a:endParaRPr lang="en-US" sz="2400" b="1">
              <a:effectLst>
                <a:outerShdw blurRad="38100" dist="38100" dir="2700000" algn="tl">
                  <a:srgbClr val="000000">
                    <a:alpha val="43137"/>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84480" y="103632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e.Indicateurs de succès</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1607185"/>
            <a:ext cx="8470265" cy="5077460"/>
          </a:xfrm>
          <a:prstGeom prst="rect">
            <a:avLst/>
          </a:prstGeom>
          <a:noFill/>
        </p:spPr>
        <p:txBody>
          <a:bodyPr wrap="square" rtlCol="0">
            <a:spAutoFit/>
          </a:bodyPr>
          <a:p>
            <a:pPr algn="l">
              <a:lnSpc>
                <a:spcPct val="150000"/>
              </a:lnSpc>
            </a:pPr>
            <a:r>
              <a:rPr lang="en-US" sz="1800">
                <a:effectLst>
                  <a:outerShdw blurRad="38100" dist="38100" dir="2700000" algn="tl">
                    <a:srgbClr val="000000">
                      <a:alpha val="43137"/>
                    </a:srgbClr>
                  </a:outerShdw>
                </a:effectLst>
              </a:rPr>
              <a:t>Pour mesurer l’efficacité de la présente campagne, il est nécessaire de fixer des indicateurs de succès :</a:t>
            </a:r>
            <a:endParaRPr lang="en-US" sz="1800">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rPr>
              <a:t>L’application mobile est connue</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rPr>
              <a:t>Le trafic sur le site web est accru au moins de </a:t>
            </a:r>
            <a:r>
              <a:rPr lang="" altLang="en-US" sz="1800" b="1">
                <a:effectLst>
                  <a:outerShdw blurRad="38100" dist="38100" dir="2700000" algn="tl">
                    <a:srgbClr val="000000">
                      <a:alpha val="43137"/>
                    </a:srgbClr>
                  </a:outerShdw>
                </a:effectLst>
              </a:rPr>
              <a:t>2</a:t>
            </a:r>
            <a:r>
              <a:rPr lang="en-US" sz="1800" b="1">
                <a:effectLst>
                  <a:outerShdw blurRad="38100" dist="38100" dir="2700000" algn="tl">
                    <a:srgbClr val="000000">
                      <a:alpha val="43137"/>
                    </a:srgbClr>
                  </a:outerShdw>
                </a:effectLst>
              </a:rPr>
              <a:t>0%</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rPr>
              <a:t>Le nombre d’utilisateurs de l’application est accru au moins de 30%</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rPr>
              <a:t>Le nombre de followers sur les réseaux sociaux est augmenté au moins de 50%</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rPr>
              <a:t>Le nombre d’abonnements et d’achat de tickets est accru au moins de 10%</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rPr>
              <a:t>Le chiffre d’affaire a connu une augmentation au moins de 5%</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rPr>
              <a:t>L’application a bonne réputation au milieu du public</a:t>
            </a:r>
            <a:endParaRPr lang="en-US" sz="1800" b="1">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5121" descr="91132956bbe544c7b9fa7efac4f07432# #矩形 29"/>
          <p:cNvSpPr>
            <a:spLocks noGrp="1"/>
          </p:cNvSpPr>
          <p:nvPr>
            <p:ph type="title"/>
          </p:nvPr>
        </p:nvSpPr>
        <p:spPr>
          <a:xfrm>
            <a:off x="208280" y="93980"/>
            <a:ext cx="8229600" cy="721360"/>
          </a:xfrm>
          <a:ln/>
        </p:spPr>
        <p:txBody>
          <a:bodyPr anchor="ctr"/>
          <a:p>
            <a:r>
              <a:rPr lang="" altLang="en-US" sz="4000" b="1" dirty="0">
                <a:effectLst>
                  <a:outerShdw blurRad="38100" dist="38100" dir="2700000" algn="tl">
                    <a:srgbClr val="000000">
                      <a:alpha val="43137"/>
                    </a:srgbClr>
                  </a:outerShdw>
                </a:effectLst>
              </a:rPr>
              <a:t>SOMMAIRE</a:t>
            </a:r>
            <a:endParaRPr lang="" altLang="en-US" sz="4000" b="1" dirty="0">
              <a:effectLst>
                <a:outerShdw blurRad="38100" dist="38100" dir="2700000" algn="tl">
                  <a:srgbClr val="000000">
                    <a:alpha val="43137"/>
                  </a:srgbClr>
                </a:outerShdw>
              </a:effectLst>
            </a:endParaRPr>
          </a:p>
        </p:txBody>
      </p:sp>
      <p:sp>
        <p:nvSpPr>
          <p:cNvPr id="2" name="Text Box 1"/>
          <p:cNvSpPr txBox="1"/>
          <p:nvPr/>
        </p:nvSpPr>
        <p:spPr>
          <a:xfrm>
            <a:off x="457200" y="1077595"/>
            <a:ext cx="8603615" cy="5677535"/>
          </a:xfrm>
          <a:prstGeom prst="rect">
            <a:avLst/>
          </a:prstGeom>
          <a:noFill/>
        </p:spPr>
        <p:txBody>
          <a:bodyPr wrap="square" rtlCol="0">
            <a:spAutoFit/>
          </a:bodyPr>
          <a:p>
            <a:pPr algn="ctr">
              <a:lnSpc>
                <a:spcPct val="150000"/>
              </a:lnSpc>
            </a:pPr>
            <a:r>
              <a:rPr lang="" altLang="en-US" sz="2200" b="1"/>
              <a:t>I</a:t>
            </a:r>
            <a:r>
              <a:rPr lang="" altLang="en-US" sz="2200" b="1" baseline="30000"/>
              <a:t>ère</a:t>
            </a:r>
            <a:r>
              <a:rPr lang="" altLang="en-US" sz="2200" b="1"/>
              <a:t> </a:t>
            </a:r>
            <a:r>
              <a:rPr sz="2200" b="1">
                <a:solidFill>
                  <a:schemeClr val="tx1"/>
                </a:solidFill>
                <a:effectLst>
                  <a:outerShdw blurRad="38100" dist="19050" dir="2700000" algn="tl" rotWithShape="0">
                    <a:schemeClr val="dk1">
                      <a:alpha val="40000"/>
                    </a:schemeClr>
                  </a:outerShdw>
                </a:effectLst>
                <a:ea typeface="SimSun" pitchFamily="2" charset="-122"/>
                <a:sym typeface="+mn-ea"/>
              </a:rPr>
              <a:t>P</a:t>
            </a:r>
            <a:r>
              <a:rPr lang="" sz="2200" b="1">
                <a:solidFill>
                  <a:schemeClr val="tx1"/>
                </a:solidFill>
                <a:effectLst>
                  <a:outerShdw blurRad="38100" dist="19050" dir="2700000" algn="tl" rotWithShape="0">
                    <a:schemeClr val="dk1">
                      <a:alpha val="40000"/>
                    </a:schemeClr>
                  </a:outerShdw>
                </a:effectLst>
                <a:ea typeface="SimSun" pitchFamily="2" charset="-122"/>
                <a:sym typeface="+mn-ea"/>
              </a:rPr>
              <a:t>artie : </a:t>
            </a:r>
            <a:r>
              <a:rPr sz="2200" b="1">
                <a:effectLst>
                  <a:outerShdw blurRad="38100" dist="19050" dir="2700000" algn="tl" rotWithShape="0">
                    <a:schemeClr val="dk1">
                      <a:alpha val="40000"/>
                    </a:schemeClr>
                  </a:outerShdw>
                </a:effectLst>
                <a:ea typeface="SimSun" pitchFamily="2" charset="-122"/>
                <a:sym typeface="+mn-ea"/>
              </a:rPr>
              <a:t>P</a:t>
            </a:r>
            <a:r>
              <a:rPr lang="" sz="2200" b="1">
                <a:solidFill>
                  <a:schemeClr val="tx1"/>
                </a:solidFill>
                <a:effectLst>
                  <a:outerShdw blurRad="38100" dist="19050" dir="2700000" algn="tl" rotWithShape="0">
                    <a:schemeClr val="dk1">
                      <a:alpha val="40000"/>
                    </a:schemeClr>
                  </a:outerShdw>
                </a:effectLst>
                <a:ea typeface="SimSun" pitchFamily="2" charset="-122"/>
                <a:sym typeface="+mn-ea"/>
              </a:rPr>
              <a:t>roposition de cahier de charge</a:t>
            </a:r>
            <a:endParaRPr lang="" sz="2200" b="1">
              <a:solidFill>
                <a:schemeClr val="tx1"/>
              </a:solidFill>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 sz="2200">
                <a:solidFill>
                  <a:schemeClr val="tx1"/>
                </a:solidFill>
                <a:effectLst>
                  <a:outerShdw blurRad="38100" dist="19050" dir="2700000" algn="tl" rotWithShape="0">
                    <a:schemeClr val="dk1">
                      <a:alpha val="40000"/>
                    </a:schemeClr>
                  </a:outerShdw>
                </a:effectLst>
                <a:ea typeface="SimSun" pitchFamily="2" charset="-122"/>
                <a:sym typeface="+mn-ea"/>
              </a:rPr>
              <a:t>1. Présentation d’ensemble du projet</a:t>
            </a:r>
            <a:endParaRPr lang="" sz="2200">
              <a:solidFill>
                <a:schemeClr val="tx1"/>
              </a:solidFill>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 sz="2200">
                <a:solidFill>
                  <a:schemeClr val="tx1"/>
                </a:solidFill>
                <a:effectLst>
                  <a:outerShdw blurRad="38100" dist="19050" dir="2700000" algn="tl" rotWithShape="0">
                    <a:schemeClr val="dk1">
                      <a:alpha val="40000"/>
                    </a:schemeClr>
                  </a:outerShdw>
                </a:effectLst>
                <a:ea typeface="SimSun" pitchFamily="2" charset="-122"/>
                <a:sym typeface="+mn-ea"/>
              </a:rPr>
              <a:t>2. Description graphique et ergonomique</a:t>
            </a:r>
            <a:endParaRPr lang="" sz="2200">
              <a:solidFill>
                <a:schemeClr val="tx1"/>
              </a:solidFill>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 sz="2200">
                <a:solidFill>
                  <a:schemeClr val="tx1"/>
                </a:solidFill>
                <a:effectLst>
                  <a:outerShdw blurRad="38100" dist="19050" dir="2700000" algn="tl" rotWithShape="0">
                    <a:schemeClr val="dk1">
                      <a:alpha val="40000"/>
                    </a:schemeClr>
                  </a:outerShdw>
                </a:effectLst>
                <a:ea typeface="SimSun" pitchFamily="2" charset="-122"/>
                <a:sym typeface="+mn-ea"/>
              </a:rPr>
              <a:t>3. Description fonctionnelle et technique</a:t>
            </a:r>
            <a:endParaRPr lang="" sz="2200" b="1">
              <a:solidFill>
                <a:schemeClr val="tx1"/>
              </a:solidFill>
              <a:effectLst>
                <a:outerShdw blurRad="38100" dist="19050" dir="2700000" algn="tl" rotWithShape="0">
                  <a:schemeClr val="dk1">
                    <a:alpha val="40000"/>
                  </a:schemeClr>
                </a:outerShdw>
              </a:effectLst>
              <a:ea typeface="SimSun" pitchFamily="2" charset="-122"/>
              <a:sym typeface="+mn-ea"/>
            </a:endParaRPr>
          </a:p>
          <a:p>
            <a:pPr algn="ctr">
              <a:lnSpc>
                <a:spcPct val="150000"/>
              </a:lnSpc>
            </a:pPr>
            <a:endParaRPr lang="" sz="2200" b="1">
              <a:solidFill>
                <a:schemeClr val="tx1"/>
              </a:solidFill>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 sz="2200" b="1">
                <a:solidFill>
                  <a:schemeClr val="tx1"/>
                </a:solidFill>
                <a:effectLst>
                  <a:outerShdw blurRad="38100" dist="19050" dir="2700000" algn="tl" rotWithShape="0">
                    <a:schemeClr val="dk1">
                      <a:alpha val="40000"/>
                    </a:schemeClr>
                  </a:outerShdw>
                </a:effectLst>
                <a:ea typeface="SimSun" pitchFamily="2" charset="-122"/>
                <a:sym typeface="+mn-ea"/>
              </a:rPr>
              <a:t>II</a:t>
            </a:r>
            <a:r>
              <a:rPr lang="" sz="2200" b="1" baseline="30000">
                <a:solidFill>
                  <a:schemeClr val="tx1"/>
                </a:solidFill>
                <a:effectLst>
                  <a:outerShdw blurRad="38100" dist="19050" dir="2700000" algn="tl" rotWithShape="0">
                    <a:schemeClr val="dk1">
                      <a:alpha val="40000"/>
                    </a:schemeClr>
                  </a:outerShdw>
                </a:effectLst>
                <a:ea typeface="SimSun" pitchFamily="2" charset="-122"/>
                <a:sym typeface="+mn-ea"/>
              </a:rPr>
              <a:t>ème</a:t>
            </a:r>
            <a:r>
              <a:rPr lang="" sz="2200" b="1">
                <a:solidFill>
                  <a:schemeClr val="tx1"/>
                </a:solidFill>
                <a:effectLst>
                  <a:outerShdw blurRad="38100" dist="19050" dir="2700000" algn="tl" rotWithShape="0">
                    <a:schemeClr val="dk1">
                      <a:alpha val="40000"/>
                    </a:schemeClr>
                  </a:outerShdw>
                </a:effectLst>
                <a:ea typeface="SimSun" pitchFamily="2" charset="-122"/>
                <a:sym typeface="+mn-ea"/>
              </a:rPr>
              <a:t> </a:t>
            </a:r>
            <a:r>
              <a:rPr sz="2200" b="1">
                <a:effectLst>
                  <a:outerShdw blurRad="38100" dist="19050" dir="2700000" algn="tl" rotWithShape="0">
                    <a:schemeClr val="dk1">
                      <a:alpha val="40000"/>
                    </a:schemeClr>
                  </a:outerShdw>
                </a:effectLst>
                <a:ea typeface="SimSun" pitchFamily="2" charset="-122"/>
                <a:sym typeface="+mn-ea"/>
              </a:rPr>
              <a:t>P</a:t>
            </a:r>
            <a:r>
              <a:rPr lang="en-US" sz="2200" b="1">
                <a:effectLst>
                  <a:outerShdw blurRad="38100" dist="19050" dir="2700000" algn="tl" rotWithShape="0">
                    <a:schemeClr val="dk1">
                      <a:alpha val="40000"/>
                    </a:schemeClr>
                  </a:outerShdw>
                </a:effectLst>
                <a:ea typeface="SimSun" pitchFamily="2" charset="-122"/>
                <a:sym typeface="+mn-ea"/>
              </a:rPr>
              <a:t>artie : </a:t>
            </a:r>
            <a:r>
              <a:rPr sz="2200" b="1">
                <a:effectLst>
                  <a:outerShdw blurRad="38100" dist="19050" dir="2700000" algn="tl" rotWithShape="0">
                    <a:schemeClr val="dk1">
                      <a:alpha val="40000"/>
                    </a:schemeClr>
                  </a:outerShdw>
                </a:effectLst>
                <a:ea typeface="SimSun" pitchFamily="2" charset="-122"/>
                <a:sym typeface="+mn-ea"/>
              </a:rPr>
              <a:t>P</a:t>
            </a:r>
            <a:r>
              <a:rPr lang="en-US" sz="2200" b="1">
                <a:effectLst>
                  <a:outerShdw blurRad="38100" dist="19050" dir="2700000" algn="tl" rotWithShape="0">
                    <a:schemeClr val="dk1">
                      <a:alpha val="40000"/>
                    </a:schemeClr>
                  </a:outerShdw>
                </a:effectLst>
                <a:ea typeface="SimSun" pitchFamily="2" charset="-122"/>
                <a:sym typeface="+mn-ea"/>
              </a:rPr>
              <a:t>roposition </a:t>
            </a:r>
            <a:r>
              <a:rPr lang="" altLang="en-US" sz="2200" b="1">
                <a:effectLst>
                  <a:outerShdw blurRad="38100" dist="19050" dir="2700000" algn="tl" rotWithShape="0">
                    <a:schemeClr val="dk1">
                      <a:alpha val="40000"/>
                    </a:schemeClr>
                  </a:outerShdw>
                </a:effectLst>
                <a:ea typeface="SimSun" pitchFamily="2" charset="-122"/>
                <a:sym typeface="+mn-ea"/>
              </a:rPr>
              <a:t>de </a:t>
            </a:r>
            <a:r>
              <a:rPr lang="en-US" sz="2200" b="1">
                <a:effectLst>
                  <a:outerShdw blurRad="38100" dist="19050" dir="2700000" algn="tl" rotWithShape="0">
                    <a:schemeClr val="dk1">
                      <a:alpha val="40000"/>
                    </a:schemeClr>
                  </a:outerShdw>
                </a:effectLst>
                <a:ea typeface="SimSun" pitchFamily="2" charset="-122"/>
                <a:sym typeface="+mn-ea"/>
              </a:rPr>
              <a:t>p</a:t>
            </a:r>
            <a:r>
              <a:rPr lang="" altLang="en-US" sz="2200" b="1">
                <a:effectLst>
                  <a:outerShdw blurRad="38100" dist="19050" dir="2700000" algn="tl" rotWithShape="0">
                    <a:schemeClr val="dk1">
                      <a:alpha val="40000"/>
                    </a:schemeClr>
                  </a:outerShdw>
                </a:effectLst>
                <a:ea typeface="SimSun" pitchFamily="2" charset="-122"/>
                <a:sym typeface="+mn-ea"/>
              </a:rPr>
              <a:t>lan de communication</a:t>
            </a:r>
            <a:endParaRPr lang="" altLang="en-US" sz="2200" b="1">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 altLang="en-US" sz="2200">
                <a:solidFill>
                  <a:schemeClr val="tx1"/>
                </a:solidFill>
                <a:effectLst>
                  <a:outerShdw blurRad="38100" dist="19050" dir="2700000" algn="tl" rotWithShape="0">
                    <a:schemeClr val="dk1">
                      <a:alpha val="40000"/>
                    </a:schemeClr>
                  </a:outerShdw>
                </a:effectLst>
                <a:ea typeface="SimSun" pitchFamily="2" charset="-122"/>
                <a:sym typeface="+mn-ea"/>
              </a:rPr>
              <a:t>1. Présentation de la première campagne de communication</a:t>
            </a:r>
            <a:endParaRPr lang="" altLang="en-US" sz="2200">
              <a:solidFill>
                <a:schemeClr val="tx1"/>
              </a:solidFill>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 altLang="en-US" sz="2200">
                <a:solidFill>
                  <a:schemeClr val="tx1"/>
                </a:solidFill>
                <a:effectLst>
                  <a:outerShdw blurRad="38100" dist="19050" dir="2700000" algn="tl" rotWithShape="0">
                    <a:schemeClr val="dk1">
                      <a:alpha val="40000"/>
                    </a:schemeClr>
                  </a:outerShdw>
                </a:effectLst>
                <a:ea typeface="SimSun" pitchFamily="2" charset="-122"/>
                <a:sym typeface="+mn-ea"/>
              </a:rPr>
              <a:t>2. Présentation de la deuxième campagne de communication</a:t>
            </a:r>
            <a:endParaRPr lang="" altLang="en-US" sz="2200">
              <a:solidFill>
                <a:schemeClr val="tx1"/>
              </a:solidFill>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 altLang="en-US" sz="2200">
                <a:solidFill>
                  <a:schemeClr val="tx1"/>
                </a:solidFill>
                <a:effectLst>
                  <a:outerShdw blurRad="38100" dist="19050" dir="2700000" algn="tl" rotWithShape="0">
                    <a:schemeClr val="dk1">
                      <a:alpha val="40000"/>
                    </a:schemeClr>
                  </a:outerShdw>
                </a:effectLst>
                <a:ea typeface="SimSun" pitchFamily="2" charset="-122"/>
                <a:sym typeface="+mn-ea"/>
              </a:rPr>
              <a:t>3. Idée générale de la campagne</a:t>
            </a:r>
            <a:endParaRPr lang="" altLang="en-US" sz="2200">
              <a:solidFill>
                <a:schemeClr val="tx1"/>
              </a:solidFill>
              <a:effectLst>
                <a:outerShdw blurRad="38100" dist="19050" dir="2700000" algn="tl" rotWithShape="0">
                  <a:schemeClr val="dk1">
                    <a:alpha val="40000"/>
                  </a:schemeClr>
                </a:outerShdw>
              </a:effectLst>
              <a:ea typeface="SimSun" pitchFamily="2"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82994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1. Présentation de la </a:t>
            </a:r>
            <a:r>
              <a:rPr lang="" altLang="en-US" sz="2400">
                <a:effectLst>
                  <a:outerShdw blurRad="38100" dist="19050" dir="2700000" algn="tl" rotWithShape="0">
                    <a:schemeClr val="dk1">
                      <a:alpha val="40000"/>
                    </a:schemeClr>
                  </a:outerShdw>
                </a:effectLst>
                <a:ea typeface="SimSun" pitchFamily="2" charset="-122"/>
                <a:sym typeface="+mn-ea"/>
              </a:rPr>
              <a:t>deuxième</a:t>
            </a:r>
            <a:r>
              <a:rPr lang="en-US" altLang="en-US" sz="2400">
                <a:effectLst>
                  <a:outerShdw blurRad="38100" dist="19050" dir="2700000" algn="tl" rotWithShape="0">
                    <a:schemeClr val="dk1">
                      <a:alpha val="40000"/>
                    </a:schemeClr>
                  </a:outerShdw>
                </a:effectLst>
                <a:ea typeface="SimSun" pitchFamily="2" charset="-122"/>
                <a:sym typeface="+mn-ea"/>
              </a:rPr>
              <a:t> campagne de communication</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2794000"/>
            <a:ext cx="8470265" cy="2306955"/>
          </a:xfrm>
          <a:prstGeom prst="rect">
            <a:avLst/>
          </a:prstGeom>
          <a:noFill/>
        </p:spPr>
        <p:txBody>
          <a:bodyPr wrap="square" rtlCol="0">
            <a:spAutoFit/>
          </a:bodyPr>
          <a:p>
            <a:pPr>
              <a:lnSpc>
                <a:spcPct val="150000"/>
              </a:lnSpc>
            </a:pPr>
            <a:r>
              <a:rPr lang="en-US" sz="2400">
                <a:effectLst>
                  <a:outerShdw blurRad="38100" dist="38100" dir="2700000" algn="tl">
                    <a:srgbClr val="000000">
                      <a:alpha val="43137"/>
                    </a:srgbClr>
                  </a:outerShdw>
                </a:effectLst>
              </a:rPr>
              <a:t>Après une première campagne qui visait à faire connaître l’application mobile, il est nécessaire, une fois de plus, d’implanter l’usage de cette application dans les habitudes des usagers de SOTRACO.</a:t>
            </a:r>
            <a:endParaRPr lang="en-US" sz="2400">
              <a:effectLst>
                <a:outerShdw blurRad="38100" dist="38100" dir="2700000" algn="tl">
                  <a:srgbClr val="000000">
                    <a:alpha val="43137"/>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a.Objectif</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6550" y="2244725"/>
            <a:ext cx="8470265" cy="2491740"/>
          </a:xfrm>
          <a:prstGeom prst="rect">
            <a:avLst/>
          </a:prstGeom>
          <a:noFill/>
        </p:spPr>
        <p:txBody>
          <a:bodyPr wrap="square" rtlCol="0">
            <a:spAutoFit/>
          </a:bodyPr>
          <a:p>
            <a:pPr>
              <a:lnSpc>
                <a:spcPct val="150000"/>
              </a:lnSpc>
            </a:pPr>
            <a:r>
              <a:rPr lang="en-US" sz="3200" b="1">
                <a:effectLst>
                  <a:outerShdw blurRad="38100" dist="38100" dir="2700000" algn="tl">
                    <a:srgbClr val="000000">
                      <a:alpha val="43137"/>
                    </a:srgbClr>
                  </a:outerShdw>
                </a:effectLst>
              </a:rPr>
              <a:t>Inciter :</a:t>
            </a:r>
            <a:r>
              <a:rPr lang="en-US" sz="2400">
                <a:effectLst>
                  <a:outerShdw blurRad="38100" dist="38100" dir="2700000" algn="tl">
                    <a:srgbClr val="000000">
                      <a:alpha val="43137"/>
                    </a:srgbClr>
                  </a:outerShdw>
                </a:effectLst>
              </a:rPr>
              <a:t> Il s’agit de susciter l’intérêt des utilisateurs, de gagner leur confiance en les convainquant de la fiabilité de l’application et de les amener à recommander l’application à leurs pairs.</a:t>
            </a:r>
            <a:endParaRPr lang="en-US" sz="2400">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b.Mécanismes de communication</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2705100"/>
            <a:ext cx="8470265" cy="1753235"/>
          </a:xfrm>
          <a:prstGeom prst="rect">
            <a:avLst/>
          </a:prstGeom>
          <a:noFill/>
        </p:spPr>
        <p:txBody>
          <a:bodyPr wrap="square" rtlCol="0">
            <a:spAutoFit/>
          </a:bodyPr>
          <a:p>
            <a:pPr algn="l">
              <a:lnSpc>
                <a:spcPct val="150000"/>
              </a:lnSpc>
            </a:pPr>
            <a:r>
              <a:rPr lang="en-US" sz="2400">
                <a:effectLst>
                  <a:outerShdw blurRad="38100" dist="38100" dir="2700000" algn="tl">
                    <a:srgbClr val="000000">
                      <a:alpha val="43137"/>
                    </a:srgbClr>
                  </a:outerShdw>
                </a:effectLst>
              </a:rPr>
              <a:t>Des mécanismes incitatifs seront déployés tout au long de cette campagne : </a:t>
            </a:r>
            <a:r>
              <a:rPr lang="en-US" sz="2400" b="1">
                <a:effectLst>
                  <a:outerShdw blurRad="38100" dist="38100" dir="2700000" algn="tl">
                    <a:srgbClr val="000000">
                      <a:alpha val="43137"/>
                    </a:srgbClr>
                  </a:outerShdw>
                </a:effectLst>
              </a:rPr>
              <a:t>Comparaison ; Mise en scène des satisfactions ; Incitation à l’action.</a:t>
            </a:r>
            <a:endParaRPr lang="en-US" sz="2400" b="1">
              <a:effectLst>
                <a:outerShdw blurRad="38100" dist="38100" dir="2700000" algn="tl">
                  <a:srgbClr val="000000">
                    <a:alpha val="43137"/>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c.Vecteurs de communication</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2705100"/>
            <a:ext cx="8470265" cy="2306955"/>
          </a:xfrm>
          <a:prstGeom prst="rect">
            <a:avLst/>
          </a:prstGeom>
          <a:noFill/>
        </p:spPr>
        <p:txBody>
          <a:bodyPr wrap="square" rtlCol="0">
            <a:spAutoFit/>
          </a:bodyPr>
          <a:p>
            <a:pPr algn="l">
              <a:lnSpc>
                <a:spcPct val="150000"/>
              </a:lnSpc>
            </a:pPr>
            <a:r>
              <a:rPr lang="en-US" sz="2400">
                <a:effectLst>
                  <a:outerShdw blurRad="38100" dist="38100" dir="2700000" algn="tl">
                    <a:srgbClr val="000000">
                      <a:alpha val="43137"/>
                    </a:srgbClr>
                  </a:outerShdw>
                </a:effectLst>
              </a:rPr>
              <a:t>En fonction des mécanismes, nous ferons usage des vecteurs suivants : </a:t>
            </a:r>
            <a:r>
              <a:rPr lang="en-US" sz="2400" b="1">
                <a:effectLst>
                  <a:outerShdw blurRad="38100" dist="38100" dir="2700000" algn="tl">
                    <a:srgbClr val="000000">
                      <a:alpha val="43137"/>
                    </a:srgbClr>
                  </a:outerShdw>
                </a:effectLst>
              </a:rPr>
              <a:t>Produit qui raconte sa propre histoire ; Jingle visuel ; Représentant des consommateurs.</a:t>
            </a:r>
            <a:endParaRPr lang="en-US" sz="2400" b="1">
              <a:effectLst>
                <a:outerShdw blurRad="38100" dist="38100" dir="2700000" algn="tl">
                  <a:srgbClr val="000000">
                    <a:alpha val="43137"/>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25425" y="114681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d.Outils de communication</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1875790"/>
            <a:ext cx="8470265" cy="4707890"/>
          </a:xfrm>
          <a:prstGeom prst="rect">
            <a:avLst/>
          </a:prstGeom>
          <a:noFill/>
        </p:spPr>
        <p:txBody>
          <a:bodyPr wrap="square" rtlCol="0">
            <a:spAutoFit/>
          </a:bodyPr>
          <a:p>
            <a:pPr algn="l">
              <a:lnSpc>
                <a:spcPct val="150000"/>
              </a:lnSpc>
            </a:pPr>
            <a:r>
              <a:rPr lang="en-US" sz="2000">
                <a:effectLst>
                  <a:outerShdw blurRad="38100" dist="38100" dir="2700000" algn="tl">
                    <a:srgbClr val="000000">
                      <a:alpha val="43137"/>
                    </a:srgbClr>
                  </a:outerShdw>
                </a:effectLst>
              </a:rPr>
              <a:t>Les outils qui seront utilisés pour mener à bien cette campagne de communication seront les mêmes que ceux de la campagne précédentes à une exception près : </a:t>
            </a:r>
            <a:endParaRPr lang="en-US" sz="2000">
              <a:effectLst>
                <a:outerShdw blurRad="38100" dist="38100" dir="2700000" algn="tl">
                  <a:srgbClr val="000000">
                    <a:alpha val="43137"/>
                  </a:srgbClr>
                </a:outerShdw>
              </a:effectLst>
            </a:endParaRPr>
          </a:p>
          <a:p>
            <a:pPr algn="l">
              <a:lnSpc>
                <a:spcPct val="150000"/>
              </a:lnSpc>
            </a:pPr>
            <a:r>
              <a:rPr lang="en-US" sz="2000" b="1">
                <a:effectLst>
                  <a:outerShdw blurRad="38100" dist="38100" dir="2700000" algn="tl">
                    <a:srgbClr val="000000">
                      <a:alpha val="43137"/>
                    </a:srgbClr>
                  </a:outerShdw>
                </a:effectLst>
              </a:rPr>
              <a:t>Réseaux sociaux</a:t>
            </a:r>
            <a:endParaRPr lang="en-US" sz="2000" b="1">
              <a:effectLst>
                <a:outerShdw blurRad="38100" dist="38100" dir="2700000" algn="tl">
                  <a:srgbClr val="000000">
                    <a:alpha val="43137"/>
                  </a:srgbClr>
                </a:outerShdw>
              </a:effectLst>
            </a:endParaRPr>
          </a:p>
          <a:p>
            <a:pPr algn="l">
              <a:lnSpc>
                <a:spcPct val="150000"/>
              </a:lnSpc>
            </a:pPr>
            <a:r>
              <a:rPr lang="en-US" sz="2000" b="1">
                <a:effectLst>
                  <a:outerShdw blurRad="38100" dist="38100" dir="2700000" algn="tl">
                    <a:srgbClr val="000000">
                      <a:alpha val="43137"/>
                    </a:srgbClr>
                  </a:outerShdw>
                </a:effectLst>
              </a:rPr>
              <a:t>Site web</a:t>
            </a:r>
            <a:endParaRPr lang="en-US" sz="2000" b="1">
              <a:effectLst>
                <a:outerShdw blurRad="38100" dist="38100" dir="2700000" algn="tl">
                  <a:srgbClr val="000000">
                    <a:alpha val="43137"/>
                  </a:srgbClr>
                </a:outerShdw>
              </a:effectLst>
            </a:endParaRPr>
          </a:p>
          <a:p>
            <a:pPr algn="l">
              <a:lnSpc>
                <a:spcPct val="150000"/>
              </a:lnSpc>
            </a:pPr>
            <a:r>
              <a:rPr lang="en-US" sz="2000" b="1">
                <a:effectLst>
                  <a:outerShdw blurRad="38100" dist="38100" dir="2700000" algn="tl">
                    <a:srgbClr val="000000">
                      <a:alpha val="43137"/>
                    </a:srgbClr>
                  </a:outerShdw>
                </a:effectLst>
              </a:rPr>
              <a:t>E-mailing</a:t>
            </a:r>
            <a:endParaRPr lang="en-US" sz="2000" b="1">
              <a:effectLst>
                <a:outerShdw blurRad="38100" dist="38100" dir="2700000" algn="tl">
                  <a:srgbClr val="000000">
                    <a:alpha val="43137"/>
                  </a:srgbClr>
                </a:outerShdw>
              </a:effectLst>
            </a:endParaRPr>
          </a:p>
          <a:p>
            <a:pPr algn="l">
              <a:lnSpc>
                <a:spcPct val="150000"/>
              </a:lnSpc>
            </a:pPr>
            <a:r>
              <a:rPr lang="en-US" sz="2000" b="1">
                <a:effectLst>
                  <a:outerShdw blurRad="38100" dist="38100" dir="2700000" algn="tl">
                    <a:srgbClr val="000000">
                      <a:alpha val="43137"/>
                    </a:srgbClr>
                  </a:outerShdw>
                </a:effectLst>
              </a:rPr>
              <a:t>Recommandation sociale</a:t>
            </a:r>
            <a:endParaRPr lang="en-US" sz="2000" b="1">
              <a:effectLst>
                <a:outerShdw blurRad="38100" dist="38100" dir="2700000" algn="tl">
                  <a:srgbClr val="000000">
                    <a:alpha val="43137"/>
                  </a:srgbClr>
                </a:outerShdw>
              </a:effectLst>
            </a:endParaRPr>
          </a:p>
          <a:p>
            <a:pPr algn="l">
              <a:lnSpc>
                <a:spcPct val="150000"/>
              </a:lnSpc>
            </a:pPr>
            <a:r>
              <a:rPr lang="en-US" sz="2000" b="1">
                <a:effectLst>
                  <a:outerShdw blurRad="38100" dist="38100" dir="2700000" algn="tl">
                    <a:srgbClr val="000000">
                      <a:alpha val="43137"/>
                    </a:srgbClr>
                  </a:outerShdw>
                </a:effectLst>
              </a:rPr>
              <a:t>Une campagne B2B</a:t>
            </a:r>
            <a:endParaRPr lang="en-US" sz="2000" b="1">
              <a:effectLst>
                <a:outerShdw blurRad="38100" dist="38100" dir="2700000" algn="tl">
                  <a:srgbClr val="000000">
                    <a:alpha val="43137"/>
                  </a:srgbClr>
                </a:outerShdw>
              </a:effectLst>
            </a:endParaRPr>
          </a:p>
          <a:p>
            <a:pPr algn="l">
              <a:lnSpc>
                <a:spcPct val="150000"/>
              </a:lnSpc>
            </a:pPr>
            <a:r>
              <a:rPr lang="en-US" sz="2000" b="1">
                <a:effectLst>
                  <a:outerShdw blurRad="38100" dist="38100" dir="2700000" algn="tl">
                    <a:srgbClr val="000000">
                      <a:alpha val="43137"/>
                    </a:srgbClr>
                  </a:outerShdw>
                </a:effectLst>
              </a:rPr>
              <a:t>Affichage publicitaire</a:t>
            </a:r>
            <a:endParaRPr lang="en-US" sz="2000" b="1">
              <a:effectLst>
                <a:outerShdw blurRad="38100" dist="38100" dir="2700000" algn="tl">
                  <a:srgbClr val="000000">
                    <a:alpha val="43137"/>
                  </a:srgbClr>
                </a:outerShdw>
              </a:effectLst>
            </a:endParaRPr>
          </a:p>
          <a:p>
            <a:pPr algn="l">
              <a:lnSpc>
                <a:spcPct val="150000"/>
              </a:lnSpc>
            </a:pPr>
            <a:r>
              <a:rPr lang="en-US" sz="2000" b="1">
                <a:effectLst>
                  <a:outerShdw blurRad="38100" dist="38100" dir="2700000" algn="tl">
                    <a:srgbClr val="000000">
                      <a:alpha val="43137"/>
                    </a:srgbClr>
                  </a:outerShdw>
                </a:effectLst>
              </a:rPr>
              <a:t>Spots audiovisuels</a:t>
            </a:r>
            <a:endParaRPr lang="en-US" sz="2000" b="1">
              <a:effectLst>
                <a:outerShdw blurRad="38100" dist="38100" dir="2700000" algn="tl">
                  <a:srgbClr val="000000">
                    <a:alpha val="43137"/>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ext Box 8197"/>
          <p:cNvSpPr txBox="1"/>
          <p:nvPr/>
        </p:nvSpPr>
        <p:spPr>
          <a:xfrm>
            <a:off x="5394325" y="2244725"/>
            <a:ext cx="946150" cy="549275"/>
          </a:xfrm>
          <a:prstGeom prst="rect">
            <a:avLst/>
          </a:prstGeom>
          <a:noFill/>
          <a:ln w="9525">
            <a:noFill/>
          </a:ln>
        </p:spPr>
        <p:txBody>
          <a:bodyPr vert="horz" wrap="none" anchor="t">
            <a:spAutoFit/>
          </a:bodyPr>
          <a:p>
            <a:r>
              <a:rPr lang="zh-CN" altLang="en-US" sz="3000">
                <a:solidFill>
                  <a:schemeClr val="bg1"/>
                </a:solidFill>
                <a:latin typeface="Arial" panose="02080604020202020204" pitchFamily="34" charset="0"/>
                <a:ea typeface="黑体" pitchFamily="2" charset="-122"/>
              </a:rPr>
              <a:t>内容</a:t>
            </a:r>
            <a:endParaRPr lang="zh-CN" altLang="en-US" sz="3000">
              <a:solidFill>
                <a:schemeClr val="bg1"/>
              </a:solidFill>
              <a:latin typeface="Arial" panose="02080604020202020204" pitchFamily="34" charset="0"/>
              <a:ea typeface="黑体" pitchFamily="2" charset="-122"/>
            </a:endParaRPr>
          </a:p>
        </p:txBody>
      </p:sp>
      <p:sp>
        <p:nvSpPr>
          <p:cNvPr id="2" name="Text Box 1"/>
          <p:cNvSpPr txBox="1"/>
          <p:nvPr/>
        </p:nvSpPr>
        <p:spPr>
          <a:xfrm>
            <a:off x="284480" y="1036320"/>
            <a:ext cx="8522970" cy="460375"/>
          </a:xfrm>
          <a:prstGeom prst="rect">
            <a:avLst/>
          </a:prstGeom>
          <a:noFill/>
        </p:spPr>
        <p:txBody>
          <a:bodyPr wrap="square" rtlCol="0">
            <a:spAutoFit/>
          </a:bodyPr>
          <a:p>
            <a:pPr algn="ctr"/>
            <a:r>
              <a:rPr lang="en-US" altLang="en-US" sz="2400">
                <a:effectLst>
                  <a:outerShdw blurRad="38100" dist="19050" dir="2700000" algn="tl" rotWithShape="0">
                    <a:schemeClr val="dk1">
                      <a:alpha val="40000"/>
                    </a:schemeClr>
                  </a:outerShdw>
                </a:effectLst>
                <a:ea typeface="SimSun" pitchFamily="2" charset="-122"/>
                <a:sym typeface="+mn-ea"/>
              </a:rPr>
              <a:t>e.Indicateurs de succès</a:t>
            </a:r>
            <a:endParaRPr lang="en-US" altLang="en-US" sz="2400">
              <a:effectLst>
                <a:outerShdw blurRad="38100" dist="19050" dir="2700000" algn="tl" rotWithShape="0">
                  <a:schemeClr val="dk1">
                    <a:alpha val="40000"/>
                  </a:schemeClr>
                </a:outerShdw>
              </a:effectLst>
              <a:ea typeface="SimSun" pitchFamily="2" charset="-122"/>
              <a:sym typeface="+mn-ea"/>
            </a:endParaRPr>
          </a:p>
        </p:txBody>
      </p:sp>
      <p:sp>
        <p:nvSpPr>
          <p:cNvPr id="3" name="Text Box 2"/>
          <p:cNvSpPr txBox="1"/>
          <p:nvPr/>
        </p:nvSpPr>
        <p:spPr>
          <a:xfrm>
            <a:off x="337185" y="1607185"/>
            <a:ext cx="8470265" cy="5077460"/>
          </a:xfrm>
          <a:prstGeom prst="rect">
            <a:avLst/>
          </a:prstGeom>
          <a:noFill/>
        </p:spPr>
        <p:txBody>
          <a:bodyPr wrap="square" rtlCol="0">
            <a:spAutoFit/>
          </a:bodyPr>
          <a:p>
            <a:pPr algn="l">
              <a:lnSpc>
                <a:spcPct val="150000"/>
              </a:lnSpc>
            </a:pPr>
            <a:r>
              <a:rPr lang="en-US" sz="1800">
                <a:effectLst>
                  <a:outerShdw blurRad="38100" dist="38100" dir="2700000" algn="tl">
                    <a:srgbClr val="000000">
                      <a:alpha val="43137"/>
                    </a:srgbClr>
                  </a:outerShdw>
                </a:effectLst>
              </a:rPr>
              <a:t>L’efficacité de cette dernière campagne sera musée sur la base des indicateurs suivants :</a:t>
            </a:r>
            <a:endParaRPr lang="en-US" sz="1800">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rPr>
              <a:t>On a au moins 1000 nouveaux utilisateurs</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sym typeface="+mn-ea"/>
              </a:rPr>
              <a:t></a:t>
            </a:r>
            <a:r>
              <a:rPr lang="" altLang="en-US" sz="1800" b="1">
                <a:effectLst>
                  <a:outerShdw blurRad="38100" dist="38100" dir="2700000" algn="tl">
                    <a:srgbClr val="000000">
                      <a:alpha val="43137"/>
                    </a:srgbClr>
                  </a:outerShdw>
                </a:effectLst>
                <a:sym typeface="+mn-ea"/>
              </a:rPr>
              <a:t>On a au moins 1</a:t>
            </a:r>
            <a:r>
              <a:rPr lang="en-US" sz="1800" b="1">
                <a:effectLst>
                  <a:outerShdw blurRad="38100" dist="38100" dir="2700000" algn="tl">
                    <a:srgbClr val="000000">
                      <a:alpha val="43137"/>
                    </a:srgbClr>
                  </a:outerShdw>
                </a:effectLst>
                <a:sym typeface="+mn-ea"/>
              </a:rPr>
              <a:t>00</a:t>
            </a:r>
            <a:r>
              <a:rPr lang="" altLang="en-US" sz="1800" b="1">
                <a:effectLst>
                  <a:outerShdw blurRad="38100" dist="38100" dir="2700000" algn="tl">
                    <a:srgbClr val="000000">
                      <a:alpha val="43137"/>
                    </a:srgbClr>
                  </a:outerShdw>
                </a:effectLst>
                <a:sym typeface="+mn-ea"/>
              </a:rPr>
              <a:t>.</a:t>
            </a:r>
            <a:r>
              <a:rPr lang="en-US" sz="1800" b="1">
                <a:effectLst>
                  <a:outerShdw blurRad="38100" dist="38100" dir="2700000" algn="tl">
                    <a:srgbClr val="000000">
                      <a:alpha val="43137"/>
                    </a:srgbClr>
                  </a:outerShdw>
                </a:effectLst>
                <a:sym typeface="+mn-ea"/>
              </a:rPr>
              <a:t>000 </a:t>
            </a:r>
            <a:r>
              <a:rPr lang="" altLang="en-US" sz="1800" b="1">
                <a:effectLst>
                  <a:outerShdw blurRad="38100" dist="38100" dir="2700000" algn="tl">
                    <a:srgbClr val="000000">
                      <a:alpha val="43137"/>
                    </a:srgbClr>
                  </a:outerShdw>
                </a:effectLst>
                <a:sym typeface="+mn-ea"/>
              </a:rPr>
              <a:t>visiteurs sur le site</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sym typeface="+mn-ea"/>
              </a:rPr>
              <a:t></a:t>
            </a:r>
            <a:r>
              <a:rPr lang="en-US" sz="1800" b="1">
                <a:effectLst>
                  <a:outerShdw blurRad="38100" dist="38100" dir="2700000" algn="tl">
                    <a:srgbClr val="000000">
                      <a:alpha val="43137"/>
                    </a:srgbClr>
                  </a:outerShdw>
                </a:effectLst>
                <a:sym typeface="+mn-ea"/>
              </a:rPr>
              <a:t>Le nombre d’utilisateurs de l’application est accru au moins de </a:t>
            </a:r>
            <a:r>
              <a:rPr lang="" altLang="en-US" sz="1800" b="1">
                <a:effectLst>
                  <a:outerShdw blurRad="38100" dist="38100" dir="2700000" algn="tl">
                    <a:srgbClr val="000000">
                      <a:alpha val="43137"/>
                    </a:srgbClr>
                  </a:outerShdw>
                </a:effectLst>
                <a:sym typeface="+mn-ea"/>
              </a:rPr>
              <a:t>6</a:t>
            </a:r>
            <a:r>
              <a:rPr lang="en-US" sz="1800" b="1">
                <a:effectLst>
                  <a:outerShdw blurRad="38100" dist="38100" dir="2700000" algn="tl">
                    <a:srgbClr val="000000">
                      <a:alpha val="43137"/>
                    </a:srgbClr>
                  </a:outerShdw>
                </a:effectLst>
                <a:sym typeface="+mn-ea"/>
              </a:rPr>
              <a:t>0%</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sym typeface="+mn-ea"/>
              </a:rPr>
              <a:t>Le nombre de followers sur les réseaux sociaux est augmenté au moins de </a:t>
            </a:r>
            <a:r>
              <a:rPr lang="" altLang="en-US" sz="1800" b="1">
                <a:effectLst>
                  <a:outerShdw blurRad="38100" dist="38100" dir="2700000" algn="tl">
                    <a:srgbClr val="000000">
                      <a:alpha val="43137"/>
                    </a:srgbClr>
                  </a:outerShdw>
                </a:effectLst>
                <a:sym typeface="+mn-ea"/>
              </a:rPr>
              <a:t>1</a:t>
            </a:r>
            <a:r>
              <a:rPr lang="en-US" sz="1800" b="1">
                <a:effectLst>
                  <a:outerShdw blurRad="38100" dist="38100" dir="2700000" algn="tl">
                    <a:srgbClr val="000000">
                      <a:alpha val="43137"/>
                    </a:srgbClr>
                  </a:outerShdw>
                </a:effectLst>
                <a:sym typeface="+mn-ea"/>
              </a:rPr>
              <a:t>0</a:t>
            </a:r>
            <a:r>
              <a:rPr lang="en-US" sz="1800" b="1">
                <a:effectLst>
                  <a:outerShdw blurRad="38100" dist="38100" dir="2700000" algn="tl">
                    <a:srgbClr val="000000">
                      <a:alpha val="43137"/>
                    </a:srgbClr>
                  </a:outerShdw>
                </a:effectLst>
                <a:sym typeface="+mn-ea"/>
              </a:rPr>
              <a:t>0%</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sym typeface="+mn-ea"/>
              </a:rPr>
              <a:t>Le nombre d’abonnements et d’achat de tickets est accru au moins de </a:t>
            </a:r>
            <a:r>
              <a:rPr lang="" altLang="en-US" sz="1800" b="1">
                <a:effectLst>
                  <a:outerShdw blurRad="38100" dist="38100" dir="2700000" algn="tl">
                    <a:srgbClr val="000000">
                      <a:alpha val="43137"/>
                    </a:srgbClr>
                  </a:outerShdw>
                </a:effectLst>
                <a:sym typeface="+mn-ea"/>
              </a:rPr>
              <a:t>3</a:t>
            </a:r>
            <a:r>
              <a:rPr lang="en-US" sz="1800" b="1">
                <a:effectLst>
                  <a:outerShdw blurRad="38100" dist="38100" dir="2700000" algn="tl">
                    <a:srgbClr val="000000">
                      <a:alpha val="43137"/>
                    </a:srgbClr>
                  </a:outerShdw>
                </a:effectLst>
                <a:sym typeface="+mn-ea"/>
              </a:rPr>
              <a:t>0%</a:t>
            </a:r>
            <a:endParaRPr lang="en-US" sz="1800" b="1">
              <a:effectLst>
                <a:outerShdw blurRad="38100" dist="38100" dir="2700000" algn="tl">
                  <a:srgbClr val="000000">
                    <a:alpha val="43137"/>
                  </a:srgbClr>
                </a:outerShdw>
              </a:effectLst>
            </a:endParaRPr>
          </a:p>
          <a:p>
            <a:pPr algn="l">
              <a:lnSpc>
                <a:spcPct val="150000"/>
              </a:lnSpc>
            </a:pPr>
            <a:r>
              <a:rPr lang="en-US" sz="1800" b="1">
                <a:effectLst>
                  <a:outerShdw blurRad="38100" dist="38100" dir="2700000" algn="tl">
                    <a:srgbClr val="000000">
                      <a:alpha val="43137"/>
                    </a:srgbClr>
                  </a:outerShdw>
                </a:effectLst>
                <a:sym typeface="+mn-ea"/>
              </a:rPr>
              <a:t>Le chiffre d’affaire a connu une augmentation au moins de </a:t>
            </a:r>
            <a:r>
              <a:rPr lang="" altLang="en-US" sz="1800" b="1">
                <a:effectLst>
                  <a:outerShdw blurRad="38100" dist="38100" dir="2700000" algn="tl">
                    <a:srgbClr val="000000">
                      <a:alpha val="43137"/>
                    </a:srgbClr>
                  </a:outerShdw>
                </a:effectLst>
                <a:sym typeface="+mn-ea"/>
              </a:rPr>
              <a:t>1</a:t>
            </a:r>
            <a:r>
              <a:rPr lang="en-US" sz="1800" b="1">
                <a:effectLst>
                  <a:outerShdw blurRad="38100" dist="38100" dir="2700000" algn="tl">
                    <a:srgbClr val="000000">
                      <a:alpha val="43137"/>
                    </a:srgbClr>
                  </a:outerShdw>
                </a:effectLst>
                <a:sym typeface="+mn-ea"/>
              </a:rPr>
              <a:t>0</a:t>
            </a:r>
            <a:r>
              <a:rPr lang="en-US" sz="1800" b="1">
                <a:effectLst>
                  <a:outerShdw blurRad="38100" dist="38100" dir="2700000" algn="tl">
                    <a:srgbClr val="000000">
                      <a:alpha val="43137"/>
                    </a:srgbClr>
                  </a:outerShdw>
                </a:effectLst>
                <a:sym typeface="+mn-ea"/>
              </a:rPr>
              <a:t>%</a:t>
            </a:r>
            <a:endParaRPr lang="en-US" sz="1800" b="1">
              <a:effectLst>
                <a:outerShdw blurRad="38100" dist="38100" dir="2700000" algn="tl">
                  <a:srgbClr val="000000">
                    <a:alpha val="43137"/>
                  </a:srgb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3313" descr="7f83136067ff42ef81891aad11736dd0# #矩形 173"/>
          <p:cNvSpPr>
            <a:spLocks noGrp="1"/>
          </p:cNvSpPr>
          <p:nvPr>
            <p:ph type="title"/>
          </p:nvPr>
        </p:nvSpPr>
        <p:spPr>
          <a:ln/>
        </p:spPr>
        <p:txBody>
          <a:bodyPr anchor="ctr"/>
          <a:p>
            <a:r>
              <a:rPr lang="en-US" altLang="en-US" sz="3200">
                <a:solidFill>
                  <a:schemeClr val="bg1"/>
                </a:solidFill>
                <a:effectLst>
                  <a:outerShdw blurRad="38100" dist="19050" dir="2700000" algn="tl" rotWithShape="0">
                    <a:schemeClr val="dk1">
                      <a:alpha val="40000"/>
                    </a:schemeClr>
                  </a:outerShdw>
                </a:effectLst>
                <a:ea typeface="SimSun" pitchFamily="2" charset="-122"/>
                <a:sym typeface="+mn-ea"/>
              </a:rPr>
              <a:t>3. Idée générale de la campagne</a:t>
            </a:r>
            <a:endParaRPr lang="en-US" altLang="en-US" sz="3200" dirty="0">
              <a:solidFill>
                <a:schemeClr val="bg1"/>
              </a:solidFill>
              <a:effectLst>
                <a:outerShdw blurRad="38100" dist="19050" dir="2700000" algn="tl" rotWithShape="0">
                  <a:schemeClr val="dk1">
                    <a:alpha val="40000"/>
                  </a:schemeClr>
                </a:outerShdw>
              </a:effectLst>
              <a:ea typeface="SimSun" pitchFamily="2" charset="-122"/>
              <a:sym typeface="+mn-ea"/>
            </a:endParaRPr>
          </a:p>
        </p:txBody>
      </p:sp>
      <p:grpSp>
        <p:nvGrpSpPr>
          <p:cNvPr id="13315" name="Group 13314"/>
          <p:cNvGrpSpPr/>
          <p:nvPr/>
        </p:nvGrpSpPr>
        <p:grpSpPr>
          <a:xfrm>
            <a:off x="1311275" y="2254250"/>
            <a:ext cx="2911475" cy="2911475"/>
            <a:chOff x="0" y="0"/>
            <a:chExt cx="4584" cy="4586"/>
          </a:xfrm>
        </p:grpSpPr>
        <p:sp>
          <p:nvSpPr>
            <p:cNvPr id="13316" name="未知"/>
            <p:cNvSpPr>
              <a:spLocks noEditPoints="1"/>
            </p:cNvSpPr>
            <p:nvPr/>
          </p:nvSpPr>
          <p:spPr>
            <a:xfrm rot="21240000">
              <a:off x="0" y="0"/>
              <a:ext cx="4585" cy="4587"/>
            </a:xfrm>
            <a:custGeom>
              <a:avLst/>
              <a:gdLst/>
              <a:ahLst/>
              <a:cxnLst/>
              <a:pathLst>
                <a:path w="2622" h="2622">
                  <a:moveTo>
                    <a:pt x="2622" y="1382"/>
                  </a:moveTo>
                  <a:lnTo>
                    <a:pt x="2622" y="1240"/>
                  </a:lnTo>
                  <a:lnTo>
                    <a:pt x="2520" y="1240"/>
                  </a:lnTo>
                  <a:lnTo>
                    <a:pt x="2520" y="1240"/>
                  </a:lnTo>
                  <a:lnTo>
                    <a:pt x="2516" y="1196"/>
                  </a:lnTo>
                  <a:lnTo>
                    <a:pt x="2512" y="1152"/>
                  </a:lnTo>
                  <a:lnTo>
                    <a:pt x="2506" y="1110"/>
                  </a:lnTo>
                  <a:lnTo>
                    <a:pt x="2498" y="1068"/>
                  </a:lnTo>
                  <a:lnTo>
                    <a:pt x="2596" y="1040"/>
                  </a:lnTo>
                  <a:lnTo>
                    <a:pt x="2560" y="904"/>
                  </a:lnTo>
                  <a:lnTo>
                    <a:pt x="2460" y="930"/>
                  </a:lnTo>
                  <a:lnTo>
                    <a:pt x="2460" y="930"/>
                  </a:lnTo>
                  <a:lnTo>
                    <a:pt x="2446" y="888"/>
                  </a:lnTo>
                  <a:lnTo>
                    <a:pt x="2430" y="848"/>
                  </a:lnTo>
                  <a:lnTo>
                    <a:pt x="2412" y="808"/>
                  </a:lnTo>
                  <a:lnTo>
                    <a:pt x="2394" y="768"/>
                  </a:lnTo>
                  <a:lnTo>
                    <a:pt x="2482" y="718"/>
                  </a:lnTo>
                  <a:lnTo>
                    <a:pt x="2412" y="594"/>
                  </a:lnTo>
                  <a:lnTo>
                    <a:pt x="2322" y="646"/>
                  </a:lnTo>
                  <a:lnTo>
                    <a:pt x="2322" y="646"/>
                  </a:lnTo>
                  <a:lnTo>
                    <a:pt x="2298" y="610"/>
                  </a:lnTo>
                  <a:lnTo>
                    <a:pt x="2272" y="574"/>
                  </a:lnTo>
                  <a:lnTo>
                    <a:pt x="2244" y="540"/>
                  </a:lnTo>
                  <a:lnTo>
                    <a:pt x="2216" y="508"/>
                  </a:lnTo>
                  <a:lnTo>
                    <a:pt x="2290" y="434"/>
                  </a:lnTo>
                  <a:lnTo>
                    <a:pt x="2188" y="334"/>
                  </a:lnTo>
                  <a:lnTo>
                    <a:pt x="2116" y="406"/>
                  </a:lnTo>
                  <a:lnTo>
                    <a:pt x="2116" y="406"/>
                  </a:lnTo>
                  <a:lnTo>
                    <a:pt x="2082" y="378"/>
                  </a:lnTo>
                  <a:lnTo>
                    <a:pt x="2048" y="352"/>
                  </a:lnTo>
                  <a:lnTo>
                    <a:pt x="2014" y="326"/>
                  </a:lnTo>
                  <a:lnTo>
                    <a:pt x="1978" y="300"/>
                  </a:lnTo>
                  <a:lnTo>
                    <a:pt x="2028" y="212"/>
                  </a:lnTo>
                  <a:lnTo>
                    <a:pt x="1906" y="140"/>
                  </a:lnTo>
                  <a:lnTo>
                    <a:pt x="1854" y="230"/>
                  </a:lnTo>
                  <a:lnTo>
                    <a:pt x="1854" y="230"/>
                  </a:lnTo>
                  <a:lnTo>
                    <a:pt x="1816" y="210"/>
                  </a:lnTo>
                  <a:lnTo>
                    <a:pt x="1776" y="194"/>
                  </a:lnTo>
                  <a:lnTo>
                    <a:pt x="1734" y="178"/>
                  </a:lnTo>
                  <a:lnTo>
                    <a:pt x="1694" y="162"/>
                  </a:lnTo>
                  <a:lnTo>
                    <a:pt x="1720" y="64"/>
                  </a:lnTo>
                  <a:lnTo>
                    <a:pt x="1582" y="26"/>
                  </a:lnTo>
                  <a:lnTo>
                    <a:pt x="1556" y="126"/>
                  </a:lnTo>
                  <a:lnTo>
                    <a:pt x="1556" y="126"/>
                  </a:lnTo>
                  <a:lnTo>
                    <a:pt x="1514" y="118"/>
                  </a:lnTo>
                  <a:lnTo>
                    <a:pt x="1470" y="112"/>
                  </a:lnTo>
                  <a:lnTo>
                    <a:pt x="1426" y="106"/>
                  </a:lnTo>
                  <a:lnTo>
                    <a:pt x="1382" y="104"/>
                  </a:lnTo>
                  <a:lnTo>
                    <a:pt x="1382" y="0"/>
                  </a:lnTo>
                  <a:lnTo>
                    <a:pt x="1240" y="0"/>
                  </a:lnTo>
                  <a:lnTo>
                    <a:pt x="1240" y="104"/>
                  </a:lnTo>
                  <a:lnTo>
                    <a:pt x="1240" y="104"/>
                  </a:lnTo>
                  <a:lnTo>
                    <a:pt x="1196" y="106"/>
                  </a:lnTo>
                  <a:lnTo>
                    <a:pt x="1154" y="112"/>
                  </a:lnTo>
                  <a:lnTo>
                    <a:pt x="1110" y="118"/>
                  </a:lnTo>
                  <a:lnTo>
                    <a:pt x="1068" y="126"/>
                  </a:lnTo>
                  <a:lnTo>
                    <a:pt x="1042" y="26"/>
                  </a:lnTo>
                  <a:lnTo>
                    <a:pt x="904" y="64"/>
                  </a:lnTo>
                  <a:lnTo>
                    <a:pt x="930" y="162"/>
                  </a:lnTo>
                  <a:lnTo>
                    <a:pt x="930" y="162"/>
                  </a:lnTo>
                  <a:lnTo>
                    <a:pt x="890" y="178"/>
                  </a:lnTo>
                  <a:lnTo>
                    <a:pt x="848" y="194"/>
                  </a:lnTo>
                  <a:lnTo>
                    <a:pt x="808" y="210"/>
                  </a:lnTo>
                  <a:lnTo>
                    <a:pt x="770" y="230"/>
                  </a:lnTo>
                  <a:lnTo>
                    <a:pt x="718" y="140"/>
                  </a:lnTo>
                  <a:lnTo>
                    <a:pt x="594" y="212"/>
                  </a:lnTo>
                  <a:lnTo>
                    <a:pt x="646" y="300"/>
                  </a:lnTo>
                  <a:lnTo>
                    <a:pt x="646" y="300"/>
                  </a:lnTo>
                  <a:lnTo>
                    <a:pt x="610" y="326"/>
                  </a:lnTo>
                  <a:lnTo>
                    <a:pt x="576" y="352"/>
                  </a:lnTo>
                  <a:lnTo>
                    <a:pt x="542" y="378"/>
                  </a:lnTo>
                  <a:lnTo>
                    <a:pt x="508" y="406"/>
                  </a:lnTo>
                  <a:lnTo>
                    <a:pt x="436" y="334"/>
                  </a:lnTo>
                  <a:lnTo>
                    <a:pt x="334" y="434"/>
                  </a:lnTo>
                  <a:lnTo>
                    <a:pt x="408" y="508"/>
                  </a:lnTo>
                  <a:lnTo>
                    <a:pt x="408" y="508"/>
                  </a:lnTo>
                  <a:lnTo>
                    <a:pt x="378" y="540"/>
                  </a:lnTo>
                  <a:lnTo>
                    <a:pt x="352" y="574"/>
                  </a:lnTo>
                  <a:lnTo>
                    <a:pt x="326" y="610"/>
                  </a:lnTo>
                  <a:lnTo>
                    <a:pt x="302" y="646"/>
                  </a:lnTo>
                  <a:lnTo>
                    <a:pt x="212" y="594"/>
                  </a:lnTo>
                  <a:lnTo>
                    <a:pt x="140" y="718"/>
                  </a:lnTo>
                  <a:lnTo>
                    <a:pt x="230" y="768"/>
                  </a:lnTo>
                  <a:lnTo>
                    <a:pt x="230" y="768"/>
                  </a:lnTo>
                  <a:lnTo>
                    <a:pt x="212" y="808"/>
                  </a:lnTo>
                  <a:lnTo>
                    <a:pt x="194" y="848"/>
                  </a:lnTo>
                  <a:lnTo>
                    <a:pt x="178" y="888"/>
                  </a:lnTo>
                  <a:lnTo>
                    <a:pt x="164" y="930"/>
                  </a:lnTo>
                  <a:lnTo>
                    <a:pt x="64" y="904"/>
                  </a:lnTo>
                  <a:lnTo>
                    <a:pt x="26" y="1040"/>
                  </a:lnTo>
                  <a:lnTo>
                    <a:pt x="126" y="1068"/>
                  </a:lnTo>
                  <a:lnTo>
                    <a:pt x="126" y="1068"/>
                  </a:lnTo>
                  <a:lnTo>
                    <a:pt x="118" y="1110"/>
                  </a:lnTo>
                  <a:lnTo>
                    <a:pt x="112" y="1152"/>
                  </a:lnTo>
                  <a:lnTo>
                    <a:pt x="108" y="1196"/>
                  </a:lnTo>
                  <a:lnTo>
                    <a:pt x="104" y="1240"/>
                  </a:lnTo>
                  <a:lnTo>
                    <a:pt x="0" y="1240"/>
                  </a:lnTo>
                  <a:lnTo>
                    <a:pt x="0" y="1382"/>
                  </a:lnTo>
                  <a:lnTo>
                    <a:pt x="104" y="1382"/>
                  </a:lnTo>
                  <a:lnTo>
                    <a:pt x="104" y="1382"/>
                  </a:lnTo>
                  <a:lnTo>
                    <a:pt x="108" y="1426"/>
                  </a:lnTo>
                  <a:lnTo>
                    <a:pt x="112" y="1470"/>
                  </a:lnTo>
                  <a:lnTo>
                    <a:pt x="118" y="1512"/>
                  </a:lnTo>
                  <a:lnTo>
                    <a:pt x="126" y="1556"/>
                  </a:lnTo>
                  <a:lnTo>
                    <a:pt x="26" y="1582"/>
                  </a:lnTo>
                  <a:lnTo>
                    <a:pt x="64" y="1720"/>
                  </a:lnTo>
                  <a:lnTo>
                    <a:pt x="164" y="1692"/>
                  </a:lnTo>
                  <a:lnTo>
                    <a:pt x="164" y="1692"/>
                  </a:lnTo>
                  <a:lnTo>
                    <a:pt x="178" y="1734"/>
                  </a:lnTo>
                  <a:lnTo>
                    <a:pt x="194" y="1774"/>
                  </a:lnTo>
                  <a:lnTo>
                    <a:pt x="212" y="1814"/>
                  </a:lnTo>
                  <a:lnTo>
                    <a:pt x="230" y="1854"/>
                  </a:lnTo>
                  <a:lnTo>
                    <a:pt x="140" y="1906"/>
                  </a:lnTo>
                  <a:lnTo>
                    <a:pt x="212" y="2028"/>
                  </a:lnTo>
                  <a:lnTo>
                    <a:pt x="302" y="1978"/>
                  </a:lnTo>
                  <a:lnTo>
                    <a:pt x="302" y="1978"/>
                  </a:lnTo>
                  <a:lnTo>
                    <a:pt x="326" y="2014"/>
                  </a:lnTo>
                  <a:lnTo>
                    <a:pt x="352" y="2048"/>
                  </a:lnTo>
                  <a:lnTo>
                    <a:pt x="378" y="2082"/>
                  </a:lnTo>
                  <a:lnTo>
                    <a:pt x="408" y="2116"/>
                  </a:lnTo>
                  <a:lnTo>
                    <a:pt x="334" y="2188"/>
                  </a:lnTo>
                  <a:lnTo>
                    <a:pt x="436" y="2288"/>
                  </a:lnTo>
                  <a:lnTo>
                    <a:pt x="508" y="2216"/>
                  </a:lnTo>
                  <a:lnTo>
                    <a:pt x="508" y="2216"/>
                  </a:lnTo>
                  <a:lnTo>
                    <a:pt x="542" y="2244"/>
                  </a:lnTo>
                  <a:lnTo>
                    <a:pt x="576" y="2272"/>
                  </a:lnTo>
                  <a:lnTo>
                    <a:pt x="610" y="2298"/>
                  </a:lnTo>
                  <a:lnTo>
                    <a:pt x="646" y="2322"/>
                  </a:lnTo>
                  <a:lnTo>
                    <a:pt x="594" y="2412"/>
                  </a:lnTo>
                  <a:lnTo>
                    <a:pt x="718" y="2482"/>
                  </a:lnTo>
                  <a:lnTo>
                    <a:pt x="770" y="2394"/>
                  </a:lnTo>
                  <a:lnTo>
                    <a:pt x="770" y="2394"/>
                  </a:lnTo>
                  <a:lnTo>
                    <a:pt x="808" y="2412"/>
                  </a:lnTo>
                  <a:lnTo>
                    <a:pt x="848" y="2430"/>
                  </a:lnTo>
                  <a:lnTo>
                    <a:pt x="890" y="2446"/>
                  </a:lnTo>
                  <a:lnTo>
                    <a:pt x="930" y="2460"/>
                  </a:lnTo>
                  <a:lnTo>
                    <a:pt x="904" y="2560"/>
                  </a:lnTo>
                  <a:lnTo>
                    <a:pt x="1042" y="2596"/>
                  </a:lnTo>
                  <a:lnTo>
                    <a:pt x="1068" y="2498"/>
                  </a:lnTo>
                  <a:lnTo>
                    <a:pt x="1068" y="2498"/>
                  </a:lnTo>
                  <a:lnTo>
                    <a:pt x="1110" y="2504"/>
                  </a:lnTo>
                  <a:lnTo>
                    <a:pt x="1154" y="2512"/>
                  </a:lnTo>
                  <a:lnTo>
                    <a:pt x="1196" y="2516"/>
                  </a:lnTo>
                  <a:lnTo>
                    <a:pt x="1240" y="2520"/>
                  </a:lnTo>
                  <a:lnTo>
                    <a:pt x="1240" y="2622"/>
                  </a:lnTo>
                  <a:lnTo>
                    <a:pt x="1382" y="2622"/>
                  </a:lnTo>
                  <a:lnTo>
                    <a:pt x="1382" y="2520"/>
                  </a:lnTo>
                  <a:lnTo>
                    <a:pt x="1382" y="2520"/>
                  </a:lnTo>
                  <a:lnTo>
                    <a:pt x="1426" y="2516"/>
                  </a:lnTo>
                  <a:lnTo>
                    <a:pt x="1470" y="2512"/>
                  </a:lnTo>
                  <a:lnTo>
                    <a:pt x="1514" y="2504"/>
                  </a:lnTo>
                  <a:lnTo>
                    <a:pt x="1556" y="2498"/>
                  </a:lnTo>
                  <a:lnTo>
                    <a:pt x="1582" y="2596"/>
                  </a:lnTo>
                  <a:lnTo>
                    <a:pt x="1720" y="2560"/>
                  </a:lnTo>
                  <a:lnTo>
                    <a:pt x="1694" y="2460"/>
                  </a:lnTo>
                  <a:lnTo>
                    <a:pt x="1694" y="2460"/>
                  </a:lnTo>
                  <a:lnTo>
                    <a:pt x="1734" y="2446"/>
                  </a:lnTo>
                  <a:lnTo>
                    <a:pt x="1776" y="2430"/>
                  </a:lnTo>
                  <a:lnTo>
                    <a:pt x="1816" y="2412"/>
                  </a:lnTo>
                  <a:lnTo>
                    <a:pt x="1854" y="2394"/>
                  </a:lnTo>
                  <a:lnTo>
                    <a:pt x="1906" y="2482"/>
                  </a:lnTo>
                  <a:lnTo>
                    <a:pt x="2028" y="2412"/>
                  </a:lnTo>
                  <a:lnTo>
                    <a:pt x="1978" y="2322"/>
                  </a:lnTo>
                  <a:lnTo>
                    <a:pt x="1978" y="2322"/>
                  </a:lnTo>
                  <a:lnTo>
                    <a:pt x="2014" y="2298"/>
                  </a:lnTo>
                  <a:lnTo>
                    <a:pt x="2048" y="2272"/>
                  </a:lnTo>
                  <a:lnTo>
                    <a:pt x="2082" y="2244"/>
                  </a:lnTo>
                  <a:lnTo>
                    <a:pt x="2116" y="2216"/>
                  </a:lnTo>
                  <a:lnTo>
                    <a:pt x="2188" y="2288"/>
                  </a:lnTo>
                  <a:lnTo>
                    <a:pt x="2290" y="2188"/>
                  </a:lnTo>
                  <a:lnTo>
                    <a:pt x="2216" y="2116"/>
                  </a:lnTo>
                  <a:lnTo>
                    <a:pt x="2216" y="2116"/>
                  </a:lnTo>
                  <a:lnTo>
                    <a:pt x="2244" y="2082"/>
                  </a:lnTo>
                  <a:lnTo>
                    <a:pt x="2272" y="2048"/>
                  </a:lnTo>
                  <a:lnTo>
                    <a:pt x="2298" y="2014"/>
                  </a:lnTo>
                  <a:lnTo>
                    <a:pt x="2322" y="1978"/>
                  </a:lnTo>
                  <a:lnTo>
                    <a:pt x="2412" y="2028"/>
                  </a:lnTo>
                  <a:lnTo>
                    <a:pt x="2482" y="1906"/>
                  </a:lnTo>
                  <a:lnTo>
                    <a:pt x="2394" y="1854"/>
                  </a:lnTo>
                  <a:lnTo>
                    <a:pt x="2394" y="1854"/>
                  </a:lnTo>
                  <a:lnTo>
                    <a:pt x="2412" y="1814"/>
                  </a:lnTo>
                  <a:lnTo>
                    <a:pt x="2430" y="1774"/>
                  </a:lnTo>
                  <a:lnTo>
                    <a:pt x="2446" y="1734"/>
                  </a:lnTo>
                  <a:lnTo>
                    <a:pt x="2460" y="1692"/>
                  </a:lnTo>
                  <a:lnTo>
                    <a:pt x="2560" y="1720"/>
                  </a:lnTo>
                  <a:lnTo>
                    <a:pt x="2596" y="1582"/>
                  </a:lnTo>
                  <a:lnTo>
                    <a:pt x="2498" y="1556"/>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lnTo>
                    <a:pt x="1312" y="2420"/>
                  </a:lnTo>
                  <a:close/>
                </a:path>
              </a:pathLst>
            </a:custGeom>
            <a:gradFill rotWithShape="1">
              <a:gsLst>
                <a:gs pos="0">
                  <a:schemeClr val="bg2">
                    <a:alpha val="100000"/>
                  </a:schemeClr>
                </a:gs>
                <a:gs pos="50000">
                  <a:srgbClr val="FFFFFF">
                    <a:alpha val="100000"/>
                  </a:srgbClr>
                </a:gs>
                <a:gs pos="100000">
                  <a:schemeClr val="bg2">
                    <a:alpha val="100000"/>
                  </a:schemeClr>
                </a:gs>
              </a:gsLst>
              <a:lin ang="5400000" scaled="1"/>
              <a:tileRect/>
            </a:gradFill>
            <a:ln w="9525">
              <a:noFill/>
            </a:ln>
            <a:effectLst>
              <a:outerShdw dist="35921" dir="2699999" algn="ctr" rotWithShape="0">
                <a:schemeClr val="tx1">
                  <a:alpha val="50000"/>
                </a:schemeClr>
              </a:outerShdw>
            </a:effectLst>
          </p:spPr>
          <p:txBody>
            <a:bodyPr/>
            <a:p>
              <a:endParaRPr lang="en-US"/>
            </a:p>
          </p:txBody>
        </p:sp>
        <p:sp>
          <p:nvSpPr>
            <p:cNvPr id="13317" name="Oval 13316"/>
            <p:cNvSpPr/>
            <p:nvPr/>
          </p:nvSpPr>
          <p:spPr>
            <a:xfrm>
              <a:off x="553" y="564"/>
              <a:ext cx="3516" cy="3516"/>
            </a:xfrm>
            <a:prstGeom prst="ellipse">
              <a:avLst/>
            </a:prstGeom>
            <a:gradFill rotWithShape="1">
              <a:gsLst>
                <a:gs pos="0">
                  <a:schemeClr val="accent2">
                    <a:alpha val="100000"/>
                  </a:schemeClr>
                </a:gs>
                <a:gs pos="100000">
                  <a:schemeClr val="accent1">
                    <a:alpha val="100000"/>
                  </a:schemeClr>
                </a:gs>
              </a:gsLst>
              <a:lin ang="5400000" scaled="1"/>
              <a:tileRect/>
            </a:gradFill>
            <a:ln w="9525">
              <a:noFill/>
            </a:ln>
          </p:spPr>
          <p:txBody>
            <a:bodyPr vert="horz" wrap="none" anchor="ctr"/>
            <a:p>
              <a:pPr algn="ctr" latinLnBrk="1"/>
              <a:endParaRPr lang="zh-CN" altLang="en-US" sz="2400" dirty="0">
                <a:solidFill>
                  <a:schemeClr val="bg1"/>
                </a:solidFill>
                <a:latin typeface="Arial" panose="02080604020202020204" pitchFamily="34" charset="0"/>
                <a:sym typeface="Arial" panose="02080604020202020204" pitchFamily="34" charset="0"/>
              </a:endParaRPr>
            </a:p>
          </p:txBody>
        </p:sp>
        <p:sp>
          <p:nvSpPr>
            <p:cNvPr id="13318" name="Oval 13317"/>
            <p:cNvSpPr/>
            <p:nvPr/>
          </p:nvSpPr>
          <p:spPr>
            <a:xfrm>
              <a:off x="1250" y="655"/>
              <a:ext cx="2092" cy="1233"/>
            </a:xfrm>
            <a:prstGeom prst="ellipse">
              <a:avLst/>
            </a:prstGeom>
            <a:gradFill rotWithShape="0">
              <a:gsLst>
                <a:gs pos="0">
                  <a:srgbClr val="F8F8F8">
                    <a:alpha val="79999"/>
                  </a:srgbClr>
                </a:gs>
                <a:gs pos="100000">
                  <a:srgbClr val="F8F8F8">
                    <a:gamma/>
                    <a:shade val="45882"/>
                    <a:invGamma/>
                    <a:alpha val="0"/>
                  </a:srgbClr>
                </a:gs>
              </a:gsLst>
              <a:lin ang="5400000" scaled="1"/>
              <a:tileRect/>
            </a:gradFill>
            <a:ln w="9525">
              <a:noFill/>
            </a:ln>
          </p:spPr>
          <p:txBody>
            <a:bodyPr/>
            <a:p>
              <a:endParaRPr lang="en-US"/>
            </a:p>
          </p:txBody>
        </p:sp>
      </p:grpSp>
      <p:grpSp>
        <p:nvGrpSpPr>
          <p:cNvPr id="13319" name="Group 13318"/>
          <p:cNvGrpSpPr/>
          <p:nvPr/>
        </p:nvGrpSpPr>
        <p:grpSpPr>
          <a:xfrm>
            <a:off x="3924300" y="1317625"/>
            <a:ext cx="2401888" cy="2403475"/>
            <a:chOff x="0" y="0"/>
            <a:chExt cx="4584" cy="4586"/>
          </a:xfrm>
        </p:grpSpPr>
        <p:sp>
          <p:nvSpPr>
            <p:cNvPr id="13320" name="未知"/>
            <p:cNvSpPr>
              <a:spLocks noEditPoints="1"/>
            </p:cNvSpPr>
            <p:nvPr/>
          </p:nvSpPr>
          <p:spPr>
            <a:xfrm rot="21240000">
              <a:off x="0" y="0"/>
              <a:ext cx="4585" cy="4587"/>
            </a:xfrm>
            <a:custGeom>
              <a:avLst/>
              <a:gdLst/>
              <a:ahLst/>
              <a:cxnLst/>
              <a:pathLst>
                <a:path w="2622" h="2622">
                  <a:moveTo>
                    <a:pt x="2622" y="1382"/>
                  </a:moveTo>
                  <a:lnTo>
                    <a:pt x="2622" y="1240"/>
                  </a:lnTo>
                  <a:lnTo>
                    <a:pt x="2520" y="1240"/>
                  </a:lnTo>
                  <a:lnTo>
                    <a:pt x="2520" y="1240"/>
                  </a:lnTo>
                  <a:lnTo>
                    <a:pt x="2516" y="1196"/>
                  </a:lnTo>
                  <a:lnTo>
                    <a:pt x="2512" y="1152"/>
                  </a:lnTo>
                  <a:lnTo>
                    <a:pt x="2506" y="1110"/>
                  </a:lnTo>
                  <a:lnTo>
                    <a:pt x="2498" y="1068"/>
                  </a:lnTo>
                  <a:lnTo>
                    <a:pt x="2596" y="1040"/>
                  </a:lnTo>
                  <a:lnTo>
                    <a:pt x="2560" y="904"/>
                  </a:lnTo>
                  <a:lnTo>
                    <a:pt x="2460" y="930"/>
                  </a:lnTo>
                  <a:lnTo>
                    <a:pt x="2460" y="930"/>
                  </a:lnTo>
                  <a:lnTo>
                    <a:pt x="2446" y="888"/>
                  </a:lnTo>
                  <a:lnTo>
                    <a:pt x="2430" y="848"/>
                  </a:lnTo>
                  <a:lnTo>
                    <a:pt x="2412" y="808"/>
                  </a:lnTo>
                  <a:lnTo>
                    <a:pt x="2394" y="768"/>
                  </a:lnTo>
                  <a:lnTo>
                    <a:pt x="2482" y="718"/>
                  </a:lnTo>
                  <a:lnTo>
                    <a:pt x="2412" y="594"/>
                  </a:lnTo>
                  <a:lnTo>
                    <a:pt x="2322" y="646"/>
                  </a:lnTo>
                  <a:lnTo>
                    <a:pt x="2322" y="646"/>
                  </a:lnTo>
                  <a:lnTo>
                    <a:pt x="2298" y="610"/>
                  </a:lnTo>
                  <a:lnTo>
                    <a:pt x="2272" y="574"/>
                  </a:lnTo>
                  <a:lnTo>
                    <a:pt x="2244" y="540"/>
                  </a:lnTo>
                  <a:lnTo>
                    <a:pt x="2216" y="508"/>
                  </a:lnTo>
                  <a:lnTo>
                    <a:pt x="2290" y="434"/>
                  </a:lnTo>
                  <a:lnTo>
                    <a:pt x="2188" y="334"/>
                  </a:lnTo>
                  <a:lnTo>
                    <a:pt x="2116" y="406"/>
                  </a:lnTo>
                  <a:lnTo>
                    <a:pt x="2116" y="406"/>
                  </a:lnTo>
                  <a:lnTo>
                    <a:pt x="2082" y="378"/>
                  </a:lnTo>
                  <a:lnTo>
                    <a:pt x="2048" y="352"/>
                  </a:lnTo>
                  <a:lnTo>
                    <a:pt x="2014" y="326"/>
                  </a:lnTo>
                  <a:lnTo>
                    <a:pt x="1978" y="300"/>
                  </a:lnTo>
                  <a:lnTo>
                    <a:pt x="2028" y="212"/>
                  </a:lnTo>
                  <a:lnTo>
                    <a:pt x="1906" y="140"/>
                  </a:lnTo>
                  <a:lnTo>
                    <a:pt x="1854" y="230"/>
                  </a:lnTo>
                  <a:lnTo>
                    <a:pt x="1854" y="230"/>
                  </a:lnTo>
                  <a:lnTo>
                    <a:pt x="1816" y="210"/>
                  </a:lnTo>
                  <a:lnTo>
                    <a:pt x="1776" y="194"/>
                  </a:lnTo>
                  <a:lnTo>
                    <a:pt x="1734" y="178"/>
                  </a:lnTo>
                  <a:lnTo>
                    <a:pt x="1694" y="162"/>
                  </a:lnTo>
                  <a:lnTo>
                    <a:pt x="1720" y="64"/>
                  </a:lnTo>
                  <a:lnTo>
                    <a:pt x="1582" y="26"/>
                  </a:lnTo>
                  <a:lnTo>
                    <a:pt x="1556" y="126"/>
                  </a:lnTo>
                  <a:lnTo>
                    <a:pt x="1556" y="126"/>
                  </a:lnTo>
                  <a:lnTo>
                    <a:pt x="1514" y="118"/>
                  </a:lnTo>
                  <a:lnTo>
                    <a:pt x="1470" y="112"/>
                  </a:lnTo>
                  <a:lnTo>
                    <a:pt x="1426" y="106"/>
                  </a:lnTo>
                  <a:lnTo>
                    <a:pt x="1382" y="104"/>
                  </a:lnTo>
                  <a:lnTo>
                    <a:pt x="1382" y="0"/>
                  </a:lnTo>
                  <a:lnTo>
                    <a:pt x="1240" y="0"/>
                  </a:lnTo>
                  <a:lnTo>
                    <a:pt x="1240" y="104"/>
                  </a:lnTo>
                  <a:lnTo>
                    <a:pt x="1240" y="104"/>
                  </a:lnTo>
                  <a:lnTo>
                    <a:pt x="1196" y="106"/>
                  </a:lnTo>
                  <a:lnTo>
                    <a:pt x="1154" y="112"/>
                  </a:lnTo>
                  <a:lnTo>
                    <a:pt x="1110" y="118"/>
                  </a:lnTo>
                  <a:lnTo>
                    <a:pt x="1068" y="126"/>
                  </a:lnTo>
                  <a:lnTo>
                    <a:pt x="1042" y="26"/>
                  </a:lnTo>
                  <a:lnTo>
                    <a:pt x="904" y="64"/>
                  </a:lnTo>
                  <a:lnTo>
                    <a:pt x="930" y="162"/>
                  </a:lnTo>
                  <a:lnTo>
                    <a:pt x="930" y="162"/>
                  </a:lnTo>
                  <a:lnTo>
                    <a:pt x="890" y="178"/>
                  </a:lnTo>
                  <a:lnTo>
                    <a:pt x="848" y="194"/>
                  </a:lnTo>
                  <a:lnTo>
                    <a:pt x="808" y="210"/>
                  </a:lnTo>
                  <a:lnTo>
                    <a:pt x="770" y="230"/>
                  </a:lnTo>
                  <a:lnTo>
                    <a:pt x="718" y="140"/>
                  </a:lnTo>
                  <a:lnTo>
                    <a:pt x="594" y="212"/>
                  </a:lnTo>
                  <a:lnTo>
                    <a:pt x="646" y="300"/>
                  </a:lnTo>
                  <a:lnTo>
                    <a:pt x="646" y="300"/>
                  </a:lnTo>
                  <a:lnTo>
                    <a:pt x="610" y="326"/>
                  </a:lnTo>
                  <a:lnTo>
                    <a:pt x="576" y="352"/>
                  </a:lnTo>
                  <a:lnTo>
                    <a:pt x="542" y="378"/>
                  </a:lnTo>
                  <a:lnTo>
                    <a:pt x="508" y="406"/>
                  </a:lnTo>
                  <a:lnTo>
                    <a:pt x="436" y="334"/>
                  </a:lnTo>
                  <a:lnTo>
                    <a:pt x="334" y="434"/>
                  </a:lnTo>
                  <a:lnTo>
                    <a:pt x="408" y="508"/>
                  </a:lnTo>
                  <a:lnTo>
                    <a:pt x="408" y="508"/>
                  </a:lnTo>
                  <a:lnTo>
                    <a:pt x="378" y="540"/>
                  </a:lnTo>
                  <a:lnTo>
                    <a:pt x="352" y="574"/>
                  </a:lnTo>
                  <a:lnTo>
                    <a:pt x="326" y="610"/>
                  </a:lnTo>
                  <a:lnTo>
                    <a:pt x="302" y="646"/>
                  </a:lnTo>
                  <a:lnTo>
                    <a:pt x="212" y="594"/>
                  </a:lnTo>
                  <a:lnTo>
                    <a:pt x="140" y="718"/>
                  </a:lnTo>
                  <a:lnTo>
                    <a:pt x="230" y="768"/>
                  </a:lnTo>
                  <a:lnTo>
                    <a:pt x="230" y="768"/>
                  </a:lnTo>
                  <a:lnTo>
                    <a:pt x="212" y="808"/>
                  </a:lnTo>
                  <a:lnTo>
                    <a:pt x="194" y="848"/>
                  </a:lnTo>
                  <a:lnTo>
                    <a:pt x="178" y="888"/>
                  </a:lnTo>
                  <a:lnTo>
                    <a:pt x="164" y="930"/>
                  </a:lnTo>
                  <a:lnTo>
                    <a:pt x="64" y="904"/>
                  </a:lnTo>
                  <a:lnTo>
                    <a:pt x="26" y="1040"/>
                  </a:lnTo>
                  <a:lnTo>
                    <a:pt x="126" y="1068"/>
                  </a:lnTo>
                  <a:lnTo>
                    <a:pt x="126" y="1068"/>
                  </a:lnTo>
                  <a:lnTo>
                    <a:pt x="118" y="1110"/>
                  </a:lnTo>
                  <a:lnTo>
                    <a:pt x="112" y="1152"/>
                  </a:lnTo>
                  <a:lnTo>
                    <a:pt x="108" y="1196"/>
                  </a:lnTo>
                  <a:lnTo>
                    <a:pt x="104" y="1240"/>
                  </a:lnTo>
                  <a:lnTo>
                    <a:pt x="0" y="1240"/>
                  </a:lnTo>
                  <a:lnTo>
                    <a:pt x="0" y="1382"/>
                  </a:lnTo>
                  <a:lnTo>
                    <a:pt x="104" y="1382"/>
                  </a:lnTo>
                  <a:lnTo>
                    <a:pt x="104" y="1382"/>
                  </a:lnTo>
                  <a:lnTo>
                    <a:pt x="108" y="1426"/>
                  </a:lnTo>
                  <a:lnTo>
                    <a:pt x="112" y="1470"/>
                  </a:lnTo>
                  <a:lnTo>
                    <a:pt x="118" y="1512"/>
                  </a:lnTo>
                  <a:lnTo>
                    <a:pt x="126" y="1556"/>
                  </a:lnTo>
                  <a:lnTo>
                    <a:pt x="26" y="1582"/>
                  </a:lnTo>
                  <a:lnTo>
                    <a:pt x="64" y="1720"/>
                  </a:lnTo>
                  <a:lnTo>
                    <a:pt x="164" y="1692"/>
                  </a:lnTo>
                  <a:lnTo>
                    <a:pt x="164" y="1692"/>
                  </a:lnTo>
                  <a:lnTo>
                    <a:pt x="178" y="1734"/>
                  </a:lnTo>
                  <a:lnTo>
                    <a:pt x="194" y="1774"/>
                  </a:lnTo>
                  <a:lnTo>
                    <a:pt x="212" y="1814"/>
                  </a:lnTo>
                  <a:lnTo>
                    <a:pt x="230" y="1854"/>
                  </a:lnTo>
                  <a:lnTo>
                    <a:pt x="140" y="1906"/>
                  </a:lnTo>
                  <a:lnTo>
                    <a:pt x="212" y="2028"/>
                  </a:lnTo>
                  <a:lnTo>
                    <a:pt x="302" y="1978"/>
                  </a:lnTo>
                  <a:lnTo>
                    <a:pt x="302" y="1978"/>
                  </a:lnTo>
                  <a:lnTo>
                    <a:pt x="326" y="2014"/>
                  </a:lnTo>
                  <a:lnTo>
                    <a:pt x="352" y="2048"/>
                  </a:lnTo>
                  <a:lnTo>
                    <a:pt x="378" y="2082"/>
                  </a:lnTo>
                  <a:lnTo>
                    <a:pt x="408" y="2116"/>
                  </a:lnTo>
                  <a:lnTo>
                    <a:pt x="334" y="2188"/>
                  </a:lnTo>
                  <a:lnTo>
                    <a:pt x="436" y="2288"/>
                  </a:lnTo>
                  <a:lnTo>
                    <a:pt x="508" y="2216"/>
                  </a:lnTo>
                  <a:lnTo>
                    <a:pt x="508" y="2216"/>
                  </a:lnTo>
                  <a:lnTo>
                    <a:pt x="542" y="2244"/>
                  </a:lnTo>
                  <a:lnTo>
                    <a:pt x="576" y="2272"/>
                  </a:lnTo>
                  <a:lnTo>
                    <a:pt x="610" y="2298"/>
                  </a:lnTo>
                  <a:lnTo>
                    <a:pt x="646" y="2322"/>
                  </a:lnTo>
                  <a:lnTo>
                    <a:pt x="594" y="2412"/>
                  </a:lnTo>
                  <a:lnTo>
                    <a:pt x="718" y="2482"/>
                  </a:lnTo>
                  <a:lnTo>
                    <a:pt x="770" y="2394"/>
                  </a:lnTo>
                  <a:lnTo>
                    <a:pt x="770" y="2394"/>
                  </a:lnTo>
                  <a:lnTo>
                    <a:pt x="808" y="2412"/>
                  </a:lnTo>
                  <a:lnTo>
                    <a:pt x="848" y="2430"/>
                  </a:lnTo>
                  <a:lnTo>
                    <a:pt x="890" y="2446"/>
                  </a:lnTo>
                  <a:lnTo>
                    <a:pt x="930" y="2460"/>
                  </a:lnTo>
                  <a:lnTo>
                    <a:pt x="904" y="2560"/>
                  </a:lnTo>
                  <a:lnTo>
                    <a:pt x="1042" y="2596"/>
                  </a:lnTo>
                  <a:lnTo>
                    <a:pt x="1068" y="2498"/>
                  </a:lnTo>
                  <a:lnTo>
                    <a:pt x="1068" y="2498"/>
                  </a:lnTo>
                  <a:lnTo>
                    <a:pt x="1110" y="2504"/>
                  </a:lnTo>
                  <a:lnTo>
                    <a:pt x="1154" y="2512"/>
                  </a:lnTo>
                  <a:lnTo>
                    <a:pt x="1196" y="2516"/>
                  </a:lnTo>
                  <a:lnTo>
                    <a:pt x="1240" y="2520"/>
                  </a:lnTo>
                  <a:lnTo>
                    <a:pt x="1240" y="2622"/>
                  </a:lnTo>
                  <a:lnTo>
                    <a:pt x="1382" y="2622"/>
                  </a:lnTo>
                  <a:lnTo>
                    <a:pt x="1382" y="2520"/>
                  </a:lnTo>
                  <a:lnTo>
                    <a:pt x="1382" y="2520"/>
                  </a:lnTo>
                  <a:lnTo>
                    <a:pt x="1426" y="2516"/>
                  </a:lnTo>
                  <a:lnTo>
                    <a:pt x="1470" y="2512"/>
                  </a:lnTo>
                  <a:lnTo>
                    <a:pt x="1514" y="2504"/>
                  </a:lnTo>
                  <a:lnTo>
                    <a:pt x="1556" y="2498"/>
                  </a:lnTo>
                  <a:lnTo>
                    <a:pt x="1582" y="2596"/>
                  </a:lnTo>
                  <a:lnTo>
                    <a:pt x="1720" y="2560"/>
                  </a:lnTo>
                  <a:lnTo>
                    <a:pt x="1694" y="2460"/>
                  </a:lnTo>
                  <a:lnTo>
                    <a:pt x="1694" y="2460"/>
                  </a:lnTo>
                  <a:lnTo>
                    <a:pt x="1734" y="2446"/>
                  </a:lnTo>
                  <a:lnTo>
                    <a:pt x="1776" y="2430"/>
                  </a:lnTo>
                  <a:lnTo>
                    <a:pt x="1816" y="2412"/>
                  </a:lnTo>
                  <a:lnTo>
                    <a:pt x="1854" y="2394"/>
                  </a:lnTo>
                  <a:lnTo>
                    <a:pt x="1906" y="2482"/>
                  </a:lnTo>
                  <a:lnTo>
                    <a:pt x="2028" y="2412"/>
                  </a:lnTo>
                  <a:lnTo>
                    <a:pt x="1978" y="2322"/>
                  </a:lnTo>
                  <a:lnTo>
                    <a:pt x="1978" y="2322"/>
                  </a:lnTo>
                  <a:lnTo>
                    <a:pt x="2014" y="2298"/>
                  </a:lnTo>
                  <a:lnTo>
                    <a:pt x="2048" y="2272"/>
                  </a:lnTo>
                  <a:lnTo>
                    <a:pt x="2082" y="2244"/>
                  </a:lnTo>
                  <a:lnTo>
                    <a:pt x="2116" y="2216"/>
                  </a:lnTo>
                  <a:lnTo>
                    <a:pt x="2188" y="2288"/>
                  </a:lnTo>
                  <a:lnTo>
                    <a:pt x="2290" y="2188"/>
                  </a:lnTo>
                  <a:lnTo>
                    <a:pt x="2216" y="2116"/>
                  </a:lnTo>
                  <a:lnTo>
                    <a:pt x="2216" y="2116"/>
                  </a:lnTo>
                  <a:lnTo>
                    <a:pt x="2244" y="2082"/>
                  </a:lnTo>
                  <a:lnTo>
                    <a:pt x="2272" y="2048"/>
                  </a:lnTo>
                  <a:lnTo>
                    <a:pt x="2298" y="2014"/>
                  </a:lnTo>
                  <a:lnTo>
                    <a:pt x="2322" y="1978"/>
                  </a:lnTo>
                  <a:lnTo>
                    <a:pt x="2412" y="2028"/>
                  </a:lnTo>
                  <a:lnTo>
                    <a:pt x="2482" y="1906"/>
                  </a:lnTo>
                  <a:lnTo>
                    <a:pt x="2394" y="1854"/>
                  </a:lnTo>
                  <a:lnTo>
                    <a:pt x="2394" y="1854"/>
                  </a:lnTo>
                  <a:lnTo>
                    <a:pt x="2412" y="1814"/>
                  </a:lnTo>
                  <a:lnTo>
                    <a:pt x="2430" y="1774"/>
                  </a:lnTo>
                  <a:lnTo>
                    <a:pt x="2446" y="1734"/>
                  </a:lnTo>
                  <a:lnTo>
                    <a:pt x="2460" y="1692"/>
                  </a:lnTo>
                  <a:lnTo>
                    <a:pt x="2560" y="1720"/>
                  </a:lnTo>
                  <a:lnTo>
                    <a:pt x="2596" y="1582"/>
                  </a:lnTo>
                  <a:lnTo>
                    <a:pt x="2498" y="1556"/>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lnTo>
                    <a:pt x="1312" y="2420"/>
                  </a:lnTo>
                  <a:close/>
                </a:path>
              </a:pathLst>
            </a:custGeom>
            <a:gradFill rotWithShape="1">
              <a:gsLst>
                <a:gs pos="0">
                  <a:schemeClr val="bg2">
                    <a:alpha val="100000"/>
                  </a:schemeClr>
                </a:gs>
                <a:gs pos="50000">
                  <a:srgbClr val="FFFFFF">
                    <a:alpha val="100000"/>
                  </a:srgbClr>
                </a:gs>
                <a:gs pos="100000">
                  <a:schemeClr val="bg2">
                    <a:alpha val="100000"/>
                  </a:schemeClr>
                </a:gs>
              </a:gsLst>
              <a:lin ang="5400000" scaled="1"/>
              <a:tileRect/>
            </a:gradFill>
            <a:ln w="9525">
              <a:noFill/>
            </a:ln>
            <a:effectLst>
              <a:outerShdw dist="35921" dir="2699999" algn="ctr" rotWithShape="0">
                <a:schemeClr val="tx1">
                  <a:alpha val="50000"/>
                </a:schemeClr>
              </a:outerShdw>
            </a:effectLst>
          </p:spPr>
          <p:txBody>
            <a:bodyPr/>
            <a:p>
              <a:endParaRPr lang="en-US"/>
            </a:p>
          </p:txBody>
        </p:sp>
        <p:sp>
          <p:nvSpPr>
            <p:cNvPr id="13321" name="Oval 13320"/>
            <p:cNvSpPr/>
            <p:nvPr/>
          </p:nvSpPr>
          <p:spPr>
            <a:xfrm>
              <a:off x="553" y="564"/>
              <a:ext cx="3516" cy="3516"/>
            </a:xfrm>
            <a:prstGeom prst="ellipse">
              <a:avLst/>
            </a:prstGeom>
            <a:gradFill rotWithShape="1">
              <a:gsLst>
                <a:gs pos="0">
                  <a:schemeClr val="accent2">
                    <a:alpha val="100000"/>
                  </a:schemeClr>
                </a:gs>
                <a:gs pos="100000">
                  <a:schemeClr val="accent1">
                    <a:alpha val="100000"/>
                  </a:schemeClr>
                </a:gs>
              </a:gsLst>
              <a:lin ang="5400000" scaled="1"/>
              <a:tileRect/>
            </a:gradFill>
            <a:ln w="9525">
              <a:noFill/>
            </a:ln>
          </p:spPr>
          <p:txBody>
            <a:bodyPr vert="horz" wrap="none" anchor="ctr"/>
            <a:p>
              <a:pPr algn="ctr" latinLnBrk="1"/>
              <a:endParaRPr lang="zh-CN" altLang="en-US" dirty="0">
                <a:solidFill>
                  <a:schemeClr val="bg1"/>
                </a:solidFill>
                <a:latin typeface="Arial" panose="02080604020202020204" pitchFamily="34" charset="0"/>
                <a:sym typeface="Arial" panose="02080604020202020204" pitchFamily="34" charset="0"/>
              </a:endParaRPr>
            </a:p>
          </p:txBody>
        </p:sp>
        <p:sp>
          <p:nvSpPr>
            <p:cNvPr id="13322" name="Oval 13321"/>
            <p:cNvSpPr/>
            <p:nvPr/>
          </p:nvSpPr>
          <p:spPr>
            <a:xfrm>
              <a:off x="1250" y="655"/>
              <a:ext cx="2092" cy="1233"/>
            </a:xfrm>
            <a:prstGeom prst="ellipse">
              <a:avLst/>
            </a:prstGeom>
            <a:gradFill rotWithShape="0">
              <a:gsLst>
                <a:gs pos="0">
                  <a:srgbClr val="F8F8F8">
                    <a:alpha val="79999"/>
                  </a:srgbClr>
                </a:gs>
                <a:gs pos="100000">
                  <a:srgbClr val="F8F8F8">
                    <a:gamma/>
                    <a:shade val="45882"/>
                    <a:invGamma/>
                    <a:alpha val="0"/>
                  </a:srgbClr>
                </a:gs>
              </a:gsLst>
              <a:lin ang="5400000" scaled="1"/>
              <a:tileRect/>
            </a:gradFill>
            <a:ln w="9525">
              <a:noFill/>
            </a:ln>
          </p:spPr>
          <p:txBody>
            <a:bodyPr/>
            <a:p>
              <a:endParaRPr lang="en-US"/>
            </a:p>
          </p:txBody>
        </p:sp>
      </p:grpSp>
      <p:grpSp>
        <p:nvGrpSpPr>
          <p:cNvPr id="13323" name="Group 13322"/>
          <p:cNvGrpSpPr/>
          <p:nvPr/>
        </p:nvGrpSpPr>
        <p:grpSpPr>
          <a:xfrm>
            <a:off x="4911725" y="3622675"/>
            <a:ext cx="1747838" cy="1749425"/>
            <a:chOff x="0" y="0"/>
            <a:chExt cx="4584" cy="4586"/>
          </a:xfrm>
        </p:grpSpPr>
        <p:sp>
          <p:nvSpPr>
            <p:cNvPr id="13324" name="未知"/>
            <p:cNvSpPr>
              <a:spLocks noEditPoints="1"/>
            </p:cNvSpPr>
            <p:nvPr/>
          </p:nvSpPr>
          <p:spPr>
            <a:xfrm rot="21240000">
              <a:off x="0" y="0"/>
              <a:ext cx="4585" cy="4587"/>
            </a:xfrm>
            <a:custGeom>
              <a:avLst/>
              <a:gdLst/>
              <a:ahLst/>
              <a:cxnLst/>
              <a:pathLst>
                <a:path w="2622" h="2622">
                  <a:moveTo>
                    <a:pt x="2622" y="1382"/>
                  </a:moveTo>
                  <a:lnTo>
                    <a:pt x="2622" y="1240"/>
                  </a:lnTo>
                  <a:lnTo>
                    <a:pt x="2520" y="1240"/>
                  </a:lnTo>
                  <a:lnTo>
                    <a:pt x="2520" y="1240"/>
                  </a:lnTo>
                  <a:lnTo>
                    <a:pt x="2516" y="1196"/>
                  </a:lnTo>
                  <a:lnTo>
                    <a:pt x="2512" y="1152"/>
                  </a:lnTo>
                  <a:lnTo>
                    <a:pt x="2506" y="1110"/>
                  </a:lnTo>
                  <a:lnTo>
                    <a:pt x="2498" y="1068"/>
                  </a:lnTo>
                  <a:lnTo>
                    <a:pt x="2596" y="1040"/>
                  </a:lnTo>
                  <a:lnTo>
                    <a:pt x="2560" y="904"/>
                  </a:lnTo>
                  <a:lnTo>
                    <a:pt x="2460" y="930"/>
                  </a:lnTo>
                  <a:lnTo>
                    <a:pt x="2460" y="930"/>
                  </a:lnTo>
                  <a:lnTo>
                    <a:pt x="2446" y="888"/>
                  </a:lnTo>
                  <a:lnTo>
                    <a:pt x="2430" y="848"/>
                  </a:lnTo>
                  <a:lnTo>
                    <a:pt x="2412" y="808"/>
                  </a:lnTo>
                  <a:lnTo>
                    <a:pt x="2394" y="768"/>
                  </a:lnTo>
                  <a:lnTo>
                    <a:pt x="2482" y="718"/>
                  </a:lnTo>
                  <a:lnTo>
                    <a:pt x="2412" y="594"/>
                  </a:lnTo>
                  <a:lnTo>
                    <a:pt x="2322" y="646"/>
                  </a:lnTo>
                  <a:lnTo>
                    <a:pt x="2322" y="646"/>
                  </a:lnTo>
                  <a:lnTo>
                    <a:pt x="2298" y="610"/>
                  </a:lnTo>
                  <a:lnTo>
                    <a:pt x="2272" y="574"/>
                  </a:lnTo>
                  <a:lnTo>
                    <a:pt x="2244" y="540"/>
                  </a:lnTo>
                  <a:lnTo>
                    <a:pt x="2216" y="508"/>
                  </a:lnTo>
                  <a:lnTo>
                    <a:pt x="2290" y="434"/>
                  </a:lnTo>
                  <a:lnTo>
                    <a:pt x="2188" y="334"/>
                  </a:lnTo>
                  <a:lnTo>
                    <a:pt x="2116" y="406"/>
                  </a:lnTo>
                  <a:lnTo>
                    <a:pt x="2116" y="406"/>
                  </a:lnTo>
                  <a:lnTo>
                    <a:pt x="2082" y="378"/>
                  </a:lnTo>
                  <a:lnTo>
                    <a:pt x="2048" y="352"/>
                  </a:lnTo>
                  <a:lnTo>
                    <a:pt x="2014" y="326"/>
                  </a:lnTo>
                  <a:lnTo>
                    <a:pt x="1978" y="300"/>
                  </a:lnTo>
                  <a:lnTo>
                    <a:pt x="2028" y="212"/>
                  </a:lnTo>
                  <a:lnTo>
                    <a:pt x="1906" y="140"/>
                  </a:lnTo>
                  <a:lnTo>
                    <a:pt x="1854" y="230"/>
                  </a:lnTo>
                  <a:lnTo>
                    <a:pt x="1854" y="230"/>
                  </a:lnTo>
                  <a:lnTo>
                    <a:pt x="1816" y="210"/>
                  </a:lnTo>
                  <a:lnTo>
                    <a:pt x="1776" y="194"/>
                  </a:lnTo>
                  <a:lnTo>
                    <a:pt x="1734" y="178"/>
                  </a:lnTo>
                  <a:lnTo>
                    <a:pt x="1694" y="162"/>
                  </a:lnTo>
                  <a:lnTo>
                    <a:pt x="1720" y="64"/>
                  </a:lnTo>
                  <a:lnTo>
                    <a:pt x="1582" y="26"/>
                  </a:lnTo>
                  <a:lnTo>
                    <a:pt x="1556" y="126"/>
                  </a:lnTo>
                  <a:lnTo>
                    <a:pt x="1556" y="126"/>
                  </a:lnTo>
                  <a:lnTo>
                    <a:pt x="1514" y="118"/>
                  </a:lnTo>
                  <a:lnTo>
                    <a:pt x="1470" y="112"/>
                  </a:lnTo>
                  <a:lnTo>
                    <a:pt x="1426" y="106"/>
                  </a:lnTo>
                  <a:lnTo>
                    <a:pt x="1382" y="104"/>
                  </a:lnTo>
                  <a:lnTo>
                    <a:pt x="1382" y="0"/>
                  </a:lnTo>
                  <a:lnTo>
                    <a:pt x="1240" y="0"/>
                  </a:lnTo>
                  <a:lnTo>
                    <a:pt x="1240" y="104"/>
                  </a:lnTo>
                  <a:lnTo>
                    <a:pt x="1240" y="104"/>
                  </a:lnTo>
                  <a:lnTo>
                    <a:pt x="1196" y="106"/>
                  </a:lnTo>
                  <a:lnTo>
                    <a:pt x="1154" y="112"/>
                  </a:lnTo>
                  <a:lnTo>
                    <a:pt x="1110" y="118"/>
                  </a:lnTo>
                  <a:lnTo>
                    <a:pt x="1068" y="126"/>
                  </a:lnTo>
                  <a:lnTo>
                    <a:pt x="1042" y="26"/>
                  </a:lnTo>
                  <a:lnTo>
                    <a:pt x="904" y="64"/>
                  </a:lnTo>
                  <a:lnTo>
                    <a:pt x="930" y="162"/>
                  </a:lnTo>
                  <a:lnTo>
                    <a:pt x="930" y="162"/>
                  </a:lnTo>
                  <a:lnTo>
                    <a:pt x="890" y="178"/>
                  </a:lnTo>
                  <a:lnTo>
                    <a:pt x="848" y="194"/>
                  </a:lnTo>
                  <a:lnTo>
                    <a:pt x="808" y="210"/>
                  </a:lnTo>
                  <a:lnTo>
                    <a:pt x="770" y="230"/>
                  </a:lnTo>
                  <a:lnTo>
                    <a:pt x="718" y="140"/>
                  </a:lnTo>
                  <a:lnTo>
                    <a:pt x="594" y="212"/>
                  </a:lnTo>
                  <a:lnTo>
                    <a:pt x="646" y="300"/>
                  </a:lnTo>
                  <a:lnTo>
                    <a:pt x="646" y="300"/>
                  </a:lnTo>
                  <a:lnTo>
                    <a:pt x="610" y="326"/>
                  </a:lnTo>
                  <a:lnTo>
                    <a:pt x="576" y="352"/>
                  </a:lnTo>
                  <a:lnTo>
                    <a:pt x="542" y="378"/>
                  </a:lnTo>
                  <a:lnTo>
                    <a:pt x="508" y="406"/>
                  </a:lnTo>
                  <a:lnTo>
                    <a:pt x="436" y="334"/>
                  </a:lnTo>
                  <a:lnTo>
                    <a:pt x="334" y="434"/>
                  </a:lnTo>
                  <a:lnTo>
                    <a:pt x="408" y="508"/>
                  </a:lnTo>
                  <a:lnTo>
                    <a:pt x="408" y="508"/>
                  </a:lnTo>
                  <a:lnTo>
                    <a:pt x="378" y="540"/>
                  </a:lnTo>
                  <a:lnTo>
                    <a:pt x="352" y="574"/>
                  </a:lnTo>
                  <a:lnTo>
                    <a:pt x="326" y="610"/>
                  </a:lnTo>
                  <a:lnTo>
                    <a:pt x="302" y="646"/>
                  </a:lnTo>
                  <a:lnTo>
                    <a:pt x="212" y="594"/>
                  </a:lnTo>
                  <a:lnTo>
                    <a:pt x="140" y="718"/>
                  </a:lnTo>
                  <a:lnTo>
                    <a:pt x="230" y="768"/>
                  </a:lnTo>
                  <a:lnTo>
                    <a:pt x="230" y="768"/>
                  </a:lnTo>
                  <a:lnTo>
                    <a:pt x="212" y="808"/>
                  </a:lnTo>
                  <a:lnTo>
                    <a:pt x="194" y="848"/>
                  </a:lnTo>
                  <a:lnTo>
                    <a:pt x="178" y="888"/>
                  </a:lnTo>
                  <a:lnTo>
                    <a:pt x="164" y="930"/>
                  </a:lnTo>
                  <a:lnTo>
                    <a:pt x="64" y="904"/>
                  </a:lnTo>
                  <a:lnTo>
                    <a:pt x="26" y="1040"/>
                  </a:lnTo>
                  <a:lnTo>
                    <a:pt x="126" y="1068"/>
                  </a:lnTo>
                  <a:lnTo>
                    <a:pt x="126" y="1068"/>
                  </a:lnTo>
                  <a:lnTo>
                    <a:pt x="118" y="1110"/>
                  </a:lnTo>
                  <a:lnTo>
                    <a:pt x="112" y="1152"/>
                  </a:lnTo>
                  <a:lnTo>
                    <a:pt x="108" y="1196"/>
                  </a:lnTo>
                  <a:lnTo>
                    <a:pt x="104" y="1240"/>
                  </a:lnTo>
                  <a:lnTo>
                    <a:pt x="0" y="1240"/>
                  </a:lnTo>
                  <a:lnTo>
                    <a:pt x="0" y="1382"/>
                  </a:lnTo>
                  <a:lnTo>
                    <a:pt x="104" y="1382"/>
                  </a:lnTo>
                  <a:lnTo>
                    <a:pt x="104" y="1382"/>
                  </a:lnTo>
                  <a:lnTo>
                    <a:pt x="108" y="1426"/>
                  </a:lnTo>
                  <a:lnTo>
                    <a:pt x="112" y="1470"/>
                  </a:lnTo>
                  <a:lnTo>
                    <a:pt x="118" y="1512"/>
                  </a:lnTo>
                  <a:lnTo>
                    <a:pt x="126" y="1556"/>
                  </a:lnTo>
                  <a:lnTo>
                    <a:pt x="26" y="1582"/>
                  </a:lnTo>
                  <a:lnTo>
                    <a:pt x="64" y="1720"/>
                  </a:lnTo>
                  <a:lnTo>
                    <a:pt x="164" y="1692"/>
                  </a:lnTo>
                  <a:lnTo>
                    <a:pt x="164" y="1692"/>
                  </a:lnTo>
                  <a:lnTo>
                    <a:pt x="178" y="1734"/>
                  </a:lnTo>
                  <a:lnTo>
                    <a:pt x="194" y="1774"/>
                  </a:lnTo>
                  <a:lnTo>
                    <a:pt x="212" y="1814"/>
                  </a:lnTo>
                  <a:lnTo>
                    <a:pt x="230" y="1854"/>
                  </a:lnTo>
                  <a:lnTo>
                    <a:pt x="140" y="1906"/>
                  </a:lnTo>
                  <a:lnTo>
                    <a:pt x="212" y="2028"/>
                  </a:lnTo>
                  <a:lnTo>
                    <a:pt x="302" y="1978"/>
                  </a:lnTo>
                  <a:lnTo>
                    <a:pt x="302" y="1978"/>
                  </a:lnTo>
                  <a:lnTo>
                    <a:pt x="326" y="2014"/>
                  </a:lnTo>
                  <a:lnTo>
                    <a:pt x="352" y="2048"/>
                  </a:lnTo>
                  <a:lnTo>
                    <a:pt x="378" y="2082"/>
                  </a:lnTo>
                  <a:lnTo>
                    <a:pt x="408" y="2116"/>
                  </a:lnTo>
                  <a:lnTo>
                    <a:pt x="334" y="2188"/>
                  </a:lnTo>
                  <a:lnTo>
                    <a:pt x="436" y="2288"/>
                  </a:lnTo>
                  <a:lnTo>
                    <a:pt x="508" y="2216"/>
                  </a:lnTo>
                  <a:lnTo>
                    <a:pt x="508" y="2216"/>
                  </a:lnTo>
                  <a:lnTo>
                    <a:pt x="542" y="2244"/>
                  </a:lnTo>
                  <a:lnTo>
                    <a:pt x="576" y="2272"/>
                  </a:lnTo>
                  <a:lnTo>
                    <a:pt x="610" y="2298"/>
                  </a:lnTo>
                  <a:lnTo>
                    <a:pt x="646" y="2322"/>
                  </a:lnTo>
                  <a:lnTo>
                    <a:pt x="594" y="2412"/>
                  </a:lnTo>
                  <a:lnTo>
                    <a:pt x="718" y="2482"/>
                  </a:lnTo>
                  <a:lnTo>
                    <a:pt x="770" y="2394"/>
                  </a:lnTo>
                  <a:lnTo>
                    <a:pt x="770" y="2394"/>
                  </a:lnTo>
                  <a:lnTo>
                    <a:pt x="808" y="2412"/>
                  </a:lnTo>
                  <a:lnTo>
                    <a:pt x="848" y="2430"/>
                  </a:lnTo>
                  <a:lnTo>
                    <a:pt x="890" y="2446"/>
                  </a:lnTo>
                  <a:lnTo>
                    <a:pt x="930" y="2460"/>
                  </a:lnTo>
                  <a:lnTo>
                    <a:pt x="904" y="2560"/>
                  </a:lnTo>
                  <a:lnTo>
                    <a:pt x="1042" y="2596"/>
                  </a:lnTo>
                  <a:lnTo>
                    <a:pt x="1068" y="2498"/>
                  </a:lnTo>
                  <a:lnTo>
                    <a:pt x="1068" y="2498"/>
                  </a:lnTo>
                  <a:lnTo>
                    <a:pt x="1110" y="2504"/>
                  </a:lnTo>
                  <a:lnTo>
                    <a:pt x="1154" y="2512"/>
                  </a:lnTo>
                  <a:lnTo>
                    <a:pt x="1196" y="2516"/>
                  </a:lnTo>
                  <a:lnTo>
                    <a:pt x="1240" y="2520"/>
                  </a:lnTo>
                  <a:lnTo>
                    <a:pt x="1240" y="2622"/>
                  </a:lnTo>
                  <a:lnTo>
                    <a:pt x="1382" y="2622"/>
                  </a:lnTo>
                  <a:lnTo>
                    <a:pt x="1382" y="2520"/>
                  </a:lnTo>
                  <a:lnTo>
                    <a:pt x="1382" y="2520"/>
                  </a:lnTo>
                  <a:lnTo>
                    <a:pt x="1426" y="2516"/>
                  </a:lnTo>
                  <a:lnTo>
                    <a:pt x="1470" y="2512"/>
                  </a:lnTo>
                  <a:lnTo>
                    <a:pt x="1514" y="2504"/>
                  </a:lnTo>
                  <a:lnTo>
                    <a:pt x="1556" y="2498"/>
                  </a:lnTo>
                  <a:lnTo>
                    <a:pt x="1582" y="2596"/>
                  </a:lnTo>
                  <a:lnTo>
                    <a:pt x="1720" y="2560"/>
                  </a:lnTo>
                  <a:lnTo>
                    <a:pt x="1694" y="2460"/>
                  </a:lnTo>
                  <a:lnTo>
                    <a:pt x="1694" y="2460"/>
                  </a:lnTo>
                  <a:lnTo>
                    <a:pt x="1734" y="2446"/>
                  </a:lnTo>
                  <a:lnTo>
                    <a:pt x="1776" y="2430"/>
                  </a:lnTo>
                  <a:lnTo>
                    <a:pt x="1816" y="2412"/>
                  </a:lnTo>
                  <a:lnTo>
                    <a:pt x="1854" y="2394"/>
                  </a:lnTo>
                  <a:lnTo>
                    <a:pt x="1906" y="2482"/>
                  </a:lnTo>
                  <a:lnTo>
                    <a:pt x="2028" y="2412"/>
                  </a:lnTo>
                  <a:lnTo>
                    <a:pt x="1978" y="2322"/>
                  </a:lnTo>
                  <a:lnTo>
                    <a:pt x="1978" y="2322"/>
                  </a:lnTo>
                  <a:lnTo>
                    <a:pt x="2014" y="2298"/>
                  </a:lnTo>
                  <a:lnTo>
                    <a:pt x="2048" y="2272"/>
                  </a:lnTo>
                  <a:lnTo>
                    <a:pt x="2082" y="2244"/>
                  </a:lnTo>
                  <a:lnTo>
                    <a:pt x="2116" y="2216"/>
                  </a:lnTo>
                  <a:lnTo>
                    <a:pt x="2188" y="2288"/>
                  </a:lnTo>
                  <a:lnTo>
                    <a:pt x="2290" y="2188"/>
                  </a:lnTo>
                  <a:lnTo>
                    <a:pt x="2216" y="2116"/>
                  </a:lnTo>
                  <a:lnTo>
                    <a:pt x="2216" y="2116"/>
                  </a:lnTo>
                  <a:lnTo>
                    <a:pt x="2244" y="2082"/>
                  </a:lnTo>
                  <a:lnTo>
                    <a:pt x="2272" y="2048"/>
                  </a:lnTo>
                  <a:lnTo>
                    <a:pt x="2298" y="2014"/>
                  </a:lnTo>
                  <a:lnTo>
                    <a:pt x="2322" y="1978"/>
                  </a:lnTo>
                  <a:lnTo>
                    <a:pt x="2412" y="2028"/>
                  </a:lnTo>
                  <a:lnTo>
                    <a:pt x="2482" y="1906"/>
                  </a:lnTo>
                  <a:lnTo>
                    <a:pt x="2394" y="1854"/>
                  </a:lnTo>
                  <a:lnTo>
                    <a:pt x="2394" y="1854"/>
                  </a:lnTo>
                  <a:lnTo>
                    <a:pt x="2412" y="1814"/>
                  </a:lnTo>
                  <a:lnTo>
                    <a:pt x="2430" y="1774"/>
                  </a:lnTo>
                  <a:lnTo>
                    <a:pt x="2446" y="1734"/>
                  </a:lnTo>
                  <a:lnTo>
                    <a:pt x="2460" y="1692"/>
                  </a:lnTo>
                  <a:lnTo>
                    <a:pt x="2560" y="1720"/>
                  </a:lnTo>
                  <a:lnTo>
                    <a:pt x="2596" y="1582"/>
                  </a:lnTo>
                  <a:lnTo>
                    <a:pt x="2498" y="1556"/>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lnTo>
                    <a:pt x="1312" y="2420"/>
                  </a:lnTo>
                  <a:close/>
                </a:path>
              </a:pathLst>
            </a:custGeom>
            <a:gradFill rotWithShape="1">
              <a:gsLst>
                <a:gs pos="0">
                  <a:schemeClr val="bg2">
                    <a:alpha val="100000"/>
                  </a:schemeClr>
                </a:gs>
                <a:gs pos="50000">
                  <a:srgbClr val="FFFFFF">
                    <a:alpha val="100000"/>
                  </a:srgbClr>
                </a:gs>
                <a:gs pos="100000">
                  <a:schemeClr val="bg2">
                    <a:alpha val="100000"/>
                  </a:schemeClr>
                </a:gs>
              </a:gsLst>
              <a:lin ang="5400000" scaled="1"/>
              <a:tileRect/>
            </a:gradFill>
            <a:ln w="9525">
              <a:noFill/>
            </a:ln>
            <a:effectLst>
              <a:outerShdw dist="35921" dir="2699999" algn="ctr" rotWithShape="0">
                <a:schemeClr val="tx1">
                  <a:alpha val="50000"/>
                </a:schemeClr>
              </a:outerShdw>
            </a:effectLst>
          </p:spPr>
          <p:txBody>
            <a:bodyPr/>
            <a:p>
              <a:endParaRPr lang="en-US"/>
            </a:p>
          </p:txBody>
        </p:sp>
        <p:sp>
          <p:nvSpPr>
            <p:cNvPr id="13325" name="Oval 13324"/>
            <p:cNvSpPr/>
            <p:nvPr/>
          </p:nvSpPr>
          <p:spPr>
            <a:xfrm>
              <a:off x="553" y="564"/>
              <a:ext cx="3516" cy="3516"/>
            </a:xfrm>
            <a:prstGeom prst="ellipse">
              <a:avLst/>
            </a:prstGeom>
            <a:gradFill rotWithShape="1">
              <a:gsLst>
                <a:gs pos="0">
                  <a:schemeClr val="accent2">
                    <a:alpha val="100000"/>
                  </a:schemeClr>
                </a:gs>
                <a:gs pos="100000">
                  <a:schemeClr val="accent1">
                    <a:alpha val="100000"/>
                  </a:schemeClr>
                </a:gs>
              </a:gsLst>
              <a:lin ang="5400000" scaled="1"/>
              <a:tileRect/>
            </a:gradFill>
            <a:ln w="9525">
              <a:noFill/>
            </a:ln>
          </p:spPr>
          <p:txBody>
            <a:bodyPr vert="horz" wrap="none" anchor="ctr"/>
            <a:p>
              <a:pPr algn="ctr" latinLnBrk="1"/>
              <a:endParaRPr lang="zh-CN" altLang="en-US" sz="1600" dirty="0">
                <a:solidFill>
                  <a:schemeClr val="bg1"/>
                </a:solidFill>
                <a:latin typeface="Arial" panose="02080604020202020204" pitchFamily="34" charset="0"/>
                <a:sym typeface="Arial" panose="02080604020202020204" pitchFamily="34" charset="0"/>
              </a:endParaRPr>
            </a:p>
          </p:txBody>
        </p:sp>
        <p:sp>
          <p:nvSpPr>
            <p:cNvPr id="13326" name="Oval 13325"/>
            <p:cNvSpPr/>
            <p:nvPr/>
          </p:nvSpPr>
          <p:spPr>
            <a:xfrm>
              <a:off x="1250" y="655"/>
              <a:ext cx="2092" cy="1233"/>
            </a:xfrm>
            <a:prstGeom prst="ellipse">
              <a:avLst/>
            </a:prstGeom>
            <a:gradFill rotWithShape="0">
              <a:gsLst>
                <a:gs pos="0">
                  <a:srgbClr val="F8F8F8">
                    <a:alpha val="79999"/>
                  </a:srgbClr>
                </a:gs>
                <a:gs pos="100000">
                  <a:srgbClr val="F8F8F8">
                    <a:gamma/>
                    <a:shade val="45882"/>
                    <a:invGamma/>
                    <a:alpha val="0"/>
                  </a:srgbClr>
                </a:gs>
              </a:gsLst>
              <a:lin ang="5400000" scaled="1"/>
              <a:tileRect/>
            </a:gradFill>
            <a:ln w="9525">
              <a:noFill/>
            </a:ln>
          </p:spPr>
          <p:txBody>
            <a:bodyPr/>
            <a:p>
              <a:endParaRPr lang="en-US"/>
            </a:p>
          </p:txBody>
        </p:sp>
      </p:grpSp>
      <p:sp>
        <p:nvSpPr>
          <p:cNvPr id="2" name="Text Box 1"/>
          <p:cNvSpPr txBox="1"/>
          <p:nvPr/>
        </p:nvSpPr>
        <p:spPr>
          <a:xfrm>
            <a:off x="1068705" y="5643880"/>
            <a:ext cx="7463790" cy="768350"/>
          </a:xfrm>
          <a:prstGeom prst="rect">
            <a:avLst/>
          </a:prstGeom>
          <a:noFill/>
        </p:spPr>
        <p:txBody>
          <a:bodyPr wrap="square" rtlCol="0">
            <a:spAutoFit/>
          </a:bodyPr>
          <a:p>
            <a:pPr algn="ctr"/>
            <a:r>
              <a:rPr lang="" altLang="en-US" sz="4400" b="1">
                <a:effectLst>
                  <a:outerShdw blurRad="38100" dist="38100" dir="2700000" algn="tl">
                    <a:srgbClr val="000000">
                      <a:alpha val="43137"/>
                    </a:srgbClr>
                  </a:outerShdw>
                </a:effectLst>
              </a:rPr>
              <a:t>Historiquement mobile</a:t>
            </a:r>
            <a:endParaRPr lang="" altLang="en-US" sz="4400" b="1">
              <a:effectLst>
                <a:outerShdw blurRad="38100" dist="38100" dir="2700000" algn="tl">
                  <a:srgbClr val="000000">
                    <a:alpha val="43137"/>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5361"/>
          <p:cNvSpPr>
            <a:spLocks noGrp="1"/>
          </p:cNvSpPr>
          <p:nvPr>
            <p:ph type="ctrTitle"/>
          </p:nvPr>
        </p:nvSpPr>
        <p:spPr>
          <a:xfrm>
            <a:off x="684213" y="1844675"/>
            <a:ext cx="7772400" cy="1082675"/>
          </a:xfrm>
          <a:ln/>
        </p:spPr>
        <p:txBody>
          <a:bodyPr anchor="ctr"/>
          <a:p>
            <a:pPr defTabSz="914400">
              <a:buSzPct val="100000"/>
            </a:pPr>
            <a:r>
              <a:rPr lang="en-US" altLang="x-none" sz="4800" b="1" kern="1200" baseline="0" dirty="0">
                <a:latin typeface="Arial" panose="02080604020202020204" pitchFamily="34" charset="0"/>
                <a:ea typeface="SimSun" charset="-122"/>
              </a:rPr>
              <a:t>Thank you!</a:t>
            </a:r>
            <a:endParaRPr lang="en-US" altLang="x-none" sz="4800" b="1" kern="1200" baseline="0" dirty="0">
              <a:latin typeface="Arial" panose="02080604020202020204" pitchFamily="34" charset="0"/>
              <a:ea typeface="SimSun"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2070"/>
            <a:ext cx="7083425" cy="790575"/>
          </a:xfrm>
        </p:spPr>
        <p:txBody>
          <a:bodyPr/>
          <a:p>
            <a:r>
              <a:rPr lang="en-US" altLang="en-US" sz="2800" b="1">
                <a:solidFill>
                  <a:schemeClr val="bg1"/>
                </a:solidFill>
                <a:effectLst>
                  <a:outerShdw blurRad="38100" dist="38100" dir="2700000" algn="tl">
                    <a:srgbClr val="000000">
                      <a:alpha val="43137"/>
                    </a:srgbClr>
                  </a:outerShdw>
                </a:effectLst>
                <a:sym typeface="+mn-ea"/>
              </a:rPr>
              <a:t>I</a:t>
            </a:r>
            <a:r>
              <a:rPr lang="en-US" altLang="en-US" sz="2800" b="1" baseline="30000">
                <a:solidFill>
                  <a:schemeClr val="bg1"/>
                </a:solidFill>
                <a:effectLst>
                  <a:outerShdw blurRad="38100" dist="38100" dir="2700000" algn="tl">
                    <a:srgbClr val="000000">
                      <a:alpha val="43137"/>
                    </a:srgbClr>
                  </a:outerShdw>
                </a:effectLst>
                <a:sym typeface="+mn-ea"/>
              </a:rPr>
              <a:t>ère</a:t>
            </a:r>
            <a:r>
              <a:rPr lang="en-US" altLang="en-US" sz="2800" b="1">
                <a:solidFill>
                  <a:schemeClr val="bg1"/>
                </a:solidFill>
                <a:effectLst>
                  <a:outerShdw blurRad="38100" dist="38100" dir="2700000" algn="tl">
                    <a:srgbClr val="000000">
                      <a:alpha val="43137"/>
                    </a:srgbClr>
                  </a:outerShdw>
                </a:effectLst>
                <a:sym typeface="+mn-ea"/>
              </a:rPr>
              <a:t> </a:t>
            </a:r>
            <a:r>
              <a:rPr sz="2800" b="1">
                <a:solidFill>
                  <a:schemeClr val="bg1"/>
                </a:solidFill>
                <a:effectLst>
                  <a:outerShdw blurRad="38100" dist="38100" dir="2700000" algn="tl">
                    <a:srgbClr val="000000">
                      <a:alpha val="43137"/>
                    </a:srgbClr>
                  </a:outerShdw>
                </a:effectLst>
                <a:ea typeface="SimSun" pitchFamily="2" charset="-122"/>
                <a:sym typeface="+mn-ea"/>
              </a:rPr>
              <a:t>P</a:t>
            </a:r>
            <a:r>
              <a:rPr lang="en-US" sz="2800" b="1">
                <a:solidFill>
                  <a:schemeClr val="bg1"/>
                </a:solidFill>
                <a:effectLst>
                  <a:outerShdw blurRad="38100" dist="38100" dir="2700000" algn="tl">
                    <a:srgbClr val="000000">
                      <a:alpha val="43137"/>
                    </a:srgbClr>
                  </a:outerShdw>
                </a:effectLst>
                <a:ea typeface="SimSun" pitchFamily="2" charset="-122"/>
                <a:sym typeface="+mn-ea"/>
              </a:rPr>
              <a:t>artie : </a:t>
            </a:r>
            <a:r>
              <a:rPr sz="2800" b="1">
                <a:solidFill>
                  <a:schemeClr val="bg1"/>
                </a:solidFill>
                <a:effectLst>
                  <a:outerShdw blurRad="38100" dist="38100" dir="2700000" algn="tl">
                    <a:srgbClr val="000000">
                      <a:alpha val="43137"/>
                    </a:srgbClr>
                  </a:outerShdw>
                </a:effectLst>
                <a:ea typeface="SimSun" pitchFamily="2" charset="-122"/>
                <a:sym typeface="+mn-ea"/>
              </a:rPr>
              <a:t>P</a:t>
            </a:r>
            <a:r>
              <a:rPr lang="en-US" sz="2800" b="1">
                <a:solidFill>
                  <a:schemeClr val="bg1"/>
                </a:solidFill>
                <a:effectLst>
                  <a:outerShdw blurRad="38100" dist="38100" dir="2700000" algn="tl">
                    <a:srgbClr val="000000">
                      <a:alpha val="43137"/>
                    </a:srgbClr>
                  </a:outerShdw>
                </a:effectLst>
                <a:ea typeface="SimSun" pitchFamily="2" charset="-122"/>
                <a:sym typeface="+mn-ea"/>
              </a:rPr>
              <a:t>roposition de cahier de charge</a:t>
            </a:r>
            <a:endParaRPr lang="en-US" sz="2800" b="1">
              <a:solidFill>
                <a:schemeClr val="bg1"/>
              </a:solidFill>
              <a:effectLst>
                <a:outerShdw blurRad="38100" dist="38100" dir="2700000" algn="tl">
                  <a:srgbClr val="000000">
                    <a:alpha val="43137"/>
                  </a:srgbClr>
                </a:outerShdw>
              </a:effectLst>
              <a:ea typeface="SimSun" pitchFamily="2" charset="-122"/>
              <a:sym typeface="+mn-ea"/>
            </a:endParaRPr>
          </a:p>
        </p:txBody>
      </p:sp>
      <p:sp>
        <p:nvSpPr>
          <p:cNvPr id="5" name="Text Box 4"/>
          <p:cNvSpPr txBox="1"/>
          <p:nvPr/>
        </p:nvSpPr>
        <p:spPr>
          <a:xfrm>
            <a:off x="812800" y="1119505"/>
            <a:ext cx="7517765" cy="922020"/>
          </a:xfrm>
          <a:prstGeom prst="rect">
            <a:avLst/>
          </a:prstGeom>
          <a:noFill/>
        </p:spPr>
        <p:txBody>
          <a:bodyPr wrap="square" rtlCol="0">
            <a:spAutoFit/>
          </a:bodyPr>
          <a:p>
            <a:pPr algn="ctr">
              <a:lnSpc>
                <a:spcPct val="150000"/>
              </a:lnSpc>
            </a:pPr>
            <a:r>
              <a:rPr lang="en-US">
                <a:effectLst>
                  <a:outerShdw blurRad="38100" dist="19050" dir="2700000" algn="tl" rotWithShape="0">
                    <a:schemeClr val="dk1">
                      <a:alpha val="40000"/>
                    </a:schemeClr>
                  </a:outerShdw>
                </a:effectLst>
                <a:ea typeface="SimSun" pitchFamily="2" charset="-122"/>
                <a:sym typeface="+mn-ea"/>
              </a:rPr>
              <a:t>1. Présentation d’ensemble du projet</a:t>
            </a:r>
            <a:endParaRPr lang="en-US">
              <a:effectLst>
                <a:outerShdw blurRad="38100" dist="19050" dir="2700000" algn="tl" rotWithShape="0">
                  <a:schemeClr val="dk1">
                    <a:alpha val="40000"/>
                  </a:schemeClr>
                </a:outerShdw>
              </a:effectLst>
              <a:ea typeface="SimSun" pitchFamily="2" charset="-122"/>
              <a:sym typeface="+mn-ea"/>
            </a:endParaRPr>
          </a:p>
          <a:p>
            <a:pPr algn="ctr">
              <a:lnSpc>
                <a:spcPct val="150000"/>
              </a:lnSpc>
            </a:pPr>
            <a:r>
              <a:rPr lang="en-US"/>
              <a:t>     </a:t>
            </a:r>
            <a:r>
              <a:rPr lang="" altLang="en-US"/>
              <a:t>a. </a:t>
            </a:r>
            <a:r>
              <a:rPr lang="en-US">
                <a:effectLst>
                  <a:outerShdw blurRad="38100" dist="19050" dir="2700000" algn="tl" rotWithShape="0">
                    <a:schemeClr val="dk1">
                      <a:alpha val="40000"/>
                    </a:schemeClr>
                  </a:outerShdw>
                </a:effectLst>
                <a:ea typeface="SimSun" pitchFamily="2" charset="-122"/>
                <a:sym typeface="+mn-ea"/>
              </a:rPr>
              <a:t>P</a:t>
            </a:r>
            <a:r>
              <a:rPr lang="" altLang="en-US">
                <a:effectLst>
                  <a:outerShdw blurRad="38100" dist="19050" dir="2700000" algn="tl" rotWithShape="0">
                    <a:schemeClr val="dk1">
                      <a:alpha val="40000"/>
                    </a:schemeClr>
                  </a:outerShdw>
                </a:effectLst>
                <a:ea typeface="SimSun" pitchFamily="2" charset="-122"/>
                <a:sym typeface="+mn-ea"/>
              </a:rPr>
              <a:t>résentation des entre</a:t>
            </a:r>
            <a:r>
              <a:rPr lang="en-US">
                <a:effectLst>
                  <a:outerShdw blurRad="38100" dist="19050" dir="2700000" algn="tl" rotWithShape="0">
                    <a:schemeClr val="dk1">
                      <a:alpha val="40000"/>
                    </a:schemeClr>
                  </a:outerShdw>
                </a:effectLst>
                <a:ea typeface="SimSun" pitchFamily="2" charset="-122"/>
                <a:sym typeface="+mn-ea"/>
              </a:rPr>
              <a:t>p</a:t>
            </a:r>
            <a:r>
              <a:rPr lang="" altLang="en-US">
                <a:effectLst>
                  <a:outerShdw blurRad="38100" dist="19050" dir="2700000" algn="tl" rotWithShape="0">
                    <a:schemeClr val="dk1">
                      <a:alpha val="40000"/>
                    </a:schemeClr>
                  </a:outerShdw>
                </a:effectLst>
                <a:ea typeface="SimSun" pitchFamily="2" charset="-122"/>
                <a:sym typeface="+mn-ea"/>
              </a:rPr>
              <a:t>rises</a:t>
            </a:r>
            <a:endParaRPr lang="" altLang="en-US">
              <a:effectLst>
                <a:outerShdw blurRad="38100" dist="19050" dir="2700000" algn="tl" rotWithShape="0">
                  <a:schemeClr val="dk1">
                    <a:alpha val="40000"/>
                  </a:schemeClr>
                </a:outerShdw>
              </a:effectLst>
              <a:ea typeface="SimSun" pitchFamily="2" charset="-122"/>
              <a:sym typeface="+mn-ea"/>
            </a:endParaRPr>
          </a:p>
        </p:txBody>
      </p:sp>
      <p:sp>
        <p:nvSpPr>
          <p:cNvPr id="6" name="Text Box 5"/>
          <p:cNvSpPr txBox="1"/>
          <p:nvPr/>
        </p:nvSpPr>
        <p:spPr>
          <a:xfrm>
            <a:off x="570865" y="2169795"/>
            <a:ext cx="8321040" cy="3415030"/>
          </a:xfrm>
          <a:prstGeom prst="rect">
            <a:avLst/>
          </a:prstGeom>
          <a:noFill/>
        </p:spPr>
        <p:txBody>
          <a:bodyPr wrap="square" rtlCol="0">
            <a:spAutoFit/>
          </a:bodyPr>
          <a:p>
            <a:pPr>
              <a:lnSpc>
                <a:spcPct val="150000"/>
              </a:lnSpc>
            </a:pPr>
            <a:r>
              <a:rPr lang="en-US" sz="2400" b="1">
                <a:effectLst>
                  <a:outerShdw blurRad="38100" dist="38100" dir="2700000" algn="tl">
                    <a:srgbClr val="000000">
                      <a:alpha val="43137"/>
                    </a:srgbClr>
                  </a:outerShdw>
                </a:effectLst>
              </a:rPr>
              <a:t>JULDO Services</a:t>
            </a:r>
            <a:r>
              <a:rPr lang="en-US"/>
              <a:t> </a:t>
            </a:r>
            <a:r>
              <a:rPr lang="en-US">
                <a:effectLst>
                  <a:outerShdw blurRad="38100" dist="38100" dir="2700000" algn="tl">
                    <a:srgbClr val="000000">
                      <a:alpha val="43137"/>
                    </a:srgbClr>
                  </a:outerShdw>
                </a:effectLst>
              </a:rPr>
              <a:t>est une start-up mise en place par des jeunes dynamiques et ayant pour vocation de devenir une agence de communication de référence au Burkina et dans la sous-région. Nous intervenons dans quatre (04) domaines d’activité :</a:t>
            </a:r>
            <a:endParaRPr lang="en-US">
              <a:effectLst>
                <a:outerShdw blurRad="38100" dist="38100" dir="2700000" algn="tl">
                  <a:srgbClr val="000000">
                    <a:alpha val="43137"/>
                  </a:srgbClr>
                </a:outerShdw>
              </a:effectLst>
            </a:endParaRPr>
          </a:p>
          <a:p>
            <a:pPr>
              <a:lnSpc>
                <a:spcPct val="150000"/>
              </a:lnSpc>
            </a:pPr>
            <a:endParaRPr lang="en-US">
              <a:effectLst>
                <a:outerShdw blurRad="38100" dist="38100" dir="2700000" algn="tl">
                  <a:srgbClr val="000000">
                    <a:alpha val="43137"/>
                  </a:srgbClr>
                </a:outerShdw>
              </a:effectLst>
            </a:endParaRPr>
          </a:p>
          <a:p>
            <a:pPr algn="ctr">
              <a:lnSpc>
                <a:spcPct val="150000"/>
              </a:lnSpc>
            </a:pPr>
            <a:r>
              <a:rPr lang="en-US" sz="2400" b="1">
                <a:effectLst>
                  <a:outerShdw blurRad="38100" dist="38100" dir="2700000" algn="tl">
                    <a:srgbClr val="000000">
                      <a:alpha val="43137"/>
                    </a:srgbClr>
                  </a:outerShdw>
                </a:effectLst>
              </a:rPr>
              <a:t>La communication digitale </a:t>
            </a:r>
            <a:r>
              <a:rPr lang="" altLang="en-US" sz="2400" b="1">
                <a:effectLst>
                  <a:outerShdw blurRad="38100" dist="38100" dir="2700000" algn="tl">
                    <a:srgbClr val="000000">
                      <a:alpha val="43137"/>
                    </a:srgbClr>
                  </a:outerShdw>
                </a:effectLst>
              </a:rPr>
              <a:t>/ </a:t>
            </a:r>
            <a:r>
              <a:rPr lang="en-US" sz="2400" b="1">
                <a:effectLst>
                  <a:outerShdw blurRad="38100" dist="38100" dir="2700000" algn="tl">
                    <a:srgbClr val="000000">
                      <a:alpha val="43137"/>
                    </a:srgbClr>
                  </a:outerShdw>
                </a:effectLst>
              </a:rPr>
              <a:t>Le webmarketing </a:t>
            </a:r>
            <a:r>
              <a:rPr lang="" altLang="en-US" sz="2400" b="1">
                <a:effectLst>
                  <a:outerShdw blurRad="38100" dist="38100" dir="2700000" algn="tl">
                    <a:srgbClr val="000000">
                      <a:alpha val="43137"/>
                    </a:srgbClr>
                  </a:outerShdw>
                </a:effectLst>
              </a:rPr>
              <a:t>/ </a:t>
            </a:r>
            <a:r>
              <a:rPr lang="en-US" sz="2400" b="1">
                <a:effectLst>
                  <a:outerShdw blurRad="38100" dist="38100" dir="2700000" algn="tl">
                    <a:srgbClr val="000000">
                      <a:alpha val="43137"/>
                    </a:srgbClr>
                  </a:outerShdw>
                </a:effectLst>
              </a:rPr>
              <a:t>Le webdéveloppement </a:t>
            </a:r>
            <a:r>
              <a:rPr lang="" altLang="en-US" sz="2400" b="1">
                <a:effectLst>
                  <a:outerShdw blurRad="38100" dist="38100" dir="2700000" algn="tl">
                    <a:srgbClr val="000000">
                      <a:alpha val="43137"/>
                    </a:srgbClr>
                  </a:outerShdw>
                </a:effectLst>
              </a:rPr>
              <a:t>/ </a:t>
            </a:r>
            <a:r>
              <a:rPr lang="en-US" sz="2400" b="1">
                <a:effectLst>
                  <a:outerShdw blurRad="38100" dist="38100" dir="2700000" algn="tl">
                    <a:srgbClr val="000000">
                      <a:alpha val="43137"/>
                    </a:srgbClr>
                  </a:outerShdw>
                </a:effectLst>
              </a:rPr>
              <a:t>L’infographie </a:t>
            </a:r>
            <a:endParaRPr lang="en-US" sz="2400" b="1">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11480" y="1160145"/>
            <a:ext cx="8321040" cy="5354320"/>
          </a:xfrm>
          <a:prstGeom prst="rect">
            <a:avLst/>
          </a:prstGeom>
          <a:noFill/>
        </p:spPr>
        <p:txBody>
          <a:bodyPr wrap="square" rtlCol="0">
            <a:spAutoFit/>
          </a:bodyPr>
          <a:p>
            <a:pPr>
              <a:lnSpc>
                <a:spcPct val="150000"/>
              </a:lnSpc>
            </a:pPr>
            <a:r>
              <a:rPr lang="en-US" sz="2800" b="1">
                <a:effectLst>
                  <a:outerShdw blurRad="38100" dist="38100" dir="2700000" algn="tl">
                    <a:srgbClr val="000000">
                      <a:alpha val="43137"/>
                    </a:srgbClr>
                  </a:outerShdw>
                </a:effectLst>
              </a:rPr>
              <a:t>SOTRACO-SA</a:t>
            </a:r>
            <a:r>
              <a:rPr lang="en-US">
                <a:effectLst>
                  <a:outerShdw blurRad="38100" dist="38100" dir="2700000" algn="tl">
                    <a:srgbClr val="000000">
                      <a:alpha val="43137"/>
                    </a:srgbClr>
                  </a:outerShdw>
                </a:effectLst>
              </a:rPr>
              <a:t> </a:t>
            </a:r>
            <a:r>
              <a:rPr lang="en-US" sz="2000">
                <a:effectLst>
                  <a:outerShdw blurRad="38100" dist="38100" dir="2700000" algn="tl">
                    <a:srgbClr val="000000">
                      <a:alpha val="43137"/>
                    </a:srgbClr>
                  </a:outerShdw>
                </a:effectLst>
              </a:rPr>
              <a:t>est une société de transport urbain offrant un service de bus. Ayant son siège à Somgandé, Ouagadougou, c’est une entreprise citoyenne qui a pour but de relever un défi majeur de la modernité : le transport en milieu urbain. Débutée en 2003, l’entreprise se trouve aujourd’hui dans une phase de stagnation, voire de déclin due au délaissement des citoyens et au déficit financier. Il est donc nécessaire, pour relancer cette entreprise, d’innover à partir des 650 millions de francs CFA de subvention que l’Etat lui accorde. C’est la solution d’innovation que nous venons lui proposer : le positionnement dans le monde du digital.</a:t>
            </a:r>
            <a:endParaRPr lang="en-US" sz="2000">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11810" y="1560830"/>
            <a:ext cx="8321040" cy="4707890"/>
          </a:xfrm>
          <a:prstGeom prst="rect">
            <a:avLst/>
          </a:prstGeom>
          <a:noFill/>
        </p:spPr>
        <p:txBody>
          <a:bodyPr wrap="square" rtlCol="0">
            <a:spAutoFit/>
          </a:bodyPr>
          <a:p>
            <a:pPr>
              <a:lnSpc>
                <a:spcPct val="150000"/>
              </a:lnSpc>
            </a:pPr>
            <a:r>
              <a:rPr lang="en-US" sz="2400">
                <a:effectLst>
                  <a:outerShdw blurRad="38100" dist="38100" dir="2700000" algn="tl">
                    <a:srgbClr val="000000">
                      <a:alpha val="43137"/>
                    </a:srgbClr>
                  </a:outerShdw>
                </a:effectLst>
              </a:rPr>
              <a:t>Le projet consist</a:t>
            </a:r>
            <a:r>
              <a:rPr lang="" altLang="en-US" sz="2400">
                <a:effectLst>
                  <a:outerShdw blurRad="38100" dist="38100" dir="2700000" algn="tl">
                    <a:srgbClr val="000000">
                      <a:alpha val="43137"/>
                    </a:srgbClr>
                  </a:outerShdw>
                </a:effectLst>
              </a:rPr>
              <a:t>e</a:t>
            </a:r>
            <a:r>
              <a:rPr lang="en-US" sz="2400">
                <a:effectLst>
                  <a:outerShdw blurRad="38100" dist="38100" dir="2700000" algn="tl">
                    <a:srgbClr val="000000">
                      <a:alpha val="43137"/>
                    </a:srgbClr>
                  </a:outerShdw>
                </a:effectLst>
              </a:rPr>
              <a:t>ra a la mise en place d’une :</a:t>
            </a:r>
            <a:endParaRPr lang="en-US" sz="2400">
              <a:effectLst>
                <a:outerShdw blurRad="38100" dist="38100" dir="2700000" algn="tl">
                  <a:srgbClr val="000000">
                    <a:alpha val="43137"/>
                  </a:srgbClr>
                </a:outerShdw>
              </a:effectLst>
            </a:endParaRPr>
          </a:p>
          <a:p>
            <a:pPr>
              <a:lnSpc>
                <a:spcPct val="150000"/>
              </a:lnSpc>
            </a:pPr>
            <a:r>
              <a:rPr lang="en-US" sz="2200">
                <a:effectLst>
                  <a:outerShdw blurRad="38100" dist="38100" dir="2700000" algn="tl">
                    <a:srgbClr val="000000">
                      <a:alpha val="43137"/>
                    </a:srgbClr>
                  </a:outerShdw>
                </a:effectLst>
              </a:rPr>
              <a:t>- </a:t>
            </a:r>
            <a:r>
              <a:rPr lang="en-US" sz="2200" b="1">
                <a:effectLst>
                  <a:outerShdw blurRad="38100" dist="38100" dir="2700000" algn="tl">
                    <a:srgbClr val="000000">
                      <a:alpha val="43137"/>
                    </a:srgbClr>
                  </a:outerShdw>
                </a:effectLst>
              </a:rPr>
              <a:t>application web des gestions des abonnements et des horaires de déplacements des bus</a:t>
            </a:r>
            <a:endParaRPr lang="en-US" sz="2200" b="1">
              <a:effectLst>
                <a:outerShdw blurRad="38100" dist="38100" dir="2700000" algn="tl">
                  <a:srgbClr val="000000">
                    <a:alpha val="43137"/>
                  </a:srgbClr>
                </a:outerShdw>
              </a:effectLst>
            </a:endParaRPr>
          </a:p>
          <a:p>
            <a:pPr>
              <a:lnSpc>
                <a:spcPct val="150000"/>
              </a:lnSpc>
            </a:pPr>
            <a:r>
              <a:rPr lang="en-US" sz="2200">
                <a:effectLst>
                  <a:outerShdw blurRad="38100" dist="38100" dir="2700000" algn="tl">
                    <a:srgbClr val="000000">
                      <a:alpha val="43137"/>
                    </a:srgbClr>
                  </a:outerShdw>
                </a:effectLst>
              </a:rPr>
              <a:t>- </a:t>
            </a:r>
            <a:r>
              <a:rPr lang="en-US" sz="2200" b="1">
                <a:effectLst>
                  <a:outerShdw blurRad="38100" dist="38100" dir="2700000" algn="tl">
                    <a:srgbClr val="000000">
                      <a:alpha val="43137"/>
                    </a:srgbClr>
                  </a:outerShdw>
                </a:effectLst>
              </a:rPr>
              <a:t>application web s’ajoute un module forum permettant aux clients de s’exprimer</a:t>
            </a:r>
            <a:endParaRPr lang="en-US" sz="2200" b="1">
              <a:effectLst>
                <a:outerShdw blurRad="38100" dist="38100" dir="2700000" algn="tl">
                  <a:srgbClr val="000000">
                    <a:alpha val="43137"/>
                  </a:srgbClr>
                </a:outerShdw>
              </a:effectLst>
            </a:endParaRPr>
          </a:p>
          <a:p>
            <a:pPr>
              <a:lnSpc>
                <a:spcPct val="150000"/>
              </a:lnSpc>
            </a:pPr>
            <a:r>
              <a:rPr lang="en-US" sz="2200">
                <a:effectLst>
                  <a:outerShdw blurRad="38100" dist="38100" dir="2700000" algn="tl">
                    <a:srgbClr val="000000">
                      <a:alpha val="43137"/>
                    </a:srgbClr>
                  </a:outerShdw>
                </a:effectLst>
              </a:rPr>
              <a:t>-</a:t>
            </a:r>
            <a:r>
              <a:rPr lang="en-US" sz="2200" b="1">
                <a:effectLst>
                  <a:outerShdw blurRad="38100" dist="38100" dir="2700000" algn="tl">
                    <a:srgbClr val="000000">
                      <a:alpha val="43137"/>
                    </a:srgbClr>
                  </a:outerShdw>
                </a:effectLst>
              </a:rPr>
              <a:t>une application mobile d’abonnement, forum, de geo-localisation du réseaux de bus, annonces ou notifications en tant réels des utilisateurs et validations des abonnements.</a:t>
            </a:r>
            <a:endParaRPr lang="en-US" sz="2200" b="1">
              <a:effectLst>
                <a:outerShdw blurRad="38100" dist="38100" dir="2700000" algn="tl">
                  <a:srgbClr val="000000">
                    <a:alpha val="43137"/>
                  </a:srgbClr>
                </a:outerShdw>
              </a:effectLst>
            </a:endParaRPr>
          </a:p>
        </p:txBody>
      </p:sp>
      <p:sp>
        <p:nvSpPr>
          <p:cNvPr id="2" name="Text Box 1"/>
          <p:cNvSpPr txBox="1"/>
          <p:nvPr/>
        </p:nvSpPr>
        <p:spPr>
          <a:xfrm>
            <a:off x="2381885" y="1025525"/>
            <a:ext cx="4083685" cy="737235"/>
          </a:xfrm>
          <a:prstGeom prst="rect">
            <a:avLst/>
          </a:prstGeom>
          <a:noFill/>
        </p:spPr>
        <p:txBody>
          <a:bodyPr wrap="square" rtlCol="0">
            <a:spAutoFit/>
          </a:bodyPr>
          <a:p>
            <a:pPr algn="ctr"/>
            <a:r>
              <a:rPr lang="" altLang="en-US" sz="2400">
                <a:sym typeface="+mn-ea"/>
              </a:rPr>
              <a:t>b</a:t>
            </a:r>
            <a:r>
              <a:rPr lang="en-US" altLang="en-US" sz="2400">
                <a:sym typeface="+mn-ea"/>
              </a:rPr>
              <a:t>.</a:t>
            </a:r>
            <a:r>
              <a:rPr lang="en-US" altLang="en-US" sz="2000">
                <a:sym typeface="+mn-ea"/>
              </a:rPr>
              <a:t> </a:t>
            </a:r>
            <a:r>
              <a:rPr lang="en-US" sz="2400">
                <a:effectLst>
                  <a:outerShdw blurRad="38100" dist="19050" dir="2700000" algn="tl" rotWithShape="0">
                    <a:schemeClr val="dk1">
                      <a:alpha val="40000"/>
                    </a:schemeClr>
                  </a:outerShdw>
                </a:effectLst>
                <a:ea typeface="SimSun" pitchFamily="2" charset="-122"/>
                <a:sym typeface="+mn-ea"/>
              </a:rPr>
              <a:t>Les objectifs du projet</a:t>
            </a:r>
            <a:endParaRPr lang="en-US">
              <a:effectLst>
                <a:outerShdw blurRad="38100" dist="19050" dir="2700000" algn="tl" rotWithShape="0">
                  <a:schemeClr val="dk1">
                    <a:alpha val="40000"/>
                  </a:schemeClr>
                </a:outerShdw>
              </a:effectLst>
              <a:ea typeface="SimSun" pitchFamily="2" charset="-122"/>
              <a:sym typeface="+mn-ea"/>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80390" y="2680335"/>
            <a:ext cx="8321040" cy="1753235"/>
          </a:xfrm>
          <a:prstGeom prst="rect">
            <a:avLst/>
          </a:prstGeom>
          <a:noFill/>
        </p:spPr>
        <p:txBody>
          <a:bodyPr wrap="square" rtlCol="0">
            <a:spAutoFit/>
          </a:bodyPr>
          <a:p>
            <a:pPr>
              <a:lnSpc>
                <a:spcPct val="150000"/>
              </a:lnSpc>
            </a:pPr>
            <a:r>
              <a:rPr lang="en-US" sz="2400">
                <a:effectLst>
                  <a:outerShdw blurRad="38100" dist="38100" dir="2700000" algn="tl">
                    <a:srgbClr val="000000">
                      <a:alpha val="43137"/>
                    </a:srgbClr>
                  </a:outerShdw>
                </a:effectLst>
              </a:rPr>
              <a:t>-Quel volume de trafic visez-vous sur votre site ? </a:t>
            </a:r>
            <a:endParaRPr lang="en-US" sz="2400">
              <a:effectLst>
                <a:outerShdw blurRad="38100" dist="38100" dir="2700000" algn="tl">
                  <a:srgbClr val="000000">
                    <a:alpha val="43137"/>
                  </a:srgbClr>
                </a:outerShdw>
              </a:effectLst>
            </a:endParaRPr>
          </a:p>
          <a:p>
            <a:pPr>
              <a:lnSpc>
                <a:spcPct val="150000"/>
              </a:lnSpc>
            </a:pPr>
            <a:r>
              <a:rPr lang="en-US" sz="2400" b="1">
                <a:effectLst>
                  <a:outerShdw blurRad="38100" dist="38100" dir="2700000" algn="tl">
                    <a:srgbClr val="000000">
                      <a:alpha val="43137"/>
                    </a:srgbClr>
                  </a:outerShdw>
                </a:effectLst>
              </a:rPr>
              <a:t>En moyenne cinquante mille visiteurs et quarante mille abonnés;</a:t>
            </a:r>
            <a:endParaRPr lang="en-US" sz="2400" b="1">
              <a:effectLst>
                <a:outerShdw blurRad="38100" dist="38100" dir="2700000" algn="tl">
                  <a:srgbClr val="000000">
                    <a:alpha val="43137"/>
                  </a:srgbClr>
                </a:outerShdw>
              </a:effectLst>
            </a:endParaRPr>
          </a:p>
        </p:txBody>
      </p:sp>
      <p:sp>
        <p:nvSpPr>
          <p:cNvPr id="2" name="Text Box 1"/>
          <p:cNvSpPr txBox="1"/>
          <p:nvPr/>
        </p:nvSpPr>
        <p:spPr>
          <a:xfrm>
            <a:off x="2381885" y="1025525"/>
            <a:ext cx="4083685" cy="737235"/>
          </a:xfrm>
          <a:prstGeom prst="rect">
            <a:avLst/>
          </a:prstGeom>
          <a:noFill/>
        </p:spPr>
        <p:txBody>
          <a:bodyPr wrap="square" rtlCol="0">
            <a:spAutoFit/>
          </a:bodyPr>
          <a:p>
            <a:pPr algn="ctr"/>
            <a:r>
              <a:rPr lang="" altLang="en-US" sz="2400">
                <a:sym typeface="+mn-ea"/>
              </a:rPr>
              <a:t>c</a:t>
            </a:r>
            <a:r>
              <a:rPr lang="en-US" altLang="en-US" sz="2400">
                <a:sym typeface="+mn-ea"/>
              </a:rPr>
              <a:t>.</a:t>
            </a:r>
            <a:r>
              <a:rPr lang="en-US" altLang="en-US" sz="2000">
                <a:sym typeface="+mn-ea"/>
              </a:rPr>
              <a:t> </a:t>
            </a:r>
            <a:r>
              <a:rPr lang="en-US" sz="2400">
                <a:effectLst>
                  <a:outerShdw blurRad="38100" dist="19050" dir="2700000" algn="tl" rotWithShape="0">
                    <a:schemeClr val="dk1">
                      <a:alpha val="40000"/>
                    </a:schemeClr>
                  </a:outerShdw>
                </a:effectLst>
                <a:ea typeface="SimSun" pitchFamily="2" charset="-122"/>
                <a:sym typeface="+mn-ea"/>
              </a:rPr>
              <a:t>Objectifs quantitatifs</a:t>
            </a:r>
            <a:endParaRPr lang="en-US" sz="2400">
              <a:effectLst>
                <a:outerShdw blurRad="38100" dist="19050" dir="2700000" algn="tl" rotWithShape="0">
                  <a:schemeClr val="dk1">
                    <a:alpha val="40000"/>
                  </a:schemeClr>
                </a:outerShdw>
              </a:effectLst>
              <a:ea typeface="SimSun" pitchFamily="2" charset="-122"/>
              <a:sym typeface="+mn-ea"/>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11810" y="1560830"/>
            <a:ext cx="8321040" cy="4523105"/>
          </a:xfrm>
          <a:prstGeom prst="rect">
            <a:avLst/>
          </a:prstGeom>
          <a:noFill/>
        </p:spPr>
        <p:txBody>
          <a:bodyPr wrap="square" rtlCol="0">
            <a:spAutoFit/>
          </a:bodyPr>
          <a:p>
            <a:pPr>
              <a:lnSpc>
                <a:spcPct val="150000"/>
              </a:lnSpc>
            </a:pPr>
            <a:r>
              <a:rPr lang="en-US" sz="2400">
                <a:effectLst>
                  <a:outerShdw blurRad="38100" dist="38100" dir="2700000" algn="tl">
                    <a:srgbClr val="000000">
                      <a:alpha val="43137"/>
                    </a:srgbClr>
                  </a:outerShdw>
                </a:effectLst>
              </a:rPr>
              <a:t>-Ciblez-vous les entreprises ou les particuliers ? </a:t>
            </a:r>
            <a:r>
              <a:rPr lang="en-US" sz="2400" b="1">
                <a:effectLst>
                  <a:outerShdw blurRad="38100" dist="38100" dir="2700000" algn="tl">
                    <a:srgbClr val="000000">
                      <a:alpha val="43137"/>
                    </a:srgbClr>
                  </a:outerShdw>
                </a:effectLst>
              </a:rPr>
              <a:t>Les particuliers</a:t>
            </a:r>
            <a:r>
              <a:rPr lang="en-US" sz="2400">
                <a:effectLst>
                  <a:outerShdw blurRad="38100" dist="38100" dir="2700000" algn="tl">
                    <a:srgbClr val="000000">
                      <a:alpha val="43137"/>
                    </a:srgbClr>
                  </a:outerShdw>
                </a:effectLst>
              </a:rPr>
              <a:t> qui empruntent le bus, l</a:t>
            </a:r>
            <a:r>
              <a:rPr lang="en-US" sz="2400" b="1">
                <a:effectLst>
                  <a:outerShdw blurRad="38100" dist="38100" dir="2700000" algn="tl">
                    <a:srgbClr val="000000">
                      <a:alpha val="43137"/>
                    </a:srgbClr>
                  </a:outerShdw>
                </a:effectLst>
              </a:rPr>
              <a:t>es employés transporteurs</a:t>
            </a:r>
            <a:r>
              <a:rPr lang="en-US" sz="2400">
                <a:effectLst>
                  <a:outerShdw blurRad="38100" dist="38100" dir="2700000" algn="tl">
                    <a:srgbClr val="000000">
                      <a:alpha val="43137"/>
                    </a:srgbClr>
                  </a:outerShdw>
                </a:effectLst>
              </a:rPr>
              <a:t> et surtout </a:t>
            </a:r>
            <a:r>
              <a:rPr lang="en-US" sz="2400" b="1">
                <a:effectLst>
                  <a:outerShdw blurRad="38100" dist="38100" dir="2700000" algn="tl">
                    <a:srgbClr val="000000">
                      <a:alpha val="43137"/>
                    </a:srgbClr>
                  </a:outerShdw>
                </a:effectLst>
              </a:rPr>
              <a:t>les étudiants</a:t>
            </a:r>
            <a:endParaRPr lang="en-US" sz="2400" b="1">
              <a:effectLst>
                <a:outerShdw blurRad="38100" dist="38100" dir="2700000" algn="tl">
                  <a:srgbClr val="000000">
                    <a:alpha val="43137"/>
                  </a:srgbClr>
                </a:outerShdw>
              </a:effectLst>
            </a:endParaRPr>
          </a:p>
          <a:p>
            <a:pPr>
              <a:lnSpc>
                <a:spcPct val="150000"/>
              </a:lnSpc>
            </a:pPr>
            <a:endParaRPr lang="en-US" sz="2400">
              <a:effectLst>
                <a:outerShdw blurRad="38100" dist="38100" dir="2700000" algn="tl">
                  <a:srgbClr val="000000">
                    <a:alpha val="43137"/>
                  </a:srgbClr>
                </a:outerShdw>
              </a:effectLst>
            </a:endParaRPr>
          </a:p>
          <a:p>
            <a:pPr>
              <a:lnSpc>
                <a:spcPct val="150000"/>
              </a:lnSpc>
            </a:pPr>
            <a:r>
              <a:rPr lang="en-US" sz="2400">
                <a:effectLst>
                  <a:outerShdw blurRad="38100" dist="38100" dir="2700000" algn="tl">
                    <a:srgbClr val="000000">
                      <a:alpha val="43137"/>
                    </a:srgbClr>
                  </a:outerShdw>
                </a:effectLst>
              </a:rPr>
              <a:t>-Quelles sont les caractéristiques et les centres d’intérêt de votre cible ? </a:t>
            </a:r>
            <a:endParaRPr lang="en-US" sz="2400">
              <a:effectLst>
                <a:outerShdw blurRad="38100" dist="38100" dir="2700000" algn="tl">
                  <a:srgbClr val="000000">
                    <a:alpha val="43137"/>
                  </a:srgbClr>
                </a:outerShdw>
              </a:effectLst>
            </a:endParaRPr>
          </a:p>
          <a:p>
            <a:pPr>
              <a:lnSpc>
                <a:spcPct val="150000"/>
              </a:lnSpc>
            </a:pPr>
            <a:r>
              <a:rPr lang="en-US" sz="2400">
                <a:effectLst>
                  <a:outerShdw blurRad="38100" dist="38100" dir="2700000" algn="tl">
                    <a:srgbClr val="000000">
                      <a:alpha val="43137"/>
                    </a:srgbClr>
                  </a:outerShdw>
                </a:effectLst>
              </a:rPr>
              <a:t> </a:t>
            </a:r>
            <a:r>
              <a:rPr lang="en-US" sz="2400" b="1">
                <a:effectLst>
                  <a:outerShdw blurRad="38100" dist="38100" dir="2700000" algn="tl">
                    <a:srgbClr val="000000">
                      <a:alpha val="43137"/>
                    </a:srgbClr>
                  </a:outerShdw>
                </a:effectLst>
              </a:rPr>
              <a:t>L’abonnement, les renseignements et la précisions de quand et où trouver un bus...</a:t>
            </a:r>
            <a:endParaRPr lang="en-US" sz="2400" b="1">
              <a:effectLst>
                <a:outerShdw blurRad="38100" dist="38100" dir="2700000" algn="tl">
                  <a:srgbClr val="000000">
                    <a:alpha val="43137"/>
                  </a:srgbClr>
                </a:outerShdw>
              </a:effectLst>
            </a:endParaRPr>
          </a:p>
        </p:txBody>
      </p:sp>
      <p:sp>
        <p:nvSpPr>
          <p:cNvPr id="2" name="Text Box 1"/>
          <p:cNvSpPr txBox="1"/>
          <p:nvPr/>
        </p:nvSpPr>
        <p:spPr>
          <a:xfrm>
            <a:off x="2782570" y="1011555"/>
            <a:ext cx="4083685" cy="737235"/>
          </a:xfrm>
          <a:prstGeom prst="rect">
            <a:avLst/>
          </a:prstGeom>
          <a:noFill/>
        </p:spPr>
        <p:txBody>
          <a:bodyPr wrap="square" rtlCol="0">
            <a:spAutoFit/>
          </a:bodyPr>
          <a:p>
            <a:pPr algn="ctr"/>
            <a:r>
              <a:rPr lang="" altLang="en-US" sz="2400">
                <a:sym typeface="+mn-ea"/>
              </a:rPr>
              <a:t>d</a:t>
            </a:r>
            <a:r>
              <a:rPr lang="en-US" altLang="en-US" sz="2400">
                <a:sym typeface="+mn-ea"/>
              </a:rPr>
              <a:t>.</a:t>
            </a:r>
            <a:r>
              <a:rPr lang="en-US" altLang="en-US" sz="2000">
                <a:sym typeface="+mn-ea"/>
              </a:rPr>
              <a:t> </a:t>
            </a:r>
            <a:r>
              <a:rPr lang="en-US" sz="2400">
                <a:effectLst>
                  <a:outerShdw blurRad="38100" dist="19050" dir="2700000" algn="tl" rotWithShape="0">
                    <a:schemeClr val="dk1">
                      <a:alpha val="40000"/>
                    </a:schemeClr>
                  </a:outerShdw>
                </a:effectLst>
                <a:ea typeface="SimSun" pitchFamily="2" charset="-122"/>
                <a:sym typeface="+mn-ea"/>
              </a:rPr>
              <a:t>Définition de la cible</a:t>
            </a:r>
            <a:endParaRPr lang="en-US" sz="2000">
              <a:effectLst>
                <a:outerShdw blurRad="38100" dist="19050" dir="2700000" algn="tl" rotWithShape="0">
                  <a:schemeClr val="dk1">
                    <a:alpha val="40000"/>
                  </a:schemeClr>
                </a:outerShdw>
              </a:effectLst>
              <a:ea typeface="SimSun" pitchFamily="2" charset="-122"/>
              <a:sym typeface="+mn-ea"/>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829945" y="2829560"/>
            <a:ext cx="8321040" cy="1198880"/>
          </a:xfrm>
          <a:prstGeom prst="rect">
            <a:avLst/>
          </a:prstGeom>
          <a:noFill/>
        </p:spPr>
        <p:txBody>
          <a:bodyPr wrap="square" rtlCol="0">
            <a:spAutoFit/>
          </a:bodyPr>
          <a:p>
            <a:pPr>
              <a:lnSpc>
                <a:spcPct val="150000"/>
              </a:lnSpc>
            </a:pPr>
            <a:r>
              <a:rPr lang="en-US" sz="2400">
                <a:effectLst>
                  <a:outerShdw blurRad="38100" dist="38100" dir="2700000" algn="tl">
                    <a:srgbClr val="000000">
                      <a:alpha val="43137"/>
                    </a:srgbClr>
                  </a:outerShdw>
                </a:effectLst>
              </a:rPr>
              <a:t>-Votre site doit-il être multilingue ? </a:t>
            </a:r>
            <a:endParaRPr lang="en-US" sz="2400">
              <a:effectLst>
                <a:outerShdw blurRad="38100" dist="38100" dir="2700000" algn="tl">
                  <a:srgbClr val="000000">
                    <a:alpha val="43137"/>
                  </a:srgbClr>
                </a:outerShdw>
              </a:effectLst>
            </a:endParaRPr>
          </a:p>
          <a:p>
            <a:pPr>
              <a:lnSpc>
                <a:spcPct val="150000"/>
              </a:lnSpc>
            </a:pPr>
            <a:r>
              <a:rPr lang="en-US" sz="2400" b="1">
                <a:effectLst>
                  <a:outerShdw blurRad="38100" dist="38100" dir="2700000" algn="tl">
                    <a:srgbClr val="000000">
                      <a:alpha val="43137"/>
                    </a:srgbClr>
                  </a:outerShdw>
                </a:effectLst>
              </a:rPr>
              <a:t>En Français pour le moment</a:t>
            </a:r>
            <a:endParaRPr lang="en-US" sz="2400" b="1">
              <a:effectLst>
                <a:outerShdw blurRad="38100" dist="38100" dir="2700000" algn="tl">
                  <a:srgbClr val="000000">
                    <a:alpha val="43137"/>
                  </a:srgbClr>
                </a:outerShdw>
              </a:effectLst>
            </a:endParaRPr>
          </a:p>
        </p:txBody>
      </p:sp>
      <p:sp>
        <p:nvSpPr>
          <p:cNvPr id="2" name="Text Box 1"/>
          <p:cNvSpPr txBox="1"/>
          <p:nvPr/>
        </p:nvSpPr>
        <p:spPr>
          <a:xfrm>
            <a:off x="2809875" y="983615"/>
            <a:ext cx="4083685" cy="737235"/>
          </a:xfrm>
          <a:prstGeom prst="rect">
            <a:avLst/>
          </a:prstGeom>
          <a:noFill/>
        </p:spPr>
        <p:txBody>
          <a:bodyPr wrap="square" rtlCol="0">
            <a:spAutoFit/>
          </a:bodyPr>
          <a:p>
            <a:pPr algn="ctr"/>
            <a:r>
              <a:rPr lang="" altLang="en-US" sz="2400">
                <a:sym typeface="+mn-ea"/>
              </a:rPr>
              <a:t>e</a:t>
            </a:r>
            <a:r>
              <a:rPr lang="en-US" altLang="en-US" sz="2400">
                <a:sym typeface="+mn-ea"/>
              </a:rPr>
              <a:t>.</a:t>
            </a:r>
            <a:r>
              <a:rPr lang="en-US" altLang="en-US" sz="2000">
                <a:sym typeface="+mn-ea"/>
              </a:rPr>
              <a:t> </a:t>
            </a:r>
            <a:r>
              <a:rPr lang="en-US" sz="2400">
                <a:effectLst>
                  <a:outerShdw blurRad="38100" dist="19050" dir="2700000" algn="tl" rotWithShape="0">
                    <a:schemeClr val="dk1">
                      <a:alpha val="40000"/>
                    </a:schemeClr>
                  </a:outerShdw>
                </a:effectLst>
                <a:ea typeface="SimSun" pitchFamily="2" charset="-122"/>
                <a:sym typeface="+mn-ea"/>
              </a:rPr>
              <a:t>Périmètre du projet</a:t>
            </a:r>
            <a:endParaRPr lang="en-US" sz="2400">
              <a:effectLst>
                <a:outerShdw blurRad="38100" dist="19050" dir="2700000" algn="tl" rotWithShape="0">
                  <a:schemeClr val="dk1">
                    <a:alpha val="40000"/>
                  </a:schemeClr>
                </a:outerShdw>
              </a:effectLst>
              <a:ea typeface="SimSun" pitchFamily="2" charset="-122"/>
              <a:sym typeface="+mn-ea"/>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46405" y="1614170"/>
            <a:ext cx="8472805" cy="5169535"/>
          </a:xfrm>
          <a:prstGeom prst="rect">
            <a:avLst/>
          </a:prstGeom>
          <a:noFill/>
        </p:spPr>
        <p:txBody>
          <a:bodyPr wrap="square" rtlCol="0">
            <a:spAutoFit/>
          </a:bodyPr>
          <a:p>
            <a:pPr>
              <a:lnSpc>
                <a:spcPct val="150000"/>
              </a:lnSpc>
            </a:pPr>
            <a:r>
              <a:rPr lang="en-US" sz="2200">
                <a:effectLst>
                  <a:outerShdw blurRad="38100" dist="38100" dir="2700000" algn="tl">
                    <a:srgbClr val="000000">
                      <a:alpha val="43137"/>
                    </a:srgbClr>
                  </a:outerShdw>
                </a:effectLst>
              </a:rPr>
              <a:t>-Y a-t-il déjà une précédente version du site en ligne ?</a:t>
            </a:r>
            <a:endParaRPr lang="en-US" sz="2200">
              <a:effectLst>
                <a:outerShdw blurRad="38100" dist="38100" dir="2700000" algn="tl">
                  <a:srgbClr val="000000">
                    <a:alpha val="43137"/>
                  </a:srgbClr>
                </a:outerShdw>
              </a:effectLst>
            </a:endParaRPr>
          </a:p>
          <a:p>
            <a:pPr>
              <a:lnSpc>
                <a:spcPct val="150000"/>
              </a:lnSpc>
            </a:pPr>
            <a:r>
              <a:rPr lang="en-US" sz="2200" b="1">
                <a:effectLst>
                  <a:outerShdw blurRad="38100" dist="38100" dir="2700000" algn="tl">
                    <a:srgbClr val="000000">
                      <a:alpha val="43137"/>
                    </a:srgbClr>
                  </a:outerShdw>
                </a:effectLst>
              </a:rPr>
              <a:t>Oui mais pas maintenu</a:t>
            </a:r>
            <a:endParaRPr lang="en-US" sz="2200">
              <a:effectLst>
                <a:outerShdw blurRad="38100" dist="38100" dir="2700000" algn="tl">
                  <a:srgbClr val="000000">
                    <a:alpha val="43137"/>
                  </a:srgbClr>
                </a:outerShdw>
              </a:effectLst>
            </a:endParaRPr>
          </a:p>
          <a:p>
            <a:pPr>
              <a:lnSpc>
                <a:spcPct val="150000"/>
              </a:lnSpc>
            </a:pPr>
            <a:r>
              <a:rPr lang="en-US" sz="2200">
                <a:effectLst>
                  <a:outerShdw blurRad="38100" dist="38100" dir="2700000" algn="tl">
                    <a:srgbClr val="000000">
                      <a:alpha val="43137"/>
                    </a:srgbClr>
                  </a:outerShdw>
                </a:effectLst>
              </a:rPr>
              <a:t>-Possédez-vous le nom de domaine que vous souhaitez utiliser ?</a:t>
            </a:r>
            <a:endParaRPr lang="en-US" sz="2200">
              <a:effectLst>
                <a:outerShdw blurRad="38100" dist="38100" dir="2700000" algn="tl">
                  <a:srgbClr val="000000">
                    <a:alpha val="43137"/>
                  </a:srgbClr>
                </a:outerShdw>
              </a:effectLst>
            </a:endParaRPr>
          </a:p>
          <a:p>
            <a:pPr>
              <a:lnSpc>
                <a:spcPct val="150000"/>
              </a:lnSpc>
            </a:pPr>
            <a:r>
              <a:rPr lang="en-US" sz="2200" b="1">
                <a:effectLst>
                  <a:outerShdw blurRad="38100" dist="38100" dir="2700000" algn="tl">
                    <a:srgbClr val="000000">
                      <a:alpha val="43137"/>
                    </a:srgbClr>
                  </a:outerShdw>
                </a:effectLst>
              </a:rPr>
              <a:t>Oui </a:t>
            </a:r>
            <a:endParaRPr lang="en-US" sz="2200">
              <a:effectLst>
                <a:outerShdw blurRad="38100" dist="38100" dir="2700000" algn="tl">
                  <a:srgbClr val="000000">
                    <a:alpha val="43137"/>
                  </a:srgbClr>
                </a:outerShdw>
              </a:effectLst>
            </a:endParaRPr>
          </a:p>
          <a:p>
            <a:pPr>
              <a:lnSpc>
                <a:spcPct val="150000"/>
              </a:lnSpc>
            </a:pPr>
            <a:r>
              <a:rPr lang="en-US" sz="2200">
                <a:effectLst>
                  <a:outerShdw blurRad="38100" dist="38100" dir="2700000" algn="tl">
                    <a:srgbClr val="000000">
                      <a:alpha val="43137"/>
                    </a:srgbClr>
                  </a:outerShdw>
                </a:effectLst>
              </a:rPr>
              <a:t>-Y a-t-il des documents de présentation de l’entreprise ou de ses produits disponibles ? </a:t>
            </a:r>
            <a:endParaRPr lang="en-US" sz="2200">
              <a:effectLst>
                <a:outerShdw blurRad="38100" dist="38100" dir="2700000" algn="tl">
                  <a:srgbClr val="000000">
                    <a:alpha val="43137"/>
                  </a:srgbClr>
                </a:outerShdw>
              </a:effectLst>
            </a:endParaRPr>
          </a:p>
          <a:p>
            <a:pPr>
              <a:lnSpc>
                <a:spcPct val="150000"/>
              </a:lnSpc>
            </a:pPr>
            <a:r>
              <a:rPr lang="en-US" sz="2200" b="1">
                <a:effectLst>
                  <a:outerShdw blurRad="38100" dist="38100" dir="2700000" algn="tl">
                    <a:srgbClr val="000000">
                      <a:alpha val="43137"/>
                    </a:srgbClr>
                  </a:outerShdw>
                </a:effectLst>
              </a:rPr>
              <a:t>Non</a:t>
            </a:r>
            <a:endParaRPr lang="en-US" sz="2200">
              <a:effectLst>
                <a:outerShdw blurRad="38100" dist="38100" dir="2700000" algn="tl">
                  <a:srgbClr val="000000">
                    <a:alpha val="43137"/>
                  </a:srgbClr>
                </a:outerShdw>
              </a:effectLst>
            </a:endParaRPr>
          </a:p>
          <a:p>
            <a:pPr>
              <a:lnSpc>
                <a:spcPct val="150000"/>
              </a:lnSpc>
            </a:pPr>
            <a:r>
              <a:rPr lang="en-US" sz="2200">
                <a:effectLst>
                  <a:outerShdw blurRad="38100" dist="38100" dir="2700000" algn="tl">
                    <a:srgbClr val="000000">
                      <a:alpha val="43137"/>
                    </a:srgbClr>
                  </a:outerShdw>
                </a:effectLst>
              </a:rPr>
              <a:t>-Quelles sont les ressources disponibles ? </a:t>
            </a:r>
            <a:r>
              <a:rPr lang="en-US" sz="2200" b="1">
                <a:effectLst>
                  <a:outerShdw blurRad="38100" dist="38100" dir="2700000" algn="tl">
                    <a:srgbClr val="000000">
                      <a:alpha val="43137"/>
                    </a:srgbClr>
                  </a:outerShdw>
                </a:effectLst>
              </a:rPr>
              <a:t>logos, éléments graphiques, textes </a:t>
            </a:r>
            <a:endParaRPr lang="en-US" sz="2200" b="1">
              <a:effectLst>
                <a:outerShdw blurRad="38100" dist="38100" dir="2700000" algn="tl">
                  <a:srgbClr val="000000">
                    <a:alpha val="43137"/>
                  </a:srgbClr>
                </a:outerShdw>
              </a:effectLst>
            </a:endParaRPr>
          </a:p>
        </p:txBody>
      </p:sp>
      <p:sp>
        <p:nvSpPr>
          <p:cNvPr id="2" name="Text Box 1"/>
          <p:cNvSpPr txBox="1"/>
          <p:nvPr/>
        </p:nvSpPr>
        <p:spPr>
          <a:xfrm>
            <a:off x="2658745" y="983615"/>
            <a:ext cx="4664075" cy="737235"/>
          </a:xfrm>
          <a:prstGeom prst="rect">
            <a:avLst/>
          </a:prstGeom>
          <a:noFill/>
        </p:spPr>
        <p:txBody>
          <a:bodyPr wrap="square" rtlCol="0">
            <a:spAutoFit/>
          </a:bodyPr>
          <a:p>
            <a:pPr algn="ctr"/>
            <a:r>
              <a:rPr lang="" altLang="en-US" sz="2400">
                <a:sym typeface="+mn-ea"/>
              </a:rPr>
              <a:t>f</a:t>
            </a:r>
            <a:r>
              <a:rPr lang="en-US" altLang="en-US" sz="2400">
                <a:sym typeface="+mn-ea"/>
              </a:rPr>
              <a:t>.</a:t>
            </a:r>
            <a:r>
              <a:rPr lang="en-US" altLang="en-US" sz="2000">
                <a:sym typeface="+mn-ea"/>
              </a:rPr>
              <a:t> </a:t>
            </a:r>
            <a:r>
              <a:rPr lang="en-US" sz="2400">
                <a:effectLst>
                  <a:outerShdw blurRad="38100" dist="19050" dir="2700000" algn="tl" rotWithShape="0">
                    <a:schemeClr val="dk1">
                      <a:alpha val="40000"/>
                    </a:schemeClr>
                  </a:outerShdw>
                </a:effectLst>
                <a:ea typeface="SimSun" pitchFamily="2" charset="-122"/>
                <a:sym typeface="+mn-ea"/>
              </a:rPr>
              <a:t>Description de l’existant</a:t>
            </a:r>
            <a:endParaRPr lang="en-US" sz="2400">
              <a:effectLst>
                <a:outerShdw blurRad="38100" dist="19050" dir="2700000" algn="tl" rotWithShape="0">
                  <a:schemeClr val="dk1">
                    <a:alpha val="40000"/>
                  </a:schemeClr>
                </a:outerShdw>
              </a:effectLst>
              <a:ea typeface="SimSun" pitchFamily="2" charset="-122"/>
              <a:sym typeface="+mn-ea"/>
            </a:endParaRPr>
          </a:p>
          <a:p>
            <a:endParaRPr lang="en-US"/>
          </a:p>
        </p:txBody>
      </p:sp>
    </p:spTree>
  </p:cSld>
  <p:clrMapOvr>
    <a:masterClrMapping/>
  </p:clrMapOvr>
</p:sld>
</file>

<file path=ppt/theme/theme1.xml><?xml version="1.0" encoding="utf-8"?>
<a:theme xmlns:a="http://schemas.openxmlformats.org/drawingml/2006/main" name="Data Pie Charts">
  <a:themeElements>
    <a:clrScheme name="">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9B700"/>
      </a:accent6>
      <a:hlink>
        <a:srgbClr val="CC3300"/>
      </a:hlink>
      <a:folHlink>
        <a:srgbClr val="99660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9B7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ata Pie Charts">
  <a:themeElements>
    <a:clrScheme name="">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9B700"/>
      </a:accent6>
      <a:hlink>
        <a:srgbClr val="CC3300"/>
      </a:hlink>
      <a:folHlink>
        <a:srgbClr val="99660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9B7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7643</Words>
  <Application>WPS Presentation</Application>
  <PresentationFormat/>
  <Paragraphs>201</Paragraphs>
  <Slides>27</Slides>
  <Notes>0</Notes>
  <HiddenSlides>0</HiddenSlides>
  <MMClips>0</MMClips>
  <ScaleCrop>false</ScaleCrop>
  <HeadingPairs>
    <vt:vector size="6" baseType="variant">
      <vt:variant>
        <vt:lpstr>已用的字体</vt:lpstr>
      </vt:variant>
      <vt:variant>
        <vt:i4>25</vt:i4>
      </vt:variant>
      <vt:variant>
        <vt:lpstr>主题</vt:lpstr>
      </vt:variant>
      <vt:variant>
        <vt:i4>3</vt:i4>
      </vt:variant>
      <vt:variant>
        <vt:lpstr>幻灯片标题</vt:lpstr>
      </vt:variant>
      <vt:variant>
        <vt:i4>27</vt:i4>
      </vt:variant>
    </vt:vector>
  </HeadingPairs>
  <TitlesOfParts>
    <vt:vector size="55" baseType="lpstr">
      <vt:lpstr>Arial</vt:lpstr>
      <vt:lpstr>SimSun</vt:lpstr>
      <vt:lpstr>Wingdings</vt:lpstr>
      <vt:lpstr>SimSun</vt:lpstr>
      <vt:lpstr>Arial Black</vt:lpstr>
      <vt:lpstr>微软雅黑</vt:lpstr>
      <vt:lpstr>MS PGothic</vt:lpstr>
      <vt:lpstr>Calibri</vt:lpstr>
      <vt:lpstr>Segoe Light</vt:lpstr>
      <vt:lpstr>Arnprior</vt:lpstr>
      <vt:lpstr>华文细黑</vt:lpstr>
      <vt:lpstr>MS UI Gothic</vt:lpstr>
      <vt:lpstr>黑体</vt:lpstr>
      <vt:lpstr>Verdana</vt:lpstr>
      <vt:lpstr>Latha</vt:lpstr>
      <vt:lpstr>华文彩云</vt:lpstr>
      <vt:lpstr>华文新魏</vt:lpstr>
      <vt:lpstr>Times New Roman</vt:lpstr>
      <vt:lpstr>隶书</vt:lpstr>
      <vt:lpstr>Droid Sans Fallback</vt:lpstr>
      <vt:lpstr>DejaVu Sans</vt:lpstr>
      <vt:lpstr/>
      <vt:lpstr>Arial Unicode MS</vt:lpstr>
      <vt:lpstr>Standard Symbols PS</vt:lpstr>
      <vt:lpstr>URW Bookman</vt:lpstr>
      <vt:lpstr>Data Pie Charts</vt:lpstr>
      <vt:lpstr>1_Data Pie Charts</vt:lpstr>
      <vt:lpstr>2_Data Pie Charts</vt:lpstr>
      <vt:lpstr>PowerPoint 演示文稿</vt:lpstr>
      <vt:lpstr>PowerPoint 演示文稿</vt:lpstr>
      <vt:lpstr>PowerPoint 演示文稿</vt:lpstr>
      <vt:lpstr>Ière Partie : Proposition de cahier de charge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IIème Partie : Proposition de plan de communication</vt:lpstr>
      <vt:lpstr>PowerPoint 演示文稿</vt:lpstr>
      <vt:lpstr>PowerPoint 演示文稿</vt:lpstr>
      <vt:lpstr>PowerPoint 演示文稿</vt:lpstr>
      <vt:lpstr>PowerPoint 演示文稿</vt:lpstr>
      <vt:lpstr>IIème Partie : Proposition de plan de communication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louisbertson</dc:creator>
  <cp:lastModifiedBy>louisbertson</cp:lastModifiedBy>
  <cp:revision>4</cp:revision>
  <dcterms:created xsi:type="dcterms:W3CDTF">2028-01-01T09:34:55Z</dcterms:created>
  <dcterms:modified xsi:type="dcterms:W3CDTF">2028-01-01T09:34:55Z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