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ickering" initials="WP" lastIdx="10" clrIdx="0">
    <p:extLst>
      <p:ext uri="{19B8F6BF-5375-455C-9EA6-DF929625EA0E}">
        <p15:presenceInfo xmlns:p15="http://schemas.microsoft.com/office/powerpoint/2012/main" userId="6277793516a2af53" providerId="Windows Live"/>
      </p:ext>
    </p:extLst>
  </p:cmAuthor>
  <p:cmAuthor id="2" name="William Pickering" initials="WP [2]" lastIdx="2" clrIdx="1">
    <p:extLst>
      <p:ext uri="{19B8F6BF-5375-455C-9EA6-DF929625EA0E}">
        <p15:presenceInfo xmlns:p15="http://schemas.microsoft.com/office/powerpoint/2012/main" userId="S::wpickering@swiftengineering.com::c73b2634-45d4-46ec-9c06-d24a239b3e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9:47:59.196" idx="2">
    <p:pos x="10" y="10"/>
    <p:text>the relationship between the sounds of the spoken language, and the letters or groups of letters in the wriiten format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9:48:26.815" idx="3">
    <p:pos x="5290" y="1913"/>
    <p:text>Decided to start sampling at 12K and then adjust for improvements</p:text>
    <p:extLst>
      <p:ext uri="{C676402C-5697-4E1C-873F-D02D1690AC5C}">
        <p15:threadingInfo xmlns:p15="http://schemas.microsoft.com/office/powerpoint/2012/main" timeZoneBias="420"/>
      </p:ext>
    </p:extLst>
  </p:cm>
  <p:cm authorId="1" dt="2021-07-09T09:48:43.876" idx="4">
    <p:pos x="6028" y="2437"/>
    <p:text>Adverage time to pronouce a phonic is 0.083sec</p:text>
    <p:extLst>
      <p:ext uri="{C676402C-5697-4E1C-873F-D02D1690AC5C}">
        <p15:threadingInfo xmlns:p15="http://schemas.microsoft.com/office/powerpoint/2012/main" timeZoneBias="420"/>
      </p:ext>
    </p:extLst>
  </p:cm>
  <p:cm authorId="1" dt="2021-07-09T09:50:44.117" idx="5">
    <p:pos x="2084" y="2363"/>
    <p:text>Meassured from saying multiple sentences or repeating the same word then taking the adverage.</p:text>
    <p:extLst>
      <p:ext uri="{C676402C-5697-4E1C-873F-D02D1690AC5C}">
        <p15:threadingInfo xmlns:p15="http://schemas.microsoft.com/office/powerpoint/2012/main" timeZoneBias="420"/>
      </p:ext>
    </p:extLst>
  </p:cm>
  <p:cm authorId="2" dt="2021-07-09T14:37:09.606" idx="1">
    <p:pos x="2333" y="2333"/>
    <p:text>I would through a error and freeze the program if processing the data didn't finish in time. Which was the case. So I have started looking at decreasing processing time or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11:57:22.838" idx="8">
    <p:pos x="2843" y="2130"/>
    <p:text>i_count didn't use to be given but now is</p:text>
    <p:extLst>
      <p:ext uri="{C676402C-5697-4E1C-873F-D02D1690AC5C}">
        <p15:threadingInfo xmlns:p15="http://schemas.microsoft.com/office/powerpoint/2012/main" timeZoneBias="420"/>
      </p:ext>
    </p:extLst>
  </p:cm>
  <p:cm authorId="1" dt="2021-07-09T11:58:13.422" idx="9">
    <p:pos x="2843" y="2226"/>
    <p:text>𝑓_𝑑𝑖𝑠𝑝𝑙𝑎𝑦=𝑓_𝑠𝑎𝑚𝑝𝑙𝑒/〖𝑠𝑖𝑧𝑒〗_𝑎𝑟𝑟𝑎𝑦</p:text>
    <p:extLst>
      <p:ext uri="{C676402C-5697-4E1C-873F-D02D1690AC5C}">
        <p15:threadingInfo xmlns:p15="http://schemas.microsoft.com/office/powerpoint/2012/main" timeZoneBias="420">
          <p15:parentCm authorId="1" idx="8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1T19:51:46.998" idx="10">
    <p:pos x="7065" y="1548"/>
    <p:text>Do I remove this?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4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02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CD0F-503C-4276-A8D4-B0600831ED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7644-A024-4ED2-913A-B4F245B8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sv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compadre.org/osp/pwa/soundanalyz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av-info.eu/index.html?https&amp;&amp;&amp;av-info.eu/audio/speech-leve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kissfft/" TargetMode="External"/><Relationship Id="rId2" Type="http://schemas.openxmlformats.org/officeDocument/2006/relationships/hyperlink" Target="https://www.kurims.kyoto-u.ac.jp/~ooura/ff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hyperlink" Target="https://www.fftw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il.com/pack/doc/CMSIS/DSP/html/group__RealFF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8E3B-AEAD-4861-BEAF-410FDEF5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64" y="2889913"/>
            <a:ext cx="9014348" cy="1078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Embedded Speech to Text</a:t>
            </a:r>
            <a:br>
              <a:rPr lang="en-US" sz="4800" dirty="0"/>
            </a:br>
            <a:r>
              <a:rPr lang="en-US" sz="2400" dirty="0"/>
              <a:t>William Pickering</a:t>
            </a:r>
          </a:p>
        </p:txBody>
      </p:sp>
    </p:spTree>
    <p:extLst>
      <p:ext uri="{BB962C8B-B14F-4D97-AF65-F5344CB8AC3E}">
        <p14:creationId xmlns:p14="http://schemas.microsoft.com/office/powerpoint/2010/main" val="10659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E2BB-D226-4F07-A1FB-8D1DA65B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Order of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63A-4280-457F-9548-F68C04DB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876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Understand the Goal and Scope of the Project</a:t>
            </a:r>
          </a:p>
          <a:p>
            <a:pPr lvl="0"/>
            <a:r>
              <a:rPr lang="en-US" dirty="0"/>
              <a:t>Understand Requirements</a:t>
            </a:r>
          </a:p>
          <a:p>
            <a:pPr lvl="1"/>
            <a:r>
              <a:rPr lang="en-US" dirty="0"/>
              <a:t>Frequency range of source</a:t>
            </a:r>
          </a:p>
          <a:p>
            <a:pPr lvl="1"/>
            <a:r>
              <a:rPr lang="en-US" dirty="0"/>
              <a:t>Time allowed to collect and process data</a:t>
            </a:r>
          </a:p>
          <a:p>
            <a:pPr lvl="0"/>
            <a:r>
              <a:rPr lang="en-US" dirty="0"/>
              <a:t>Determine how to Implement</a:t>
            </a:r>
          </a:p>
          <a:p>
            <a:pPr lvl="1"/>
            <a:r>
              <a:rPr lang="en-US" dirty="0"/>
              <a:t>The format of the data to collect</a:t>
            </a:r>
          </a:p>
          <a:p>
            <a:pPr lvl="1"/>
            <a:r>
              <a:rPr lang="en-US" dirty="0"/>
              <a:t>How to collect the data and the rate</a:t>
            </a:r>
          </a:p>
          <a:p>
            <a:pPr lvl="1"/>
            <a:r>
              <a:rPr lang="en-US" dirty="0"/>
              <a:t>How to process the data</a:t>
            </a:r>
          </a:p>
          <a:p>
            <a:pPr lvl="1"/>
            <a:r>
              <a:rPr lang="en-US" dirty="0"/>
              <a:t>How to compare the data</a:t>
            </a:r>
          </a:p>
          <a:p>
            <a:pPr lvl="1"/>
            <a:r>
              <a:rPr lang="en-US" dirty="0"/>
              <a:t>How to output the results</a:t>
            </a:r>
          </a:p>
          <a:p>
            <a:pPr lvl="0"/>
            <a:r>
              <a:rPr lang="en-US" dirty="0"/>
              <a:t>Implement, Test, and Revise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27D2-46B6-48B5-836C-5A1E269A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E978-B20B-4418-B1E5-283B5480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149"/>
            <a:ext cx="10515600" cy="27446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 of the Project</a:t>
            </a:r>
          </a:p>
          <a:p>
            <a:pPr lvl="1"/>
            <a:r>
              <a:rPr lang="en-US" dirty="0"/>
              <a:t>Build experience</a:t>
            </a:r>
          </a:p>
          <a:p>
            <a:pPr lvl="2"/>
            <a:r>
              <a:rPr lang="en-US" dirty="0"/>
              <a:t>Sampling data at specific intervals</a:t>
            </a:r>
          </a:p>
          <a:p>
            <a:pPr lvl="2"/>
            <a:r>
              <a:rPr lang="en-US" dirty="0"/>
              <a:t>Using Fast Fourier transform (FFT) algorithms</a:t>
            </a:r>
          </a:p>
          <a:p>
            <a:pPr lvl="2"/>
            <a:r>
              <a:rPr lang="en-US" dirty="0"/>
              <a:t>Using direct memory access (DMA)</a:t>
            </a:r>
          </a:p>
          <a:p>
            <a:pPr lvl="1"/>
            <a:r>
              <a:rPr lang="en-US" dirty="0"/>
              <a:t>A particle device to use in future projects</a:t>
            </a:r>
          </a:p>
          <a:p>
            <a:r>
              <a:rPr lang="en-US" dirty="0"/>
              <a:t>The device would</a:t>
            </a:r>
          </a:p>
          <a:p>
            <a:pPr lvl="1"/>
            <a:r>
              <a:rPr lang="en-US" dirty="0"/>
              <a:t>Receive input from a human voice </a:t>
            </a:r>
          </a:p>
          <a:p>
            <a:pPr lvl="1"/>
            <a:r>
              <a:rPr lang="en-US" dirty="0"/>
              <a:t>Convert phonic sounds to a string of characters</a:t>
            </a:r>
          </a:p>
          <a:p>
            <a:pPr lvl="1"/>
            <a:r>
              <a:rPr lang="en-US" dirty="0"/>
              <a:t>Use a spell checker algorithm to convert the string of characters to a list of valid words</a:t>
            </a:r>
          </a:p>
          <a:p>
            <a:pPr lvl="1"/>
            <a:r>
              <a:rPr lang="en-US" dirty="0"/>
              <a:t>Output the words as if being typed form a keyboard</a:t>
            </a:r>
          </a:p>
        </p:txBody>
      </p:sp>
      <p:pic>
        <p:nvPicPr>
          <p:cNvPr id="11" name="Picture 10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1009188-76A0-4C2F-AB7E-2D829E07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5" t="28991" r="29143" b="29908"/>
          <a:stretch/>
        </p:blipFill>
        <p:spPr>
          <a:xfrm rot="5400000">
            <a:off x="7091124" y="5201449"/>
            <a:ext cx="964286" cy="687899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08AD63FD-1C2D-4BE4-88FF-BAFF9CA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012" y="4827449"/>
            <a:ext cx="1386281" cy="13862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43F8CF-DEDE-4440-951D-3F9269767417}"/>
              </a:ext>
            </a:extLst>
          </p:cNvPr>
          <p:cNvSpPr txBox="1"/>
          <p:nvPr/>
        </p:nvSpPr>
        <p:spPr>
          <a:xfrm>
            <a:off x="7039872" y="6162310"/>
            <a:ext cx="123303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CP2102</a:t>
            </a:r>
          </a:p>
          <a:p>
            <a:pPr algn="ctr"/>
            <a:r>
              <a:rPr lang="en-US" sz="1100" dirty="0"/>
              <a:t>(TTL UART to USB)</a:t>
            </a:r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B4540F9-0AD8-4788-B3A7-8B3BCC876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5691" r="33349" b="5958"/>
          <a:stretch/>
        </p:blipFill>
        <p:spPr>
          <a:xfrm rot="5400000">
            <a:off x="4469763" y="4910731"/>
            <a:ext cx="1628710" cy="15848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A1EACF-9D91-49D9-BF70-27395BE4F897}"/>
              </a:ext>
            </a:extLst>
          </p:cNvPr>
          <p:cNvSpPr txBox="1"/>
          <p:nvPr/>
        </p:nvSpPr>
        <p:spPr>
          <a:xfrm>
            <a:off x="4170183" y="6475065"/>
            <a:ext cx="222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STM32F446VET6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CFCDE6-D98D-4877-80B7-7AEDBBE7862D}"/>
              </a:ext>
            </a:extLst>
          </p:cNvPr>
          <p:cNvGrpSpPr/>
          <p:nvPr/>
        </p:nvGrpSpPr>
        <p:grpSpPr>
          <a:xfrm>
            <a:off x="2415063" y="4963760"/>
            <a:ext cx="1531188" cy="1757969"/>
            <a:chOff x="2809797" y="5262354"/>
            <a:chExt cx="1531188" cy="1757969"/>
          </a:xfrm>
        </p:grpSpPr>
        <p:pic>
          <p:nvPicPr>
            <p:cNvPr id="5" name="Picture 4" descr="A picture containing electronics&#10;&#10;Description automatically generated">
              <a:extLst>
                <a:ext uri="{FF2B5EF4-FFF2-40B4-BE49-F238E27FC236}">
                  <a16:creationId xmlns:a16="http://schemas.microsoft.com/office/drawing/2014/main" id="{A6487EBC-9E83-4E5F-B886-F82F70BF6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7" t="14679" r="53089" b="16208"/>
            <a:stretch/>
          </p:blipFill>
          <p:spPr>
            <a:xfrm>
              <a:off x="3229761" y="5262354"/>
              <a:ext cx="679509" cy="12305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6E0315-1DD3-4F60-9331-C4BB2E76A7B8}"/>
                </a:ext>
              </a:extLst>
            </p:cNvPr>
            <p:cNvSpPr txBox="1"/>
            <p:nvPr/>
          </p:nvSpPr>
          <p:spPr>
            <a:xfrm>
              <a:off x="2809797" y="6481714"/>
              <a:ext cx="1531188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MAX9814</a:t>
              </a:r>
            </a:p>
            <a:p>
              <a:pPr algn="ctr"/>
              <a:r>
                <a:rPr lang="en-US" sz="1100" dirty="0"/>
                <a:t>(Microphone Amplifier)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01AEB5-B847-4FA8-AFD6-C21192796A2F}"/>
              </a:ext>
            </a:extLst>
          </p:cNvPr>
          <p:cNvSpPr txBox="1"/>
          <p:nvPr/>
        </p:nvSpPr>
        <p:spPr>
          <a:xfrm>
            <a:off x="9366594" y="6083092"/>
            <a:ext cx="5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pic>
        <p:nvPicPr>
          <p:cNvPr id="20" name="Graphic 19" descr="Wireless with solid fill">
            <a:extLst>
              <a:ext uri="{FF2B5EF4-FFF2-40B4-BE49-F238E27FC236}">
                <a16:creationId xmlns:a16="http://schemas.microsoft.com/office/drawing/2014/main" id="{025AD4FA-3950-47AA-976D-705D3E469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100000">
            <a:off x="810391" y="5071345"/>
            <a:ext cx="1177634" cy="11776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57BA7-C24A-452F-96FA-5EFE7D09FE3A}"/>
              </a:ext>
            </a:extLst>
          </p:cNvPr>
          <p:cNvCxnSpPr/>
          <p:nvPr/>
        </p:nvCxnSpPr>
        <p:spPr>
          <a:xfrm>
            <a:off x="1803633" y="5670958"/>
            <a:ext cx="93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42816-4091-40E7-8B63-6933D08849E0}"/>
              </a:ext>
            </a:extLst>
          </p:cNvPr>
          <p:cNvCxnSpPr>
            <a:cxnSpLocks/>
          </p:cNvCxnSpPr>
          <p:nvPr/>
        </p:nvCxnSpPr>
        <p:spPr>
          <a:xfrm>
            <a:off x="3682767" y="5670958"/>
            <a:ext cx="671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C58B60-FE16-4A5E-887F-589832E6A05F}"/>
              </a:ext>
            </a:extLst>
          </p:cNvPr>
          <p:cNvCxnSpPr>
            <a:cxnSpLocks/>
          </p:cNvCxnSpPr>
          <p:nvPr/>
        </p:nvCxnSpPr>
        <p:spPr>
          <a:xfrm>
            <a:off x="6383571" y="5689134"/>
            <a:ext cx="671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D2242E-9E65-42A4-AD34-F830D0631EC0}"/>
              </a:ext>
            </a:extLst>
          </p:cNvPr>
          <p:cNvCxnSpPr>
            <a:cxnSpLocks/>
          </p:cNvCxnSpPr>
          <p:nvPr/>
        </p:nvCxnSpPr>
        <p:spPr>
          <a:xfrm>
            <a:off x="8164791" y="5689134"/>
            <a:ext cx="671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9D29-24DB-4ED1-A975-DCEF59A3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C9F2-F108-418E-98C0-369D7F63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6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Analyze the human voice.</a:t>
            </a:r>
          </a:p>
          <a:p>
            <a:pPr lvl="1"/>
            <a:r>
              <a:rPr lang="en-US" dirty="0"/>
              <a:t>Between 0.2 kHz – 6 kHz</a:t>
            </a:r>
          </a:p>
          <a:p>
            <a:pPr lvl="1"/>
            <a:r>
              <a:rPr lang="en-US" dirty="0"/>
              <a:t>Used: </a:t>
            </a:r>
            <a:r>
              <a:rPr lang="en-US" dirty="0">
                <a:hlinkClick r:id="rId2"/>
              </a:rPr>
              <a:t>https://www.compadre.org/osp/pwa/soundanalyzer/</a:t>
            </a:r>
            <a:r>
              <a:rPr lang="en-US" dirty="0"/>
              <a:t> to confirm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Finish processing the current phonic before the next one starts</a:t>
            </a:r>
          </a:p>
          <a:p>
            <a:pPr lvl="1"/>
            <a:r>
              <a:rPr lang="en-US" dirty="0"/>
              <a:t>Around 83ms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B918BC5-A3F3-4D12-9676-C6DC61037A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2" b="28"/>
          <a:stretch/>
        </p:blipFill>
        <p:spPr>
          <a:xfrm>
            <a:off x="3113525" y="3143382"/>
            <a:ext cx="5065741" cy="1192901"/>
          </a:xfrm>
          <a:prstGeom prst="rect">
            <a:avLst/>
          </a:prstGeom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81A0D2E-05F6-46E1-BEAF-DB9C68C5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59228"/>
              </p:ext>
            </p:extLst>
          </p:nvPr>
        </p:nvGraphicFramePr>
        <p:xfrm>
          <a:off x="2643755" y="5975162"/>
          <a:ext cx="60413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3439">
                  <a:extLst>
                    <a:ext uri="{9D8B030D-6E8A-4147-A177-3AD203B41FA5}">
                      <a16:colId xmlns:a16="http://schemas.microsoft.com/office/drawing/2014/main" val="102731594"/>
                    </a:ext>
                  </a:extLst>
                </a:gridCol>
                <a:gridCol w="3987941">
                  <a:extLst>
                    <a:ext uri="{9D8B030D-6E8A-4147-A177-3AD203B41FA5}">
                      <a16:colId xmlns:a16="http://schemas.microsoft.com/office/drawing/2014/main" val="3141147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Amount of time a phonic is pronounced 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0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Capture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096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72C01B6-1194-4C01-B4A7-A48DCD0F0AA1}"/>
              </a:ext>
            </a:extLst>
          </p:cNvPr>
          <p:cNvGrpSpPr/>
          <p:nvPr/>
        </p:nvGrpSpPr>
        <p:grpSpPr>
          <a:xfrm>
            <a:off x="2364245" y="5604322"/>
            <a:ext cx="6734198" cy="369332"/>
            <a:chOff x="5328562" y="4789230"/>
            <a:chExt cx="673419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136112-DF5D-4EF9-83BA-C45DF9AB9503}"/>
                </a:ext>
              </a:extLst>
            </p:cNvPr>
            <p:cNvSpPr txBox="1"/>
            <p:nvPr/>
          </p:nvSpPr>
          <p:spPr>
            <a:xfrm>
              <a:off x="5328562" y="478923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1E69FE-7D4B-4721-9DA8-CA4192FC1B73}"/>
                </a:ext>
              </a:extLst>
            </p:cNvPr>
            <p:cNvSpPr txBox="1"/>
            <p:nvPr/>
          </p:nvSpPr>
          <p:spPr>
            <a:xfrm>
              <a:off x="11369942" y="478923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83ms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22AE32-41A6-42B3-A2EE-BE5ECB49E3B9}"/>
                </a:ext>
              </a:extLst>
            </p:cNvPr>
            <p:cNvSpPr txBox="1"/>
            <p:nvPr/>
          </p:nvSpPr>
          <p:spPr>
            <a:xfrm>
              <a:off x="7160304" y="478923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31.25ms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6427EB-4AF3-4F66-B3BE-A412B596F414}"/>
              </a:ext>
            </a:extLst>
          </p:cNvPr>
          <p:cNvSpPr txBox="1"/>
          <p:nvPr/>
        </p:nvSpPr>
        <p:spPr>
          <a:xfrm>
            <a:off x="3412003" y="4282781"/>
            <a:ext cx="4150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https://av-info.eu/index.html?https&amp;&amp;&amp;av-info.eu/audio/speech-level.html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21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10A9-B4AD-4A1D-85F0-D26DC2AD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Sample at a Desired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CA1A9-248C-4FC2-AC6A-C37BDD53B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Implementation Options</a:t>
                </a:r>
              </a:p>
              <a:p>
                <a:pPr lvl="1"/>
                <a:r>
                  <a:rPr lang="en-US" dirty="0"/>
                  <a:t>Needed to sample 2x the frequency of the human voice (0.2 kHz – 6 kHz)</a:t>
                </a:r>
              </a:p>
              <a:p>
                <a:pPr lvl="1"/>
                <a:r>
                  <a:rPr lang="en-US" dirty="0"/>
                  <a:t>Set up a timer interrupt</a:t>
                </a:r>
              </a:p>
              <a:p>
                <a:pPr lvl="1"/>
                <a:r>
                  <a:rPr lang="en-US" dirty="0"/>
                  <a:t>Set up DMA and adjust the analog digital convertor (ADC) clock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𝑐𝑙𝑘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𝑝𝑟𝑒𝑠𝑐𝑎𝑙𝑒𝑟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𝑐𝑜𝑢𝑛𝑡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CA1A9-248C-4FC2-AC6A-C37BDD53B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9E6A81-4C3D-4E76-BE52-13F9997A492D}"/>
              </a:ext>
            </a:extLst>
          </p:cNvPr>
          <p:cNvGrpSpPr/>
          <p:nvPr/>
        </p:nvGrpSpPr>
        <p:grpSpPr>
          <a:xfrm>
            <a:off x="3542448" y="4136531"/>
            <a:ext cx="7379426" cy="2607642"/>
            <a:chOff x="4613945" y="3753879"/>
            <a:chExt cx="7379426" cy="2607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B73EEF-853F-42B6-A2DC-DAF13F85A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274"/>
            <a:stretch/>
          </p:blipFill>
          <p:spPr>
            <a:xfrm>
              <a:off x="4613945" y="3753879"/>
              <a:ext cx="7379426" cy="26076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1B58D-9994-433C-A037-511955FFAD78}"/>
                </a:ext>
              </a:extLst>
            </p:cNvPr>
            <p:cNvSpPr/>
            <p:nvPr/>
          </p:nvSpPr>
          <p:spPr>
            <a:xfrm>
              <a:off x="10259736" y="5478011"/>
              <a:ext cx="1333849" cy="218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6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9D47-CECA-4043-9C9D-281C7FC5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 - First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187A-FAFD-4415-B627-A73038FB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026"/>
            <a:ext cx="10515600" cy="4467643"/>
          </a:xfrm>
        </p:spPr>
        <p:txBody>
          <a:bodyPr>
            <a:normAutofit fontScale="92500"/>
          </a:bodyPr>
          <a:lstStyle/>
          <a:p>
            <a:r>
              <a:rPr lang="en-US" dirty="0"/>
              <a:t>Setting up DMA in a Ping-Pong style</a:t>
            </a:r>
          </a:p>
          <a:p>
            <a:pPr lvl="1"/>
            <a:r>
              <a:rPr lang="en-US" dirty="0"/>
              <a:t>An interrupt is called, when the buffer is half-full and can be processed while the other half is being filled.</a:t>
            </a:r>
          </a:p>
          <a:p>
            <a:pPr lvl="1"/>
            <a:r>
              <a:rPr lang="en-US" dirty="0"/>
              <a:t>Data needs to be processed before being overwritten</a:t>
            </a:r>
          </a:p>
          <a:p>
            <a:r>
              <a:rPr lang="en-US" dirty="0"/>
              <a:t>Complex FFT Library: </a:t>
            </a:r>
            <a:r>
              <a:rPr lang="en-US" dirty="0">
                <a:hlinkClick r:id="rId2"/>
              </a:rPr>
              <a:t>https://www.kurims.kyoto-u.ac.jp/~ooura/fft.html</a:t>
            </a:r>
            <a:endParaRPr lang="en-US" dirty="0"/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Simple to integrate</a:t>
            </a:r>
          </a:p>
          <a:p>
            <a:pPr lvl="2"/>
            <a:r>
              <a:rPr lang="en-US" dirty="0"/>
              <a:t>Able to run on a desktop environment</a:t>
            </a:r>
          </a:p>
          <a:p>
            <a:pPr lvl="2"/>
            <a:r>
              <a:rPr lang="en-US" dirty="0"/>
              <a:t>Open Licensing</a:t>
            </a:r>
          </a:p>
          <a:p>
            <a:pPr lvl="2"/>
            <a:r>
              <a:rPr lang="en-US" dirty="0"/>
              <a:t>Comparable speeds to </a:t>
            </a:r>
            <a:r>
              <a:rPr lang="en-US" dirty="0" err="1">
                <a:hlinkClick r:id="rId3"/>
              </a:rPr>
              <a:t>KissFFT</a:t>
            </a:r>
            <a:r>
              <a:rPr lang="en-US" dirty="0"/>
              <a:t> and better than </a:t>
            </a:r>
            <a:r>
              <a:rPr lang="en-US" dirty="0">
                <a:hlinkClick r:id="rId4"/>
              </a:rPr>
              <a:t>FFTW</a:t>
            </a:r>
            <a:endParaRPr lang="en-US" dirty="0"/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Every other output in the array was imaginary, required post-processing</a:t>
            </a:r>
          </a:p>
          <a:p>
            <a:pPr lvl="2"/>
            <a:r>
              <a:rPr lang="en-US" dirty="0"/>
              <a:t>Size of the array must be 2^n </a:t>
            </a:r>
          </a:p>
          <a:p>
            <a:pPr lvl="2"/>
            <a:r>
              <a:rPr lang="en-US" dirty="0"/>
              <a:t>Array size value over 2,048 would take too long to process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4E6A-8678-4763-96C9-0E101DB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Data - First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5792-DE09-4E9A-8FBF-9B7FD914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4957"/>
            <a:ext cx="6115259" cy="4351338"/>
          </a:xfrm>
        </p:spPr>
        <p:txBody>
          <a:bodyPr>
            <a:normAutofit/>
          </a:bodyPr>
          <a:lstStyle/>
          <a:p>
            <a:r>
              <a:rPr lang="en-US" dirty="0"/>
              <a:t>Created a HashMap </a:t>
            </a:r>
          </a:p>
          <a:p>
            <a:pPr lvl="1"/>
            <a:r>
              <a:rPr lang="en-US" dirty="0"/>
              <a:t>Key: 64-bit unsigned int</a:t>
            </a:r>
          </a:p>
          <a:p>
            <a:pPr lvl="1"/>
            <a:r>
              <a:rPr lang="en-US" dirty="0"/>
              <a:t>Value: char array </a:t>
            </a:r>
          </a:p>
          <a:p>
            <a:r>
              <a:rPr lang="en-US" dirty="0"/>
              <a:t>Each bit of the key represented a range of frequencies</a:t>
            </a:r>
          </a:p>
          <a:p>
            <a:pPr lvl="1"/>
            <a:r>
              <a:rPr lang="en-US" dirty="0"/>
              <a:t>[0]: 0 – 94hz</a:t>
            </a:r>
          </a:p>
          <a:p>
            <a:pPr lvl="1"/>
            <a:r>
              <a:rPr lang="en-US" dirty="0"/>
              <a:t>[1]: 95 – 189hz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[63] 5985 – 6079hz</a:t>
            </a:r>
          </a:p>
          <a:p>
            <a:r>
              <a:rPr lang="en-US" dirty="0"/>
              <a:t>Set the bit if there is a maximum in the corresponding range.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39A64-E3DF-4597-819E-CF77DEB8C8F8}"/>
              </a:ext>
            </a:extLst>
          </p:cNvPr>
          <p:cNvSpPr txBox="1"/>
          <p:nvPr/>
        </p:nvSpPr>
        <p:spPr>
          <a:xfrm>
            <a:off x="8573549" y="4499567"/>
            <a:ext cx="22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/ĕ/ </a:t>
            </a:r>
            <a:r>
              <a:rPr lang="en-US" dirty="0"/>
              <a:t>[10101000…]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D23E2-9209-4F6A-96EC-169F8125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07" y="2379949"/>
            <a:ext cx="4934365" cy="19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EFC0-8F62-4718-B3BC-E5A8F63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C9EC-CB5B-436C-932A-37073FC2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at too high of a frequency (12 kHz)</a:t>
            </a:r>
          </a:p>
          <a:p>
            <a:pPr lvl="1"/>
            <a:r>
              <a:rPr lang="en-US" dirty="0"/>
              <a:t>Resulted in too large of a step size (~200 Hz) of the FFT output </a:t>
            </a:r>
          </a:p>
          <a:p>
            <a:pPr lvl="1"/>
            <a:r>
              <a:rPr lang="en-US" dirty="0"/>
              <a:t>Solved by decreasing the sampling rate</a:t>
            </a:r>
          </a:p>
          <a:p>
            <a:r>
              <a:rPr lang="en-US" dirty="0"/>
              <a:t>ADC outputs 12-bits while UART transmitting takes 8-bit</a:t>
            </a:r>
          </a:p>
          <a:p>
            <a:pPr lvl="1"/>
            <a:r>
              <a:rPr lang="en-US" dirty="0"/>
              <a:t>Solved by bit shifting into a 16-bit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963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DD82-122E-40DF-A420-1D017C84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334C-DCBC-43CF-9B36-747FB670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finding maximums </a:t>
            </a:r>
          </a:p>
          <a:p>
            <a:r>
              <a:rPr lang="en-US" dirty="0"/>
              <a:t>Implement the phonics HashMap onto an SD card</a:t>
            </a:r>
          </a:p>
          <a:p>
            <a:r>
              <a:rPr lang="en-US" dirty="0"/>
              <a:t>Use a real FFT algorithm rather than a complex FFT</a:t>
            </a:r>
          </a:p>
          <a:p>
            <a:r>
              <a:rPr lang="en-US" dirty="0"/>
              <a:t>Test out the performance of the </a:t>
            </a:r>
            <a:r>
              <a:rPr lang="en-US" dirty="0">
                <a:hlinkClick r:id="rId2"/>
              </a:rPr>
              <a:t>CMSIS Real FFT</a:t>
            </a:r>
            <a:r>
              <a:rPr lang="en-US" dirty="0"/>
              <a:t> library </a:t>
            </a:r>
          </a:p>
          <a:p>
            <a:r>
              <a:rPr lang="en-US" dirty="0"/>
              <a:t>Test recording all data to a buffer then performing the FFT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C64B073A887F49BBCE439A7E307849" ma:contentTypeVersion="12" ma:contentTypeDescription="Create a new document." ma:contentTypeScope="" ma:versionID="92445633397e39dbe0ab752e3a9a928a">
  <xsd:schema xmlns:xsd="http://www.w3.org/2001/XMLSchema" xmlns:xs="http://www.w3.org/2001/XMLSchema" xmlns:p="http://schemas.microsoft.com/office/2006/metadata/properties" xmlns:ns3="092134c2-e850-4e01-b5c6-08c9001469aa" xmlns:ns4="fcbd7fa1-1712-45a1-a710-469eba1a9d04" targetNamespace="http://schemas.microsoft.com/office/2006/metadata/properties" ma:root="true" ma:fieldsID="2c299659d4c44bd9d2ee84ebfc3479fe" ns3:_="" ns4:_="">
    <xsd:import namespace="092134c2-e850-4e01-b5c6-08c9001469aa"/>
    <xsd:import namespace="fcbd7fa1-1712-45a1-a710-469eba1a9d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34c2-e850-4e01-b5c6-08c900146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d7fa1-1712-45a1-a710-469eba1a9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2E1092-5E3C-4875-B55F-88184548DA4D}">
  <ds:schemaRefs>
    <ds:schemaRef ds:uri="http://purl.org/dc/dcmitype/"/>
    <ds:schemaRef ds:uri="http://www.w3.org/XML/1998/namespace"/>
    <ds:schemaRef ds:uri="fcbd7fa1-1712-45a1-a710-469eba1a9d04"/>
    <ds:schemaRef ds:uri="http://schemas.microsoft.com/office/2006/documentManagement/types"/>
    <ds:schemaRef ds:uri="092134c2-e850-4e01-b5c6-08c9001469a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6C0712-D317-4B10-BD59-005C74C32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2B007D-1CB1-4F65-A8B4-F87442B84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134c2-e850-4e01-b5c6-08c9001469aa"/>
    <ds:schemaRef ds:uri="fcbd7fa1-1712-45a1-a710-469eba1a9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2630</TotalTime>
  <Words>575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Trebuchet MS</vt:lpstr>
      <vt:lpstr>Berlin</vt:lpstr>
      <vt:lpstr>Embedded Speech to Text William Pickering</vt:lpstr>
      <vt:lpstr>Order of Execution</vt:lpstr>
      <vt:lpstr>Project Description</vt:lpstr>
      <vt:lpstr>Requirements</vt:lpstr>
      <vt:lpstr>How to Sample at a Desired Rate</vt:lpstr>
      <vt:lpstr>Processing the Data - First Iteration</vt:lpstr>
      <vt:lpstr>Comparing the Data - First Iteration</vt:lpstr>
      <vt:lpstr>Revisions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Pickering</dc:creator>
  <cp:lastModifiedBy>William Pickering</cp:lastModifiedBy>
  <cp:revision>64</cp:revision>
  <dcterms:created xsi:type="dcterms:W3CDTF">2021-07-07T21:55:25Z</dcterms:created>
  <dcterms:modified xsi:type="dcterms:W3CDTF">2021-07-13T22:17:45Z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0x01010040C64B073A887F49BBCE439A7E307849</vt:lpwstr>
  </property>
</Properties>
</file>