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63" r:id="rId5"/>
    <p:sldId id="259" r:id="rId6"/>
    <p:sldId id="260" r:id="rId7"/>
    <p:sldId id="264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r>
            <a:rPr lang="en-US" dirty="0" smtClean="0">
              <a:latin typeface="MarianinaCnFY-Medium" panose="02000606000000020004" pitchFamily="2" charset="0"/>
            </a:rPr>
            <a:t>Research</a:t>
          </a:r>
          <a:endParaRPr lang="en-US" dirty="0">
            <a:latin typeface="MarianinaCnFY-Medium" panose="02000606000000020004" pitchFamily="2" charset="0"/>
          </a:endParaRP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en-US"/>
        </a:p>
      </dgm:t>
    </dgm:pt>
    <dgm:pt modelId="{3983B1D4-E9F3-40E6-BD23-7E703B845062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Look at different APIs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endParaRPr lang="en-US"/>
        </a:p>
      </dgm:t>
    </dgm:pt>
    <dgm:pt modelId="{2A852870-B74D-459C-8F84-EFB9808C8E9B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Read up on their history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endParaRPr lang="en-US"/>
        </a:p>
      </dgm:t>
    </dgm:pt>
    <dgm:pt modelId="{81D6D67D-53AE-4820-9DCF-7693A7DC6D1A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Discover their strengths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r>
            <a:rPr lang="en-US" dirty="0" smtClean="0">
              <a:latin typeface="MarianinaCnFY-Medium" panose="02000606000000020004" pitchFamily="2" charset="0"/>
            </a:rPr>
            <a:t>Compare</a:t>
          </a:r>
          <a:endParaRPr lang="en-US" dirty="0">
            <a:latin typeface="MarianinaCnFY-Medium" panose="02000606000000020004" pitchFamily="2" charset="0"/>
          </a:endParaRP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en-US"/>
        </a:p>
      </dgm:t>
    </dgm:pt>
    <dgm:pt modelId="{BCC44E0D-2E84-42AD-BFBC-B1DB0B59B688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Read through some tutorials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endParaRPr lang="en-US"/>
        </a:p>
      </dgm:t>
    </dgm:pt>
    <dgm:pt modelId="{AD13CCF9-E354-4373-B687-C856736F1065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What does the syntax look like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endParaRPr lang="en-US"/>
        </a:p>
      </dgm:t>
    </dgm:pt>
    <dgm:pt modelId="{32EDCF16-5AA6-464A-B649-4803504CAE86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Are there any downsides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r>
            <a:rPr lang="en-US" dirty="0" smtClean="0">
              <a:latin typeface="MarianinaCnFY-Medium" panose="02000606000000020004" pitchFamily="2" charset="0"/>
            </a:rPr>
            <a:t>Experiment</a:t>
          </a:r>
          <a:endParaRPr lang="en-US" dirty="0">
            <a:latin typeface="MarianinaCnFY-Medium" panose="02000606000000020004" pitchFamily="2" charset="0"/>
          </a:endParaRP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en-US"/>
        </a:p>
      </dgm:t>
    </dgm:pt>
    <dgm:pt modelId="{8DC3B0AC-5266-485C-BEE0-5EA316ED6351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How do the APIs compare to each other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4AF62E0A-68C0-4E36-A271-5E981705ABD4}" type="parTrans" cxnId="{D9AB0AE6-F18B-4A70-BFB4-908F5D928CC4}">
      <dgm:prSet/>
      <dgm:spPr/>
      <dgm:t>
        <a:bodyPr/>
        <a:lstStyle/>
        <a:p>
          <a:endParaRPr lang="en-US"/>
        </a:p>
      </dgm:t>
    </dgm:pt>
    <dgm:pt modelId="{09B5E930-7BFA-4193-A015-8BA2F8D85EED}" type="sibTrans" cxnId="{D9AB0AE6-F18B-4A70-BFB4-908F5D928CC4}">
      <dgm:prSet/>
      <dgm:spPr/>
      <dgm:t>
        <a:bodyPr/>
        <a:lstStyle/>
        <a:p>
          <a:endParaRPr lang="en-US"/>
        </a:p>
      </dgm:t>
    </dgm:pt>
    <dgm:pt modelId="{12A28CF0-4E84-404B-BD05-C93E11DD70AF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Can they be used together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endParaRPr lang="en-US"/>
        </a:p>
      </dgm:t>
    </dgm:pt>
    <dgm:pt modelId="{7B4759E5-D090-4169-B095-7F93192E3AD7}">
      <dgm:prSet phldrT="[Text]" custT="1"/>
      <dgm:spPr/>
      <dgm:t>
        <a:bodyPr/>
        <a:lstStyle/>
        <a:p>
          <a:r>
            <a:rPr lang="en-US" sz="2000" dirty="0" smtClean="0">
              <a:latin typeface="MarianinaCnFY-Medium" panose="02000606000000020004" pitchFamily="2" charset="0"/>
            </a:rPr>
            <a:t>Reveal strengths and weaknesses</a:t>
          </a:r>
          <a:endParaRPr lang="en-US" sz="2000" dirty="0">
            <a:latin typeface="MarianinaCnFY-Medium" panose="02000606000000020004" pitchFamily="2" charset="0"/>
          </a:endParaRP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endParaRPr lang="en-US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8A5ADE6-C095-47F2-9BD8-3724EF926095}" type="pres">
      <dgm:prSet presAssocID="{70FEEDF0-9ED0-4D7F-AB97-F24DEA096723}" presName="Accent1" presStyleCnt="0"/>
      <dgm:spPr/>
      <dgm:t>
        <a:bodyPr/>
        <a:lstStyle/>
        <a:p>
          <a:endParaRPr lang="nl-BE"/>
        </a:p>
      </dgm:t>
    </dgm:pt>
    <dgm:pt modelId="{8BB83C97-51F0-45C6-863A-E48679F22BC5}" type="pres">
      <dgm:prSet presAssocID="{70FEEDF0-9ED0-4D7F-AB97-F24DEA096723}" presName="Accent" presStyleLbl="node1" presStyleIdx="0" presStyleCnt="3"/>
      <dgm:spPr/>
      <dgm:t>
        <a:bodyPr/>
        <a:lstStyle/>
        <a:p>
          <a:endParaRPr lang="nl-BE"/>
        </a:p>
      </dgm:t>
    </dgm:pt>
    <dgm:pt modelId="{82171282-A646-4576-AB4C-5C8A06136ED3}" type="pres">
      <dgm:prSet presAssocID="{70FEEDF0-9ED0-4D7F-AB97-F24DEA096723}" presName="Child1" presStyleLbl="revTx" presStyleIdx="0" presStyleCnt="6" custScaleX="147697" custScaleY="132566" custLinFactNeighborX="26935" custLinFactNeighborY="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01F4-B5D1-4AB7-BC83-753D06A88415}" type="pres">
      <dgm:prSet presAssocID="{70FEEDF0-9ED0-4D7F-AB97-F24DEA096723}" presName="Parent1" presStyleLbl="revTx" presStyleIdx="1" presStyleCnt="6" custScaleY="1325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4C8C0-A665-47B8-AD0B-A80BD66447C9}" type="pres">
      <dgm:prSet presAssocID="{902514D4-9367-48BD-AB98-415C361E8095}" presName="Accent2" presStyleCnt="0"/>
      <dgm:spPr/>
      <dgm:t>
        <a:bodyPr/>
        <a:lstStyle/>
        <a:p>
          <a:endParaRPr lang="nl-BE"/>
        </a:p>
      </dgm:t>
    </dgm:pt>
    <dgm:pt modelId="{12D2183B-C8C1-4ADD-8BFA-63A0024D79DB}" type="pres">
      <dgm:prSet presAssocID="{902514D4-9367-48BD-AB98-415C361E8095}" presName="Accent" presStyleLbl="node1" presStyleIdx="1" presStyleCnt="3"/>
      <dgm:spPr/>
      <dgm:t>
        <a:bodyPr/>
        <a:lstStyle/>
        <a:p>
          <a:endParaRPr lang="nl-BE"/>
        </a:p>
      </dgm:t>
    </dgm:pt>
    <dgm:pt modelId="{47FC99C1-6CDC-4E5F-82DC-8138B26E8725}" type="pres">
      <dgm:prSet presAssocID="{902514D4-9367-48BD-AB98-415C361E8095}" presName="Child2" presStyleLbl="revTx" presStyleIdx="2" presStyleCnt="6" custScaleX="151932" custScaleY="132566" custLinFactY="47597" custLinFactNeighborX="74423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E086-AABF-4A0E-98D0-5626D79C154F}" type="pres">
      <dgm:prSet presAssocID="{902514D4-9367-48BD-AB98-415C361E8095}" presName="Parent2" presStyleLbl="revTx" presStyleIdx="3" presStyleCnt="6" custScaleY="1325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095C-D392-4DF1-8FBB-9D795D0570B7}" type="pres">
      <dgm:prSet presAssocID="{42DDB17B-32B6-4380-AEA0-A9CDCE0F4C58}" presName="Accent3" presStyleCnt="0"/>
      <dgm:spPr/>
      <dgm:t>
        <a:bodyPr/>
        <a:lstStyle/>
        <a:p>
          <a:endParaRPr lang="nl-BE"/>
        </a:p>
      </dgm:t>
    </dgm:pt>
    <dgm:pt modelId="{339FCDE6-ACB1-4FC6-B770-034DE4C59DA1}" type="pres">
      <dgm:prSet presAssocID="{42DDB17B-32B6-4380-AEA0-A9CDCE0F4C58}" presName="Accent" presStyleLbl="node1" presStyleIdx="2" presStyleCnt="3"/>
      <dgm:spPr/>
      <dgm:t>
        <a:bodyPr/>
        <a:lstStyle/>
        <a:p>
          <a:endParaRPr lang="nl-BE"/>
        </a:p>
      </dgm:t>
    </dgm:pt>
    <dgm:pt modelId="{4708EA16-D5C5-4EE2-8A83-5B988D03B274}" type="pres">
      <dgm:prSet presAssocID="{42DDB17B-32B6-4380-AEA0-A9CDCE0F4C58}" presName="Child3" presStyleLbl="revTx" presStyleIdx="4" presStyleCnt="6" custScaleX="199283" custScaleY="132566" custLinFactY="-40251" custLinFactNeighborX="1130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D50E6-1C35-4B77-9E90-501897F8F6D8}" type="pres">
      <dgm:prSet presAssocID="{42DDB17B-32B6-4380-AEA0-A9CDCE0F4C58}" presName="Parent3" presStyleLbl="revTx" presStyleIdx="5" presStyleCnt="6" custScaleY="1325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0240566B-928D-42F9-A765-C591809AAE33}" srcId="{902514D4-9367-48BD-AB98-415C361E8095}" destId="{32EDCF16-5AA6-464A-B649-4803504CAE86}" srcOrd="2" destOrd="0" parTransId="{A1499DA9-EC04-43E6-85A8-39036BA31592}" sibTransId="{E4012107-EDD2-401B-96BA-C98454E188FA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416C2BE1-0BEC-4FE2-AE9F-2DB05AD3040E}" type="presOf" srcId="{9EFDE1E0-36B2-42FD-8BC1-DEC0FAC5CDC6}" destId="{0746AFD6-81AF-4A03-965B-E5FD2AC99902}" srcOrd="0" destOrd="0" presId="urn:microsoft.com/office/officeart/2009/layout/CircleArrowProcess"/>
    <dgm:cxn modelId="{8CEF87E4-4159-499F-BEFD-0ED5C9C21682}" srcId="{42DDB17B-32B6-4380-AEA0-A9CDCE0F4C58}" destId="{7B4759E5-D090-4169-B095-7F93192E3AD7}" srcOrd="2" destOrd="0" parTransId="{DAE1DC3E-CC13-48D5-A225-19A62ED36208}" sibTransId="{4995E391-0564-443E-81BB-2C903CC1624C}"/>
    <dgm:cxn modelId="{C625C042-449A-4950-8B23-60368C1565D0}" type="presOf" srcId="{32EDCF16-5AA6-464A-B649-4803504CAE86}" destId="{47FC99C1-6CDC-4E5F-82DC-8138B26E8725}" srcOrd="0" destOrd="2" presId="urn:microsoft.com/office/officeart/2009/layout/CircleArrowProcess"/>
    <dgm:cxn modelId="{1008645A-01B2-4AB4-8DCB-01322DD515F8}" type="presOf" srcId="{70FEEDF0-9ED0-4D7F-AB97-F24DEA096723}" destId="{2B9101F4-B5D1-4AB7-BC83-753D06A88415}" srcOrd="0" destOrd="0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078636F4-E123-497D-AB91-215CF94F8E66}" type="presOf" srcId="{BCC44E0D-2E84-42AD-BFBC-B1DB0B59B688}" destId="{47FC99C1-6CDC-4E5F-82DC-8138B26E8725}" srcOrd="0" destOrd="0" presId="urn:microsoft.com/office/officeart/2009/layout/CircleArrowProcess"/>
    <dgm:cxn modelId="{BC2FE216-609D-4339-852D-4A11C6ECBB6C}" type="presOf" srcId="{7B4759E5-D090-4169-B095-7F93192E3AD7}" destId="{4708EA16-D5C5-4EE2-8A83-5B988D03B274}" srcOrd="0" destOrd="2" presId="urn:microsoft.com/office/officeart/2009/layout/CircleArrowProcess"/>
    <dgm:cxn modelId="{D9AB0AE6-F18B-4A70-BFB4-908F5D928CC4}" srcId="{42DDB17B-32B6-4380-AEA0-A9CDCE0F4C58}" destId="{8DC3B0AC-5266-485C-BEE0-5EA316ED6351}" srcOrd="0" destOrd="0" parTransId="{4AF62E0A-68C0-4E36-A271-5E981705ABD4}" sibTransId="{09B5E930-7BFA-4193-A015-8BA2F8D85EED}"/>
    <dgm:cxn modelId="{1C12A84C-A43C-4156-99A7-7606127DE1C0}" type="presOf" srcId="{8DC3B0AC-5266-485C-BEE0-5EA316ED6351}" destId="{4708EA16-D5C5-4EE2-8A83-5B988D03B274}" srcOrd="0" destOrd="0" presId="urn:microsoft.com/office/officeart/2009/layout/CircleArrowProcess"/>
    <dgm:cxn modelId="{921E0A0B-C69B-4CDB-8823-8A314F07551B}" type="presOf" srcId="{81D6D67D-53AE-4820-9DCF-7693A7DC6D1A}" destId="{82171282-A646-4576-AB4C-5C8A06136ED3}" srcOrd="0" destOrd="2" presId="urn:microsoft.com/office/officeart/2009/layout/CircleArrowProcess"/>
    <dgm:cxn modelId="{D3D6AC4F-8C03-4088-9478-8F7BF53866BE}" type="presOf" srcId="{2A852870-B74D-459C-8F84-EFB9808C8E9B}" destId="{82171282-A646-4576-AB4C-5C8A06136ED3}" srcOrd="0" destOrd="1" presId="urn:microsoft.com/office/officeart/2009/layout/CircleArrowProcess"/>
    <dgm:cxn modelId="{79D39691-319C-420D-BFCA-6C0E41DCC18F}" type="presOf" srcId="{AD13CCF9-E354-4373-B687-C856736F1065}" destId="{47FC99C1-6CDC-4E5F-82DC-8138B26E8725}" srcOrd="0" destOrd="1" presId="urn:microsoft.com/office/officeart/2009/layout/CircleArrowProcess"/>
    <dgm:cxn modelId="{D139A64E-E40E-4CB8-B15E-59666A23EAE2}" type="presOf" srcId="{902514D4-9367-48BD-AB98-415C361E8095}" destId="{4E0AE086-AABF-4A0E-98D0-5626D79C154F}" srcOrd="0" destOrd="0" presId="urn:microsoft.com/office/officeart/2009/layout/CircleArrowProcess"/>
    <dgm:cxn modelId="{B2886FB3-5EBB-4F6C-830F-58AEE868C61D}" type="presOf" srcId="{12A28CF0-4E84-404B-BD05-C93E11DD70AF}" destId="{4708EA16-D5C5-4EE2-8A83-5B988D03B274}" srcOrd="0" destOrd="1" presId="urn:microsoft.com/office/officeart/2009/layout/CircleArrowProcess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58A5A894-9657-4747-891D-67351E6581CF}" type="presOf" srcId="{42DDB17B-32B6-4380-AEA0-A9CDCE0F4C58}" destId="{6AED50E6-1C35-4B77-9E90-501897F8F6D8}" srcOrd="0" destOrd="0" presId="urn:microsoft.com/office/officeart/2009/layout/CircleArrowProcess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00BB9DCF-08AA-4D70-B97B-425F5F976678}" type="presOf" srcId="{3983B1D4-E9F3-40E6-BD23-7E703B845062}" destId="{82171282-A646-4576-AB4C-5C8A06136ED3}" srcOrd="0" destOrd="0" presId="urn:microsoft.com/office/officeart/2009/layout/CircleArrowProcess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5B41A4CA-ECD8-4F11-ACF9-49DD06FC89A3}" type="presParOf" srcId="{0746AFD6-81AF-4A03-965B-E5FD2AC99902}" destId="{B8A5ADE6-C095-47F2-9BD8-3724EF926095}" srcOrd="0" destOrd="0" presId="urn:microsoft.com/office/officeart/2009/layout/CircleArrowProcess"/>
    <dgm:cxn modelId="{227F4A2B-1639-4B44-9AAA-9A3257DE9CA1}" type="presParOf" srcId="{B8A5ADE6-C095-47F2-9BD8-3724EF926095}" destId="{8BB83C97-51F0-45C6-863A-E48679F22BC5}" srcOrd="0" destOrd="0" presId="urn:microsoft.com/office/officeart/2009/layout/CircleArrowProcess"/>
    <dgm:cxn modelId="{810905A9-3CB2-4C62-9BF4-8BCBD03EF017}" type="presParOf" srcId="{0746AFD6-81AF-4A03-965B-E5FD2AC99902}" destId="{82171282-A646-4576-AB4C-5C8A06136ED3}" srcOrd="1" destOrd="0" presId="urn:microsoft.com/office/officeart/2009/layout/CircleArrowProcess"/>
    <dgm:cxn modelId="{DDEF1CE8-5704-4B63-B3E3-520884AE9B36}" type="presParOf" srcId="{0746AFD6-81AF-4A03-965B-E5FD2AC99902}" destId="{2B9101F4-B5D1-4AB7-BC83-753D06A88415}" srcOrd="2" destOrd="0" presId="urn:microsoft.com/office/officeart/2009/layout/CircleArrowProcess"/>
    <dgm:cxn modelId="{D8F97A31-FEC4-41DF-BBFE-D57FB6391CBF}" type="presParOf" srcId="{0746AFD6-81AF-4A03-965B-E5FD2AC99902}" destId="{49C4C8C0-A665-47B8-AD0B-A80BD66447C9}" srcOrd="3" destOrd="0" presId="urn:microsoft.com/office/officeart/2009/layout/CircleArrowProcess"/>
    <dgm:cxn modelId="{FAB6397B-4462-459F-AC8F-12D0FF1575DA}" type="presParOf" srcId="{49C4C8C0-A665-47B8-AD0B-A80BD66447C9}" destId="{12D2183B-C8C1-4ADD-8BFA-63A0024D79DB}" srcOrd="0" destOrd="0" presId="urn:microsoft.com/office/officeart/2009/layout/CircleArrowProcess"/>
    <dgm:cxn modelId="{4F6743B0-2B59-4FC6-A9C5-27465063111F}" type="presParOf" srcId="{0746AFD6-81AF-4A03-965B-E5FD2AC99902}" destId="{47FC99C1-6CDC-4E5F-82DC-8138B26E8725}" srcOrd="4" destOrd="0" presId="urn:microsoft.com/office/officeart/2009/layout/CircleArrowProcess"/>
    <dgm:cxn modelId="{C71D03B8-0EAF-4A5A-A4BE-307B7EEDCD38}" type="presParOf" srcId="{0746AFD6-81AF-4A03-965B-E5FD2AC99902}" destId="{4E0AE086-AABF-4A0E-98D0-5626D79C154F}" srcOrd="5" destOrd="0" presId="urn:microsoft.com/office/officeart/2009/layout/CircleArrowProcess"/>
    <dgm:cxn modelId="{4E664925-65D1-4BC3-9AAA-B4693D0CA456}" type="presParOf" srcId="{0746AFD6-81AF-4A03-965B-E5FD2AC99902}" destId="{C57F095C-D392-4DF1-8FBB-9D795D0570B7}" srcOrd="6" destOrd="0" presId="urn:microsoft.com/office/officeart/2009/layout/CircleArrowProcess"/>
    <dgm:cxn modelId="{3EBC2D5E-9A96-4184-B91F-FE4F5DD1DF34}" type="presParOf" srcId="{C57F095C-D392-4DF1-8FBB-9D795D0570B7}" destId="{339FCDE6-ACB1-4FC6-B770-034DE4C59DA1}" srcOrd="0" destOrd="0" presId="urn:microsoft.com/office/officeart/2009/layout/CircleArrowProcess"/>
    <dgm:cxn modelId="{2A087BEC-AA6A-435C-AA34-2916E64DA249}" type="presParOf" srcId="{0746AFD6-81AF-4A03-965B-E5FD2AC99902}" destId="{4708EA16-D5C5-4EE2-8A83-5B988D03B274}" srcOrd="7" destOrd="0" presId="urn:microsoft.com/office/officeart/2009/layout/CircleArrowProcess"/>
    <dgm:cxn modelId="{4D5A37EB-84D9-48A1-96EC-9EDD93906278}" type="presParOf" srcId="{0746AFD6-81AF-4A03-965B-E5FD2AC99902}" destId="{6AED50E6-1C35-4B77-9E90-501897F8F6D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1157679" y="0"/>
          <a:ext cx="2803597" cy="28040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4013722" y="661413"/>
          <a:ext cx="2484497" cy="148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Look at different APIs</a:t>
          </a:r>
          <a:endParaRPr lang="en-US" sz="2000" kern="1200" dirty="0">
            <a:latin typeface="MarianinaCnFY-Medium" panose="02000606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Read up on their history</a:t>
          </a:r>
          <a:endParaRPr lang="en-US" sz="2000" kern="1200" dirty="0">
            <a:latin typeface="MarianinaCnFY-Medium" panose="02000606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Discover their strengths</a:t>
          </a:r>
          <a:endParaRPr lang="en-US" sz="2000" kern="1200" dirty="0">
            <a:latin typeface="MarianinaCnFY-Medium" panose="02000606000000020004" pitchFamily="2" charset="0"/>
          </a:endParaRPr>
        </a:p>
      </dsp:txBody>
      <dsp:txXfrm>
        <a:off x="4013722" y="661413"/>
        <a:ext cx="2484497" cy="1487181"/>
      </dsp:txXfrm>
    </dsp:sp>
    <dsp:sp modelId="{2B9101F4-B5D1-4AB7-BC83-753D06A88415}">
      <dsp:nvSpPr>
        <dsp:cNvPr id="0" name=""/>
        <dsp:cNvSpPr/>
      </dsp:nvSpPr>
      <dsp:spPr>
        <a:xfrm>
          <a:off x="1777366" y="885531"/>
          <a:ext cx="1557905" cy="103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MarianinaCnFY-Medium" panose="02000606000000020004" pitchFamily="2" charset="0"/>
            </a:rPr>
            <a:t>Research</a:t>
          </a:r>
          <a:endParaRPr lang="en-US" sz="3900" kern="1200" dirty="0">
            <a:latin typeface="MarianinaCnFY-Medium" panose="02000606000000020004" pitchFamily="2" charset="0"/>
          </a:endParaRPr>
        </a:p>
      </dsp:txBody>
      <dsp:txXfrm>
        <a:off x="1777366" y="885531"/>
        <a:ext cx="1557905" cy="1032379"/>
      </dsp:txXfrm>
    </dsp:sp>
    <dsp:sp modelId="{12D2183B-C8C1-4ADD-8BFA-63A0024D79DB}">
      <dsp:nvSpPr>
        <dsp:cNvPr id="0" name=""/>
        <dsp:cNvSpPr/>
      </dsp:nvSpPr>
      <dsp:spPr>
        <a:xfrm>
          <a:off x="378989" y="1611119"/>
          <a:ext cx="2803597" cy="28040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3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C99C1-6CDC-4E5F-82DC-8138B26E8725}">
      <dsp:nvSpPr>
        <dsp:cNvPr id="0" name=""/>
        <dsp:cNvSpPr/>
      </dsp:nvSpPr>
      <dsp:spPr>
        <a:xfrm>
          <a:off x="3997710" y="3929424"/>
          <a:ext cx="2555736" cy="148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Read through some tutorials</a:t>
          </a:r>
          <a:endParaRPr lang="en-US" sz="2000" kern="1200" dirty="0">
            <a:latin typeface="MarianinaCnFY-Medium" panose="02000606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What does the syntax look like</a:t>
          </a:r>
          <a:endParaRPr lang="en-US" sz="2000" kern="1200" dirty="0">
            <a:latin typeface="MarianinaCnFY-Medium" panose="02000606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Are there any downsides</a:t>
          </a:r>
          <a:endParaRPr lang="en-US" sz="2000" kern="1200" dirty="0">
            <a:latin typeface="MarianinaCnFY-Medium" panose="02000606000000020004" pitchFamily="2" charset="0"/>
          </a:endParaRPr>
        </a:p>
      </dsp:txBody>
      <dsp:txXfrm>
        <a:off x="3997710" y="3929424"/>
        <a:ext cx="2555736" cy="1487181"/>
      </dsp:txXfrm>
    </dsp:sp>
    <dsp:sp modelId="{4E0AE086-AABF-4A0E-98D0-5626D79C154F}">
      <dsp:nvSpPr>
        <dsp:cNvPr id="0" name=""/>
        <dsp:cNvSpPr/>
      </dsp:nvSpPr>
      <dsp:spPr>
        <a:xfrm>
          <a:off x="1001835" y="2505970"/>
          <a:ext cx="1557905" cy="103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MarianinaCnFY-Medium" panose="02000606000000020004" pitchFamily="2" charset="0"/>
            </a:rPr>
            <a:t>Compare</a:t>
          </a:r>
          <a:endParaRPr lang="en-US" sz="3900" kern="1200" dirty="0">
            <a:latin typeface="MarianinaCnFY-Medium" panose="02000606000000020004" pitchFamily="2" charset="0"/>
          </a:endParaRPr>
        </a:p>
      </dsp:txBody>
      <dsp:txXfrm>
        <a:off x="1001835" y="2505970"/>
        <a:ext cx="1557905" cy="1032379"/>
      </dsp:txXfrm>
    </dsp:sp>
    <dsp:sp modelId="{339FCDE6-ACB1-4FC6-B770-034DE4C59DA1}">
      <dsp:nvSpPr>
        <dsp:cNvPr id="0" name=""/>
        <dsp:cNvSpPr/>
      </dsp:nvSpPr>
      <dsp:spPr>
        <a:xfrm>
          <a:off x="1357221" y="3415038"/>
          <a:ext cx="2408724" cy="24096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316989" y="2320079"/>
          <a:ext cx="3352255" cy="148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How do the APIs compare to each other</a:t>
          </a:r>
          <a:endParaRPr lang="en-US" sz="2000" kern="1200" dirty="0">
            <a:latin typeface="MarianinaCnFY-Medium" panose="02000606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Can they be used together</a:t>
          </a:r>
          <a:endParaRPr lang="en-US" sz="2000" kern="1200" dirty="0">
            <a:latin typeface="MarianinaCnFY-Medium" panose="02000606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MarianinaCnFY-Medium" panose="02000606000000020004" pitchFamily="2" charset="0"/>
            </a:rPr>
            <a:t>Reveal strengths and weaknesses</a:t>
          </a:r>
          <a:endParaRPr lang="en-US" sz="2000" kern="1200" dirty="0">
            <a:latin typeface="MarianinaCnFY-Medium" panose="02000606000000020004" pitchFamily="2" charset="0"/>
          </a:endParaRPr>
        </a:p>
      </dsp:txBody>
      <dsp:txXfrm>
        <a:off x="3316989" y="2320079"/>
        <a:ext cx="3352255" cy="1487181"/>
      </dsp:txXfrm>
    </dsp:sp>
    <dsp:sp modelId="{6AED50E6-1C35-4B77-9E90-501897F8F6D8}">
      <dsp:nvSpPr>
        <dsp:cNvPr id="0" name=""/>
        <dsp:cNvSpPr/>
      </dsp:nvSpPr>
      <dsp:spPr>
        <a:xfrm>
          <a:off x="1781051" y="4128739"/>
          <a:ext cx="1557905" cy="103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MarianinaCnFY-Medium" panose="02000606000000020004" pitchFamily="2" charset="0"/>
            </a:rPr>
            <a:t>Experiment</a:t>
          </a:r>
          <a:endParaRPr lang="en-US" sz="3900" kern="1200" dirty="0">
            <a:latin typeface="MarianinaCnFY-Medium" panose="02000606000000020004" pitchFamily="2" charset="0"/>
          </a:endParaRPr>
        </a:p>
      </dsp:txBody>
      <dsp:txXfrm>
        <a:off x="1781051" y="4128739"/>
        <a:ext cx="1557905" cy="1032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FBFCC-0E31-48A0-A880-072F6899D1D6}" type="datetimeFigureOut">
              <a:rPr lang="en-US"/>
              <a:t>1/20/2015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B13EE-9412-42AB-AD24-C3CFF95C4A2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6D1E-3C8D-4917-BE0E-512A8CBFBE38}" type="datetimeFigureOut">
              <a:rPr lang="en-US"/>
              <a:t>1/20/2015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5C6B-3CDA-41FA-BD55-5A736EEBCF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5" y="-310254"/>
            <a:ext cx="12195295" cy="76220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1572" y="1816138"/>
            <a:ext cx="2901798" cy="3369275"/>
          </a:xfrm>
        </p:spPr>
        <p:txBody>
          <a:bodyPr/>
          <a:lstStyle/>
          <a:p>
            <a:r>
              <a:rPr lang="en-US" dirty="0" smtClean="0">
                <a:latin typeface="MarianinaCnFY-Medium" panose="02000606000000020004" pitchFamily="2" charset="0"/>
              </a:rPr>
              <a:t>Data </a:t>
            </a:r>
            <a:br>
              <a:rPr lang="en-US" dirty="0" smtClean="0">
                <a:latin typeface="MarianinaCnFY-Medium" panose="02000606000000020004" pitchFamily="2" charset="0"/>
              </a:rPr>
            </a:br>
            <a:r>
              <a:rPr lang="en-US" dirty="0" smtClean="0">
                <a:latin typeface="MarianinaCnFY-Medium" panose="02000606000000020004" pitchFamily="2" charset="0"/>
              </a:rPr>
              <a:t>Driven </a:t>
            </a:r>
            <a:br>
              <a:rPr lang="en-US" dirty="0" smtClean="0">
                <a:latin typeface="MarianinaCnFY-Medium" panose="02000606000000020004" pitchFamily="2" charset="0"/>
              </a:rPr>
            </a:br>
            <a:r>
              <a:rPr lang="en-US" dirty="0" smtClean="0">
                <a:latin typeface="MarianinaCnFY-Medium" panose="02000606000000020004" pitchFamily="2" charset="0"/>
              </a:rPr>
              <a:t>Documents</a:t>
            </a:r>
            <a:br>
              <a:rPr lang="en-US" dirty="0" smtClean="0">
                <a:latin typeface="MarianinaCnFY-Medium" panose="02000606000000020004" pitchFamily="2" charset="0"/>
              </a:rPr>
            </a:br>
            <a:r>
              <a:rPr lang="en-US" dirty="0" smtClean="0">
                <a:latin typeface="MarianinaCnFY-Medium" panose="02000606000000020004" pitchFamily="2" charset="0"/>
              </a:rPr>
              <a:t>D3.JS</a:t>
            </a:r>
            <a:endParaRPr lang="en-US" dirty="0">
              <a:latin typeface="MarianinaCnFY-Medium" panose="02000606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79" y="1893520"/>
            <a:ext cx="3060317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aninaCnFY-Medium" panose="02000606000000020004" pitchFamily="2" charset="0"/>
              </a:rPr>
              <a:t>My approach</a:t>
            </a:r>
            <a:endParaRPr lang="en-US" dirty="0">
              <a:latin typeface="MarianinaCnFY-Medium" panose="02000606000000020004" pitchFamily="2" charset="0"/>
            </a:endParaRPr>
          </a:p>
        </p:txBody>
      </p:sp>
      <p:graphicFrame>
        <p:nvGraphicFramePr>
          <p:cNvPr id="5" name="Diagram 4" descr="Circle Arrow Process" title="SmartArt"/>
          <p:cNvGraphicFramePr/>
          <p:nvPr>
            <p:extLst>
              <p:ext uri="{D42A27DB-BD31-4B8C-83A1-F6EECF244321}">
                <p14:modId xmlns:p14="http://schemas.microsoft.com/office/powerpoint/2010/main" val="983469120"/>
              </p:ext>
            </p:extLst>
          </p:nvPr>
        </p:nvGraphicFramePr>
        <p:xfrm>
          <a:off x="2557284" y="367626"/>
          <a:ext cx="6858000" cy="582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95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omaliinternationaluniversity.com/wp-content/uploads/2014/10/dreamstime_m_14752901-mediumx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697" y="-139959"/>
            <a:ext cx="12889248" cy="85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arianinaCnFY-Medium" panose="02000606000000020004" pitchFamily="2" charset="0"/>
              </a:rPr>
              <a:t>Research</a:t>
            </a:r>
            <a:endParaRPr lang="en-US" dirty="0">
              <a:solidFill>
                <a:schemeClr val="bg1"/>
              </a:solidFill>
              <a:latin typeface="MarianinaCnFY-Medium" panose="02000606000000020004" pitchFamily="2" charset="0"/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196341" y="-373471"/>
            <a:ext cx="2803597" cy="280402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00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aninaCnFY-Medium" panose="02000606000000020004" pitchFamily="2" charset="0"/>
              </a:rPr>
              <a:t>Research</a:t>
            </a:r>
            <a:endParaRPr lang="en-US" dirty="0">
              <a:latin typeface="MarianinaCnFY-Medium" panose="02000606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878" y="2430553"/>
            <a:ext cx="10602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err="1" smtClean="0">
                <a:latin typeface="MarianinaCnFY-Medium" panose="02000606000000020004" pitchFamily="2" charset="0"/>
              </a:rPr>
              <a:t>There</a:t>
            </a:r>
            <a:r>
              <a:rPr lang="nl-BE" sz="3200" dirty="0" smtClean="0">
                <a:latin typeface="MarianinaCnFY-Medium" panose="02000606000000020004" pitchFamily="2" charset="0"/>
              </a:rPr>
              <a:t> are a lot of libraries out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there</a:t>
            </a:r>
            <a:r>
              <a:rPr lang="nl-BE" sz="3200" dirty="0" smtClean="0">
                <a:latin typeface="MarianinaCnFY-Medium" panose="02000606000000020004" pitchFamily="2" charset="0"/>
              </a:rPr>
              <a:t>  (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seriously</a:t>
            </a:r>
            <a:r>
              <a:rPr lang="nl-BE" sz="3200" dirty="0" smtClean="0">
                <a:latin typeface="MarianinaCnFY-Medium" panose="02000606000000020004" pitchFamily="2" charset="0"/>
              </a:rPr>
              <a:t>,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there</a:t>
            </a:r>
            <a:r>
              <a:rPr lang="nl-BE" sz="3200" dirty="0" smtClean="0">
                <a:latin typeface="MarianinaCnFY-Medium" panose="02000606000000020004" pitchFamily="2" charset="0"/>
              </a:rPr>
              <a:t> are )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>
                <a:latin typeface="MarianinaCnFY-Medium" panose="02000606000000020004" pitchFamily="2" charset="0"/>
              </a:rPr>
              <a:t>The </a:t>
            </a:r>
            <a:r>
              <a:rPr lang="nl-BE" sz="3200" dirty="0" err="1">
                <a:latin typeface="MarianinaCnFY-Medium" panose="02000606000000020004" pitchFamily="2" charset="0"/>
              </a:rPr>
              <a:t>fact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it</a:t>
            </a:r>
            <a:r>
              <a:rPr lang="nl-BE" sz="3200" dirty="0">
                <a:latin typeface="MarianinaCnFY-Medium" panose="02000606000000020004" pitchFamily="2" charset="0"/>
              </a:rPr>
              <a:t> supports SVG </a:t>
            </a:r>
            <a:r>
              <a:rPr lang="nl-BE" sz="3200" dirty="0" err="1">
                <a:latin typeface="MarianinaCnFY-Medium" panose="02000606000000020004" pitchFamily="2" charset="0"/>
              </a:rPr>
              <a:t>heavily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influences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its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popularity</a:t>
            </a:r>
            <a:r>
              <a:rPr lang="nl-BE" sz="3200" dirty="0">
                <a:latin typeface="MarianinaCnFY-Medium" panose="02000606000000020004" pitchFamily="2" charset="0"/>
              </a:rPr>
              <a:t>  ( no more </a:t>
            </a:r>
            <a:r>
              <a:rPr lang="nl-BE" sz="3200" dirty="0" err="1">
                <a:latin typeface="MarianinaCnFY-Medium" panose="02000606000000020004" pitchFamily="2" charset="0"/>
              </a:rPr>
              <a:t>colouring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divs</a:t>
            </a:r>
            <a:r>
              <a:rPr lang="nl-BE" sz="3200" dirty="0">
                <a:latin typeface="MarianinaCnFY-Medium" panose="02000606000000020004" pitchFamily="2" charset="0"/>
              </a:rPr>
              <a:t>! </a:t>
            </a:r>
            <a:r>
              <a:rPr lang="nl-BE" sz="3200" dirty="0" smtClean="0">
                <a:latin typeface="MarianinaCnFY-Medium" panose="02000606000000020004" pitchFamily="2" charset="0"/>
              </a:rPr>
              <a:t>)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err="1" smtClean="0">
                <a:latin typeface="MarianinaCnFY-Medium" panose="02000606000000020004" pitchFamily="2" charset="0"/>
              </a:rPr>
              <a:t>Its</a:t>
            </a:r>
            <a:r>
              <a:rPr lang="nl-BE" sz="3200" dirty="0" smtClean="0">
                <a:latin typeface="MarianinaCnFY-Medium" panose="02000606000000020004" pitchFamily="2" charset="0"/>
              </a:rPr>
              <a:t> syntax is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comparable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to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that</a:t>
            </a:r>
            <a:r>
              <a:rPr lang="nl-BE" sz="3200" dirty="0" smtClean="0">
                <a:latin typeface="MarianinaCnFY-Medium" panose="02000606000000020004" pitchFamily="2" charset="0"/>
              </a:rPr>
              <a:t> of jQuery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>
                <a:latin typeface="MarianinaCnFY-Medium" panose="02000606000000020004" pitchFamily="2" charset="0"/>
              </a:rPr>
              <a:t>D3 is </a:t>
            </a:r>
            <a:r>
              <a:rPr lang="nl-BE" sz="3200" dirty="0" err="1">
                <a:latin typeface="MarianinaCnFY-Medium" panose="02000606000000020004" pitchFamily="2" charset="0"/>
              </a:rPr>
              <a:t>one</a:t>
            </a:r>
            <a:r>
              <a:rPr lang="nl-BE" sz="3200" dirty="0">
                <a:latin typeface="MarianinaCnFY-Medium" panose="02000606000000020004" pitchFamily="2" charset="0"/>
              </a:rPr>
              <a:t> of the more </a:t>
            </a:r>
            <a:r>
              <a:rPr lang="nl-BE" sz="3200" dirty="0" err="1">
                <a:latin typeface="MarianinaCnFY-Medium" panose="02000606000000020004" pitchFamily="2" charset="0"/>
              </a:rPr>
              <a:t>popular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ones</a:t>
            </a:r>
            <a:r>
              <a:rPr lang="nl-BE" sz="3200" dirty="0">
                <a:solidFill>
                  <a:schemeClr val="bg2">
                    <a:lumMod val="75000"/>
                    <a:lumOff val="25000"/>
                  </a:schemeClr>
                </a:solidFill>
                <a:latin typeface="MarianinaCnFY-Medium" panose="02000606000000020004" pitchFamily="2" charset="0"/>
              </a:rPr>
              <a:t/>
            </a:r>
            <a:br>
              <a:rPr lang="nl-BE" sz="3200" dirty="0">
                <a:solidFill>
                  <a:schemeClr val="bg2">
                    <a:lumMod val="75000"/>
                    <a:lumOff val="25000"/>
                  </a:schemeClr>
                </a:solidFill>
                <a:latin typeface="MarianinaCnFY-Medium" panose="02000606000000020004" pitchFamily="2" charset="0"/>
              </a:rPr>
            </a:br>
            <a:endParaRPr lang="nl-BE" sz="3200" dirty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nl-BE" sz="3200" dirty="0" smtClean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196341" y="-373471"/>
            <a:ext cx="2803597" cy="280402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77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aninaCnFY-Medium" panose="02000606000000020004" pitchFamily="2" charset="0"/>
              </a:rPr>
              <a:t>Compare</a:t>
            </a:r>
            <a:endParaRPr lang="en-US" dirty="0">
              <a:latin typeface="MarianinaCnFY-Medium" panose="02000606000000020004" pitchFamily="2" charset="0"/>
            </a:endParaRPr>
          </a:p>
        </p:txBody>
      </p:sp>
      <p:sp>
        <p:nvSpPr>
          <p:cNvPr id="5" name="Shape 4"/>
          <p:cNvSpPr/>
          <p:nvPr/>
        </p:nvSpPr>
        <p:spPr>
          <a:xfrm>
            <a:off x="196340" y="-373471"/>
            <a:ext cx="2803597" cy="280402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122" name="Picture 2" descr="http://www.allthatiknow.com/wp-content/uploads/2013/10/apples-vs-or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27" y="1289957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79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aninaCnFY-Medium" panose="02000606000000020004" pitchFamily="2" charset="0"/>
              </a:rPr>
              <a:t>Compare</a:t>
            </a:r>
            <a:endParaRPr lang="en-US" dirty="0">
              <a:latin typeface="MarianinaCnFY-Medium" panose="02000606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878" y="2430553"/>
            <a:ext cx="10602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D3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vs</a:t>
            </a:r>
            <a:r>
              <a:rPr lang="nl-BE" sz="3200" dirty="0" smtClean="0">
                <a:latin typeface="MarianinaCnFY-Medium" panose="02000606000000020004" pitchFamily="2" charset="0"/>
              </a:rPr>
              <a:t> Sigma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vs</a:t>
            </a:r>
            <a:r>
              <a:rPr lang="nl-BE" sz="3200" dirty="0" smtClean="0">
                <a:latin typeface="MarianinaCnFY-Medium" panose="02000606000000020004" pitchFamily="2" charset="0"/>
              </a:rPr>
              <a:t> Processing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vs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Raphaël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vs</a:t>
            </a:r>
            <a:r>
              <a:rPr lang="nl-BE" sz="3200" dirty="0" smtClean="0">
                <a:latin typeface="MarianinaCnFY-Medium" panose="02000606000000020004" pitchFamily="2" charset="0"/>
              </a:rPr>
              <a:t> ??? 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Syntax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conflicts</a:t>
            </a:r>
            <a:r>
              <a:rPr lang="nl-BE" sz="3200" dirty="0" smtClean="0">
                <a:latin typeface="MarianinaCnFY-Medium" panose="02000606000000020004" pitchFamily="2" charset="0"/>
              </a:rPr>
              <a:t/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D3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owes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its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popularity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to</a:t>
            </a:r>
            <a:r>
              <a:rPr lang="nl-BE" sz="3200" dirty="0" smtClean="0">
                <a:latin typeface="MarianinaCnFY-Medium" panose="02000606000000020004" pitchFamily="2" charset="0"/>
              </a:rPr>
              <a:t> the SVG-boom. People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like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superb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looking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graphics</a:t>
            </a:r>
            <a:r>
              <a:rPr lang="nl-BE" sz="3200" dirty="0" smtClean="0">
                <a:latin typeface="MarianinaCnFY-Medium" panose="02000606000000020004" pitchFamily="2" charset="0"/>
              </a:rPr>
              <a:t/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D3 is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very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extensive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and</a:t>
            </a:r>
            <a:r>
              <a:rPr lang="nl-BE" sz="3200" dirty="0" smtClean="0">
                <a:latin typeface="MarianinaCnFY-Medium" panose="02000606000000020004" pitchFamily="2" charset="0"/>
              </a:rPr>
              <a:t> has a lot of community support</a:t>
            </a:r>
            <a:r>
              <a:rPr lang="nl-BE" sz="3200" dirty="0">
                <a:solidFill>
                  <a:schemeClr val="bg2">
                    <a:lumMod val="75000"/>
                    <a:lumOff val="25000"/>
                  </a:schemeClr>
                </a:solidFill>
                <a:latin typeface="MarianinaCnFY-Medium" panose="02000606000000020004" pitchFamily="2" charset="0"/>
              </a:rPr>
              <a:t/>
            </a:r>
            <a:br>
              <a:rPr lang="nl-BE" sz="3200" dirty="0">
                <a:solidFill>
                  <a:schemeClr val="bg2">
                    <a:lumMod val="75000"/>
                    <a:lumOff val="25000"/>
                  </a:schemeClr>
                </a:solidFill>
                <a:latin typeface="MarianinaCnFY-Medium" panose="02000606000000020004" pitchFamily="2" charset="0"/>
              </a:rPr>
            </a:br>
            <a:endParaRPr lang="nl-BE" sz="3200" dirty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nl-BE" sz="3200" dirty="0" smtClean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</p:txBody>
      </p:sp>
      <p:sp>
        <p:nvSpPr>
          <p:cNvPr id="5" name="Shape 4"/>
          <p:cNvSpPr/>
          <p:nvPr/>
        </p:nvSpPr>
        <p:spPr>
          <a:xfrm>
            <a:off x="196340" y="-373471"/>
            <a:ext cx="2803597" cy="280402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66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huffpost.com/gen/1543098/thumbs/o-CHEMISTRY-EXPERIMENT-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235" y="-176304"/>
            <a:ext cx="14988139" cy="74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889" y="373998"/>
            <a:ext cx="10515600" cy="1325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arianinaCnFY-Medium" panose="02000606000000020004" pitchFamily="2" charset="0"/>
              </a:rPr>
              <a:t>Experiment</a:t>
            </a:r>
            <a:endParaRPr lang="en-US" sz="3600" dirty="0">
              <a:latin typeface="MarianinaCnFY-Medium" panose="02000606000000020004" pitchFamily="2" charset="0"/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393776" y="-176304"/>
            <a:ext cx="2408724" cy="240968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55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889" y="373998"/>
            <a:ext cx="10515600" cy="1325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arianinaCnFY-Medium" panose="02000606000000020004" pitchFamily="2" charset="0"/>
              </a:rPr>
              <a:t>Experiment</a:t>
            </a:r>
            <a:endParaRPr lang="en-US" sz="3600" dirty="0">
              <a:latin typeface="MarianinaCnFY-Medium" panose="02000606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878" y="2430553"/>
            <a:ext cx="10602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D3 is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really</a:t>
            </a:r>
            <a:r>
              <a:rPr lang="nl-BE" sz="3200" dirty="0" smtClean="0">
                <a:latin typeface="MarianinaCnFY-Medium" panose="02000606000000020004" pitchFamily="2" charset="0"/>
              </a:rPr>
              <a:t>,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really</a:t>
            </a:r>
            <a:r>
              <a:rPr lang="nl-BE" sz="3200" dirty="0" smtClean="0">
                <a:latin typeface="MarianinaCnFY-Medium" panose="02000606000000020004" pitchFamily="2" charset="0"/>
              </a:rPr>
              <a:t>,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really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extensive</a:t>
            </a:r>
            <a:r>
              <a:rPr lang="nl-BE" sz="3200" dirty="0" smtClean="0">
                <a:latin typeface="MarianinaCnFY-Medium" panose="02000606000000020004" pitchFamily="2" charset="0"/>
              </a:rPr>
              <a:t>. It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could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be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</a:t>
            </a:r>
            <a:r>
              <a:rPr lang="nl-BE" sz="3200" dirty="0" smtClean="0">
                <a:latin typeface="MarianinaCnFY-Medium" panose="02000606000000020004" pitchFamily="2" charset="0"/>
              </a:rPr>
              <a:t> art on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its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own</a:t>
            </a:r>
            <a:r>
              <a:rPr lang="nl-BE" sz="3200" dirty="0" smtClean="0">
                <a:latin typeface="MarianinaCnFY-Medium" panose="02000606000000020004" pitchFamily="2" charset="0"/>
              </a:rPr>
              <a:t>.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It’s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very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powerful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and</a:t>
            </a:r>
            <a:r>
              <a:rPr lang="nl-BE" sz="3200" dirty="0" smtClean="0">
                <a:latin typeface="MarianinaCnFY-Medium" panose="02000606000000020004" pitchFamily="2" charset="0"/>
              </a:rPr>
              <a:t> complex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JSON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formatted</a:t>
            </a:r>
            <a:r>
              <a:rPr lang="nl-BE" sz="3200" dirty="0" smtClean="0">
                <a:latin typeface="MarianinaCnFY-Medium" panose="02000606000000020004" pitchFamily="2" charset="0"/>
              </a:rPr>
              <a:t> data support ( Say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goodbye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to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separated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values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and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xml</a:t>
            </a:r>
            <a:r>
              <a:rPr lang="nl-BE" sz="3200" dirty="0" smtClean="0">
                <a:latin typeface="MarianinaCnFY-Medium" panose="02000606000000020004" pitchFamily="2" charset="0"/>
              </a:rPr>
              <a:t> )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err="1">
                <a:latin typeface="MarianinaCnFY-Medium" panose="02000606000000020004" pitchFamily="2" charset="0"/>
              </a:rPr>
              <a:t>Your</a:t>
            </a:r>
            <a:r>
              <a:rPr lang="nl-BE" sz="3200" dirty="0">
                <a:latin typeface="MarianinaCnFY-Medium" panose="02000606000000020004" pitchFamily="2" charset="0"/>
              </a:rPr>
              <a:t> data, </a:t>
            </a:r>
            <a:r>
              <a:rPr lang="nl-BE" sz="3200" dirty="0" err="1">
                <a:latin typeface="MarianinaCnFY-Medium" panose="02000606000000020004" pitchFamily="2" charset="0"/>
              </a:rPr>
              <a:t>you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decide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how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>
                <a:latin typeface="MarianinaCnFY-Medium" panose="02000606000000020004" pitchFamily="2" charset="0"/>
              </a:rPr>
              <a:t>it’s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visualised</a:t>
            </a:r>
            <a:r>
              <a:rPr lang="nl-BE" sz="3200" dirty="0" smtClean="0">
                <a:latin typeface="MarianinaCnFY-Medium" panose="02000606000000020004" pitchFamily="2" charset="0"/>
              </a:rPr>
              <a:t>,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you’re</a:t>
            </a:r>
            <a:r>
              <a:rPr lang="nl-BE" sz="3200" dirty="0" smtClean="0">
                <a:latin typeface="MarianinaCnFY-Medium" panose="02000606000000020004" pitchFamily="2" charset="0"/>
              </a:rPr>
              <a:t> in full control</a:t>
            </a:r>
            <a:r>
              <a:rPr lang="nl-BE" sz="3200" dirty="0">
                <a:latin typeface="MarianinaCnFY-Medium" panose="02000606000000020004" pitchFamily="2" charset="0"/>
              </a:rPr>
              <a:t/>
            </a:r>
            <a:br>
              <a:rPr lang="nl-BE" sz="3200" dirty="0">
                <a:latin typeface="MarianinaCnFY-Medium" panose="02000606000000020004" pitchFamily="2" charset="0"/>
              </a:rPr>
            </a:br>
            <a:endParaRPr lang="nl-BE" sz="3200" dirty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nl-BE" sz="3200" dirty="0" smtClean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393776" y="-176304"/>
            <a:ext cx="2408724" cy="240968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42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aninaCnFY-Medium" panose="02000606000000020004" pitchFamily="2" charset="0"/>
              </a:rPr>
              <a:t>Lessons learnt</a:t>
            </a:r>
            <a:endParaRPr lang="en-US" dirty="0">
              <a:latin typeface="MarianinaCnFY-Medium" panose="02000606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209" y="1712099"/>
            <a:ext cx="10602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err="1" smtClean="0">
                <a:latin typeface="MarianinaCnFY-Medium" panose="02000606000000020004" pitchFamily="2" charset="0"/>
              </a:rPr>
              <a:t>Compare</a:t>
            </a:r>
            <a:r>
              <a:rPr lang="nl-BE" sz="3200" dirty="0" smtClean="0">
                <a:latin typeface="MarianinaCnFY-Medium" panose="02000606000000020004" pitchFamily="2" charset="0"/>
              </a:rPr>
              <a:t> libraries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to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each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other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err="1" smtClean="0">
                <a:latin typeface="MarianinaCnFY-Medium" panose="02000606000000020004" pitchFamily="2" charset="0"/>
              </a:rPr>
              <a:t>Know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what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you</a:t>
            </a:r>
            <a:r>
              <a:rPr lang="nl-BE" sz="3200" dirty="0" smtClean="0">
                <a:latin typeface="MarianinaCnFY-Medium" panose="02000606000000020004" pitchFamily="2" charset="0"/>
              </a:rPr>
              <a:t> want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to</a:t>
            </a:r>
            <a:r>
              <a:rPr lang="nl-BE" sz="3200" dirty="0" smtClean="0">
                <a:latin typeface="MarianinaCnFY-Medium" panose="02000606000000020004" pitchFamily="2" charset="0"/>
              </a:rPr>
              <a:t> do,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use</a:t>
            </a:r>
            <a:r>
              <a:rPr lang="nl-BE" sz="3200" dirty="0" smtClean="0">
                <a:latin typeface="MarianinaCnFY-Medium" panose="02000606000000020004" pitchFamily="2" charset="0"/>
              </a:rPr>
              <a:t> the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applicable</a:t>
            </a:r>
            <a:r>
              <a:rPr lang="nl-BE" sz="3200" dirty="0" smtClean="0">
                <a:latin typeface="MarianinaCnFY-Medium" panose="02000606000000020004" pitchFamily="2" charset="0"/>
              </a:rPr>
              <a:t> library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for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that</a:t>
            </a:r>
            <a:r>
              <a:rPr lang="nl-BE" sz="3200" dirty="0" smtClean="0">
                <a:latin typeface="MarianinaCnFY-Medium" panose="02000606000000020004" pitchFamily="2" charset="0"/>
              </a:rPr>
              <a:t/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smtClean="0">
                <a:latin typeface="MarianinaCnFY-Medium" panose="02000606000000020004" pitchFamily="2" charset="0"/>
              </a:rPr>
              <a:t>Keep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it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simple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smtClean="0">
                <a:latin typeface="MarianinaCnFY-Medium" panose="02000606000000020004" pitchFamily="2" charset="0"/>
              </a:rPr>
              <a:t>( do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you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really</a:t>
            </a:r>
            <a:r>
              <a:rPr lang="nl-BE" sz="3200" dirty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need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animated</a:t>
            </a:r>
            <a:r>
              <a:rPr lang="nl-BE" sz="3200" dirty="0" smtClean="0">
                <a:latin typeface="MarianinaCnFY-Medium" panose="02000606000000020004" pitchFamily="2" charset="0"/>
              </a:rPr>
              <a:t> bar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chart</a:t>
            </a:r>
            <a:r>
              <a:rPr lang="nl-BE" sz="3200" dirty="0" smtClean="0">
                <a:latin typeface="MarianinaCnFY-Medium" panose="02000606000000020004" pitchFamily="2" charset="0"/>
              </a:rPr>
              <a:t> in the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colours</a:t>
            </a:r>
            <a:r>
              <a:rPr lang="nl-BE" sz="3200" dirty="0" smtClean="0">
                <a:latin typeface="MarianinaCnFY-Medium" panose="02000606000000020004" pitchFamily="2" charset="0"/>
              </a:rPr>
              <a:t> of the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rainbow</a:t>
            </a:r>
            <a:r>
              <a:rPr lang="nl-BE" sz="3200" dirty="0" smtClean="0">
                <a:latin typeface="MarianinaCnFY-Medium" panose="02000606000000020004" pitchFamily="2" charset="0"/>
              </a:rPr>
              <a:t>? )</a:t>
            </a:r>
            <a:br>
              <a:rPr lang="nl-BE" sz="3200" dirty="0" smtClean="0">
                <a:latin typeface="MarianinaCnFY-Medium" panose="02000606000000020004" pitchFamily="2" charset="0"/>
              </a:rPr>
            </a:br>
            <a:endParaRPr lang="nl-BE" sz="3200" dirty="0" smtClean="0"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sz="3200" dirty="0" err="1" smtClean="0">
                <a:latin typeface="MarianinaCnFY-Medium" panose="02000606000000020004" pitchFamily="2" charset="0"/>
              </a:rPr>
              <a:t>Displaying</a:t>
            </a:r>
            <a:r>
              <a:rPr lang="nl-BE" sz="3200" dirty="0" smtClean="0">
                <a:latin typeface="MarianinaCnFY-Medium" panose="02000606000000020004" pitchFamily="2" charset="0"/>
              </a:rPr>
              <a:t> data in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an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understandable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yet</a:t>
            </a:r>
            <a:r>
              <a:rPr lang="nl-BE" sz="3200" dirty="0" smtClean="0">
                <a:latin typeface="MarianinaCnFY-Medium" panose="02000606000000020004" pitchFamily="2" charset="0"/>
              </a:rPr>
              <a:t> </a:t>
            </a:r>
            <a:r>
              <a:rPr lang="nl-BE" sz="3200" dirty="0" err="1" smtClean="0">
                <a:latin typeface="MarianinaCnFY-Medium" panose="02000606000000020004" pitchFamily="2" charset="0"/>
              </a:rPr>
              <a:t>attractive</a:t>
            </a:r>
            <a:r>
              <a:rPr lang="nl-BE" sz="3200" dirty="0" smtClean="0">
                <a:latin typeface="MarianinaCnFY-Medium" panose="02000606000000020004" pitchFamily="2" charset="0"/>
              </a:rPr>
              <a:t> way is a big deal</a:t>
            </a:r>
            <a:r>
              <a:rPr lang="nl-BE" sz="3200" dirty="0">
                <a:solidFill>
                  <a:schemeClr val="bg2">
                    <a:lumMod val="75000"/>
                    <a:lumOff val="25000"/>
                  </a:schemeClr>
                </a:solidFill>
                <a:latin typeface="MarianinaCnFY-Medium" panose="02000606000000020004" pitchFamily="2" charset="0"/>
              </a:rPr>
              <a:t/>
            </a:r>
            <a:br>
              <a:rPr lang="nl-BE" sz="3200" dirty="0">
                <a:solidFill>
                  <a:schemeClr val="bg2">
                    <a:lumMod val="75000"/>
                    <a:lumOff val="25000"/>
                  </a:schemeClr>
                </a:solidFill>
                <a:latin typeface="MarianinaCnFY-Medium" panose="02000606000000020004" pitchFamily="2" charset="0"/>
              </a:rPr>
            </a:br>
            <a:endParaRPr lang="nl-BE" sz="3200" dirty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nl-BE" sz="3200" dirty="0" smtClean="0">
              <a:solidFill>
                <a:schemeClr val="bg2">
                  <a:lumMod val="75000"/>
                  <a:lumOff val="25000"/>
                </a:schemeClr>
              </a:solidFill>
              <a:latin typeface="MarianinaCnFY-Medium" panose="020006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8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DBDFAA-5DAE-4B25-8F84-56997B5A6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Circle Arrow Process Chart SmartArt Slide (blue-green on black, widescreen)</Template>
  <TotalTime>0</TotalTime>
  <Words>103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MarianinaCnFY-Medium</vt:lpstr>
      <vt:lpstr>Wingdings</vt:lpstr>
      <vt:lpstr>Process 03 16x9</vt:lpstr>
      <vt:lpstr>Data  Driven  Documents D3.JS</vt:lpstr>
      <vt:lpstr>My approach</vt:lpstr>
      <vt:lpstr>Research</vt:lpstr>
      <vt:lpstr>Research</vt:lpstr>
      <vt:lpstr>Compare</vt:lpstr>
      <vt:lpstr>Compare</vt:lpstr>
      <vt:lpstr>Experiment</vt:lpstr>
      <vt:lpstr>Experiment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2015-01-20T22:33:23Z</dcterms:created>
  <dcterms:modified xsi:type="dcterms:W3CDTF">2015-01-21T02:43:30Z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