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23" r:id="rId15"/>
    <p:sldId id="307" r:id="rId16"/>
    <p:sldId id="297" r:id="rId18"/>
    <p:sldId id="298" r:id="rId19"/>
    <p:sldId id="322" r:id="rId20"/>
    <p:sldId id="301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28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2" autoAdjust="0"/>
  </p:normalViewPr>
  <p:slideViewPr>
    <p:cSldViewPr>
      <p:cViewPr varScale="1">
        <p:scale>
          <a:sx n="83" d="100"/>
          <a:sy n="83" d="100"/>
        </p:scale>
        <p:origin x="-869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85938-2340-4082-9507-DB84E16E8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251C6-2075-4A49-8136-D1B543215D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251C6-2075-4A49-8136-D1B543215D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2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85717" y="188640"/>
            <a:ext cx="8229600" cy="7920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73853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《</a:t>
            </a:r>
            <a:r>
              <a:rPr lang="zh-CN" altLang="en-US" sz="4000" dirty="0"/>
              <a:t>面向对象程序设计实</a:t>
            </a:r>
            <a:r>
              <a:rPr lang="zh-CN" altLang="en-US" sz="4000" dirty="0" smtClean="0"/>
              <a:t>践</a:t>
            </a:r>
            <a:r>
              <a:rPr lang="en-US" altLang="zh-CN" sz="4000" dirty="0" smtClean="0"/>
              <a:t>》</a:t>
            </a:r>
            <a:br>
              <a:rPr lang="en-US" altLang="zh-CN" sz="4400" dirty="0" smtClean="0"/>
            </a:br>
            <a:r>
              <a:rPr lang="zh-CN" altLang="en-US" sz="4400" dirty="0" smtClean="0"/>
              <a:t>项目汇总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89040"/>
            <a:ext cx="6260232" cy="11997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</a:rPr>
              <a:t>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西北农林科技大学信息工程学院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有播放、暂停、停止按钮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.</a:t>
            </a:r>
            <a:r>
              <a:rPr lang="zh-CN" altLang="en-US" sz="2400" dirty="0"/>
              <a:t>使用进度条显示播放进度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.</a:t>
            </a:r>
            <a:r>
              <a:rPr lang="zh-CN" altLang="en-US" sz="2400" dirty="0"/>
              <a:t>添加歌词显示面板。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8.MP3</a:t>
            </a:r>
            <a:r>
              <a:rPr lang="zh-CN" altLang="en-US" dirty="0" smtClean="0"/>
              <a:t>播放器</a:t>
            </a:r>
            <a:endParaRPr lang="zh-CN" altLang="en-US" dirty="0"/>
          </a:p>
        </p:txBody>
      </p:sp>
      <p:pic>
        <p:nvPicPr>
          <p:cNvPr id="4098" name="Picture 2" descr="https://timgsa.baidu.com/timg?image&amp;quality=80&amp;size=b9999_10000&amp;sec=1530041792402&amp;di=0fe76e4f24a2f24d8a5b92bd796b6e53&amp;imgtype=0&amp;src=http%3A%2F%2Fimage.codes51.com%2FArticle%2Fimage%2F20160221%2F20160221083633_476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96307"/>
            <a:ext cx="57150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4510" y="6381328"/>
            <a:ext cx="100540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参考界面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要求实现一个桌面版网络通信软件，包括服务器端和客户端，要求支持</a:t>
            </a:r>
            <a:r>
              <a:rPr lang="en-US" altLang="zh-CN" sz="2000" dirty="0" smtClean="0"/>
              <a:t>300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以上的学生通过该软件提交作业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效</a:t>
            </a:r>
            <a:r>
              <a:rPr lang="zh-CN" altLang="en-US" sz="2000" dirty="0" smtClean="0"/>
              <a:t>果如下所</a:t>
            </a:r>
            <a:r>
              <a:rPr lang="zh-CN" altLang="en-US" sz="2000" dirty="0"/>
              <a:t>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服务</a:t>
            </a:r>
            <a:r>
              <a:rPr lang="zh-CN" altLang="en-US" sz="1600" dirty="0" smtClean="0"/>
              <a:t>器端设置作业提交目录（本地），通过读文件的形式读入学生名单；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客户端首先连接服务器，然后通过输入学号登录系统，选择压缩包，将其发送到服务器端。</a:t>
            </a:r>
            <a:endParaRPr lang="en-US" altLang="zh-CN" sz="1600" dirty="0" smtClean="0"/>
          </a:p>
          <a:p>
            <a:pPr lvl="1"/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作业提交软件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6" y="3212976"/>
            <a:ext cx="3379909" cy="325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36512"/>
            <a:ext cx="2876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41" y="3915147"/>
            <a:ext cx="3429331" cy="264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制作一款类似于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画图工具程序</a:t>
            </a:r>
            <a:endParaRPr lang="en-US" altLang="zh-CN" sz="2000" dirty="0" smtClean="0"/>
          </a:p>
          <a:p>
            <a:r>
              <a:rPr lang="zh-CN" altLang="en-US" sz="2000" dirty="0"/>
              <a:t>基</a:t>
            </a:r>
            <a:r>
              <a:rPr lang="zh-CN" altLang="en-US" sz="2000" dirty="0" smtClean="0"/>
              <a:t>本功能：</a:t>
            </a:r>
            <a:endParaRPr lang="en-US" altLang="zh-CN" sz="2000" dirty="0" smtClean="0"/>
          </a:p>
          <a:p>
            <a:pPr lvl="1"/>
            <a:r>
              <a:rPr lang="zh-CN" altLang="en-US" sz="1500" dirty="0" smtClean="0"/>
              <a:t>在画布上绘制直线、矩形、椭圆等图形</a:t>
            </a:r>
            <a:endParaRPr lang="en-US" altLang="zh-CN" sz="1500" dirty="0" smtClean="0"/>
          </a:p>
          <a:p>
            <a:pPr lvl="1"/>
            <a:r>
              <a:rPr lang="zh-CN" altLang="en-US" sz="1500" dirty="0" smtClean="0"/>
              <a:t>可以设置画笔的颜色和粗细</a:t>
            </a:r>
            <a:endParaRPr lang="en-US" altLang="zh-CN" sz="1500" dirty="0" smtClean="0"/>
          </a:p>
          <a:p>
            <a:pPr lvl="1"/>
            <a:r>
              <a:rPr lang="zh-CN" altLang="en-US" sz="1500" dirty="0"/>
              <a:t>可</a:t>
            </a:r>
            <a:r>
              <a:rPr lang="zh-CN" altLang="en-US" sz="1500" dirty="0" smtClean="0"/>
              <a:t>以绘制填充图形</a:t>
            </a:r>
            <a:endParaRPr lang="en-US" altLang="zh-CN" sz="1500" dirty="0" smtClean="0"/>
          </a:p>
          <a:p>
            <a:r>
              <a:rPr lang="zh-CN" altLang="en-US" sz="2000" dirty="0"/>
              <a:t>拓</a:t>
            </a:r>
            <a:r>
              <a:rPr lang="zh-CN" altLang="en-US" sz="2000" dirty="0" smtClean="0"/>
              <a:t>展功能：</a:t>
            </a:r>
            <a:endParaRPr lang="en-US" altLang="zh-CN" sz="2000" dirty="0" smtClean="0"/>
          </a:p>
          <a:p>
            <a:pPr lvl="1"/>
            <a:r>
              <a:rPr lang="zh-CN" altLang="en-US" sz="1500" dirty="0"/>
              <a:t>依</a:t>
            </a:r>
            <a:r>
              <a:rPr lang="zh-CN" altLang="en-US" sz="1500" dirty="0" smtClean="0"/>
              <a:t>据鼠标轨迹绘制曲线</a:t>
            </a:r>
            <a:endParaRPr lang="en-US" altLang="zh-CN" sz="1500" dirty="0" smtClean="0"/>
          </a:p>
          <a:p>
            <a:pPr lvl="1"/>
            <a:r>
              <a:rPr lang="zh-CN" altLang="en-US" sz="1500" dirty="0"/>
              <a:t>橡皮</a:t>
            </a:r>
            <a:r>
              <a:rPr lang="zh-CN" altLang="en-US" sz="1500" dirty="0" smtClean="0"/>
              <a:t>擦、保存图片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画图软件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6357958"/>
            <a:ext cx="100540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参考界面</a:t>
            </a:r>
            <a:endParaRPr lang="zh-CN" altLang="en-US" sz="1600" dirty="0"/>
          </a:p>
        </p:txBody>
      </p:sp>
      <p:pic>
        <p:nvPicPr>
          <p:cNvPr id="27650" name="Picture 2" descr="C:\Users\ADMINI~1\AppData\Local\Temp\ksohtml\wpsAE77.tmp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33775" y="1714488"/>
            <a:ext cx="5610225" cy="4486275"/>
          </a:xfrm>
          <a:prstGeom prst="rect">
            <a:avLst/>
          </a:prstGeom>
          <a:noFill/>
        </p:spPr>
      </p:pic>
      <p:pic>
        <p:nvPicPr>
          <p:cNvPr id="27652" name="Picture 4" descr="C:\Users\ADMINI~1\AppData\Local\Temp\ksohtml\wps2720.t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25" y="2214554"/>
            <a:ext cx="5667375" cy="4191000"/>
          </a:xfrm>
          <a:prstGeom prst="rect">
            <a:avLst/>
          </a:prstGeom>
          <a:noFill/>
        </p:spPr>
      </p:pic>
      <p:pic>
        <p:nvPicPr>
          <p:cNvPr id="27654" name="Picture 6" descr="C:\Users\ADMINI~1\AppData\Local\Temp\ksohtml\wpsC025.t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2143116"/>
            <a:ext cx="5724525" cy="458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集合农历，公历的计算与转化算法</a:t>
            </a:r>
            <a:endParaRPr lang="zh-CN" altLang="en-US" sz="2400" dirty="0" smtClean="0"/>
          </a:p>
          <a:p>
            <a:r>
              <a:rPr lang="zh-CN" altLang="en-US" sz="2400" dirty="0" smtClean="0"/>
              <a:t>可以针对日期进行记事，以及预定时间提醒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桌面日历程序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844" y="2143116"/>
            <a:ext cx="5274310" cy="3296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2571744"/>
            <a:ext cx="5274310" cy="3296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0232" y="3714752"/>
            <a:ext cx="5274310" cy="329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仿</a:t>
            </a:r>
            <a:r>
              <a:rPr lang="en-US" altLang="zh-CN" sz="2000" dirty="0"/>
              <a:t>QQ</a:t>
            </a:r>
            <a:r>
              <a:rPr lang="zh-CN" altLang="en-US" sz="2000" dirty="0"/>
              <a:t>软件，开发简洁美观的界面，实现注册、登录</a:t>
            </a:r>
            <a:r>
              <a:rPr lang="zh-CN" altLang="en-US" sz="2000" dirty="0" smtClean="0"/>
              <a:t>、添加好</a:t>
            </a:r>
            <a:r>
              <a:rPr lang="zh-CN" altLang="en-US" sz="2000" dirty="0"/>
              <a:t>友，文件传输和双人或多人聊天等基本功能。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简易聊天软件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基本信息管理</a:t>
            </a:r>
            <a:endParaRPr lang="en-US" altLang="zh-CN" sz="2400" dirty="0" smtClean="0"/>
          </a:p>
          <a:p>
            <a:pPr lvl="1"/>
            <a:r>
              <a:rPr lang="zh-CN" altLang="en-US" sz="1900" dirty="0"/>
              <a:t>员</a:t>
            </a:r>
            <a:r>
              <a:rPr lang="zh-CN" altLang="en-US" sz="1900" dirty="0" smtClean="0"/>
              <a:t>工基本信息：编号、姓名、性别、出生年月、工作日期、部门、薪酬、考核状态（未考核</a:t>
            </a:r>
            <a:r>
              <a:rPr lang="en-US" altLang="zh-CN" sz="1900" dirty="0" smtClean="0"/>
              <a:t>/</a:t>
            </a:r>
            <a:r>
              <a:rPr lang="zh-CN" altLang="en-US" sz="1900" dirty="0"/>
              <a:t>考</a:t>
            </a:r>
            <a:r>
              <a:rPr lang="zh-CN" altLang="en-US" sz="1900" dirty="0" smtClean="0"/>
              <a:t>核通过</a:t>
            </a:r>
            <a:r>
              <a:rPr lang="en-US" altLang="zh-CN" sz="1900" dirty="0" smtClean="0"/>
              <a:t>/</a:t>
            </a:r>
            <a:r>
              <a:rPr lang="zh-CN" altLang="en-US" sz="1900" dirty="0" smtClean="0"/>
              <a:t>考核不通过）等</a:t>
            </a:r>
            <a:endParaRPr lang="en-US" altLang="zh-CN" sz="1900" dirty="0" smtClean="0"/>
          </a:p>
          <a:p>
            <a:pPr lvl="1"/>
            <a:r>
              <a:rPr lang="zh-CN" altLang="en-US" sz="2000" dirty="0"/>
              <a:t>管</a:t>
            </a:r>
            <a:r>
              <a:rPr lang="zh-CN" altLang="en-US" sz="2000" dirty="0" smtClean="0"/>
              <a:t>理员工的基本信息：增加、修改、删除、查询员工基本信息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维护部门信息：增加新部门，删改查等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人</a:t>
            </a:r>
            <a:r>
              <a:rPr lang="zh-CN" altLang="en-US" sz="2000" dirty="0" smtClean="0"/>
              <a:t>员调动：记录调动历史并可查询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人</a:t>
            </a:r>
            <a:r>
              <a:rPr lang="zh-CN" altLang="en-US" sz="2000" dirty="0" smtClean="0"/>
              <a:t>员考核：管理人员考核情况</a:t>
            </a:r>
            <a:endParaRPr lang="en-US" altLang="zh-CN" sz="2000" dirty="0" smtClean="0"/>
          </a:p>
          <a:p>
            <a:r>
              <a:rPr lang="zh-CN" altLang="en-US" sz="2400" dirty="0" smtClean="0"/>
              <a:t>扩展功能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劳</a:t>
            </a:r>
            <a:r>
              <a:rPr lang="zh-CN" altLang="en-US" sz="2000" dirty="0" smtClean="0"/>
              <a:t>资管理：管理人员劳资分配情况，包括增删改查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</a:t>
            </a:r>
            <a:r>
              <a:rPr lang="zh-CN" altLang="en-US" dirty="0"/>
              <a:t>人</a:t>
            </a:r>
            <a:r>
              <a:rPr lang="zh-CN" altLang="en-US" dirty="0" smtClean="0"/>
              <a:t>事管理系统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书店中除图书外，还销售磁带和光盘等音像制品。给各类商品建立一</a:t>
            </a:r>
            <a:r>
              <a:rPr lang="zh-CN" altLang="en-US" sz="2000" dirty="0" smtClean="0"/>
              <a:t>个信息表</a:t>
            </a:r>
            <a:r>
              <a:rPr lang="zh-CN" altLang="en-US" sz="2000" dirty="0"/>
              <a:t>，图书应该有：图书名称、书号、出版社、版次、印次、出版年月、图书定价、图书进价、图书零售价、图书批发价、库存数量。</a:t>
            </a:r>
            <a:endParaRPr lang="zh-CN" altLang="en-US" sz="2000" dirty="0"/>
          </a:p>
          <a:p>
            <a:r>
              <a:rPr lang="zh-CN" altLang="en-US" sz="2000" dirty="0" smtClean="0"/>
              <a:t>音</a:t>
            </a:r>
            <a:r>
              <a:rPr lang="zh-CN" altLang="en-US" sz="2000" dirty="0"/>
              <a:t>像制品有：名称、出版社、出版年月、制品进价、批发价、库存量。</a:t>
            </a:r>
            <a:endParaRPr lang="zh-CN" altLang="en-US" sz="2000" dirty="0"/>
          </a:p>
          <a:p>
            <a:r>
              <a:rPr lang="zh-CN" altLang="en-US" sz="2000" dirty="0" smtClean="0"/>
              <a:t>店</a:t>
            </a:r>
            <a:r>
              <a:rPr lang="zh-CN" altLang="en-US" sz="2000" dirty="0"/>
              <a:t>长随时能根据系统中的信息，按名称、出版社、出版年月、进价索要分类清单。</a:t>
            </a:r>
            <a:endParaRPr lang="zh-CN" altLang="en-US" sz="2000" dirty="0"/>
          </a:p>
          <a:p>
            <a:r>
              <a:rPr lang="zh-CN" altLang="en-US" sz="2000" dirty="0" smtClean="0"/>
              <a:t>实</a:t>
            </a:r>
            <a:r>
              <a:rPr lang="zh-CN" altLang="en-US" sz="2000" dirty="0"/>
              <a:t>现要求：实现图书信息和音像信息的增删改查等文件操作。</a:t>
            </a:r>
            <a:endParaRPr lang="zh-CN" altLang="en-US" sz="2000" dirty="0"/>
          </a:p>
          <a:p>
            <a:r>
              <a:rPr lang="zh-CN" altLang="en-US" sz="2000" dirty="0" smtClean="0"/>
              <a:t>生</a:t>
            </a:r>
            <a:r>
              <a:rPr lang="zh-CN" altLang="en-US" sz="2000" dirty="0"/>
              <a:t>成各类清单，显示于屏幕，并可保存各类清单到文件，并可打开修改这些文件。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</a:t>
            </a:r>
            <a:r>
              <a:rPr lang="zh-CN" altLang="en-US" dirty="0" smtClean="0"/>
              <a:t>书店库存系统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进货记录管理界面。对进货记录进行增删改查。</a:t>
            </a:r>
            <a:endParaRPr lang="zh-CN" altLang="en-US" sz="2000" dirty="0" smtClean="0"/>
          </a:p>
          <a:p>
            <a:r>
              <a:rPr lang="zh-CN" altLang="en-US" sz="2000" dirty="0" smtClean="0"/>
              <a:t>出货记录管理界面。对出货记录进行增删改查。</a:t>
            </a:r>
            <a:endParaRPr lang="zh-CN" altLang="en-US" sz="2000" dirty="0" smtClean="0"/>
          </a:p>
          <a:p>
            <a:r>
              <a:rPr lang="zh-CN" altLang="en-US" sz="2000" dirty="0" smtClean="0"/>
              <a:t>库存记录管理界面。对库存记录进行增删改查。</a:t>
            </a:r>
            <a:endParaRPr lang="zh-CN" altLang="en-US" sz="2000" dirty="0" smtClean="0"/>
          </a:p>
          <a:p>
            <a:r>
              <a:rPr lang="zh-CN" altLang="en-US" sz="2000" dirty="0" smtClean="0"/>
              <a:t>报表生成界面。用户可自定义报表格式内容。</a:t>
            </a:r>
            <a:endParaRPr lang="zh-CN" altLang="en-US" sz="2000" dirty="0" smtClean="0"/>
          </a:p>
          <a:p>
            <a:r>
              <a:rPr lang="zh-CN" altLang="en-US" sz="2000" dirty="0" smtClean="0"/>
              <a:t>入库图书记录管理界面。对入库图书的信息进行增删改查。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15.</a:t>
            </a:r>
            <a:r>
              <a:rPr lang="zh-CN" altLang="en-US" dirty="0" smtClean="0"/>
              <a:t>图书进销存管理系统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14282" y="3071810"/>
            <a:ext cx="33242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14612" y="3071810"/>
            <a:ext cx="5274310" cy="228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286248" y="3214686"/>
            <a:ext cx="2237740" cy="20491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00034" y="4566285"/>
            <a:ext cx="5274310" cy="22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857488" y="3714752"/>
            <a:ext cx="5274310" cy="2605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3643306" y="4226560"/>
            <a:ext cx="5271770" cy="26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用户登录用于限制非法用户登录系统</a:t>
            </a:r>
            <a:endParaRPr lang="en-US" altLang="zh-CN" sz="2000" dirty="0" smtClean="0"/>
          </a:p>
          <a:p>
            <a:r>
              <a:rPr lang="zh-CN" altLang="en-US" sz="2000" dirty="0"/>
              <a:t>学生管理系统主要有管理员、学生、教师三类用</a:t>
            </a:r>
            <a:r>
              <a:rPr lang="zh-CN" altLang="en-US" sz="2000" dirty="0" smtClean="0"/>
              <a:t>户</a:t>
            </a:r>
            <a:endParaRPr lang="en-US" altLang="zh-CN" sz="2000" dirty="0" smtClean="0"/>
          </a:p>
          <a:p>
            <a:r>
              <a:rPr lang="zh-CN" altLang="en-US" sz="2000" dirty="0" smtClean="0"/>
              <a:t>管</a:t>
            </a:r>
            <a:r>
              <a:rPr lang="zh-CN" altLang="en-US" sz="2000" dirty="0"/>
              <a:t>理员负责基本用户和课程信息的维</a:t>
            </a:r>
            <a:r>
              <a:rPr lang="zh-CN" altLang="en-US" sz="2000" dirty="0" smtClean="0"/>
              <a:t>护</a:t>
            </a:r>
            <a:endParaRPr lang="en-US" altLang="zh-CN" sz="2000" dirty="0" smtClean="0"/>
          </a:p>
          <a:p>
            <a:r>
              <a:rPr lang="zh-CN" altLang="en-US" sz="2000" dirty="0" smtClean="0"/>
              <a:t>教</a:t>
            </a:r>
            <a:r>
              <a:rPr lang="zh-CN" altLang="en-US" sz="2000" dirty="0"/>
              <a:t>师负责课程成绩的增删改</a:t>
            </a:r>
            <a:r>
              <a:rPr lang="zh-CN" altLang="en-US" sz="2000" dirty="0" smtClean="0"/>
              <a:t>查</a:t>
            </a:r>
            <a:endParaRPr lang="en-US" altLang="zh-CN" sz="2000" dirty="0" smtClean="0"/>
          </a:p>
          <a:p>
            <a:r>
              <a:rPr lang="zh-CN" altLang="en-US" sz="2000" dirty="0" smtClean="0"/>
              <a:t>学</a:t>
            </a:r>
            <a:r>
              <a:rPr lang="zh-CN" altLang="en-US" sz="2000" dirty="0"/>
              <a:t>生负责个人信息的添加和成绩的查</a:t>
            </a:r>
            <a:r>
              <a:rPr lang="zh-CN" altLang="en-US" sz="2000" dirty="0" smtClean="0"/>
              <a:t>看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学</a:t>
            </a:r>
            <a:r>
              <a:rPr lang="zh-CN" altLang="en-US" sz="1800" dirty="0" smtClean="0"/>
              <a:t>号、班级编号、姓名、生日、联系电话</a:t>
            </a:r>
            <a:endParaRPr lang="en-US" altLang="zh-CN" sz="1800" dirty="0" smtClean="0"/>
          </a:p>
          <a:p>
            <a:r>
              <a:rPr lang="zh-CN" altLang="en-US" sz="2000" dirty="0" smtClean="0"/>
              <a:t>成绩表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成</a:t>
            </a:r>
            <a:r>
              <a:rPr lang="zh-CN" altLang="en-US" sz="1800" dirty="0" smtClean="0"/>
              <a:t>绩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、科目编号、学生编号、考试时间、分数</a:t>
            </a:r>
            <a:endParaRPr lang="en-US" altLang="zh-CN" sz="1800" dirty="0" smtClean="0"/>
          </a:p>
          <a:p>
            <a:r>
              <a:rPr lang="zh-CN" altLang="en-US" sz="2000" dirty="0" smtClean="0"/>
              <a:t>软</a:t>
            </a:r>
            <a:r>
              <a:rPr lang="zh-CN" altLang="en-US" sz="2000" dirty="0"/>
              <a:t>件要求利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Swing</a:t>
            </a:r>
            <a:r>
              <a:rPr lang="en-US" altLang="zh-CN" sz="2000" dirty="0"/>
              <a:t>+ mysql</a:t>
            </a:r>
            <a:r>
              <a:rPr lang="zh-CN" altLang="en-US" sz="2000" dirty="0"/>
              <a:t>数据库来实现系统开</a:t>
            </a:r>
            <a:r>
              <a:rPr lang="zh-CN" altLang="en-US" sz="2000" dirty="0" smtClean="0"/>
              <a:t>发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</a:t>
            </a:r>
            <a:r>
              <a:rPr lang="zh-CN" altLang="en-US" dirty="0" smtClean="0"/>
              <a:t>学生成绩管理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系统管理：资产类别的维护：增删改查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资</a:t>
            </a:r>
            <a:r>
              <a:rPr lang="zh-CN" altLang="en-US" sz="2000" dirty="0" smtClean="0"/>
              <a:t>产类别编号、资产类型名称</a:t>
            </a:r>
            <a:endParaRPr lang="en-US" altLang="zh-CN" sz="2000" dirty="0" smtClean="0"/>
          </a:p>
          <a:p>
            <a:r>
              <a:rPr lang="zh-CN" altLang="en-US" sz="2400" dirty="0" smtClean="0"/>
              <a:t>资产信息管理：某项资产设备信息的增删改查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资</a:t>
            </a:r>
            <a:r>
              <a:rPr lang="zh-CN" altLang="en-US" sz="2000" dirty="0" smtClean="0"/>
              <a:t>产编号、名称、所属类型、价格、购买日期、状态</a:t>
            </a:r>
            <a:endParaRPr lang="en-US" altLang="zh-CN" sz="2000" dirty="0" smtClean="0"/>
          </a:p>
          <a:p>
            <a:r>
              <a:rPr lang="zh-CN" altLang="en-US" sz="2400" dirty="0" smtClean="0"/>
              <a:t>人</a:t>
            </a:r>
            <a:r>
              <a:rPr lang="zh-CN" altLang="en-US" sz="2400" dirty="0"/>
              <a:t>员信</a:t>
            </a:r>
            <a:r>
              <a:rPr lang="zh-CN" altLang="en-US" sz="2400" dirty="0" smtClean="0"/>
              <a:t>息管理：人员信息的增删改查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编</a:t>
            </a:r>
            <a:r>
              <a:rPr lang="zh-CN" altLang="en-US" sz="2000" dirty="0" smtClean="0"/>
              <a:t>号、姓名、性别、部门、职位</a:t>
            </a:r>
            <a:endParaRPr lang="en-US" altLang="zh-CN" sz="2000" dirty="0" smtClean="0"/>
          </a:p>
          <a:p>
            <a:r>
              <a:rPr lang="zh-CN" altLang="en-US" sz="2400" dirty="0"/>
              <a:t>资</a:t>
            </a:r>
            <a:r>
              <a:rPr lang="zh-CN" altLang="en-US" sz="2400" dirty="0" smtClean="0"/>
              <a:t>产设备的领用、归还、报废</a:t>
            </a:r>
            <a:r>
              <a:rPr lang="en-US" altLang="zh-CN" sz="2400" dirty="0" smtClean="0"/>
              <a:t>	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操</a:t>
            </a:r>
            <a:r>
              <a:rPr lang="zh-CN" altLang="en-US" sz="2000" dirty="0" smtClean="0"/>
              <a:t>作流水表：编号、操作类型、资产编号、人员编号、时间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17.</a:t>
            </a:r>
            <a:r>
              <a:rPr lang="zh-CN" altLang="en-US" dirty="0" smtClean="0"/>
              <a:t>资产设备管理系统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177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应用类（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网络数据可视化软件、三节点网络子图搜索软件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网络聊天室、电子相册、英汉双语词典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网络文件系统、彩票预测、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endParaRPr lang="en-US" altLang="zh-CN" dirty="0" smtClean="0"/>
          </a:p>
          <a:p>
            <a:pPr lvl="1"/>
            <a:r>
              <a:rPr lang="zh-CN" altLang="en-US" dirty="0"/>
              <a:t>作业提</a:t>
            </a:r>
            <a:r>
              <a:rPr lang="zh-CN" altLang="en-US" dirty="0" smtClean="0"/>
              <a:t>交、画图软件、桌面日历、简易聊天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系统类（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人事管理、书店库存、图书进销存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学生成绩、资产设备管理、汽车零部件管理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图书管理、机票订购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现实模拟（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电梯模拟、停车场模拟、十字路口路况模拟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游戏类（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1"/>
            <a:r>
              <a:rPr lang="zh-CN" altLang="en-US" dirty="0"/>
              <a:t>游</a:t>
            </a:r>
            <a:r>
              <a:rPr lang="zh-CN" altLang="en-US" dirty="0" smtClean="0"/>
              <a:t>戏大厅、中国象棋（单机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网络）、五子棋、连连看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走迷宫、拼图、俄罗斯方块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汽</a:t>
            </a:r>
            <a:r>
              <a:rPr lang="zh-CN" altLang="en-US" sz="2400" dirty="0"/>
              <a:t>车零部件管理系统中存在如下业务实体：整车（编号、名称、型号、类型、排量、重量、外观尺寸、颜色、生产日期、产地等，也可以看成是一个部件），部件（编号、名称、装配时间、重量、外观尺寸、产地、备注等），零件（编号、名称、类型、材料、重量、外观尺寸、颜色、生产日期、产地等），装配信息（部件编号、零部件编号、装配时间、备注等，部件之间可以嵌套，亦即部件也可以由子部件构成）；</a:t>
            </a:r>
            <a:endParaRPr lang="zh-CN" altLang="en-US" sz="2400" dirty="0"/>
          </a:p>
          <a:p>
            <a:r>
              <a:rPr lang="zh-CN" altLang="en-US" sz="2400" dirty="0" smtClean="0"/>
              <a:t>支</a:t>
            </a:r>
            <a:r>
              <a:rPr lang="zh-CN" altLang="en-US" sz="2400" dirty="0"/>
              <a:t>持对以上相关业务实体的新增、删除、属性编辑、查询等操作；</a:t>
            </a:r>
            <a:endParaRPr lang="zh-CN" altLang="en-US" sz="2400" dirty="0"/>
          </a:p>
          <a:p>
            <a:r>
              <a:rPr lang="zh-CN" altLang="en-US" sz="2400" dirty="0" smtClean="0"/>
              <a:t>该</a:t>
            </a:r>
            <a:r>
              <a:rPr lang="zh-CN" altLang="en-US" sz="2400" dirty="0"/>
              <a:t>管理系统中以上所有业务实体的保存与打开等文件操作。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</a:t>
            </a:r>
            <a:r>
              <a:rPr lang="zh-CN" altLang="en-US" dirty="0"/>
              <a:t>简易汽车零部件管理系</a:t>
            </a:r>
            <a:r>
              <a:rPr lang="zh-CN" altLang="en-US" dirty="0" smtClean="0"/>
              <a:t>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19.</a:t>
            </a:r>
            <a:r>
              <a:rPr lang="zh-CN" altLang="en-US" dirty="0"/>
              <a:t>图书管理软件的设计与实现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840760" cy="572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某航空公司拟开发一个机票预订系统。旅行社把预订机票的旅客信息（姓名、性别、身份证号、旅行起始时间、旅行目的地等信息）输入该系统，系统为旅客安排航班，印出取票通知和账单，旅客在飞机起飞前一天凭取票通知单和账单交款取票，系统核对无误后，即可印出机票给顾客。</a:t>
            </a:r>
            <a:endParaRPr lang="zh-CN" altLang="en-US" sz="2400" dirty="0"/>
          </a:p>
          <a:p>
            <a:r>
              <a:rPr lang="zh-CN" altLang="en-US" sz="2400" dirty="0" smtClean="0"/>
              <a:t>实</a:t>
            </a:r>
            <a:r>
              <a:rPr lang="zh-CN" altLang="en-US" sz="2400" dirty="0"/>
              <a:t>现要求：实现旅客信息的增删改查等操作。生成旅客的取票通知、账单和旅客的机票信息，该这些信息保存到文件，并可打印这些文件信息。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20.</a:t>
            </a:r>
            <a:r>
              <a:rPr lang="zh-CN" altLang="en-US" dirty="0"/>
              <a:t>机票订</a:t>
            </a:r>
            <a:r>
              <a:rPr lang="zh-CN" altLang="en-US" dirty="0" smtClean="0"/>
              <a:t>购管理软件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可设置的参数：电梯个数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最小：</a:t>
            </a:r>
            <a:r>
              <a:rPr lang="en-US" altLang="zh-CN" sz="2000" dirty="0" smtClean="0"/>
              <a:t>1)</a:t>
            </a:r>
            <a:r>
              <a:rPr lang="zh-CN" altLang="en-US" sz="2000" dirty="0" smtClean="0"/>
              <a:t>，电梯层数</a:t>
            </a:r>
            <a:r>
              <a:rPr lang="en-US" altLang="zh-CN" sz="2000" dirty="0" smtClean="0"/>
              <a:t>(1~MAX,MAX</a:t>
            </a:r>
            <a:r>
              <a:rPr lang="zh-CN" altLang="en-US" sz="2000" dirty="0" smtClean="0"/>
              <a:t>≥</a:t>
            </a:r>
            <a:r>
              <a:rPr lang="en-US" altLang="zh-CN" sz="2000" dirty="0" smtClean="0"/>
              <a:t>6)</a:t>
            </a:r>
            <a:r>
              <a:rPr lang="zh-CN" altLang="en-US" sz="2000" dirty="0" smtClean="0"/>
              <a:t>，电梯容纳乘客最大整数、每分钟随机到达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层入口的乘客人数，电梯运行各项时间（假设电梯运行一层的时间是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秒，电梯停靠和上下乘客时间是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秒）等</a:t>
            </a:r>
            <a:endParaRPr lang="en-US" altLang="zh-CN" sz="2000" dirty="0" smtClean="0"/>
          </a:p>
          <a:p>
            <a:r>
              <a:rPr lang="zh-CN" altLang="en-US" sz="2000" dirty="0" smtClean="0"/>
              <a:t>不考虑电梯加速、减速等外界因素</a:t>
            </a:r>
            <a:endParaRPr lang="en-US" altLang="zh-CN" sz="2000" dirty="0" smtClean="0"/>
          </a:p>
          <a:p>
            <a:r>
              <a:rPr lang="zh-CN" altLang="en-US" sz="2000" dirty="0" smtClean="0"/>
              <a:t>电梯初始状态：位于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层</a:t>
            </a:r>
            <a:endParaRPr lang="en-US" altLang="zh-CN" sz="2000" dirty="0" smtClean="0"/>
          </a:p>
          <a:p>
            <a:r>
              <a:rPr lang="zh-CN" altLang="en-US" sz="2000" dirty="0"/>
              <a:t>随</a:t>
            </a:r>
            <a:r>
              <a:rPr lang="zh-CN" altLang="en-US" sz="2000" dirty="0" smtClean="0"/>
              <a:t>机到达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楼的每个乘客具有以下属性：目的楼层、停留时间，时间到达之后，该乘客乘电梯前往下一个目的楼层（可使用随机数控制乘客前往某一层的概率）</a:t>
            </a:r>
            <a:endParaRPr lang="en-US" altLang="zh-CN" sz="2000" dirty="0" smtClean="0"/>
          </a:p>
          <a:p>
            <a:r>
              <a:rPr lang="zh-CN" altLang="en-US" sz="2000" dirty="0" smtClean="0"/>
              <a:t>电梯调度策略可自行制定。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时间充裕的同学可以考虑</a:t>
            </a:r>
            <a:r>
              <a:rPr lang="en-US" altLang="zh-CN" sz="2000" dirty="0" smtClean="0">
                <a:solidFill>
                  <a:srgbClr val="FF0000"/>
                </a:solidFill>
              </a:rPr>
              <a:t>2~3</a:t>
            </a:r>
            <a:r>
              <a:rPr lang="zh-CN" altLang="en-US" sz="2000" dirty="0" smtClean="0">
                <a:solidFill>
                  <a:srgbClr val="FF0000"/>
                </a:solidFill>
              </a:rPr>
              <a:t>个电梯合作运行的情况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可</a:t>
            </a:r>
            <a:r>
              <a:rPr lang="zh-CN" altLang="en-US" sz="2000" dirty="0" smtClean="0">
                <a:solidFill>
                  <a:srgbClr val="FF0000"/>
                </a:solidFill>
              </a:rPr>
              <a:t>以使用字符界面或者图形界面模拟电梯运行过程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21.</a:t>
            </a:r>
            <a:r>
              <a:rPr lang="zh-CN" altLang="en-US" dirty="0" smtClean="0"/>
              <a:t>电梯模拟程序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设停车场是一个可停</a:t>
            </a:r>
            <a:r>
              <a:rPr lang="zh-CN" altLang="en-US" sz="1800" dirty="0" smtClean="0"/>
              <a:t>放两排汽</a:t>
            </a:r>
            <a:r>
              <a:rPr lang="zh-CN" altLang="en-US" sz="1800" dirty="0"/>
              <a:t>车的狭长死胡同，南边封口，汽车只能从北边进</a:t>
            </a:r>
            <a:r>
              <a:rPr lang="zh-CN" altLang="en-US" sz="1800" dirty="0" smtClean="0"/>
              <a:t>出。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/>
              <a:t>、要</a:t>
            </a:r>
            <a:r>
              <a:rPr lang="zh-CN" altLang="en-US" sz="1800" dirty="0" smtClean="0"/>
              <a:t>求以</a:t>
            </a:r>
            <a:r>
              <a:rPr lang="zh-CN" altLang="en-US" sz="1800" dirty="0">
                <a:solidFill>
                  <a:srgbClr val="FF0000"/>
                </a:solidFill>
              </a:rPr>
              <a:t>队</a:t>
            </a:r>
            <a:r>
              <a:rPr lang="zh-CN" altLang="en-US" sz="1800" dirty="0" smtClean="0">
                <a:solidFill>
                  <a:srgbClr val="FF0000"/>
                </a:solidFill>
              </a:rPr>
              <a:t>列结构</a:t>
            </a:r>
            <a:r>
              <a:rPr lang="zh-CN" altLang="en-US" sz="1800" dirty="0" smtClean="0"/>
              <a:t>模</a:t>
            </a:r>
            <a:r>
              <a:rPr lang="zh-CN" altLang="en-US" sz="1800" dirty="0"/>
              <a:t>拟车场外</a:t>
            </a:r>
            <a:r>
              <a:rPr lang="zh-CN" altLang="en-US" sz="1800" dirty="0" smtClean="0"/>
              <a:t>的候车场，无</a:t>
            </a:r>
            <a:r>
              <a:rPr lang="zh-CN" altLang="en-US" sz="1800" dirty="0"/>
              <a:t>车位时，随机到达的汽车在候车场等候</a:t>
            </a:r>
            <a:r>
              <a:rPr lang="zh-CN" altLang="en-US" sz="1800" dirty="0" smtClean="0"/>
              <a:t>；有车位时，</a:t>
            </a:r>
            <a:br>
              <a:rPr lang="zh-CN" altLang="en-US" sz="1800" dirty="0"/>
            </a:br>
            <a:r>
              <a:rPr lang="en-US" altLang="zh-CN" sz="1800" dirty="0"/>
              <a:t>2</a:t>
            </a:r>
            <a:r>
              <a:rPr lang="zh-CN" altLang="en-US" sz="1800" dirty="0"/>
              <a:t>、要求处理的数据元素包括三个数据项：汽车“到达”或“离去”信息、汽车牌照号码及到达或离去的时刻； </a:t>
            </a:r>
            <a:br>
              <a:rPr lang="zh-CN" altLang="en-US" sz="1800" dirty="0"/>
            </a:br>
            <a:r>
              <a:rPr lang="en-US" altLang="zh-CN" sz="1800" dirty="0"/>
              <a:t>3</a:t>
            </a:r>
            <a:r>
              <a:rPr lang="zh-CN" altLang="en-US" sz="1800" dirty="0"/>
              <a:t>、该系统完成以下功能：若是车辆到达，则输出汽车在停车场内或便道上的停车位置；若是车离去，则输出汽车在停车场内停留的时间和应交纳的费用（</a:t>
            </a:r>
            <a:r>
              <a:rPr lang="zh-CN" altLang="en-US" sz="1800" dirty="0" smtClean="0"/>
              <a:t>在候车场停</a:t>
            </a:r>
            <a:r>
              <a:rPr lang="zh-CN" altLang="en-US" sz="1800" dirty="0"/>
              <a:t>留的时间不收费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时间充裕情况下可</a:t>
            </a:r>
            <a:r>
              <a:rPr lang="zh-CN" altLang="en-US" sz="2000" dirty="0">
                <a:solidFill>
                  <a:srgbClr val="FF0000"/>
                </a:solidFill>
              </a:rPr>
              <a:t>以使</a:t>
            </a:r>
            <a:r>
              <a:rPr lang="zh-CN" altLang="en-US" sz="2000" dirty="0" smtClean="0">
                <a:solidFill>
                  <a:srgbClr val="FF0000"/>
                </a:solidFill>
              </a:rPr>
              <a:t>用图</a:t>
            </a:r>
            <a:r>
              <a:rPr lang="zh-CN" altLang="en-US" sz="2000" dirty="0">
                <a:solidFill>
                  <a:srgbClr val="FF0000"/>
                </a:solidFill>
              </a:rPr>
              <a:t>形界面模</a:t>
            </a:r>
            <a:r>
              <a:rPr lang="zh-CN" altLang="en-US" sz="2000" dirty="0" smtClean="0">
                <a:solidFill>
                  <a:srgbClr val="FF0000"/>
                </a:solidFill>
              </a:rPr>
              <a:t>拟停车场运</a:t>
            </a:r>
            <a:r>
              <a:rPr lang="zh-CN" altLang="en-US" sz="2000" dirty="0">
                <a:solidFill>
                  <a:srgbClr val="FF0000"/>
                </a:solidFill>
              </a:rPr>
              <a:t>行过程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22.</a:t>
            </a:r>
            <a:r>
              <a:rPr lang="zh-CN" altLang="en-US" dirty="0" smtClean="0"/>
              <a:t>停车场模拟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46489"/>
            <a:ext cx="3024336" cy="22839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473853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如图两个十字路口</a:t>
            </a:r>
            <a:r>
              <a:rPr lang="en-US" altLang="zh-CN" sz="2000" dirty="0" smtClean="0"/>
              <a:t>CR1&amp;CR2</a:t>
            </a:r>
            <a:r>
              <a:rPr lang="zh-CN" altLang="en-US" sz="2000" dirty="0" smtClean="0"/>
              <a:t>，每个十字路口有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个红绿灯。</a:t>
            </a:r>
            <a:endParaRPr lang="en-US" altLang="zh-CN" sz="2000" dirty="0" smtClean="0"/>
          </a:p>
          <a:p>
            <a:r>
              <a:rPr lang="zh-CN" altLang="en-US" sz="2000" dirty="0"/>
              <a:t>约</a:t>
            </a:r>
            <a:r>
              <a:rPr lang="zh-CN" altLang="en-US" sz="2000" dirty="0" smtClean="0"/>
              <a:t>束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红绿灯组（①，④）、（②，③）、（⑤，⑧）、（⑥，⑦）分别同步动</a:t>
            </a:r>
            <a:r>
              <a:rPr lang="zh-CN" altLang="en-US" sz="1600" dirty="0" smtClean="0"/>
              <a:t>作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绿灯行，红灯停，黄灯忽略。当汽车位于路口的第</a:t>
            </a:r>
            <a:r>
              <a:rPr lang="zh-CN" altLang="en-US" sz="1600" dirty="0" smtClean="0"/>
              <a:t>一</a:t>
            </a:r>
            <a:r>
              <a:rPr lang="zh-CN" altLang="en-US" sz="1600" dirty="0"/>
              <a:t>车位时，遇红灯允许右转弯，遇绿灯允许左转</a:t>
            </a:r>
            <a:endParaRPr lang="en-US" altLang="zh-CN" sz="1600" dirty="0"/>
          </a:p>
          <a:p>
            <a:pPr lvl="1"/>
            <a:r>
              <a:rPr lang="zh-CN" altLang="en-US" sz="1600" dirty="0"/>
              <a:t>红绿灯组（①，④）的控制规则为：绿灯</a:t>
            </a:r>
            <a:r>
              <a:rPr lang="zh-CN" altLang="en-US" sz="1600" dirty="0" smtClean="0"/>
              <a:t>亮</a:t>
            </a:r>
            <a:r>
              <a:rPr lang="en-US" altLang="zh-CN" sz="1600" dirty="0" smtClean="0"/>
              <a:t>35</a:t>
            </a:r>
            <a:r>
              <a:rPr lang="zh-CN" altLang="en-US" sz="1600" dirty="0" smtClean="0"/>
              <a:t>秒</a:t>
            </a:r>
            <a:r>
              <a:rPr lang="zh-CN" altLang="en-US" sz="1600" dirty="0"/>
              <a:t>后红灯</a:t>
            </a:r>
            <a:r>
              <a:rPr lang="zh-CN" altLang="en-US" sz="1600" dirty="0" smtClean="0"/>
              <a:t>亮</a:t>
            </a:r>
            <a:r>
              <a:rPr lang="en-US" altLang="zh-CN" sz="1600" dirty="0" smtClean="0"/>
              <a:t>50 </a:t>
            </a:r>
            <a:r>
              <a:rPr lang="zh-CN" altLang="en-US" sz="1600" dirty="0"/>
              <a:t>秒，红绿灯组（②，③）的规则相反</a:t>
            </a:r>
            <a:endParaRPr lang="en-US" altLang="zh-CN" sz="1600" dirty="0"/>
          </a:p>
          <a:p>
            <a:pPr lvl="1"/>
            <a:r>
              <a:rPr lang="zh-CN" altLang="en-US" sz="1600" dirty="0"/>
              <a:t>红绿灯</a:t>
            </a:r>
            <a:r>
              <a:rPr lang="zh-CN" altLang="en-US" sz="1600" dirty="0" smtClean="0"/>
              <a:t>组（</a:t>
            </a:r>
            <a:r>
              <a:rPr lang="zh-CN" altLang="en-US" sz="1600" dirty="0"/>
              <a:t>⑤，⑧）的控制规则为：绿灯亮</a:t>
            </a:r>
            <a:r>
              <a:rPr lang="en-US" altLang="zh-CN" sz="1600" dirty="0"/>
              <a:t>50</a:t>
            </a:r>
            <a:r>
              <a:rPr lang="zh-CN" altLang="en-US" sz="1600" dirty="0"/>
              <a:t>秒后红灯</a:t>
            </a:r>
            <a:r>
              <a:rPr lang="zh-CN" altLang="en-US" sz="1600" dirty="0" smtClean="0"/>
              <a:t>亮</a:t>
            </a:r>
            <a:r>
              <a:rPr lang="en-US" altLang="zh-CN" sz="1600" dirty="0" smtClean="0"/>
              <a:t>50 </a:t>
            </a:r>
            <a:r>
              <a:rPr lang="zh-CN" altLang="en-US" sz="1600" dirty="0" smtClean="0"/>
              <a:t>秒，</a:t>
            </a:r>
            <a:r>
              <a:rPr lang="zh-CN" altLang="en-US" sz="1600" dirty="0"/>
              <a:t>红绿灯组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⑥，⑦）的规则相</a:t>
            </a:r>
            <a:r>
              <a:rPr lang="zh-CN" altLang="en-US" sz="1600" dirty="0" smtClean="0"/>
              <a:t>反</a:t>
            </a:r>
            <a:endParaRPr lang="zh-CN" altLang="en-US" sz="1600" dirty="0" smtClean="0"/>
          </a:p>
          <a:p>
            <a:pPr lvl="1"/>
            <a:r>
              <a:rPr lang="zh-CN" altLang="en-US" sz="1600" dirty="0"/>
              <a:t>为了简化问题，同一方向按照单行道路考虑。</a:t>
            </a:r>
            <a:endParaRPr lang="zh-CN" altLang="en-US" sz="1600" dirty="0"/>
          </a:p>
          <a:p>
            <a:pPr lvl="1"/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23.</a:t>
            </a:r>
            <a:r>
              <a:rPr lang="zh-CN" altLang="en-US" dirty="0" smtClean="0"/>
              <a:t>十字路口</a:t>
            </a:r>
            <a:r>
              <a:rPr lang="zh-CN" altLang="en-US" dirty="0"/>
              <a:t>路</a:t>
            </a:r>
            <a:r>
              <a:rPr lang="zh-CN" altLang="en-US" dirty="0" smtClean="0"/>
              <a:t>况模拟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13" y="1124744"/>
            <a:ext cx="2773205" cy="53126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仿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游戏大厅，用户可以注册、登录</a:t>
            </a:r>
            <a:endParaRPr lang="en-US" altLang="zh-CN" sz="2400" dirty="0" smtClean="0"/>
          </a:p>
          <a:p>
            <a:r>
              <a:rPr lang="zh-CN" altLang="en-US" sz="2400" dirty="0"/>
              <a:t>要</a:t>
            </a:r>
            <a:r>
              <a:rPr lang="zh-CN" altLang="en-US" sz="2400" dirty="0" smtClean="0"/>
              <a:t>求游戏大厅可以区分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人、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人、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人游戏房间。用户进入房间后可以选择某桌等待。</a:t>
            </a:r>
            <a:endParaRPr lang="en-US" altLang="zh-CN" sz="2400" dirty="0" smtClean="0"/>
          </a:p>
          <a:p>
            <a:r>
              <a:rPr lang="zh-CN" altLang="en-US" sz="2400" dirty="0"/>
              <a:t>多用</a:t>
            </a:r>
            <a:r>
              <a:rPr lang="zh-CN" altLang="en-US" sz="2400" dirty="0" smtClean="0"/>
              <a:t>户在房间内可以聊天。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24.</a:t>
            </a:r>
            <a:r>
              <a:rPr lang="zh-CN" altLang="en-US" dirty="0" smtClean="0"/>
              <a:t>游戏大厅</a:t>
            </a:r>
            <a:endParaRPr lang="zh-CN" altLang="en-US" dirty="0"/>
          </a:p>
        </p:txBody>
      </p:sp>
      <p:pic>
        <p:nvPicPr>
          <p:cNvPr id="11267" name="图片 79" descr="IMG_25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41088"/>
            <a:ext cx="3938878" cy="301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117"/>
          <p:cNvSpPr txBox="1">
            <a:spLocks noChangeArrowheads="1"/>
          </p:cNvSpPr>
          <p:nvPr/>
        </p:nvSpPr>
        <p:spPr bwMode="auto">
          <a:xfrm>
            <a:off x="3563888" y="6097555"/>
            <a:ext cx="182614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游戏大厅参考界面</a:t>
            </a:r>
            <a:endParaRPr 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实现一款单机版中国象棋游戏，扩展功能：悔棋，重新开始。</a:t>
            </a:r>
            <a:endParaRPr lang="en-US" altLang="zh-CN" sz="2000" dirty="0" smtClean="0"/>
          </a:p>
          <a:p>
            <a:r>
              <a:rPr lang="zh-CN" altLang="en-US" sz="2000" dirty="0" smtClean="0"/>
              <a:t>参考界面：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25.</a:t>
            </a:r>
            <a:r>
              <a:rPr lang="zh-CN" altLang="en-US" dirty="0" smtClean="0"/>
              <a:t>中国象棋单机版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4104456" cy="45241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通过套接字实现网络对战，可以聊天；</a:t>
            </a:r>
            <a:endParaRPr lang="en-US" altLang="zh-CN" sz="2000" dirty="0" smtClean="0"/>
          </a:p>
          <a:p>
            <a:r>
              <a:rPr lang="zh-CN" altLang="en-US" sz="2000" dirty="0"/>
              <a:t>依</a:t>
            </a:r>
            <a:r>
              <a:rPr lang="zh-CN" altLang="en-US" sz="2000" dirty="0" smtClean="0"/>
              <a:t>据进度选择实现悔棋、求和、认输等操作。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26.</a:t>
            </a:r>
            <a:r>
              <a:rPr lang="zh-CN" altLang="en-US" dirty="0" smtClean="0"/>
              <a:t>中国象棋网络版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270634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0928"/>
            <a:ext cx="4783014" cy="359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注意：可以选择实现单机版。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27.</a:t>
            </a:r>
            <a:r>
              <a:rPr lang="zh-CN" altLang="en-US" dirty="0" smtClean="0"/>
              <a:t>网络五子棋游戏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069227" cy="431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给定一个网络文件，文件中包</a:t>
            </a:r>
            <a:r>
              <a:rPr lang="zh-CN" altLang="en-US" sz="1600" dirty="0" smtClean="0"/>
              <a:t>括节点和节点之</a:t>
            </a:r>
            <a:r>
              <a:rPr lang="zh-CN" altLang="en-US" sz="1600" dirty="0"/>
              <a:t>间的交互，编程实现无向</a:t>
            </a:r>
            <a:r>
              <a:rPr lang="zh-CN" altLang="en-US" sz="1600" dirty="0" smtClean="0"/>
              <a:t>图（或有向图）的可视化软件。有向图边的终点具有方向信息（如下图所示），无向图无方向。</a:t>
            </a:r>
            <a:endParaRPr lang="en-US" altLang="zh-CN" sz="1600" dirty="0" smtClean="0"/>
          </a:p>
          <a:p>
            <a:r>
              <a:rPr lang="zh-CN" altLang="en-US" sz="1600" dirty="0"/>
              <a:t>要求图</a:t>
            </a:r>
            <a:r>
              <a:rPr lang="zh-CN" altLang="en-US" sz="1600" dirty="0" smtClean="0"/>
              <a:t>中节点可</a:t>
            </a:r>
            <a:r>
              <a:rPr lang="zh-CN" altLang="en-US" sz="1600" dirty="0"/>
              <a:t>以随意拖拽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以下内容选做：</a:t>
            </a:r>
            <a:endParaRPr lang="en-US" altLang="zh-CN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/>
              <a:t>在图上可以根据“</a:t>
            </a:r>
            <a:r>
              <a:rPr lang="en-US" altLang="zh-CN" sz="1600" dirty="0" smtClean="0"/>
              <a:t>Options</a:t>
            </a:r>
            <a:r>
              <a:rPr lang="zh-CN" altLang="en-US" sz="1600" dirty="0" smtClean="0"/>
              <a:t>”</a:t>
            </a:r>
            <a:r>
              <a:rPr lang="zh-CN" altLang="en-US" sz="1600" dirty="0"/>
              <a:t>选</a:t>
            </a:r>
            <a:r>
              <a:rPr lang="zh-CN" altLang="en-US" sz="1600" dirty="0" smtClean="0"/>
              <a:t>项设置节点显示为数字标记（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）还是标号</a:t>
            </a:r>
            <a:r>
              <a:rPr lang="en-US" altLang="zh-CN" sz="1600" dirty="0" smtClean="0"/>
              <a:t>(“p1”) /</a:t>
            </a:r>
            <a:endParaRPr lang="en-US" altLang="zh-CN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/>
              <a:t>显示某一对节点间的最短路径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显示节点子集的连</a:t>
            </a:r>
            <a:r>
              <a:rPr lang="zh-CN" altLang="en-US" sz="1600" dirty="0"/>
              <a:t>通</a:t>
            </a:r>
            <a:r>
              <a:rPr lang="zh-CN" altLang="en-US" sz="1600" dirty="0" smtClean="0"/>
              <a:t>子图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最小生成树 </a:t>
            </a:r>
            <a:r>
              <a:rPr lang="en-US" altLang="zh-CN" sz="1600" dirty="0" smtClean="0"/>
              <a:t>/</a:t>
            </a:r>
            <a:endParaRPr lang="zh-CN" alt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FF0000"/>
                </a:solidFill>
              </a:rPr>
              <a:t>可以根据已经学习的图论知识扩展程序功能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网</a:t>
            </a:r>
            <a:r>
              <a:rPr lang="zh-CN" altLang="en-US" dirty="0" smtClean="0"/>
              <a:t>络数据可</a:t>
            </a:r>
            <a:r>
              <a:rPr lang="zh-CN" altLang="en-US" dirty="0"/>
              <a:t>视化软</a:t>
            </a:r>
            <a:r>
              <a:rPr lang="zh-CN" altLang="en-US" dirty="0" smtClean="0"/>
              <a:t>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4" y="3284984"/>
            <a:ext cx="1872208" cy="32182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03" y="3194125"/>
            <a:ext cx="3600400" cy="33072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771800" y="3861048"/>
            <a:ext cx="1944216" cy="684656"/>
          </a:xfrm>
          <a:prstGeom prst="wedgeRectCallout">
            <a:avLst>
              <a:gd name="adj1" fmla="val -68150"/>
              <a:gd name="adj2" fmla="val 238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节点数字标记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和标号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07239" y="5127271"/>
            <a:ext cx="1800200" cy="1031230"/>
          </a:xfrm>
          <a:prstGeom prst="wedgeRectCallout">
            <a:avLst>
              <a:gd name="adj1" fmla="val -68150"/>
              <a:gd name="adj2" fmla="val 238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起点、</a:t>
            </a:r>
            <a:endParaRPr lang="en-US" altLang="zh-CN" dirty="0" smtClean="0"/>
          </a:p>
          <a:p>
            <a:pPr algn="ctr"/>
            <a:r>
              <a:rPr lang="zh-CN" altLang="en-US" dirty="0"/>
              <a:t>终</a:t>
            </a:r>
            <a:r>
              <a:rPr lang="zh-CN" altLang="en-US" dirty="0" smtClean="0"/>
              <a:t>点、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边的权</a:t>
            </a:r>
            <a:r>
              <a:rPr lang="zh-CN" altLang="en-US" dirty="0"/>
              <a:t>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48264" y="2361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☆☆☆☆☆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参考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连连看游戏界面</a:t>
            </a:r>
            <a:endParaRPr lang="en-US" altLang="zh-CN" sz="2400" dirty="0" smtClean="0"/>
          </a:p>
          <a:p>
            <a:r>
              <a:rPr lang="zh-CN" altLang="en-US" sz="2400" dirty="0" smtClean="0"/>
              <a:t>有倒计时显示或进度条</a:t>
            </a:r>
            <a:endParaRPr lang="en-US" altLang="zh-CN" sz="2400" dirty="0" smtClean="0"/>
          </a:p>
          <a:p>
            <a:r>
              <a:rPr lang="zh-CN" altLang="en-US" sz="2400" dirty="0" smtClean="0"/>
              <a:t>提供有限次“提示”、“重排”功能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注意：关注主要功能的实现，界面次要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28.</a:t>
            </a:r>
            <a:r>
              <a:rPr lang="zh-CN" altLang="en-US" dirty="0" smtClean="0"/>
              <a:t>连连看游戏</a:t>
            </a:r>
            <a:endParaRPr lang="zh-CN" altLang="en-US" dirty="0"/>
          </a:p>
        </p:txBody>
      </p:sp>
      <p:pic>
        <p:nvPicPr>
          <p:cNvPr id="10242" name="Picture 2" descr="皮卡丘连连看 Pikachu XI 1.2.4 的第1张截图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3071810"/>
            <a:ext cx="5357850" cy="3212618"/>
          </a:xfrm>
          <a:prstGeom prst="rect">
            <a:avLst/>
          </a:prstGeom>
          <a:noFill/>
        </p:spPr>
      </p:pic>
      <p:sp>
        <p:nvSpPr>
          <p:cNvPr id="5" name="文本框 117"/>
          <p:cNvSpPr txBox="1">
            <a:spLocks noChangeArrowheads="1"/>
          </p:cNvSpPr>
          <p:nvPr/>
        </p:nvSpPr>
        <p:spPr bwMode="auto">
          <a:xfrm>
            <a:off x="4000496" y="6000768"/>
            <a:ext cx="100540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 smtClean="0"/>
              <a:t>参考界面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可以读入迷宫文件载入迷宫地图，可以设置起点和终点</a:t>
            </a:r>
            <a:endParaRPr lang="en-US" altLang="zh-CN" sz="2000" dirty="0" smtClean="0"/>
          </a:p>
          <a:p>
            <a:r>
              <a:rPr lang="zh-CN" altLang="en-US" sz="2000" dirty="0" smtClean="0"/>
              <a:t>单击“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”按钮，自动搜索路径并</a:t>
            </a:r>
            <a:endParaRPr lang="en-US" altLang="zh-CN" sz="2000" dirty="0" smtClean="0"/>
          </a:p>
          <a:p>
            <a:r>
              <a:rPr lang="zh-CN" altLang="en-US" sz="2000" dirty="0" smtClean="0"/>
              <a:t>修改迷宫：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鼠标单击空白位置，该位置变为障碍，反之，单击障碍，该位置变为空白。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29.</a:t>
            </a:r>
            <a:r>
              <a:rPr lang="zh-CN" altLang="en-US" dirty="0" smtClean="0"/>
              <a:t>走迷宫</a:t>
            </a:r>
            <a:endParaRPr lang="zh-CN" altLang="en-US" dirty="0"/>
          </a:p>
        </p:txBody>
      </p:sp>
      <p:pic>
        <p:nvPicPr>
          <p:cNvPr id="9217" name="Picture 1" descr="C:\Users\Administrator\AppData\Roaming\Tencent\Users\370953389\QQ\WinTemp\RichOle\R[7989HDAMD91U~31J$2LPN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2857496"/>
            <a:ext cx="2714644" cy="2695660"/>
          </a:xfrm>
          <a:prstGeom prst="rect">
            <a:avLst/>
          </a:prstGeom>
          <a:noFill/>
        </p:spPr>
      </p:pic>
      <p:pic>
        <p:nvPicPr>
          <p:cNvPr id="9218" name="Picture 2" descr="C:\Users\Administrator\AppData\Roaming\Tencent\Users\370953389\QQ\WinTemp\RichOle\CHJ9{J(625WC2`FPV5RYFR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786058"/>
            <a:ext cx="3571900" cy="3936809"/>
          </a:xfrm>
          <a:prstGeom prst="rect">
            <a:avLst/>
          </a:prstGeom>
          <a:noFill/>
        </p:spPr>
      </p:pic>
      <p:pic>
        <p:nvPicPr>
          <p:cNvPr id="9219" name="Picture 3" descr="C:\Users\Administrator\AppData\Roaming\Tencent\Users\370953389\QQ\WinTemp\RichOle\U[9Q18TS12P{IH3@O1{~V2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571876"/>
            <a:ext cx="3071802" cy="3060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可以通过设置难度，或者直接设置行数、列数分割图片</a:t>
            </a:r>
            <a:endParaRPr lang="en-US" altLang="zh-CN" sz="2000" dirty="0" smtClean="0"/>
          </a:p>
          <a:p>
            <a:r>
              <a:rPr lang="zh-CN" altLang="en-US" sz="2000" dirty="0" smtClean="0"/>
              <a:t>通过鼠标或者键盘（上下左右）操作可以运动的图片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30.</a:t>
            </a:r>
            <a:r>
              <a:rPr lang="zh-CN" altLang="en-US" dirty="0" smtClean="0"/>
              <a:t>拼图游戏</a:t>
            </a:r>
            <a:endParaRPr lang="zh-CN" altLang="en-US" dirty="0"/>
          </a:p>
        </p:txBody>
      </p:sp>
      <p:pic>
        <p:nvPicPr>
          <p:cNvPr id="8196" name="Picture 4" descr="C:\Users\ADMINI~1\AppData\Local\Temp\ksohtml\wps657B.tmp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728" y="2132856"/>
            <a:ext cx="5929354" cy="4185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通</a:t>
            </a:r>
            <a:r>
              <a:rPr lang="zh-CN" altLang="en-US" sz="2400" dirty="0" smtClean="0"/>
              <a:t>过上下左右键控制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种形状的动作</a:t>
            </a:r>
            <a:endParaRPr lang="en-US" altLang="zh-CN" sz="2400" dirty="0" smtClean="0"/>
          </a:p>
          <a:p>
            <a:r>
              <a:rPr lang="zh-CN" altLang="en-US" sz="2400" dirty="0"/>
              <a:t>通</a:t>
            </a:r>
            <a:r>
              <a:rPr lang="zh-CN" altLang="en-US" sz="2400" dirty="0" smtClean="0"/>
              <a:t>过“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”“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”键可以加速、减速形状的下落速度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31.</a:t>
            </a:r>
            <a:r>
              <a:rPr lang="zh-CN" altLang="en-US" dirty="0" smtClean="0"/>
              <a:t>俄罗斯方块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30106417824&amp;di=0fc6a6ffd9ab8753987f0573993d61ad&amp;imgtype=0&amp;src=http%3A%2F%2Fs15.sinaimg.cn%2Fmw690%2F001apfjkgy6NTt6z9Ke3e%2669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95182"/>
            <a:ext cx="4320480" cy="44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3844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3161794"/>
            <a:ext cx="9813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Q</a:t>
            </a:r>
            <a:endParaRPr lang="zh-CN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3182144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A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ESU</a:t>
            </a:r>
            <a:r>
              <a:rPr lang="zh-CN" altLang="en-US" dirty="0"/>
              <a:t>算</a:t>
            </a:r>
            <a:r>
              <a:rPr lang="zh-CN" altLang="en-US" dirty="0" smtClean="0"/>
              <a:t>法：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三节点网络子图搜索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5184576" cy="333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01" y="4098751"/>
            <a:ext cx="7104063" cy="271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75" y="1963715"/>
            <a:ext cx="3297698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S.Wernicke. A </a:t>
            </a:r>
            <a:r>
              <a:rPr lang="en-US" altLang="zh-CN" sz="1600" dirty="0"/>
              <a:t>Faster Algorithm</a:t>
            </a:r>
            <a:endParaRPr lang="en-US" altLang="zh-CN" sz="1600" dirty="0"/>
          </a:p>
          <a:p>
            <a:r>
              <a:rPr lang="en-US" altLang="zh-CN" sz="1600" dirty="0"/>
              <a:t>for Detecting Network </a:t>
            </a:r>
            <a:r>
              <a:rPr lang="en-US" altLang="zh-CN" sz="1600" dirty="0" smtClean="0"/>
              <a:t>Motifs.</a:t>
            </a:r>
            <a:endParaRPr lang="en-US" altLang="zh-CN" sz="1600" dirty="0" smtClean="0"/>
          </a:p>
          <a:p>
            <a:pPr fontAlgn="base"/>
            <a:r>
              <a:rPr lang="en-US" altLang="zh-CN" sz="1600" dirty="0" smtClean="0"/>
              <a:t>2005,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WABI '05, vol</a:t>
            </a:r>
            <a:r>
              <a:rPr lang="en-US" altLang="zh-CN" sz="1600" dirty="0"/>
              <a:t>. </a:t>
            </a:r>
            <a:r>
              <a:rPr lang="en-US" altLang="zh-CN" sz="1600" dirty="0" smtClean="0"/>
              <a:t>3692, 165</a:t>
            </a:r>
            <a:endParaRPr lang="en-US" altLang="zh-CN" sz="1600" dirty="0"/>
          </a:p>
          <a:p>
            <a:pPr fontAlgn="base"/>
            <a:r>
              <a:rPr lang="en-US" altLang="zh-CN" sz="1600" dirty="0"/>
              <a:t>-</a:t>
            </a:r>
            <a:r>
              <a:rPr lang="en-US" altLang="zh-CN" sz="1600" dirty="0" smtClean="0"/>
              <a:t>177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948264" y="2361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☆☆☆☆☆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5375" y="5219739"/>
            <a:ext cx="1415772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子图搜索示</a:t>
            </a:r>
            <a:r>
              <a:rPr lang="zh-CN" altLang="en-US" sz="1600" dirty="0"/>
              <a:t>例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现</a:t>
            </a:r>
            <a:r>
              <a:rPr lang="en-US" altLang="zh-CN" sz="2400" dirty="0" smtClean="0"/>
              <a:t>GUI</a:t>
            </a:r>
            <a:r>
              <a:rPr lang="zh-CN" altLang="en-US" sz="2400" dirty="0" smtClean="0"/>
              <a:t>聊天界面</a:t>
            </a:r>
            <a:endParaRPr lang="en-US" altLang="zh-CN" sz="2400" dirty="0" smtClean="0"/>
          </a:p>
          <a:p>
            <a:r>
              <a:rPr lang="zh-CN" altLang="en-US" sz="2400" dirty="0"/>
              <a:t>可</a:t>
            </a:r>
            <a:r>
              <a:rPr lang="zh-CN" altLang="en-US" sz="2400" dirty="0" smtClean="0"/>
              <a:t>以实现多用户群聊或私聊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网络聊天室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507951"/>
            <a:ext cx="1008112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服务器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2467744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客户</a:t>
            </a:r>
            <a:r>
              <a:rPr lang="en-US" altLang="zh-CN" dirty="0">
                <a:solidFill>
                  <a:schemeClr val="dk1"/>
                </a:solidFill>
              </a:rPr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6131" y="328383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客</a:t>
            </a:r>
            <a:r>
              <a:rPr lang="zh-CN" altLang="en-US" dirty="0" smtClean="0">
                <a:solidFill>
                  <a:schemeClr val="dk1"/>
                </a:solidFill>
              </a:rPr>
              <a:t>户</a:t>
            </a:r>
            <a:r>
              <a:rPr lang="en-US" altLang="zh-CN" dirty="0" smtClean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6131" y="4099926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客</a:t>
            </a:r>
            <a:r>
              <a:rPr lang="zh-CN" altLang="en-US" dirty="0" smtClean="0">
                <a:solidFill>
                  <a:schemeClr val="dk1"/>
                </a:solidFill>
              </a:rPr>
              <a:t>户</a:t>
            </a:r>
            <a:r>
              <a:rPr lang="en-US" altLang="zh-CN" dirty="0" smtClean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6131" y="4916016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客</a:t>
            </a:r>
            <a:r>
              <a:rPr lang="zh-CN" altLang="en-US" dirty="0" smtClean="0">
                <a:solidFill>
                  <a:schemeClr val="dk1"/>
                </a:solidFill>
              </a:rPr>
              <a:t>户</a:t>
            </a:r>
            <a:r>
              <a:rPr lang="en-US" altLang="zh-CN" dirty="0" smtClean="0">
                <a:solidFill>
                  <a:schemeClr val="dk1"/>
                </a:solidFill>
              </a:rPr>
              <a:t>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475656" y="2827784"/>
            <a:ext cx="648072" cy="72008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1475656" y="3512435"/>
            <a:ext cx="660475" cy="32346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</p:cNvCxnSpPr>
          <p:nvPr/>
        </p:nvCxnSpPr>
        <p:spPr>
          <a:xfrm flipH="1" flipV="1">
            <a:off x="1475656" y="4099926"/>
            <a:ext cx="660475" cy="2286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1"/>
          </p:cNvCxnSpPr>
          <p:nvPr/>
        </p:nvCxnSpPr>
        <p:spPr>
          <a:xfrm flipH="1" flipV="1">
            <a:off x="1475656" y="4328526"/>
            <a:ext cx="660475" cy="81609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419872" y="2276872"/>
            <a:ext cx="5328592" cy="3672408"/>
            <a:chOff x="3347864" y="2276872"/>
            <a:chExt cx="5328592" cy="3672408"/>
          </a:xfrm>
        </p:grpSpPr>
        <p:sp>
          <p:nvSpPr>
            <p:cNvPr id="21" name="矩形 20"/>
            <p:cNvSpPr/>
            <p:nvPr/>
          </p:nvSpPr>
          <p:spPr>
            <a:xfrm>
              <a:off x="3347864" y="2276872"/>
              <a:ext cx="5112568" cy="36724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380312" y="2276872"/>
              <a:ext cx="0" cy="36724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347864" y="4844008"/>
              <a:ext cx="4032448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6581614" y="5608904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发送</a:t>
              </a:r>
              <a:endParaRPr lang="zh-CN" altLang="en-US" sz="1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13983" y="5609738"/>
              <a:ext cx="858017" cy="21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所有人</a:t>
              </a:r>
              <a:endParaRPr lang="zh-CN" altLang="en-US" sz="1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47864" y="4844008"/>
              <a:ext cx="4032448" cy="673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标注 29"/>
            <p:cNvSpPr/>
            <p:nvPr/>
          </p:nvSpPr>
          <p:spPr>
            <a:xfrm>
              <a:off x="3734831" y="3128387"/>
              <a:ext cx="1872208" cy="612648"/>
            </a:xfrm>
            <a:prstGeom prst="wedgeRoundRectCallout">
              <a:avLst>
                <a:gd name="adj1" fmla="val 43380"/>
                <a:gd name="adj2" fmla="val 9459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聊天窗口</a:t>
              </a:r>
              <a:endParaRPr lang="zh-CN" altLang="en-US" dirty="0"/>
            </a:p>
          </p:txBody>
        </p:sp>
        <p:sp>
          <p:nvSpPr>
            <p:cNvPr id="32" name="圆角矩形标注 31"/>
            <p:cNvSpPr/>
            <p:nvPr/>
          </p:nvSpPr>
          <p:spPr>
            <a:xfrm>
              <a:off x="7740352" y="2905503"/>
              <a:ext cx="936104" cy="612648"/>
            </a:xfrm>
            <a:prstGeom prst="wedgeRoundRectCallout">
              <a:avLst>
                <a:gd name="adj1" fmla="val -4935"/>
                <a:gd name="adj2" fmla="val 9299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</a:t>
              </a:r>
              <a:r>
                <a:rPr lang="zh-CN" altLang="en-US" dirty="0" smtClean="0"/>
                <a:t>户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列表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72000" y="5619570"/>
              <a:ext cx="216024" cy="21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147064" y="5618591"/>
              <a:ext cx="216024" cy="215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20072" y="6093296"/>
            <a:ext cx="1620957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客户</a:t>
            </a:r>
            <a:r>
              <a:rPr lang="zh-CN" altLang="en-US" sz="1600" dirty="0" smtClean="0"/>
              <a:t>端参考界面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5414720" y="5580382"/>
            <a:ext cx="723275" cy="279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悄悄话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）选择图</a:t>
            </a:r>
            <a:r>
              <a:rPr lang="zh-CN" altLang="en-US" sz="2400" dirty="0" smtClean="0"/>
              <a:t>片所在的目录并能显示图片；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）完成图片的放大、缩小、剪切、旋转等控制功能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）能够实现图片的自动播放功</a:t>
            </a:r>
            <a:r>
              <a:rPr lang="zh-CN" altLang="en-US" sz="2400" dirty="0" smtClean="0"/>
              <a:t>能；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）使用小键盘上下左右键切换图片。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电子相册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设计</a:t>
            </a:r>
            <a:r>
              <a:rPr lang="zh-CN" altLang="en-US" sz="2400" dirty="0" smtClean="0"/>
              <a:t>一款发</a:t>
            </a:r>
            <a:r>
              <a:rPr lang="zh-CN" altLang="en-US" sz="2400" dirty="0"/>
              <a:t>音电子词典，具有对英语单词的查询、添加、修改、删除和读音功能。</a:t>
            </a:r>
            <a:endParaRPr lang="zh-CN" altLang="en-US" sz="2400" dirty="0"/>
          </a:p>
          <a:p>
            <a:r>
              <a:rPr lang="zh-CN" altLang="en-US" sz="2400" dirty="0"/>
              <a:t>窗口由菜单栏、工具条和显示栏组成。菜单栏包括文件、编辑、帮助等菜单；工具条包括输入栏和查询、添加、删除、发音等按钮；显示栏显示查询单词在词典中所有解释。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英汉双语词典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使用图形界面，客户端可以浏览服务器端特定目录中的文件列表，且可以完成文件（文件夹）的创建、删除、更名、上传和下载。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网络文件系统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59632" y="3507951"/>
            <a:ext cx="237626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服务器文件系统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8144" y="3507951"/>
            <a:ext cx="237626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客户端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635896" y="3645024"/>
            <a:ext cx="223224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635896" y="4149080"/>
            <a:ext cx="223224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浏览、</a:t>
            </a:r>
            <a:r>
              <a:rPr lang="zh-CN" altLang="en-US" dirty="0" smtClean="0"/>
              <a:t>创</a:t>
            </a:r>
            <a:r>
              <a:rPr lang="zh-CN" altLang="en-US" dirty="0"/>
              <a:t>建、删除、更名、</a:t>
            </a:r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39648" y="31604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基本功能：查看历史开奖、添加开奖号码、批量添加号码、修改开奖号码。</a:t>
            </a:r>
            <a:endParaRPr lang="en-US" altLang="zh-CN" sz="2000" dirty="0" smtClean="0"/>
          </a:p>
          <a:p>
            <a:r>
              <a:rPr lang="zh-CN" altLang="en-US" sz="2000" dirty="0"/>
              <a:t>特</a:t>
            </a:r>
            <a:r>
              <a:rPr lang="zh-CN" altLang="en-US" sz="2000" dirty="0" smtClean="0"/>
              <a:t>色功能：随机选号、记录所购买的彩票、根据开奖信息统计各个奖号所占比例、查询历史中奖情况和自动统计出某支购买彩票的中奖金额。</a:t>
            </a:r>
            <a:endParaRPr lang="en-US" altLang="zh-CN" sz="2000" dirty="0" smtClean="0"/>
          </a:p>
          <a:p>
            <a:r>
              <a:rPr lang="zh-CN" altLang="en-US" sz="2000" dirty="0" smtClean="0"/>
              <a:t>本项目所涉及的窗体较多，推荐使用全屏模式。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双色球彩票预测系统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" y="3429000"/>
            <a:ext cx="573515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4149278" cy="264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0759" y="6165304"/>
            <a:ext cx="100540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参考界面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3977</Words>
  <Application>WPS 演示</Application>
  <PresentationFormat>全屏显示(4:3)</PresentationFormat>
  <Paragraphs>301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Arial Unicode MS</vt:lpstr>
      <vt:lpstr>Calibri</vt:lpstr>
      <vt:lpstr>聚合</vt:lpstr>
      <vt:lpstr>《面向对象程序设计实践》 项目汇总</vt:lpstr>
      <vt:lpstr>项目类型</vt:lpstr>
      <vt:lpstr>1.网络数据可视化软件</vt:lpstr>
      <vt:lpstr>2.三节点网络子图搜索</vt:lpstr>
      <vt:lpstr>3.网络聊天室</vt:lpstr>
      <vt:lpstr>4.电子相册</vt:lpstr>
      <vt:lpstr>5.英汉双语词典</vt:lpstr>
      <vt:lpstr>6.网络文件系统</vt:lpstr>
      <vt:lpstr>7.双色球彩票预测系统</vt:lpstr>
      <vt:lpstr>8.MP3播放器</vt:lpstr>
      <vt:lpstr>9.作业提交软件</vt:lpstr>
      <vt:lpstr>10.画图软件</vt:lpstr>
      <vt:lpstr>11.桌面日历程序</vt:lpstr>
      <vt:lpstr>12.简易聊天软件</vt:lpstr>
      <vt:lpstr>13.人事管理系统</vt:lpstr>
      <vt:lpstr>14.书店库存系统</vt:lpstr>
      <vt:lpstr>15.图书进销存管理系统</vt:lpstr>
      <vt:lpstr>16.学生成绩管理</vt:lpstr>
      <vt:lpstr>17.资产设备管理系统</vt:lpstr>
      <vt:lpstr>18.简易汽车零部件管理系统</vt:lpstr>
      <vt:lpstr>19.图书管理软件的设计与实现</vt:lpstr>
      <vt:lpstr>20.机票订购管理软件</vt:lpstr>
      <vt:lpstr>21.电梯模拟程序</vt:lpstr>
      <vt:lpstr>22.停车场模拟</vt:lpstr>
      <vt:lpstr>23.十字路口路况模拟</vt:lpstr>
      <vt:lpstr>24.游戏大厅</vt:lpstr>
      <vt:lpstr>25.中国象棋单机版</vt:lpstr>
      <vt:lpstr>26.中国象棋网络版</vt:lpstr>
      <vt:lpstr>27.网络五子棋游戏</vt:lpstr>
      <vt:lpstr>28.连连看游戏</vt:lpstr>
      <vt:lpstr>29.走迷宫</vt:lpstr>
      <vt:lpstr>30.拼图游戏</vt:lpstr>
      <vt:lpstr>31.俄罗斯方块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Java知识体系及Android开发</dc:title>
  <dc:creator>jianbang zhao</dc:creator>
  <cp:lastModifiedBy>Administrator</cp:lastModifiedBy>
  <cp:revision>162</cp:revision>
  <dcterms:created xsi:type="dcterms:W3CDTF">2017-11-07T08:46:00Z</dcterms:created>
  <dcterms:modified xsi:type="dcterms:W3CDTF">2018-06-28T09:41:50Z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