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media/image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6" r:id="rId1"/>
  </p:sldMasterIdLst>
  <p:notesMasterIdLst>
    <p:notesMasterId r:id="rId22"/>
  </p:notesMasterIdLst>
  <p:handoutMasterIdLst>
    <p:handoutMasterId r:id="rId23"/>
  </p:handoutMasterIdLst>
  <p:sldIdLst>
    <p:sldId id="256" r:id="rId2"/>
    <p:sldId id="271" r:id="rId3"/>
    <p:sldId id="275" r:id="rId4"/>
    <p:sldId id="276" r:id="rId5"/>
    <p:sldId id="277" r:id="rId6"/>
    <p:sldId id="290" r:id="rId7"/>
    <p:sldId id="291" r:id="rId8"/>
    <p:sldId id="278" r:id="rId9"/>
    <p:sldId id="280" r:id="rId10"/>
    <p:sldId id="279" r:id="rId11"/>
    <p:sldId id="282" r:id="rId12"/>
    <p:sldId id="281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e Caviglia" initials="DC" lastIdx="1" clrIdx="0">
    <p:extLst>
      <p:ext uri="{19B8F6BF-5375-455C-9EA6-DF929625EA0E}">
        <p15:presenceInfo xmlns:p15="http://schemas.microsoft.com/office/powerpoint/2012/main" userId="54e6e5cad80b5ab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640" autoAdjust="0"/>
    <p:restoredTop sz="96266" autoAdjust="0"/>
  </p:normalViewPr>
  <p:slideViewPr>
    <p:cSldViewPr snapToGrid="0" showGuides="1">
      <p:cViewPr varScale="1">
        <p:scale>
          <a:sx n="102" d="100"/>
          <a:sy n="102" d="100"/>
        </p:scale>
        <p:origin x="96" y="112"/>
      </p:cViewPr>
      <p:guideLst>
        <p:guide orient="horz" pos="2160"/>
        <p:guide pos="38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2" d="100"/>
          <a:sy n="82" d="100"/>
        </p:scale>
        <p:origin x="3868" y="4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4ADC49-5D21-4FF5-9E7B-C461691B7E46}" type="datetimeFigureOut">
              <a:rPr lang="en-GB" smtClean="0"/>
              <a:t>16/03/2020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6C52C-2C29-4111-8C77-374CCAD0C30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1522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A20285-61FE-4C49-AEE0-7D151F3B9E13}" type="datetimeFigureOut">
              <a:rPr lang="en-GB" smtClean="0"/>
              <a:t>16/03/2020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79717-6E5B-4452-AD69-DABDC031CAA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616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479717-6E5B-4452-AD69-DABDC031CAA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178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62501-F1F1-48D5-881C-613B3D30E2C6}" type="datetime1">
              <a:rPr lang="en-GB" smtClean="0"/>
              <a:t>16/03/2020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Laboratorio di Elettronica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0F88-476E-4556-96AF-D53521CB756E}" type="slidenum">
              <a:rPr lang="en-GB" smtClean="0"/>
              <a:t>‹N›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61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7545-7FCD-4C2B-8E03-67C375B325A7}" type="datetime1">
              <a:rPr lang="en-GB" smtClean="0"/>
              <a:t>16/03/2020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Laboratorio di Elettronica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0F88-476E-4556-96AF-D53521CB756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7599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5E1A9-69DD-4FD6-80DB-24F2F53A238D}" type="datetime1">
              <a:rPr lang="en-GB" smtClean="0"/>
              <a:t>16/03/2020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Laboratorio di Elettronica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0F88-476E-4556-96AF-D53521CB756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298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9B90-E8FF-4934-B42C-FF4F285B2FE5}" type="datetime1">
              <a:rPr lang="en-GB" smtClean="0"/>
              <a:t>16/03/2020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Laboratorio di Elettronica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0F88-476E-4556-96AF-D53521CB756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370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97AB-D9D5-4BF0-A1E2-6CD4335E2B4C}" type="datetime1">
              <a:rPr lang="en-GB" smtClean="0"/>
              <a:t>16/03/2020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Laboratorio di Elettronica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0F88-476E-4556-96AF-D53521CB756E}" type="slidenum">
              <a:rPr lang="en-GB" smtClean="0"/>
              <a:t>‹N›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065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68A1-B4AB-4E23-B2BC-0328667C9071}" type="datetime1">
              <a:rPr lang="en-GB" smtClean="0"/>
              <a:t>16/03/2020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Laboratorio di Elettronica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0F88-476E-4556-96AF-D53521CB756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969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2EBB-BAF3-4282-A7FC-3D1A12A881EE}" type="datetime1">
              <a:rPr lang="en-GB" smtClean="0"/>
              <a:t>16/03/2020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Laboratorio di Elettronica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0F88-476E-4556-96AF-D53521CB756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692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077DF-33C1-4DFF-ABBB-E637F124E18C}" type="datetime1">
              <a:rPr lang="en-GB" smtClean="0"/>
              <a:t>16/03/2020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Laboratorio di Elettronica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0F88-476E-4556-96AF-D53521CB756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72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9ABE-9FAD-40FF-B154-671BDF3B1973}" type="datetime1">
              <a:rPr lang="en-GB" smtClean="0"/>
              <a:t>16/03/2020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Laboratorio di Elettronica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0F88-476E-4556-96AF-D53521CB756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415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D0E21FE-1F82-4C6A-B5E3-13CB2BE1D7EE}" type="datetime1">
              <a:rPr lang="en-GB" smtClean="0"/>
              <a:t>16/03/2020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Laboratorio di Elettronica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CB0F88-476E-4556-96AF-D53521CB756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9443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B0FEC-E3CD-49CF-BBAA-61165D636C59}" type="datetime1">
              <a:rPr lang="en-GB" smtClean="0"/>
              <a:t>16/03/2020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0F88-476E-4556-96AF-D53521CB756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704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97EF7B8-44CA-4936-8F88-E0506FB608E8}" type="datetime1">
              <a:rPr lang="en-GB" smtClean="0"/>
              <a:t>16/03/2020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Laboratorio di Elettronica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BCB0F88-476E-4556-96AF-D53521CB756E}" type="slidenum">
              <a:rPr lang="en-GB" smtClean="0"/>
              <a:t>‹N›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056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7" r:id="rId1"/>
    <p:sldLayoutId id="2147484238" r:id="rId2"/>
    <p:sldLayoutId id="2147484239" r:id="rId3"/>
    <p:sldLayoutId id="2147484240" r:id="rId4"/>
    <p:sldLayoutId id="2147484241" r:id="rId5"/>
    <p:sldLayoutId id="2147484242" r:id="rId6"/>
    <p:sldLayoutId id="2147484243" r:id="rId7"/>
    <p:sldLayoutId id="2147484244" r:id="rId8"/>
    <p:sldLayoutId id="2147484245" r:id="rId9"/>
    <p:sldLayoutId id="2147484246" r:id="rId10"/>
    <p:sldLayoutId id="2147484247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JPG"/><Relationship Id="rId4" Type="http://schemas.openxmlformats.org/officeDocument/2006/relationships/image" Target="../media/image40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jpg"/><Relationship Id="rId3" Type="http://schemas.openxmlformats.org/officeDocument/2006/relationships/image" Target="../media/image45.JPG"/><Relationship Id="rId7" Type="http://schemas.openxmlformats.org/officeDocument/2006/relationships/image" Target="../media/image4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6.JPG"/><Relationship Id="rId4" Type="http://schemas.openxmlformats.org/officeDocument/2006/relationships/image" Target="../media/image4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gif"/><Relationship Id="rId5" Type="http://schemas.openxmlformats.org/officeDocument/2006/relationships/image" Target="../media/image18.gif"/><Relationship Id="rId4" Type="http://schemas.openxmlformats.org/officeDocument/2006/relationships/image" Target="../media/image17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jpg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40179" y="412303"/>
            <a:ext cx="9144000" cy="1240971"/>
          </a:xfrm>
        </p:spPr>
        <p:txBody>
          <a:bodyPr>
            <a:normAutofit/>
          </a:bodyPr>
          <a:lstStyle/>
          <a:p>
            <a:r>
              <a:rPr lang="it-IT" b="1" dirty="0" smtClean="0">
                <a:solidFill>
                  <a:schemeClr val="accent1">
                    <a:lumMod val="75000"/>
                  </a:schemeClr>
                </a:solidFill>
              </a:rPr>
              <a:t>L’Oscillatore di </a:t>
            </a:r>
            <a:r>
              <a:rPr lang="it-IT" b="1" dirty="0" err="1" smtClean="0">
                <a:solidFill>
                  <a:schemeClr val="accent1">
                    <a:lumMod val="75000"/>
                  </a:schemeClr>
                </a:solidFill>
              </a:rPr>
              <a:t>Colpitts</a:t>
            </a:r>
            <a:endParaRPr lang="en-GB" sz="3100" i="1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200" dirty="0" err="1" smtClean="0"/>
              <a:t>Laboratorio</a:t>
            </a:r>
            <a:r>
              <a:rPr lang="en-GB" sz="1200" dirty="0" smtClean="0"/>
              <a:t> di </a:t>
            </a:r>
            <a:r>
              <a:rPr lang="en-GB" sz="1200" dirty="0" err="1" smtClean="0"/>
              <a:t>Elettronica</a:t>
            </a:r>
            <a:endParaRPr lang="en-GB" sz="12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0F88-476E-4556-96AF-D53521CB756E}" type="slidenum">
              <a:rPr lang="en-GB" smtClean="0"/>
              <a:t>1</a:t>
            </a:fld>
            <a:endParaRPr lang="en-GB"/>
          </a:p>
        </p:txBody>
      </p:sp>
      <p:sp>
        <p:nvSpPr>
          <p:cNvPr id="3" name="CasellaDiTesto 2"/>
          <p:cNvSpPr txBox="1"/>
          <p:nvPr/>
        </p:nvSpPr>
        <p:spPr>
          <a:xfrm>
            <a:off x="3970265" y="4554302"/>
            <a:ext cx="410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i="1" dirty="0" smtClean="0"/>
              <a:t>Daniele Caviglia – </a:t>
            </a:r>
            <a:r>
              <a:rPr lang="it-IT" b="1" i="1" dirty="0" err="1" smtClean="0"/>
              <a:t>Cosmic</a:t>
            </a:r>
            <a:r>
              <a:rPr lang="it-IT" b="1" i="1" dirty="0" smtClean="0"/>
              <a:t> Lab - DITEN</a:t>
            </a:r>
            <a:endParaRPr lang="en-GB" b="1" i="1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477" y="4312276"/>
            <a:ext cx="1905000" cy="190500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539" y="5249244"/>
            <a:ext cx="2542444" cy="516592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59" y="1952703"/>
            <a:ext cx="2973161" cy="2130895"/>
          </a:xfrm>
          <a:prstGeom prst="rect">
            <a:avLst/>
          </a:prstGeom>
          <a:ln w="38100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181928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200" dirty="0" err="1" smtClean="0"/>
              <a:t>Laboratorio</a:t>
            </a:r>
            <a:r>
              <a:rPr lang="en-GB" sz="1200" dirty="0" smtClean="0"/>
              <a:t> di </a:t>
            </a:r>
            <a:r>
              <a:rPr lang="en-GB" sz="1200" dirty="0" err="1" smtClean="0"/>
              <a:t>Elettronica</a:t>
            </a:r>
            <a:endParaRPr lang="en-GB" sz="1200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0F88-476E-4556-96AF-D53521CB756E}" type="slidenum">
              <a:rPr lang="en-GB" sz="1400" smtClean="0"/>
              <a:t>10</a:t>
            </a:fld>
            <a:endParaRPr lang="en-GB" sz="1400" dirty="0"/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340251" y="217751"/>
            <a:ext cx="3470732" cy="4631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800" b="1" i="1" smtClean="0">
                <a:solidFill>
                  <a:schemeClr val="accent1">
                    <a:lumMod val="75000"/>
                  </a:schemeClr>
                </a:solidFill>
              </a:rPr>
              <a:t>L’Oscillatore di Colpitts</a:t>
            </a:r>
            <a:endParaRPr lang="en-GB" sz="1000" i="1" dirty="0"/>
          </a:p>
        </p:txBody>
      </p:sp>
      <p:sp>
        <p:nvSpPr>
          <p:cNvPr id="9" name="Rettangolo 8"/>
          <p:cNvSpPr/>
          <p:nvPr/>
        </p:nvSpPr>
        <p:spPr>
          <a:xfrm>
            <a:off x="430218" y="1377741"/>
            <a:ext cx="356765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it-IT" sz="3600" b="1" dirty="0" smtClean="0">
                <a:ln/>
                <a:solidFill>
                  <a:schemeClr val="accent3"/>
                </a:solidFill>
              </a:rPr>
              <a:t>Purezza spettrale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884" b="-3014"/>
          <a:stretch/>
        </p:blipFill>
        <p:spPr>
          <a:xfrm>
            <a:off x="4620059" y="348105"/>
            <a:ext cx="6990219" cy="5669280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</p:pic>
      <p:sp>
        <p:nvSpPr>
          <p:cNvPr id="10" name="Rettangolo 9"/>
          <p:cNvSpPr/>
          <p:nvPr/>
        </p:nvSpPr>
        <p:spPr>
          <a:xfrm>
            <a:off x="430218" y="2720876"/>
            <a:ext cx="3735382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it-IT" sz="3600" b="1" i="1" dirty="0" smtClean="0">
                <a:ln/>
                <a:solidFill>
                  <a:schemeClr val="accent3"/>
                </a:solidFill>
              </a:rPr>
              <a:t>Ovvero: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it-IT" sz="3600" b="1" dirty="0" smtClean="0">
                <a:ln/>
                <a:solidFill>
                  <a:srgbClr val="0070C0"/>
                </a:solidFill>
              </a:rPr>
              <a:t>Rumore di fase</a:t>
            </a:r>
          </a:p>
          <a:p>
            <a:pPr lvl="1"/>
            <a:r>
              <a:rPr lang="it-IT" sz="2800" i="1" dirty="0" smtClean="0">
                <a:ln/>
                <a:solidFill>
                  <a:srgbClr val="0070C0"/>
                </a:solidFill>
              </a:rPr>
              <a:t>  (</a:t>
            </a:r>
            <a:r>
              <a:rPr lang="it-IT" sz="2800" i="1" dirty="0" err="1" smtClean="0">
                <a:ln/>
                <a:solidFill>
                  <a:srgbClr val="0070C0"/>
                </a:solidFill>
              </a:rPr>
              <a:t>phase</a:t>
            </a:r>
            <a:r>
              <a:rPr lang="it-IT" sz="2800" i="1" dirty="0" smtClean="0">
                <a:ln/>
                <a:solidFill>
                  <a:srgbClr val="0070C0"/>
                </a:solidFill>
              </a:rPr>
              <a:t> </a:t>
            </a:r>
            <a:r>
              <a:rPr lang="it-IT" sz="2800" i="1" dirty="0" err="1" smtClean="0">
                <a:ln/>
                <a:solidFill>
                  <a:srgbClr val="0070C0"/>
                </a:solidFill>
              </a:rPr>
              <a:t>noise</a:t>
            </a:r>
            <a:r>
              <a:rPr lang="it-IT" sz="2800" i="1" dirty="0" smtClean="0">
                <a:ln/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4482059" y="5628807"/>
            <a:ext cx="3380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 smtClean="0">
                <a:solidFill>
                  <a:schemeClr val="bg1">
                    <a:lumMod val="50000"/>
                  </a:schemeClr>
                </a:solidFill>
              </a:rPr>
              <a:t>RF Microelectronics - B. </a:t>
            </a:r>
            <a:r>
              <a:rPr lang="it-IT" sz="1400" i="1" dirty="0" err="1" smtClean="0">
                <a:solidFill>
                  <a:schemeClr val="bg1">
                    <a:lumMod val="50000"/>
                  </a:schemeClr>
                </a:solidFill>
              </a:rPr>
              <a:t>Razavi</a:t>
            </a:r>
            <a:endParaRPr lang="en-GB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70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200" dirty="0" err="1" smtClean="0"/>
              <a:t>Laboratorio</a:t>
            </a:r>
            <a:r>
              <a:rPr lang="en-GB" sz="1200" dirty="0" smtClean="0"/>
              <a:t> di </a:t>
            </a:r>
            <a:r>
              <a:rPr lang="en-GB" sz="1200" dirty="0" err="1" smtClean="0"/>
              <a:t>Elettronica</a:t>
            </a:r>
            <a:endParaRPr lang="en-GB" sz="1200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0F88-476E-4556-96AF-D53521CB756E}" type="slidenum">
              <a:rPr lang="en-GB" sz="1400" smtClean="0"/>
              <a:t>11</a:t>
            </a:fld>
            <a:endParaRPr lang="en-GB" sz="1400" dirty="0"/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340251" y="217751"/>
            <a:ext cx="3470732" cy="4631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800" b="1" i="1" smtClean="0">
                <a:solidFill>
                  <a:schemeClr val="accent1">
                    <a:lumMod val="75000"/>
                  </a:schemeClr>
                </a:solidFill>
              </a:rPr>
              <a:t>L’Oscillatore di Colpitts</a:t>
            </a:r>
            <a:endParaRPr lang="en-GB" sz="1000" i="1" dirty="0"/>
          </a:p>
        </p:txBody>
      </p:sp>
      <p:sp>
        <p:nvSpPr>
          <p:cNvPr id="9" name="Rettangolo 8"/>
          <p:cNvSpPr/>
          <p:nvPr/>
        </p:nvSpPr>
        <p:spPr>
          <a:xfrm>
            <a:off x="430218" y="880972"/>
            <a:ext cx="356765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it-IT" sz="3600" b="1" dirty="0" smtClean="0">
                <a:ln/>
                <a:solidFill>
                  <a:schemeClr val="accent3"/>
                </a:solidFill>
              </a:rPr>
              <a:t>Purezza spettrale</a:t>
            </a:r>
          </a:p>
        </p:txBody>
      </p:sp>
      <p:sp>
        <p:nvSpPr>
          <p:cNvPr id="10" name="Rettangolo 9"/>
          <p:cNvSpPr/>
          <p:nvPr/>
        </p:nvSpPr>
        <p:spPr>
          <a:xfrm>
            <a:off x="70429" y="1716017"/>
            <a:ext cx="11427002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lvl="1"/>
            <a:r>
              <a:rPr lang="it-IT" sz="2800" i="1" dirty="0">
                <a:ln/>
                <a:solidFill>
                  <a:srgbClr val="0070C0"/>
                </a:solidFill>
              </a:rPr>
              <a:t>La caratteristica fondamentale che il risonatore deve avere per poter garantire una elevata purezza spettrale è il </a:t>
            </a:r>
            <a:r>
              <a:rPr lang="it-IT" sz="2800" b="1" i="1" u="sng" dirty="0">
                <a:ln/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fattore di </a:t>
            </a:r>
            <a:r>
              <a:rPr lang="it-IT" sz="2800" b="1" i="1" u="sng" dirty="0" smtClean="0">
                <a:ln/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merito</a:t>
            </a:r>
            <a:r>
              <a:rPr lang="it-IT" sz="2800" i="1" dirty="0" smtClean="0">
                <a:ln/>
                <a:solidFill>
                  <a:srgbClr val="0070C0"/>
                </a:solidFill>
              </a:rPr>
              <a:t> del risonatore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1" b="-11564"/>
          <a:stretch/>
        </p:blipFill>
        <p:spPr>
          <a:xfrm>
            <a:off x="2422016" y="3108960"/>
            <a:ext cx="7677254" cy="2286000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</p:pic>
      <p:sp>
        <p:nvSpPr>
          <p:cNvPr id="11" name="CasellaDiTesto 10"/>
          <p:cNvSpPr txBox="1"/>
          <p:nvPr/>
        </p:nvSpPr>
        <p:spPr>
          <a:xfrm>
            <a:off x="2460739" y="5014034"/>
            <a:ext cx="2450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 smtClean="0">
                <a:solidFill>
                  <a:schemeClr val="bg1">
                    <a:lumMod val="50000"/>
                  </a:schemeClr>
                </a:solidFill>
              </a:rPr>
              <a:t>RF Microelectronics - B. </a:t>
            </a:r>
            <a:r>
              <a:rPr lang="it-IT" sz="1400" i="1" dirty="0" err="1" smtClean="0">
                <a:solidFill>
                  <a:schemeClr val="bg1">
                    <a:lumMod val="50000"/>
                  </a:schemeClr>
                </a:solidFill>
              </a:rPr>
              <a:t>Razavi</a:t>
            </a:r>
            <a:endParaRPr lang="en-GB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5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200" dirty="0" err="1" smtClean="0"/>
              <a:t>Laboratorio</a:t>
            </a:r>
            <a:r>
              <a:rPr lang="en-GB" sz="1200" dirty="0" smtClean="0"/>
              <a:t> di </a:t>
            </a:r>
            <a:r>
              <a:rPr lang="en-GB" sz="1200" dirty="0" err="1" smtClean="0"/>
              <a:t>Elettronica</a:t>
            </a:r>
            <a:endParaRPr lang="en-GB" sz="1200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0F88-476E-4556-96AF-D53521CB756E}" type="slidenum">
              <a:rPr lang="en-GB" sz="1400" smtClean="0"/>
              <a:t>12</a:t>
            </a:fld>
            <a:endParaRPr lang="en-GB" sz="1400" dirty="0"/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340251" y="217751"/>
            <a:ext cx="3470732" cy="4631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800" b="1" i="1" smtClean="0">
                <a:solidFill>
                  <a:schemeClr val="accent1">
                    <a:lumMod val="75000"/>
                  </a:schemeClr>
                </a:solidFill>
              </a:rPr>
              <a:t>L’Oscillatore di Colpitts</a:t>
            </a:r>
            <a:endParaRPr lang="en-GB" sz="1000" i="1" dirty="0"/>
          </a:p>
        </p:txBody>
      </p:sp>
      <p:sp>
        <p:nvSpPr>
          <p:cNvPr id="9" name="Rettangolo 8"/>
          <p:cNvSpPr/>
          <p:nvPr/>
        </p:nvSpPr>
        <p:spPr>
          <a:xfrm>
            <a:off x="427220" y="748631"/>
            <a:ext cx="559882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it-IT" sz="3600" b="1" dirty="0" smtClean="0">
                <a:ln/>
                <a:solidFill>
                  <a:schemeClr val="accent3"/>
                </a:solidFill>
              </a:rPr>
              <a:t>Fattore di merito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6669"/>
          <a:stretch/>
        </p:blipFill>
        <p:spPr>
          <a:xfrm>
            <a:off x="3446979" y="2263337"/>
            <a:ext cx="7498080" cy="139065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997" y="2285759"/>
            <a:ext cx="1661313" cy="139065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2211" y="4582691"/>
            <a:ext cx="2777763" cy="925921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7752" y="4476331"/>
            <a:ext cx="2347288" cy="1032281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10" name="CasellaDiTesto 9"/>
          <p:cNvSpPr txBox="1"/>
          <p:nvPr/>
        </p:nvSpPr>
        <p:spPr>
          <a:xfrm>
            <a:off x="440677" y="1598317"/>
            <a:ext cx="3285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>
                <a:solidFill>
                  <a:srgbClr val="0070C0"/>
                </a:solidFill>
              </a:rPr>
              <a:t>Configurazione parallelo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440677" y="4814818"/>
            <a:ext cx="2785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>
                <a:solidFill>
                  <a:srgbClr val="0070C0"/>
                </a:solidFill>
              </a:rPr>
              <a:t>Configurazione serie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91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200" dirty="0" err="1" smtClean="0"/>
              <a:t>Laboratorio</a:t>
            </a:r>
            <a:r>
              <a:rPr lang="en-GB" sz="1200" dirty="0" smtClean="0"/>
              <a:t> di </a:t>
            </a:r>
            <a:r>
              <a:rPr lang="en-GB" sz="1200" dirty="0" err="1" smtClean="0"/>
              <a:t>Elettronica</a:t>
            </a:r>
            <a:endParaRPr lang="en-GB" sz="1200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0F88-476E-4556-96AF-D53521CB756E}" type="slidenum">
              <a:rPr lang="en-GB" sz="1400" smtClean="0"/>
              <a:t>13</a:t>
            </a:fld>
            <a:endParaRPr lang="en-GB" sz="1400" dirty="0"/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340251" y="217751"/>
            <a:ext cx="3470732" cy="4631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800" b="1" i="1" smtClean="0">
                <a:solidFill>
                  <a:schemeClr val="accent1">
                    <a:lumMod val="75000"/>
                  </a:schemeClr>
                </a:solidFill>
              </a:rPr>
              <a:t>L’Oscillatore di Colpitts</a:t>
            </a:r>
            <a:endParaRPr lang="en-GB" sz="1000" i="1" dirty="0"/>
          </a:p>
        </p:txBody>
      </p:sp>
      <p:sp>
        <p:nvSpPr>
          <p:cNvPr id="9" name="Rettangolo 8"/>
          <p:cNvSpPr/>
          <p:nvPr/>
        </p:nvSpPr>
        <p:spPr>
          <a:xfrm>
            <a:off x="427220" y="748631"/>
            <a:ext cx="559882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it-IT" sz="3600" b="1" dirty="0" smtClean="0">
                <a:ln/>
                <a:solidFill>
                  <a:schemeClr val="accent3"/>
                </a:solidFill>
              </a:rPr>
              <a:t>Fattore di merito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57" y="2486991"/>
            <a:ext cx="4412702" cy="2948609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3170" y="4399271"/>
            <a:ext cx="2347288" cy="1032281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10" name="CasellaDiTesto 9"/>
          <p:cNvSpPr txBox="1"/>
          <p:nvPr/>
        </p:nvSpPr>
        <p:spPr>
          <a:xfrm>
            <a:off x="440677" y="1598317"/>
            <a:ext cx="3285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>
                <a:solidFill>
                  <a:srgbClr val="0070C0"/>
                </a:solidFill>
              </a:rPr>
              <a:t>Configurazione parallelo</a:t>
            </a:r>
            <a:endParaRPr lang="en-GB" sz="24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tangolo 11"/>
              <p:cNvSpPr/>
              <p:nvPr/>
            </p:nvSpPr>
            <p:spPr>
              <a:xfrm>
                <a:off x="6026045" y="748631"/>
                <a:ext cx="5474653" cy="303730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GB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/</m:t>
                          </m:r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</m:rad>
                    </m:oMath>
                  </m:oMathPara>
                </a14:m>
                <a:endParaRPr lang="en-GB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GB" sz="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73038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Viene</a:t>
                </a:r>
                <a:r>
                  <a:rPr lang="en-GB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definita</a:t>
                </a:r>
                <a:r>
                  <a:rPr lang="en-GB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b="1" i="1" dirty="0" err="1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impedenza</a:t>
                </a:r>
                <a:r>
                  <a:rPr lang="en-GB" sz="2000" b="1" i="1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b="1" i="1" dirty="0" err="1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caratteristica</a:t>
                </a:r>
                <a:r>
                  <a:rPr lang="en-GB" sz="2000" b="1" i="1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b="1" i="1" dirty="0" err="1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della</a:t>
                </a:r>
                <a:r>
                  <a:rPr lang="en-GB" sz="2000" b="1" i="1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rete</a:t>
                </a:r>
                <a:r>
                  <a:rPr lang="en-GB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en-GB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73038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Nel</a:t>
                </a:r>
                <a:r>
                  <a:rPr lang="en-GB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nostro</a:t>
                </a:r>
                <a:r>
                  <a:rPr lang="en-GB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caso</a:t>
                </a:r>
                <a:r>
                  <a:rPr lang="en-GB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vale</a:t>
                </a:r>
                <a:endParaRPr lang="en-GB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GB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GB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−5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GB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GB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−10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  <m:r>
                        <a:rPr lang="en-GB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=316  </m:t>
                      </m:r>
                      <m:r>
                        <m:rPr>
                          <m:sty m:val="p"/>
                        </m:rPr>
                        <a:rPr lang="en-GB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Ω</m:t>
                      </m:r>
                    </m:oMath>
                  </m:oMathPara>
                </a14:m>
                <a:endParaRPr lang="en-GB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ttango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045" y="748631"/>
                <a:ext cx="5474653" cy="3037306"/>
              </a:xfrm>
              <a:prstGeom prst="rect">
                <a:avLst/>
              </a:prstGeom>
              <a:blipFill rotWithShape="0">
                <a:blip r:embed="rId5"/>
                <a:stretch>
                  <a:fillRect r="-221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441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200" dirty="0" err="1" smtClean="0"/>
              <a:t>Laboratorio</a:t>
            </a:r>
            <a:r>
              <a:rPr lang="en-GB" sz="1200" dirty="0" smtClean="0"/>
              <a:t> di </a:t>
            </a:r>
            <a:r>
              <a:rPr lang="en-GB" sz="1200" dirty="0" err="1" smtClean="0"/>
              <a:t>Elettronica</a:t>
            </a:r>
            <a:endParaRPr lang="en-GB" sz="1200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0F88-476E-4556-96AF-D53521CB756E}" type="slidenum">
              <a:rPr lang="en-GB" sz="1400" smtClean="0"/>
              <a:t>14</a:t>
            </a:fld>
            <a:endParaRPr lang="en-GB" sz="1400" dirty="0"/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340251" y="217751"/>
            <a:ext cx="3470732" cy="4631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800" b="1" i="1" smtClean="0">
                <a:solidFill>
                  <a:schemeClr val="accent1">
                    <a:lumMod val="75000"/>
                  </a:schemeClr>
                </a:solidFill>
              </a:rPr>
              <a:t>L’Oscillatore di Colpitts</a:t>
            </a:r>
            <a:endParaRPr lang="en-GB" sz="1000" i="1" dirty="0"/>
          </a:p>
        </p:txBody>
      </p:sp>
      <p:sp>
        <p:nvSpPr>
          <p:cNvPr id="9" name="Rettangolo 8"/>
          <p:cNvSpPr/>
          <p:nvPr/>
        </p:nvSpPr>
        <p:spPr>
          <a:xfrm>
            <a:off x="427220" y="748631"/>
            <a:ext cx="559882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it-IT" sz="3600" b="1" dirty="0" smtClean="0">
                <a:ln/>
                <a:solidFill>
                  <a:schemeClr val="accent3"/>
                </a:solidFill>
              </a:rPr>
              <a:t>Fattore di merito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807568" y="1462656"/>
            <a:ext cx="4214498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solidFill>
                  <a:srgbClr val="0070C0"/>
                </a:solidFill>
              </a:rPr>
              <a:t> </a:t>
            </a:r>
            <a:r>
              <a:rPr lang="it-IT" sz="2400" b="1" u="sng" dirty="0" smtClean="0">
                <a:solidFill>
                  <a:srgbClr val="0070C0"/>
                </a:solidFill>
              </a:rPr>
              <a:t>Risposta in frequenza</a:t>
            </a:r>
          </a:p>
          <a:p>
            <a:endParaRPr lang="en-GB" dirty="0"/>
          </a:p>
          <a:p>
            <a:pPr lvl="1"/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R1 = 316 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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		Q = 1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it-IT" b="1" dirty="0">
                <a:solidFill>
                  <a:srgbClr val="FF0000"/>
                </a:solidFill>
              </a:rPr>
              <a:t>R1 = 3160 </a:t>
            </a:r>
            <a:r>
              <a:rPr lang="it-IT" dirty="0">
                <a:solidFill>
                  <a:srgbClr val="FF0000"/>
                </a:solidFill>
                <a:sym typeface="Symbol" panose="05050102010706020507" pitchFamily="18" charset="2"/>
              </a:rPr>
              <a:t></a:t>
            </a:r>
            <a:r>
              <a:rPr lang="it-IT" dirty="0">
                <a:solidFill>
                  <a:srgbClr val="FF0000"/>
                </a:solidFill>
              </a:rPr>
              <a:t>		Q = 10</a:t>
            </a:r>
            <a:endParaRPr lang="en-GB" dirty="0">
              <a:solidFill>
                <a:srgbClr val="FF0000"/>
              </a:solidFill>
            </a:endParaRPr>
          </a:p>
          <a:p>
            <a:pPr lvl="1"/>
            <a:r>
              <a:rPr lang="it-IT" b="1" dirty="0">
                <a:solidFill>
                  <a:schemeClr val="accent6">
                    <a:lumMod val="75000"/>
                  </a:schemeClr>
                </a:solidFill>
              </a:rPr>
              <a:t>R1 = 31600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sym typeface="Symbol" panose="05050102010706020507" pitchFamily="18" charset="2"/>
              </a:rPr>
              <a:t>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		Q = </a:t>
            </a:r>
            <a:r>
              <a:rPr lang="it-IT" dirty="0" smtClean="0">
                <a:solidFill>
                  <a:schemeClr val="accent6">
                    <a:lumMod val="75000"/>
                  </a:schemeClr>
                </a:solidFill>
              </a:rPr>
              <a:t>100</a:t>
            </a:r>
            <a:endParaRPr lang="en-GB" sz="2400" b="1" dirty="0">
              <a:solidFill>
                <a:srgbClr val="0070C0"/>
              </a:solidFill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829" y="108585"/>
            <a:ext cx="5283200" cy="615315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05" y="3357880"/>
            <a:ext cx="5943600" cy="2508250"/>
          </a:xfrm>
          <a:prstGeom prst="rect">
            <a:avLst/>
          </a:prstGeom>
        </p:spPr>
      </p:pic>
      <p:sp>
        <p:nvSpPr>
          <p:cNvPr id="11" name="CasellaDiTesto 10"/>
          <p:cNvSpPr txBox="1"/>
          <p:nvPr/>
        </p:nvSpPr>
        <p:spPr>
          <a:xfrm>
            <a:off x="175505" y="5612214"/>
            <a:ext cx="41823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i="1" dirty="0" smtClean="0">
                <a:solidFill>
                  <a:schemeClr val="bg1">
                    <a:lumMod val="50000"/>
                  </a:schemeClr>
                </a:solidFill>
              </a:rPr>
              <a:t>T. H. Lee </a:t>
            </a:r>
            <a:r>
              <a:rPr lang="it-IT" sz="1050" i="1" dirty="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en-GB" sz="1050" i="1" dirty="0">
                <a:solidFill>
                  <a:schemeClr val="bg1">
                    <a:lumMod val="50000"/>
                  </a:schemeClr>
                </a:solidFill>
              </a:rPr>
              <a:t>The Design of CMOS Radio-Frequency Integrated Circuits</a:t>
            </a:r>
          </a:p>
        </p:txBody>
      </p:sp>
    </p:spTree>
    <p:extLst>
      <p:ext uri="{BB962C8B-B14F-4D97-AF65-F5344CB8AC3E}">
        <p14:creationId xmlns:p14="http://schemas.microsoft.com/office/powerpoint/2010/main" val="353663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200" dirty="0" err="1" smtClean="0"/>
              <a:t>Laboratorio</a:t>
            </a:r>
            <a:r>
              <a:rPr lang="en-GB" sz="1200" dirty="0" smtClean="0"/>
              <a:t> di </a:t>
            </a:r>
            <a:r>
              <a:rPr lang="en-GB" sz="1200" dirty="0" err="1" smtClean="0"/>
              <a:t>Elettronica</a:t>
            </a:r>
            <a:endParaRPr lang="en-GB" sz="1200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0F88-476E-4556-96AF-D53521CB756E}" type="slidenum">
              <a:rPr lang="en-GB" sz="1400" smtClean="0"/>
              <a:t>15</a:t>
            </a:fld>
            <a:endParaRPr lang="en-GB" sz="1400" dirty="0"/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340251" y="217751"/>
            <a:ext cx="3470732" cy="4631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800" b="1" i="1" smtClean="0">
                <a:solidFill>
                  <a:schemeClr val="accent1">
                    <a:lumMod val="75000"/>
                  </a:schemeClr>
                </a:solidFill>
              </a:rPr>
              <a:t>L’Oscillatore di Colpitts</a:t>
            </a:r>
            <a:endParaRPr lang="en-GB" sz="1000" i="1" dirty="0"/>
          </a:p>
        </p:txBody>
      </p:sp>
      <p:sp>
        <p:nvSpPr>
          <p:cNvPr id="9" name="Rettangolo 8"/>
          <p:cNvSpPr/>
          <p:nvPr/>
        </p:nvSpPr>
        <p:spPr>
          <a:xfrm>
            <a:off x="427220" y="748631"/>
            <a:ext cx="559882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it-IT" sz="3600" b="1" dirty="0" smtClean="0">
                <a:ln/>
                <a:solidFill>
                  <a:schemeClr val="accent3"/>
                </a:solidFill>
              </a:rPr>
              <a:t>Fattore di merito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508966" y="1530831"/>
            <a:ext cx="4673100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solidFill>
                  <a:srgbClr val="0070C0"/>
                </a:solidFill>
              </a:rPr>
              <a:t> </a:t>
            </a:r>
            <a:r>
              <a:rPr lang="it-IT" sz="2400" b="1" u="sng" dirty="0" smtClean="0">
                <a:solidFill>
                  <a:srgbClr val="0070C0"/>
                </a:solidFill>
              </a:rPr>
              <a:t>Risposta nel tempo</a:t>
            </a:r>
          </a:p>
          <a:p>
            <a:endParaRPr lang="it-IT" sz="1200" b="1" dirty="0" smtClean="0">
              <a:solidFill>
                <a:srgbClr val="0070C0"/>
              </a:solidFill>
            </a:endParaRPr>
          </a:p>
          <a:p>
            <a:pPr lvl="1"/>
            <a:r>
              <a:rPr lang="it-IT" sz="2400" b="1" dirty="0">
                <a:solidFill>
                  <a:schemeClr val="accent1">
                    <a:lumMod val="75000"/>
                  </a:schemeClr>
                </a:solidFill>
              </a:rPr>
              <a:t>R1 = </a:t>
            </a:r>
            <a:r>
              <a:rPr lang="it-IT" sz="2400" b="1" dirty="0" smtClean="0">
                <a:solidFill>
                  <a:schemeClr val="accent1">
                    <a:lumMod val="75000"/>
                  </a:schemeClr>
                </a:solidFill>
              </a:rPr>
              <a:t>1580 </a:t>
            </a:r>
            <a:r>
              <a:rPr lang="it-IT" sz="2400" b="1" dirty="0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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</a:rPr>
              <a:t>	Q = </a:t>
            </a:r>
            <a:r>
              <a:rPr lang="it-IT" sz="2400" b="1" dirty="0" smtClean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lang="en-GB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it-IT" sz="2400" b="1" dirty="0">
                <a:solidFill>
                  <a:srgbClr val="FF0000"/>
                </a:solidFill>
              </a:rPr>
              <a:t>R1 = 3160 </a:t>
            </a:r>
            <a:r>
              <a:rPr lang="it-IT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</a:t>
            </a:r>
            <a:r>
              <a:rPr lang="it-IT" sz="2400" dirty="0">
                <a:solidFill>
                  <a:srgbClr val="FF0000"/>
                </a:solidFill>
              </a:rPr>
              <a:t>	</a:t>
            </a:r>
            <a:r>
              <a:rPr lang="it-IT" sz="2400" b="1" dirty="0">
                <a:solidFill>
                  <a:srgbClr val="FF0000"/>
                </a:solidFill>
              </a:rPr>
              <a:t>Q = </a:t>
            </a:r>
            <a:r>
              <a:rPr lang="it-IT" sz="2400" b="1" dirty="0" smtClean="0">
                <a:solidFill>
                  <a:srgbClr val="FF0000"/>
                </a:solidFill>
              </a:rPr>
              <a:t>10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758" y="647890"/>
            <a:ext cx="5989331" cy="5261705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62" y="3086015"/>
            <a:ext cx="5264150" cy="2717800"/>
          </a:xfrm>
          <a:prstGeom prst="rect">
            <a:avLst/>
          </a:prstGeom>
        </p:spPr>
      </p:pic>
      <p:sp>
        <p:nvSpPr>
          <p:cNvPr id="11" name="CasellaDiTesto 10"/>
          <p:cNvSpPr txBox="1"/>
          <p:nvPr/>
        </p:nvSpPr>
        <p:spPr>
          <a:xfrm>
            <a:off x="229262" y="5803815"/>
            <a:ext cx="5264150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1050" i="1" dirty="0" smtClean="0">
                <a:solidFill>
                  <a:schemeClr val="bg1">
                    <a:lumMod val="50000"/>
                  </a:schemeClr>
                </a:solidFill>
              </a:rPr>
              <a:t>T. H. Lee </a:t>
            </a:r>
            <a:r>
              <a:rPr lang="it-IT" sz="1050" i="1" dirty="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en-GB" sz="1050" i="1" dirty="0">
                <a:solidFill>
                  <a:schemeClr val="bg1">
                    <a:lumMod val="50000"/>
                  </a:schemeClr>
                </a:solidFill>
              </a:rPr>
              <a:t>The Design of CMOS Radio-Frequency Integrated Circuits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3857625" y="5111750"/>
            <a:ext cx="1282700" cy="1619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ttangolo 12"/>
          <p:cNvSpPr/>
          <p:nvPr/>
        </p:nvSpPr>
        <p:spPr>
          <a:xfrm>
            <a:off x="527505" y="5273675"/>
            <a:ext cx="1787069" cy="1873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ttore 1 14"/>
          <p:cNvCxnSpPr/>
          <p:nvPr/>
        </p:nvCxnSpPr>
        <p:spPr>
          <a:xfrm>
            <a:off x="2314574" y="5273675"/>
            <a:ext cx="154305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83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200" dirty="0" err="1" smtClean="0"/>
              <a:t>Laboratorio</a:t>
            </a:r>
            <a:r>
              <a:rPr lang="en-GB" sz="1200" dirty="0" smtClean="0"/>
              <a:t> di </a:t>
            </a:r>
            <a:r>
              <a:rPr lang="en-GB" sz="1200" dirty="0" err="1" smtClean="0"/>
              <a:t>Elettronica</a:t>
            </a:r>
            <a:endParaRPr lang="en-GB" sz="1200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0F88-476E-4556-96AF-D53521CB756E}" type="slidenum">
              <a:rPr lang="en-GB" sz="1400" smtClean="0"/>
              <a:t>16</a:t>
            </a:fld>
            <a:endParaRPr lang="en-GB" sz="1400" dirty="0"/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340251" y="217751"/>
            <a:ext cx="3470732" cy="4631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800" b="1" i="1" smtClean="0">
                <a:solidFill>
                  <a:schemeClr val="accent1">
                    <a:lumMod val="75000"/>
                  </a:schemeClr>
                </a:solidFill>
              </a:rPr>
              <a:t>L’Oscillatore di Colpitts</a:t>
            </a:r>
            <a:endParaRPr lang="en-GB" sz="1000" i="1" dirty="0"/>
          </a:p>
        </p:txBody>
      </p:sp>
      <p:sp>
        <p:nvSpPr>
          <p:cNvPr id="9" name="Rettangolo 8"/>
          <p:cNvSpPr/>
          <p:nvPr/>
        </p:nvSpPr>
        <p:spPr>
          <a:xfrm>
            <a:off x="427220" y="748631"/>
            <a:ext cx="559882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it-IT" sz="3600" b="1" dirty="0" smtClean="0">
                <a:ln/>
                <a:solidFill>
                  <a:schemeClr val="accent3"/>
                </a:solidFill>
              </a:rPr>
              <a:t>Fattore di merito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508966" y="1530831"/>
            <a:ext cx="4673100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solidFill>
                  <a:srgbClr val="0070C0"/>
                </a:solidFill>
              </a:rPr>
              <a:t> </a:t>
            </a:r>
            <a:r>
              <a:rPr lang="it-IT" sz="2400" b="1" u="sng" dirty="0" smtClean="0">
                <a:solidFill>
                  <a:srgbClr val="0070C0"/>
                </a:solidFill>
              </a:rPr>
              <a:t>Risposta nel tempo</a:t>
            </a:r>
          </a:p>
          <a:p>
            <a:endParaRPr lang="it-IT" sz="1200" b="1" dirty="0" smtClean="0">
              <a:solidFill>
                <a:srgbClr val="0070C0"/>
              </a:solidFill>
            </a:endParaRPr>
          </a:p>
          <a:p>
            <a:pPr lvl="1"/>
            <a:r>
              <a:rPr lang="it-IT" sz="2400" b="1" dirty="0">
                <a:solidFill>
                  <a:schemeClr val="accent1">
                    <a:lumMod val="75000"/>
                  </a:schemeClr>
                </a:solidFill>
              </a:rPr>
              <a:t>R1 = </a:t>
            </a:r>
            <a:r>
              <a:rPr lang="it-IT" sz="2400" b="1" dirty="0" smtClean="0">
                <a:solidFill>
                  <a:schemeClr val="accent1">
                    <a:lumMod val="75000"/>
                  </a:schemeClr>
                </a:solidFill>
              </a:rPr>
              <a:t>1580 </a:t>
            </a:r>
            <a:r>
              <a:rPr lang="it-IT" sz="2400" b="1" dirty="0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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</a:rPr>
              <a:t>	Q = </a:t>
            </a:r>
            <a:r>
              <a:rPr lang="it-IT" sz="2400" b="1" dirty="0" smtClean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lang="en-GB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it-IT" sz="2400" b="1" dirty="0">
                <a:solidFill>
                  <a:srgbClr val="FF0000"/>
                </a:solidFill>
              </a:rPr>
              <a:t>R1 = 3160 </a:t>
            </a:r>
            <a:r>
              <a:rPr lang="it-IT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</a:t>
            </a:r>
            <a:r>
              <a:rPr lang="it-IT" sz="2400" dirty="0">
                <a:solidFill>
                  <a:srgbClr val="FF0000"/>
                </a:solidFill>
              </a:rPr>
              <a:t>	</a:t>
            </a:r>
            <a:r>
              <a:rPr lang="it-IT" sz="2400" b="1" dirty="0">
                <a:solidFill>
                  <a:srgbClr val="FF0000"/>
                </a:solidFill>
              </a:rPr>
              <a:t>Q = </a:t>
            </a:r>
            <a:r>
              <a:rPr lang="it-IT" sz="2400" b="1" dirty="0" smtClean="0">
                <a:solidFill>
                  <a:srgbClr val="FF0000"/>
                </a:solidFill>
              </a:rPr>
              <a:t>10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758" y="647890"/>
            <a:ext cx="5989331" cy="5261705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62" y="3086015"/>
            <a:ext cx="5264150" cy="2717800"/>
          </a:xfrm>
          <a:prstGeom prst="rect">
            <a:avLst/>
          </a:prstGeom>
        </p:spPr>
      </p:pic>
      <p:sp>
        <p:nvSpPr>
          <p:cNvPr id="11" name="CasellaDiTesto 10"/>
          <p:cNvSpPr txBox="1"/>
          <p:nvPr/>
        </p:nvSpPr>
        <p:spPr>
          <a:xfrm>
            <a:off x="229262" y="5803815"/>
            <a:ext cx="5264150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1050" i="1" dirty="0" smtClean="0">
                <a:solidFill>
                  <a:schemeClr val="bg1">
                    <a:lumMod val="50000"/>
                  </a:schemeClr>
                </a:solidFill>
              </a:rPr>
              <a:t>T. H. Lee </a:t>
            </a:r>
            <a:r>
              <a:rPr lang="it-IT" sz="1050" i="1" dirty="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en-GB" sz="1050" i="1" dirty="0">
                <a:solidFill>
                  <a:schemeClr val="bg1">
                    <a:lumMod val="50000"/>
                  </a:schemeClr>
                </a:solidFill>
              </a:rPr>
              <a:t>The Design of CMOS Radio-Frequency Integrated Circuits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3857625" y="5111750"/>
            <a:ext cx="1282700" cy="1619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ttangolo 12"/>
          <p:cNvSpPr/>
          <p:nvPr/>
        </p:nvSpPr>
        <p:spPr>
          <a:xfrm>
            <a:off x="527505" y="5273675"/>
            <a:ext cx="1787069" cy="1873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ttore 1 14"/>
          <p:cNvCxnSpPr/>
          <p:nvPr/>
        </p:nvCxnSpPr>
        <p:spPr>
          <a:xfrm>
            <a:off x="2314574" y="5273675"/>
            <a:ext cx="154305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77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200" dirty="0" err="1" smtClean="0"/>
              <a:t>Laboratorio</a:t>
            </a:r>
            <a:r>
              <a:rPr lang="en-GB" sz="1200" dirty="0" smtClean="0"/>
              <a:t> di </a:t>
            </a:r>
            <a:r>
              <a:rPr lang="en-GB" sz="1200" dirty="0" err="1" smtClean="0"/>
              <a:t>Elettronica</a:t>
            </a:r>
            <a:endParaRPr lang="en-GB" sz="1200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0F88-476E-4556-96AF-D53521CB756E}" type="slidenum">
              <a:rPr lang="en-GB" sz="1400" smtClean="0"/>
              <a:t>17</a:t>
            </a:fld>
            <a:endParaRPr lang="en-GB" sz="1400" dirty="0"/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340251" y="217751"/>
            <a:ext cx="3470732" cy="4631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800" b="1" i="1" smtClean="0">
                <a:solidFill>
                  <a:schemeClr val="accent1">
                    <a:lumMod val="75000"/>
                  </a:schemeClr>
                </a:solidFill>
              </a:rPr>
              <a:t>L’Oscillatore di Colpitts</a:t>
            </a:r>
            <a:endParaRPr lang="en-GB" sz="1000" i="1" dirty="0"/>
          </a:p>
        </p:txBody>
      </p:sp>
      <p:sp>
        <p:nvSpPr>
          <p:cNvPr id="9" name="Rettangolo 8"/>
          <p:cNvSpPr/>
          <p:nvPr/>
        </p:nvSpPr>
        <p:spPr>
          <a:xfrm>
            <a:off x="427220" y="748631"/>
            <a:ext cx="559882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it-IT" sz="3600" b="1" dirty="0" smtClean="0">
                <a:ln/>
                <a:solidFill>
                  <a:schemeClr val="accent3"/>
                </a:solidFill>
              </a:rPr>
              <a:t>Fattore di merito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927" y="493185"/>
            <a:ext cx="6509062" cy="4823608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26" y="1519235"/>
            <a:ext cx="2361799" cy="1727066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68" y="3429000"/>
            <a:ext cx="4180754" cy="2536018"/>
          </a:xfrm>
          <a:prstGeom prst="rect">
            <a:avLst/>
          </a:prstGeom>
        </p:spPr>
      </p:pic>
      <p:sp>
        <p:nvSpPr>
          <p:cNvPr id="16" name="Rettangolo 15"/>
          <p:cNvSpPr/>
          <p:nvPr/>
        </p:nvSpPr>
        <p:spPr>
          <a:xfrm>
            <a:off x="789140" y="5666178"/>
            <a:ext cx="3137770" cy="1446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sellaDiTesto 16"/>
              <p:cNvSpPr txBox="1"/>
              <p:nvPr/>
            </p:nvSpPr>
            <p:spPr>
              <a:xfrm>
                <a:off x="253022" y="4017513"/>
                <a:ext cx="3975646" cy="1401281"/>
              </a:xfrm>
              <a:prstGeom prst="rect">
                <a:avLst/>
              </a:prstGeom>
              <a:solidFill>
                <a:schemeClr val="bg1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den>
                      </m:f>
                      <m:r>
                        <a:rPr lang="en-GB" sz="1600" i="1">
                          <a:latin typeface="Cambria Math" panose="02040503050406030204" pitchFamily="18" charset="0"/>
                        </a:rPr>
                        <m:t>= 3.16∙</m:t>
                      </m:r>
                      <m:sSup>
                        <m:sSup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en-GB" sz="160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sup>
                          </m:sSup>
                        </m:num>
                        <m:den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GB" sz="1600" i="1">
                          <a:latin typeface="Cambria Math" panose="02040503050406030204" pitchFamily="18" charset="0"/>
                        </a:rPr>
                        <m:t>≅316  </m:t>
                      </m:r>
                    </m:oMath>
                  </m:oMathPara>
                </a14:m>
                <a:endParaRPr lang="en-GB" sz="1600" dirty="0"/>
              </a:p>
              <a:p>
                <a:r>
                  <a:rPr lang="en-GB" sz="1600" dirty="0"/>
                  <a:t> 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GB" sz="1600" i="1">
                          <a:latin typeface="Cambria Math" panose="02040503050406030204" pitchFamily="18" charset="0"/>
                        </a:rPr>
                        <m:t> ≈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600" i="1">
                          <a:latin typeface="Cambria Math" panose="02040503050406030204" pitchFamily="18" charset="0"/>
                        </a:rPr>
                        <m:t>≅1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 sz="16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 sz="16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n-GB" sz="160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GB" sz="1600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17" name="CasellaDiTes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22" y="4017513"/>
                <a:ext cx="3975646" cy="140128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791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200" dirty="0" err="1" smtClean="0"/>
              <a:t>Laboratorio</a:t>
            </a:r>
            <a:r>
              <a:rPr lang="en-GB" sz="1200" dirty="0" smtClean="0"/>
              <a:t> di </a:t>
            </a:r>
            <a:r>
              <a:rPr lang="en-GB" sz="1200" dirty="0" err="1" smtClean="0"/>
              <a:t>Elettronica</a:t>
            </a:r>
            <a:endParaRPr lang="en-GB" sz="1200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0F88-476E-4556-96AF-D53521CB756E}" type="slidenum">
              <a:rPr lang="en-GB" sz="1400" smtClean="0"/>
              <a:t>18</a:t>
            </a:fld>
            <a:endParaRPr lang="en-GB" sz="1400" dirty="0"/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340251" y="217751"/>
            <a:ext cx="3470732" cy="4631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800" b="1" i="1" smtClean="0">
                <a:solidFill>
                  <a:schemeClr val="accent1">
                    <a:lumMod val="75000"/>
                  </a:schemeClr>
                </a:solidFill>
              </a:rPr>
              <a:t>L’Oscillatore di Colpitts</a:t>
            </a:r>
            <a:endParaRPr lang="en-GB" sz="1000" i="1" dirty="0"/>
          </a:p>
        </p:txBody>
      </p:sp>
      <p:sp>
        <p:nvSpPr>
          <p:cNvPr id="9" name="Rettangolo 8"/>
          <p:cNvSpPr/>
          <p:nvPr/>
        </p:nvSpPr>
        <p:spPr>
          <a:xfrm>
            <a:off x="427220" y="748631"/>
            <a:ext cx="559882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it-IT" sz="3600" b="1" dirty="0" smtClean="0">
                <a:ln/>
                <a:solidFill>
                  <a:schemeClr val="accent3"/>
                </a:solidFill>
              </a:rPr>
              <a:t>Fattore di merito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33" y="1483423"/>
            <a:ext cx="5506092" cy="433560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12" name="CasellaDiTesto 11"/>
          <p:cNvSpPr txBox="1"/>
          <p:nvPr/>
        </p:nvSpPr>
        <p:spPr>
          <a:xfrm>
            <a:off x="3177933" y="5400320"/>
            <a:ext cx="2450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 smtClean="0">
                <a:solidFill>
                  <a:schemeClr val="bg1">
                    <a:lumMod val="50000"/>
                  </a:schemeClr>
                </a:solidFill>
              </a:rPr>
              <a:t>RF Microelectronics - B. </a:t>
            </a:r>
            <a:r>
              <a:rPr lang="it-IT" sz="1400" i="1" dirty="0" err="1" smtClean="0">
                <a:solidFill>
                  <a:schemeClr val="bg1">
                    <a:lumMod val="50000"/>
                  </a:schemeClr>
                </a:solidFill>
              </a:rPr>
              <a:t>Razavi</a:t>
            </a:r>
            <a:endParaRPr lang="en-GB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582" y="1473200"/>
            <a:ext cx="6365978" cy="4345823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15" name="CasellaDiTesto 14"/>
          <p:cNvSpPr txBox="1"/>
          <p:nvPr/>
        </p:nvSpPr>
        <p:spPr>
          <a:xfrm>
            <a:off x="9543911" y="5400320"/>
            <a:ext cx="2450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 smtClean="0">
                <a:solidFill>
                  <a:schemeClr val="bg1">
                    <a:lumMod val="50000"/>
                  </a:schemeClr>
                </a:solidFill>
              </a:rPr>
              <a:t>RF Microelectronics - B. </a:t>
            </a:r>
            <a:r>
              <a:rPr lang="it-IT" sz="1400" i="1" dirty="0" err="1" smtClean="0">
                <a:solidFill>
                  <a:schemeClr val="bg1">
                    <a:lumMod val="50000"/>
                  </a:schemeClr>
                </a:solidFill>
              </a:rPr>
              <a:t>Razavi</a:t>
            </a:r>
            <a:endParaRPr lang="en-GB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6026045" y="5080000"/>
            <a:ext cx="5698595" cy="2695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ttangolo 17"/>
          <p:cNvSpPr/>
          <p:nvPr/>
        </p:nvSpPr>
        <p:spPr>
          <a:xfrm>
            <a:off x="340251" y="4394569"/>
            <a:ext cx="1519029" cy="2485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94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0" grpId="0" animBg="1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200" dirty="0" err="1" smtClean="0"/>
              <a:t>Laboratorio</a:t>
            </a:r>
            <a:r>
              <a:rPr lang="en-GB" sz="1200" dirty="0" smtClean="0"/>
              <a:t> di </a:t>
            </a:r>
            <a:r>
              <a:rPr lang="en-GB" sz="1200" dirty="0" err="1" smtClean="0"/>
              <a:t>Elettronica</a:t>
            </a:r>
            <a:endParaRPr lang="en-GB" sz="1200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0F88-476E-4556-96AF-D53521CB756E}" type="slidenum">
              <a:rPr lang="en-GB" sz="1400" smtClean="0"/>
              <a:t>19</a:t>
            </a:fld>
            <a:endParaRPr lang="en-GB" sz="1400" dirty="0"/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340251" y="217751"/>
            <a:ext cx="3470732" cy="4631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800" b="1" i="1" smtClean="0">
                <a:solidFill>
                  <a:schemeClr val="accent1">
                    <a:lumMod val="75000"/>
                  </a:schemeClr>
                </a:solidFill>
              </a:rPr>
              <a:t>L’Oscillatore di Colpitts</a:t>
            </a:r>
            <a:endParaRPr lang="en-GB" sz="1000" i="1" dirty="0"/>
          </a:p>
        </p:txBody>
      </p:sp>
      <p:sp>
        <p:nvSpPr>
          <p:cNvPr id="9" name="Rettangolo 8"/>
          <p:cNvSpPr/>
          <p:nvPr/>
        </p:nvSpPr>
        <p:spPr>
          <a:xfrm>
            <a:off x="198370" y="833540"/>
            <a:ext cx="1194766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it-IT" sz="3600" b="1" dirty="0" smtClean="0">
                <a:ln/>
                <a:solidFill>
                  <a:schemeClr val="accent3"/>
                </a:solidFill>
              </a:rPr>
              <a:t>Fattore di merito: </a:t>
            </a:r>
            <a:r>
              <a:rPr lang="it-IT" sz="3600" b="1" i="1" dirty="0" smtClean="0">
                <a:ln/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Circuito con amplificatore a base comune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95" y="1748579"/>
            <a:ext cx="4502785" cy="4218978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/>
              <p:cNvSpPr txBox="1"/>
              <p:nvPr/>
            </p:nvSpPr>
            <p:spPr>
              <a:xfrm>
                <a:off x="6254739" y="1763761"/>
                <a:ext cx="4508500" cy="117134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GB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𝐶𝑡𝑜𝑡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8" name="CasellaDiTes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739" y="1763761"/>
                <a:ext cx="4508500" cy="117134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381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magin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95" y="1748579"/>
            <a:ext cx="4626339" cy="4261864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/>
              <p:cNvSpPr txBox="1"/>
              <p:nvPr/>
            </p:nvSpPr>
            <p:spPr>
              <a:xfrm>
                <a:off x="6521166" y="3218997"/>
                <a:ext cx="3975646" cy="159197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i="1"/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GB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GB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GB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den>
                      </m:f>
                      <m:r>
                        <a:rPr lang="en-GB">
                          <a:latin typeface="Cambria Math" panose="02040503050406030204" pitchFamily="18" charset="0"/>
                        </a:rPr>
                        <m:t>= 3.16∙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GB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en-GB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sup>
                          </m:sSup>
                        </m:num>
                        <m:den>
                          <m:r>
                            <a:rPr lang="en-GB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GB">
                          <a:latin typeface="Cambria Math" panose="02040503050406030204" pitchFamily="18" charset="0"/>
                        </a:rPr>
                        <m:t>≅316  </m:t>
                      </m:r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 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GB">
                          <a:latin typeface="Cambria Math" panose="02040503050406030204" pitchFamily="18" charset="0"/>
                        </a:rPr>
                        <m:t> ≈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GB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>
                          <a:latin typeface="Cambria Math" panose="02040503050406030204" pitchFamily="18" charset="0"/>
                        </a:rPr>
                        <m:t>≅10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n-GB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16" name="CasellaDiTes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166" y="3218997"/>
                <a:ext cx="3975646" cy="159197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381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/>
              <p:cNvSpPr txBox="1"/>
              <p:nvPr/>
            </p:nvSpPr>
            <p:spPr>
              <a:xfrm>
                <a:off x="6893131" y="5094861"/>
                <a:ext cx="3231715" cy="77643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CasellaDiTes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131" y="5094861"/>
                <a:ext cx="3231715" cy="77643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magin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95" y="1748579"/>
            <a:ext cx="5053228" cy="4269107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185455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200" dirty="0" err="1" smtClean="0"/>
              <a:t>Laboratorio</a:t>
            </a:r>
            <a:r>
              <a:rPr lang="en-GB" sz="1200" dirty="0" smtClean="0"/>
              <a:t> di </a:t>
            </a:r>
            <a:r>
              <a:rPr lang="en-GB" sz="1200" dirty="0" err="1" smtClean="0"/>
              <a:t>Elettronica</a:t>
            </a:r>
            <a:endParaRPr lang="en-GB" sz="1200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0F88-476E-4556-96AF-D53521CB756E}" type="slidenum">
              <a:rPr lang="en-GB" sz="1400" smtClean="0"/>
              <a:t>2</a:t>
            </a:fld>
            <a:endParaRPr lang="en-GB" sz="1400" dirty="0"/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340251" y="217751"/>
            <a:ext cx="3470732" cy="4631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800" b="1" i="1" smtClean="0">
                <a:solidFill>
                  <a:schemeClr val="accent1">
                    <a:lumMod val="75000"/>
                  </a:schemeClr>
                </a:solidFill>
              </a:rPr>
              <a:t>L’Oscillatore di Colpitts</a:t>
            </a:r>
            <a:endParaRPr lang="en-GB" sz="1000" i="1" dirty="0"/>
          </a:p>
        </p:txBody>
      </p:sp>
      <p:sp>
        <p:nvSpPr>
          <p:cNvPr id="9" name="Rettangolo 8"/>
          <p:cNvSpPr/>
          <p:nvPr/>
        </p:nvSpPr>
        <p:spPr>
          <a:xfrm>
            <a:off x="735358" y="856326"/>
            <a:ext cx="55594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5400" b="1" dirty="0" smtClean="0">
                <a:ln/>
                <a:solidFill>
                  <a:schemeClr val="accent3"/>
                </a:solidFill>
              </a:rPr>
              <a:t>Un po’ di storia……</a:t>
            </a:r>
            <a:endParaRPr lang="it-IT" sz="5400" b="1" dirty="0">
              <a:ln/>
              <a:solidFill>
                <a:schemeClr val="accent3"/>
              </a:solidFill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391648" y="5292379"/>
            <a:ext cx="360317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Edwin Henry </a:t>
            </a:r>
            <a:r>
              <a:rPr lang="en-GB" b="1" dirty="0" err="1"/>
              <a:t>Colpitts</a:t>
            </a:r>
            <a:r>
              <a:rPr lang="en-GB" dirty="0"/>
              <a:t> </a:t>
            </a:r>
            <a:endParaRPr lang="en-GB" dirty="0" smtClean="0"/>
          </a:p>
          <a:p>
            <a:pPr algn="ctr"/>
            <a:r>
              <a:rPr lang="en-GB" sz="1600" dirty="0" smtClean="0"/>
              <a:t>(1872 – 1949</a:t>
            </a:r>
            <a:r>
              <a:rPr lang="en-GB" sz="1600" dirty="0"/>
              <a:t>)</a:t>
            </a: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593" y="2481533"/>
            <a:ext cx="1841790" cy="2561504"/>
          </a:xfrm>
          <a:prstGeom prst="rect">
            <a:avLst/>
          </a:prstGeom>
          <a:ln w="38100">
            <a:solidFill>
              <a:srgbClr val="FFC000"/>
            </a:solidFill>
          </a:ln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217" y="2046696"/>
            <a:ext cx="6458900" cy="3780446"/>
          </a:xfrm>
          <a:prstGeom prst="rect">
            <a:avLst/>
          </a:prstGeom>
        </p:spPr>
      </p:pic>
      <p:sp>
        <p:nvSpPr>
          <p:cNvPr id="13" name="Rettangolo 12"/>
          <p:cNvSpPr/>
          <p:nvPr/>
        </p:nvSpPr>
        <p:spPr>
          <a:xfrm>
            <a:off x="8813260" y="3612204"/>
            <a:ext cx="1841770" cy="239949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ttangolo 13"/>
          <p:cNvSpPr/>
          <p:nvPr/>
        </p:nvSpPr>
        <p:spPr>
          <a:xfrm>
            <a:off x="6097587" y="3332726"/>
            <a:ext cx="3540868" cy="272374"/>
          </a:xfrm>
          <a:prstGeom prst="rect">
            <a:avLst/>
          </a:prstGeom>
          <a:solidFill>
            <a:srgbClr val="FFFF00">
              <a:alpha val="44000"/>
            </a:srgbClr>
          </a:solidFill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Immagin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050059" y="367558"/>
            <a:ext cx="4421064" cy="7130749"/>
          </a:xfrm>
          <a:prstGeom prst="rect">
            <a:avLst/>
          </a:prstGeom>
          <a:ln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1685567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200" dirty="0" err="1" smtClean="0"/>
              <a:t>Laboratorio</a:t>
            </a:r>
            <a:r>
              <a:rPr lang="en-GB" sz="1200" dirty="0" smtClean="0"/>
              <a:t> di </a:t>
            </a:r>
            <a:r>
              <a:rPr lang="en-GB" sz="1200" dirty="0" err="1" smtClean="0"/>
              <a:t>Elettronica</a:t>
            </a:r>
            <a:endParaRPr lang="en-GB" sz="1200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0F88-476E-4556-96AF-D53521CB756E}" type="slidenum">
              <a:rPr lang="en-GB" sz="1400" smtClean="0"/>
              <a:t>20</a:t>
            </a:fld>
            <a:endParaRPr lang="en-GB" sz="1400" dirty="0"/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758757" y="442694"/>
            <a:ext cx="10515600" cy="41359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b="1" i="1" dirty="0" smtClean="0">
                <a:solidFill>
                  <a:srgbClr val="002060"/>
                </a:solidFill>
              </a:rPr>
              <a:t>Sintetizzatore di frequenza basato su PLL</a:t>
            </a:r>
            <a:endParaRPr lang="en-GB" sz="2000" b="1" i="1" dirty="0">
              <a:solidFill>
                <a:srgbClr val="002060"/>
              </a:solidFill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1879841" y="1835577"/>
            <a:ext cx="31407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5400" b="1" dirty="0" smtClean="0">
                <a:ln/>
                <a:solidFill>
                  <a:schemeClr val="accent3"/>
                </a:solidFill>
              </a:rPr>
              <a:t>Il resto……</a:t>
            </a:r>
            <a:endParaRPr lang="it-IT" sz="5400" b="1" dirty="0">
              <a:ln/>
              <a:solidFill>
                <a:schemeClr val="accent3"/>
              </a:solidFill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1574242" y="3716053"/>
            <a:ext cx="9195915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66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…alla prossima puntata….</a:t>
            </a:r>
            <a:endParaRPr lang="it-IT" sz="6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962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200" dirty="0" err="1" smtClean="0"/>
              <a:t>Laboratorio</a:t>
            </a:r>
            <a:r>
              <a:rPr lang="en-GB" sz="1200" dirty="0" smtClean="0"/>
              <a:t> di </a:t>
            </a:r>
            <a:r>
              <a:rPr lang="en-GB" sz="1200" dirty="0" err="1" smtClean="0"/>
              <a:t>Elettronica</a:t>
            </a:r>
            <a:endParaRPr lang="en-GB" sz="1200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0F88-476E-4556-96AF-D53521CB756E}" type="slidenum">
              <a:rPr lang="en-GB" sz="1400" smtClean="0"/>
              <a:t>3</a:t>
            </a:fld>
            <a:endParaRPr lang="en-GB" sz="1400" dirty="0"/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340251" y="217751"/>
            <a:ext cx="3470732" cy="4631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800" b="1" i="1" smtClean="0">
                <a:solidFill>
                  <a:schemeClr val="accent1">
                    <a:lumMod val="75000"/>
                  </a:schemeClr>
                </a:solidFill>
              </a:rPr>
              <a:t>L’Oscillatore di Colpitts</a:t>
            </a:r>
            <a:endParaRPr lang="en-GB" sz="1000" i="1" dirty="0"/>
          </a:p>
        </p:txBody>
      </p:sp>
      <p:sp>
        <p:nvSpPr>
          <p:cNvPr id="9" name="Rettangolo 8"/>
          <p:cNvSpPr/>
          <p:nvPr/>
        </p:nvSpPr>
        <p:spPr>
          <a:xfrm>
            <a:off x="1537977" y="880862"/>
            <a:ext cx="41118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it-IT" sz="3600" b="1" dirty="0" smtClean="0">
                <a:ln/>
                <a:solidFill>
                  <a:schemeClr val="accent3"/>
                </a:solidFill>
              </a:rPr>
              <a:t>Un po’ di storia……</a:t>
            </a:r>
            <a:endParaRPr lang="it-IT" sz="3600" b="1" dirty="0">
              <a:ln/>
              <a:solidFill>
                <a:schemeClr val="accent3"/>
              </a:solidFill>
            </a:endParaRPr>
          </a:p>
        </p:txBody>
      </p:sp>
      <p:pic>
        <p:nvPicPr>
          <p:cNvPr id="16" name="Immagin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44" y="1841419"/>
            <a:ext cx="2495550" cy="4191000"/>
          </a:xfrm>
          <a:prstGeom prst="rect">
            <a:avLst/>
          </a:prstGeom>
        </p:spPr>
      </p:pic>
      <p:pic>
        <p:nvPicPr>
          <p:cNvPr id="17" name="Immagin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314" y="1841419"/>
            <a:ext cx="2229255" cy="4191000"/>
          </a:xfrm>
          <a:prstGeom prst="rect">
            <a:avLst/>
          </a:prstGeom>
        </p:spPr>
      </p:pic>
      <p:pic>
        <p:nvPicPr>
          <p:cNvPr id="18" name="Immagin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290" y="2405976"/>
            <a:ext cx="4550503" cy="2926553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107" y="2230744"/>
            <a:ext cx="6257382" cy="3240665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93251" y="1102343"/>
            <a:ext cx="5911660" cy="4142477"/>
          </a:xfrm>
          <a:prstGeom prst="rect">
            <a:avLst/>
          </a:prstGeom>
          <a:ln w="44450">
            <a:solidFill>
              <a:srgbClr val="0070C0"/>
            </a:solidFill>
          </a:ln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435" y="263146"/>
            <a:ext cx="2229292" cy="2105227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00554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200" dirty="0" err="1" smtClean="0"/>
              <a:t>Laboratorio</a:t>
            </a:r>
            <a:r>
              <a:rPr lang="en-GB" sz="1200" dirty="0" smtClean="0"/>
              <a:t> di </a:t>
            </a:r>
            <a:r>
              <a:rPr lang="en-GB" sz="1200" dirty="0" err="1" smtClean="0"/>
              <a:t>Elettronica</a:t>
            </a:r>
            <a:endParaRPr lang="en-GB" sz="1200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0F88-476E-4556-96AF-D53521CB756E}" type="slidenum">
              <a:rPr lang="en-GB" sz="1400" smtClean="0"/>
              <a:t>4</a:t>
            </a:fld>
            <a:endParaRPr lang="en-GB" sz="1400" dirty="0"/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340251" y="217751"/>
            <a:ext cx="3470732" cy="4631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800" b="1" i="1" smtClean="0">
                <a:solidFill>
                  <a:schemeClr val="accent1">
                    <a:lumMod val="75000"/>
                  </a:schemeClr>
                </a:solidFill>
              </a:rPr>
              <a:t>L’Oscillatore di Colpitts</a:t>
            </a:r>
            <a:endParaRPr lang="en-GB" sz="1000" i="1" dirty="0"/>
          </a:p>
        </p:txBody>
      </p:sp>
      <p:sp>
        <p:nvSpPr>
          <p:cNvPr id="9" name="Rettangolo 8"/>
          <p:cNvSpPr/>
          <p:nvPr/>
        </p:nvSpPr>
        <p:spPr>
          <a:xfrm>
            <a:off x="278803" y="917395"/>
            <a:ext cx="41118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it-IT" sz="3600" b="1" dirty="0" smtClean="0">
                <a:ln/>
                <a:solidFill>
                  <a:schemeClr val="accent3"/>
                </a:solidFill>
              </a:rPr>
              <a:t>Un po’ di storia……</a:t>
            </a:r>
            <a:endParaRPr lang="it-IT" sz="3600" b="1" dirty="0">
              <a:ln/>
              <a:solidFill>
                <a:schemeClr val="accent3"/>
              </a:solidFill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51" y="2246590"/>
            <a:ext cx="4874770" cy="3493797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901318" y="1556103"/>
            <a:ext cx="4874770" cy="3493797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241" y="865616"/>
            <a:ext cx="2278504" cy="486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882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200" dirty="0" err="1" smtClean="0"/>
              <a:t>Laboratorio</a:t>
            </a:r>
            <a:r>
              <a:rPr lang="en-GB" sz="1200" dirty="0" smtClean="0"/>
              <a:t> di </a:t>
            </a:r>
            <a:r>
              <a:rPr lang="en-GB" sz="1200" dirty="0" err="1" smtClean="0"/>
              <a:t>Elettronica</a:t>
            </a:r>
            <a:endParaRPr lang="en-GB" sz="1200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0F88-476E-4556-96AF-D53521CB756E}" type="slidenum">
              <a:rPr lang="en-GB" sz="1400" smtClean="0"/>
              <a:t>5</a:t>
            </a:fld>
            <a:endParaRPr lang="en-GB" sz="1400" dirty="0"/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340251" y="217751"/>
            <a:ext cx="3470732" cy="4631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800" b="1" i="1" smtClean="0">
                <a:solidFill>
                  <a:schemeClr val="accent1">
                    <a:lumMod val="75000"/>
                  </a:schemeClr>
                </a:solidFill>
              </a:rPr>
              <a:t>L’Oscillatore di Colpitts</a:t>
            </a:r>
            <a:endParaRPr lang="en-GB" sz="1000" i="1" dirty="0"/>
          </a:p>
        </p:txBody>
      </p:sp>
      <p:sp>
        <p:nvSpPr>
          <p:cNvPr id="9" name="Rettangolo 8"/>
          <p:cNvSpPr/>
          <p:nvPr/>
        </p:nvSpPr>
        <p:spPr>
          <a:xfrm>
            <a:off x="361247" y="849940"/>
            <a:ext cx="881273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it-IT" sz="3600" b="1" dirty="0" smtClean="0">
                <a:ln/>
                <a:solidFill>
                  <a:schemeClr val="accent3"/>
                </a:solidFill>
              </a:rPr>
              <a:t>Caratteristiche di un oscillatore sinusoidale</a:t>
            </a:r>
            <a:endParaRPr lang="it-IT" sz="3600" b="1" dirty="0">
              <a:ln/>
              <a:solidFill>
                <a:schemeClr val="accent3"/>
              </a:solidFill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1191718" y="2188564"/>
            <a:ext cx="676805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it-IT" sz="3200" b="1" dirty="0" smtClean="0">
                <a:solidFill>
                  <a:schemeClr val="accent5">
                    <a:lumMod val="50000"/>
                  </a:schemeClr>
                </a:solidFill>
              </a:rPr>
              <a:t>Frequenza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it-IT" sz="3200" b="1" dirty="0" smtClean="0">
                <a:solidFill>
                  <a:schemeClr val="accent5">
                    <a:lumMod val="50000"/>
                  </a:schemeClr>
                </a:solidFill>
              </a:rPr>
              <a:t>Ampiezza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it-IT" sz="3200" b="1" dirty="0" smtClean="0">
                <a:solidFill>
                  <a:schemeClr val="accent5">
                    <a:lumMod val="50000"/>
                  </a:schemeClr>
                </a:solidFill>
              </a:rPr>
              <a:t>Stabilità in frequenza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it-IT" sz="3200" b="1" dirty="0" smtClean="0">
                <a:solidFill>
                  <a:schemeClr val="accent5">
                    <a:lumMod val="50000"/>
                  </a:schemeClr>
                </a:solidFill>
              </a:rPr>
              <a:t>Stabilità in ampiezza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it-IT" sz="3200" b="1" dirty="0" smtClean="0">
                <a:solidFill>
                  <a:schemeClr val="accent5">
                    <a:lumMod val="50000"/>
                  </a:schemeClr>
                </a:solidFill>
              </a:rPr>
              <a:t>Purezza spettrale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it-IT" sz="3200" b="1" dirty="0" smtClean="0">
                <a:solidFill>
                  <a:schemeClr val="accent5">
                    <a:lumMod val="50000"/>
                  </a:schemeClr>
                </a:solidFill>
              </a:rPr>
              <a:t>Contenuto armonico (distorsione)</a:t>
            </a:r>
            <a:endParaRPr lang="en-GB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718" y="1997732"/>
            <a:ext cx="3885765" cy="2264063"/>
          </a:xfrm>
          <a:prstGeom prst="rect">
            <a:avLst/>
          </a:prstGeom>
          <a:effectLst>
            <a:outerShdw blurRad="533400" dist="38100" dir="2700000" algn="tl" rotWithShape="0">
              <a:prstClr val="black">
                <a:alpha val="68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60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200" dirty="0" err="1" smtClean="0"/>
              <a:t>Laboratorio</a:t>
            </a:r>
            <a:r>
              <a:rPr lang="en-GB" sz="1200" dirty="0" smtClean="0"/>
              <a:t> di </a:t>
            </a:r>
            <a:r>
              <a:rPr lang="en-GB" sz="1200" dirty="0" err="1" smtClean="0"/>
              <a:t>Elettronica</a:t>
            </a:r>
            <a:endParaRPr lang="en-GB" sz="1200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0F88-476E-4556-96AF-D53521CB756E}" type="slidenum">
              <a:rPr lang="en-GB" sz="1400" smtClean="0"/>
              <a:t>6</a:t>
            </a:fld>
            <a:endParaRPr lang="en-GB" sz="1400" dirty="0"/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340251" y="217751"/>
            <a:ext cx="3470732" cy="4631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800" b="1" i="1" smtClean="0">
                <a:solidFill>
                  <a:schemeClr val="accent1">
                    <a:lumMod val="75000"/>
                  </a:schemeClr>
                </a:solidFill>
              </a:rPr>
              <a:t>L’Oscillatore di Colpitts</a:t>
            </a:r>
            <a:endParaRPr lang="en-GB" sz="1000" i="1" dirty="0"/>
          </a:p>
        </p:txBody>
      </p:sp>
      <p:sp>
        <p:nvSpPr>
          <p:cNvPr id="9" name="Rettangolo 8"/>
          <p:cNvSpPr/>
          <p:nvPr/>
        </p:nvSpPr>
        <p:spPr>
          <a:xfrm>
            <a:off x="361247" y="849940"/>
            <a:ext cx="881273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it-IT" sz="3600" b="1" dirty="0" smtClean="0">
                <a:ln/>
                <a:solidFill>
                  <a:schemeClr val="accent3"/>
                </a:solidFill>
              </a:rPr>
              <a:t>Frequenze «naturali»: </a:t>
            </a:r>
            <a:r>
              <a:rPr lang="it-IT" sz="3600" b="1" i="1" dirty="0" smtClean="0">
                <a:ln/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 risonatore</a:t>
            </a:r>
            <a:endParaRPr lang="it-IT" sz="3600" b="1" i="1" dirty="0">
              <a:ln/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02" y="2187828"/>
            <a:ext cx="3213347" cy="3213347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716" y="2187828"/>
            <a:ext cx="2369175" cy="2777165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660" y="1563726"/>
            <a:ext cx="2417654" cy="4180382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224" y="1607965"/>
            <a:ext cx="1904417" cy="445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210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200" dirty="0" err="1" smtClean="0"/>
              <a:t>Laboratorio</a:t>
            </a:r>
            <a:r>
              <a:rPr lang="en-GB" sz="1200" dirty="0" smtClean="0"/>
              <a:t> di </a:t>
            </a:r>
            <a:r>
              <a:rPr lang="en-GB" sz="1200" dirty="0" err="1" smtClean="0"/>
              <a:t>Elettronica</a:t>
            </a:r>
            <a:endParaRPr lang="en-GB" sz="1200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0F88-476E-4556-96AF-D53521CB756E}" type="slidenum">
              <a:rPr lang="en-GB" sz="1400" smtClean="0"/>
              <a:t>7</a:t>
            </a:fld>
            <a:endParaRPr lang="en-GB" sz="1400" dirty="0"/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340251" y="217751"/>
            <a:ext cx="3470732" cy="4631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800" b="1" i="1" smtClean="0">
                <a:solidFill>
                  <a:schemeClr val="accent1">
                    <a:lumMod val="75000"/>
                  </a:schemeClr>
                </a:solidFill>
              </a:rPr>
              <a:t>L’Oscillatore di Colpitts</a:t>
            </a:r>
            <a:endParaRPr lang="en-GB" sz="1000" i="1" dirty="0"/>
          </a:p>
        </p:txBody>
      </p:sp>
      <p:sp>
        <p:nvSpPr>
          <p:cNvPr id="9" name="Rettangolo 8"/>
          <p:cNvSpPr/>
          <p:nvPr/>
        </p:nvSpPr>
        <p:spPr>
          <a:xfrm>
            <a:off x="361247" y="849940"/>
            <a:ext cx="881273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it-IT" sz="3600" b="1" dirty="0" smtClean="0">
                <a:ln/>
                <a:solidFill>
                  <a:schemeClr val="accent3"/>
                </a:solidFill>
              </a:rPr>
              <a:t>Frequenze «naturali»: </a:t>
            </a:r>
            <a:r>
              <a:rPr lang="it-IT" sz="3600" b="1" i="1" dirty="0" smtClean="0">
                <a:ln/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 risonatore a quarzo</a:t>
            </a:r>
            <a:endParaRPr lang="it-IT" sz="3600" b="1" i="1" dirty="0">
              <a:ln/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59296">
            <a:off x="4558996" y="2552434"/>
            <a:ext cx="2296603" cy="1651229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91913">
            <a:off x="9053769" y="3102837"/>
            <a:ext cx="2306181" cy="1537454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17331">
            <a:off x="949841" y="2980974"/>
            <a:ext cx="1713647" cy="1781180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185" y="2187464"/>
            <a:ext cx="8001000" cy="3048000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423" y="2187464"/>
            <a:ext cx="5805047" cy="3207288"/>
          </a:xfrm>
          <a:prstGeom prst="rect">
            <a:avLst/>
          </a:prstGeom>
          <a:effectLst>
            <a:outerShdw blurRad="711200" dist="50800" dir="5400000" sx="117000" sy="117000" algn="ctr" rotWithShape="0">
              <a:schemeClr val="bg2">
                <a:lumMod val="50000"/>
                <a:alpha val="74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6596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200" dirty="0" err="1" smtClean="0"/>
              <a:t>Laboratorio</a:t>
            </a:r>
            <a:r>
              <a:rPr lang="en-GB" sz="1200" dirty="0" smtClean="0"/>
              <a:t> di </a:t>
            </a:r>
            <a:r>
              <a:rPr lang="en-GB" sz="1200" dirty="0" err="1" smtClean="0"/>
              <a:t>Elettronica</a:t>
            </a:r>
            <a:endParaRPr lang="en-GB" sz="1200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0F88-476E-4556-96AF-D53521CB756E}" type="slidenum">
              <a:rPr lang="en-GB" sz="1400" smtClean="0"/>
              <a:t>8</a:t>
            </a:fld>
            <a:endParaRPr lang="en-GB" sz="1400" dirty="0"/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340251" y="217751"/>
            <a:ext cx="3470732" cy="4631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800" b="1" i="1" smtClean="0">
                <a:solidFill>
                  <a:schemeClr val="accent1">
                    <a:lumMod val="75000"/>
                  </a:schemeClr>
                </a:solidFill>
              </a:rPr>
              <a:t>L’Oscillatore di Colpitts</a:t>
            </a:r>
            <a:endParaRPr lang="en-GB" sz="1000" i="1" dirty="0"/>
          </a:p>
        </p:txBody>
      </p:sp>
      <p:sp>
        <p:nvSpPr>
          <p:cNvPr id="9" name="Rettangolo 8"/>
          <p:cNvSpPr/>
          <p:nvPr/>
        </p:nvSpPr>
        <p:spPr>
          <a:xfrm>
            <a:off x="704539" y="913452"/>
            <a:ext cx="287061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it-IT" sz="3600" b="1" dirty="0" smtClean="0">
                <a:ln/>
                <a:solidFill>
                  <a:schemeClr val="accent3"/>
                </a:solidFill>
              </a:rPr>
              <a:t>Frequenza di oscillazione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920" y="913452"/>
            <a:ext cx="5797550" cy="499110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815" y="2707676"/>
            <a:ext cx="1447800" cy="2162175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340252" y="5231567"/>
            <a:ext cx="4029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 smtClean="0"/>
              <a:t>“The </a:t>
            </a:r>
            <a:r>
              <a:rPr lang="en-GB" sz="1600" i="1" dirty="0"/>
              <a:t>Design of CMOS Radio-Frequency Integrated </a:t>
            </a:r>
            <a:r>
              <a:rPr lang="en-GB" sz="1600" i="1" dirty="0" smtClean="0"/>
              <a:t>Circuits” – by </a:t>
            </a:r>
            <a:r>
              <a:rPr lang="en-GB" sz="1600" i="1" dirty="0"/>
              <a:t>Thomas H. Lee</a:t>
            </a:r>
          </a:p>
        </p:txBody>
      </p:sp>
    </p:spTree>
    <p:extLst>
      <p:ext uri="{BB962C8B-B14F-4D97-AF65-F5344CB8AC3E}">
        <p14:creationId xmlns:p14="http://schemas.microsoft.com/office/powerpoint/2010/main" val="366179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200" dirty="0" err="1" smtClean="0"/>
              <a:t>Laboratorio</a:t>
            </a:r>
            <a:r>
              <a:rPr lang="en-GB" sz="1200" dirty="0" smtClean="0"/>
              <a:t> di </a:t>
            </a:r>
            <a:r>
              <a:rPr lang="en-GB" sz="1200" dirty="0" err="1" smtClean="0"/>
              <a:t>Elettronica</a:t>
            </a:r>
            <a:endParaRPr lang="en-GB" sz="1200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0F88-476E-4556-96AF-D53521CB756E}" type="slidenum">
              <a:rPr lang="en-GB" sz="1400" smtClean="0"/>
              <a:t>9</a:t>
            </a:fld>
            <a:endParaRPr lang="en-GB" sz="1400" dirty="0"/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340251" y="217751"/>
            <a:ext cx="3470732" cy="4631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800" b="1" i="1" smtClean="0">
                <a:solidFill>
                  <a:schemeClr val="accent1">
                    <a:lumMod val="75000"/>
                  </a:schemeClr>
                </a:solidFill>
              </a:rPr>
              <a:t>L’Oscillatore di Colpitts</a:t>
            </a:r>
            <a:endParaRPr lang="en-GB" sz="1000" i="1" dirty="0"/>
          </a:p>
        </p:txBody>
      </p:sp>
      <p:sp>
        <p:nvSpPr>
          <p:cNvPr id="9" name="Rettangolo 8"/>
          <p:cNvSpPr/>
          <p:nvPr/>
        </p:nvSpPr>
        <p:spPr>
          <a:xfrm>
            <a:off x="704539" y="913452"/>
            <a:ext cx="60935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it-IT" sz="3600" b="1" dirty="0" smtClean="0">
                <a:ln/>
                <a:solidFill>
                  <a:schemeClr val="accent3"/>
                </a:solidFill>
              </a:rPr>
              <a:t>Frequenza di oscillazione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02" y="2290894"/>
            <a:ext cx="4114800" cy="27721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/>
              <p:cNvSpPr txBox="1"/>
              <p:nvPr/>
            </p:nvSpPr>
            <p:spPr>
              <a:xfrm>
                <a:off x="5273029" y="2362423"/>
                <a:ext cx="6471920" cy="2700611"/>
              </a:xfrm>
              <a:prstGeom prst="rect">
                <a:avLst/>
              </a:prstGeom>
              <a:solidFill>
                <a:schemeClr val="bg1">
                  <a:alpha val="26000"/>
                </a:schemeClr>
              </a:solidFill>
              <a:ln w="38100"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800"/>
                  </a:spcBef>
                </a:pPr>
                <a:endParaRPr lang="en-GB" b="1" i="1" dirty="0" smtClean="0"/>
              </a:p>
              <a:p>
                <a:pPr>
                  <a:spcBef>
                    <a:spcPts val="18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GB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e>
                                <m:sub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r>
                        <a:rPr lang="en-GB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GB" b="1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𝟏𝟔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e>
                            <m:sup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sup>
                          </m:sSup>
                        </m:den>
                      </m:f>
                      <m:r>
                        <a:rPr lang="en-GB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𝟏𝟔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𝟕</m:t>
                          </m:r>
                        </m:sup>
                      </m:sSup>
                      <m:f>
                        <m:f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𝒓𝒂𝒅</m:t>
                          </m:r>
                        </m:num>
                        <m:den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den>
                      </m:f>
                    </m:oMath>
                  </m:oMathPara>
                </a14:m>
                <a:endParaRPr lang="en-GB" b="1" dirty="0" smtClean="0"/>
              </a:p>
              <a:p>
                <a:endParaRPr lang="en-GB" b="1" dirty="0"/>
              </a:p>
              <a:p>
                <a:r>
                  <a:rPr lang="en-GB" b="1" dirty="0"/>
                  <a:t>Da cui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GB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𝟏𝟔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e>
                            <m:sup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sup>
                          </m:sSup>
                        </m:num>
                        <m:den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𝝅</m:t>
                          </m:r>
                        </m:den>
                      </m:f>
                      <m:r>
                        <a:rPr lang="en-GB" b="1" i="1">
                          <a:latin typeface="Cambria Math" panose="02040503050406030204" pitchFamily="18" charset="0"/>
                        </a:rPr>
                        <m:t>≅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𝑴𝑯𝒛</m:t>
                      </m:r>
                    </m:oMath>
                  </m:oMathPara>
                </a14:m>
                <a:endParaRPr lang="en-GB" b="1" dirty="0"/>
              </a:p>
              <a:p>
                <a:r>
                  <a:rPr lang="en-GB" dirty="0"/>
                  <a:t> 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10" name="CasellaDiTes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029" y="2362423"/>
                <a:ext cx="6471920" cy="2700611"/>
              </a:xfrm>
              <a:prstGeom prst="rect">
                <a:avLst/>
              </a:prstGeom>
              <a:blipFill rotWithShape="0">
                <a:blip r:embed="rId4"/>
                <a:stretch>
                  <a:fillRect l="-562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ttangolo arrotondato 10"/>
          <p:cNvSpPr/>
          <p:nvPr/>
        </p:nvSpPr>
        <p:spPr>
          <a:xfrm>
            <a:off x="6918960" y="3665669"/>
            <a:ext cx="3129280" cy="105873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03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1247</TotalTime>
  <Words>402</Words>
  <Application>Microsoft Office PowerPoint</Application>
  <PresentationFormat>Widescreen</PresentationFormat>
  <Paragraphs>139</Paragraphs>
  <Slides>20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7" baseType="lpstr">
      <vt:lpstr>Calibri</vt:lpstr>
      <vt:lpstr>Calibri Light</vt:lpstr>
      <vt:lpstr>Cambria Math</vt:lpstr>
      <vt:lpstr>Symbol</vt:lpstr>
      <vt:lpstr>Times New Roman</vt:lpstr>
      <vt:lpstr>Wingdings</vt:lpstr>
      <vt:lpstr>Retrospettivo</vt:lpstr>
      <vt:lpstr>L’Oscillatore di Colpitts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Sintetizzatore di frequenza basato su PLL  (Phase Locked Loop – anello ad aggancio di fase)</dc:title>
  <dc:creator>Daniele Caviglia</dc:creator>
  <cp:lastModifiedBy>Daniele Caviglia</cp:lastModifiedBy>
  <cp:revision>73</cp:revision>
  <dcterms:created xsi:type="dcterms:W3CDTF">2020-03-08T10:53:42Z</dcterms:created>
  <dcterms:modified xsi:type="dcterms:W3CDTF">2020-03-16T13:55:04Z</dcterms:modified>
</cp:coreProperties>
</file>