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36" r:id="rId1"/>
  </p:sldMasterIdLst>
  <p:notesMasterIdLst>
    <p:notesMasterId r:id="rId19"/>
  </p:notesMasterIdLst>
  <p:handoutMasterIdLst>
    <p:handoutMasterId r:id="rId20"/>
  </p:handoutMasterIdLst>
  <p:sldIdLst>
    <p:sldId id="256" r:id="rId2"/>
    <p:sldId id="293" r:id="rId3"/>
    <p:sldId id="294" r:id="rId4"/>
    <p:sldId id="295" r:id="rId5"/>
    <p:sldId id="296" r:id="rId6"/>
    <p:sldId id="297" r:id="rId7"/>
    <p:sldId id="306" r:id="rId8"/>
    <p:sldId id="307" r:id="rId9"/>
    <p:sldId id="305" r:id="rId10"/>
    <p:sldId id="298" r:id="rId11"/>
    <p:sldId id="299" r:id="rId12"/>
    <p:sldId id="300" r:id="rId13"/>
    <p:sldId id="308" r:id="rId14"/>
    <p:sldId id="301" r:id="rId15"/>
    <p:sldId id="302" r:id="rId16"/>
    <p:sldId id="304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e Caviglia" initials="DC" lastIdx="1" clrIdx="0">
    <p:extLst>
      <p:ext uri="{19B8F6BF-5375-455C-9EA6-DF929625EA0E}">
        <p15:presenceInfo xmlns:p15="http://schemas.microsoft.com/office/powerpoint/2012/main" userId="54e6e5cad80b5ab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744A12"/>
    <a:srgbClr val="ECF8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6" autoAdjust="0"/>
    <p:restoredTop sz="96266" autoAdjust="0"/>
  </p:normalViewPr>
  <p:slideViewPr>
    <p:cSldViewPr snapToGrid="0" showGuides="1">
      <p:cViewPr varScale="1">
        <p:scale>
          <a:sx n="138" d="100"/>
          <a:sy n="138" d="100"/>
        </p:scale>
        <p:origin x="124" y="624"/>
      </p:cViewPr>
      <p:guideLst>
        <p:guide orient="horz" pos="2160"/>
        <p:guide pos="38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2" d="100"/>
          <a:sy n="82" d="100"/>
        </p:scale>
        <p:origin x="3868" y="4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D:\%23LAVORO\DIDATTICA\@LabEO\PRESENTAZIONI\COLPITTS\TH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 err="1"/>
              <a:t>Valore</a:t>
            </a:r>
            <a:r>
              <a:rPr lang="en-GB" dirty="0"/>
              <a:t> di R7 (</a:t>
            </a:r>
            <a:r>
              <a:rPr lang="en-GB" dirty="0" smtClean="0"/>
              <a:t>k</a:t>
            </a:r>
            <a:r>
              <a:rPr lang="en-GB" dirty="0" smtClean="0">
                <a:sym typeface="Symbol" panose="05050102010706020507" pitchFamily="18" charset="2"/>
              </a:rPr>
              <a:t>)</a:t>
            </a:r>
            <a:endParaRPr lang="en-GB" dirty="0"/>
          </a:p>
        </c:rich>
      </c:tx>
      <c:layout>
        <c:manualLayout>
          <c:xMode val="edge"/>
          <c:yMode val="edge"/>
          <c:x val="0.37359245537691188"/>
          <c:y val="0.9113270297759672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165048118985126"/>
          <c:y val="0.1728786359077232"/>
          <c:w val="0.7789074803149606"/>
          <c:h val="0.66634549317243064"/>
        </c:manualLayout>
      </c:layout>
      <c:scatterChart>
        <c:scatterStyle val="smoothMarker"/>
        <c:varyColors val="0"/>
        <c:ser>
          <c:idx val="0"/>
          <c:order val="0"/>
          <c:tx>
            <c:v>Vp (Volt)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Foglio1!$M$5:$M$11</c:f>
              <c:numCache>
                <c:formatCode>General</c:formatCode>
                <c:ptCount val="7"/>
                <c:pt idx="0">
                  <c:v>41</c:v>
                </c:pt>
                <c:pt idx="1">
                  <c:v>44</c:v>
                </c:pt>
                <c:pt idx="2">
                  <c:v>47</c:v>
                </c:pt>
                <c:pt idx="3">
                  <c:v>50</c:v>
                </c:pt>
                <c:pt idx="4">
                  <c:v>53</c:v>
                </c:pt>
                <c:pt idx="5">
                  <c:v>56</c:v>
                </c:pt>
                <c:pt idx="6">
                  <c:v>59</c:v>
                </c:pt>
              </c:numCache>
            </c:numRef>
          </c:xVal>
          <c:yVal>
            <c:numRef>
              <c:f>Foglio1!$N$5:$N$11</c:f>
              <c:numCache>
                <c:formatCode>0.00E+00</c:formatCode>
                <c:ptCount val="7"/>
                <c:pt idx="0">
                  <c:v>4.3789999999999996</c:v>
                </c:pt>
                <c:pt idx="1">
                  <c:v>3.8050000000000002</c:v>
                </c:pt>
                <c:pt idx="2">
                  <c:v>3.2869999999999999</c:v>
                </c:pt>
                <c:pt idx="3">
                  <c:v>2.831</c:v>
                </c:pt>
                <c:pt idx="4">
                  <c:v>2.4169999999999998</c:v>
                </c:pt>
                <c:pt idx="5">
                  <c:v>2.0369999999999999</c:v>
                </c:pt>
                <c:pt idx="6">
                  <c:v>1.6850000000000001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63537744"/>
        <c:axId val="963542640"/>
      </c:scatterChart>
      <c:scatterChart>
        <c:scatterStyle val="smoothMarker"/>
        <c:varyColors val="0"/>
        <c:ser>
          <c:idx val="1"/>
          <c:order val="1"/>
          <c:tx>
            <c:v>THD (%)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Foglio1!$M$5:$M$11</c:f>
              <c:numCache>
                <c:formatCode>General</c:formatCode>
                <c:ptCount val="7"/>
                <c:pt idx="0">
                  <c:v>41</c:v>
                </c:pt>
                <c:pt idx="1">
                  <c:v>44</c:v>
                </c:pt>
                <c:pt idx="2">
                  <c:v>47</c:v>
                </c:pt>
                <c:pt idx="3">
                  <c:v>50</c:v>
                </c:pt>
                <c:pt idx="4">
                  <c:v>53</c:v>
                </c:pt>
                <c:pt idx="5">
                  <c:v>56</c:v>
                </c:pt>
                <c:pt idx="6">
                  <c:v>59</c:v>
                </c:pt>
              </c:numCache>
            </c:numRef>
          </c:xVal>
          <c:yVal>
            <c:numRef>
              <c:f>Foglio1!$O$5:$O$11</c:f>
              <c:numCache>
                <c:formatCode>0.00E+00</c:formatCode>
                <c:ptCount val="7"/>
                <c:pt idx="0">
                  <c:v>0.51685300000000001</c:v>
                </c:pt>
                <c:pt idx="1">
                  <c:v>0.28935309999999997</c:v>
                </c:pt>
                <c:pt idx="2">
                  <c:v>0.25127349999999998</c:v>
                </c:pt>
                <c:pt idx="3">
                  <c:v>0.33276109999999998</c:v>
                </c:pt>
                <c:pt idx="4">
                  <c:v>0.32620710000000003</c:v>
                </c:pt>
                <c:pt idx="5">
                  <c:v>0.33289800000000003</c:v>
                </c:pt>
                <c:pt idx="6">
                  <c:v>0.29089910000000002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63541552"/>
        <c:axId val="963538288"/>
      </c:scatterChart>
      <c:valAx>
        <c:axId val="963537744"/>
        <c:scaling>
          <c:orientation val="minMax"/>
          <c:min val="4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3542640"/>
        <c:crosses val="autoZero"/>
        <c:crossBetween val="midCat"/>
      </c:valAx>
      <c:valAx>
        <c:axId val="963542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3537744"/>
        <c:crosses val="autoZero"/>
        <c:crossBetween val="midCat"/>
      </c:valAx>
      <c:valAx>
        <c:axId val="963538288"/>
        <c:scaling>
          <c:orientation val="minMax"/>
          <c:max val="1"/>
        </c:scaling>
        <c:delete val="0"/>
        <c:axPos val="r"/>
        <c:numFmt formatCode="#,##0.00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3541552"/>
        <c:crosses val="max"/>
        <c:crossBetween val="midCat"/>
      </c:valAx>
      <c:valAx>
        <c:axId val="96354155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96353828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0139883703244374"/>
          <c:y val="4.9648472977989085E-2"/>
          <c:w val="0.39125855553345579"/>
          <c:h val="6.77035831905164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ysClr val="window" lastClr="FFFFFF"/>
    </a:solidFill>
    <a:ln w="38100">
      <a:solidFill>
        <a:srgbClr val="FFC000"/>
      </a:solidFill>
    </a:ln>
    <a:effectLst/>
  </c:spPr>
  <c:txPr>
    <a:bodyPr/>
    <a:lstStyle/>
    <a:p>
      <a:pPr>
        <a:defRPr sz="1200"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4ADC49-5D21-4FF5-9E7B-C461691B7E46}" type="datetimeFigureOut">
              <a:rPr lang="en-GB" smtClean="0"/>
              <a:t>30/03/2020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F6C52C-2C29-4111-8C77-374CCAD0C30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1522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A20285-61FE-4C49-AEE0-7D151F3B9E13}" type="datetimeFigureOut">
              <a:rPr lang="en-GB" smtClean="0"/>
              <a:t>30/03/2020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479717-6E5B-4452-AD69-DABDC031CAA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616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479717-6E5B-4452-AD69-DABDC031CAA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4178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62501-F1F1-48D5-881C-613B3D30E2C6}" type="datetime1">
              <a:rPr lang="en-GB" smtClean="0"/>
              <a:t>30/03/2020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Laboratorio di Elettronica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0F88-476E-4556-96AF-D53521CB756E}" type="slidenum">
              <a:rPr lang="en-GB" smtClean="0"/>
              <a:t>‹N›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61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7545-7FCD-4C2B-8E03-67C375B325A7}" type="datetime1">
              <a:rPr lang="en-GB" smtClean="0"/>
              <a:t>30/03/2020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Laboratorio di Elettronica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0F88-476E-4556-96AF-D53521CB756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7599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5E1A9-69DD-4FD6-80DB-24F2F53A238D}" type="datetime1">
              <a:rPr lang="en-GB" smtClean="0"/>
              <a:t>30/03/2020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Laboratorio di Elettronica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0F88-476E-4556-96AF-D53521CB756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298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69B90-E8FF-4934-B42C-FF4F285B2FE5}" type="datetime1">
              <a:rPr lang="en-GB" smtClean="0"/>
              <a:t>30/03/2020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Laboratorio di Elettronica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0F88-476E-4556-96AF-D53521CB756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3370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97AB-D9D5-4BF0-A1E2-6CD4335E2B4C}" type="datetime1">
              <a:rPr lang="en-GB" smtClean="0"/>
              <a:t>30/03/2020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Laboratorio di Elettronica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0F88-476E-4556-96AF-D53521CB756E}" type="slidenum">
              <a:rPr lang="en-GB" smtClean="0"/>
              <a:t>‹N›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065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68A1-B4AB-4E23-B2BC-0328667C9071}" type="datetime1">
              <a:rPr lang="en-GB" smtClean="0"/>
              <a:t>30/03/2020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Laboratorio di Elettronica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0F88-476E-4556-96AF-D53521CB756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969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2EBB-BAF3-4282-A7FC-3D1A12A881EE}" type="datetime1">
              <a:rPr lang="en-GB" smtClean="0"/>
              <a:t>30/03/2020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Laboratorio di Elettronica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0F88-476E-4556-96AF-D53521CB756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692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077DF-33C1-4DFF-ABBB-E637F124E18C}" type="datetime1">
              <a:rPr lang="en-GB" smtClean="0"/>
              <a:t>30/03/2020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Laboratorio di Elettronica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0F88-476E-4556-96AF-D53521CB756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72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9ABE-9FAD-40FF-B154-671BDF3B1973}" type="datetime1">
              <a:rPr lang="en-GB" smtClean="0"/>
              <a:t>30/03/2020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 smtClean="0"/>
              <a:t>Laboratorio di Elettronica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0F88-476E-4556-96AF-D53521CB756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415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D0E21FE-1F82-4C6A-B5E3-13CB2BE1D7EE}" type="datetime1">
              <a:rPr lang="en-GB" smtClean="0"/>
              <a:t>30/03/2020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Laboratorio di Elettronica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CB0F88-476E-4556-96AF-D53521CB756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9443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B0FEC-E3CD-49CF-BBAA-61165D636C59}" type="datetime1">
              <a:rPr lang="en-GB" smtClean="0"/>
              <a:t>30/03/2020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0F88-476E-4556-96AF-D53521CB756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704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97EF7B8-44CA-4936-8F88-E0506FB608E8}" type="datetime1">
              <a:rPr lang="en-GB" smtClean="0"/>
              <a:t>30/03/2020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GB" smtClean="0"/>
              <a:t>Laboratorio di Elettronica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BCB0F88-476E-4556-96AF-D53521CB756E}" type="slidenum">
              <a:rPr lang="en-GB" smtClean="0"/>
              <a:t>‹N›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056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7" r:id="rId1"/>
    <p:sldLayoutId id="2147484238" r:id="rId2"/>
    <p:sldLayoutId id="2147484239" r:id="rId3"/>
    <p:sldLayoutId id="2147484240" r:id="rId4"/>
    <p:sldLayoutId id="2147484241" r:id="rId5"/>
    <p:sldLayoutId id="2147484242" r:id="rId6"/>
    <p:sldLayoutId id="2147484243" r:id="rId7"/>
    <p:sldLayoutId id="2147484244" r:id="rId8"/>
    <p:sldLayoutId id="2147484245" r:id="rId9"/>
    <p:sldLayoutId id="2147484246" r:id="rId10"/>
    <p:sldLayoutId id="2147484247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7.png"/><Relationship Id="rId7" Type="http://schemas.openxmlformats.org/officeDocument/2006/relationships/image" Target="../media/image17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0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06598" y="415186"/>
            <a:ext cx="10195876" cy="1240971"/>
          </a:xfrm>
        </p:spPr>
        <p:txBody>
          <a:bodyPr>
            <a:normAutofit fontScale="90000"/>
          </a:bodyPr>
          <a:lstStyle/>
          <a:p>
            <a:r>
              <a:rPr lang="it-IT" sz="7200" b="1" dirty="0" smtClean="0">
                <a:solidFill>
                  <a:schemeClr val="accent1">
                    <a:lumMod val="75000"/>
                  </a:schemeClr>
                </a:solidFill>
              </a:rPr>
              <a:t>L’Oscillatore di </a:t>
            </a:r>
            <a:r>
              <a:rPr lang="it-IT" sz="7200" b="1" dirty="0" err="1" smtClean="0">
                <a:solidFill>
                  <a:schemeClr val="accent1">
                    <a:lumMod val="75000"/>
                  </a:schemeClr>
                </a:solidFill>
              </a:rPr>
              <a:t>Colpitts</a:t>
            </a:r>
            <a:r>
              <a:rPr lang="it-IT" sz="72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sz="3600" i="1" dirty="0" smtClean="0">
                <a:solidFill>
                  <a:schemeClr val="accent1">
                    <a:lumMod val="75000"/>
                  </a:schemeClr>
                </a:solidFill>
              </a:rPr>
              <a:t>(quarta parte)</a:t>
            </a:r>
            <a:endParaRPr lang="en-GB" sz="1200" i="1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200" dirty="0" err="1" smtClean="0"/>
              <a:t>Laboratorio</a:t>
            </a:r>
            <a:r>
              <a:rPr lang="en-GB" sz="1200" dirty="0" smtClean="0"/>
              <a:t> di </a:t>
            </a:r>
            <a:r>
              <a:rPr lang="en-GB" sz="1200" dirty="0" err="1" smtClean="0"/>
              <a:t>Elettronica</a:t>
            </a:r>
            <a:endParaRPr lang="en-GB" sz="12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0F88-476E-4556-96AF-D53521CB756E}" type="slidenum">
              <a:rPr lang="en-GB" smtClean="0"/>
              <a:t>1</a:t>
            </a:fld>
            <a:endParaRPr lang="en-GB"/>
          </a:p>
        </p:txBody>
      </p:sp>
      <p:sp>
        <p:nvSpPr>
          <p:cNvPr id="3" name="CasellaDiTesto 2"/>
          <p:cNvSpPr txBox="1"/>
          <p:nvPr/>
        </p:nvSpPr>
        <p:spPr>
          <a:xfrm>
            <a:off x="3970265" y="4554302"/>
            <a:ext cx="4105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i="1" dirty="0" smtClean="0"/>
              <a:t>Daniele Caviglia – </a:t>
            </a:r>
            <a:r>
              <a:rPr lang="it-IT" b="1" i="1" dirty="0" err="1" smtClean="0"/>
              <a:t>Cosmic</a:t>
            </a:r>
            <a:r>
              <a:rPr lang="it-IT" b="1" i="1" dirty="0" smtClean="0"/>
              <a:t> Lab - DITEN</a:t>
            </a:r>
            <a:endParaRPr lang="en-GB" b="1" i="1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477" y="4312276"/>
            <a:ext cx="1905000" cy="1905000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539" y="5249244"/>
            <a:ext cx="2542444" cy="516592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4537" y="1868145"/>
            <a:ext cx="2559426" cy="20991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11" name="Immagine 1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951" r="198" b="-1"/>
          <a:stretch/>
        </p:blipFill>
        <p:spPr>
          <a:xfrm>
            <a:off x="3030208" y="1868145"/>
            <a:ext cx="2194737" cy="20991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181928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200" dirty="0" err="1" smtClean="0"/>
              <a:t>Laboratorio</a:t>
            </a:r>
            <a:r>
              <a:rPr lang="en-GB" sz="1200" dirty="0" smtClean="0"/>
              <a:t> di </a:t>
            </a:r>
            <a:r>
              <a:rPr lang="en-GB" sz="1200" dirty="0" err="1" smtClean="0"/>
              <a:t>Elettronica</a:t>
            </a:r>
            <a:endParaRPr lang="en-GB" sz="1200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0F88-476E-4556-96AF-D53521CB756E}" type="slidenum">
              <a:rPr lang="en-GB" sz="1400" smtClean="0"/>
              <a:t>10</a:t>
            </a:fld>
            <a:endParaRPr lang="en-GB" sz="1400" dirty="0"/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340251" y="217750"/>
            <a:ext cx="5269872" cy="57290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800" b="1" i="1" dirty="0" smtClean="0">
                <a:solidFill>
                  <a:schemeClr val="accent1">
                    <a:lumMod val="75000"/>
                  </a:schemeClr>
                </a:solidFill>
              </a:rPr>
              <a:t>L’Oscillatore di </a:t>
            </a:r>
            <a:r>
              <a:rPr lang="it-IT" sz="2800" b="1" i="1" dirty="0" err="1" smtClean="0">
                <a:solidFill>
                  <a:schemeClr val="accent1">
                    <a:lumMod val="75000"/>
                  </a:schemeClr>
                </a:solidFill>
              </a:rPr>
              <a:t>Colpitts</a:t>
            </a:r>
            <a:r>
              <a:rPr lang="it-IT" sz="2800" b="1" i="1" dirty="0">
                <a:solidFill>
                  <a:schemeClr val="accent1">
                    <a:lumMod val="75000"/>
                  </a:schemeClr>
                </a:solidFill>
              </a:rPr>
              <a:t> (quarta parte</a:t>
            </a:r>
            <a:r>
              <a:rPr lang="it-IT" sz="2800" b="1" i="1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n-GB" sz="1000" i="1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746" t="-3381" r="4606" b="15180"/>
          <a:stretch/>
        </p:blipFill>
        <p:spPr>
          <a:xfrm>
            <a:off x="5014371" y="1954124"/>
            <a:ext cx="5602440" cy="3778283"/>
          </a:xfrm>
          <a:prstGeom prst="rect">
            <a:avLst/>
          </a:prstGeom>
          <a:solidFill>
            <a:schemeClr val="bg1"/>
          </a:solidFill>
          <a:effectLst>
            <a:softEdge rad="127000"/>
          </a:effectLst>
        </p:spPr>
      </p:pic>
      <p:sp>
        <p:nvSpPr>
          <p:cNvPr id="9" name="Rettangolo 8"/>
          <p:cNvSpPr/>
          <p:nvPr/>
        </p:nvSpPr>
        <p:spPr>
          <a:xfrm>
            <a:off x="198370" y="833540"/>
            <a:ext cx="1194766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it-IT" sz="3600" b="1" dirty="0" smtClean="0">
                <a:ln/>
                <a:solidFill>
                  <a:schemeClr val="accent3"/>
                </a:solidFill>
              </a:rPr>
              <a:t>Come eliminare l’instabilità:</a:t>
            </a:r>
            <a:endParaRPr lang="it-IT" sz="3600" b="1" i="1" dirty="0" smtClean="0">
              <a:ln/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548" y="1679246"/>
            <a:ext cx="2395952" cy="1879729"/>
          </a:xfrm>
          <a:prstGeom prst="rect">
            <a:avLst/>
          </a:prstGeom>
          <a:ln w="38100">
            <a:solidFill>
              <a:srgbClr val="FFC000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/>
              <p:cNvSpPr txBox="1"/>
              <p:nvPr/>
            </p:nvSpPr>
            <p:spPr>
              <a:xfrm>
                <a:off x="1463962" y="3982513"/>
                <a:ext cx="2757124" cy="170033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Bef>
                    <a:spcPts val="1200"/>
                  </a:spcBef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GB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GB" b="1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GB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GB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  <m:r>
                          <a:rPr lang="en-GB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GB" b="1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GB" b="1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en-GB" b="1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≅</m:t>
                    </m:r>
                    <m:r>
                      <a:rPr lang="en-GB" b="1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𝟗</m:t>
                    </m:r>
                    <m:r>
                      <a:rPr lang="en-GB" b="1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1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𝒌𝑯𝒛</m:t>
                    </m:r>
                  </m:oMath>
                </a14:m>
                <a:endParaRPr lang="en-GB" b="1" dirty="0" smtClean="0">
                  <a:solidFill>
                    <a:srgbClr val="0000CC"/>
                  </a:solidFill>
                </a:endParaRPr>
              </a:p>
              <a:p>
                <a:pPr marL="285750" indent="-285750">
                  <a:spcBef>
                    <a:spcPts val="1200"/>
                  </a:spcBef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GB" b="1" i="1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GB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GB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  <m:r>
                          <a:rPr lang="en-GB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GB" b="1" i="1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it-IT" b="1" i="1" smtClean="0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den>
                    </m:f>
                    <m:r>
                      <a:rPr lang="en-GB" b="1" i="1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≅</m:t>
                    </m:r>
                    <m:r>
                      <a:rPr lang="it-IT" b="1" i="1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𝟑𝟓</m:t>
                    </m:r>
                    <m:r>
                      <a:rPr lang="it-IT" b="1" i="1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1" i="1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𝑯𝒛</m:t>
                    </m:r>
                  </m:oMath>
                </a14:m>
                <a:endParaRPr lang="en-GB" b="1" dirty="0" smtClean="0">
                  <a:solidFill>
                    <a:schemeClr val="accent3">
                      <a:lumMod val="50000"/>
                    </a:schemeClr>
                  </a:solidFill>
                </a:endParaRPr>
              </a:p>
              <a:p>
                <a:pPr>
                  <a:spcBef>
                    <a:spcPts val="1200"/>
                  </a:spcBef>
                </a:pPr>
                <a:r>
                  <a:rPr lang="it-IT" b="1" dirty="0" smtClean="0">
                    <a:solidFill>
                      <a:srgbClr val="7030A0"/>
                    </a:solidFill>
                    <a:sym typeface="Symbol" panose="05050102010706020507" pitchFamily="18" charset="2"/>
                  </a:rPr>
                  <a:t></a:t>
                </a:r>
                <a:r>
                  <a:rPr lang="en-GB" b="1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it-IT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GB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GB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GB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  <m:r>
                          <a:rPr lang="en-GB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GB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it-IT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den>
                    </m:f>
                    <m:r>
                      <a:rPr lang="en-GB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≅</m:t>
                    </m:r>
                    <m:r>
                      <a:rPr lang="it-IT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𝟒𝟎</m:t>
                    </m:r>
                    <m:r>
                      <a:rPr lang="it-IT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𝑯𝒛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6" name="CasellaDiTes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962" y="3982513"/>
                <a:ext cx="2757124" cy="1700337"/>
              </a:xfrm>
              <a:prstGeom prst="rect">
                <a:avLst/>
              </a:prstGeom>
              <a:blipFill rotWithShape="0">
                <a:blip r:embed="rId5"/>
                <a:stretch>
                  <a:fillRect l="-1092"/>
                </a:stretch>
              </a:blipFill>
              <a:ln w="381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/>
              <p:cNvSpPr txBox="1"/>
              <p:nvPr/>
            </p:nvSpPr>
            <p:spPr>
              <a:xfrm>
                <a:off x="8795809" y="3658599"/>
                <a:ext cx="3574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GB" b="1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CasellaDiTes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5809" y="3658599"/>
                <a:ext cx="357405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5085" r="-6780"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/>
              <p:cNvSpPr txBox="1"/>
              <p:nvPr/>
            </p:nvSpPr>
            <p:spPr>
              <a:xfrm>
                <a:off x="7640180" y="2193687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it-IT" b="1" i="1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CasellaDiTes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0180" y="2193687"/>
                <a:ext cx="477951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reccia a destra 12"/>
          <p:cNvSpPr/>
          <p:nvPr/>
        </p:nvSpPr>
        <p:spPr>
          <a:xfrm>
            <a:off x="8118130" y="2333346"/>
            <a:ext cx="1095493" cy="159533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/>
              <p:cNvSpPr txBox="1"/>
              <p:nvPr/>
            </p:nvSpPr>
            <p:spPr>
              <a:xfrm>
                <a:off x="8118131" y="2590588"/>
                <a:ext cx="4688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it-IT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CasellaDiTes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131" y="2590588"/>
                <a:ext cx="468804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reccia a destra 13"/>
          <p:cNvSpPr/>
          <p:nvPr/>
        </p:nvSpPr>
        <p:spPr>
          <a:xfrm>
            <a:off x="8539746" y="2722962"/>
            <a:ext cx="468804" cy="139249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ttangolo arrotondato 16"/>
          <p:cNvSpPr/>
          <p:nvPr/>
        </p:nvSpPr>
        <p:spPr>
          <a:xfrm>
            <a:off x="8809732" y="3695560"/>
            <a:ext cx="417815" cy="286953"/>
          </a:xfrm>
          <a:prstGeom prst="round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6276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200" dirty="0" err="1" smtClean="0"/>
              <a:t>Laboratorio</a:t>
            </a:r>
            <a:r>
              <a:rPr lang="en-GB" sz="1200" dirty="0" smtClean="0"/>
              <a:t> di </a:t>
            </a:r>
            <a:r>
              <a:rPr lang="en-GB" sz="1200" dirty="0" err="1" smtClean="0"/>
              <a:t>Elettronica</a:t>
            </a:r>
            <a:endParaRPr lang="en-GB" sz="1200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0F88-476E-4556-96AF-D53521CB756E}" type="slidenum">
              <a:rPr lang="en-GB" sz="1400" smtClean="0"/>
              <a:t>11</a:t>
            </a:fld>
            <a:endParaRPr lang="en-GB" sz="1400" dirty="0"/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340251" y="217750"/>
            <a:ext cx="5269872" cy="57290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800" b="1" i="1" dirty="0" smtClean="0">
                <a:solidFill>
                  <a:schemeClr val="accent1">
                    <a:lumMod val="75000"/>
                  </a:schemeClr>
                </a:solidFill>
              </a:rPr>
              <a:t>L’Oscillatore di </a:t>
            </a:r>
            <a:r>
              <a:rPr lang="it-IT" sz="2800" b="1" i="1" dirty="0" err="1" smtClean="0">
                <a:solidFill>
                  <a:schemeClr val="accent1">
                    <a:lumMod val="75000"/>
                  </a:schemeClr>
                </a:solidFill>
              </a:rPr>
              <a:t>Colpitts</a:t>
            </a:r>
            <a:r>
              <a:rPr lang="it-IT" sz="2800" b="1" i="1" dirty="0">
                <a:solidFill>
                  <a:schemeClr val="accent1">
                    <a:lumMod val="75000"/>
                  </a:schemeClr>
                </a:solidFill>
              </a:rPr>
              <a:t> (quarta parte</a:t>
            </a:r>
            <a:r>
              <a:rPr lang="it-IT" sz="2800" b="1" i="1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n-GB" sz="1000" i="1" dirty="0"/>
          </a:p>
        </p:txBody>
      </p:sp>
      <p:sp>
        <p:nvSpPr>
          <p:cNvPr id="9" name="Rettangolo 8"/>
          <p:cNvSpPr/>
          <p:nvPr/>
        </p:nvSpPr>
        <p:spPr>
          <a:xfrm>
            <a:off x="198370" y="833540"/>
            <a:ext cx="1194766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it-IT" sz="3600" b="1" dirty="0" smtClean="0">
                <a:ln/>
                <a:solidFill>
                  <a:schemeClr val="accent3"/>
                </a:solidFill>
              </a:rPr>
              <a:t>Come eliminare l’instabilità:</a:t>
            </a:r>
            <a:endParaRPr lang="it-IT" sz="3600" b="1" i="1" dirty="0" smtClean="0">
              <a:ln/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/>
              <p:cNvSpPr txBox="1"/>
              <p:nvPr/>
            </p:nvSpPr>
            <p:spPr>
              <a:xfrm>
                <a:off x="9177908" y="2669736"/>
                <a:ext cx="2757124" cy="170033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Bef>
                    <a:spcPts val="1200"/>
                  </a:spcBef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GB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GB" b="1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GB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GB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  <m:r>
                          <a:rPr lang="en-GB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GB" b="1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GB" b="1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en-GB" b="1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≅</m:t>
                    </m:r>
                    <m:r>
                      <a:rPr lang="en-GB" b="1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𝟗</m:t>
                    </m:r>
                    <m:r>
                      <a:rPr lang="en-GB" b="1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1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𝒌𝑯𝒛</m:t>
                    </m:r>
                  </m:oMath>
                </a14:m>
                <a:endParaRPr lang="en-GB" b="1" dirty="0" smtClean="0">
                  <a:solidFill>
                    <a:srgbClr val="0000CC"/>
                  </a:solidFill>
                </a:endParaRPr>
              </a:p>
              <a:p>
                <a:pPr marL="285750" indent="-285750">
                  <a:spcBef>
                    <a:spcPts val="1200"/>
                  </a:spcBef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it-IT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GB" b="1" i="1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GB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GB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  <m:r>
                          <a:rPr lang="en-GB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GB" b="1" i="1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it-IT" b="1" i="1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den>
                    </m:f>
                    <m:r>
                      <a:rPr lang="en-GB" b="1" i="1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≅</m:t>
                    </m:r>
                    <m:r>
                      <a:rPr lang="it-IT" b="1" i="1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𝟑𝟓</m:t>
                    </m:r>
                    <m:r>
                      <a:rPr lang="it-IT" b="1" i="1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1" i="1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𝒌𝑯𝒛</m:t>
                    </m:r>
                  </m:oMath>
                </a14:m>
                <a:endParaRPr lang="en-GB" b="1" dirty="0">
                  <a:solidFill>
                    <a:schemeClr val="accent3">
                      <a:lumMod val="50000"/>
                    </a:schemeClr>
                  </a:solidFill>
                </a:endParaRPr>
              </a:p>
              <a:p>
                <a:pPr>
                  <a:spcBef>
                    <a:spcPts val="1200"/>
                  </a:spcBef>
                </a:pPr>
                <a:r>
                  <a:rPr lang="it-IT" b="1" dirty="0">
                    <a:solidFill>
                      <a:srgbClr val="7030A0"/>
                    </a:solidFill>
                    <a:sym typeface="Symbol" panose="05050102010706020507" pitchFamily="18" charset="2"/>
                  </a:rPr>
                  <a:t></a:t>
                </a:r>
                <a:r>
                  <a:rPr lang="en-GB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it-IT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GB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GB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GB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  <m:r>
                          <a:rPr lang="en-GB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GB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it-IT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den>
                    </m:f>
                    <m:r>
                      <a:rPr lang="en-GB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≅</m:t>
                    </m:r>
                    <m:r>
                      <a:rPr lang="it-IT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𝟖𝟎𝟎</m:t>
                    </m:r>
                    <m:r>
                      <a:rPr lang="it-IT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𝑯𝒛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6" name="CasellaDiTes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7908" y="2669736"/>
                <a:ext cx="2757124" cy="1700337"/>
              </a:xfrm>
              <a:prstGeom prst="rect">
                <a:avLst/>
              </a:prstGeom>
              <a:blipFill rotWithShape="0">
                <a:blip r:embed="rId3"/>
                <a:stretch>
                  <a:fillRect l="-1310"/>
                </a:stretch>
              </a:blipFill>
              <a:ln w="381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35" y="2019671"/>
            <a:ext cx="4097272" cy="3429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15" name="Immagine 1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6" t="13489" r="56945" b="9375"/>
          <a:stretch/>
        </p:blipFill>
        <p:spPr>
          <a:xfrm>
            <a:off x="4790155" y="1645440"/>
            <a:ext cx="4144971" cy="4177462"/>
          </a:xfrm>
          <a:prstGeom prst="rect">
            <a:avLst/>
          </a:prstGeom>
          <a:ln w="38100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119163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200" dirty="0" err="1" smtClean="0"/>
              <a:t>Laboratorio</a:t>
            </a:r>
            <a:r>
              <a:rPr lang="en-GB" sz="1200" dirty="0" smtClean="0"/>
              <a:t> di </a:t>
            </a:r>
            <a:r>
              <a:rPr lang="en-GB" sz="1200" dirty="0" err="1" smtClean="0"/>
              <a:t>Elettronica</a:t>
            </a:r>
            <a:endParaRPr lang="en-GB" sz="1200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0F88-476E-4556-96AF-D53521CB756E}" type="slidenum">
              <a:rPr lang="en-GB" sz="1400" smtClean="0"/>
              <a:t>12</a:t>
            </a:fld>
            <a:endParaRPr lang="en-GB" sz="1400" dirty="0"/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340251" y="217750"/>
            <a:ext cx="5269872" cy="57290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800" b="1" i="1" dirty="0" smtClean="0">
                <a:solidFill>
                  <a:schemeClr val="accent1">
                    <a:lumMod val="75000"/>
                  </a:schemeClr>
                </a:solidFill>
              </a:rPr>
              <a:t>L’Oscillatore di </a:t>
            </a:r>
            <a:r>
              <a:rPr lang="it-IT" sz="2800" b="1" i="1" dirty="0" err="1" smtClean="0">
                <a:solidFill>
                  <a:schemeClr val="accent1">
                    <a:lumMod val="75000"/>
                  </a:schemeClr>
                </a:solidFill>
              </a:rPr>
              <a:t>Colpitts</a:t>
            </a:r>
            <a:r>
              <a:rPr lang="it-IT" sz="2800" b="1" i="1" dirty="0">
                <a:solidFill>
                  <a:schemeClr val="accent1">
                    <a:lumMod val="75000"/>
                  </a:schemeClr>
                </a:solidFill>
              </a:rPr>
              <a:t> (quarta parte</a:t>
            </a:r>
            <a:r>
              <a:rPr lang="it-IT" sz="2800" b="1" i="1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n-GB" sz="1000" i="1" dirty="0"/>
          </a:p>
        </p:txBody>
      </p:sp>
      <p:sp>
        <p:nvSpPr>
          <p:cNvPr id="9" name="Rettangolo 8"/>
          <p:cNvSpPr/>
          <p:nvPr/>
        </p:nvSpPr>
        <p:spPr>
          <a:xfrm>
            <a:off x="198370" y="833540"/>
            <a:ext cx="1194766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it-IT" sz="3600" b="1" dirty="0" smtClean="0">
                <a:ln/>
                <a:solidFill>
                  <a:schemeClr val="accent3"/>
                </a:solidFill>
              </a:rPr>
              <a:t>Come eliminare l’instabilità:</a:t>
            </a:r>
            <a:endParaRPr lang="it-IT" sz="3600" b="1" i="1" dirty="0" smtClean="0">
              <a:ln/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103" y="1522758"/>
            <a:ext cx="8494690" cy="4573742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103" y="1522758"/>
            <a:ext cx="8686800" cy="4672899"/>
          </a:xfrm>
          <a:prstGeom prst="rect">
            <a:avLst/>
          </a:prstGeom>
        </p:spPr>
      </p:pic>
      <p:sp>
        <p:nvSpPr>
          <p:cNvPr id="6" name="Rettangolo arrotondato 5"/>
          <p:cNvSpPr/>
          <p:nvPr/>
        </p:nvSpPr>
        <p:spPr>
          <a:xfrm>
            <a:off x="2464588" y="4865616"/>
            <a:ext cx="574645" cy="45300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ttangolo arrotondato 11"/>
          <p:cNvSpPr/>
          <p:nvPr/>
        </p:nvSpPr>
        <p:spPr>
          <a:xfrm>
            <a:off x="4462943" y="2273417"/>
            <a:ext cx="538548" cy="64175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720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200" dirty="0" err="1" smtClean="0"/>
              <a:t>Laboratorio</a:t>
            </a:r>
            <a:r>
              <a:rPr lang="en-GB" sz="1200" dirty="0" smtClean="0"/>
              <a:t> di </a:t>
            </a:r>
            <a:r>
              <a:rPr lang="en-GB" sz="1200" dirty="0" err="1" smtClean="0"/>
              <a:t>Elettronica</a:t>
            </a:r>
            <a:endParaRPr lang="en-GB" sz="1200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0F88-476E-4556-96AF-D53521CB756E}" type="slidenum">
              <a:rPr lang="en-GB" sz="1400" smtClean="0"/>
              <a:t>13</a:t>
            </a:fld>
            <a:endParaRPr lang="en-GB" sz="1400" dirty="0"/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340251" y="217750"/>
            <a:ext cx="5269872" cy="57290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800" b="1" i="1" dirty="0" smtClean="0">
                <a:solidFill>
                  <a:schemeClr val="accent1">
                    <a:lumMod val="75000"/>
                  </a:schemeClr>
                </a:solidFill>
              </a:rPr>
              <a:t>L’Oscillatore di </a:t>
            </a:r>
            <a:r>
              <a:rPr lang="it-IT" sz="2800" b="1" i="1" dirty="0" err="1" smtClean="0">
                <a:solidFill>
                  <a:schemeClr val="accent1">
                    <a:lumMod val="75000"/>
                  </a:schemeClr>
                </a:solidFill>
              </a:rPr>
              <a:t>Colpitts</a:t>
            </a:r>
            <a:r>
              <a:rPr lang="it-IT" sz="2800" b="1" i="1" dirty="0">
                <a:solidFill>
                  <a:schemeClr val="accent1">
                    <a:lumMod val="75000"/>
                  </a:schemeClr>
                </a:solidFill>
              </a:rPr>
              <a:t> (quarta parte</a:t>
            </a:r>
            <a:r>
              <a:rPr lang="it-IT" sz="2800" b="1" i="1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n-GB" sz="1000" i="1" dirty="0"/>
          </a:p>
        </p:txBody>
      </p:sp>
      <p:sp>
        <p:nvSpPr>
          <p:cNvPr id="9" name="Rettangolo 8"/>
          <p:cNvSpPr/>
          <p:nvPr/>
        </p:nvSpPr>
        <p:spPr>
          <a:xfrm>
            <a:off x="198370" y="833540"/>
            <a:ext cx="1194766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it-IT" sz="3600" b="1" dirty="0" smtClean="0">
                <a:ln/>
                <a:solidFill>
                  <a:schemeClr val="accent3"/>
                </a:solidFill>
              </a:rPr>
              <a:t>Come eliminare l’instabilità:</a:t>
            </a:r>
            <a:endParaRPr lang="it-IT" sz="3600" b="1" i="1" dirty="0" smtClean="0">
              <a:ln/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027" y="1522758"/>
            <a:ext cx="8495584" cy="4574223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027" y="1522759"/>
            <a:ext cx="8531224" cy="4589210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027" y="1523239"/>
            <a:ext cx="8531224" cy="457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97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200" dirty="0" err="1" smtClean="0"/>
              <a:t>Laboratorio</a:t>
            </a:r>
            <a:r>
              <a:rPr lang="en-GB" sz="1200" dirty="0" smtClean="0"/>
              <a:t> di </a:t>
            </a:r>
            <a:r>
              <a:rPr lang="en-GB" sz="1200" dirty="0" err="1" smtClean="0"/>
              <a:t>Elettronica</a:t>
            </a:r>
            <a:endParaRPr lang="en-GB" sz="1200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0F88-476E-4556-96AF-D53521CB756E}" type="slidenum">
              <a:rPr lang="en-GB" sz="1400" smtClean="0"/>
              <a:t>14</a:t>
            </a:fld>
            <a:endParaRPr lang="en-GB" sz="1400" dirty="0"/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340251" y="217750"/>
            <a:ext cx="5269872" cy="57290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800" b="1" i="1" dirty="0" smtClean="0">
                <a:solidFill>
                  <a:schemeClr val="accent1">
                    <a:lumMod val="75000"/>
                  </a:schemeClr>
                </a:solidFill>
              </a:rPr>
              <a:t>L’Oscillatore di </a:t>
            </a:r>
            <a:r>
              <a:rPr lang="it-IT" sz="2800" b="1" i="1" dirty="0" err="1" smtClean="0">
                <a:solidFill>
                  <a:schemeClr val="accent1">
                    <a:lumMod val="75000"/>
                  </a:schemeClr>
                </a:solidFill>
              </a:rPr>
              <a:t>Colpitts</a:t>
            </a:r>
            <a:r>
              <a:rPr lang="it-IT" sz="2800" b="1" i="1" dirty="0">
                <a:solidFill>
                  <a:schemeClr val="accent1">
                    <a:lumMod val="75000"/>
                  </a:schemeClr>
                </a:solidFill>
              </a:rPr>
              <a:t> (quarta parte</a:t>
            </a:r>
            <a:r>
              <a:rPr lang="it-IT" sz="2800" b="1" i="1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n-GB" sz="1000" i="1" dirty="0"/>
          </a:p>
        </p:txBody>
      </p:sp>
      <p:sp>
        <p:nvSpPr>
          <p:cNvPr id="9" name="Rettangolo 8"/>
          <p:cNvSpPr/>
          <p:nvPr/>
        </p:nvSpPr>
        <p:spPr>
          <a:xfrm>
            <a:off x="198370" y="833540"/>
            <a:ext cx="1194766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it-IT" sz="3600" b="1" dirty="0" smtClean="0">
                <a:ln/>
                <a:solidFill>
                  <a:schemeClr val="accent3"/>
                </a:solidFill>
              </a:rPr>
              <a:t>Oscillazione stabile !</a:t>
            </a:r>
            <a:endParaRPr lang="it-IT" sz="3600" b="1" i="1" dirty="0" smtClean="0">
              <a:ln/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151" y="1522758"/>
            <a:ext cx="8535947" cy="458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91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200" dirty="0" err="1" smtClean="0"/>
              <a:t>Laboratorio</a:t>
            </a:r>
            <a:r>
              <a:rPr lang="en-GB" sz="1200" dirty="0" smtClean="0"/>
              <a:t> di </a:t>
            </a:r>
            <a:r>
              <a:rPr lang="en-GB" sz="1200" dirty="0" err="1" smtClean="0"/>
              <a:t>Elettronica</a:t>
            </a:r>
            <a:endParaRPr lang="en-GB" sz="1200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0F88-476E-4556-96AF-D53521CB756E}" type="slidenum">
              <a:rPr lang="en-GB" sz="1400" smtClean="0"/>
              <a:t>15</a:t>
            </a:fld>
            <a:endParaRPr lang="en-GB" sz="1400" dirty="0"/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340251" y="217750"/>
            <a:ext cx="5269872" cy="57290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800" b="1" i="1" dirty="0" smtClean="0">
                <a:solidFill>
                  <a:schemeClr val="accent1">
                    <a:lumMod val="75000"/>
                  </a:schemeClr>
                </a:solidFill>
              </a:rPr>
              <a:t>L’Oscillatore di </a:t>
            </a:r>
            <a:r>
              <a:rPr lang="it-IT" sz="2800" b="1" i="1" dirty="0" err="1" smtClean="0">
                <a:solidFill>
                  <a:schemeClr val="accent1">
                    <a:lumMod val="75000"/>
                  </a:schemeClr>
                </a:solidFill>
              </a:rPr>
              <a:t>Colpitts</a:t>
            </a:r>
            <a:r>
              <a:rPr lang="it-IT" sz="2800" b="1" i="1" dirty="0">
                <a:solidFill>
                  <a:schemeClr val="accent1">
                    <a:lumMod val="75000"/>
                  </a:schemeClr>
                </a:solidFill>
              </a:rPr>
              <a:t> (quarta parte</a:t>
            </a:r>
            <a:r>
              <a:rPr lang="it-IT" sz="2800" b="1" i="1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n-GB" sz="1000" i="1" dirty="0"/>
          </a:p>
        </p:txBody>
      </p:sp>
      <p:sp>
        <p:nvSpPr>
          <p:cNvPr id="9" name="Rettangolo 8"/>
          <p:cNvSpPr/>
          <p:nvPr/>
        </p:nvSpPr>
        <p:spPr>
          <a:xfrm>
            <a:off x="198370" y="833540"/>
            <a:ext cx="1194766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it-IT" sz="3600" b="1" dirty="0" smtClean="0">
                <a:ln/>
                <a:solidFill>
                  <a:schemeClr val="accent3"/>
                </a:solidFill>
              </a:rPr>
              <a:t>Analisi sulla distorsione</a:t>
            </a:r>
            <a:endParaRPr lang="it-IT" sz="3600" b="1" i="1" dirty="0" smtClean="0">
              <a:ln/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991" y="1572661"/>
            <a:ext cx="8362767" cy="449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5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200" dirty="0" err="1" smtClean="0"/>
              <a:t>Laboratorio</a:t>
            </a:r>
            <a:r>
              <a:rPr lang="en-GB" sz="1200" dirty="0" smtClean="0"/>
              <a:t> di </a:t>
            </a:r>
            <a:r>
              <a:rPr lang="en-GB" sz="1200" dirty="0" err="1" smtClean="0"/>
              <a:t>Elettronica</a:t>
            </a:r>
            <a:endParaRPr lang="en-GB" sz="1200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0F88-476E-4556-96AF-D53521CB756E}" type="slidenum">
              <a:rPr lang="en-GB" sz="1400" smtClean="0"/>
              <a:t>16</a:t>
            </a:fld>
            <a:endParaRPr lang="en-GB" sz="1400" dirty="0"/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340251" y="217750"/>
            <a:ext cx="5269872" cy="57290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800" b="1" i="1" dirty="0" smtClean="0">
                <a:solidFill>
                  <a:schemeClr val="accent1">
                    <a:lumMod val="75000"/>
                  </a:schemeClr>
                </a:solidFill>
              </a:rPr>
              <a:t>L’Oscillatore di </a:t>
            </a:r>
            <a:r>
              <a:rPr lang="it-IT" sz="2800" b="1" i="1" dirty="0" err="1" smtClean="0">
                <a:solidFill>
                  <a:schemeClr val="accent1">
                    <a:lumMod val="75000"/>
                  </a:schemeClr>
                </a:solidFill>
              </a:rPr>
              <a:t>Colpitts</a:t>
            </a:r>
            <a:r>
              <a:rPr lang="it-IT" sz="2800" b="1" i="1" dirty="0">
                <a:solidFill>
                  <a:schemeClr val="accent1">
                    <a:lumMod val="75000"/>
                  </a:schemeClr>
                </a:solidFill>
              </a:rPr>
              <a:t> (quarta parte</a:t>
            </a:r>
            <a:r>
              <a:rPr lang="it-IT" sz="2800" b="1" i="1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n-GB" sz="1000" i="1" dirty="0"/>
          </a:p>
        </p:txBody>
      </p:sp>
      <p:sp>
        <p:nvSpPr>
          <p:cNvPr id="9" name="Rettangolo 8"/>
          <p:cNvSpPr/>
          <p:nvPr/>
        </p:nvSpPr>
        <p:spPr>
          <a:xfrm>
            <a:off x="198370" y="833540"/>
            <a:ext cx="1194766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it-IT" sz="3600" b="1" dirty="0" smtClean="0">
                <a:ln/>
                <a:solidFill>
                  <a:schemeClr val="accent3"/>
                </a:solidFill>
              </a:rPr>
              <a:t>Analisi sulla distorsione</a:t>
            </a:r>
            <a:endParaRPr lang="it-IT" sz="3600" b="1" i="1" dirty="0" smtClean="0">
              <a:ln/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76" y="1768609"/>
            <a:ext cx="6562726" cy="37164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graphicFrame>
        <p:nvGraphicFramePr>
          <p:cNvPr id="8" name="Grafico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3476485"/>
              </p:ext>
            </p:extLst>
          </p:nvPr>
        </p:nvGraphicFramePr>
        <p:xfrm>
          <a:off x="7026443" y="1768609"/>
          <a:ext cx="4839367" cy="37164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Rettangolo arrotondato 5"/>
          <p:cNvSpPr/>
          <p:nvPr/>
        </p:nvSpPr>
        <p:spPr>
          <a:xfrm>
            <a:off x="504825" y="2857500"/>
            <a:ext cx="1490663" cy="21431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ttangolo 9"/>
          <p:cNvSpPr/>
          <p:nvPr/>
        </p:nvSpPr>
        <p:spPr>
          <a:xfrm>
            <a:off x="414338" y="3605212"/>
            <a:ext cx="1733550" cy="923926"/>
          </a:xfrm>
          <a:prstGeom prst="rect">
            <a:avLst/>
          </a:prstGeom>
          <a:noFill/>
          <a:ln w="28575">
            <a:solidFill>
              <a:srgbClr val="0000C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ttangolo arrotondato 10"/>
          <p:cNvSpPr/>
          <p:nvPr/>
        </p:nvSpPr>
        <p:spPr>
          <a:xfrm>
            <a:off x="2671763" y="4824413"/>
            <a:ext cx="2857500" cy="290512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156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6" grpId="0" animBg="1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200" dirty="0" err="1" smtClean="0"/>
              <a:t>Laboratorio</a:t>
            </a:r>
            <a:r>
              <a:rPr lang="en-GB" sz="1200" dirty="0" smtClean="0"/>
              <a:t> di </a:t>
            </a:r>
            <a:r>
              <a:rPr lang="en-GB" sz="1200" dirty="0" err="1" smtClean="0"/>
              <a:t>Elettronica</a:t>
            </a:r>
            <a:endParaRPr lang="en-GB" sz="1200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0F88-476E-4556-96AF-D53521CB756E}" type="slidenum">
              <a:rPr lang="en-GB" sz="1400" smtClean="0"/>
              <a:t>17</a:t>
            </a:fld>
            <a:endParaRPr lang="en-GB" sz="1400" dirty="0"/>
          </a:p>
        </p:txBody>
      </p:sp>
      <p:sp>
        <p:nvSpPr>
          <p:cNvPr id="4" name="Titolo 1"/>
          <p:cNvSpPr txBox="1">
            <a:spLocks/>
          </p:cNvSpPr>
          <p:nvPr/>
        </p:nvSpPr>
        <p:spPr>
          <a:xfrm>
            <a:off x="758757" y="442694"/>
            <a:ext cx="10515600" cy="41359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400" b="1" i="1" dirty="0">
                <a:solidFill>
                  <a:schemeClr val="accent1">
                    <a:lumMod val="75000"/>
                  </a:schemeClr>
                </a:solidFill>
              </a:rPr>
              <a:t>L’Oscillatore di </a:t>
            </a:r>
            <a:r>
              <a:rPr lang="it-IT" sz="2400" b="1" i="1" dirty="0" err="1">
                <a:solidFill>
                  <a:schemeClr val="accent1">
                    <a:lumMod val="75000"/>
                  </a:schemeClr>
                </a:solidFill>
              </a:rPr>
              <a:t>Colpitts</a:t>
            </a:r>
            <a:endParaRPr lang="en-GB" sz="2400" b="1" i="1" dirty="0">
              <a:solidFill>
                <a:srgbClr val="002060"/>
              </a:solidFill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1879841" y="1835577"/>
            <a:ext cx="31407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5400" b="1" dirty="0" smtClean="0">
                <a:ln/>
                <a:solidFill>
                  <a:schemeClr val="accent3"/>
                </a:solidFill>
              </a:rPr>
              <a:t>Il resto……</a:t>
            </a:r>
            <a:endParaRPr lang="it-IT" sz="5400" b="1" dirty="0">
              <a:ln/>
              <a:solidFill>
                <a:schemeClr val="accent3"/>
              </a:solidFill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1574242" y="3716053"/>
            <a:ext cx="9195915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66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…alla prossima puntata….</a:t>
            </a:r>
            <a:endParaRPr lang="it-IT" sz="66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8962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200" dirty="0" err="1" smtClean="0"/>
              <a:t>Laboratorio</a:t>
            </a:r>
            <a:r>
              <a:rPr lang="en-GB" sz="1200" dirty="0" smtClean="0"/>
              <a:t> di </a:t>
            </a:r>
            <a:r>
              <a:rPr lang="en-GB" sz="1200" dirty="0" err="1" smtClean="0"/>
              <a:t>Elettronica</a:t>
            </a:r>
            <a:endParaRPr lang="en-GB" sz="1200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0F88-476E-4556-96AF-D53521CB756E}" type="slidenum">
              <a:rPr lang="en-GB" sz="1400" smtClean="0"/>
              <a:t>2</a:t>
            </a:fld>
            <a:endParaRPr lang="en-GB" sz="1400" dirty="0"/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340251" y="217750"/>
            <a:ext cx="5269872" cy="57290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800" b="1" i="1" dirty="0" smtClean="0">
                <a:solidFill>
                  <a:schemeClr val="accent1">
                    <a:lumMod val="75000"/>
                  </a:schemeClr>
                </a:solidFill>
              </a:rPr>
              <a:t>L’Oscillatore di </a:t>
            </a:r>
            <a:r>
              <a:rPr lang="it-IT" sz="2800" b="1" i="1" dirty="0" err="1" smtClean="0">
                <a:solidFill>
                  <a:schemeClr val="accent1">
                    <a:lumMod val="75000"/>
                  </a:schemeClr>
                </a:solidFill>
              </a:rPr>
              <a:t>Colpitts</a:t>
            </a:r>
            <a:r>
              <a:rPr lang="it-IT" sz="2800" b="1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sz="2800" b="1" i="1" dirty="0" smtClean="0">
                <a:solidFill>
                  <a:schemeClr val="accent1">
                    <a:lumMod val="75000"/>
                  </a:schemeClr>
                </a:solidFill>
              </a:rPr>
              <a:t>(quarta parte)</a:t>
            </a:r>
            <a:endParaRPr lang="en-GB" sz="1000" i="1" dirty="0"/>
          </a:p>
        </p:txBody>
      </p:sp>
      <p:sp>
        <p:nvSpPr>
          <p:cNvPr id="9" name="Rettangolo 8"/>
          <p:cNvSpPr/>
          <p:nvPr/>
        </p:nvSpPr>
        <p:spPr>
          <a:xfrm>
            <a:off x="284095" y="581127"/>
            <a:ext cx="1194766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it-IT" sz="3600" b="1" dirty="0" smtClean="0">
                <a:ln/>
                <a:solidFill>
                  <a:schemeClr val="accent3"/>
                </a:solidFill>
              </a:rPr>
              <a:t>Controllo automatico dell’ampiezza: </a:t>
            </a:r>
            <a:r>
              <a:rPr lang="it-IT" sz="3600" b="1" i="1" dirty="0" smtClean="0">
                <a:ln/>
                <a:solidFill>
                  <a:srgbClr val="C00000"/>
                </a:solidFill>
              </a:rPr>
              <a:t>pericolo di instabilità</a:t>
            </a:r>
            <a:endParaRPr lang="it-IT" sz="3600" b="1" i="1" dirty="0" smtClean="0">
              <a:ln/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776" y="1355390"/>
            <a:ext cx="8372474" cy="474570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189539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200" dirty="0" err="1" smtClean="0"/>
              <a:t>Laboratorio</a:t>
            </a:r>
            <a:r>
              <a:rPr lang="en-GB" sz="1200" dirty="0" smtClean="0"/>
              <a:t> di </a:t>
            </a:r>
            <a:r>
              <a:rPr lang="en-GB" sz="1200" dirty="0" err="1" smtClean="0"/>
              <a:t>Elettronica</a:t>
            </a:r>
            <a:endParaRPr lang="en-GB" sz="1200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0F88-476E-4556-96AF-D53521CB756E}" type="slidenum">
              <a:rPr lang="en-GB" sz="1400" smtClean="0"/>
              <a:t>3</a:t>
            </a:fld>
            <a:endParaRPr lang="en-GB" sz="1400" dirty="0"/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340251" y="217750"/>
            <a:ext cx="5269872" cy="57290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800" b="1" i="1" dirty="0" smtClean="0">
                <a:solidFill>
                  <a:schemeClr val="accent1">
                    <a:lumMod val="75000"/>
                  </a:schemeClr>
                </a:solidFill>
              </a:rPr>
              <a:t>L’Oscillatore di </a:t>
            </a:r>
            <a:r>
              <a:rPr lang="it-IT" sz="2800" b="1" i="1" dirty="0" err="1" smtClean="0">
                <a:solidFill>
                  <a:schemeClr val="accent1">
                    <a:lumMod val="75000"/>
                  </a:schemeClr>
                </a:solidFill>
              </a:rPr>
              <a:t>Colpitts</a:t>
            </a:r>
            <a:r>
              <a:rPr lang="it-IT" sz="2800" b="1" i="1" dirty="0">
                <a:solidFill>
                  <a:schemeClr val="accent1">
                    <a:lumMod val="75000"/>
                  </a:schemeClr>
                </a:solidFill>
              </a:rPr>
              <a:t> (quarta parte</a:t>
            </a:r>
            <a:r>
              <a:rPr lang="it-IT" sz="2800" b="1" i="1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n-GB" sz="1000" i="1" dirty="0"/>
          </a:p>
        </p:txBody>
      </p:sp>
      <p:sp>
        <p:nvSpPr>
          <p:cNvPr id="9" name="Rettangolo 8"/>
          <p:cNvSpPr/>
          <p:nvPr/>
        </p:nvSpPr>
        <p:spPr>
          <a:xfrm>
            <a:off x="198370" y="833540"/>
            <a:ext cx="1194766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it-IT" sz="3600" b="1" dirty="0" smtClean="0">
                <a:ln/>
                <a:solidFill>
                  <a:schemeClr val="accent3"/>
                </a:solidFill>
              </a:rPr>
              <a:t>Controllo automatico dell’ampiezza: </a:t>
            </a:r>
            <a:r>
              <a:rPr lang="it-IT" sz="3600" b="1" i="1" dirty="0" smtClean="0">
                <a:ln/>
                <a:solidFill>
                  <a:srgbClr val="C00000"/>
                </a:solidFill>
              </a:rPr>
              <a:t>pericolo di instabilità</a:t>
            </a:r>
            <a:endParaRPr lang="it-IT" sz="3600" b="1" i="1" dirty="0" smtClean="0">
              <a:ln/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09" y="2297293"/>
            <a:ext cx="2631106" cy="26024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84" t="-3296" r="802" b="3296"/>
          <a:stretch/>
        </p:blipFill>
        <p:spPr>
          <a:xfrm>
            <a:off x="4110721" y="1479871"/>
            <a:ext cx="4678470" cy="4611308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9315645" y="2662518"/>
            <a:ext cx="2115671" cy="64633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it-IT" b="1" dirty="0" smtClean="0">
                <a:solidFill>
                  <a:srgbClr val="C00000"/>
                </a:solidFill>
              </a:rPr>
              <a:t>Periodo = 1.365 ms</a:t>
            </a:r>
          </a:p>
          <a:p>
            <a:r>
              <a:rPr lang="it-IT" b="1" dirty="0" smtClean="0">
                <a:solidFill>
                  <a:srgbClr val="C00000"/>
                </a:solidFill>
              </a:rPr>
              <a:t>Frequenza </a:t>
            </a:r>
            <a:r>
              <a:rPr lang="it-IT" b="1" dirty="0" smtClean="0">
                <a:solidFill>
                  <a:srgbClr val="C00000"/>
                </a:solidFill>
                <a:sym typeface="Symbol" panose="05050102010706020507" pitchFamily="18" charset="2"/>
              </a:rPr>
              <a:t> 733 Hz</a:t>
            </a:r>
            <a:endParaRPr lang="en-GB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64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200" dirty="0" err="1" smtClean="0"/>
              <a:t>Laboratorio</a:t>
            </a:r>
            <a:r>
              <a:rPr lang="en-GB" sz="1200" dirty="0" smtClean="0"/>
              <a:t> di </a:t>
            </a:r>
            <a:r>
              <a:rPr lang="en-GB" sz="1200" dirty="0" err="1" smtClean="0"/>
              <a:t>Elettronica</a:t>
            </a:r>
            <a:endParaRPr lang="en-GB" sz="1200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0F88-476E-4556-96AF-D53521CB756E}" type="slidenum">
              <a:rPr lang="en-GB" sz="1400" smtClean="0"/>
              <a:t>4</a:t>
            </a:fld>
            <a:endParaRPr lang="en-GB" sz="1400" dirty="0"/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340251" y="217750"/>
            <a:ext cx="5269872" cy="57290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800" b="1" i="1" dirty="0" smtClean="0">
                <a:solidFill>
                  <a:schemeClr val="accent1">
                    <a:lumMod val="75000"/>
                  </a:schemeClr>
                </a:solidFill>
              </a:rPr>
              <a:t>L’Oscillatore di </a:t>
            </a:r>
            <a:r>
              <a:rPr lang="it-IT" sz="2800" b="1" i="1" dirty="0" err="1" smtClean="0">
                <a:solidFill>
                  <a:schemeClr val="accent1">
                    <a:lumMod val="75000"/>
                  </a:schemeClr>
                </a:solidFill>
              </a:rPr>
              <a:t>Colpitts</a:t>
            </a:r>
            <a:r>
              <a:rPr lang="it-IT" sz="2800" b="1" i="1" dirty="0">
                <a:solidFill>
                  <a:schemeClr val="accent1">
                    <a:lumMod val="75000"/>
                  </a:schemeClr>
                </a:solidFill>
              </a:rPr>
              <a:t> (quarta parte</a:t>
            </a:r>
            <a:r>
              <a:rPr lang="it-IT" sz="2800" b="1" i="1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n-GB" sz="1000" i="1" dirty="0"/>
          </a:p>
        </p:txBody>
      </p:sp>
      <p:sp>
        <p:nvSpPr>
          <p:cNvPr id="9" name="Rettangolo 8"/>
          <p:cNvSpPr/>
          <p:nvPr/>
        </p:nvSpPr>
        <p:spPr>
          <a:xfrm>
            <a:off x="243219" y="676550"/>
            <a:ext cx="1194766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it-IT" sz="3600" b="1" dirty="0" smtClean="0">
                <a:ln/>
                <a:solidFill>
                  <a:schemeClr val="accent3"/>
                </a:solidFill>
              </a:rPr>
              <a:t>Come eliminare l’instabilità: </a:t>
            </a:r>
            <a:r>
              <a:rPr lang="it-IT" sz="3600" b="1" i="1" dirty="0">
                <a:ln/>
                <a:solidFill>
                  <a:srgbClr val="C00000"/>
                </a:solidFill>
              </a:rPr>
              <a:t>analisi dei blocchi</a:t>
            </a:r>
          </a:p>
          <a:p>
            <a:endParaRPr lang="it-IT" sz="3600" b="1" i="1" dirty="0" smtClean="0">
              <a:ln/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88" y="2027654"/>
            <a:ext cx="3238499" cy="320320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876" y="1488908"/>
            <a:ext cx="5304424" cy="4439264"/>
          </a:xfrm>
          <a:prstGeom prst="rect">
            <a:avLst/>
          </a:prstGeom>
          <a:ln w="38100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97257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200" dirty="0" err="1" smtClean="0"/>
              <a:t>Laboratorio</a:t>
            </a:r>
            <a:r>
              <a:rPr lang="en-GB" sz="1200" dirty="0" smtClean="0"/>
              <a:t> di </a:t>
            </a:r>
            <a:r>
              <a:rPr lang="en-GB" sz="1200" dirty="0" err="1" smtClean="0"/>
              <a:t>Elettronica</a:t>
            </a:r>
            <a:endParaRPr lang="en-GB" sz="1200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0F88-476E-4556-96AF-D53521CB756E}" type="slidenum">
              <a:rPr lang="en-GB" sz="1400" smtClean="0"/>
              <a:t>5</a:t>
            </a:fld>
            <a:endParaRPr lang="en-GB" sz="1400" dirty="0"/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340251" y="217750"/>
            <a:ext cx="5269872" cy="57290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800" b="1" i="1" dirty="0" smtClean="0">
                <a:solidFill>
                  <a:schemeClr val="accent1">
                    <a:lumMod val="75000"/>
                  </a:schemeClr>
                </a:solidFill>
              </a:rPr>
              <a:t>L’Oscillatore di </a:t>
            </a:r>
            <a:r>
              <a:rPr lang="it-IT" sz="2800" b="1" i="1" dirty="0" err="1" smtClean="0">
                <a:solidFill>
                  <a:schemeClr val="accent1">
                    <a:lumMod val="75000"/>
                  </a:schemeClr>
                </a:solidFill>
              </a:rPr>
              <a:t>Colpitts</a:t>
            </a:r>
            <a:r>
              <a:rPr lang="it-IT" sz="2800" b="1" i="1" dirty="0">
                <a:solidFill>
                  <a:schemeClr val="accent1">
                    <a:lumMod val="75000"/>
                  </a:schemeClr>
                </a:solidFill>
              </a:rPr>
              <a:t> (quarta parte</a:t>
            </a:r>
            <a:r>
              <a:rPr lang="it-IT" sz="2800" b="1" i="1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n-GB" sz="1000" i="1" dirty="0"/>
          </a:p>
        </p:txBody>
      </p:sp>
      <p:sp>
        <p:nvSpPr>
          <p:cNvPr id="9" name="Rettangolo 8"/>
          <p:cNvSpPr/>
          <p:nvPr/>
        </p:nvSpPr>
        <p:spPr>
          <a:xfrm>
            <a:off x="198370" y="833540"/>
            <a:ext cx="1194766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it-IT" sz="3600" b="1" dirty="0" smtClean="0">
                <a:ln/>
                <a:solidFill>
                  <a:schemeClr val="accent3"/>
                </a:solidFill>
              </a:rPr>
              <a:t>Come eliminare l’instabilità: </a:t>
            </a:r>
            <a:r>
              <a:rPr lang="it-IT" sz="3600" b="1" i="1" dirty="0">
                <a:ln/>
                <a:solidFill>
                  <a:srgbClr val="C00000"/>
                </a:solidFill>
              </a:rPr>
              <a:t>analisi dei blocchi</a:t>
            </a:r>
            <a:endParaRPr lang="it-IT" sz="3600" b="1" i="1" dirty="0" smtClean="0">
              <a:ln/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035297"/>
            <a:ext cx="3705921" cy="310147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696" y="1479871"/>
            <a:ext cx="6740038" cy="4497503"/>
          </a:xfrm>
          <a:prstGeom prst="rect">
            <a:avLst/>
          </a:prstGeom>
          <a:ln w="38100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375036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200" dirty="0" err="1" smtClean="0"/>
              <a:t>Laboratorio</a:t>
            </a:r>
            <a:r>
              <a:rPr lang="en-GB" sz="1200" dirty="0" smtClean="0"/>
              <a:t> di </a:t>
            </a:r>
            <a:r>
              <a:rPr lang="en-GB" sz="1200" dirty="0" err="1" smtClean="0"/>
              <a:t>Elettronica</a:t>
            </a:r>
            <a:endParaRPr lang="en-GB" sz="1200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0F88-476E-4556-96AF-D53521CB756E}" type="slidenum">
              <a:rPr lang="en-GB" sz="1400" smtClean="0"/>
              <a:t>6</a:t>
            </a:fld>
            <a:endParaRPr lang="en-GB" sz="1400" dirty="0"/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340251" y="217750"/>
            <a:ext cx="5269872" cy="57290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800" b="1" i="1" dirty="0" smtClean="0">
                <a:solidFill>
                  <a:schemeClr val="accent1">
                    <a:lumMod val="75000"/>
                  </a:schemeClr>
                </a:solidFill>
              </a:rPr>
              <a:t>L’Oscillatore di </a:t>
            </a:r>
            <a:r>
              <a:rPr lang="it-IT" sz="2800" b="1" i="1" dirty="0" err="1" smtClean="0">
                <a:solidFill>
                  <a:schemeClr val="accent1">
                    <a:lumMod val="75000"/>
                  </a:schemeClr>
                </a:solidFill>
              </a:rPr>
              <a:t>Colpitts</a:t>
            </a:r>
            <a:r>
              <a:rPr lang="it-IT" sz="2800" b="1" i="1" dirty="0">
                <a:solidFill>
                  <a:schemeClr val="accent1">
                    <a:lumMod val="75000"/>
                  </a:schemeClr>
                </a:solidFill>
              </a:rPr>
              <a:t> (quarta parte</a:t>
            </a:r>
            <a:r>
              <a:rPr lang="it-IT" sz="2800" b="1" i="1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n-GB" sz="1000" i="1" dirty="0"/>
          </a:p>
        </p:txBody>
      </p:sp>
      <p:sp>
        <p:nvSpPr>
          <p:cNvPr id="9" name="Rettangolo 8"/>
          <p:cNvSpPr/>
          <p:nvPr/>
        </p:nvSpPr>
        <p:spPr>
          <a:xfrm>
            <a:off x="198370" y="833540"/>
            <a:ext cx="1194766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it-IT" sz="3600" b="1" dirty="0" smtClean="0">
                <a:ln/>
                <a:solidFill>
                  <a:schemeClr val="accent3"/>
                </a:solidFill>
              </a:rPr>
              <a:t>Come eliminare l’instabilità: </a:t>
            </a:r>
            <a:r>
              <a:rPr lang="it-IT" sz="3600" b="1" i="1" dirty="0">
                <a:ln/>
                <a:solidFill>
                  <a:srgbClr val="C00000"/>
                </a:solidFill>
              </a:rPr>
              <a:t>analisi dei blocchi</a:t>
            </a:r>
            <a:endParaRPr lang="it-IT" sz="3600" b="1" i="1" dirty="0" smtClean="0">
              <a:ln/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67" y="1799897"/>
            <a:ext cx="5790228" cy="38637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646" y="1799897"/>
            <a:ext cx="4924790" cy="3863712"/>
          </a:xfrm>
          <a:prstGeom prst="rect">
            <a:avLst/>
          </a:prstGeom>
          <a:ln w="38100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356485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200" dirty="0" err="1" smtClean="0"/>
              <a:t>Laboratorio</a:t>
            </a:r>
            <a:r>
              <a:rPr lang="en-GB" sz="1200" dirty="0" smtClean="0"/>
              <a:t> di </a:t>
            </a:r>
            <a:r>
              <a:rPr lang="en-GB" sz="1200" dirty="0" err="1" smtClean="0"/>
              <a:t>Elettronica</a:t>
            </a:r>
            <a:endParaRPr lang="en-GB" sz="1200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0F88-476E-4556-96AF-D53521CB756E}" type="slidenum">
              <a:rPr lang="en-GB" sz="1400" smtClean="0"/>
              <a:t>7</a:t>
            </a:fld>
            <a:endParaRPr lang="en-GB" sz="1400" dirty="0"/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340251" y="217750"/>
            <a:ext cx="5269872" cy="57290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800" b="1" i="1" dirty="0" smtClean="0">
                <a:solidFill>
                  <a:schemeClr val="accent1">
                    <a:lumMod val="75000"/>
                  </a:schemeClr>
                </a:solidFill>
              </a:rPr>
              <a:t>L’Oscillatore di </a:t>
            </a:r>
            <a:r>
              <a:rPr lang="it-IT" sz="2800" b="1" i="1" dirty="0" err="1" smtClean="0">
                <a:solidFill>
                  <a:schemeClr val="accent1">
                    <a:lumMod val="75000"/>
                  </a:schemeClr>
                </a:solidFill>
              </a:rPr>
              <a:t>Colpitts</a:t>
            </a:r>
            <a:r>
              <a:rPr lang="it-IT" sz="2800" b="1" i="1" dirty="0">
                <a:solidFill>
                  <a:schemeClr val="accent1">
                    <a:lumMod val="75000"/>
                  </a:schemeClr>
                </a:solidFill>
              </a:rPr>
              <a:t> (quarta parte</a:t>
            </a:r>
            <a:r>
              <a:rPr lang="it-IT" sz="2800" b="1" i="1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n-GB" sz="1000" i="1" dirty="0"/>
          </a:p>
        </p:txBody>
      </p:sp>
      <p:sp>
        <p:nvSpPr>
          <p:cNvPr id="9" name="Rettangolo 8"/>
          <p:cNvSpPr/>
          <p:nvPr/>
        </p:nvSpPr>
        <p:spPr>
          <a:xfrm>
            <a:off x="198370" y="833540"/>
            <a:ext cx="1194766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it-IT" sz="3600" b="1" dirty="0" smtClean="0">
                <a:ln/>
                <a:solidFill>
                  <a:schemeClr val="accent3"/>
                </a:solidFill>
              </a:rPr>
              <a:t>Come eliminare l’instabilità: </a:t>
            </a:r>
            <a:r>
              <a:rPr lang="it-IT" sz="3600" b="1" i="1" dirty="0">
                <a:ln/>
                <a:solidFill>
                  <a:srgbClr val="C00000"/>
                </a:solidFill>
              </a:rPr>
              <a:t>cos’è </a:t>
            </a:r>
            <a:r>
              <a:rPr lang="it-IT" sz="3600" b="1" i="1" dirty="0" smtClean="0">
                <a:ln/>
                <a:solidFill>
                  <a:srgbClr val="C00000"/>
                </a:solidFill>
              </a:rPr>
              <a:t>T1 ?</a:t>
            </a:r>
          </a:p>
          <a:p>
            <a:endParaRPr lang="it-IT" sz="3600" b="1" i="1" dirty="0">
              <a:ln/>
              <a:solidFill>
                <a:srgbClr val="C00000"/>
              </a:solidFill>
            </a:endParaRPr>
          </a:p>
          <a:p>
            <a:endParaRPr lang="it-IT" sz="3600" b="1" i="1" dirty="0" smtClean="0">
              <a:ln/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40"/>
          <a:stretch/>
        </p:blipFill>
        <p:spPr>
          <a:xfrm>
            <a:off x="1028151" y="1829953"/>
            <a:ext cx="3008639" cy="38637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444500">
              <a:schemeClr val="bg1">
                <a:alpha val="98000"/>
              </a:schemeClr>
            </a:glow>
            <a:softEdge rad="63500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5115"/>
          <a:stretch/>
        </p:blipFill>
        <p:spPr>
          <a:xfrm>
            <a:off x="5352103" y="1618119"/>
            <a:ext cx="5478614" cy="4287381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</p:pic>
      <p:sp>
        <p:nvSpPr>
          <p:cNvPr id="8" name="CasellaDiTesto 7"/>
          <p:cNvSpPr txBox="1"/>
          <p:nvPr/>
        </p:nvSpPr>
        <p:spPr>
          <a:xfrm>
            <a:off x="6215062" y="5579210"/>
            <a:ext cx="39766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i="1" dirty="0">
                <a:solidFill>
                  <a:srgbClr val="0000CC"/>
                </a:solidFill>
              </a:rPr>
              <a:t>T</a:t>
            </a:r>
            <a:r>
              <a:rPr lang="fr-CH" sz="1000" i="1" dirty="0">
                <a:solidFill>
                  <a:srgbClr val="0000CC"/>
                </a:solidFill>
              </a:rPr>
              <a:t>.</a:t>
            </a:r>
            <a:r>
              <a:rPr lang="en-GB" sz="1000" i="1" dirty="0">
                <a:solidFill>
                  <a:srgbClr val="0000CC"/>
                </a:solidFill>
              </a:rPr>
              <a:t> H. Lee</a:t>
            </a:r>
            <a:r>
              <a:rPr lang="fr-CH" sz="1000" i="1" dirty="0">
                <a:solidFill>
                  <a:srgbClr val="0000CC"/>
                </a:solidFill>
              </a:rPr>
              <a:t>, </a:t>
            </a:r>
            <a:r>
              <a:rPr lang="en-GB" sz="1000" i="1" dirty="0">
                <a:solidFill>
                  <a:srgbClr val="0000CC"/>
                </a:solidFill>
              </a:rPr>
              <a:t>The Design of </a:t>
            </a:r>
            <a:r>
              <a:rPr lang="en-GB" sz="1000" i="1" dirty="0" err="1">
                <a:solidFill>
                  <a:srgbClr val="0000CC"/>
                </a:solidFill>
              </a:rPr>
              <a:t>Cmos</a:t>
            </a:r>
            <a:r>
              <a:rPr lang="en-GB" sz="1000" i="1" dirty="0">
                <a:solidFill>
                  <a:srgbClr val="0000CC"/>
                </a:solidFill>
              </a:rPr>
              <a:t> Radio-Frequency Integrated Circuits</a:t>
            </a:r>
          </a:p>
        </p:txBody>
      </p:sp>
      <p:cxnSp>
        <p:nvCxnSpPr>
          <p:cNvPr id="11" name="Connettore 1 10"/>
          <p:cNvCxnSpPr/>
          <p:nvPr/>
        </p:nvCxnSpPr>
        <p:spPr>
          <a:xfrm flipV="1">
            <a:off x="8839918" y="4953000"/>
            <a:ext cx="1138238" cy="476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1 11"/>
          <p:cNvCxnSpPr/>
          <p:nvPr/>
        </p:nvCxnSpPr>
        <p:spPr>
          <a:xfrm flipV="1">
            <a:off x="5610123" y="5114925"/>
            <a:ext cx="1724127" cy="476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tangolo 16"/>
          <p:cNvSpPr/>
          <p:nvPr/>
        </p:nvSpPr>
        <p:spPr>
          <a:xfrm>
            <a:off x="6043613" y="3372446"/>
            <a:ext cx="4062412" cy="1946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38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200" dirty="0" err="1" smtClean="0"/>
              <a:t>Laboratorio</a:t>
            </a:r>
            <a:r>
              <a:rPr lang="en-GB" sz="1200" dirty="0" smtClean="0"/>
              <a:t> di </a:t>
            </a:r>
            <a:r>
              <a:rPr lang="en-GB" sz="1200" dirty="0" err="1" smtClean="0"/>
              <a:t>Elettronica</a:t>
            </a:r>
            <a:endParaRPr lang="en-GB" sz="1200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0F88-476E-4556-96AF-D53521CB756E}" type="slidenum">
              <a:rPr lang="en-GB" sz="1400" smtClean="0"/>
              <a:t>8</a:t>
            </a:fld>
            <a:endParaRPr lang="en-GB" sz="1400" dirty="0"/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340251" y="217750"/>
            <a:ext cx="5269872" cy="57290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800" b="1" i="1" dirty="0" smtClean="0">
                <a:solidFill>
                  <a:schemeClr val="accent1">
                    <a:lumMod val="75000"/>
                  </a:schemeClr>
                </a:solidFill>
              </a:rPr>
              <a:t>L’Oscillatore di </a:t>
            </a:r>
            <a:r>
              <a:rPr lang="it-IT" sz="2800" b="1" i="1" dirty="0" err="1" smtClean="0">
                <a:solidFill>
                  <a:schemeClr val="accent1">
                    <a:lumMod val="75000"/>
                  </a:schemeClr>
                </a:solidFill>
              </a:rPr>
              <a:t>Colpitts</a:t>
            </a:r>
            <a:r>
              <a:rPr lang="it-IT" sz="2800" b="1" i="1" dirty="0">
                <a:solidFill>
                  <a:schemeClr val="accent1">
                    <a:lumMod val="75000"/>
                  </a:schemeClr>
                </a:solidFill>
              </a:rPr>
              <a:t> (quarta parte</a:t>
            </a:r>
            <a:r>
              <a:rPr lang="it-IT" sz="2800" b="1" i="1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n-GB" sz="1000" i="1" dirty="0"/>
          </a:p>
        </p:txBody>
      </p:sp>
      <p:sp>
        <p:nvSpPr>
          <p:cNvPr id="9" name="Rettangolo 8"/>
          <p:cNvSpPr/>
          <p:nvPr/>
        </p:nvSpPr>
        <p:spPr>
          <a:xfrm>
            <a:off x="198370" y="833540"/>
            <a:ext cx="1194766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it-IT" sz="3600" b="1" dirty="0" smtClean="0">
                <a:ln/>
                <a:solidFill>
                  <a:schemeClr val="accent3"/>
                </a:solidFill>
              </a:rPr>
              <a:t>Come eliminare l’instabilità: </a:t>
            </a:r>
            <a:r>
              <a:rPr lang="it-IT" sz="3600" b="1" i="1" dirty="0">
                <a:ln/>
                <a:solidFill>
                  <a:srgbClr val="C00000"/>
                </a:solidFill>
              </a:rPr>
              <a:t>cos’è </a:t>
            </a:r>
            <a:r>
              <a:rPr lang="it-IT" sz="3600" b="1" i="1" dirty="0" smtClean="0">
                <a:ln/>
                <a:solidFill>
                  <a:srgbClr val="C00000"/>
                </a:solidFill>
              </a:rPr>
              <a:t>T1 ?</a:t>
            </a:r>
          </a:p>
          <a:p>
            <a:endParaRPr lang="it-IT" sz="3600" b="1" i="1" dirty="0">
              <a:ln/>
              <a:solidFill>
                <a:srgbClr val="C00000"/>
              </a:solidFill>
            </a:endParaRPr>
          </a:p>
          <a:p>
            <a:endParaRPr lang="it-IT" sz="3600" b="1" i="1" dirty="0" smtClean="0">
              <a:ln/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513" y="1883038"/>
            <a:ext cx="3562899" cy="359789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444500">
              <a:schemeClr val="bg1">
                <a:alpha val="98000"/>
              </a:schemeClr>
            </a:glow>
            <a:softEdge rad="63500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337" y="1599069"/>
            <a:ext cx="5039346" cy="4287381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082" y="1562100"/>
            <a:ext cx="5239538" cy="4457700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082" y="1562101"/>
            <a:ext cx="5239538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810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200" dirty="0" err="1" smtClean="0"/>
              <a:t>Laboratorio</a:t>
            </a:r>
            <a:r>
              <a:rPr lang="en-GB" sz="1200" dirty="0" smtClean="0"/>
              <a:t> di </a:t>
            </a:r>
            <a:r>
              <a:rPr lang="en-GB" sz="1200" dirty="0" err="1" smtClean="0"/>
              <a:t>Elettronica</a:t>
            </a:r>
            <a:endParaRPr lang="en-GB" sz="1200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0F88-476E-4556-96AF-D53521CB756E}" type="slidenum">
              <a:rPr lang="en-GB" sz="1400" smtClean="0"/>
              <a:t>9</a:t>
            </a:fld>
            <a:endParaRPr lang="en-GB" sz="1400" dirty="0"/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340251" y="217750"/>
            <a:ext cx="5269872" cy="57290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800" b="1" i="1" dirty="0" smtClean="0">
                <a:solidFill>
                  <a:schemeClr val="accent1">
                    <a:lumMod val="75000"/>
                  </a:schemeClr>
                </a:solidFill>
              </a:rPr>
              <a:t>L’Oscillatore di </a:t>
            </a:r>
            <a:r>
              <a:rPr lang="it-IT" sz="2800" b="1" i="1" dirty="0" err="1" smtClean="0">
                <a:solidFill>
                  <a:schemeClr val="accent1">
                    <a:lumMod val="75000"/>
                  </a:schemeClr>
                </a:solidFill>
              </a:rPr>
              <a:t>Colpitts</a:t>
            </a:r>
            <a:r>
              <a:rPr lang="it-IT" sz="2800" b="1" i="1" dirty="0">
                <a:solidFill>
                  <a:schemeClr val="accent1">
                    <a:lumMod val="75000"/>
                  </a:schemeClr>
                </a:solidFill>
              </a:rPr>
              <a:t> (quarta parte</a:t>
            </a:r>
            <a:r>
              <a:rPr lang="it-IT" sz="2800" b="1" i="1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n-GB" sz="1000" i="1" dirty="0"/>
          </a:p>
        </p:txBody>
      </p:sp>
      <p:sp>
        <p:nvSpPr>
          <p:cNvPr id="9" name="Rettangolo 8"/>
          <p:cNvSpPr/>
          <p:nvPr/>
        </p:nvSpPr>
        <p:spPr>
          <a:xfrm>
            <a:off x="198370" y="833540"/>
            <a:ext cx="1194766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it-IT" sz="3600" b="1" dirty="0" smtClean="0">
                <a:ln/>
                <a:solidFill>
                  <a:schemeClr val="accent3"/>
                </a:solidFill>
              </a:rPr>
              <a:t>Come eliminare l’instabilità:</a:t>
            </a:r>
            <a:endParaRPr lang="it-IT" sz="3600" b="1" i="1" dirty="0" smtClean="0">
              <a:ln/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67" y="1799897"/>
            <a:ext cx="5790228" cy="38637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702" y="244546"/>
            <a:ext cx="3245370" cy="2546134"/>
          </a:xfrm>
          <a:prstGeom prst="rect">
            <a:avLst/>
          </a:prstGeom>
          <a:ln w="38100">
            <a:solidFill>
              <a:srgbClr val="FFC000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/>
              <p:cNvSpPr txBox="1"/>
              <p:nvPr/>
            </p:nvSpPr>
            <p:spPr>
              <a:xfrm>
                <a:off x="6657272" y="3060176"/>
                <a:ext cx="4652683" cy="299197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it-IT" b="1" dirty="0" smtClean="0">
                    <a:solidFill>
                      <a:srgbClr val="0000CC"/>
                    </a:solidFill>
                  </a:rPr>
                  <a:t>T1 = 2</a:t>
                </a:r>
                <a:r>
                  <a:rPr lang="it-IT" b="1" dirty="0" smtClean="0">
                    <a:solidFill>
                      <a:srgbClr val="0000CC"/>
                    </a:solidFill>
                    <a:sym typeface="Symbol" panose="05050102010706020507" pitchFamily="18" charset="2"/>
                  </a:rPr>
                  <a:t></a:t>
                </a:r>
                <a:r>
                  <a:rPr lang="it-IT" b="1" dirty="0" smtClean="0">
                    <a:solidFill>
                      <a:srgbClr val="0000CC"/>
                    </a:solidFill>
                  </a:rPr>
                  <a:t>RC = 2 </a:t>
                </a:r>
                <a:r>
                  <a:rPr lang="it-IT" b="1" dirty="0">
                    <a:solidFill>
                      <a:srgbClr val="0000CC"/>
                    </a:solidFill>
                    <a:sym typeface="Symbol" panose="05050102010706020507" pitchFamily="18" charset="2"/>
                  </a:rPr>
                  <a:t></a:t>
                </a:r>
                <a:r>
                  <a:rPr lang="it-IT" b="1" dirty="0" smtClean="0">
                    <a:solidFill>
                      <a:srgbClr val="0000CC"/>
                    </a:solidFill>
                  </a:rPr>
                  <a:t> 87.5 k</a:t>
                </a:r>
                <a:r>
                  <a:rPr lang="it-IT" b="1" dirty="0" smtClean="0">
                    <a:solidFill>
                      <a:srgbClr val="0000CC"/>
                    </a:solidFill>
                    <a:sym typeface="Symbol" panose="05050102010706020507" pitchFamily="18" charset="2"/>
                  </a:rPr>
                  <a:t></a:t>
                </a:r>
                <a:r>
                  <a:rPr lang="it-IT" b="1" dirty="0" smtClean="0">
                    <a:solidFill>
                      <a:srgbClr val="0000CC"/>
                    </a:solidFill>
                  </a:rPr>
                  <a:t> </a:t>
                </a:r>
                <a:r>
                  <a:rPr lang="it-IT" b="1" dirty="0">
                    <a:solidFill>
                      <a:srgbClr val="0000CC"/>
                    </a:solidFill>
                    <a:sym typeface="Symbol" panose="05050102010706020507" pitchFamily="18" charset="2"/>
                  </a:rPr>
                  <a:t></a:t>
                </a:r>
                <a:r>
                  <a:rPr lang="it-IT" b="1" dirty="0" smtClean="0">
                    <a:solidFill>
                      <a:srgbClr val="0000CC"/>
                    </a:solidFill>
                  </a:rPr>
                  <a:t> 100 </a:t>
                </a:r>
                <a:r>
                  <a:rPr lang="it-IT" b="1" dirty="0" err="1" smtClean="0">
                    <a:solidFill>
                      <a:srgbClr val="0000CC"/>
                    </a:solidFill>
                  </a:rPr>
                  <a:t>pF</a:t>
                </a:r>
                <a:r>
                  <a:rPr lang="it-IT" b="1" dirty="0" smtClean="0">
                    <a:solidFill>
                      <a:srgbClr val="0000CC"/>
                    </a:solidFill>
                  </a:rPr>
                  <a:t> = 17.5 </a:t>
                </a:r>
                <a:r>
                  <a:rPr lang="it-IT" b="1" dirty="0" smtClean="0">
                    <a:solidFill>
                      <a:srgbClr val="0000CC"/>
                    </a:solidFill>
                    <a:sym typeface="Symbol" panose="05050102010706020507" pitchFamily="18" charset="2"/>
                  </a:rPr>
                  <a:t>s</a:t>
                </a:r>
              </a:p>
              <a:p>
                <a:pPr marL="285750" indent="-285750">
                  <a:spcBef>
                    <a:spcPts val="1200"/>
                  </a:spcBef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GB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GB" b="1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GB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GB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  <m:r>
                          <a:rPr lang="en-GB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GB" b="1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GB" b="1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en-GB" b="1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≅</m:t>
                    </m:r>
                    <m:r>
                      <a:rPr lang="en-GB" b="1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𝟗</m:t>
                    </m:r>
                    <m:r>
                      <a:rPr lang="en-GB" b="1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1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𝒌𝑯𝒛</m:t>
                    </m:r>
                  </m:oMath>
                </a14:m>
                <a:endParaRPr lang="en-GB" b="1" dirty="0" smtClean="0">
                  <a:solidFill>
                    <a:srgbClr val="0000CC"/>
                  </a:solidFill>
                </a:endParaRPr>
              </a:p>
              <a:p>
                <a:pPr>
                  <a:spcBef>
                    <a:spcPts val="1200"/>
                  </a:spcBef>
                </a:pPr>
                <a:r>
                  <a:rPr lang="it-IT" b="1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T2 = </a:t>
                </a:r>
                <a:r>
                  <a:rPr lang="it-IT" b="1" dirty="0">
                    <a:solidFill>
                      <a:schemeClr val="accent3">
                        <a:lumMod val="50000"/>
                      </a:schemeClr>
                    </a:solidFill>
                  </a:rPr>
                  <a:t>RC ≅ </a:t>
                </a:r>
                <a:r>
                  <a:rPr lang="it-IT" b="1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450 k</a:t>
                </a:r>
                <a:r>
                  <a:rPr lang="it-IT" b="1" dirty="0">
                    <a:solidFill>
                      <a:schemeClr val="accent3">
                        <a:lumMod val="50000"/>
                      </a:schemeClr>
                    </a:solidFill>
                    <a:sym typeface="Symbol" panose="05050102010706020507" pitchFamily="18" charset="2"/>
                  </a:rPr>
                  <a:t></a:t>
                </a:r>
                <a:r>
                  <a:rPr lang="it-IT" b="1" dirty="0">
                    <a:solidFill>
                      <a:schemeClr val="accent3">
                        <a:lumMod val="50000"/>
                      </a:schemeClr>
                    </a:solidFill>
                  </a:rPr>
                  <a:t> </a:t>
                </a:r>
                <a:r>
                  <a:rPr lang="it-IT" b="1" dirty="0">
                    <a:solidFill>
                      <a:schemeClr val="accent3">
                        <a:lumMod val="50000"/>
                      </a:schemeClr>
                    </a:solidFill>
                    <a:sym typeface="Symbol" panose="05050102010706020507" pitchFamily="18" charset="2"/>
                  </a:rPr>
                  <a:t></a:t>
                </a:r>
                <a:r>
                  <a:rPr lang="it-IT" b="1" dirty="0">
                    <a:solidFill>
                      <a:schemeClr val="accent3">
                        <a:lumMod val="50000"/>
                      </a:schemeClr>
                    </a:solidFill>
                  </a:rPr>
                  <a:t> </a:t>
                </a:r>
                <a:r>
                  <a:rPr lang="it-IT" b="1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10 </a:t>
                </a:r>
                <a:r>
                  <a:rPr lang="it-IT" b="1" dirty="0" err="1" smtClean="0">
                    <a:solidFill>
                      <a:schemeClr val="accent3">
                        <a:lumMod val="50000"/>
                      </a:schemeClr>
                    </a:solidFill>
                  </a:rPr>
                  <a:t>nF</a:t>
                </a:r>
                <a:r>
                  <a:rPr lang="it-IT" b="1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 </a:t>
                </a:r>
                <a:r>
                  <a:rPr lang="it-IT" b="1" dirty="0">
                    <a:solidFill>
                      <a:schemeClr val="accent3">
                        <a:lumMod val="50000"/>
                      </a:schemeClr>
                    </a:solidFill>
                  </a:rPr>
                  <a:t>= </a:t>
                </a:r>
                <a:r>
                  <a:rPr lang="it-IT" b="1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4.5 m</a:t>
                </a:r>
                <a:r>
                  <a:rPr lang="it-IT" b="1" dirty="0" smtClean="0">
                    <a:solidFill>
                      <a:schemeClr val="accent3">
                        <a:lumMod val="50000"/>
                      </a:schemeClr>
                    </a:solidFill>
                    <a:sym typeface="Symbol" panose="05050102010706020507" pitchFamily="18" charset="2"/>
                  </a:rPr>
                  <a:t>s</a:t>
                </a:r>
                <a:endParaRPr lang="it-IT" b="1" dirty="0">
                  <a:solidFill>
                    <a:schemeClr val="accent3">
                      <a:lumMod val="50000"/>
                    </a:schemeClr>
                  </a:solidFill>
                  <a:sym typeface="Symbol" panose="05050102010706020507" pitchFamily="18" charset="2"/>
                </a:endParaRPr>
              </a:p>
              <a:p>
                <a:pPr marL="285750" indent="-285750">
                  <a:spcBef>
                    <a:spcPts val="1200"/>
                  </a:spcBef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GB" b="1" i="1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GB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GB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  <m:r>
                          <a:rPr lang="en-GB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GB" b="1" i="1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it-IT" b="1" i="1" smtClean="0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den>
                    </m:f>
                    <m:r>
                      <a:rPr lang="en-GB" b="1" i="1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≅</m:t>
                    </m:r>
                    <m:r>
                      <a:rPr lang="it-IT" b="1" i="1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𝟑𝟓</m:t>
                    </m:r>
                    <m:r>
                      <a:rPr lang="it-IT" b="1" i="1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1" i="1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𝑯𝒛</m:t>
                    </m:r>
                  </m:oMath>
                </a14:m>
                <a:endParaRPr lang="en-GB" b="1" dirty="0" smtClean="0">
                  <a:solidFill>
                    <a:schemeClr val="accent3">
                      <a:lumMod val="50000"/>
                    </a:schemeClr>
                  </a:solidFill>
                </a:endParaRPr>
              </a:p>
              <a:p>
                <a:pPr>
                  <a:spcBef>
                    <a:spcPts val="1200"/>
                  </a:spcBef>
                </a:pPr>
                <a:r>
                  <a:rPr lang="it-IT" b="1" dirty="0" smtClean="0">
                    <a:solidFill>
                      <a:srgbClr val="7030A0"/>
                    </a:solidFill>
                  </a:rPr>
                  <a:t>T3 = RC </a:t>
                </a:r>
                <a:r>
                  <a:rPr lang="it-IT" b="1" dirty="0">
                    <a:solidFill>
                      <a:srgbClr val="7030A0"/>
                    </a:solidFill>
                  </a:rPr>
                  <a:t>= </a:t>
                </a:r>
                <a:r>
                  <a:rPr lang="it-IT" b="1" dirty="0" smtClean="0">
                    <a:solidFill>
                      <a:srgbClr val="7030A0"/>
                    </a:solidFill>
                  </a:rPr>
                  <a:t>40 k</a:t>
                </a:r>
                <a:r>
                  <a:rPr lang="it-IT" b="1" dirty="0">
                    <a:solidFill>
                      <a:srgbClr val="7030A0"/>
                    </a:solidFill>
                    <a:sym typeface="Symbol" panose="05050102010706020507" pitchFamily="18" charset="2"/>
                  </a:rPr>
                  <a:t></a:t>
                </a:r>
                <a:r>
                  <a:rPr lang="it-IT" b="1" dirty="0">
                    <a:solidFill>
                      <a:srgbClr val="7030A0"/>
                    </a:solidFill>
                  </a:rPr>
                  <a:t> </a:t>
                </a:r>
                <a:r>
                  <a:rPr lang="it-IT" b="1" dirty="0">
                    <a:solidFill>
                      <a:srgbClr val="7030A0"/>
                    </a:solidFill>
                    <a:sym typeface="Symbol" panose="05050102010706020507" pitchFamily="18" charset="2"/>
                  </a:rPr>
                  <a:t></a:t>
                </a:r>
                <a:r>
                  <a:rPr lang="it-IT" b="1" dirty="0">
                    <a:solidFill>
                      <a:srgbClr val="7030A0"/>
                    </a:solidFill>
                  </a:rPr>
                  <a:t> 100 </a:t>
                </a:r>
                <a:r>
                  <a:rPr lang="it-IT" b="1" dirty="0" err="1" smtClean="0">
                    <a:solidFill>
                      <a:srgbClr val="7030A0"/>
                    </a:solidFill>
                  </a:rPr>
                  <a:t>nF</a:t>
                </a:r>
                <a:r>
                  <a:rPr lang="it-IT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it-IT" b="1" dirty="0">
                    <a:solidFill>
                      <a:srgbClr val="7030A0"/>
                    </a:solidFill>
                  </a:rPr>
                  <a:t>= </a:t>
                </a:r>
                <a:r>
                  <a:rPr lang="it-IT" b="1" dirty="0" smtClean="0">
                    <a:solidFill>
                      <a:srgbClr val="7030A0"/>
                    </a:solidFill>
                  </a:rPr>
                  <a:t>4 </a:t>
                </a:r>
                <a:r>
                  <a:rPr lang="it-IT" b="1" dirty="0" smtClean="0">
                    <a:solidFill>
                      <a:srgbClr val="7030A0"/>
                    </a:solidFill>
                    <a:sym typeface="Symbol" panose="05050102010706020507" pitchFamily="18" charset="2"/>
                  </a:rPr>
                  <a:t>ms</a:t>
                </a:r>
                <a:endParaRPr lang="it-IT" b="1" dirty="0">
                  <a:solidFill>
                    <a:srgbClr val="7030A0"/>
                  </a:solidFill>
                  <a:sym typeface="Symbol" panose="05050102010706020507" pitchFamily="18" charset="2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it-IT" b="1" dirty="0">
                    <a:solidFill>
                      <a:srgbClr val="7030A0"/>
                    </a:solidFill>
                    <a:sym typeface="Symbol" panose="05050102010706020507" pitchFamily="18" charset="2"/>
                  </a:rPr>
                  <a:t></a:t>
                </a:r>
                <a:r>
                  <a:rPr lang="en-GB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it-IT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GB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GB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GB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  <m:r>
                          <a:rPr lang="en-GB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GB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it-IT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den>
                    </m:f>
                    <m:r>
                      <a:rPr lang="en-GB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≅</m:t>
                    </m:r>
                    <m:r>
                      <a:rPr lang="it-IT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𝟒𝟎</m:t>
                    </m:r>
                    <m:r>
                      <a:rPr lang="it-IT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𝑯𝒛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6" name="CasellaDiTes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7272" y="3060176"/>
                <a:ext cx="4652683" cy="2991973"/>
              </a:xfrm>
              <a:prstGeom prst="rect">
                <a:avLst/>
              </a:prstGeom>
              <a:blipFill rotWithShape="0">
                <a:blip r:embed="rId5"/>
                <a:stretch>
                  <a:fillRect l="-650" t="-1006"/>
                </a:stretch>
              </a:blipFill>
              <a:ln w="381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480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ttivo">
  <a:themeElements>
    <a:clrScheme name="Retrospettivo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2123</TotalTime>
  <Words>323</Words>
  <Application>Microsoft Office PowerPoint</Application>
  <PresentationFormat>Widescreen</PresentationFormat>
  <Paragraphs>89</Paragraphs>
  <Slides>17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2" baseType="lpstr">
      <vt:lpstr>Calibri</vt:lpstr>
      <vt:lpstr>Calibri Light</vt:lpstr>
      <vt:lpstr>Cambria Math</vt:lpstr>
      <vt:lpstr>Symbol</vt:lpstr>
      <vt:lpstr>Retrospettivo</vt:lpstr>
      <vt:lpstr>L’Oscillatore di Colpitts (quarta parte)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Sintetizzatore di frequenza basato su PLL  (Phase Locked Loop – anello ad aggancio di fase)</dc:title>
  <dc:creator>Daniele Caviglia</dc:creator>
  <cp:lastModifiedBy>Daniele Caviglia</cp:lastModifiedBy>
  <cp:revision>108</cp:revision>
  <dcterms:created xsi:type="dcterms:W3CDTF">2020-03-08T10:53:42Z</dcterms:created>
  <dcterms:modified xsi:type="dcterms:W3CDTF">2020-03-30T08:24:04Z</dcterms:modified>
</cp:coreProperties>
</file>