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6" r:id="rId1"/>
  </p:sldMasterIdLst>
  <p:notesMasterIdLst>
    <p:notesMasterId r:id="rId9"/>
  </p:notesMasterIdLst>
  <p:handoutMasterIdLst>
    <p:handoutMasterId r:id="rId10"/>
  </p:handoutMasterIdLst>
  <p:sldIdLst>
    <p:sldId id="256" r:id="rId2"/>
    <p:sldId id="289" r:id="rId3"/>
    <p:sldId id="290" r:id="rId4"/>
    <p:sldId id="291" r:id="rId5"/>
    <p:sldId id="292" r:id="rId6"/>
    <p:sldId id="293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e Caviglia" initials="DC" lastIdx="1" clrIdx="0">
    <p:extLst>
      <p:ext uri="{19B8F6BF-5375-455C-9EA6-DF929625EA0E}">
        <p15:presenceInfo xmlns:p15="http://schemas.microsoft.com/office/powerpoint/2012/main" userId="54e6e5cad80b5a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4A12"/>
    <a:srgbClr val="ECF8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640" autoAdjust="0"/>
    <p:restoredTop sz="96266" autoAdjust="0"/>
  </p:normalViewPr>
  <p:slideViewPr>
    <p:cSldViewPr snapToGrid="0" showGuides="1">
      <p:cViewPr varScale="1">
        <p:scale>
          <a:sx n="102" d="100"/>
          <a:sy n="102" d="100"/>
        </p:scale>
        <p:origin x="96" y="112"/>
      </p:cViewPr>
      <p:guideLst>
        <p:guide orient="horz" pos="2160"/>
        <p:guide pos="3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3868" y="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ADC49-5D21-4FF5-9E7B-C461691B7E46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6C52C-2C29-4111-8C77-374CCAD0C30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1522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20285-61FE-4C49-AEE0-7D151F3B9E13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79717-6E5B-4452-AD69-DABDC031CAA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616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79717-6E5B-4452-AD69-DABDC031CAA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178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2501-F1F1-48D5-881C-613B3D30E2C6}" type="datetime1">
              <a:rPr lang="en-GB" smtClean="0"/>
              <a:t>23/03/2020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Laboratorio di Elettronica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mtClean="0"/>
              <a:t>‹N›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61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7545-7FCD-4C2B-8E03-67C375B325A7}" type="datetime1">
              <a:rPr lang="en-GB" smtClean="0"/>
              <a:t>23/03/2020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Laboratorio di Elettronica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59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E1A9-69DD-4FD6-80DB-24F2F53A238D}" type="datetime1">
              <a:rPr lang="en-GB" smtClean="0"/>
              <a:t>23/03/2020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Laboratorio di Elettronica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29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9B90-E8FF-4934-B42C-FF4F285B2FE5}" type="datetime1">
              <a:rPr lang="en-GB" smtClean="0"/>
              <a:t>23/03/2020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Laboratorio di Elettronica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37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97AB-D9D5-4BF0-A1E2-6CD4335E2B4C}" type="datetime1">
              <a:rPr lang="en-GB" smtClean="0"/>
              <a:t>23/03/2020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Laboratorio di Elettronica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mtClean="0"/>
              <a:t>‹N›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065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68A1-B4AB-4E23-B2BC-0328667C9071}" type="datetime1">
              <a:rPr lang="en-GB" smtClean="0"/>
              <a:t>23/03/2020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Laboratorio di Elettronica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96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2EBB-BAF3-4282-A7FC-3D1A12A881EE}" type="datetime1">
              <a:rPr lang="en-GB" smtClean="0"/>
              <a:t>23/03/2020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Laboratorio di Elettronica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69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77DF-33C1-4DFF-ABBB-E637F124E18C}" type="datetime1">
              <a:rPr lang="en-GB" smtClean="0"/>
              <a:t>23/03/2020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Laboratorio di Elettronica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7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9ABE-9FAD-40FF-B154-671BDF3B1973}" type="datetime1">
              <a:rPr lang="en-GB" smtClean="0"/>
              <a:t>23/03/2020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Laboratorio di Elettronica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41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D0E21FE-1F82-4C6A-B5E3-13CB2BE1D7EE}" type="datetime1">
              <a:rPr lang="en-GB" smtClean="0"/>
              <a:t>23/03/2020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Laboratorio di Elettronica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CB0F88-476E-4556-96AF-D53521CB756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443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0FEC-E3CD-49CF-BBAA-61165D636C59}" type="datetime1">
              <a:rPr lang="en-GB" smtClean="0"/>
              <a:t>23/03/2020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70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97EF7B8-44CA-4936-8F88-E0506FB608E8}" type="datetime1">
              <a:rPr lang="en-GB" smtClean="0"/>
              <a:t>23/03/2020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Laboratorio di Elettronica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CB0F88-476E-4556-96AF-D53521CB756E}" type="slidenum">
              <a:rPr lang="en-GB" smtClean="0"/>
              <a:t>‹N›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05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06598" y="415186"/>
            <a:ext cx="10195876" cy="1240971"/>
          </a:xfrm>
        </p:spPr>
        <p:txBody>
          <a:bodyPr>
            <a:normAutofit fontScale="90000"/>
          </a:bodyPr>
          <a:lstStyle/>
          <a:p>
            <a:r>
              <a:rPr lang="it-IT" sz="7200" b="1" dirty="0" smtClean="0">
                <a:solidFill>
                  <a:schemeClr val="accent1">
                    <a:lumMod val="75000"/>
                  </a:schemeClr>
                </a:solidFill>
              </a:rPr>
              <a:t>L’Oscillatore di </a:t>
            </a:r>
            <a:r>
              <a:rPr lang="it-IT" sz="7200" b="1" dirty="0" err="1" smtClean="0">
                <a:solidFill>
                  <a:schemeClr val="accent1">
                    <a:lumMod val="75000"/>
                  </a:schemeClr>
                </a:solidFill>
              </a:rPr>
              <a:t>Colpitts</a:t>
            </a:r>
            <a:r>
              <a:rPr lang="it-IT" sz="72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3600" i="1" dirty="0" smtClean="0">
                <a:solidFill>
                  <a:schemeClr val="accent1">
                    <a:lumMod val="75000"/>
                  </a:schemeClr>
                </a:solidFill>
              </a:rPr>
              <a:t>(terza parte)</a:t>
            </a:r>
            <a:endParaRPr lang="en-GB" sz="1200" i="1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200" dirty="0" err="1" smtClean="0"/>
              <a:t>Laboratorio</a:t>
            </a:r>
            <a:r>
              <a:rPr lang="en-GB" sz="1200" dirty="0" smtClean="0"/>
              <a:t> di </a:t>
            </a:r>
            <a:r>
              <a:rPr lang="en-GB" sz="1200" dirty="0" err="1" smtClean="0"/>
              <a:t>Elettronica</a:t>
            </a:r>
            <a:endParaRPr lang="en-GB" sz="12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mtClean="0"/>
              <a:t>1</a:t>
            </a:fld>
            <a:endParaRPr lang="en-GB"/>
          </a:p>
        </p:txBody>
      </p:sp>
      <p:sp>
        <p:nvSpPr>
          <p:cNvPr id="3" name="CasellaDiTesto 2"/>
          <p:cNvSpPr txBox="1"/>
          <p:nvPr/>
        </p:nvSpPr>
        <p:spPr>
          <a:xfrm>
            <a:off x="3970265" y="4554302"/>
            <a:ext cx="410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i="1" dirty="0" smtClean="0"/>
              <a:t>Daniele Caviglia – </a:t>
            </a:r>
            <a:r>
              <a:rPr lang="it-IT" b="1" i="1" dirty="0" err="1" smtClean="0"/>
              <a:t>Cosmic</a:t>
            </a:r>
            <a:r>
              <a:rPr lang="it-IT" b="1" i="1" dirty="0" smtClean="0"/>
              <a:t> Lab - DITEN</a:t>
            </a:r>
            <a:endParaRPr lang="en-GB" b="1" i="1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477" y="4312276"/>
            <a:ext cx="1905000" cy="190500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539" y="5249244"/>
            <a:ext cx="2542444" cy="516592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89" t="-10075" r="-6289" b="-1493"/>
          <a:stretch/>
        </p:blipFill>
        <p:spPr>
          <a:xfrm>
            <a:off x="4698229" y="1803747"/>
            <a:ext cx="2412615" cy="2240285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181928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200" dirty="0" err="1" smtClean="0"/>
              <a:t>Laboratorio</a:t>
            </a:r>
            <a:r>
              <a:rPr lang="en-GB" sz="1200" dirty="0" smtClean="0"/>
              <a:t> di </a:t>
            </a:r>
            <a:r>
              <a:rPr lang="en-GB" sz="1200" dirty="0" err="1" smtClean="0"/>
              <a:t>Elettronica</a:t>
            </a:r>
            <a:endParaRPr lang="en-GB" sz="1200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z="1400" smtClean="0"/>
              <a:t>2</a:t>
            </a:fld>
            <a:endParaRPr lang="en-GB" sz="140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340251" y="217750"/>
            <a:ext cx="5269872" cy="57290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b="1" i="1" dirty="0" smtClean="0">
                <a:solidFill>
                  <a:schemeClr val="accent1">
                    <a:lumMod val="75000"/>
                  </a:schemeClr>
                </a:solidFill>
              </a:rPr>
              <a:t>L’Oscillatore di </a:t>
            </a:r>
            <a:r>
              <a:rPr lang="it-IT" sz="2800" b="1" i="1" dirty="0" err="1" smtClean="0">
                <a:solidFill>
                  <a:schemeClr val="accent1">
                    <a:lumMod val="75000"/>
                  </a:schemeClr>
                </a:solidFill>
              </a:rPr>
              <a:t>Colpitts</a:t>
            </a:r>
            <a:r>
              <a:rPr lang="it-IT" sz="2800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2800" b="1" i="1" dirty="0" smtClean="0">
                <a:solidFill>
                  <a:schemeClr val="accent1">
                    <a:lumMod val="75000"/>
                  </a:schemeClr>
                </a:solidFill>
              </a:rPr>
              <a:t>(terza parte)</a:t>
            </a:r>
            <a:endParaRPr lang="en-GB" sz="1000" i="1" dirty="0"/>
          </a:p>
        </p:txBody>
      </p:sp>
      <p:sp>
        <p:nvSpPr>
          <p:cNvPr id="9" name="Rettangolo 8"/>
          <p:cNvSpPr/>
          <p:nvPr/>
        </p:nvSpPr>
        <p:spPr>
          <a:xfrm>
            <a:off x="198370" y="833540"/>
            <a:ext cx="1194766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3600" b="1" dirty="0" smtClean="0">
                <a:ln/>
                <a:solidFill>
                  <a:schemeClr val="accent3"/>
                </a:solidFill>
              </a:rPr>
              <a:t>Comportamento all’accensione</a:t>
            </a:r>
          </a:p>
          <a:p>
            <a:endParaRPr lang="it-IT" sz="3600" b="1" i="1" dirty="0" smtClean="0">
              <a:ln/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95" y="1748579"/>
            <a:ext cx="4502785" cy="421897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653" y="1639288"/>
            <a:ext cx="5790164" cy="4328269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689" y="1611656"/>
            <a:ext cx="5864091" cy="438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5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200" dirty="0" err="1" smtClean="0"/>
              <a:t>Laboratorio</a:t>
            </a:r>
            <a:r>
              <a:rPr lang="en-GB" sz="1200" dirty="0" smtClean="0"/>
              <a:t> di </a:t>
            </a:r>
            <a:r>
              <a:rPr lang="en-GB" sz="1200" dirty="0" err="1" smtClean="0"/>
              <a:t>Elettronica</a:t>
            </a:r>
            <a:endParaRPr lang="en-GB" sz="1200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z="1400" smtClean="0"/>
              <a:t>3</a:t>
            </a:fld>
            <a:endParaRPr lang="en-GB" sz="140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340251" y="217750"/>
            <a:ext cx="5269872" cy="57290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b="1" i="1" dirty="0" smtClean="0">
                <a:solidFill>
                  <a:schemeClr val="accent1">
                    <a:lumMod val="75000"/>
                  </a:schemeClr>
                </a:solidFill>
              </a:rPr>
              <a:t>L’Oscillatore di </a:t>
            </a:r>
            <a:r>
              <a:rPr lang="it-IT" sz="2800" b="1" i="1" dirty="0" err="1" smtClean="0">
                <a:solidFill>
                  <a:schemeClr val="accent1">
                    <a:lumMod val="75000"/>
                  </a:schemeClr>
                </a:solidFill>
              </a:rPr>
              <a:t>Colpitts</a:t>
            </a:r>
            <a:r>
              <a:rPr lang="it-IT" sz="2800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2800" b="1" i="1" dirty="0" smtClean="0">
                <a:solidFill>
                  <a:schemeClr val="accent1">
                    <a:lumMod val="75000"/>
                  </a:schemeClr>
                </a:solidFill>
              </a:rPr>
              <a:t>(terza parte)</a:t>
            </a:r>
            <a:endParaRPr lang="en-GB" sz="1000" i="1" dirty="0"/>
          </a:p>
        </p:txBody>
      </p:sp>
      <p:sp>
        <p:nvSpPr>
          <p:cNvPr id="9" name="Rettangolo 8"/>
          <p:cNvSpPr/>
          <p:nvPr/>
        </p:nvSpPr>
        <p:spPr>
          <a:xfrm>
            <a:off x="198370" y="833540"/>
            <a:ext cx="1194766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3600" b="1" dirty="0" smtClean="0">
                <a:ln/>
                <a:solidFill>
                  <a:schemeClr val="accent3"/>
                </a:solidFill>
              </a:rPr>
              <a:t>Comportamento a regime</a:t>
            </a:r>
          </a:p>
          <a:p>
            <a:endParaRPr lang="it-IT" sz="3600" b="1" i="1" dirty="0" smtClean="0">
              <a:ln/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95" y="1748579"/>
            <a:ext cx="4502785" cy="421897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132" y="1477906"/>
            <a:ext cx="6006053" cy="4489651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157" y="1388721"/>
            <a:ext cx="6244666" cy="466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7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200" dirty="0" err="1" smtClean="0"/>
              <a:t>Laboratorio</a:t>
            </a:r>
            <a:r>
              <a:rPr lang="en-GB" sz="1200" dirty="0" smtClean="0"/>
              <a:t> di </a:t>
            </a:r>
            <a:r>
              <a:rPr lang="en-GB" sz="1200" dirty="0" err="1" smtClean="0"/>
              <a:t>Elettronica</a:t>
            </a:r>
            <a:endParaRPr lang="en-GB" sz="1200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z="1400" smtClean="0"/>
              <a:t>4</a:t>
            </a:fld>
            <a:endParaRPr lang="en-GB" sz="140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340251" y="217750"/>
            <a:ext cx="5269872" cy="57290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b="1" i="1" dirty="0" smtClean="0">
                <a:solidFill>
                  <a:schemeClr val="accent1">
                    <a:lumMod val="75000"/>
                  </a:schemeClr>
                </a:solidFill>
              </a:rPr>
              <a:t>L’Oscillatore di </a:t>
            </a:r>
            <a:r>
              <a:rPr lang="it-IT" sz="2800" b="1" i="1" dirty="0" err="1" smtClean="0">
                <a:solidFill>
                  <a:schemeClr val="accent1">
                    <a:lumMod val="75000"/>
                  </a:schemeClr>
                </a:solidFill>
              </a:rPr>
              <a:t>Colpitts</a:t>
            </a:r>
            <a:r>
              <a:rPr lang="it-IT" sz="2800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2800" b="1" i="1" dirty="0" smtClean="0">
                <a:solidFill>
                  <a:schemeClr val="accent1">
                    <a:lumMod val="75000"/>
                  </a:schemeClr>
                </a:solidFill>
              </a:rPr>
              <a:t>(terza parte)</a:t>
            </a:r>
            <a:endParaRPr lang="en-GB" sz="1000" i="1" dirty="0"/>
          </a:p>
        </p:txBody>
      </p:sp>
      <p:sp>
        <p:nvSpPr>
          <p:cNvPr id="9" name="Rettangolo 8"/>
          <p:cNvSpPr/>
          <p:nvPr/>
        </p:nvSpPr>
        <p:spPr>
          <a:xfrm>
            <a:off x="198370" y="833540"/>
            <a:ext cx="1194766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3600" b="1" dirty="0" smtClean="0">
                <a:ln/>
                <a:solidFill>
                  <a:schemeClr val="accent3"/>
                </a:solidFill>
              </a:rPr>
              <a:t>Comportamento a regime</a:t>
            </a:r>
          </a:p>
          <a:p>
            <a:endParaRPr lang="it-IT" sz="3600" b="1" i="1" dirty="0" smtClean="0">
              <a:ln/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25" y="1615858"/>
            <a:ext cx="6075712" cy="45417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/>
              <p:cNvSpPr txBox="1"/>
              <p:nvPr/>
            </p:nvSpPr>
            <p:spPr>
              <a:xfrm>
                <a:off x="6739552" y="127361"/>
                <a:ext cx="5172700" cy="404937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it-IT" sz="1600" dirty="0"/>
                  <a:t>La </a:t>
                </a:r>
                <a:r>
                  <a:rPr lang="it-IT" sz="1600" b="1" i="1" dirty="0">
                    <a:solidFill>
                      <a:srgbClr val="744A12"/>
                    </a:solidFill>
                  </a:rPr>
                  <a:t>distorsione armonica totale </a:t>
                </a:r>
                <a:r>
                  <a:rPr lang="it-IT" sz="1600" dirty="0"/>
                  <a:t>(in inglese</a:t>
                </a:r>
                <a:r>
                  <a:rPr lang="it-IT" sz="1600" b="1" i="1" dirty="0"/>
                  <a:t> Total </a:t>
                </a:r>
                <a:r>
                  <a:rPr lang="it-IT" sz="1600" b="1" i="1" dirty="0" err="1"/>
                  <a:t>Harmonic</a:t>
                </a:r>
                <a:r>
                  <a:rPr lang="it-IT" sz="1600" b="1" i="1" dirty="0"/>
                  <a:t> </a:t>
                </a:r>
                <a:r>
                  <a:rPr lang="it-IT" sz="1600" b="1" i="1" dirty="0" err="1"/>
                  <a:t>Distortion</a:t>
                </a:r>
                <a:r>
                  <a:rPr lang="it-IT" sz="1600" dirty="0"/>
                  <a:t>, da cui l'acronimo </a:t>
                </a:r>
                <a:r>
                  <a:rPr lang="it-IT" sz="1600" b="1" i="1" dirty="0"/>
                  <a:t>THD</a:t>
                </a:r>
                <a:r>
                  <a:rPr lang="it-IT" sz="1600" dirty="0"/>
                  <a:t>) è un parametro che rappresenta il rapporto tra la potenza associata alle componenti </a:t>
                </a:r>
                <a:r>
                  <a:rPr lang="it-IT" sz="1600" b="1" i="1" dirty="0">
                    <a:solidFill>
                      <a:schemeClr val="accent5">
                        <a:lumMod val="50000"/>
                      </a:schemeClr>
                    </a:solidFill>
                  </a:rPr>
                  <a:t>armoniche superiori </a:t>
                </a:r>
                <a:r>
                  <a:rPr lang="it-IT" sz="1600" dirty="0"/>
                  <a:t>di un segnale rispetto a quella associata </a:t>
                </a:r>
                <a:r>
                  <a:rPr lang="it-IT" sz="1600" b="1" i="1" dirty="0">
                    <a:solidFill>
                      <a:srgbClr val="7030A0"/>
                    </a:solidFill>
                  </a:rPr>
                  <a:t>all’armonica fondamentale</a:t>
                </a:r>
                <a:r>
                  <a:rPr lang="it-IT" sz="1600" dirty="0"/>
                  <a:t>.</a:t>
                </a:r>
                <a:endParaRPr lang="en-GB" sz="1600" dirty="0"/>
              </a:p>
              <a:p>
                <a:pPr>
                  <a:spcAft>
                    <a:spcPts val="600"/>
                  </a:spcAft>
                </a:pPr>
                <a:r>
                  <a:rPr lang="it-IT" sz="1600" dirty="0"/>
                  <a:t>Rappresenta un criterio numerico per esprimere la “</a:t>
                </a:r>
                <a:r>
                  <a:rPr lang="it-IT" sz="1600" b="1" i="1" dirty="0">
                    <a:solidFill>
                      <a:srgbClr val="744A12"/>
                    </a:solidFill>
                  </a:rPr>
                  <a:t>purezza</a:t>
                </a:r>
                <a:r>
                  <a:rPr lang="it-IT" sz="1600" dirty="0"/>
                  <a:t>” di un segnale sinusoidale reale</a:t>
                </a:r>
                <a:r>
                  <a:rPr lang="it-IT" sz="1600" dirty="0" smtClean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it-IT" sz="1600" dirty="0" smtClean="0"/>
                  <a:t>La definizione è la seguente:</a:t>
                </a:r>
              </a:p>
              <a:p>
                <a:endParaRPr lang="en-GB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i="1">
                          <a:latin typeface="Cambria Math" panose="02040503050406030204" pitchFamily="18" charset="0"/>
                        </a:rPr>
                        <m:t>𝑇𝐻𝐷</m:t>
                      </m:r>
                      <m:r>
                        <a:rPr lang="it-IT" sz="1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+⋯</m:t>
                              </m:r>
                            </m:e>
                          </m:rad>
                        </m:num>
                        <m:den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600" dirty="0"/>
              </a:p>
              <a:p>
                <a:endParaRPr lang="it-IT" sz="1600" dirty="0" smtClean="0"/>
              </a:p>
              <a:p>
                <a:r>
                  <a:rPr lang="it-IT" sz="1600" dirty="0" smtClean="0"/>
                  <a:t>dove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it-IT" sz="1600" dirty="0"/>
                  <a:t> è il valore RMS della tensione dell’armonica </a:t>
                </a:r>
                <a:r>
                  <a:rPr lang="it-IT" sz="1600" i="1" dirty="0"/>
                  <a:t>n</a:t>
                </a:r>
                <a:r>
                  <a:rPr lang="it-IT" sz="1600" dirty="0"/>
                  <a:t>-esima con </a:t>
                </a:r>
                <a:r>
                  <a:rPr lang="it-IT" sz="1600" i="1" dirty="0"/>
                  <a:t>n</a:t>
                </a:r>
                <a:r>
                  <a:rPr lang="it-IT" sz="1600" dirty="0"/>
                  <a:t>=1 corrispondente alla fondamentale</a:t>
                </a:r>
                <a:r>
                  <a:rPr lang="it-IT" sz="1600" dirty="0" smtClean="0"/>
                  <a:t>.</a:t>
                </a:r>
                <a:endParaRPr lang="en-GB" sz="1600" dirty="0"/>
              </a:p>
            </p:txBody>
          </p:sp>
        </mc:Choice>
        <mc:Fallback xmlns="">
          <p:sp>
            <p:nvSpPr>
              <p:cNvPr id="5" name="CasellaDiTes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552" y="127361"/>
                <a:ext cx="5172700" cy="4049378"/>
              </a:xfrm>
              <a:prstGeom prst="rect">
                <a:avLst/>
              </a:prstGeom>
              <a:blipFill rotWithShape="0">
                <a:blip r:embed="rId4"/>
                <a:stretch>
                  <a:fillRect l="-351" r="-703" b="-597"/>
                </a:stretch>
              </a:blip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/>
          <p:cNvSpPr txBox="1"/>
          <p:nvPr/>
        </p:nvSpPr>
        <p:spPr>
          <a:xfrm>
            <a:off x="7797452" y="4440477"/>
            <a:ext cx="3256767" cy="1515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7346515" y="4446740"/>
            <a:ext cx="3519814" cy="1415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18" name="Immagin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933" y="4388103"/>
            <a:ext cx="3892867" cy="1664237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9270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200" dirty="0" err="1" smtClean="0"/>
              <a:t>Laboratorio</a:t>
            </a:r>
            <a:r>
              <a:rPr lang="en-GB" sz="1200" dirty="0" smtClean="0"/>
              <a:t> di </a:t>
            </a:r>
            <a:r>
              <a:rPr lang="en-GB" sz="1200" dirty="0" err="1" smtClean="0"/>
              <a:t>Elettronica</a:t>
            </a:r>
            <a:endParaRPr lang="en-GB" sz="1200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z="1400" smtClean="0"/>
              <a:t>5</a:t>
            </a:fld>
            <a:endParaRPr lang="en-GB" sz="140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340251" y="217750"/>
            <a:ext cx="5269872" cy="57290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b="1" i="1" dirty="0" smtClean="0">
                <a:solidFill>
                  <a:schemeClr val="accent1">
                    <a:lumMod val="75000"/>
                  </a:schemeClr>
                </a:solidFill>
              </a:rPr>
              <a:t>L’Oscillatore di </a:t>
            </a:r>
            <a:r>
              <a:rPr lang="it-IT" sz="2800" b="1" i="1" dirty="0" err="1" smtClean="0">
                <a:solidFill>
                  <a:schemeClr val="accent1">
                    <a:lumMod val="75000"/>
                  </a:schemeClr>
                </a:solidFill>
              </a:rPr>
              <a:t>Colpitts</a:t>
            </a:r>
            <a:r>
              <a:rPr lang="it-IT" sz="2800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2800" b="1" i="1" dirty="0" smtClean="0">
                <a:solidFill>
                  <a:schemeClr val="accent1">
                    <a:lumMod val="75000"/>
                  </a:schemeClr>
                </a:solidFill>
              </a:rPr>
              <a:t>(terza parte)</a:t>
            </a:r>
            <a:endParaRPr lang="en-GB" sz="1000" i="1" dirty="0"/>
          </a:p>
        </p:txBody>
      </p:sp>
      <p:sp>
        <p:nvSpPr>
          <p:cNvPr id="9" name="Rettangolo 8"/>
          <p:cNvSpPr/>
          <p:nvPr/>
        </p:nvSpPr>
        <p:spPr>
          <a:xfrm>
            <a:off x="198370" y="833540"/>
            <a:ext cx="1194766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3600" b="1" dirty="0" smtClean="0">
                <a:ln/>
                <a:solidFill>
                  <a:schemeClr val="accent3"/>
                </a:solidFill>
              </a:rPr>
              <a:t>Controllo automatico dell’ampiezza</a:t>
            </a:r>
          </a:p>
          <a:p>
            <a:endParaRPr lang="it-IT" sz="3600" b="1" dirty="0" smtClean="0">
              <a:ln/>
              <a:solidFill>
                <a:schemeClr val="accent3"/>
              </a:solidFill>
            </a:endParaRPr>
          </a:p>
          <a:p>
            <a:endParaRPr lang="it-IT" sz="3600" b="1" i="1" dirty="0" smtClean="0">
              <a:ln/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56" r="1004"/>
          <a:stretch/>
        </p:blipFill>
        <p:spPr>
          <a:xfrm>
            <a:off x="556895" y="1514168"/>
            <a:ext cx="4457557" cy="445338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951" r="198" b="-1"/>
          <a:stretch/>
        </p:blipFill>
        <p:spPr>
          <a:xfrm>
            <a:off x="6503433" y="1463539"/>
            <a:ext cx="4709050" cy="45040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5" name="Rettangolo 4"/>
          <p:cNvSpPr/>
          <p:nvPr/>
        </p:nvSpPr>
        <p:spPr>
          <a:xfrm>
            <a:off x="9556955" y="3106994"/>
            <a:ext cx="442451" cy="2635045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ttangolo 7"/>
          <p:cNvSpPr/>
          <p:nvPr/>
        </p:nvSpPr>
        <p:spPr>
          <a:xfrm>
            <a:off x="8927690" y="4188542"/>
            <a:ext cx="560439" cy="1553497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ttangolo 9"/>
          <p:cNvSpPr/>
          <p:nvPr/>
        </p:nvSpPr>
        <p:spPr>
          <a:xfrm>
            <a:off x="7777316" y="3834581"/>
            <a:ext cx="1022555" cy="1907458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92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200" dirty="0" err="1" smtClean="0"/>
              <a:t>Laboratorio</a:t>
            </a:r>
            <a:r>
              <a:rPr lang="en-GB" sz="1200" dirty="0" smtClean="0"/>
              <a:t> di </a:t>
            </a:r>
            <a:r>
              <a:rPr lang="en-GB" sz="1200" dirty="0" err="1" smtClean="0"/>
              <a:t>Elettronica</a:t>
            </a:r>
            <a:endParaRPr lang="en-GB" sz="1200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z="1400" smtClean="0"/>
              <a:t>6</a:t>
            </a:fld>
            <a:endParaRPr lang="en-GB" sz="140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340251" y="217750"/>
            <a:ext cx="5269872" cy="57290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b="1" i="1" dirty="0" smtClean="0">
                <a:solidFill>
                  <a:schemeClr val="accent1">
                    <a:lumMod val="75000"/>
                  </a:schemeClr>
                </a:solidFill>
              </a:rPr>
              <a:t>L’Oscillatore di </a:t>
            </a:r>
            <a:r>
              <a:rPr lang="it-IT" sz="2800" b="1" i="1" dirty="0" err="1" smtClean="0">
                <a:solidFill>
                  <a:schemeClr val="accent1">
                    <a:lumMod val="75000"/>
                  </a:schemeClr>
                </a:solidFill>
              </a:rPr>
              <a:t>Colpitts</a:t>
            </a:r>
            <a:r>
              <a:rPr lang="it-IT" sz="2800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2800" b="1" i="1" dirty="0" smtClean="0">
                <a:solidFill>
                  <a:schemeClr val="accent1">
                    <a:lumMod val="75000"/>
                  </a:schemeClr>
                </a:solidFill>
              </a:rPr>
              <a:t>(terza parte)</a:t>
            </a:r>
            <a:endParaRPr lang="en-GB" sz="1000" i="1" dirty="0"/>
          </a:p>
        </p:txBody>
      </p:sp>
      <p:sp>
        <p:nvSpPr>
          <p:cNvPr id="9" name="Rettangolo 8"/>
          <p:cNvSpPr/>
          <p:nvPr/>
        </p:nvSpPr>
        <p:spPr>
          <a:xfrm>
            <a:off x="198370" y="833540"/>
            <a:ext cx="1194766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3600" b="1" dirty="0" smtClean="0">
                <a:ln/>
                <a:solidFill>
                  <a:schemeClr val="accent3"/>
                </a:solidFill>
              </a:rPr>
              <a:t>Controllo automatico dell’ampiezza: </a:t>
            </a:r>
            <a:r>
              <a:rPr lang="it-IT" sz="3600" b="1" i="1" dirty="0" smtClean="0">
                <a:ln/>
                <a:solidFill>
                  <a:srgbClr val="C00000"/>
                </a:solidFill>
              </a:rPr>
              <a:t>pericolo di instabilità</a:t>
            </a:r>
            <a:endParaRPr lang="it-IT" sz="3600" b="1" i="1" dirty="0" smtClean="0">
              <a:ln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951" r="198" b="-1"/>
          <a:stretch/>
        </p:blipFill>
        <p:spPr>
          <a:xfrm>
            <a:off x="649832" y="1508399"/>
            <a:ext cx="4709050" cy="45040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407" y="1508399"/>
            <a:ext cx="5559785" cy="455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9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200" dirty="0" err="1" smtClean="0"/>
              <a:t>Laboratorio</a:t>
            </a:r>
            <a:r>
              <a:rPr lang="en-GB" sz="1200" dirty="0" smtClean="0"/>
              <a:t> di </a:t>
            </a:r>
            <a:r>
              <a:rPr lang="en-GB" sz="1200" dirty="0" err="1" smtClean="0"/>
              <a:t>Elettronica</a:t>
            </a:r>
            <a:endParaRPr lang="en-GB" sz="1200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F88-476E-4556-96AF-D53521CB756E}" type="slidenum">
              <a:rPr lang="en-GB" sz="1400" smtClean="0"/>
              <a:t>7</a:t>
            </a:fld>
            <a:endParaRPr lang="en-GB" sz="1400" dirty="0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758757" y="442694"/>
            <a:ext cx="10515600" cy="41359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b="1" i="1" dirty="0">
                <a:solidFill>
                  <a:schemeClr val="accent1">
                    <a:lumMod val="75000"/>
                  </a:schemeClr>
                </a:solidFill>
              </a:rPr>
              <a:t>L’Oscillatore di </a:t>
            </a:r>
            <a:r>
              <a:rPr lang="it-IT" sz="2400" b="1" i="1" dirty="0" err="1">
                <a:solidFill>
                  <a:schemeClr val="accent1">
                    <a:lumMod val="75000"/>
                  </a:schemeClr>
                </a:solidFill>
              </a:rPr>
              <a:t>Colpitts</a:t>
            </a:r>
            <a:endParaRPr lang="en-GB" sz="2400" b="1" i="1" dirty="0">
              <a:solidFill>
                <a:srgbClr val="002060"/>
              </a:solidFill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1879841" y="1835577"/>
            <a:ext cx="31407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5400" b="1" dirty="0" smtClean="0">
                <a:ln/>
                <a:solidFill>
                  <a:schemeClr val="accent3"/>
                </a:solidFill>
              </a:rPr>
              <a:t>Il resto……</a:t>
            </a:r>
            <a:endParaRPr lang="it-IT" sz="5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1574242" y="3716053"/>
            <a:ext cx="919591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66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…alla prossima puntata….</a:t>
            </a:r>
            <a:endParaRPr lang="it-IT" sz="6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96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1547</TotalTime>
  <Words>172</Words>
  <Application>Microsoft Office PowerPoint</Application>
  <PresentationFormat>Widescreen</PresentationFormat>
  <Paragraphs>37</Paragraphs>
  <Slides>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Cambria Math</vt:lpstr>
      <vt:lpstr>Retrospettivo</vt:lpstr>
      <vt:lpstr>L’Oscillatore di Colpitts (terza parte)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Sintetizzatore di frequenza basato su PLL  (Phase Locked Loop – anello ad aggancio di fase)</dc:title>
  <dc:creator>Daniele Caviglia</dc:creator>
  <cp:lastModifiedBy>Daniele Caviglia</cp:lastModifiedBy>
  <cp:revision>93</cp:revision>
  <dcterms:created xsi:type="dcterms:W3CDTF">2020-03-08T10:53:42Z</dcterms:created>
  <dcterms:modified xsi:type="dcterms:W3CDTF">2020-03-23T09:16:57Z</dcterms:modified>
</cp:coreProperties>
</file>