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1" r:id="rId4"/>
    <p:sldId id="272" r:id="rId5"/>
    <p:sldId id="273" r:id="rId6"/>
    <p:sldId id="275" r:id="rId7"/>
    <p:sldId id="260" r:id="rId8"/>
    <p:sldId id="261" r:id="rId9"/>
    <p:sldId id="263" r:id="rId10"/>
    <p:sldId id="264" r:id="rId11"/>
    <p:sldId id="265" r:id="rId12"/>
    <p:sldId id="268" r:id="rId13"/>
    <p:sldId id="277" r:id="rId14"/>
    <p:sldId id="279" r:id="rId15"/>
    <p:sldId id="27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8A26B-CB54-44EB-AEB7-422467A37A92}" type="datetimeFigureOut">
              <a:rPr lang="zh-CN" altLang="en-US" smtClean="0"/>
              <a:t>2018/8/29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64209-A448-4112-BEBC-504DF87C048A}" type="slidenum">
              <a:rPr lang="zh-CN" altLang="en-US" smtClean="0"/>
              <a:t>‹#›</a:t>
            </a:fld>
            <a:endParaRPr lang="zh-CN" altLang="en-US"/>
          </a:p>
        </p:txBody>
      </p:sp>
    </p:spTree>
    <p:extLst>
      <p:ext uri="{BB962C8B-B14F-4D97-AF65-F5344CB8AC3E}">
        <p14:creationId xmlns:p14="http://schemas.microsoft.com/office/powerpoint/2010/main" val="150036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72557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0162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8160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26924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17859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2913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70107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1877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001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179786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87583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62938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1282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04748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50491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56689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29866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47076B-8D0A-4AF5-938F-8E7DB7531677}" type="datetimeFigureOut">
              <a:rPr lang="zh-CN" altLang="en-US" smtClean="0"/>
              <a:t>2018/8/29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275370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7076B-8D0A-4AF5-938F-8E7DB7531677}" type="datetimeFigureOut">
              <a:rPr lang="zh-CN" altLang="en-US" smtClean="0"/>
              <a:t>2018/8/29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E509A-D877-4B20-A1B9-1873CD6B7869}" type="slidenum">
              <a:rPr lang="zh-CN" altLang="en-US" smtClean="0"/>
              <a:t>‹#›</a:t>
            </a:fld>
            <a:endParaRPr lang="zh-CN" altLang="en-US"/>
          </a:p>
        </p:txBody>
      </p:sp>
    </p:spTree>
    <p:extLst>
      <p:ext uri="{BB962C8B-B14F-4D97-AF65-F5344CB8AC3E}">
        <p14:creationId xmlns:p14="http://schemas.microsoft.com/office/powerpoint/2010/main" val="427114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edhacker.top/2017/01/21/Design-And-Implementation-Of-The-Game-Of-Lif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软件工程基础实验</a:t>
            </a:r>
            <a:endParaRPr lang="zh-CN" altLang="en-US" dirty="0"/>
          </a:p>
        </p:txBody>
      </p:sp>
      <p:sp>
        <p:nvSpPr>
          <p:cNvPr id="3" name="副标题 2"/>
          <p:cNvSpPr>
            <a:spLocks noGrp="1"/>
          </p:cNvSpPr>
          <p:nvPr>
            <p:ph type="subTitle" idx="1"/>
          </p:nvPr>
        </p:nvSpPr>
        <p:spPr/>
        <p:txBody>
          <a:bodyPr/>
          <a:lstStyle/>
          <a:p>
            <a:r>
              <a:rPr lang="zh-CN" altLang="en-US" dirty="0" smtClean="0"/>
              <a:t>基本部分  （第</a:t>
            </a:r>
            <a:r>
              <a:rPr lang="en-US" altLang="zh-CN" dirty="0" smtClean="0"/>
              <a:t>1</a:t>
            </a:r>
            <a:r>
              <a:rPr lang="zh-CN" altLang="en-US" dirty="0" smtClean="0"/>
              <a:t>周</a:t>
            </a:r>
            <a:r>
              <a:rPr lang="en-US" altLang="zh-CN" dirty="0" smtClean="0"/>
              <a:t>~</a:t>
            </a:r>
            <a:r>
              <a:rPr lang="zh-CN" altLang="en-US" dirty="0" smtClean="0"/>
              <a:t>第</a:t>
            </a:r>
            <a:r>
              <a:rPr lang="en-US" altLang="zh-CN" dirty="0" smtClean="0"/>
              <a:t>4</a:t>
            </a:r>
            <a:r>
              <a:rPr lang="zh-CN" altLang="en-US" dirty="0" smtClean="0"/>
              <a:t>周）</a:t>
            </a:r>
            <a:endParaRPr lang="zh-CN" altLang="en-US" dirty="0"/>
          </a:p>
        </p:txBody>
      </p:sp>
    </p:spTree>
    <p:extLst>
      <p:ext uri="{BB962C8B-B14F-4D97-AF65-F5344CB8AC3E}">
        <p14:creationId xmlns:p14="http://schemas.microsoft.com/office/powerpoint/2010/main" val="177857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B/S</a:t>
            </a:r>
            <a:r>
              <a:rPr lang="zh-CN" altLang="en-US"/>
              <a:t>结构</a:t>
            </a:r>
          </a:p>
        </p:txBody>
      </p:sp>
      <p:pic>
        <p:nvPicPr>
          <p:cNvPr id="41" name="图片 3"/>
          <p:cNvPicPr>
            <a:picLocks noChangeAspect="1"/>
          </p:cNvPicPr>
          <p:nvPr/>
        </p:nvPicPr>
        <p:blipFill>
          <a:blip r:embed="rId3">
            <a:clrChange>
              <a:clrFrom>
                <a:srgbClr val="FFFFFF">
                  <a:alpha val="100000"/>
                </a:srgbClr>
              </a:clrFrom>
              <a:clrTo>
                <a:srgbClr val="FFFFFF">
                  <a:alpha val="100000"/>
                  <a:alpha val="0"/>
                </a:srgbClr>
              </a:clrTo>
            </a:clrChange>
            <a:grayscl/>
            <a:lum contrast="12000"/>
          </a:blip>
          <a:stretch>
            <a:fillRect/>
          </a:stretch>
        </p:blipFill>
        <p:spPr>
          <a:xfrm>
            <a:off x="1731646" y="1928495"/>
            <a:ext cx="8728075" cy="3519170"/>
          </a:xfrm>
          <a:prstGeom prst="rect">
            <a:avLst/>
          </a:prstGeom>
          <a:noFill/>
          <a:ln w="9525">
            <a:noFill/>
          </a:ln>
        </p:spPr>
      </p:pic>
    </p:spTree>
    <p:extLst>
      <p:ext uri="{BB962C8B-B14F-4D97-AF65-F5344CB8AC3E}">
        <p14:creationId xmlns:p14="http://schemas.microsoft.com/office/powerpoint/2010/main" val="732389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结构</a:t>
            </a:r>
          </a:p>
        </p:txBody>
      </p:sp>
      <p:sp>
        <p:nvSpPr>
          <p:cNvPr id="4" name="object 3"/>
          <p:cNvSpPr txBox="1"/>
          <p:nvPr/>
        </p:nvSpPr>
        <p:spPr>
          <a:xfrm>
            <a:off x="1649731" y="1252221"/>
            <a:ext cx="8753475" cy="1310167"/>
          </a:xfrm>
          <a:prstGeom prst="rect">
            <a:avLst/>
          </a:prstGeom>
        </p:spPr>
        <p:txBody>
          <a:bodyPr vert="horz" wrap="square" lIns="0" tIns="0" rIns="0" bIns="0" rtlCol="0">
            <a:spAutoFit/>
          </a:bodyPr>
          <a:lstStyle/>
          <a:p>
            <a:pPr marL="12700" marR="5080">
              <a:lnSpc>
                <a:spcPct val="129000"/>
              </a:lnSpc>
            </a:pPr>
            <a:r>
              <a:rPr sz="2200" b="1" dirty="0">
                <a:solidFill>
                  <a:srgbClr val="0000CC"/>
                </a:solidFill>
                <a:latin typeface="Times New Roman" panose="02020603050405020304" charset="0"/>
                <a:ea typeface="宋体" panose="02010600030101010101" pitchFamily="2" charset="-122"/>
                <a:cs typeface="微软雅黑" panose="020B0503020204020204" pitchFamily="34" charset="-122"/>
              </a:rPr>
              <a:t>模型</a:t>
            </a:r>
            <a:r>
              <a:rPr sz="2200" b="1" dirty="0">
                <a:solidFill>
                  <a:srgbClr val="0329D6"/>
                </a:solidFill>
                <a:latin typeface="Times New Roman" panose="02020603050405020304" charset="0"/>
                <a:ea typeface="宋体" panose="02010600030101010101" pitchFamily="2" charset="-122"/>
                <a:cs typeface="Arial" panose="020B0604020202020204"/>
              </a:rPr>
              <a:t>-</a:t>
            </a:r>
            <a:r>
              <a:rPr sz="2200" b="1" dirty="0">
                <a:solidFill>
                  <a:srgbClr val="0000CC"/>
                </a:solidFill>
                <a:latin typeface="Times New Roman" panose="02020603050405020304" charset="0"/>
                <a:ea typeface="宋体" panose="02010600030101010101" pitchFamily="2" charset="-122"/>
                <a:cs typeface="微软雅黑" panose="020B0503020204020204" pitchFamily="34" charset="-122"/>
              </a:rPr>
              <a:t>视图</a:t>
            </a:r>
            <a:r>
              <a:rPr sz="2200" b="1" dirty="0">
                <a:solidFill>
                  <a:srgbClr val="0329D6"/>
                </a:solidFill>
                <a:latin typeface="Times New Roman" panose="02020603050405020304" charset="0"/>
                <a:ea typeface="宋体" panose="02010600030101010101" pitchFamily="2" charset="-122"/>
                <a:cs typeface="Arial" panose="020B0604020202020204"/>
              </a:rPr>
              <a:t>-</a:t>
            </a:r>
            <a:r>
              <a:rPr sz="2200" b="1" dirty="0">
                <a:solidFill>
                  <a:srgbClr val="0000CC"/>
                </a:solidFill>
                <a:latin typeface="Times New Roman" panose="02020603050405020304" charset="0"/>
                <a:ea typeface="宋体" panose="02010600030101010101" pitchFamily="2" charset="-122"/>
                <a:cs typeface="微软雅黑" panose="020B0503020204020204" pitchFamily="34" charset="-122"/>
              </a:rPr>
              <a:t>控制器（</a:t>
            </a:r>
            <a:r>
              <a:rPr sz="2200" b="1" dirty="0">
                <a:solidFill>
                  <a:srgbClr val="0329D6"/>
                </a:solidFill>
                <a:latin typeface="Times New Roman" panose="02020603050405020304" charset="0"/>
                <a:ea typeface="宋体" panose="02010600030101010101" pitchFamily="2" charset="-122"/>
                <a:cs typeface="Arial" panose="020B0604020202020204"/>
              </a:rPr>
              <a:t>MVC</a:t>
            </a:r>
            <a:r>
              <a:rPr sz="2200" b="1" dirty="0">
                <a:solidFill>
                  <a:srgbClr val="0329D6"/>
                </a:solidFill>
                <a:latin typeface="Times New Roman" panose="02020603050405020304" charset="0"/>
                <a:ea typeface="宋体" panose="02010600030101010101" pitchFamily="2" charset="-122"/>
                <a:cs typeface="微软雅黑" panose="020B0503020204020204" pitchFamily="34" charset="-122"/>
              </a:rPr>
              <a:t>）</a:t>
            </a:r>
            <a:r>
              <a:rPr sz="2200" b="1" dirty="0">
                <a:latin typeface="Times New Roman" panose="02020603050405020304" charset="0"/>
                <a:ea typeface="宋体" panose="02010600030101010101" pitchFamily="2" charset="-122"/>
                <a:cs typeface="微软雅黑" panose="020B0503020204020204" pitchFamily="34" charset="-122"/>
              </a:rPr>
              <a:t>结构将应用程序的数据模型、业务逻辑和用户界面分别放在独立构件中，这样对用户界面的修改不会对数据模型</a:t>
            </a:r>
            <a:r>
              <a:rPr sz="2200" b="1" dirty="0">
                <a:latin typeface="Times New Roman" panose="02020603050405020304" charset="0"/>
                <a:ea typeface="宋体" panose="02010600030101010101" pitchFamily="2" charset="-122"/>
                <a:cs typeface="Arial" panose="020B0604020202020204"/>
              </a:rPr>
              <a:t>/</a:t>
            </a:r>
            <a:r>
              <a:rPr sz="2200" b="1" dirty="0">
                <a:latin typeface="Times New Roman" panose="02020603050405020304" charset="0"/>
                <a:ea typeface="宋体" panose="02010600030101010101" pitchFamily="2" charset="-122"/>
                <a:cs typeface="微软雅黑" panose="020B0503020204020204" pitchFamily="34" charset="-122"/>
              </a:rPr>
              <a:t>业务逻辑造成太大影响。</a:t>
            </a:r>
            <a:endParaRPr sz="2200" b="1">
              <a:latin typeface="Times New Roman" panose="02020603050405020304" charset="0"/>
              <a:ea typeface="宋体" panose="02010600030101010101" pitchFamily="2" charset="-122"/>
              <a:cs typeface="微软雅黑" panose="020B0503020204020204" pitchFamily="34" charset="-122"/>
            </a:endParaRPr>
          </a:p>
        </p:txBody>
      </p:sp>
      <p:sp>
        <p:nvSpPr>
          <p:cNvPr id="5" name="object 4"/>
          <p:cNvSpPr/>
          <p:nvPr/>
        </p:nvSpPr>
        <p:spPr>
          <a:xfrm>
            <a:off x="4901566" y="3397251"/>
            <a:ext cx="2398395" cy="1396365"/>
          </a:xfrm>
          <a:prstGeom prst="rect">
            <a:avLst/>
          </a:prstGeom>
          <a:blipFill>
            <a:blip r:embed="rId3" cstate="print"/>
            <a:stretch>
              <a:fillRect/>
            </a:stretch>
          </a:blipFill>
        </p:spPr>
        <p:txBody>
          <a:bodyPr wrap="square" lIns="0" tIns="0" rIns="0" bIns="0" rtlCol="0"/>
          <a:lstStyle/>
          <a:p>
            <a:endParaRPr/>
          </a:p>
        </p:txBody>
      </p:sp>
      <p:sp>
        <p:nvSpPr>
          <p:cNvPr id="6" name="object 5"/>
          <p:cNvSpPr/>
          <p:nvPr/>
        </p:nvSpPr>
        <p:spPr>
          <a:xfrm>
            <a:off x="4885056" y="3382646"/>
            <a:ext cx="2379345" cy="1373505"/>
          </a:xfrm>
          <a:custGeom>
            <a:avLst/>
            <a:gdLst/>
            <a:ahLst/>
            <a:cxnLst/>
            <a:rect l="l" t="t" r="r" b="b"/>
            <a:pathLst>
              <a:path w="2379345" h="1373504">
                <a:moveTo>
                  <a:pt x="0" y="0"/>
                </a:moveTo>
                <a:lnTo>
                  <a:pt x="2379014" y="0"/>
                </a:lnTo>
                <a:lnTo>
                  <a:pt x="2379014" y="1373505"/>
                </a:lnTo>
                <a:lnTo>
                  <a:pt x="0" y="1373505"/>
                </a:lnTo>
                <a:lnTo>
                  <a:pt x="0" y="0"/>
                </a:lnTo>
                <a:close/>
              </a:path>
            </a:pathLst>
          </a:custGeom>
          <a:solidFill>
            <a:srgbClr val="E4E4E4"/>
          </a:solidFill>
        </p:spPr>
        <p:txBody>
          <a:bodyPr wrap="square" lIns="0" tIns="0" rIns="0" bIns="0" rtlCol="0"/>
          <a:lstStyle/>
          <a:p>
            <a:endParaRPr/>
          </a:p>
        </p:txBody>
      </p:sp>
      <p:sp>
        <p:nvSpPr>
          <p:cNvPr id="7" name="object 6"/>
          <p:cNvSpPr/>
          <p:nvPr/>
        </p:nvSpPr>
        <p:spPr>
          <a:xfrm>
            <a:off x="4885056" y="3382646"/>
            <a:ext cx="2379345" cy="1373505"/>
          </a:xfrm>
          <a:custGeom>
            <a:avLst/>
            <a:gdLst/>
            <a:ahLst/>
            <a:cxnLst/>
            <a:rect l="l" t="t" r="r" b="b"/>
            <a:pathLst>
              <a:path w="2379345" h="1373504">
                <a:moveTo>
                  <a:pt x="0" y="0"/>
                </a:moveTo>
                <a:lnTo>
                  <a:pt x="2379018" y="0"/>
                </a:lnTo>
                <a:lnTo>
                  <a:pt x="2379018" y="1373488"/>
                </a:lnTo>
                <a:lnTo>
                  <a:pt x="0" y="1373488"/>
                </a:lnTo>
                <a:lnTo>
                  <a:pt x="0" y="0"/>
                </a:lnTo>
                <a:close/>
              </a:path>
            </a:pathLst>
          </a:custGeom>
          <a:ln w="12699">
            <a:solidFill>
              <a:srgbClr val="000000"/>
            </a:solidFill>
          </a:ln>
        </p:spPr>
        <p:txBody>
          <a:bodyPr wrap="square" lIns="0" tIns="0" rIns="0" bIns="0" rtlCol="0"/>
          <a:lstStyle/>
          <a:p>
            <a:endParaRPr/>
          </a:p>
        </p:txBody>
      </p:sp>
      <p:sp>
        <p:nvSpPr>
          <p:cNvPr id="8" name="object 7"/>
          <p:cNvSpPr txBox="1"/>
          <p:nvPr/>
        </p:nvSpPr>
        <p:spPr>
          <a:xfrm>
            <a:off x="5288915" y="3447415"/>
            <a:ext cx="1752600" cy="1258570"/>
          </a:xfrm>
          <a:prstGeom prst="rect">
            <a:avLst/>
          </a:prstGeom>
        </p:spPr>
        <p:txBody>
          <a:bodyPr vert="horz" wrap="square" lIns="0" tIns="0" rIns="0" bIns="0" rtlCol="0">
            <a:spAutoFit/>
          </a:bodyPr>
          <a:lstStyle/>
          <a:p>
            <a:pPr marL="186055" indent="-10795">
              <a:lnSpc>
                <a:spcPts val="1910"/>
              </a:lnSpc>
            </a:pPr>
            <a:r>
              <a:rPr sz="1600" spc="-5" dirty="0">
                <a:solidFill>
                  <a:srgbClr val="0000CC"/>
                </a:solidFill>
                <a:latin typeface="微软雅黑" panose="020B0503020204020204" pitchFamily="34" charset="-122"/>
                <a:cs typeface="微软雅黑" panose="020B0503020204020204" pitchFamily="34" charset="-122"/>
              </a:rPr>
              <a:t>模型（</a:t>
            </a:r>
            <a:r>
              <a:rPr sz="1600" spc="-5" dirty="0">
                <a:solidFill>
                  <a:srgbClr val="0000CC"/>
                </a:solidFill>
                <a:latin typeface="Arial" panose="020B0604020202020204"/>
                <a:cs typeface="Arial" panose="020B0604020202020204"/>
              </a:rPr>
              <a:t>Model</a:t>
            </a:r>
            <a:r>
              <a:rPr sz="1600" spc="-5" dirty="0">
                <a:solidFill>
                  <a:srgbClr val="0000CC"/>
                </a:solidFill>
                <a:latin typeface="微软雅黑" panose="020B0503020204020204" pitchFamily="34" charset="-122"/>
                <a:cs typeface="微软雅黑" panose="020B0503020204020204" pitchFamily="34" charset="-122"/>
              </a:rPr>
              <a:t>）</a:t>
            </a:r>
            <a:endParaRPr sz="1600">
              <a:latin typeface="微软雅黑" panose="020B0503020204020204" pitchFamily="34" charset="-122"/>
              <a:cs typeface="微软雅黑" panose="020B0503020204020204" pitchFamily="34" charset="-122"/>
            </a:endParaRPr>
          </a:p>
          <a:p>
            <a:pPr marL="12700" marR="106045">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封装应用程序状态</a:t>
            </a:r>
          </a:p>
          <a:p>
            <a:pPr marL="12700" marR="106045">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响应状态查询  </a:t>
            </a:r>
          </a:p>
          <a:p>
            <a:pPr marL="12700" marR="106045">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应用程序功能  </a:t>
            </a:r>
          </a:p>
          <a:p>
            <a:pPr marL="12700" marR="106045">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通知视图改变</a:t>
            </a:r>
          </a:p>
        </p:txBody>
      </p:sp>
      <p:sp>
        <p:nvSpPr>
          <p:cNvPr id="12" name="object 8"/>
          <p:cNvSpPr/>
          <p:nvPr/>
        </p:nvSpPr>
        <p:spPr>
          <a:xfrm>
            <a:off x="1934210" y="5013961"/>
            <a:ext cx="2971800" cy="1412875"/>
          </a:xfrm>
          <a:prstGeom prst="rect">
            <a:avLst/>
          </a:prstGeom>
          <a:blipFill>
            <a:blip r:embed="rId4" cstate="print"/>
            <a:stretch>
              <a:fillRect/>
            </a:stretch>
          </a:blipFill>
        </p:spPr>
        <p:txBody>
          <a:bodyPr wrap="square" lIns="0" tIns="0" rIns="0" bIns="0" rtlCol="0"/>
          <a:lstStyle/>
          <a:p>
            <a:endParaRPr/>
          </a:p>
        </p:txBody>
      </p:sp>
      <p:sp>
        <p:nvSpPr>
          <p:cNvPr id="13" name="object 9"/>
          <p:cNvSpPr/>
          <p:nvPr/>
        </p:nvSpPr>
        <p:spPr>
          <a:xfrm>
            <a:off x="1920240" y="4996816"/>
            <a:ext cx="2951480" cy="1392555"/>
          </a:xfrm>
          <a:custGeom>
            <a:avLst/>
            <a:gdLst/>
            <a:ahLst/>
            <a:cxnLst/>
            <a:rect l="l" t="t" r="r" b="b"/>
            <a:pathLst>
              <a:path w="2951479" h="1392554">
                <a:moveTo>
                  <a:pt x="0" y="0"/>
                </a:moveTo>
                <a:lnTo>
                  <a:pt x="2950972" y="0"/>
                </a:lnTo>
                <a:lnTo>
                  <a:pt x="2950972" y="1392052"/>
                </a:lnTo>
                <a:lnTo>
                  <a:pt x="0" y="1392052"/>
                </a:lnTo>
                <a:lnTo>
                  <a:pt x="0" y="0"/>
                </a:lnTo>
                <a:close/>
              </a:path>
            </a:pathLst>
          </a:custGeom>
          <a:solidFill>
            <a:srgbClr val="E4E4E4"/>
          </a:solidFill>
        </p:spPr>
        <p:txBody>
          <a:bodyPr wrap="square" lIns="0" tIns="0" rIns="0" bIns="0" rtlCol="0"/>
          <a:lstStyle/>
          <a:p>
            <a:endParaRPr/>
          </a:p>
        </p:txBody>
      </p:sp>
      <p:sp>
        <p:nvSpPr>
          <p:cNvPr id="14" name="object 10"/>
          <p:cNvSpPr/>
          <p:nvPr/>
        </p:nvSpPr>
        <p:spPr>
          <a:xfrm>
            <a:off x="1920240" y="4996816"/>
            <a:ext cx="2951480" cy="1392555"/>
          </a:xfrm>
          <a:custGeom>
            <a:avLst/>
            <a:gdLst/>
            <a:ahLst/>
            <a:cxnLst/>
            <a:rect l="l" t="t" r="r" b="b"/>
            <a:pathLst>
              <a:path w="2951479" h="1392554">
                <a:moveTo>
                  <a:pt x="0" y="0"/>
                </a:moveTo>
                <a:lnTo>
                  <a:pt x="2950967" y="0"/>
                </a:lnTo>
                <a:lnTo>
                  <a:pt x="2950967" y="1392058"/>
                </a:lnTo>
                <a:lnTo>
                  <a:pt x="0" y="1392058"/>
                </a:lnTo>
                <a:lnTo>
                  <a:pt x="0" y="0"/>
                </a:lnTo>
                <a:close/>
              </a:path>
            </a:pathLst>
          </a:custGeom>
          <a:ln w="12699">
            <a:solidFill>
              <a:srgbClr val="000000"/>
            </a:solidFill>
          </a:ln>
        </p:spPr>
        <p:txBody>
          <a:bodyPr wrap="square" lIns="0" tIns="0" rIns="0" bIns="0" rtlCol="0"/>
          <a:lstStyle/>
          <a:p>
            <a:endParaRPr/>
          </a:p>
        </p:txBody>
      </p:sp>
      <p:sp>
        <p:nvSpPr>
          <p:cNvPr id="15" name="object 11"/>
          <p:cNvSpPr txBox="1"/>
          <p:nvPr/>
        </p:nvSpPr>
        <p:spPr>
          <a:xfrm>
            <a:off x="2367281" y="5092700"/>
            <a:ext cx="2200275" cy="1245870"/>
          </a:xfrm>
          <a:prstGeom prst="rect">
            <a:avLst/>
          </a:prstGeom>
        </p:spPr>
        <p:txBody>
          <a:bodyPr vert="horz" wrap="square" lIns="0" tIns="0" rIns="0" bIns="0" rtlCol="0">
            <a:spAutoFit/>
          </a:bodyPr>
          <a:lstStyle/>
          <a:p>
            <a:pPr marL="361315">
              <a:lnSpc>
                <a:spcPts val="1910"/>
              </a:lnSpc>
            </a:pPr>
            <a:r>
              <a:rPr sz="1600" spc="-5" dirty="0">
                <a:solidFill>
                  <a:srgbClr val="0033CC"/>
                </a:solidFill>
                <a:latin typeface="微软雅黑" panose="020B0503020204020204" pitchFamily="34" charset="-122"/>
                <a:cs typeface="微软雅黑" panose="020B0503020204020204" pitchFamily="34" charset="-122"/>
              </a:rPr>
              <a:t>视图（</a:t>
            </a:r>
            <a:r>
              <a:rPr sz="1600" spc="-5" dirty="0">
                <a:solidFill>
                  <a:srgbClr val="0033CC"/>
                </a:solidFill>
                <a:latin typeface="Arial" panose="020B0604020202020204"/>
                <a:cs typeface="Arial" panose="020B0604020202020204"/>
              </a:rPr>
              <a:t>View</a:t>
            </a:r>
            <a:r>
              <a:rPr sz="1600" spc="-5" dirty="0">
                <a:solidFill>
                  <a:srgbClr val="0033CC"/>
                </a:solidFill>
                <a:latin typeface="微软雅黑" panose="020B0503020204020204" pitchFamily="34" charset="-122"/>
                <a:cs typeface="微软雅黑" panose="020B0503020204020204" pitchFamily="34" charset="-122"/>
              </a:rPr>
              <a:t>）</a:t>
            </a:r>
            <a:endParaRPr sz="1600">
              <a:latin typeface="微软雅黑" panose="020B0503020204020204" pitchFamily="34" charset="-122"/>
              <a:cs typeface="微软雅黑" panose="020B0503020204020204" pitchFamily="34" charset="-122"/>
            </a:endParaRPr>
          </a:p>
          <a:p>
            <a:pPr marL="12700" marR="5080">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解释模型  </a:t>
            </a:r>
          </a:p>
          <a:p>
            <a:pPr marL="12700" marR="5080">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模型更新请求  </a:t>
            </a:r>
          </a:p>
          <a:p>
            <a:pPr marL="12700" marR="5080">
              <a:lnSpc>
                <a:spcPts val="1900"/>
              </a:lnSpc>
              <a:spcBef>
                <a:spcPts val="100"/>
              </a:spcBef>
            </a:pPr>
            <a:r>
              <a:rPr sz="1600" dirty="0">
                <a:solidFill>
                  <a:schemeClr val="tx1">
                    <a:lumMod val="50000"/>
                  </a:schemeClr>
                </a:solidFill>
                <a:latin typeface="微软雅黑" panose="020B0503020204020204" pitchFamily="34" charset="-122"/>
                <a:cs typeface="微软雅黑" panose="020B0503020204020204" pitchFamily="34" charset="-122"/>
              </a:rPr>
              <a:t>发送用户输入给控制器  允许控制器选择视图</a:t>
            </a:r>
          </a:p>
        </p:txBody>
      </p:sp>
      <p:sp>
        <p:nvSpPr>
          <p:cNvPr id="16" name="object 12"/>
          <p:cNvSpPr/>
          <p:nvPr/>
        </p:nvSpPr>
        <p:spPr>
          <a:xfrm>
            <a:off x="7221221" y="5043170"/>
            <a:ext cx="3100705" cy="1384300"/>
          </a:xfrm>
          <a:prstGeom prst="rect">
            <a:avLst/>
          </a:prstGeom>
          <a:blipFill>
            <a:blip r:embed="rId5" cstate="print"/>
            <a:stretch>
              <a:fillRect/>
            </a:stretch>
          </a:blipFill>
        </p:spPr>
        <p:txBody>
          <a:bodyPr wrap="square" lIns="0" tIns="0" rIns="0" bIns="0" rtlCol="0"/>
          <a:lstStyle/>
          <a:p>
            <a:endParaRPr/>
          </a:p>
        </p:txBody>
      </p:sp>
      <p:sp>
        <p:nvSpPr>
          <p:cNvPr id="25" name="object 13"/>
          <p:cNvSpPr/>
          <p:nvPr/>
        </p:nvSpPr>
        <p:spPr>
          <a:xfrm>
            <a:off x="7205981" y="5027931"/>
            <a:ext cx="3079115" cy="1362075"/>
          </a:xfrm>
          <a:custGeom>
            <a:avLst/>
            <a:gdLst/>
            <a:ahLst/>
            <a:cxnLst/>
            <a:rect l="l" t="t" r="r" b="b"/>
            <a:pathLst>
              <a:path w="3079115" h="1362075">
                <a:moveTo>
                  <a:pt x="0" y="0"/>
                </a:moveTo>
                <a:lnTo>
                  <a:pt x="3079038" y="0"/>
                </a:lnTo>
                <a:lnTo>
                  <a:pt x="3079038" y="1361559"/>
                </a:lnTo>
                <a:lnTo>
                  <a:pt x="0" y="1361559"/>
                </a:lnTo>
                <a:lnTo>
                  <a:pt x="0" y="0"/>
                </a:lnTo>
                <a:close/>
              </a:path>
            </a:pathLst>
          </a:custGeom>
          <a:solidFill>
            <a:srgbClr val="E4E4E4"/>
          </a:solidFill>
        </p:spPr>
        <p:txBody>
          <a:bodyPr wrap="square" lIns="0" tIns="0" rIns="0" bIns="0" rtlCol="0"/>
          <a:lstStyle/>
          <a:p>
            <a:endParaRPr/>
          </a:p>
        </p:txBody>
      </p:sp>
      <p:sp>
        <p:nvSpPr>
          <p:cNvPr id="26" name="object 14"/>
          <p:cNvSpPr/>
          <p:nvPr/>
        </p:nvSpPr>
        <p:spPr>
          <a:xfrm>
            <a:off x="7205981" y="5027931"/>
            <a:ext cx="3079115" cy="1362075"/>
          </a:xfrm>
          <a:custGeom>
            <a:avLst/>
            <a:gdLst/>
            <a:ahLst/>
            <a:cxnLst/>
            <a:rect l="l" t="t" r="r" b="b"/>
            <a:pathLst>
              <a:path w="3079115" h="1362075">
                <a:moveTo>
                  <a:pt x="0" y="0"/>
                </a:moveTo>
                <a:lnTo>
                  <a:pt x="3079047" y="0"/>
                </a:lnTo>
                <a:lnTo>
                  <a:pt x="3079047" y="1361559"/>
                </a:lnTo>
                <a:lnTo>
                  <a:pt x="0" y="1361559"/>
                </a:lnTo>
                <a:lnTo>
                  <a:pt x="0" y="0"/>
                </a:lnTo>
                <a:close/>
              </a:path>
            </a:pathLst>
          </a:custGeom>
          <a:ln w="12699">
            <a:solidFill>
              <a:srgbClr val="000000"/>
            </a:solidFill>
          </a:ln>
        </p:spPr>
        <p:txBody>
          <a:bodyPr wrap="square" lIns="0" tIns="0" rIns="0" bIns="0" rtlCol="0"/>
          <a:lstStyle/>
          <a:p>
            <a:endParaRPr/>
          </a:p>
        </p:txBody>
      </p:sp>
      <p:grpSp>
        <p:nvGrpSpPr>
          <p:cNvPr id="51" name="组合 50"/>
          <p:cNvGrpSpPr/>
          <p:nvPr/>
        </p:nvGrpSpPr>
        <p:grpSpPr>
          <a:xfrm>
            <a:off x="7270116" y="3430270"/>
            <a:ext cx="1440815" cy="1602740"/>
            <a:chOff x="9049" y="5402"/>
            <a:chExt cx="2269" cy="2524"/>
          </a:xfrm>
        </p:grpSpPr>
        <p:sp>
          <p:nvSpPr>
            <p:cNvPr id="27" name="object 15"/>
            <p:cNvSpPr/>
            <p:nvPr/>
          </p:nvSpPr>
          <p:spPr>
            <a:xfrm>
              <a:off x="9089" y="5808"/>
              <a:ext cx="2229" cy="2118"/>
            </a:xfrm>
            <a:custGeom>
              <a:avLst/>
              <a:gdLst/>
              <a:ahLst/>
              <a:cxnLst/>
              <a:rect l="l" t="t" r="r" b="b"/>
              <a:pathLst>
                <a:path w="1415415" h="1344929">
                  <a:moveTo>
                    <a:pt x="1414998" y="1344329"/>
                  </a:moveTo>
                  <a:lnTo>
                    <a:pt x="1414998" y="0"/>
                  </a:lnTo>
                  <a:lnTo>
                    <a:pt x="0" y="0"/>
                  </a:lnTo>
                </a:path>
              </a:pathLst>
            </a:custGeom>
            <a:ln w="9524">
              <a:solidFill>
                <a:srgbClr val="000000"/>
              </a:solidFill>
            </a:ln>
          </p:spPr>
          <p:txBody>
            <a:bodyPr wrap="square" lIns="0" tIns="0" rIns="0" bIns="0" rtlCol="0"/>
            <a:lstStyle/>
            <a:p>
              <a:endParaRPr/>
            </a:p>
          </p:txBody>
        </p:sp>
        <p:sp>
          <p:nvSpPr>
            <p:cNvPr id="28" name="object 16"/>
            <p:cNvSpPr/>
            <p:nvPr/>
          </p:nvSpPr>
          <p:spPr>
            <a:xfrm>
              <a:off x="9049" y="5748"/>
              <a:ext cx="120" cy="12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29" name="object 17"/>
            <p:cNvSpPr txBox="1"/>
            <p:nvPr/>
          </p:nvSpPr>
          <p:spPr>
            <a:xfrm>
              <a:off x="9205" y="5402"/>
              <a:ext cx="1320" cy="388"/>
            </a:xfrm>
            <a:prstGeom prst="rect">
              <a:avLst/>
            </a:prstGeom>
          </p:spPr>
          <p:txBody>
            <a:bodyPr vert="horz" wrap="square" lIns="0" tIns="0" rIns="0" bIns="0" rtlCol="0">
              <a:spAutoFit/>
            </a:bodyPr>
            <a:lstStyle/>
            <a:p>
              <a:pPr marL="12700"/>
              <a:r>
                <a:rPr sz="1600" dirty="0">
                  <a:solidFill>
                    <a:schemeClr val="tx1">
                      <a:lumMod val="50000"/>
                    </a:schemeClr>
                  </a:solidFill>
                  <a:latin typeface="微软雅黑" panose="020B0503020204020204" pitchFamily="34" charset="-122"/>
                  <a:cs typeface="微软雅黑" panose="020B0503020204020204" pitchFamily="34" charset="-122"/>
                </a:rPr>
                <a:t>状态改变</a:t>
              </a:r>
            </a:p>
          </p:txBody>
        </p:sp>
      </p:grpSp>
      <p:grpSp>
        <p:nvGrpSpPr>
          <p:cNvPr id="50" name="组合 49"/>
          <p:cNvGrpSpPr/>
          <p:nvPr/>
        </p:nvGrpSpPr>
        <p:grpSpPr>
          <a:xfrm>
            <a:off x="2597785" y="3387725"/>
            <a:ext cx="2280920" cy="1614170"/>
            <a:chOff x="1691" y="5335"/>
            <a:chExt cx="3592" cy="2542"/>
          </a:xfrm>
        </p:grpSpPr>
        <p:sp>
          <p:nvSpPr>
            <p:cNvPr id="30" name="object 18"/>
            <p:cNvSpPr/>
            <p:nvPr/>
          </p:nvSpPr>
          <p:spPr>
            <a:xfrm>
              <a:off x="1691" y="5716"/>
              <a:ext cx="3552" cy="2161"/>
            </a:xfrm>
            <a:custGeom>
              <a:avLst/>
              <a:gdLst/>
              <a:ahLst/>
              <a:cxnLst/>
              <a:rect l="l" t="t" r="r" b="b"/>
              <a:pathLst>
                <a:path w="2255520" h="1372235">
                  <a:moveTo>
                    <a:pt x="0" y="1372169"/>
                  </a:moveTo>
                  <a:lnTo>
                    <a:pt x="0" y="0"/>
                  </a:lnTo>
                  <a:lnTo>
                    <a:pt x="2255368" y="0"/>
                  </a:lnTo>
                </a:path>
              </a:pathLst>
            </a:custGeom>
            <a:ln w="9524">
              <a:solidFill>
                <a:srgbClr val="000000"/>
              </a:solidFill>
            </a:ln>
          </p:spPr>
          <p:txBody>
            <a:bodyPr wrap="square" lIns="0" tIns="0" rIns="0" bIns="0" rtlCol="0"/>
            <a:lstStyle/>
            <a:p>
              <a:endParaRPr/>
            </a:p>
          </p:txBody>
        </p:sp>
        <p:sp>
          <p:nvSpPr>
            <p:cNvPr id="31" name="object 19"/>
            <p:cNvSpPr/>
            <p:nvPr/>
          </p:nvSpPr>
          <p:spPr>
            <a:xfrm>
              <a:off x="5163" y="5656"/>
              <a:ext cx="120" cy="12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2" name="object 20"/>
            <p:cNvSpPr txBox="1"/>
            <p:nvPr/>
          </p:nvSpPr>
          <p:spPr>
            <a:xfrm>
              <a:off x="2648" y="5335"/>
              <a:ext cx="1320" cy="388"/>
            </a:xfrm>
            <a:prstGeom prst="rect">
              <a:avLst/>
            </a:prstGeom>
          </p:spPr>
          <p:txBody>
            <a:bodyPr vert="horz" wrap="square" lIns="0" tIns="0" rIns="0" bIns="0" rtlCol="0">
              <a:spAutoFit/>
            </a:bodyPr>
            <a:lstStyle/>
            <a:p>
              <a:pPr marL="12700"/>
              <a:r>
                <a:rPr sz="1600" dirty="0">
                  <a:solidFill>
                    <a:schemeClr val="tx1">
                      <a:lumMod val="50000"/>
                    </a:schemeClr>
                  </a:solidFill>
                  <a:latin typeface="微软雅黑" panose="020B0503020204020204" pitchFamily="34" charset="-122"/>
                  <a:cs typeface="微软雅黑" panose="020B0503020204020204" pitchFamily="34" charset="-122"/>
                </a:rPr>
                <a:t>状态查询</a:t>
              </a:r>
            </a:p>
          </p:txBody>
        </p:sp>
      </p:grpSp>
      <p:grpSp>
        <p:nvGrpSpPr>
          <p:cNvPr id="49" name="组合 48"/>
          <p:cNvGrpSpPr/>
          <p:nvPr/>
        </p:nvGrpSpPr>
        <p:grpSpPr>
          <a:xfrm>
            <a:off x="3397886" y="4117976"/>
            <a:ext cx="1466215" cy="883285"/>
            <a:chOff x="2951" y="6485"/>
            <a:chExt cx="2309" cy="1391"/>
          </a:xfrm>
        </p:grpSpPr>
        <p:sp>
          <p:nvSpPr>
            <p:cNvPr id="33" name="object 21"/>
            <p:cNvSpPr/>
            <p:nvPr/>
          </p:nvSpPr>
          <p:spPr>
            <a:xfrm>
              <a:off x="3011" y="6485"/>
              <a:ext cx="2249" cy="1351"/>
            </a:xfrm>
            <a:custGeom>
              <a:avLst/>
              <a:gdLst/>
              <a:ahLst/>
              <a:cxnLst/>
              <a:rect l="l" t="t" r="r" b="b"/>
              <a:pathLst>
                <a:path w="1428114" h="857885">
                  <a:moveTo>
                    <a:pt x="1428119" y="0"/>
                  </a:moveTo>
                  <a:lnTo>
                    <a:pt x="0" y="0"/>
                  </a:lnTo>
                  <a:lnTo>
                    <a:pt x="0" y="857560"/>
                  </a:lnTo>
                </a:path>
              </a:pathLst>
            </a:custGeom>
            <a:ln w="28575" cmpd="sng">
              <a:solidFill>
                <a:schemeClr val="accent1">
                  <a:shade val="50000"/>
                </a:schemeClr>
              </a:solidFill>
              <a:prstDash val="sysDash"/>
            </a:ln>
          </p:spPr>
          <p:txBody>
            <a:bodyPr wrap="square" lIns="0" tIns="0" rIns="0" bIns="0" rtlCol="0"/>
            <a:lstStyle/>
            <a:p>
              <a:endParaRPr/>
            </a:p>
          </p:txBody>
        </p:sp>
        <p:sp>
          <p:nvSpPr>
            <p:cNvPr id="35" name="object 22"/>
            <p:cNvSpPr/>
            <p:nvPr/>
          </p:nvSpPr>
          <p:spPr>
            <a:xfrm>
              <a:off x="2951" y="7756"/>
              <a:ext cx="120" cy="12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36" name="object 23"/>
            <p:cNvSpPr txBox="1"/>
            <p:nvPr/>
          </p:nvSpPr>
          <p:spPr>
            <a:xfrm>
              <a:off x="3334" y="6500"/>
              <a:ext cx="1320" cy="388"/>
            </a:xfrm>
            <a:prstGeom prst="rect">
              <a:avLst/>
            </a:prstGeom>
          </p:spPr>
          <p:txBody>
            <a:bodyPr vert="horz" wrap="square" lIns="0" tIns="0" rIns="0" bIns="0" rtlCol="0">
              <a:spAutoFit/>
            </a:bodyPr>
            <a:lstStyle/>
            <a:p>
              <a:pPr marL="12700"/>
              <a:r>
                <a:rPr sz="1600" dirty="0">
                  <a:solidFill>
                    <a:schemeClr val="tx1">
                      <a:lumMod val="50000"/>
                    </a:schemeClr>
                  </a:solidFill>
                  <a:latin typeface="微软雅黑" panose="020B0503020204020204" pitchFamily="34" charset="-122"/>
                  <a:cs typeface="微软雅黑" panose="020B0503020204020204" pitchFamily="34" charset="-122"/>
                </a:rPr>
                <a:t>通知改变</a:t>
              </a:r>
            </a:p>
          </p:txBody>
        </p:sp>
      </p:grpSp>
      <p:grpSp>
        <p:nvGrpSpPr>
          <p:cNvPr id="54" name="组合 53"/>
          <p:cNvGrpSpPr/>
          <p:nvPr/>
        </p:nvGrpSpPr>
        <p:grpSpPr>
          <a:xfrm>
            <a:off x="4883150" y="5107305"/>
            <a:ext cx="2326640" cy="320040"/>
            <a:chOff x="5290" y="8043"/>
            <a:chExt cx="3664" cy="504"/>
          </a:xfrm>
        </p:grpSpPr>
        <p:sp>
          <p:nvSpPr>
            <p:cNvPr id="37" name="object 24"/>
            <p:cNvSpPr/>
            <p:nvPr/>
          </p:nvSpPr>
          <p:spPr>
            <a:xfrm>
              <a:off x="5330" y="8487"/>
              <a:ext cx="3624" cy="0"/>
            </a:xfrm>
            <a:custGeom>
              <a:avLst/>
              <a:gdLst/>
              <a:ahLst/>
              <a:cxnLst/>
              <a:rect l="l" t="t" r="r" b="b"/>
              <a:pathLst>
                <a:path w="2301240">
                  <a:moveTo>
                    <a:pt x="2300988" y="0"/>
                  </a:moveTo>
                  <a:lnTo>
                    <a:pt x="0" y="0"/>
                  </a:lnTo>
                </a:path>
              </a:pathLst>
            </a:custGeom>
            <a:ln w="9524">
              <a:solidFill>
                <a:srgbClr val="000000"/>
              </a:solidFill>
            </a:ln>
          </p:spPr>
          <p:txBody>
            <a:bodyPr wrap="square" lIns="0" tIns="0" rIns="0" bIns="0" rtlCol="0"/>
            <a:lstStyle/>
            <a:p>
              <a:endParaRPr/>
            </a:p>
          </p:txBody>
        </p:sp>
        <p:sp>
          <p:nvSpPr>
            <p:cNvPr id="38" name="object 25"/>
            <p:cNvSpPr/>
            <p:nvPr/>
          </p:nvSpPr>
          <p:spPr>
            <a:xfrm>
              <a:off x="5290" y="8427"/>
              <a:ext cx="120" cy="12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39" name="object 26"/>
            <p:cNvSpPr txBox="1"/>
            <p:nvPr/>
          </p:nvSpPr>
          <p:spPr>
            <a:xfrm>
              <a:off x="6108" y="8043"/>
              <a:ext cx="1320" cy="388"/>
            </a:xfrm>
            <a:prstGeom prst="rect">
              <a:avLst/>
            </a:prstGeom>
          </p:spPr>
          <p:txBody>
            <a:bodyPr vert="horz" wrap="square" lIns="0" tIns="0" rIns="0" bIns="0" rtlCol="0">
              <a:spAutoFit/>
            </a:bodyPr>
            <a:lstStyle/>
            <a:p>
              <a:pPr marL="12700"/>
              <a:r>
                <a:rPr sz="1600" dirty="0">
                  <a:solidFill>
                    <a:schemeClr val="tx1">
                      <a:lumMod val="50000"/>
                    </a:schemeClr>
                  </a:solidFill>
                  <a:latin typeface="微软雅黑" panose="020B0503020204020204" pitchFamily="34" charset="-122"/>
                  <a:cs typeface="微软雅黑" panose="020B0503020204020204" pitchFamily="34" charset="-122"/>
                </a:rPr>
                <a:t>视图选择</a:t>
              </a:r>
            </a:p>
          </p:txBody>
        </p:sp>
      </p:grpSp>
      <p:sp>
        <p:nvSpPr>
          <p:cNvPr id="41" name="object 28"/>
          <p:cNvSpPr txBox="1"/>
          <p:nvPr/>
        </p:nvSpPr>
        <p:spPr>
          <a:xfrm>
            <a:off x="7505066" y="5128895"/>
            <a:ext cx="2464435" cy="1234440"/>
          </a:xfrm>
          <a:prstGeom prst="rect">
            <a:avLst/>
          </a:prstGeom>
        </p:spPr>
        <p:txBody>
          <a:bodyPr vert="horz" wrap="square" lIns="0" tIns="0" rIns="0" bIns="0" rtlCol="0">
            <a:spAutoFit/>
          </a:bodyPr>
          <a:lstStyle/>
          <a:p>
            <a:pPr marL="110490"/>
            <a:r>
              <a:rPr sz="1600" spc="-5" dirty="0">
                <a:solidFill>
                  <a:srgbClr val="0033CC"/>
                </a:solidFill>
                <a:latin typeface="微软雅黑" panose="020B0503020204020204" pitchFamily="34" charset="-122"/>
                <a:cs typeface="微软雅黑" panose="020B0503020204020204" pitchFamily="34" charset="-122"/>
              </a:rPr>
              <a:t>控制器（</a:t>
            </a:r>
            <a:r>
              <a:rPr sz="1600" spc="-5" dirty="0">
                <a:solidFill>
                  <a:srgbClr val="0033CC"/>
                </a:solidFill>
                <a:latin typeface="Arial" panose="020B0604020202020204"/>
                <a:cs typeface="Arial" panose="020B0604020202020204"/>
              </a:rPr>
              <a:t>Controller</a:t>
            </a:r>
            <a:r>
              <a:rPr sz="1600" spc="-5" dirty="0">
                <a:solidFill>
                  <a:srgbClr val="0033CC"/>
                </a:solidFill>
                <a:latin typeface="微软雅黑" panose="020B0503020204020204" pitchFamily="34" charset="-122"/>
                <a:cs typeface="微软雅黑" panose="020B0503020204020204" pitchFamily="34" charset="-122"/>
              </a:rPr>
              <a:t>）</a:t>
            </a:r>
            <a:endParaRPr sz="1600">
              <a:latin typeface="微软雅黑" panose="020B0503020204020204" pitchFamily="34" charset="-122"/>
              <a:cs typeface="微软雅黑" panose="020B0503020204020204" pitchFamily="34" charset="-122"/>
            </a:endParaRPr>
          </a:p>
          <a:p>
            <a:pPr marL="110490" marR="87630" defTabSz="-635">
              <a:lnSpc>
                <a:spcPts val="1900"/>
              </a:lnSpc>
              <a:spcBef>
                <a:spcPts val="700"/>
              </a:spcBef>
            </a:pPr>
            <a:r>
              <a:rPr sz="1600" dirty="0">
                <a:solidFill>
                  <a:schemeClr val="tx1">
                    <a:lumMod val="50000"/>
                  </a:schemeClr>
                </a:solidFill>
                <a:latin typeface="微软雅黑" panose="020B0503020204020204" pitchFamily="34" charset="-122"/>
                <a:cs typeface="微软雅黑" panose="020B0503020204020204" pitchFamily="34" charset="-122"/>
              </a:rPr>
              <a:t>定义应用程序行为  </a:t>
            </a:r>
          </a:p>
          <a:p>
            <a:pPr marL="110490" marR="87630" defTabSz="-635">
              <a:lnSpc>
                <a:spcPts val="1900"/>
              </a:lnSpc>
              <a:spcBef>
                <a:spcPts val="700"/>
              </a:spcBef>
            </a:pPr>
            <a:r>
              <a:rPr sz="1600" dirty="0">
                <a:solidFill>
                  <a:schemeClr val="tx1">
                    <a:lumMod val="50000"/>
                  </a:schemeClr>
                </a:solidFill>
                <a:latin typeface="微软雅黑" panose="020B0503020204020204" pitchFamily="34" charset="-122"/>
                <a:cs typeface="微软雅黑" panose="020B0503020204020204" pitchFamily="34" charset="-122"/>
              </a:rPr>
              <a:t>用户动作映射成模型更新</a:t>
            </a:r>
          </a:p>
          <a:p>
            <a:pPr marL="110490" marR="87630" defTabSz="-635">
              <a:lnSpc>
                <a:spcPts val="1900"/>
              </a:lnSpc>
              <a:spcBef>
                <a:spcPts val="700"/>
              </a:spcBef>
            </a:pPr>
            <a:r>
              <a:rPr sz="1600" dirty="0">
                <a:solidFill>
                  <a:schemeClr val="tx1">
                    <a:lumMod val="50000"/>
                  </a:schemeClr>
                </a:solidFill>
                <a:latin typeface="微软雅黑" panose="020B0503020204020204" pitchFamily="34" charset="-122"/>
                <a:cs typeface="微软雅黑" panose="020B0503020204020204" pitchFamily="34" charset="-122"/>
              </a:rPr>
              <a:t>选择响应的视图</a:t>
            </a:r>
          </a:p>
        </p:txBody>
      </p:sp>
      <p:grpSp>
        <p:nvGrpSpPr>
          <p:cNvPr id="47" name="组合 46"/>
          <p:cNvGrpSpPr/>
          <p:nvPr/>
        </p:nvGrpSpPr>
        <p:grpSpPr>
          <a:xfrm>
            <a:off x="7739381" y="2486026"/>
            <a:ext cx="2917825" cy="650875"/>
            <a:chOff x="11681" y="5427"/>
            <a:chExt cx="4595" cy="1025"/>
          </a:xfrm>
        </p:grpSpPr>
        <p:sp>
          <p:nvSpPr>
            <p:cNvPr id="46" name="object 33"/>
            <p:cNvSpPr txBox="1"/>
            <p:nvPr/>
          </p:nvSpPr>
          <p:spPr>
            <a:xfrm>
              <a:off x="11681" y="5427"/>
              <a:ext cx="4595" cy="1025"/>
            </a:xfrm>
            <a:prstGeom prst="rect">
              <a:avLst/>
            </a:prstGeom>
          </p:spPr>
          <p:txBody>
            <a:bodyPr vert="horz" wrap="square" lIns="0" tIns="0" rIns="0" bIns="0" rtlCol="0">
              <a:spAutoFit/>
            </a:bodyPr>
            <a:lstStyle/>
            <a:p>
              <a:pPr marL="1447800"/>
              <a:r>
                <a:rPr lang="en-US" sz="1600" dirty="0">
                  <a:latin typeface="微软雅黑" panose="020B0503020204020204" pitchFamily="34" charset="-122"/>
                  <a:cs typeface="微软雅黑" panose="020B0503020204020204" pitchFamily="34" charset="-122"/>
                </a:rPr>
                <a:t>    </a:t>
              </a:r>
              <a:r>
                <a:rPr sz="1600" dirty="0">
                  <a:solidFill>
                    <a:schemeClr val="tx1">
                      <a:lumMod val="50000"/>
                    </a:schemeClr>
                  </a:solidFill>
                  <a:latin typeface="微软雅黑" panose="020B0503020204020204" pitchFamily="34" charset="-122"/>
                  <a:cs typeface="微软雅黑" panose="020B0503020204020204" pitchFamily="34" charset="-122"/>
                </a:rPr>
                <a:t>方法调用</a:t>
              </a:r>
            </a:p>
            <a:p>
              <a:pPr marL="12700" defTabSz="-635">
                <a:spcBef>
                  <a:spcPts val="1150"/>
                </a:spcBef>
                <a:tabLst>
                  <a:tab pos="1430020" algn="l"/>
                </a:tabLst>
              </a:pPr>
              <a:r>
                <a:rPr sz="1600" dirty="0">
                  <a:solidFill>
                    <a:schemeClr val="tx1">
                      <a:lumMod val="50000"/>
                    </a:schemeClr>
                  </a:solidFill>
                  <a:latin typeface="Times New Roman" panose="02020603050405020304"/>
                  <a:cs typeface="Times New Roman" panose="02020603050405020304"/>
                </a:rPr>
                <a:t> 	     </a:t>
              </a:r>
              <a:r>
                <a:rPr sz="1600" dirty="0">
                  <a:solidFill>
                    <a:schemeClr val="tx1">
                      <a:lumMod val="50000"/>
                    </a:schemeClr>
                  </a:solidFill>
                  <a:latin typeface="微软雅黑" panose="020B0503020204020204" pitchFamily="34" charset="-122"/>
                  <a:cs typeface="微软雅黑" panose="020B0503020204020204" pitchFamily="34" charset="-122"/>
                </a:rPr>
                <a:t>事件</a:t>
              </a:r>
            </a:p>
          </p:txBody>
        </p:sp>
        <p:sp>
          <p:nvSpPr>
            <p:cNvPr id="42" name="object 29"/>
            <p:cNvSpPr/>
            <p:nvPr/>
          </p:nvSpPr>
          <p:spPr>
            <a:xfrm>
              <a:off x="12324" y="5656"/>
              <a:ext cx="1930" cy="0"/>
            </a:xfrm>
            <a:custGeom>
              <a:avLst/>
              <a:gdLst/>
              <a:ahLst/>
              <a:cxnLst/>
              <a:rect l="l" t="t" r="r" b="b"/>
              <a:pathLst>
                <a:path w="1225550">
                  <a:moveTo>
                    <a:pt x="0" y="0"/>
                  </a:moveTo>
                  <a:lnTo>
                    <a:pt x="1225549" y="0"/>
                  </a:lnTo>
                </a:path>
              </a:pathLst>
            </a:custGeom>
            <a:ln w="9524">
              <a:solidFill>
                <a:srgbClr val="000000"/>
              </a:solidFill>
            </a:ln>
          </p:spPr>
          <p:txBody>
            <a:bodyPr wrap="square" lIns="0" tIns="0" rIns="0" bIns="0" rtlCol="0"/>
            <a:lstStyle/>
            <a:p>
              <a:endParaRPr/>
            </a:p>
          </p:txBody>
        </p:sp>
        <p:sp>
          <p:nvSpPr>
            <p:cNvPr id="43" name="object 30"/>
            <p:cNvSpPr/>
            <p:nvPr/>
          </p:nvSpPr>
          <p:spPr>
            <a:xfrm>
              <a:off x="14174" y="5596"/>
              <a:ext cx="120" cy="121"/>
            </a:xfrm>
            <a:custGeom>
              <a:avLst/>
              <a:gdLst/>
              <a:ahLst/>
              <a:cxnLst/>
              <a:rect l="l" t="t" r="r" b="b"/>
              <a:pathLst>
                <a:path w="76200" h="76835">
                  <a:moveTo>
                    <a:pt x="0" y="0"/>
                  </a:moveTo>
                  <a:lnTo>
                    <a:pt x="0" y="76212"/>
                  </a:lnTo>
                  <a:lnTo>
                    <a:pt x="76200" y="38112"/>
                  </a:lnTo>
                  <a:lnTo>
                    <a:pt x="0" y="0"/>
                  </a:lnTo>
                  <a:close/>
                </a:path>
              </a:pathLst>
            </a:custGeom>
            <a:solidFill>
              <a:srgbClr val="000000"/>
            </a:solidFill>
          </p:spPr>
          <p:txBody>
            <a:bodyPr wrap="square" lIns="0" tIns="0" rIns="0" bIns="0" rtlCol="0"/>
            <a:lstStyle/>
            <a:p>
              <a:endParaRPr/>
            </a:p>
          </p:txBody>
        </p:sp>
        <p:sp>
          <p:nvSpPr>
            <p:cNvPr id="44" name="object 31"/>
            <p:cNvSpPr/>
            <p:nvPr/>
          </p:nvSpPr>
          <p:spPr>
            <a:xfrm>
              <a:off x="12270" y="6282"/>
              <a:ext cx="1933" cy="0"/>
            </a:xfrm>
            <a:custGeom>
              <a:avLst/>
              <a:gdLst/>
              <a:ahLst/>
              <a:cxnLst/>
              <a:rect l="l" t="t" r="r" b="b"/>
              <a:pathLst>
                <a:path w="1227454">
                  <a:moveTo>
                    <a:pt x="0" y="0"/>
                  </a:moveTo>
                  <a:lnTo>
                    <a:pt x="1227139" y="0"/>
                  </a:lnTo>
                </a:path>
              </a:pathLst>
            </a:custGeom>
            <a:ln w="28575" cmpd="sng">
              <a:solidFill>
                <a:schemeClr val="accent1">
                  <a:shade val="50000"/>
                </a:schemeClr>
              </a:solidFill>
              <a:prstDash val="sysDash"/>
            </a:ln>
          </p:spPr>
          <p:txBody>
            <a:bodyPr wrap="square" lIns="0" tIns="0" rIns="0" bIns="0" rtlCol="0"/>
            <a:lstStyle/>
            <a:p>
              <a:endParaRPr/>
            </a:p>
          </p:txBody>
        </p:sp>
        <p:sp>
          <p:nvSpPr>
            <p:cNvPr id="45" name="object 32"/>
            <p:cNvSpPr/>
            <p:nvPr/>
          </p:nvSpPr>
          <p:spPr>
            <a:xfrm>
              <a:off x="14174" y="6222"/>
              <a:ext cx="120" cy="12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53" name="组合 52"/>
          <p:cNvGrpSpPr/>
          <p:nvPr/>
        </p:nvGrpSpPr>
        <p:grpSpPr>
          <a:xfrm>
            <a:off x="4894580" y="5633721"/>
            <a:ext cx="2315210" cy="396875"/>
            <a:chOff x="5308" y="8872"/>
            <a:chExt cx="3646" cy="625"/>
          </a:xfrm>
        </p:grpSpPr>
        <p:sp>
          <p:nvSpPr>
            <p:cNvPr id="40" name="object 27"/>
            <p:cNvSpPr/>
            <p:nvPr/>
          </p:nvSpPr>
          <p:spPr>
            <a:xfrm>
              <a:off x="8834" y="8942"/>
              <a:ext cx="120" cy="12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48" name="object 31"/>
            <p:cNvSpPr/>
            <p:nvPr/>
          </p:nvSpPr>
          <p:spPr>
            <a:xfrm flipV="1">
              <a:off x="5308" y="8872"/>
              <a:ext cx="3525" cy="120"/>
            </a:xfrm>
            <a:custGeom>
              <a:avLst/>
              <a:gdLst/>
              <a:ahLst/>
              <a:cxnLst/>
              <a:rect l="l" t="t" r="r" b="b"/>
              <a:pathLst>
                <a:path w="1227454">
                  <a:moveTo>
                    <a:pt x="0" y="0"/>
                  </a:moveTo>
                  <a:lnTo>
                    <a:pt x="1227139" y="0"/>
                  </a:lnTo>
                </a:path>
              </a:pathLst>
            </a:custGeom>
            <a:ln w="28575" cmpd="sng">
              <a:solidFill>
                <a:schemeClr val="accent1">
                  <a:shade val="50000"/>
                </a:schemeClr>
              </a:solidFill>
              <a:prstDash val="sysDash"/>
            </a:ln>
          </p:spPr>
          <p:txBody>
            <a:bodyPr wrap="square" lIns="0" tIns="0" rIns="0" bIns="0" rtlCol="0"/>
            <a:lstStyle/>
            <a:p>
              <a:endParaRPr/>
            </a:p>
          </p:txBody>
        </p:sp>
        <p:sp>
          <p:nvSpPr>
            <p:cNvPr id="52" name="object 23"/>
            <p:cNvSpPr txBox="1"/>
            <p:nvPr/>
          </p:nvSpPr>
          <p:spPr>
            <a:xfrm>
              <a:off x="6159" y="9113"/>
              <a:ext cx="1320" cy="384"/>
            </a:xfrm>
            <a:prstGeom prst="rect">
              <a:avLst/>
            </a:prstGeom>
          </p:spPr>
          <p:txBody>
            <a:bodyPr vert="horz" wrap="square" lIns="0" tIns="0" rIns="0" bIns="0" rtlCol="0">
              <a:spAutoFit/>
            </a:bodyPr>
            <a:lstStyle/>
            <a:p>
              <a:pPr marL="12700"/>
              <a:r>
                <a:rPr lang="zh-CN" altLang="en-US" sz="1600" dirty="0">
                  <a:solidFill>
                    <a:schemeClr val="tx1">
                      <a:lumMod val="50000"/>
                    </a:schemeClr>
                  </a:solidFill>
                  <a:latin typeface="微软雅黑" panose="020B0503020204020204" pitchFamily="34" charset="-122"/>
                  <a:cs typeface="微软雅黑" panose="020B0503020204020204" pitchFamily="34" charset="-122"/>
                </a:rPr>
                <a:t>用户请求</a:t>
              </a:r>
            </a:p>
          </p:txBody>
        </p:sp>
      </p:grpSp>
    </p:spTree>
    <p:extLst>
      <p:ext uri="{BB962C8B-B14F-4D97-AF65-F5344CB8AC3E}">
        <p14:creationId xmlns:p14="http://schemas.microsoft.com/office/powerpoint/2010/main" val="163594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right)">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smtClean="0"/>
              <a:t>体系结构的</a:t>
            </a:r>
            <a:r>
              <a:rPr lang="zh-CN" altLang="en-US" dirty="0"/>
              <a:t>选择</a:t>
            </a:r>
          </a:p>
        </p:txBody>
      </p:sp>
      <p:sp>
        <p:nvSpPr>
          <p:cNvPr id="3" name="object 3"/>
          <p:cNvSpPr txBox="1"/>
          <p:nvPr/>
        </p:nvSpPr>
        <p:spPr>
          <a:xfrm>
            <a:off x="1093992" y="1869478"/>
            <a:ext cx="9986383" cy="3343736"/>
          </a:xfrm>
          <a:prstGeom prst="rect">
            <a:avLst/>
          </a:prstGeom>
        </p:spPr>
        <p:txBody>
          <a:bodyPr vert="horz" wrap="square" lIns="0" tIns="0" rIns="0" bIns="0" rtlCol="0">
            <a:spAutoFit/>
          </a:bodyPr>
          <a:lstStyle/>
          <a:p>
            <a:pPr marL="355600" marR="203835" indent="166370" algn="just">
              <a:lnSpc>
                <a:spcPct val="119000"/>
              </a:lnSpc>
              <a:spcBef>
                <a:spcPts val="1245"/>
              </a:spcBef>
            </a:pPr>
            <a:r>
              <a:rPr sz="2800" dirty="0" smtClean="0">
                <a:solidFill>
                  <a:schemeClr val="tx1">
                    <a:lumMod val="50000"/>
                  </a:schemeClr>
                </a:solidFill>
                <a:latin typeface="Arial" panose="020B0604020202020204"/>
                <a:cs typeface="Arial" panose="020B0604020202020204"/>
              </a:rPr>
              <a:t>• </a:t>
            </a:r>
            <a:r>
              <a:rPr sz="2800" spc="40" dirty="0">
                <a:solidFill>
                  <a:schemeClr val="tx1">
                    <a:lumMod val="50000"/>
                  </a:schemeClr>
                </a:solidFill>
                <a:latin typeface="微软雅黑" panose="020B0503020204020204" pitchFamily="34" charset="-122"/>
                <a:cs typeface="微软雅黑" panose="020B0503020204020204" pitchFamily="34" charset="-122"/>
              </a:rPr>
              <a:t>在实际的系统分析和设计中，首先将整个系统作为一个功能体进行分析和权衡，得到适宜  的和最上层的体系结构；如果该体系结构中的元素较为复杂，可以继续进行分解，得到某</a:t>
            </a:r>
            <a:r>
              <a:rPr sz="2800" dirty="0">
                <a:solidFill>
                  <a:schemeClr val="tx1">
                    <a:lumMod val="50000"/>
                  </a:schemeClr>
                </a:solidFill>
                <a:latin typeface="微软雅黑" panose="020B0503020204020204" pitchFamily="34" charset="-122"/>
                <a:cs typeface="微软雅黑" panose="020B0503020204020204" pitchFamily="34" charset="-122"/>
              </a:rPr>
              <a:t>一部分的局部体系结构。</a:t>
            </a:r>
          </a:p>
          <a:p>
            <a:pPr>
              <a:lnSpc>
                <a:spcPct val="100000"/>
              </a:lnSpc>
            </a:pPr>
            <a:endParaRPr sz="2800" dirty="0">
              <a:latin typeface="Times New Roman" panose="02020603050405020304"/>
              <a:cs typeface="Times New Roman" panose="02020603050405020304"/>
            </a:endParaRPr>
          </a:p>
          <a:p>
            <a:pPr marL="355600" indent="-342900">
              <a:buFont typeface="Arial" panose="020B0604020202020204" pitchFamily="34" charset="0"/>
              <a:buChar char="•"/>
            </a:pPr>
            <a:r>
              <a:rPr sz="2800" dirty="0">
                <a:solidFill>
                  <a:srgbClr val="FF0000"/>
                </a:solidFill>
                <a:latin typeface="微软雅黑" panose="020B0503020204020204" pitchFamily="34" charset="-122"/>
                <a:cs typeface="微软雅黑" panose="020B0503020204020204" pitchFamily="34" charset="-122"/>
              </a:rPr>
              <a:t>将焦点集中在系统总体结构的考虑上</a:t>
            </a:r>
            <a:r>
              <a:rPr sz="2800" dirty="0">
                <a:solidFill>
                  <a:schemeClr val="tx1">
                    <a:lumMod val="50000"/>
                  </a:schemeClr>
                </a:solidFill>
                <a:latin typeface="微软雅黑" panose="020B0503020204020204" pitchFamily="34" charset="-122"/>
                <a:cs typeface="微软雅黑" panose="020B0503020204020204" pitchFamily="34" charset="-122"/>
              </a:rPr>
              <a:t>，避免较多地考虑使用的语言、具体的技术等实现细节上。</a:t>
            </a:r>
          </a:p>
        </p:txBody>
      </p:sp>
    </p:spTree>
    <p:extLst>
      <p:ext uri="{BB962C8B-B14F-4D97-AF65-F5344CB8AC3E}">
        <p14:creationId xmlns:p14="http://schemas.microsoft.com/office/powerpoint/2010/main" val="4255861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435" y="132043"/>
            <a:ext cx="10515600" cy="1325563"/>
          </a:xfrm>
        </p:spPr>
        <p:txBody>
          <a:bodyPr/>
          <a:lstStyle/>
          <a:p>
            <a:r>
              <a:rPr lang="zh-CN" altLang="en-US" dirty="0" smtClean="0"/>
              <a:t>实验报告内容要求</a:t>
            </a:r>
            <a:endParaRPr lang="zh-CN" altLang="en-US" dirty="0"/>
          </a:p>
        </p:txBody>
      </p:sp>
      <p:sp>
        <p:nvSpPr>
          <p:cNvPr id="3" name="内容占位符 2"/>
          <p:cNvSpPr>
            <a:spLocks noGrp="1"/>
          </p:cNvSpPr>
          <p:nvPr>
            <p:ph idx="1"/>
          </p:nvPr>
        </p:nvSpPr>
        <p:spPr>
          <a:xfrm>
            <a:off x="524435" y="1472360"/>
            <a:ext cx="10515600" cy="4351338"/>
          </a:xfrm>
        </p:spPr>
        <p:txBody>
          <a:bodyPr/>
          <a:lstStyle/>
          <a:p>
            <a:r>
              <a:rPr lang="zh-CN" altLang="en-US" dirty="0" smtClean="0"/>
              <a:t>使用本学院实验报告模板</a:t>
            </a:r>
            <a:endParaRPr lang="en-US" altLang="zh-CN" dirty="0" smtClean="0"/>
          </a:p>
          <a:p>
            <a:r>
              <a:rPr lang="zh-CN" altLang="en-US" dirty="0" smtClean="0"/>
              <a:t>模板中的常规部分（实验目的，实验内容等）如实填写</a:t>
            </a:r>
            <a:endParaRPr lang="en-US" altLang="zh-CN" dirty="0" smtClean="0"/>
          </a:p>
          <a:p>
            <a:r>
              <a:rPr lang="zh-CN" altLang="en-US" dirty="0" smtClean="0"/>
              <a:t>报告需体现该程序的设计过程</a:t>
            </a:r>
            <a:endParaRPr lang="en-US" altLang="zh-CN" dirty="0" smtClean="0"/>
          </a:p>
          <a:p>
            <a:pPr lvl="1"/>
            <a:r>
              <a:rPr lang="zh-CN" altLang="en-US" dirty="0" smtClean="0"/>
              <a:t>应用程序有哪些类构成，类的作用（主要函数的作用），类间的关系（可用类图描述）</a:t>
            </a:r>
            <a:endParaRPr lang="en-US" altLang="zh-CN" dirty="0" smtClean="0"/>
          </a:p>
          <a:p>
            <a:pPr lvl="1"/>
            <a:r>
              <a:rPr lang="zh-CN" altLang="en-US" dirty="0" smtClean="0"/>
              <a:t>实验过程中的问题是如何解决的</a:t>
            </a:r>
            <a:endParaRPr lang="en-US" altLang="zh-CN" dirty="0" smtClean="0"/>
          </a:p>
          <a:p>
            <a:pPr lvl="1"/>
            <a:r>
              <a:rPr lang="zh-CN" altLang="en-US" dirty="0"/>
              <a:t>结对</a:t>
            </a:r>
            <a:r>
              <a:rPr lang="zh-CN" altLang="en-US" dirty="0" smtClean="0"/>
              <a:t>实验的感受等</a:t>
            </a:r>
            <a:endParaRPr lang="zh-CN" altLang="en-US" dirty="0"/>
          </a:p>
        </p:txBody>
      </p:sp>
    </p:spTree>
    <p:extLst>
      <p:ext uri="{BB962C8B-B14F-4D97-AF65-F5344CB8AC3E}">
        <p14:creationId xmlns:p14="http://schemas.microsoft.com/office/powerpoint/2010/main" val="200892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zh-CN" altLang="en-US" dirty="0"/>
              <a:t>生命游戏的设计与实现</a:t>
            </a:r>
          </a:p>
          <a:p>
            <a:pPr marL="0" indent="0">
              <a:buNone/>
            </a:pPr>
            <a:r>
              <a:rPr lang="en-US" altLang="zh-CN" dirty="0" smtClean="0">
                <a:hlinkClick r:id="rId2"/>
              </a:rPr>
              <a:t>http://tedhacker.top/2017/01/21/Design-And-Implementation-Of-The-Game-Of-Life/</a:t>
            </a:r>
            <a:endParaRPr lang="en-US" altLang="zh-CN" dirty="0" smtClean="0"/>
          </a:p>
        </p:txBody>
      </p:sp>
    </p:spTree>
    <p:extLst>
      <p:ext uri="{BB962C8B-B14F-4D97-AF65-F5344CB8AC3E}">
        <p14:creationId xmlns:p14="http://schemas.microsoft.com/office/powerpoint/2010/main" val="25515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几个问题</a:t>
            </a:r>
          </a:p>
        </p:txBody>
      </p:sp>
      <p:sp>
        <p:nvSpPr>
          <p:cNvPr id="3" name="内容占位符 2"/>
          <p:cNvSpPr>
            <a:spLocks noGrp="1"/>
          </p:cNvSpPr>
          <p:nvPr>
            <p:ph idx="1"/>
          </p:nvPr>
        </p:nvSpPr>
        <p:spPr/>
        <p:txBody>
          <a:bodyPr/>
          <a:lstStyle/>
          <a:p>
            <a:r>
              <a:rPr lang="zh-CN" altLang="en-US" dirty="0" smtClean="0"/>
              <a:t>界面和逻辑处理部分放在一个大类？杂凑类</a:t>
            </a:r>
            <a:r>
              <a:rPr lang="en-US" altLang="zh-CN" dirty="0" smtClean="0"/>
              <a:t>…</a:t>
            </a:r>
          </a:p>
          <a:p>
            <a:pPr lvl="1"/>
            <a:r>
              <a:rPr lang="zh-CN" altLang="en-US" dirty="0" smtClean="0"/>
              <a:t>类职责单一</a:t>
            </a:r>
            <a:endParaRPr lang="en-US" altLang="zh-CN" dirty="0" smtClean="0"/>
          </a:p>
          <a:p>
            <a:r>
              <a:rPr lang="zh-CN" altLang="en-US" dirty="0" smtClean="0"/>
              <a:t>函数职责不清，初始化，画图，逻辑处理，定时器等</a:t>
            </a:r>
            <a:r>
              <a:rPr lang="en-US" altLang="zh-CN" dirty="0" smtClean="0"/>
              <a:t>…</a:t>
            </a:r>
          </a:p>
          <a:p>
            <a:r>
              <a:rPr lang="zh-CN" altLang="en-US" dirty="0" smtClean="0"/>
              <a:t>边界细胞的计数？</a:t>
            </a:r>
            <a:endParaRPr lang="en-US" altLang="zh-CN" dirty="0" smtClean="0"/>
          </a:p>
        </p:txBody>
      </p:sp>
    </p:spTree>
    <p:extLst>
      <p:ext uri="{BB962C8B-B14F-4D97-AF65-F5344CB8AC3E}">
        <p14:creationId xmlns:p14="http://schemas.microsoft.com/office/powerpoint/2010/main" val="303489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第一周  </a:t>
            </a:r>
            <a:r>
              <a:rPr lang="zh-CN" altLang="en-US" smtClean="0"/>
              <a:t>简单设计与结</a:t>
            </a:r>
            <a:r>
              <a:rPr lang="zh-CN" altLang="en-US" dirty="0" smtClean="0"/>
              <a:t>对编程</a:t>
            </a:r>
            <a:endParaRPr lang="zh-CN" altLang="en-US" dirty="0"/>
          </a:p>
        </p:txBody>
      </p:sp>
      <p:sp>
        <p:nvSpPr>
          <p:cNvPr id="3" name="内容占位符 2"/>
          <p:cNvSpPr>
            <a:spLocks noGrp="1"/>
          </p:cNvSpPr>
          <p:nvPr>
            <p:ph idx="1"/>
          </p:nvPr>
        </p:nvSpPr>
        <p:spPr/>
        <p:txBody>
          <a:bodyPr/>
          <a:lstStyle/>
          <a:p>
            <a:r>
              <a:rPr lang="zh-CN" altLang="en-US" b="1" dirty="0" smtClean="0">
                <a:solidFill>
                  <a:schemeClr val="accent5">
                    <a:lumMod val="75000"/>
                  </a:schemeClr>
                </a:solidFill>
              </a:rPr>
              <a:t>实验目的</a:t>
            </a:r>
            <a:endParaRPr lang="en-US" altLang="zh-CN" b="1" dirty="0" smtClean="0">
              <a:solidFill>
                <a:schemeClr val="accent5">
                  <a:lumMod val="75000"/>
                </a:schemeClr>
              </a:solidFill>
            </a:endParaRPr>
          </a:p>
          <a:p>
            <a:pPr lvl="1"/>
            <a:r>
              <a:rPr lang="zh-CN" altLang="en-US" dirty="0"/>
              <a:t>练习</a:t>
            </a:r>
            <a:r>
              <a:rPr lang="zh-CN" altLang="en-US" dirty="0" smtClean="0"/>
              <a:t>简单体系结构设计</a:t>
            </a:r>
            <a:endParaRPr lang="en-US" altLang="zh-CN" dirty="0" smtClean="0"/>
          </a:p>
          <a:p>
            <a:pPr lvl="1"/>
            <a:r>
              <a:rPr lang="zh-CN" altLang="en-US" dirty="0" smtClean="0"/>
              <a:t>体验</a:t>
            </a:r>
            <a:r>
              <a:rPr lang="zh-CN" altLang="en-US" dirty="0"/>
              <a:t>敏捷开发中的两人</a:t>
            </a:r>
            <a:r>
              <a:rPr lang="zh-CN" altLang="en-US" dirty="0" smtClean="0"/>
              <a:t>合作</a:t>
            </a:r>
            <a:endParaRPr lang="en-US" altLang="zh-CN" dirty="0" smtClean="0"/>
          </a:p>
          <a:p>
            <a:r>
              <a:rPr lang="zh-CN" altLang="en-US" b="1" dirty="0" smtClean="0">
                <a:solidFill>
                  <a:schemeClr val="accent5">
                    <a:lumMod val="75000"/>
                  </a:schemeClr>
                </a:solidFill>
              </a:rPr>
              <a:t>实验内容</a:t>
            </a:r>
            <a:endParaRPr lang="en-US" altLang="zh-CN" b="1" dirty="0" smtClean="0">
              <a:solidFill>
                <a:schemeClr val="accent5">
                  <a:lumMod val="75000"/>
                </a:schemeClr>
              </a:solidFill>
            </a:endParaRPr>
          </a:p>
          <a:p>
            <a:pPr lvl="1"/>
            <a:r>
              <a:rPr lang="zh-CN" altLang="en-US" dirty="0" smtClean="0"/>
              <a:t>选择</a:t>
            </a:r>
            <a:r>
              <a:rPr lang="zh-CN" altLang="en-US" dirty="0"/>
              <a:t>一个程序实例，练习结对编程</a:t>
            </a:r>
            <a:r>
              <a:rPr lang="en-US" altLang="zh-CN" dirty="0"/>
              <a:t>(pair programming)</a:t>
            </a:r>
            <a:r>
              <a:rPr lang="zh-CN" altLang="en-US" dirty="0"/>
              <a:t>实践</a:t>
            </a:r>
            <a:r>
              <a:rPr lang="zh-CN" altLang="en-US" dirty="0" smtClean="0"/>
              <a:t>；</a:t>
            </a:r>
            <a:endParaRPr lang="en-US" altLang="zh-CN" dirty="0" smtClean="0"/>
          </a:p>
          <a:p>
            <a:pPr lvl="1"/>
            <a:r>
              <a:rPr lang="zh-CN" altLang="en-US" dirty="0" smtClean="0"/>
              <a:t>要求</a:t>
            </a:r>
            <a:r>
              <a:rPr lang="zh-CN" altLang="en-US" dirty="0"/>
              <a:t>学生两人一组，自由组合。每组使用一台计算机，二人共同编码，完成实验要求</a:t>
            </a:r>
            <a:r>
              <a:rPr lang="zh-CN" altLang="en-US" dirty="0" smtClean="0"/>
              <a:t>。</a:t>
            </a:r>
            <a:endParaRPr lang="en-US" altLang="zh-CN" dirty="0"/>
          </a:p>
          <a:p>
            <a:pPr lvl="1"/>
            <a:r>
              <a:rPr lang="zh-CN" altLang="en-US" dirty="0" smtClean="0"/>
              <a:t>要求</a:t>
            </a:r>
            <a:r>
              <a:rPr lang="zh-CN" altLang="en-US" dirty="0"/>
              <a:t>在结对编程工作期间，两人的角色至少切换</a:t>
            </a:r>
            <a:r>
              <a:rPr lang="en-US" altLang="zh-CN" dirty="0"/>
              <a:t>4 </a:t>
            </a:r>
            <a:r>
              <a:rPr lang="zh-CN" altLang="en-US" dirty="0"/>
              <a:t>次； </a:t>
            </a:r>
            <a:endParaRPr lang="en-US" altLang="zh-CN" dirty="0"/>
          </a:p>
          <a:p>
            <a:pPr lvl="1"/>
            <a:r>
              <a:rPr lang="zh-CN" altLang="en-US" dirty="0" smtClean="0"/>
              <a:t>编程语言不限</a:t>
            </a:r>
            <a:r>
              <a:rPr lang="zh-CN" altLang="en-US" dirty="0"/>
              <a:t>，版本不限。建议使用</a:t>
            </a:r>
            <a:r>
              <a:rPr lang="en-US" altLang="zh-CN" dirty="0"/>
              <a:t>Python </a:t>
            </a:r>
            <a:r>
              <a:rPr lang="zh-CN" altLang="en-US" dirty="0"/>
              <a:t>或</a:t>
            </a:r>
            <a:r>
              <a:rPr lang="en-US" altLang="zh-CN" dirty="0"/>
              <a:t>JAVA </a:t>
            </a:r>
            <a:r>
              <a:rPr lang="zh-CN" altLang="en-US" dirty="0"/>
              <a:t>进行编程。</a:t>
            </a:r>
          </a:p>
        </p:txBody>
      </p:sp>
    </p:spTree>
    <p:extLst>
      <p:ext uri="{BB962C8B-B14F-4D97-AF65-F5344CB8AC3E}">
        <p14:creationId xmlns:p14="http://schemas.microsoft.com/office/powerpoint/2010/main" val="132787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生命游戏</a:t>
            </a:r>
            <a:endParaRPr lang="zh-CN" altLang="en-US" dirty="0"/>
          </a:p>
        </p:txBody>
      </p:sp>
      <p:sp>
        <p:nvSpPr>
          <p:cNvPr id="3" name="内容占位符 2"/>
          <p:cNvSpPr>
            <a:spLocks noGrp="1"/>
          </p:cNvSpPr>
          <p:nvPr>
            <p:ph idx="1"/>
          </p:nvPr>
        </p:nvSpPr>
        <p:spPr/>
        <p:txBody>
          <a:bodyPr/>
          <a:lstStyle/>
          <a:p>
            <a:r>
              <a:rPr lang="zh-CN" altLang="en-US" b="1" dirty="0">
                <a:solidFill>
                  <a:schemeClr val="accent2">
                    <a:lumMod val="50000"/>
                  </a:schemeClr>
                </a:solidFill>
              </a:rPr>
              <a:t>游戏规则</a:t>
            </a:r>
          </a:p>
          <a:p>
            <a:pPr marL="0" indent="0">
              <a:buNone/>
            </a:pPr>
            <a:r>
              <a:rPr lang="zh-CN" altLang="en-US" dirty="0" smtClean="0"/>
              <a:t>     生命</a:t>
            </a:r>
            <a:r>
              <a:rPr lang="zh-CN" altLang="en-US" dirty="0"/>
              <a:t>游戏在初始化之后，按照以下规则不断演化繁殖：</a:t>
            </a:r>
          </a:p>
          <a:p>
            <a:pPr lvl="1"/>
            <a:r>
              <a:rPr lang="zh-CN" altLang="en-US" b="1" dirty="0">
                <a:solidFill>
                  <a:schemeClr val="accent4">
                    <a:lumMod val="50000"/>
                  </a:schemeClr>
                </a:solidFill>
              </a:rPr>
              <a:t>每个细胞的‘生’或‘死’由它</a:t>
            </a:r>
            <a:r>
              <a:rPr lang="en-US" altLang="zh-CN" b="1" dirty="0">
                <a:solidFill>
                  <a:schemeClr val="accent4">
                    <a:lumMod val="50000"/>
                  </a:schemeClr>
                </a:solidFill>
              </a:rPr>
              <a:t>8</a:t>
            </a:r>
            <a:r>
              <a:rPr lang="zh-CN" altLang="en-US" b="1" dirty="0">
                <a:solidFill>
                  <a:schemeClr val="accent4">
                    <a:lumMod val="50000"/>
                  </a:schemeClr>
                </a:solidFill>
              </a:rPr>
              <a:t>个邻居细胞的状态决定。</a:t>
            </a:r>
          </a:p>
          <a:p>
            <a:pPr lvl="2"/>
            <a:r>
              <a:rPr lang="zh-CN" altLang="en-US" b="1" dirty="0">
                <a:solidFill>
                  <a:schemeClr val="accent5">
                    <a:lumMod val="75000"/>
                  </a:schemeClr>
                </a:solidFill>
              </a:rPr>
              <a:t>“人口过少”：任何活细胞如果活邻居少于</a:t>
            </a:r>
            <a:r>
              <a:rPr lang="en-US" altLang="zh-CN" b="1" dirty="0">
                <a:solidFill>
                  <a:schemeClr val="accent5">
                    <a:lumMod val="75000"/>
                  </a:schemeClr>
                </a:solidFill>
              </a:rPr>
              <a:t>2</a:t>
            </a:r>
            <a:r>
              <a:rPr lang="zh-CN" altLang="en-US" b="1" dirty="0">
                <a:solidFill>
                  <a:schemeClr val="accent5">
                    <a:lumMod val="75000"/>
                  </a:schemeClr>
                </a:solidFill>
              </a:rPr>
              <a:t>个，则死亡。</a:t>
            </a:r>
          </a:p>
          <a:p>
            <a:pPr lvl="2"/>
            <a:r>
              <a:rPr lang="zh-CN" altLang="en-US" b="1" dirty="0">
                <a:solidFill>
                  <a:schemeClr val="accent5">
                    <a:lumMod val="75000"/>
                  </a:schemeClr>
                </a:solidFill>
              </a:rPr>
              <a:t>“正常”：任何活细胞如果活邻居为</a:t>
            </a:r>
            <a:r>
              <a:rPr lang="en-US" altLang="zh-CN" b="1" dirty="0">
                <a:solidFill>
                  <a:schemeClr val="accent5">
                    <a:lumMod val="75000"/>
                  </a:schemeClr>
                </a:solidFill>
              </a:rPr>
              <a:t>2</a:t>
            </a:r>
            <a:r>
              <a:rPr lang="zh-CN" altLang="en-US" b="1" dirty="0">
                <a:solidFill>
                  <a:schemeClr val="accent5">
                    <a:lumMod val="75000"/>
                  </a:schemeClr>
                </a:solidFill>
              </a:rPr>
              <a:t>个或</a:t>
            </a:r>
            <a:r>
              <a:rPr lang="en-US" altLang="zh-CN" b="1" dirty="0">
                <a:solidFill>
                  <a:schemeClr val="accent5">
                    <a:lumMod val="75000"/>
                  </a:schemeClr>
                </a:solidFill>
              </a:rPr>
              <a:t>3</a:t>
            </a:r>
            <a:r>
              <a:rPr lang="zh-CN" altLang="en-US" b="1" dirty="0">
                <a:solidFill>
                  <a:schemeClr val="accent5">
                    <a:lumMod val="75000"/>
                  </a:schemeClr>
                </a:solidFill>
              </a:rPr>
              <a:t>个，则继续活着。</a:t>
            </a:r>
          </a:p>
          <a:p>
            <a:pPr lvl="2"/>
            <a:r>
              <a:rPr lang="zh-CN" altLang="en-US" b="1" dirty="0">
                <a:solidFill>
                  <a:schemeClr val="accent5">
                    <a:lumMod val="75000"/>
                  </a:schemeClr>
                </a:solidFill>
              </a:rPr>
              <a:t>“人口过多”：任何活细胞如果活邻居大于</a:t>
            </a:r>
            <a:r>
              <a:rPr lang="en-US" altLang="zh-CN" b="1" dirty="0">
                <a:solidFill>
                  <a:schemeClr val="accent5">
                    <a:lumMod val="75000"/>
                  </a:schemeClr>
                </a:solidFill>
              </a:rPr>
              <a:t>3</a:t>
            </a:r>
            <a:r>
              <a:rPr lang="zh-CN" altLang="en-US" b="1" dirty="0">
                <a:solidFill>
                  <a:schemeClr val="accent5">
                    <a:lumMod val="75000"/>
                  </a:schemeClr>
                </a:solidFill>
              </a:rPr>
              <a:t>个，则死亡。</a:t>
            </a:r>
          </a:p>
          <a:p>
            <a:pPr lvl="2"/>
            <a:r>
              <a:rPr lang="zh-CN" altLang="en-US" b="1" dirty="0">
                <a:solidFill>
                  <a:schemeClr val="accent5">
                    <a:lumMod val="75000"/>
                  </a:schemeClr>
                </a:solidFill>
              </a:rPr>
              <a:t>“繁殖”：任何死细胞如果活邻居正好是</a:t>
            </a:r>
            <a:r>
              <a:rPr lang="en-US" altLang="zh-CN" b="1" dirty="0">
                <a:solidFill>
                  <a:schemeClr val="accent5">
                    <a:lumMod val="75000"/>
                  </a:schemeClr>
                </a:solidFill>
              </a:rPr>
              <a:t>3</a:t>
            </a:r>
            <a:r>
              <a:rPr lang="zh-CN" altLang="en-US" b="1" dirty="0">
                <a:solidFill>
                  <a:schemeClr val="accent5">
                    <a:lumMod val="75000"/>
                  </a:schemeClr>
                </a:solidFill>
              </a:rPr>
              <a:t>个，则活过来。</a:t>
            </a:r>
          </a:p>
          <a:p>
            <a:endParaRPr lang="zh-CN" altLang="en-US" dirty="0"/>
          </a:p>
        </p:txBody>
      </p:sp>
    </p:spTree>
    <p:extLst>
      <p:ext uri="{BB962C8B-B14F-4D97-AF65-F5344CB8AC3E}">
        <p14:creationId xmlns:p14="http://schemas.microsoft.com/office/powerpoint/2010/main" val="197125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965" y="4076513"/>
            <a:ext cx="2568388" cy="1983628"/>
          </a:xfrm>
        </p:spPr>
        <p:txBody>
          <a:bodyPr>
            <a:normAutofit/>
          </a:bodyPr>
          <a:lstStyle/>
          <a:p>
            <a:r>
              <a:rPr lang="zh-CN" altLang="en-US" sz="2400" dirty="0" smtClean="0"/>
              <a:t>邻居</a:t>
            </a:r>
            <a:r>
              <a:rPr lang="en-US" altLang="zh-CN" sz="2400" dirty="0" smtClean="0"/>
              <a:t>3</a:t>
            </a:r>
            <a:r>
              <a:rPr lang="zh-CN" altLang="en-US" sz="2400" dirty="0" smtClean="0"/>
              <a:t>：生</a:t>
            </a:r>
            <a:r>
              <a:rPr lang="en-US" altLang="zh-CN" sz="2400" dirty="0" smtClean="0"/>
              <a:t/>
            </a:r>
            <a:br>
              <a:rPr lang="en-US" altLang="zh-CN" sz="2400" dirty="0" smtClean="0"/>
            </a:br>
            <a:r>
              <a:rPr lang="zh-CN" altLang="en-US" sz="2400" dirty="0" smtClean="0"/>
              <a:t>邻居</a:t>
            </a:r>
            <a:r>
              <a:rPr lang="en-US" altLang="zh-CN" sz="2400" dirty="0" smtClean="0"/>
              <a:t>2</a:t>
            </a:r>
            <a:r>
              <a:rPr lang="zh-CN" altLang="en-US" sz="2400" dirty="0" smtClean="0"/>
              <a:t>：保持</a:t>
            </a:r>
            <a:r>
              <a:rPr lang="en-US" altLang="zh-CN" sz="2400" dirty="0" smtClean="0"/>
              <a:t/>
            </a:r>
            <a:br>
              <a:rPr lang="en-US" altLang="zh-CN" sz="2400" dirty="0" smtClean="0"/>
            </a:br>
            <a:r>
              <a:rPr lang="zh-CN" altLang="en-US" sz="2400" dirty="0" smtClean="0"/>
              <a:t>其他：死</a:t>
            </a:r>
            <a:endParaRPr lang="zh-CN" altLang="en-US"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65" y="86005"/>
            <a:ext cx="10516236" cy="3900860"/>
          </a:xfrm>
        </p:spPr>
      </p:pic>
      <p:sp>
        <p:nvSpPr>
          <p:cNvPr id="5" name="矩形 4"/>
          <p:cNvSpPr/>
          <p:nvPr/>
        </p:nvSpPr>
        <p:spPr>
          <a:xfrm>
            <a:off x="2805952" y="4467178"/>
            <a:ext cx="8758517" cy="1631216"/>
          </a:xfrm>
          <a:prstGeom prst="rect">
            <a:avLst/>
          </a:prstGeom>
        </p:spPr>
        <p:txBody>
          <a:bodyPr wrap="square">
            <a:spAutoFit/>
          </a:bodyPr>
          <a:lstStyle/>
          <a:p>
            <a:pPr algn="just"/>
            <a:r>
              <a:rPr lang="zh-CN" altLang="en-US" sz="2000" b="1" i="0" dirty="0" smtClean="0">
                <a:solidFill>
                  <a:srgbClr val="555555"/>
                </a:solidFill>
                <a:effectLst/>
                <a:latin typeface="Roboto Slab"/>
              </a:rPr>
              <a:t>逻辑描述：</a:t>
            </a:r>
          </a:p>
          <a:p>
            <a:pPr algn="just"/>
            <a:r>
              <a:rPr lang="zh-CN" altLang="en-US" sz="2000" b="0" i="0" dirty="0" smtClean="0">
                <a:solidFill>
                  <a:srgbClr val="555555"/>
                </a:solidFill>
                <a:effectLst/>
                <a:latin typeface="Monda"/>
              </a:rPr>
              <a:t>给定当前细胞阵列，遍历每个细胞，根据该细胞的邻居细胞情况判断该细胞在下一代的生死并保存。遍历结束后判断当前代与下一代是否有区别或者迭代次数是否达到上限。如果需要继续演化，将下一代命名为当前代，并执行上述逻辑。</a:t>
            </a:r>
            <a:endParaRPr lang="zh-CN" altLang="en-US" sz="2000" b="0" i="0" dirty="0">
              <a:solidFill>
                <a:srgbClr val="555555"/>
              </a:solidFill>
              <a:effectLst/>
              <a:latin typeface="Monda"/>
            </a:endParaRPr>
          </a:p>
        </p:txBody>
      </p:sp>
    </p:spTree>
    <p:extLst>
      <p:ext uri="{BB962C8B-B14F-4D97-AF65-F5344CB8AC3E}">
        <p14:creationId xmlns:p14="http://schemas.microsoft.com/office/powerpoint/2010/main" val="322896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63" y="436842"/>
            <a:ext cx="9545171" cy="6045275"/>
          </a:xfrm>
        </p:spPr>
      </p:pic>
    </p:spTree>
    <p:extLst>
      <p:ext uri="{BB962C8B-B14F-4D97-AF65-F5344CB8AC3E}">
        <p14:creationId xmlns:p14="http://schemas.microsoft.com/office/powerpoint/2010/main" val="222958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软件设计过程</a:t>
            </a:r>
          </a:p>
        </p:txBody>
      </p:sp>
      <p:grpSp>
        <p:nvGrpSpPr>
          <p:cNvPr id="6" name="组合 5"/>
          <p:cNvGrpSpPr/>
          <p:nvPr/>
        </p:nvGrpSpPr>
        <p:grpSpPr>
          <a:xfrm>
            <a:off x="1784986" y="1934211"/>
            <a:ext cx="8535457" cy="3334385"/>
            <a:chOff x="111" y="2806"/>
            <a:chExt cx="13442" cy="5251"/>
          </a:xfrm>
        </p:grpSpPr>
        <p:sp>
          <p:nvSpPr>
            <p:cNvPr id="31" name="object 31"/>
            <p:cNvSpPr txBox="1"/>
            <p:nvPr/>
          </p:nvSpPr>
          <p:spPr>
            <a:xfrm>
              <a:off x="111" y="4591"/>
              <a:ext cx="840" cy="500"/>
            </a:xfrm>
            <a:prstGeom prst="rect">
              <a:avLst/>
            </a:prstGeom>
          </p:spPr>
          <p:txBody>
            <a:bodyPr vert="horz" wrap="square" lIns="0" tIns="0" rIns="0" bIns="0" rtlCol="0">
              <a:spAutoFit/>
            </a:bodyPr>
            <a:lstStyle/>
            <a:p>
              <a:pPr marL="12700"/>
              <a:r>
                <a:rPr sz="2000" dirty="0">
                  <a:solidFill>
                    <a:schemeClr val="tx1">
                      <a:lumMod val="50000"/>
                    </a:schemeClr>
                  </a:solidFill>
                  <a:latin typeface="微软雅黑" panose="020B0503020204020204" pitchFamily="34" charset="-122"/>
                  <a:cs typeface="微软雅黑" panose="020B0503020204020204" pitchFamily="34" charset="-122"/>
                </a:rPr>
                <a:t>用户</a:t>
              </a:r>
            </a:p>
          </p:txBody>
        </p:sp>
        <p:grpSp>
          <p:nvGrpSpPr>
            <p:cNvPr id="78" name="组合 77"/>
            <p:cNvGrpSpPr/>
            <p:nvPr/>
          </p:nvGrpSpPr>
          <p:grpSpPr>
            <a:xfrm>
              <a:off x="959" y="4591"/>
              <a:ext cx="3403" cy="1894"/>
              <a:chOff x="2969" y="4122"/>
              <a:chExt cx="3787" cy="1894"/>
            </a:xfrm>
          </p:grpSpPr>
          <p:sp>
            <p:nvSpPr>
              <p:cNvPr id="32" name="object 32"/>
              <p:cNvSpPr/>
              <p:nvPr/>
            </p:nvSpPr>
            <p:spPr>
              <a:xfrm>
                <a:off x="2969" y="4122"/>
                <a:ext cx="1134" cy="546"/>
              </a:xfrm>
              <a:custGeom>
                <a:avLst/>
                <a:gdLst/>
                <a:ahLst/>
                <a:cxnLst/>
                <a:rect l="l" t="t" r="r" b="b"/>
                <a:pathLst>
                  <a:path w="720089" h="346710">
                    <a:moveTo>
                      <a:pt x="173151" y="0"/>
                    </a:moveTo>
                    <a:lnTo>
                      <a:pt x="0" y="173151"/>
                    </a:lnTo>
                    <a:lnTo>
                      <a:pt x="173151" y="346303"/>
                    </a:lnTo>
                    <a:lnTo>
                      <a:pt x="173151" y="259727"/>
                    </a:lnTo>
                    <a:lnTo>
                      <a:pt x="633425" y="259727"/>
                    </a:lnTo>
                    <a:lnTo>
                      <a:pt x="720001" y="173151"/>
                    </a:lnTo>
                    <a:lnTo>
                      <a:pt x="633425" y="86575"/>
                    </a:lnTo>
                    <a:lnTo>
                      <a:pt x="173151" y="86575"/>
                    </a:lnTo>
                    <a:lnTo>
                      <a:pt x="173151" y="0"/>
                    </a:lnTo>
                    <a:close/>
                  </a:path>
                  <a:path w="720089" h="346710">
                    <a:moveTo>
                      <a:pt x="633425" y="259727"/>
                    </a:moveTo>
                    <a:lnTo>
                      <a:pt x="546849" y="259727"/>
                    </a:lnTo>
                    <a:lnTo>
                      <a:pt x="546849" y="346303"/>
                    </a:lnTo>
                    <a:lnTo>
                      <a:pt x="633425" y="259727"/>
                    </a:lnTo>
                    <a:close/>
                  </a:path>
                  <a:path w="720089" h="346710">
                    <a:moveTo>
                      <a:pt x="546849" y="0"/>
                    </a:moveTo>
                    <a:lnTo>
                      <a:pt x="546849" y="86575"/>
                    </a:lnTo>
                    <a:lnTo>
                      <a:pt x="633425" y="86575"/>
                    </a:lnTo>
                    <a:lnTo>
                      <a:pt x="546849" y="0"/>
                    </a:lnTo>
                    <a:close/>
                  </a:path>
                </a:pathLst>
              </a:custGeom>
              <a:solidFill>
                <a:srgbClr val="6C6C6C"/>
              </a:solidFill>
            </p:spPr>
            <p:txBody>
              <a:bodyPr wrap="square" lIns="0" tIns="0" rIns="0" bIns="0" rtlCol="0"/>
              <a:lstStyle/>
              <a:p>
                <a:endParaRPr>
                  <a:solidFill>
                    <a:schemeClr val="tx1">
                      <a:lumMod val="50000"/>
                    </a:schemeClr>
                  </a:solidFill>
                </a:endParaRPr>
              </a:p>
            </p:txBody>
          </p:sp>
          <p:sp>
            <p:nvSpPr>
              <p:cNvPr id="74" name="object 74"/>
              <p:cNvSpPr txBox="1"/>
              <p:nvPr/>
            </p:nvSpPr>
            <p:spPr>
              <a:xfrm>
                <a:off x="3838" y="5153"/>
                <a:ext cx="2918" cy="863"/>
              </a:xfrm>
              <a:prstGeom prst="rect">
                <a:avLst/>
              </a:prstGeom>
              <a:solidFill>
                <a:schemeClr val="accent6">
                  <a:lumMod val="20000"/>
                  <a:lumOff val="80000"/>
                </a:schemeClr>
              </a:solidFill>
            </p:spPr>
            <p:txBody>
              <a:bodyPr vert="horz" wrap="square" lIns="0" tIns="165735" rIns="0" bIns="107950" rtlCol="0">
                <a:spAutoFit/>
              </a:bodyPr>
              <a:lstStyle/>
              <a:p>
                <a:pPr marL="123825">
                  <a:spcBef>
                    <a:spcPts val="1305"/>
                  </a:spcBef>
                </a:pPr>
                <a:r>
                  <a:rPr dirty="0">
                    <a:solidFill>
                      <a:schemeClr val="tx1">
                        <a:lumMod val="50000"/>
                      </a:schemeClr>
                    </a:solidFill>
                    <a:latin typeface="微软雅黑" panose="020B0503020204020204" pitchFamily="34" charset="-122"/>
                    <a:cs typeface="微软雅黑" panose="020B0503020204020204" pitchFamily="34" charset="-122"/>
                  </a:rPr>
                  <a:t>软件交互设计</a:t>
                </a:r>
              </a:p>
            </p:txBody>
          </p:sp>
        </p:grpSp>
        <p:grpSp>
          <p:nvGrpSpPr>
            <p:cNvPr id="79" name="组合 78"/>
            <p:cNvGrpSpPr/>
            <p:nvPr/>
          </p:nvGrpSpPr>
          <p:grpSpPr>
            <a:xfrm>
              <a:off x="3949" y="2806"/>
              <a:ext cx="9604" cy="3537"/>
              <a:chOff x="5966" y="2335"/>
              <a:chExt cx="10970" cy="3537"/>
            </a:xfrm>
          </p:grpSpPr>
          <p:sp>
            <p:nvSpPr>
              <p:cNvPr id="61" name="object 61"/>
              <p:cNvSpPr txBox="1"/>
              <p:nvPr/>
            </p:nvSpPr>
            <p:spPr>
              <a:xfrm>
                <a:off x="8757" y="3044"/>
                <a:ext cx="4511" cy="1173"/>
              </a:xfrm>
              <a:prstGeom prst="rect">
                <a:avLst/>
              </a:prstGeom>
            </p:spPr>
            <p:txBody>
              <a:bodyPr vert="horz" wrap="square" lIns="0" tIns="0" rIns="0" bIns="0" rtlCol="0">
                <a:spAutoFit/>
              </a:bodyPr>
              <a:lstStyle/>
              <a:p>
                <a:pPr marL="12700"/>
                <a:r>
                  <a:rPr dirty="0">
                    <a:solidFill>
                      <a:schemeClr val="tx1">
                        <a:lumMod val="50000"/>
                      </a:schemeClr>
                    </a:solidFill>
                    <a:latin typeface="微软雅黑" panose="020B0503020204020204" pitchFamily="34" charset="-122"/>
                    <a:cs typeface="微软雅黑" panose="020B0503020204020204" pitchFamily="34" charset="-122"/>
                  </a:rPr>
                  <a:t>构件＋构件</a:t>
                </a:r>
              </a:p>
              <a:p>
                <a:pPr marR="5080" algn="r">
                  <a:spcBef>
                    <a:spcPts val="1305"/>
                  </a:spcBef>
                </a:pPr>
                <a:r>
                  <a:rPr sz="2000" dirty="0">
                    <a:solidFill>
                      <a:schemeClr val="tx1">
                        <a:lumMod val="50000"/>
                      </a:schemeClr>
                    </a:solidFill>
                    <a:latin typeface="微软雅黑" panose="020B0503020204020204" pitchFamily="34" charset="-122"/>
                    <a:cs typeface="微软雅黑" panose="020B0503020204020204" pitchFamily="34" charset="-122"/>
                  </a:rPr>
                  <a:t>接口</a:t>
                </a:r>
              </a:p>
            </p:txBody>
          </p:sp>
          <p:sp>
            <p:nvSpPr>
              <p:cNvPr id="35" name="object 35"/>
              <p:cNvSpPr/>
              <p:nvPr/>
            </p:nvSpPr>
            <p:spPr>
              <a:xfrm>
                <a:off x="8041" y="3605"/>
                <a:ext cx="889" cy="737"/>
              </a:xfrm>
              <a:custGeom>
                <a:avLst/>
                <a:gdLst/>
                <a:ahLst/>
                <a:cxnLst/>
                <a:rect l="l" t="t" r="r" b="b"/>
                <a:pathLst>
                  <a:path w="564514" h="467994">
                    <a:moveTo>
                      <a:pt x="0" y="0"/>
                    </a:moveTo>
                    <a:lnTo>
                      <a:pt x="564206" y="0"/>
                    </a:lnTo>
                    <a:lnTo>
                      <a:pt x="564206"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37" name="object 37"/>
              <p:cNvSpPr/>
              <p:nvPr/>
            </p:nvSpPr>
            <p:spPr>
              <a:xfrm>
                <a:off x="9282" y="3605"/>
                <a:ext cx="889" cy="737"/>
              </a:xfrm>
              <a:custGeom>
                <a:avLst/>
                <a:gdLst/>
                <a:ahLst/>
                <a:cxnLst/>
                <a:rect l="l" t="t" r="r" b="b"/>
                <a:pathLst>
                  <a:path w="564514" h="467994">
                    <a:moveTo>
                      <a:pt x="0" y="0"/>
                    </a:moveTo>
                    <a:lnTo>
                      <a:pt x="564206" y="0"/>
                    </a:lnTo>
                    <a:lnTo>
                      <a:pt x="564206"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39" name="object 39"/>
              <p:cNvSpPr/>
              <p:nvPr/>
            </p:nvSpPr>
            <p:spPr>
              <a:xfrm>
                <a:off x="10507" y="3605"/>
                <a:ext cx="889" cy="737"/>
              </a:xfrm>
              <a:custGeom>
                <a:avLst/>
                <a:gdLst/>
                <a:ahLst/>
                <a:cxnLst/>
                <a:rect l="l" t="t" r="r" b="b"/>
                <a:pathLst>
                  <a:path w="564515" h="467994">
                    <a:moveTo>
                      <a:pt x="0" y="0"/>
                    </a:moveTo>
                    <a:lnTo>
                      <a:pt x="564205" y="0"/>
                    </a:lnTo>
                    <a:lnTo>
                      <a:pt x="564205"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41" name="object 41"/>
              <p:cNvSpPr/>
              <p:nvPr/>
            </p:nvSpPr>
            <p:spPr>
              <a:xfrm>
                <a:off x="8041" y="4655"/>
                <a:ext cx="889" cy="737"/>
              </a:xfrm>
              <a:custGeom>
                <a:avLst/>
                <a:gdLst/>
                <a:ahLst/>
                <a:cxnLst/>
                <a:rect l="l" t="t" r="r" b="b"/>
                <a:pathLst>
                  <a:path w="564514" h="467995">
                    <a:moveTo>
                      <a:pt x="0" y="0"/>
                    </a:moveTo>
                    <a:lnTo>
                      <a:pt x="564206" y="0"/>
                    </a:lnTo>
                    <a:lnTo>
                      <a:pt x="564206"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43" name="object 43"/>
              <p:cNvSpPr/>
              <p:nvPr/>
            </p:nvSpPr>
            <p:spPr>
              <a:xfrm>
                <a:off x="9282" y="4653"/>
                <a:ext cx="889" cy="737"/>
              </a:xfrm>
              <a:custGeom>
                <a:avLst/>
                <a:gdLst/>
                <a:ahLst/>
                <a:cxnLst/>
                <a:rect l="l" t="t" r="r" b="b"/>
                <a:pathLst>
                  <a:path w="564514" h="467995">
                    <a:moveTo>
                      <a:pt x="0" y="0"/>
                    </a:moveTo>
                    <a:lnTo>
                      <a:pt x="564206" y="0"/>
                    </a:lnTo>
                    <a:lnTo>
                      <a:pt x="564206"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45" name="object 45"/>
              <p:cNvSpPr/>
              <p:nvPr/>
            </p:nvSpPr>
            <p:spPr>
              <a:xfrm>
                <a:off x="10500" y="4653"/>
                <a:ext cx="889" cy="737"/>
              </a:xfrm>
              <a:custGeom>
                <a:avLst/>
                <a:gdLst/>
                <a:ahLst/>
                <a:cxnLst/>
                <a:rect l="l" t="t" r="r" b="b"/>
                <a:pathLst>
                  <a:path w="564515" h="467995">
                    <a:moveTo>
                      <a:pt x="0" y="0"/>
                    </a:moveTo>
                    <a:lnTo>
                      <a:pt x="564206" y="0"/>
                    </a:lnTo>
                    <a:lnTo>
                      <a:pt x="564206" y="467999"/>
                    </a:lnTo>
                    <a:lnTo>
                      <a:pt x="0" y="467999"/>
                    </a:lnTo>
                    <a:lnTo>
                      <a:pt x="0" y="0"/>
                    </a:lnTo>
                    <a:close/>
                  </a:path>
                </a:pathLst>
              </a:custGeom>
              <a:ln w="9524">
                <a:solidFill>
                  <a:srgbClr val="919191"/>
                </a:solidFill>
              </a:ln>
            </p:spPr>
            <p:txBody>
              <a:bodyPr wrap="square" lIns="0" tIns="0" rIns="0" bIns="0" rtlCol="0"/>
              <a:lstStyle/>
              <a:p>
                <a:endParaRPr>
                  <a:solidFill>
                    <a:schemeClr val="tx1">
                      <a:lumMod val="50000"/>
                    </a:schemeClr>
                  </a:solidFill>
                </a:endParaRPr>
              </a:p>
            </p:txBody>
          </p:sp>
          <p:sp>
            <p:nvSpPr>
              <p:cNvPr id="46" name="object 46"/>
              <p:cNvSpPr/>
              <p:nvPr/>
            </p:nvSpPr>
            <p:spPr>
              <a:xfrm>
                <a:off x="8929" y="3973"/>
                <a:ext cx="353" cy="0"/>
              </a:xfrm>
              <a:custGeom>
                <a:avLst/>
                <a:gdLst/>
                <a:ahLst/>
                <a:cxnLst/>
                <a:rect l="l" t="t" r="r" b="b"/>
                <a:pathLst>
                  <a:path w="224154">
                    <a:moveTo>
                      <a:pt x="0" y="0"/>
                    </a:moveTo>
                    <a:lnTo>
                      <a:pt x="223651" y="1"/>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47" name="object 47"/>
              <p:cNvSpPr/>
              <p:nvPr/>
            </p:nvSpPr>
            <p:spPr>
              <a:xfrm>
                <a:off x="10170" y="3973"/>
                <a:ext cx="337" cy="0"/>
              </a:xfrm>
              <a:custGeom>
                <a:avLst/>
                <a:gdLst/>
                <a:ahLst/>
                <a:cxnLst/>
                <a:rect l="l" t="t" r="r" b="b"/>
                <a:pathLst>
                  <a:path w="213995">
                    <a:moveTo>
                      <a:pt x="0" y="0"/>
                    </a:moveTo>
                    <a:lnTo>
                      <a:pt x="213740" y="1"/>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48" name="object 48"/>
              <p:cNvSpPr/>
              <p:nvPr/>
            </p:nvSpPr>
            <p:spPr>
              <a:xfrm>
                <a:off x="8929" y="5022"/>
                <a:ext cx="353" cy="2"/>
              </a:xfrm>
              <a:custGeom>
                <a:avLst/>
                <a:gdLst/>
                <a:ahLst/>
                <a:cxnLst/>
                <a:rect l="l" t="t" r="r" b="b"/>
                <a:pathLst>
                  <a:path w="224154" h="1269">
                    <a:moveTo>
                      <a:pt x="0" y="1172"/>
                    </a:moveTo>
                    <a:lnTo>
                      <a:pt x="223651" y="0"/>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49" name="object 49"/>
              <p:cNvSpPr/>
              <p:nvPr/>
            </p:nvSpPr>
            <p:spPr>
              <a:xfrm>
                <a:off x="10170" y="5022"/>
                <a:ext cx="330" cy="0"/>
              </a:xfrm>
              <a:custGeom>
                <a:avLst/>
                <a:gdLst/>
                <a:ahLst/>
                <a:cxnLst/>
                <a:rect l="l" t="t" r="r" b="b"/>
                <a:pathLst>
                  <a:path w="209550">
                    <a:moveTo>
                      <a:pt x="0" y="0"/>
                    </a:moveTo>
                    <a:lnTo>
                      <a:pt x="209461" y="0"/>
                    </a:lnTo>
                  </a:path>
                </a:pathLst>
              </a:custGeom>
              <a:ln w="3175">
                <a:solidFill>
                  <a:srgbClr val="6CACDD"/>
                </a:solidFill>
              </a:ln>
            </p:spPr>
            <p:txBody>
              <a:bodyPr wrap="square" lIns="0" tIns="0" rIns="0" bIns="0" rtlCol="0"/>
              <a:lstStyle/>
              <a:p>
                <a:endParaRPr>
                  <a:solidFill>
                    <a:schemeClr val="tx1">
                      <a:lumMod val="50000"/>
                    </a:schemeClr>
                  </a:solidFill>
                </a:endParaRPr>
              </a:p>
            </p:txBody>
          </p:sp>
          <p:sp>
            <p:nvSpPr>
              <p:cNvPr id="50" name="object 50"/>
              <p:cNvSpPr/>
              <p:nvPr/>
            </p:nvSpPr>
            <p:spPr>
              <a:xfrm>
                <a:off x="10170" y="5022"/>
                <a:ext cx="330" cy="0"/>
              </a:xfrm>
              <a:custGeom>
                <a:avLst/>
                <a:gdLst/>
                <a:ahLst/>
                <a:cxnLst/>
                <a:rect l="l" t="t" r="r" b="b"/>
                <a:pathLst>
                  <a:path w="209550">
                    <a:moveTo>
                      <a:pt x="0" y="0"/>
                    </a:moveTo>
                    <a:lnTo>
                      <a:pt x="209460" y="3"/>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51" name="object 51"/>
              <p:cNvSpPr/>
              <p:nvPr/>
            </p:nvSpPr>
            <p:spPr>
              <a:xfrm>
                <a:off x="8485" y="4342"/>
                <a:ext cx="0" cy="314"/>
              </a:xfrm>
              <a:custGeom>
                <a:avLst/>
                <a:gdLst/>
                <a:ahLst/>
                <a:cxnLst/>
                <a:rect l="l" t="t" r="r" b="b"/>
                <a:pathLst>
                  <a:path h="199389">
                    <a:moveTo>
                      <a:pt x="0" y="0"/>
                    </a:moveTo>
                    <a:lnTo>
                      <a:pt x="0" y="199059"/>
                    </a:lnTo>
                  </a:path>
                </a:pathLst>
              </a:custGeom>
              <a:ln w="3175">
                <a:solidFill>
                  <a:srgbClr val="6CACDD"/>
                </a:solidFill>
              </a:ln>
            </p:spPr>
            <p:txBody>
              <a:bodyPr wrap="square" lIns="0" tIns="0" rIns="0" bIns="0" rtlCol="0"/>
              <a:lstStyle/>
              <a:p>
                <a:endParaRPr>
                  <a:solidFill>
                    <a:schemeClr val="tx1">
                      <a:lumMod val="50000"/>
                    </a:schemeClr>
                  </a:solidFill>
                </a:endParaRPr>
              </a:p>
            </p:txBody>
          </p:sp>
          <p:sp>
            <p:nvSpPr>
              <p:cNvPr id="52" name="object 52"/>
              <p:cNvSpPr/>
              <p:nvPr/>
            </p:nvSpPr>
            <p:spPr>
              <a:xfrm>
                <a:off x="8485" y="4342"/>
                <a:ext cx="0" cy="314"/>
              </a:xfrm>
              <a:custGeom>
                <a:avLst/>
                <a:gdLst/>
                <a:ahLst/>
                <a:cxnLst/>
                <a:rect l="l" t="t" r="r" b="b"/>
                <a:pathLst>
                  <a:path h="199389">
                    <a:moveTo>
                      <a:pt x="0" y="0"/>
                    </a:moveTo>
                    <a:lnTo>
                      <a:pt x="1" y="199065"/>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53" name="object 53"/>
              <p:cNvSpPr/>
              <p:nvPr/>
            </p:nvSpPr>
            <p:spPr>
              <a:xfrm>
                <a:off x="9726" y="4342"/>
                <a:ext cx="0" cy="312"/>
              </a:xfrm>
              <a:custGeom>
                <a:avLst/>
                <a:gdLst/>
                <a:ahLst/>
                <a:cxnLst/>
                <a:rect l="l" t="t" r="r" b="b"/>
                <a:pathLst>
                  <a:path h="198119">
                    <a:moveTo>
                      <a:pt x="0" y="0"/>
                    </a:moveTo>
                    <a:lnTo>
                      <a:pt x="0" y="197891"/>
                    </a:lnTo>
                  </a:path>
                </a:pathLst>
              </a:custGeom>
              <a:ln w="3175">
                <a:solidFill>
                  <a:srgbClr val="6CACDD"/>
                </a:solidFill>
              </a:ln>
            </p:spPr>
            <p:txBody>
              <a:bodyPr wrap="square" lIns="0" tIns="0" rIns="0" bIns="0" rtlCol="0"/>
              <a:lstStyle/>
              <a:p>
                <a:endParaRPr>
                  <a:solidFill>
                    <a:schemeClr val="tx1">
                      <a:lumMod val="50000"/>
                    </a:schemeClr>
                  </a:solidFill>
                </a:endParaRPr>
              </a:p>
            </p:txBody>
          </p:sp>
          <p:sp>
            <p:nvSpPr>
              <p:cNvPr id="54" name="object 54"/>
              <p:cNvSpPr/>
              <p:nvPr/>
            </p:nvSpPr>
            <p:spPr>
              <a:xfrm>
                <a:off x="9726" y="4342"/>
                <a:ext cx="0" cy="312"/>
              </a:xfrm>
              <a:custGeom>
                <a:avLst/>
                <a:gdLst/>
                <a:ahLst/>
                <a:cxnLst/>
                <a:rect l="l" t="t" r="r" b="b"/>
                <a:pathLst>
                  <a:path h="198119">
                    <a:moveTo>
                      <a:pt x="0" y="0"/>
                    </a:moveTo>
                    <a:lnTo>
                      <a:pt x="1" y="197893"/>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55" name="object 55"/>
              <p:cNvSpPr/>
              <p:nvPr/>
            </p:nvSpPr>
            <p:spPr>
              <a:xfrm>
                <a:off x="10944" y="4342"/>
                <a:ext cx="0" cy="312"/>
              </a:xfrm>
              <a:custGeom>
                <a:avLst/>
                <a:gdLst/>
                <a:ahLst/>
                <a:cxnLst/>
                <a:rect l="l" t="t" r="r" b="b"/>
                <a:pathLst>
                  <a:path h="198119">
                    <a:moveTo>
                      <a:pt x="0" y="0"/>
                    </a:moveTo>
                    <a:lnTo>
                      <a:pt x="0" y="197891"/>
                    </a:lnTo>
                  </a:path>
                </a:pathLst>
              </a:custGeom>
              <a:ln w="3175">
                <a:solidFill>
                  <a:srgbClr val="6CACDD"/>
                </a:solidFill>
              </a:ln>
            </p:spPr>
            <p:txBody>
              <a:bodyPr wrap="square" lIns="0" tIns="0" rIns="0" bIns="0" rtlCol="0"/>
              <a:lstStyle/>
              <a:p>
                <a:endParaRPr>
                  <a:solidFill>
                    <a:schemeClr val="tx1">
                      <a:lumMod val="50000"/>
                    </a:schemeClr>
                  </a:solidFill>
                </a:endParaRPr>
              </a:p>
            </p:txBody>
          </p:sp>
          <p:sp>
            <p:nvSpPr>
              <p:cNvPr id="56" name="object 56"/>
              <p:cNvSpPr/>
              <p:nvPr/>
            </p:nvSpPr>
            <p:spPr>
              <a:xfrm>
                <a:off x="10944" y="4342"/>
                <a:ext cx="0" cy="312"/>
              </a:xfrm>
              <a:custGeom>
                <a:avLst/>
                <a:gdLst/>
                <a:ahLst/>
                <a:cxnLst/>
                <a:rect l="l" t="t" r="r" b="b"/>
                <a:pathLst>
                  <a:path h="198119">
                    <a:moveTo>
                      <a:pt x="0" y="0"/>
                    </a:moveTo>
                    <a:lnTo>
                      <a:pt x="0" y="197896"/>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57" name="object 57"/>
              <p:cNvSpPr/>
              <p:nvPr/>
            </p:nvSpPr>
            <p:spPr>
              <a:xfrm>
                <a:off x="7163" y="2923"/>
                <a:ext cx="5179" cy="2949"/>
              </a:xfrm>
              <a:custGeom>
                <a:avLst/>
                <a:gdLst/>
                <a:ahLst/>
                <a:cxnLst/>
                <a:rect l="l" t="t" r="r" b="b"/>
                <a:pathLst>
                  <a:path w="3288665" h="1872614">
                    <a:moveTo>
                      <a:pt x="0" y="935999"/>
                    </a:moveTo>
                    <a:lnTo>
                      <a:pt x="4312" y="867682"/>
                    </a:lnTo>
                    <a:lnTo>
                      <a:pt x="17053" y="800694"/>
                    </a:lnTo>
                    <a:lnTo>
                      <a:pt x="37923" y="735205"/>
                    </a:lnTo>
                    <a:lnTo>
                      <a:pt x="66627" y="671383"/>
                    </a:lnTo>
                    <a:lnTo>
                      <a:pt x="102866" y="609398"/>
                    </a:lnTo>
                    <a:lnTo>
                      <a:pt x="146344" y="549419"/>
                    </a:lnTo>
                    <a:lnTo>
                      <a:pt x="196764" y="491616"/>
                    </a:lnTo>
                    <a:lnTo>
                      <a:pt x="224484" y="463582"/>
                    </a:lnTo>
                    <a:lnTo>
                      <a:pt x="253828" y="436156"/>
                    </a:lnTo>
                    <a:lnTo>
                      <a:pt x="284758" y="409358"/>
                    </a:lnTo>
                    <a:lnTo>
                      <a:pt x="317238" y="383210"/>
                    </a:lnTo>
                    <a:lnTo>
                      <a:pt x="351231" y="357732"/>
                    </a:lnTo>
                    <a:lnTo>
                      <a:pt x="386699" y="332946"/>
                    </a:lnTo>
                    <a:lnTo>
                      <a:pt x="423606" y="308874"/>
                    </a:lnTo>
                    <a:lnTo>
                      <a:pt x="461913" y="285535"/>
                    </a:lnTo>
                    <a:lnTo>
                      <a:pt x="501584" y="262951"/>
                    </a:lnTo>
                    <a:lnTo>
                      <a:pt x="542582" y="241144"/>
                    </a:lnTo>
                    <a:lnTo>
                      <a:pt x="584869" y="220135"/>
                    </a:lnTo>
                    <a:lnTo>
                      <a:pt x="628409" y="199944"/>
                    </a:lnTo>
                    <a:lnTo>
                      <a:pt x="673164" y="180593"/>
                    </a:lnTo>
                    <a:lnTo>
                      <a:pt x="719097" y="162103"/>
                    </a:lnTo>
                    <a:lnTo>
                      <a:pt x="766172" y="144495"/>
                    </a:lnTo>
                    <a:lnTo>
                      <a:pt x="814350" y="127791"/>
                    </a:lnTo>
                    <a:lnTo>
                      <a:pt x="863594" y="112011"/>
                    </a:lnTo>
                    <a:lnTo>
                      <a:pt x="913869" y="97176"/>
                    </a:lnTo>
                    <a:lnTo>
                      <a:pt x="965135" y="83309"/>
                    </a:lnTo>
                    <a:lnTo>
                      <a:pt x="1017357" y="70429"/>
                    </a:lnTo>
                    <a:lnTo>
                      <a:pt x="1070497" y="58558"/>
                    </a:lnTo>
                    <a:lnTo>
                      <a:pt x="1124518" y="47717"/>
                    </a:lnTo>
                    <a:lnTo>
                      <a:pt x="1179383" y="37928"/>
                    </a:lnTo>
                    <a:lnTo>
                      <a:pt x="1235054" y="29211"/>
                    </a:lnTo>
                    <a:lnTo>
                      <a:pt x="1291495" y="21588"/>
                    </a:lnTo>
                    <a:lnTo>
                      <a:pt x="1348668" y="15080"/>
                    </a:lnTo>
                    <a:lnTo>
                      <a:pt x="1406536" y="9707"/>
                    </a:lnTo>
                    <a:lnTo>
                      <a:pt x="1465063" y="5492"/>
                    </a:lnTo>
                    <a:lnTo>
                      <a:pt x="1524210" y="2455"/>
                    </a:lnTo>
                    <a:lnTo>
                      <a:pt x="1583941" y="617"/>
                    </a:lnTo>
                    <a:lnTo>
                      <a:pt x="1644218" y="0"/>
                    </a:lnTo>
                    <a:lnTo>
                      <a:pt x="1704496" y="617"/>
                    </a:lnTo>
                    <a:lnTo>
                      <a:pt x="1764227" y="2455"/>
                    </a:lnTo>
                    <a:lnTo>
                      <a:pt x="1823374" y="5492"/>
                    </a:lnTo>
                    <a:lnTo>
                      <a:pt x="1881901" y="9707"/>
                    </a:lnTo>
                    <a:lnTo>
                      <a:pt x="1939769" y="15080"/>
                    </a:lnTo>
                    <a:lnTo>
                      <a:pt x="1996942" y="21588"/>
                    </a:lnTo>
                    <a:lnTo>
                      <a:pt x="2053383" y="29211"/>
                    </a:lnTo>
                    <a:lnTo>
                      <a:pt x="2109055" y="37928"/>
                    </a:lnTo>
                    <a:lnTo>
                      <a:pt x="2163919" y="47717"/>
                    </a:lnTo>
                    <a:lnTo>
                      <a:pt x="2217940" y="58558"/>
                    </a:lnTo>
                    <a:lnTo>
                      <a:pt x="2271080" y="70429"/>
                    </a:lnTo>
                    <a:lnTo>
                      <a:pt x="2323302" y="83309"/>
                    </a:lnTo>
                    <a:lnTo>
                      <a:pt x="2374569" y="97176"/>
                    </a:lnTo>
                    <a:lnTo>
                      <a:pt x="2424843" y="112011"/>
                    </a:lnTo>
                    <a:lnTo>
                      <a:pt x="2474088" y="127791"/>
                    </a:lnTo>
                    <a:lnTo>
                      <a:pt x="2522266" y="144495"/>
                    </a:lnTo>
                    <a:lnTo>
                      <a:pt x="2569340" y="162103"/>
                    </a:lnTo>
                    <a:lnTo>
                      <a:pt x="2615273" y="180593"/>
                    </a:lnTo>
                    <a:lnTo>
                      <a:pt x="2660029" y="199944"/>
                    </a:lnTo>
                    <a:lnTo>
                      <a:pt x="2703568" y="220135"/>
                    </a:lnTo>
                    <a:lnTo>
                      <a:pt x="2745856" y="241144"/>
                    </a:lnTo>
                    <a:lnTo>
                      <a:pt x="2786854" y="262951"/>
                    </a:lnTo>
                    <a:lnTo>
                      <a:pt x="2826525" y="285535"/>
                    </a:lnTo>
                    <a:lnTo>
                      <a:pt x="2864832" y="308874"/>
                    </a:lnTo>
                    <a:lnTo>
                      <a:pt x="2901738" y="332946"/>
                    </a:lnTo>
                    <a:lnTo>
                      <a:pt x="2937206" y="357732"/>
                    </a:lnTo>
                    <a:lnTo>
                      <a:pt x="2971199" y="383210"/>
                    </a:lnTo>
                    <a:lnTo>
                      <a:pt x="3003679" y="409358"/>
                    </a:lnTo>
                    <a:lnTo>
                      <a:pt x="3034610" y="436156"/>
                    </a:lnTo>
                    <a:lnTo>
                      <a:pt x="3063953" y="463582"/>
                    </a:lnTo>
                    <a:lnTo>
                      <a:pt x="3091673" y="491616"/>
                    </a:lnTo>
                    <a:lnTo>
                      <a:pt x="3117732" y="520235"/>
                    </a:lnTo>
                    <a:lnTo>
                      <a:pt x="3164718" y="579148"/>
                    </a:lnTo>
                    <a:lnTo>
                      <a:pt x="3204614" y="640151"/>
                    </a:lnTo>
                    <a:lnTo>
                      <a:pt x="3237122" y="703075"/>
                    </a:lnTo>
                    <a:lnTo>
                      <a:pt x="3261946" y="767752"/>
                    </a:lnTo>
                    <a:lnTo>
                      <a:pt x="3278789" y="834011"/>
                    </a:lnTo>
                    <a:lnTo>
                      <a:pt x="3287353" y="901685"/>
                    </a:lnTo>
                    <a:lnTo>
                      <a:pt x="3288437" y="935999"/>
                    </a:lnTo>
                    <a:lnTo>
                      <a:pt x="3287353" y="970313"/>
                    </a:lnTo>
                    <a:lnTo>
                      <a:pt x="3278789" y="1037986"/>
                    </a:lnTo>
                    <a:lnTo>
                      <a:pt x="3261946" y="1104246"/>
                    </a:lnTo>
                    <a:lnTo>
                      <a:pt x="3237122" y="1168923"/>
                    </a:lnTo>
                    <a:lnTo>
                      <a:pt x="3204614" y="1231847"/>
                    </a:lnTo>
                    <a:lnTo>
                      <a:pt x="3164718" y="1292851"/>
                    </a:lnTo>
                    <a:lnTo>
                      <a:pt x="3117732" y="1351763"/>
                    </a:lnTo>
                    <a:lnTo>
                      <a:pt x="3091673" y="1380383"/>
                    </a:lnTo>
                    <a:lnTo>
                      <a:pt x="3063953" y="1408416"/>
                    </a:lnTo>
                    <a:lnTo>
                      <a:pt x="3034610" y="1435842"/>
                    </a:lnTo>
                    <a:lnTo>
                      <a:pt x="3003679" y="1462640"/>
                    </a:lnTo>
                    <a:lnTo>
                      <a:pt x="2971199" y="1488788"/>
                    </a:lnTo>
                    <a:lnTo>
                      <a:pt x="2937206" y="1514266"/>
                    </a:lnTo>
                    <a:lnTo>
                      <a:pt x="2901738" y="1539052"/>
                    </a:lnTo>
                    <a:lnTo>
                      <a:pt x="2864832" y="1563125"/>
                    </a:lnTo>
                    <a:lnTo>
                      <a:pt x="2826525" y="1586463"/>
                    </a:lnTo>
                    <a:lnTo>
                      <a:pt x="2786854" y="1609047"/>
                    </a:lnTo>
                    <a:lnTo>
                      <a:pt x="2745856" y="1630854"/>
                    </a:lnTo>
                    <a:lnTo>
                      <a:pt x="2703568" y="1651863"/>
                    </a:lnTo>
                    <a:lnTo>
                      <a:pt x="2660029" y="1672054"/>
                    </a:lnTo>
                    <a:lnTo>
                      <a:pt x="2615273" y="1691405"/>
                    </a:lnTo>
                    <a:lnTo>
                      <a:pt x="2569340" y="1709895"/>
                    </a:lnTo>
                    <a:lnTo>
                      <a:pt x="2522266" y="1727502"/>
                    </a:lnTo>
                    <a:lnTo>
                      <a:pt x="2474088" y="1744207"/>
                    </a:lnTo>
                    <a:lnTo>
                      <a:pt x="2424843" y="1759987"/>
                    </a:lnTo>
                    <a:lnTo>
                      <a:pt x="2374569" y="1774821"/>
                    </a:lnTo>
                    <a:lnTo>
                      <a:pt x="2323302" y="1788689"/>
                    </a:lnTo>
                    <a:lnTo>
                      <a:pt x="2271080" y="1801569"/>
                    </a:lnTo>
                    <a:lnTo>
                      <a:pt x="2217940" y="1813440"/>
                    </a:lnTo>
                    <a:lnTo>
                      <a:pt x="2163919" y="1824280"/>
                    </a:lnTo>
                    <a:lnTo>
                      <a:pt x="2109055" y="1834069"/>
                    </a:lnTo>
                    <a:lnTo>
                      <a:pt x="2053383" y="1842786"/>
                    </a:lnTo>
                    <a:lnTo>
                      <a:pt x="1996942" y="1850409"/>
                    </a:lnTo>
                    <a:lnTo>
                      <a:pt x="1939769" y="1856918"/>
                    </a:lnTo>
                    <a:lnTo>
                      <a:pt x="1881901" y="1862290"/>
                    </a:lnTo>
                    <a:lnTo>
                      <a:pt x="1823374" y="1866506"/>
                    </a:lnTo>
                    <a:lnTo>
                      <a:pt x="1764227" y="1869543"/>
                    </a:lnTo>
                    <a:lnTo>
                      <a:pt x="1704496" y="1871381"/>
                    </a:lnTo>
                    <a:lnTo>
                      <a:pt x="1644218" y="1871998"/>
                    </a:lnTo>
                    <a:lnTo>
                      <a:pt x="1583941" y="1871381"/>
                    </a:lnTo>
                    <a:lnTo>
                      <a:pt x="1524210" y="1869543"/>
                    </a:lnTo>
                    <a:lnTo>
                      <a:pt x="1465063" y="1866506"/>
                    </a:lnTo>
                    <a:lnTo>
                      <a:pt x="1406536" y="1862290"/>
                    </a:lnTo>
                    <a:lnTo>
                      <a:pt x="1348668" y="1856918"/>
                    </a:lnTo>
                    <a:lnTo>
                      <a:pt x="1291495" y="1850409"/>
                    </a:lnTo>
                    <a:lnTo>
                      <a:pt x="1235054" y="1842786"/>
                    </a:lnTo>
                    <a:lnTo>
                      <a:pt x="1179383" y="1834069"/>
                    </a:lnTo>
                    <a:lnTo>
                      <a:pt x="1124518" y="1824280"/>
                    </a:lnTo>
                    <a:lnTo>
                      <a:pt x="1070497" y="1813440"/>
                    </a:lnTo>
                    <a:lnTo>
                      <a:pt x="1017357" y="1801569"/>
                    </a:lnTo>
                    <a:lnTo>
                      <a:pt x="965135" y="1788689"/>
                    </a:lnTo>
                    <a:lnTo>
                      <a:pt x="913869" y="1774821"/>
                    </a:lnTo>
                    <a:lnTo>
                      <a:pt x="863594" y="1759987"/>
                    </a:lnTo>
                    <a:lnTo>
                      <a:pt x="814350" y="1744207"/>
                    </a:lnTo>
                    <a:lnTo>
                      <a:pt x="766172" y="1727502"/>
                    </a:lnTo>
                    <a:lnTo>
                      <a:pt x="719097" y="1709895"/>
                    </a:lnTo>
                    <a:lnTo>
                      <a:pt x="673164" y="1691405"/>
                    </a:lnTo>
                    <a:lnTo>
                      <a:pt x="628409" y="1672054"/>
                    </a:lnTo>
                    <a:lnTo>
                      <a:pt x="584869" y="1651863"/>
                    </a:lnTo>
                    <a:lnTo>
                      <a:pt x="542582" y="1630854"/>
                    </a:lnTo>
                    <a:lnTo>
                      <a:pt x="501584" y="1609047"/>
                    </a:lnTo>
                    <a:lnTo>
                      <a:pt x="461913" y="1586463"/>
                    </a:lnTo>
                    <a:lnTo>
                      <a:pt x="423606" y="1563125"/>
                    </a:lnTo>
                    <a:lnTo>
                      <a:pt x="386699" y="1539052"/>
                    </a:lnTo>
                    <a:lnTo>
                      <a:pt x="351231" y="1514266"/>
                    </a:lnTo>
                    <a:lnTo>
                      <a:pt x="317238" y="1488788"/>
                    </a:lnTo>
                    <a:lnTo>
                      <a:pt x="284758" y="1462640"/>
                    </a:lnTo>
                    <a:lnTo>
                      <a:pt x="253828" y="1435842"/>
                    </a:lnTo>
                    <a:lnTo>
                      <a:pt x="224484" y="1408416"/>
                    </a:lnTo>
                    <a:lnTo>
                      <a:pt x="196764" y="1380383"/>
                    </a:lnTo>
                    <a:lnTo>
                      <a:pt x="170705" y="1351763"/>
                    </a:lnTo>
                    <a:lnTo>
                      <a:pt x="123719" y="1292851"/>
                    </a:lnTo>
                    <a:lnTo>
                      <a:pt x="83823" y="1231847"/>
                    </a:lnTo>
                    <a:lnTo>
                      <a:pt x="51314" y="1168923"/>
                    </a:lnTo>
                    <a:lnTo>
                      <a:pt x="26490" y="1104246"/>
                    </a:lnTo>
                    <a:lnTo>
                      <a:pt x="9648" y="1037986"/>
                    </a:lnTo>
                    <a:lnTo>
                      <a:pt x="1084" y="970313"/>
                    </a:lnTo>
                    <a:lnTo>
                      <a:pt x="0" y="935999"/>
                    </a:lnTo>
                    <a:close/>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58" name="object 58"/>
              <p:cNvSpPr txBox="1"/>
              <p:nvPr/>
            </p:nvSpPr>
            <p:spPr>
              <a:xfrm>
                <a:off x="8439" y="2335"/>
                <a:ext cx="2970" cy="480"/>
              </a:xfrm>
              <a:prstGeom prst="rect">
                <a:avLst/>
              </a:prstGeom>
            </p:spPr>
            <p:txBody>
              <a:bodyPr vert="horz" wrap="square" lIns="0" tIns="0" rIns="0" bIns="0" rtlCol="0">
                <a:spAutoFit/>
              </a:bodyPr>
              <a:lstStyle/>
              <a:p>
                <a:pPr marL="12700"/>
                <a:r>
                  <a:rPr sz="2000" dirty="0">
                    <a:solidFill>
                      <a:schemeClr val="tx1">
                        <a:lumMod val="50000"/>
                      </a:schemeClr>
                    </a:solidFill>
                    <a:latin typeface="微软雅黑" panose="020B0503020204020204" pitchFamily="34" charset="-122"/>
                    <a:cs typeface="微软雅黑" panose="020B0503020204020204" pitchFamily="34" charset="-122"/>
                  </a:rPr>
                  <a:t>软件体系结构</a:t>
                </a:r>
              </a:p>
            </p:txBody>
          </p:sp>
          <p:sp>
            <p:nvSpPr>
              <p:cNvPr id="59" name="object 59"/>
              <p:cNvSpPr/>
              <p:nvPr/>
            </p:nvSpPr>
            <p:spPr>
              <a:xfrm>
                <a:off x="13378" y="4146"/>
                <a:ext cx="513" cy="511"/>
              </a:xfrm>
              <a:custGeom>
                <a:avLst/>
                <a:gdLst/>
                <a:ahLst/>
                <a:cxnLst/>
                <a:rect l="l" t="t" r="r" b="b"/>
                <a:pathLst>
                  <a:path w="325754" h="324485">
                    <a:moveTo>
                      <a:pt x="0" y="161999"/>
                    </a:moveTo>
                    <a:lnTo>
                      <a:pt x="5812" y="118933"/>
                    </a:lnTo>
                    <a:lnTo>
                      <a:pt x="22217" y="80235"/>
                    </a:lnTo>
                    <a:lnTo>
                      <a:pt x="47663" y="47448"/>
                    </a:lnTo>
                    <a:lnTo>
                      <a:pt x="80598" y="22117"/>
                    </a:lnTo>
                    <a:lnTo>
                      <a:pt x="119471" y="5786"/>
                    </a:lnTo>
                    <a:lnTo>
                      <a:pt x="162732" y="0"/>
                    </a:lnTo>
                    <a:lnTo>
                      <a:pt x="205992" y="5786"/>
                    </a:lnTo>
                    <a:lnTo>
                      <a:pt x="244865" y="22117"/>
                    </a:lnTo>
                    <a:lnTo>
                      <a:pt x="277800" y="47448"/>
                    </a:lnTo>
                    <a:lnTo>
                      <a:pt x="303246" y="80235"/>
                    </a:lnTo>
                    <a:lnTo>
                      <a:pt x="319650" y="118933"/>
                    </a:lnTo>
                    <a:lnTo>
                      <a:pt x="325463" y="161999"/>
                    </a:lnTo>
                    <a:lnTo>
                      <a:pt x="319650" y="205065"/>
                    </a:lnTo>
                    <a:lnTo>
                      <a:pt x="303246" y="243764"/>
                    </a:lnTo>
                    <a:lnTo>
                      <a:pt x="277800" y="276550"/>
                    </a:lnTo>
                    <a:lnTo>
                      <a:pt x="244865" y="301881"/>
                    </a:lnTo>
                    <a:lnTo>
                      <a:pt x="205992" y="318212"/>
                    </a:lnTo>
                    <a:lnTo>
                      <a:pt x="162732" y="323999"/>
                    </a:lnTo>
                    <a:lnTo>
                      <a:pt x="119471" y="318212"/>
                    </a:lnTo>
                    <a:lnTo>
                      <a:pt x="80598" y="301881"/>
                    </a:lnTo>
                    <a:lnTo>
                      <a:pt x="47663" y="276550"/>
                    </a:lnTo>
                    <a:lnTo>
                      <a:pt x="22217" y="243764"/>
                    </a:lnTo>
                    <a:lnTo>
                      <a:pt x="5812" y="205065"/>
                    </a:lnTo>
                    <a:lnTo>
                      <a:pt x="0" y="161999"/>
                    </a:lnTo>
                    <a:close/>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60" name="object 60"/>
              <p:cNvSpPr/>
              <p:nvPr/>
            </p:nvSpPr>
            <p:spPr>
              <a:xfrm>
                <a:off x="12353" y="4397"/>
                <a:ext cx="1026" cy="4"/>
              </a:xfrm>
              <a:custGeom>
                <a:avLst/>
                <a:gdLst/>
                <a:ahLst/>
                <a:cxnLst/>
                <a:rect l="l" t="t" r="r" b="b"/>
                <a:pathLst>
                  <a:path w="651509" h="2539">
                    <a:moveTo>
                      <a:pt x="0" y="0"/>
                    </a:moveTo>
                    <a:lnTo>
                      <a:pt x="650930" y="2425"/>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68" name="object 68"/>
              <p:cNvSpPr txBox="1"/>
              <p:nvPr/>
            </p:nvSpPr>
            <p:spPr>
              <a:xfrm>
                <a:off x="15179" y="3923"/>
                <a:ext cx="1757" cy="1454"/>
              </a:xfrm>
              <a:prstGeom prst="rect">
                <a:avLst/>
              </a:prstGeom>
            </p:spPr>
            <p:txBody>
              <a:bodyPr vert="horz" wrap="square" lIns="0" tIns="0" rIns="0" bIns="0" rtlCol="0">
                <a:spAutoFit/>
              </a:bodyPr>
              <a:lstStyle/>
              <a:p>
                <a:pPr marL="179070" marR="165735" indent="127000"/>
                <a:r>
                  <a:rPr sz="2000" dirty="0">
                    <a:solidFill>
                      <a:schemeClr val="tx1">
                        <a:lumMod val="50000"/>
                      </a:schemeClr>
                    </a:solidFill>
                    <a:latin typeface="微软雅黑" panose="020B0503020204020204" pitchFamily="34" charset="-122"/>
                    <a:cs typeface="微软雅黑" panose="020B0503020204020204" pitchFamily="34" charset="-122"/>
                  </a:rPr>
                  <a:t>其他 软硬件</a:t>
                </a:r>
              </a:p>
            </p:txBody>
          </p:sp>
          <p:sp>
            <p:nvSpPr>
              <p:cNvPr id="69" name="object 69"/>
              <p:cNvSpPr/>
              <p:nvPr/>
            </p:nvSpPr>
            <p:spPr>
              <a:xfrm>
                <a:off x="5966" y="4098"/>
                <a:ext cx="1134" cy="567"/>
              </a:xfrm>
              <a:custGeom>
                <a:avLst/>
                <a:gdLst/>
                <a:ahLst/>
                <a:cxnLst/>
                <a:rect l="l" t="t" r="r" b="b"/>
                <a:pathLst>
                  <a:path w="720089" h="360044">
                    <a:moveTo>
                      <a:pt x="179997" y="0"/>
                    </a:moveTo>
                    <a:lnTo>
                      <a:pt x="0" y="179997"/>
                    </a:lnTo>
                    <a:lnTo>
                      <a:pt x="179997" y="360006"/>
                    </a:lnTo>
                    <a:lnTo>
                      <a:pt x="179997" y="270002"/>
                    </a:lnTo>
                    <a:lnTo>
                      <a:pt x="630002" y="270002"/>
                    </a:lnTo>
                    <a:lnTo>
                      <a:pt x="720001" y="179997"/>
                    </a:lnTo>
                    <a:lnTo>
                      <a:pt x="630008" y="90004"/>
                    </a:lnTo>
                    <a:lnTo>
                      <a:pt x="179997" y="90004"/>
                    </a:lnTo>
                    <a:lnTo>
                      <a:pt x="179997" y="0"/>
                    </a:lnTo>
                    <a:close/>
                  </a:path>
                  <a:path w="720089" h="360044">
                    <a:moveTo>
                      <a:pt x="630002" y="270002"/>
                    </a:moveTo>
                    <a:lnTo>
                      <a:pt x="540003" y="270002"/>
                    </a:lnTo>
                    <a:lnTo>
                      <a:pt x="540003" y="360006"/>
                    </a:lnTo>
                    <a:lnTo>
                      <a:pt x="630002" y="270002"/>
                    </a:lnTo>
                    <a:close/>
                  </a:path>
                  <a:path w="720089" h="360044">
                    <a:moveTo>
                      <a:pt x="540003" y="0"/>
                    </a:moveTo>
                    <a:lnTo>
                      <a:pt x="540003" y="90004"/>
                    </a:lnTo>
                    <a:lnTo>
                      <a:pt x="630008" y="90004"/>
                    </a:lnTo>
                    <a:lnTo>
                      <a:pt x="540003" y="0"/>
                    </a:lnTo>
                    <a:close/>
                  </a:path>
                </a:pathLst>
              </a:custGeom>
              <a:solidFill>
                <a:srgbClr val="6C6C6C"/>
              </a:solidFill>
            </p:spPr>
            <p:txBody>
              <a:bodyPr wrap="square" lIns="0" tIns="0" rIns="0" bIns="0" rtlCol="0"/>
              <a:lstStyle/>
              <a:p>
                <a:endParaRPr>
                  <a:solidFill>
                    <a:schemeClr val="tx1">
                      <a:lumMod val="50000"/>
                    </a:schemeClr>
                  </a:solidFill>
                </a:endParaRPr>
              </a:p>
            </p:txBody>
          </p:sp>
          <p:sp>
            <p:nvSpPr>
              <p:cNvPr id="70" name="object 70"/>
              <p:cNvSpPr/>
              <p:nvPr/>
            </p:nvSpPr>
            <p:spPr>
              <a:xfrm>
                <a:off x="14061" y="4113"/>
                <a:ext cx="1134" cy="567"/>
              </a:xfrm>
              <a:custGeom>
                <a:avLst/>
                <a:gdLst/>
                <a:ahLst/>
                <a:cxnLst/>
                <a:rect l="l" t="t" r="r" b="b"/>
                <a:pathLst>
                  <a:path w="720090" h="360044">
                    <a:moveTo>
                      <a:pt x="179997" y="0"/>
                    </a:moveTo>
                    <a:lnTo>
                      <a:pt x="0" y="180009"/>
                    </a:lnTo>
                    <a:lnTo>
                      <a:pt x="179997" y="360006"/>
                    </a:lnTo>
                    <a:lnTo>
                      <a:pt x="179997" y="270001"/>
                    </a:lnTo>
                    <a:lnTo>
                      <a:pt x="629996" y="270001"/>
                    </a:lnTo>
                    <a:lnTo>
                      <a:pt x="719988" y="180009"/>
                    </a:lnTo>
                    <a:lnTo>
                      <a:pt x="629989" y="90004"/>
                    </a:lnTo>
                    <a:lnTo>
                      <a:pt x="179997" y="90004"/>
                    </a:lnTo>
                    <a:lnTo>
                      <a:pt x="179997" y="0"/>
                    </a:lnTo>
                    <a:close/>
                  </a:path>
                  <a:path w="720090" h="360044">
                    <a:moveTo>
                      <a:pt x="629996" y="270001"/>
                    </a:moveTo>
                    <a:lnTo>
                      <a:pt x="539991" y="270001"/>
                    </a:lnTo>
                    <a:lnTo>
                      <a:pt x="539991" y="360006"/>
                    </a:lnTo>
                    <a:lnTo>
                      <a:pt x="629996" y="270001"/>
                    </a:lnTo>
                    <a:close/>
                  </a:path>
                  <a:path w="720090" h="360044">
                    <a:moveTo>
                      <a:pt x="539991" y="0"/>
                    </a:moveTo>
                    <a:lnTo>
                      <a:pt x="539991" y="90004"/>
                    </a:lnTo>
                    <a:lnTo>
                      <a:pt x="629989" y="90004"/>
                    </a:lnTo>
                    <a:lnTo>
                      <a:pt x="539991" y="0"/>
                    </a:lnTo>
                    <a:close/>
                  </a:path>
                </a:pathLst>
              </a:custGeom>
              <a:solidFill>
                <a:srgbClr val="6C6C6C"/>
              </a:solidFill>
            </p:spPr>
            <p:txBody>
              <a:bodyPr wrap="square" lIns="0" tIns="0" rIns="0" bIns="0" rtlCol="0"/>
              <a:lstStyle/>
              <a:p>
                <a:endParaRPr>
                  <a:solidFill>
                    <a:schemeClr val="tx1">
                      <a:lumMod val="50000"/>
                    </a:schemeClr>
                  </a:solidFill>
                </a:endParaRPr>
              </a:p>
            </p:txBody>
          </p:sp>
          <p:sp>
            <p:nvSpPr>
              <p:cNvPr id="75" name="object 75"/>
              <p:cNvSpPr txBox="1"/>
              <p:nvPr/>
            </p:nvSpPr>
            <p:spPr>
              <a:xfrm>
                <a:off x="11849" y="2460"/>
                <a:ext cx="3031" cy="863"/>
              </a:xfrm>
              <a:prstGeom prst="rect">
                <a:avLst/>
              </a:prstGeom>
              <a:solidFill>
                <a:schemeClr val="accent6">
                  <a:lumMod val="20000"/>
                  <a:lumOff val="80000"/>
                </a:schemeClr>
              </a:solidFill>
            </p:spPr>
            <p:txBody>
              <a:bodyPr vert="horz" wrap="square" lIns="0" tIns="165735" rIns="0" bIns="107950" rtlCol="0">
                <a:spAutoFit/>
              </a:bodyPr>
              <a:lstStyle/>
              <a:p>
                <a:pPr marL="123825">
                  <a:spcBef>
                    <a:spcPts val="1305"/>
                  </a:spcBef>
                </a:pPr>
                <a:r>
                  <a:rPr dirty="0">
                    <a:solidFill>
                      <a:schemeClr val="tx1">
                        <a:lumMod val="50000"/>
                      </a:schemeClr>
                    </a:solidFill>
                    <a:latin typeface="微软雅黑" panose="020B0503020204020204" pitchFamily="34" charset="-122"/>
                    <a:cs typeface="微软雅黑" panose="020B0503020204020204" pitchFamily="34" charset="-122"/>
                    <a:sym typeface="+mn-ea"/>
                  </a:rPr>
                  <a:t>系统总体设计</a:t>
                </a:r>
              </a:p>
            </p:txBody>
          </p:sp>
        </p:grpSp>
        <p:grpSp>
          <p:nvGrpSpPr>
            <p:cNvPr id="80" name="组合 79"/>
            <p:cNvGrpSpPr/>
            <p:nvPr/>
          </p:nvGrpSpPr>
          <p:grpSpPr>
            <a:xfrm>
              <a:off x="5515" y="5866"/>
              <a:ext cx="7119" cy="2191"/>
              <a:chOff x="7820" y="5433"/>
              <a:chExt cx="7119" cy="2191"/>
            </a:xfrm>
          </p:grpSpPr>
          <p:sp>
            <p:nvSpPr>
              <p:cNvPr id="21" name="object 12"/>
              <p:cNvSpPr/>
              <p:nvPr/>
            </p:nvSpPr>
            <p:spPr>
              <a:xfrm>
                <a:off x="8368" y="5433"/>
                <a:ext cx="1158" cy="658"/>
              </a:xfrm>
              <a:custGeom>
                <a:avLst/>
                <a:gdLst/>
                <a:ahLst/>
                <a:cxnLst/>
                <a:rect l="l" t="t" r="r" b="b"/>
                <a:pathLst>
                  <a:path w="735329" h="417829">
                    <a:moveTo>
                      <a:pt x="735236" y="0"/>
                    </a:moveTo>
                    <a:lnTo>
                      <a:pt x="0" y="417788"/>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22" name="object 13"/>
              <p:cNvSpPr/>
              <p:nvPr/>
            </p:nvSpPr>
            <p:spPr>
              <a:xfrm>
                <a:off x="9879" y="5440"/>
                <a:ext cx="1095" cy="1521"/>
              </a:xfrm>
              <a:custGeom>
                <a:avLst/>
                <a:gdLst/>
                <a:ahLst/>
                <a:cxnLst/>
                <a:rect l="l" t="t" r="r" b="b"/>
                <a:pathLst>
                  <a:path w="695325" h="965835">
                    <a:moveTo>
                      <a:pt x="0" y="0"/>
                    </a:moveTo>
                    <a:lnTo>
                      <a:pt x="695187" y="965286"/>
                    </a:lnTo>
                  </a:path>
                </a:pathLst>
              </a:custGeom>
              <a:ln w="9524">
                <a:solidFill>
                  <a:srgbClr val="000000"/>
                </a:solidFill>
              </a:ln>
            </p:spPr>
            <p:txBody>
              <a:bodyPr wrap="square" lIns="0" tIns="0" rIns="0" bIns="0" rtlCol="0"/>
              <a:lstStyle/>
              <a:p>
                <a:endParaRPr>
                  <a:solidFill>
                    <a:schemeClr val="tx1">
                      <a:lumMod val="50000"/>
                    </a:schemeClr>
                  </a:solidFill>
                </a:endParaRPr>
              </a:p>
            </p:txBody>
          </p:sp>
          <p:sp>
            <p:nvSpPr>
              <p:cNvPr id="88" name="object 30"/>
              <p:cNvSpPr txBox="1"/>
              <p:nvPr/>
            </p:nvSpPr>
            <p:spPr>
              <a:xfrm>
                <a:off x="7820" y="6150"/>
                <a:ext cx="4189" cy="1474"/>
              </a:xfrm>
              <a:prstGeom prst="rect">
                <a:avLst/>
              </a:prstGeom>
            </p:spPr>
            <p:txBody>
              <a:bodyPr vert="horz" wrap="square" lIns="0" tIns="0" rIns="0" bIns="0" rtlCol="0">
                <a:spAutoFit/>
              </a:bodyPr>
              <a:lstStyle/>
              <a:p>
                <a:pPr marL="69215"/>
                <a:r>
                  <a:rPr sz="2000" dirty="0">
                    <a:solidFill>
                      <a:schemeClr val="tx1">
                        <a:lumMod val="50000"/>
                      </a:schemeClr>
                    </a:solidFill>
                    <a:latin typeface="微软雅黑" panose="020B0503020204020204" pitchFamily="34" charset="-122"/>
                    <a:cs typeface="微软雅黑" panose="020B0503020204020204" pitchFamily="34" charset="-122"/>
                    <a:sym typeface="+mn-ea"/>
                  </a:rPr>
                  <a:t>算法            </a:t>
                </a:r>
              </a:p>
              <a:p>
                <a:pPr marL="69215"/>
                <a:endParaRPr sz="2000" dirty="0">
                  <a:solidFill>
                    <a:schemeClr val="tx1">
                      <a:lumMod val="50000"/>
                    </a:schemeClr>
                  </a:solidFill>
                  <a:latin typeface="微软雅黑" panose="020B0503020204020204" pitchFamily="34" charset="-122"/>
                  <a:cs typeface="微软雅黑" panose="020B0503020204020204" pitchFamily="34" charset="-122"/>
                  <a:sym typeface="+mn-ea"/>
                </a:endParaRPr>
              </a:p>
              <a:p>
                <a:pPr marL="69215"/>
                <a:r>
                  <a:rPr sz="2000" dirty="0">
                    <a:solidFill>
                      <a:schemeClr val="tx1">
                        <a:lumMod val="50000"/>
                      </a:schemeClr>
                    </a:solidFill>
                    <a:latin typeface="微软雅黑" panose="020B0503020204020204" pitchFamily="34" charset="-122"/>
                    <a:cs typeface="微软雅黑" panose="020B0503020204020204" pitchFamily="34" charset="-122"/>
                    <a:sym typeface="+mn-ea"/>
                  </a:rPr>
                  <a:t>                   </a:t>
                </a:r>
                <a:r>
                  <a:rPr sz="2000" dirty="0">
                    <a:solidFill>
                      <a:schemeClr val="tx1">
                        <a:lumMod val="50000"/>
                      </a:schemeClr>
                    </a:solidFill>
                    <a:latin typeface="微软雅黑" panose="020B0503020204020204" pitchFamily="34" charset="-122"/>
                    <a:cs typeface="微软雅黑" panose="020B0503020204020204" pitchFamily="34" charset="-122"/>
                  </a:rPr>
                  <a:t>数据结构</a:t>
                </a:r>
              </a:p>
            </p:txBody>
          </p:sp>
          <p:sp>
            <p:nvSpPr>
              <p:cNvPr id="89" name="object 76"/>
              <p:cNvSpPr txBox="1"/>
              <p:nvPr/>
            </p:nvSpPr>
            <p:spPr>
              <a:xfrm>
                <a:off x="11404" y="5796"/>
                <a:ext cx="3535" cy="700"/>
              </a:xfrm>
              <a:prstGeom prst="rect">
                <a:avLst/>
              </a:prstGeom>
              <a:solidFill>
                <a:schemeClr val="accent6">
                  <a:lumMod val="20000"/>
                  <a:lumOff val="80000"/>
                </a:schemeClr>
              </a:solidFill>
            </p:spPr>
            <p:txBody>
              <a:bodyPr vert="horz" wrap="square" lIns="0" tIns="165735" rIns="0" bIns="0" rtlCol="0">
                <a:spAutoFit/>
              </a:bodyPr>
              <a:lstStyle/>
              <a:p>
                <a:pPr marL="324485">
                  <a:spcBef>
                    <a:spcPts val="1305"/>
                  </a:spcBef>
                </a:pPr>
                <a:r>
                  <a:rPr dirty="0">
                    <a:solidFill>
                      <a:schemeClr val="tx1">
                        <a:lumMod val="50000"/>
                      </a:schemeClr>
                    </a:solidFill>
                    <a:latin typeface="微软雅黑" panose="020B0503020204020204" pitchFamily="34" charset="-122"/>
                    <a:cs typeface="微软雅黑" panose="020B0503020204020204" pitchFamily="34" charset="-122"/>
                  </a:rPr>
                  <a:t>模块设计与实现</a:t>
                </a:r>
              </a:p>
            </p:txBody>
          </p:sp>
        </p:grpSp>
        <p:sp>
          <p:nvSpPr>
            <p:cNvPr id="4" name="文本框 3"/>
            <p:cNvSpPr txBox="1"/>
            <p:nvPr/>
          </p:nvSpPr>
          <p:spPr>
            <a:xfrm>
              <a:off x="2186" y="4462"/>
              <a:ext cx="1745" cy="712"/>
            </a:xfrm>
            <a:prstGeom prst="rect">
              <a:avLst/>
            </a:prstGeom>
            <a:noFill/>
          </p:spPr>
          <p:txBody>
            <a:bodyPr wrap="none" rtlCol="0">
              <a:spAutoFit/>
            </a:bodyPr>
            <a:lstStyle/>
            <a:p>
              <a:pPr>
                <a:lnSpc>
                  <a:spcPct val="130000"/>
                </a:lnSpc>
              </a:pPr>
              <a:r>
                <a:rPr lang="zh-CN" altLang="en-US" dirty="0">
                  <a:solidFill>
                    <a:schemeClr val="tx1">
                      <a:lumMod val="50000"/>
                    </a:schemeClr>
                  </a:solidFill>
                  <a:latin typeface="Arial" panose="020B0604020202020204" pitchFamily="34" charset="0"/>
                  <a:ea typeface="微软雅黑" panose="020B0503020204020204" pitchFamily="34" charset="-122"/>
                </a:rPr>
                <a:t>交互界面</a:t>
              </a:r>
            </a:p>
          </p:txBody>
        </p:sp>
      </p:grpSp>
    </p:spTree>
    <p:extLst>
      <p:ext uri="{BB962C8B-B14F-4D97-AF65-F5344CB8AC3E}">
        <p14:creationId xmlns:p14="http://schemas.microsoft.com/office/powerpoint/2010/main" val="1722718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主程序</a:t>
            </a:r>
            <a:r>
              <a:rPr lang="en-US" altLang="zh-CN"/>
              <a:t>-</a:t>
            </a:r>
            <a:r>
              <a:rPr lang="zh-CN" altLang="en-US"/>
              <a:t>子程序</a:t>
            </a:r>
          </a:p>
        </p:txBody>
      </p:sp>
      <p:sp>
        <p:nvSpPr>
          <p:cNvPr id="3" name="object 4"/>
          <p:cNvSpPr txBox="1"/>
          <p:nvPr/>
        </p:nvSpPr>
        <p:spPr>
          <a:xfrm>
            <a:off x="1675130" y="1308100"/>
            <a:ext cx="8757920" cy="1307474"/>
          </a:xfrm>
          <a:prstGeom prst="rect">
            <a:avLst/>
          </a:prstGeom>
        </p:spPr>
        <p:txBody>
          <a:bodyPr vert="horz" wrap="square" lIns="0" tIns="0" rIns="0" bIns="0" rtlCol="0">
            <a:spAutoFit/>
          </a:bodyPr>
          <a:lstStyle/>
          <a:p>
            <a:pPr marL="12700" marR="5080">
              <a:lnSpc>
                <a:spcPct val="118000"/>
              </a:lnSpc>
            </a:pPr>
            <a:r>
              <a:rPr sz="2400" b="1" spc="55" dirty="0">
                <a:solidFill>
                  <a:schemeClr val="tx1">
                    <a:lumMod val="50000"/>
                  </a:schemeClr>
                </a:solidFill>
                <a:latin typeface="微软雅黑" panose="020B0503020204020204" pitchFamily="34" charset="-122"/>
                <a:cs typeface="微软雅黑" panose="020B0503020204020204" pitchFamily="34" charset="-122"/>
              </a:rPr>
              <a:t>主程序</a:t>
            </a:r>
            <a:r>
              <a:rPr sz="2400" b="1" spc="55" dirty="0">
                <a:solidFill>
                  <a:schemeClr val="tx1">
                    <a:lumMod val="50000"/>
                  </a:schemeClr>
                </a:solidFill>
                <a:latin typeface="MS Gothic" panose="020B0609070205080204" charset="-128"/>
                <a:cs typeface="MS Gothic" panose="020B0609070205080204" charset="-128"/>
              </a:rPr>
              <a:t>-</a:t>
            </a:r>
            <a:r>
              <a:rPr sz="2400" b="1" spc="55" dirty="0">
                <a:solidFill>
                  <a:schemeClr val="tx1">
                    <a:lumMod val="50000"/>
                  </a:schemeClr>
                </a:solidFill>
                <a:latin typeface="MS Gothic" panose="020B0609070205080204" charset="-128"/>
                <a:cs typeface="MS Gothic" panose="020B0609070205080204" charset="-128"/>
                <a:sym typeface="+mn-ea"/>
              </a:rPr>
              <a:t>-</a:t>
            </a:r>
            <a:r>
              <a:rPr sz="2400" b="1" spc="55" dirty="0">
                <a:solidFill>
                  <a:schemeClr val="tx1">
                    <a:lumMod val="50000"/>
                  </a:schemeClr>
                </a:solidFill>
                <a:latin typeface="微软雅黑" panose="020B0503020204020204" pitchFamily="34" charset="-122"/>
                <a:cs typeface="微软雅黑" panose="020B0503020204020204" pitchFamily="34" charset="-122"/>
              </a:rPr>
              <a:t>子程序风格是结构化程序设计的一种典型风格，从功能的观点设计</a:t>
            </a:r>
            <a:r>
              <a:rPr sz="2400" b="1" dirty="0">
                <a:solidFill>
                  <a:schemeClr val="tx1">
                    <a:lumMod val="50000"/>
                  </a:schemeClr>
                </a:solidFill>
                <a:latin typeface="微软雅黑" panose="020B0503020204020204" pitchFamily="34" charset="-122"/>
                <a:cs typeface="微软雅黑" panose="020B0503020204020204" pitchFamily="34" charset="-122"/>
              </a:rPr>
              <a:t>系统，通过逐步分解和细化，形成整个系统的体系结构。</a:t>
            </a:r>
          </a:p>
        </p:txBody>
      </p:sp>
      <p:grpSp>
        <p:nvGrpSpPr>
          <p:cNvPr id="42" name="组合 41"/>
          <p:cNvGrpSpPr/>
          <p:nvPr/>
        </p:nvGrpSpPr>
        <p:grpSpPr>
          <a:xfrm>
            <a:off x="2498090" y="2813050"/>
            <a:ext cx="6941820" cy="3025140"/>
            <a:chOff x="1863" y="4239"/>
            <a:chExt cx="10932" cy="4764"/>
          </a:xfrm>
        </p:grpSpPr>
        <p:sp>
          <p:nvSpPr>
            <p:cNvPr id="7" name="object 3"/>
            <p:cNvSpPr/>
            <p:nvPr/>
          </p:nvSpPr>
          <p:spPr>
            <a:xfrm>
              <a:off x="5439" y="4239"/>
              <a:ext cx="2189" cy="692"/>
            </a:xfrm>
            <a:custGeom>
              <a:avLst/>
              <a:gdLst/>
              <a:ahLst/>
              <a:cxnLst/>
              <a:rect l="l" t="t" r="r" b="b"/>
              <a:pathLst>
                <a:path w="1390014" h="439419">
                  <a:moveTo>
                    <a:pt x="0" y="0"/>
                  </a:moveTo>
                  <a:lnTo>
                    <a:pt x="1389888" y="0"/>
                  </a:lnTo>
                  <a:lnTo>
                    <a:pt x="1389888" y="438911"/>
                  </a:lnTo>
                  <a:lnTo>
                    <a:pt x="0" y="438911"/>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8" name="object 5"/>
            <p:cNvSpPr txBox="1"/>
            <p:nvPr/>
          </p:nvSpPr>
          <p:spPr>
            <a:xfrm>
              <a:off x="2583" y="5559"/>
              <a:ext cx="2189" cy="553"/>
            </a:xfrm>
            <a:prstGeom prst="rect">
              <a:avLst/>
            </a:prstGeom>
            <a:ln w="9677">
              <a:solidFill>
                <a:srgbClr val="000000"/>
              </a:solidFill>
            </a:ln>
          </p:spPr>
          <p:txBody>
            <a:bodyPr vert="horz" wrap="square" lIns="0" tIns="73660" rIns="0" bIns="0" rtlCol="0">
              <a:spAutoFit/>
            </a:bodyPr>
            <a:lstStyle/>
            <a:p>
              <a:pPr marL="240030">
                <a:spcBef>
                  <a:spcPts val="580"/>
                </a:spcBef>
              </a:pPr>
              <a:r>
                <a:rPr b="1" dirty="0">
                  <a:solidFill>
                    <a:schemeClr val="tx1">
                      <a:lumMod val="50000"/>
                    </a:schemeClr>
                  </a:solidFill>
                  <a:latin typeface="微软雅黑" panose="020B0503020204020204" pitchFamily="34" charset="-122"/>
                  <a:cs typeface="微软雅黑" panose="020B0503020204020204" pitchFamily="34" charset="-122"/>
                </a:rPr>
                <a:t>子程序</a:t>
              </a:r>
              <a:r>
                <a:rPr b="1" spc="-100" dirty="0">
                  <a:solidFill>
                    <a:schemeClr val="tx1">
                      <a:lumMod val="50000"/>
                    </a:schemeClr>
                  </a:solidFill>
                  <a:latin typeface="微软雅黑" panose="020B0503020204020204" pitchFamily="34" charset="-122"/>
                  <a:cs typeface="微软雅黑" panose="020B0503020204020204" pitchFamily="34" charset="-122"/>
                </a:rPr>
                <a:t> </a:t>
              </a:r>
              <a:r>
                <a:rPr b="1" dirty="0">
                  <a:solidFill>
                    <a:schemeClr val="tx1">
                      <a:lumMod val="50000"/>
                    </a:schemeClr>
                  </a:solidFill>
                  <a:latin typeface="Arial" panose="020B0604020202020204"/>
                  <a:cs typeface="Arial" panose="020B0604020202020204"/>
                </a:rPr>
                <a:t>1</a:t>
              </a:r>
            </a:p>
          </p:txBody>
        </p:sp>
        <p:sp>
          <p:nvSpPr>
            <p:cNvPr id="9" name="object 6"/>
            <p:cNvSpPr/>
            <p:nvPr/>
          </p:nvSpPr>
          <p:spPr>
            <a:xfrm>
              <a:off x="5463" y="5559"/>
              <a:ext cx="2189" cy="692"/>
            </a:xfrm>
            <a:custGeom>
              <a:avLst/>
              <a:gdLst/>
              <a:ahLst/>
              <a:cxnLst/>
              <a:rect l="l" t="t" r="r" b="b"/>
              <a:pathLst>
                <a:path w="1390014" h="439420">
                  <a:moveTo>
                    <a:pt x="0" y="0"/>
                  </a:moveTo>
                  <a:lnTo>
                    <a:pt x="1389888" y="0"/>
                  </a:lnTo>
                  <a:lnTo>
                    <a:pt x="1389888"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0" name="object 7"/>
            <p:cNvSpPr txBox="1"/>
            <p:nvPr/>
          </p:nvSpPr>
          <p:spPr>
            <a:xfrm>
              <a:off x="5829" y="5683"/>
              <a:ext cx="1427" cy="436"/>
            </a:xfrm>
            <a:prstGeom prst="rect">
              <a:avLst/>
            </a:prstGeom>
          </p:spPr>
          <p:txBody>
            <a:bodyPr vert="horz" wrap="square" lIns="0" tIns="0" rIns="0" bIns="0" rtlCol="0">
              <a:spAutoFit/>
            </a:bodyPr>
            <a:lstStyle/>
            <a:p>
              <a:pPr marL="12700"/>
              <a:r>
                <a:rPr b="1" dirty="0">
                  <a:solidFill>
                    <a:schemeClr val="tx1">
                      <a:lumMod val="50000"/>
                    </a:schemeClr>
                  </a:solidFill>
                  <a:latin typeface="微软雅黑" panose="020B0503020204020204" pitchFamily="34" charset="-122"/>
                  <a:cs typeface="微软雅黑" panose="020B0503020204020204" pitchFamily="34" charset="-122"/>
                </a:rPr>
                <a:t>子程序</a:t>
              </a:r>
              <a:r>
                <a:rPr b="1" spc="-100" dirty="0">
                  <a:solidFill>
                    <a:schemeClr val="tx1">
                      <a:lumMod val="50000"/>
                    </a:schemeClr>
                  </a:solidFill>
                  <a:latin typeface="微软雅黑" panose="020B0503020204020204" pitchFamily="34" charset="-122"/>
                  <a:cs typeface="微软雅黑" panose="020B0503020204020204" pitchFamily="34" charset="-122"/>
                </a:rPr>
                <a:t> </a:t>
              </a:r>
              <a:r>
                <a:rPr b="1" dirty="0">
                  <a:solidFill>
                    <a:schemeClr val="tx1">
                      <a:lumMod val="50000"/>
                    </a:schemeClr>
                  </a:solidFill>
                  <a:latin typeface="Arial" panose="020B0604020202020204"/>
                  <a:cs typeface="Arial" panose="020B0604020202020204"/>
                </a:rPr>
                <a:t>2</a:t>
              </a:r>
            </a:p>
          </p:txBody>
        </p:sp>
        <p:sp>
          <p:nvSpPr>
            <p:cNvPr id="11" name="object 8"/>
            <p:cNvSpPr txBox="1"/>
            <p:nvPr/>
          </p:nvSpPr>
          <p:spPr>
            <a:xfrm>
              <a:off x="9495" y="5559"/>
              <a:ext cx="2189" cy="553"/>
            </a:xfrm>
            <a:prstGeom prst="rect">
              <a:avLst/>
            </a:prstGeom>
            <a:ln w="9677">
              <a:solidFill>
                <a:srgbClr val="000000"/>
              </a:solidFill>
            </a:ln>
          </p:spPr>
          <p:txBody>
            <a:bodyPr vert="horz" wrap="square" lIns="0" tIns="73660" rIns="0" bIns="0" rtlCol="0">
              <a:spAutoFit/>
            </a:bodyPr>
            <a:lstStyle/>
            <a:p>
              <a:pPr marL="219710">
                <a:spcBef>
                  <a:spcPts val="580"/>
                </a:spcBef>
              </a:pPr>
              <a:r>
                <a:rPr b="1" dirty="0">
                  <a:solidFill>
                    <a:schemeClr val="tx1">
                      <a:lumMod val="50000"/>
                    </a:schemeClr>
                  </a:solidFill>
                  <a:latin typeface="微软雅黑" panose="020B0503020204020204" pitchFamily="34" charset="-122"/>
                  <a:cs typeface="微软雅黑" panose="020B0503020204020204" pitchFamily="34" charset="-122"/>
                </a:rPr>
                <a:t>子程序</a:t>
              </a:r>
              <a:r>
                <a:rPr b="1" spc="-100" dirty="0">
                  <a:solidFill>
                    <a:schemeClr val="tx1">
                      <a:lumMod val="50000"/>
                    </a:schemeClr>
                  </a:solidFill>
                  <a:latin typeface="微软雅黑" panose="020B0503020204020204" pitchFamily="34" charset="-122"/>
                  <a:cs typeface="微软雅黑" panose="020B0503020204020204" pitchFamily="34" charset="-122"/>
                </a:rPr>
                <a:t> </a:t>
              </a:r>
              <a:r>
                <a:rPr b="1" dirty="0">
                  <a:solidFill>
                    <a:schemeClr val="tx1">
                      <a:lumMod val="50000"/>
                    </a:schemeClr>
                  </a:solidFill>
                  <a:latin typeface="Arial" panose="020B0604020202020204"/>
                  <a:cs typeface="Arial" panose="020B0604020202020204"/>
                </a:rPr>
                <a:t>N</a:t>
              </a:r>
            </a:p>
          </p:txBody>
        </p:sp>
        <p:sp>
          <p:nvSpPr>
            <p:cNvPr id="12" name="object 9"/>
            <p:cNvSpPr txBox="1"/>
            <p:nvPr/>
          </p:nvSpPr>
          <p:spPr>
            <a:xfrm>
              <a:off x="8431" y="5467"/>
              <a:ext cx="400" cy="852"/>
            </a:xfrm>
            <a:prstGeom prst="rect">
              <a:avLst/>
            </a:prstGeom>
          </p:spPr>
          <p:txBody>
            <a:bodyPr vert="horz" wrap="square" lIns="0" tIns="0" rIns="0" bIns="0" rtlCol="0">
              <a:spAutoFit/>
            </a:bodyPr>
            <a:lstStyle/>
            <a:p>
              <a:pPr marL="12700">
                <a:lnSpc>
                  <a:spcPts val="2130"/>
                </a:lnSpc>
              </a:pPr>
              <a:r>
                <a:rPr b="1" dirty="0">
                  <a:solidFill>
                    <a:schemeClr val="tx1">
                      <a:lumMod val="50000"/>
                    </a:schemeClr>
                  </a:solidFill>
                  <a:latin typeface="Arial" panose="020B0604020202020204"/>
                  <a:cs typeface="Arial" panose="020B0604020202020204"/>
                </a:rPr>
                <a:t>…</a:t>
              </a:r>
            </a:p>
            <a:p>
              <a:pPr marL="12700">
                <a:lnSpc>
                  <a:spcPts val="2130"/>
                </a:lnSpc>
              </a:pPr>
              <a:r>
                <a:rPr b="1" dirty="0">
                  <a:solidFill>
                    <a:schemeClr val="tx1">
                      <a:lumMod val="50000"/>
                    </a:schemeClr>
                  </a:solidFill>
                  <a:latin typeface="Arial" panose="020B0604020202020204"/>
                  <a:cs typeface="Arial" panose="020B0604020202020204"/>
                </a:rPr>
                <a:t>…</a:t>
              </a:r>
            </a:p>
          </p:txBody>
        </p:sp>
        <p:sp>
          <p:nvSpPr>
            <p:cNvPr id="13" name="object 10"/>
            <p:cNvSpPr/>
            <p:nvPr/>
          </p:nvSpPr>
          <p:spPr>
            <a:xfrm>
              <a:off x="1863" y="6939"/>
              <a:ext cx="1464" cy="692"/>
            </a:xfrm>
            <a:custGeom>
              <a:avLst/>
              <a:gdLst/>
              <a:ahLst/>
              <a:cxnLst/>
              <a:rect l="l" t="t" r="r" b="b"/>
              <a:pathLst>
                <a:path w="929639" h="439420">
                  <a:moveTo>
                    <a:pt x="0" y="0"/>
                  </a:moveTo>
                  <a:lnTo>
                    <a:pt x="929030" y="0"/>
                  </a:lnTo>
                  <a:lnTo>
                    <a:pt x="929030"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4" name="object 11"/>
            <p:cNvSpPr/>
            <p:nvPr/>
          </p:nvSpPr>
          <p:spPr>
            <a:xfrm>
              <a:off x="3543" y="6939"/>
              <a:ext cx="1464" cy="692"/>
            </a:xfrm>
            <a:custGeom>
              <a:avLst/>
              <a:gdLst/>
              <a:ahLst/>
              <a:cxnLst/>
              <a:rect l="l" t="t" r="r" b="b"/>
              <a:pathLst>
                <a:path w="929639" h="439420">
                  <a:moveTo>
                    <a:pt x="0" y="0"/>
                  </a:moveTo>
                  <a:lnTo>
                    <a:pt x="929030" y="0"/>
                  </a:lnTo>
                  <a:lnTo>
                    <a:pt x="929030"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5" name="object 12"/>
            <p:cNvSpPr/>
            <p:nvPr/>
          </p:nvSpPr>
          <p:spPr>
            <a:xfrm>
              <a:off x="5829" y="6939"/>
              <a:ext cx="1464" cy="692"/>
            </a:xfrm>
            <a:custGeom>
              <a:avLst/>
              <a:gdLst/>
              <a:ahLst/>
              <a:cxnLst/>
              <a:rect l="l" t="t" r="r" b="b"/>
              <a:pathLst>
                <a:path w="929639" h="439420">
                  <a:moveTo>
                    <a:pt x="0" y="0"/>
                  </a:moveTo>
                  <a:lnTo>
                    <a:pt x="929030" y="0"/>
                  </a:lnTo>
                  <a:lnTo>
                    <a:pt x="929030"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6" name="object 13"/>
            <p:cNvSpPr/>
            <p:nvPr/>
          </p:nvSpPr>
          <p:spPr>
            <a:xfrm>
              <a:off x="8583" y="6939"/>
              <a:ext cx="1464" cy="692"/>
            </a:xfrm>
            <a:custGeom>
              <a:avLst/>
              <a:gdLst/>
              <a:ahLst/>
              <a:cxnLst/>
              <a:rect l="l" t="t" r="r" b="b"/>
              <a:pathLst>
                <a:path w="929639" h="439420">
                  <a:moveTo>
                    <a:pt x="0" y="0"/>
                  </a:moveTo>
                  <a:lnTo>
                    <a:pt x="929030" y="0"/>
                  </a:lnTo>
                  <a:lnTo>
                    <a:pt x="929030"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7" name="object 14"/>
            <p:cNvSpPr/>
            <p:nvPr/>
          </p:nvSpPr>
          <p:spPr>
            <a:xfrm>
              <a:off x="11331" y="6939"/>
              <a:ext cx="1464" cy="692"/>
            </a:xfrm>
            <a:custGeom>
              <a:avLst/>
              <a:gdLst/>
              <a:ahLst/>
              <a:cxnLst/>
              <a:rect l="l" t="t" r="r" b="b"/>
              <a:pathLst>
                <a:path w="929640" h="439420">
                  <a:moveTo>
                    <a:pt x="0" y="0"/>
                  </a:moveTo>
                  <a:lnTo>
                    <a:pt x="929030" y="0"/>
                  </a:lnTo>
                  <a:lnTo>
                    <a:pt x="929030" y="438912"/>
                  </a:lnTo>
                  <a:lnTo>
                    <a:pt x="0" y="438912"/>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8" name="object 15"/>
            <p:cNvSpPr/>
            <p:nvPr/>
          </p:nvSpPr>
          <p:spPr>
            <a:xfrm>
              <a:off x="2535" y="8311"/>
              <a:ext cx="1464" cy="692"/>
            </a:xfrm>
            <a:custGeom>
              <a:avLst/>
              <a:gdLst/>
              <a:ahLst/>
              <a:cxnLst/>
              <a:rect l="l" t="t" r="r" b="b"/>
              <a:pathLst>
                <a:path w="929639" h="439420">
                  <a:moveTo>
                    <a:pt x="0" y="0"/>
                  </a:moveTo>
                  <a:lnTo>
                    <a:pt x="929030" y="0"/>
                  </a:lnTo>
                  <a:lnTo>
                    <a:pt x="929030" y="438911"/>
                  </a:lnTo>
                  <a:lnTo>
                    <a:pt x="0" y="438911"/>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19" name="object 16"/>
            <p:cNvSpPr/>
            <p:nvPr/>
          </p:nvSpPr>
          <p:spPr>
            <a:xfrm>
              <a:off x="4719" y="8311"/>
              <a:ext cx="1464" cy="692"/>
            </a:xfrm>
            <a:custGeom>
              <a:avLst/>
              <a:gdLst/>
              <a:ahLst/>
              <a:cxnLst/>
              <a:rect l="l" t="t" r="r" b="b"/>
              <a:pathLst>
                <a:path w="929639" h="439420">
                  <a:moveTo>
                    <a:pt x="0" y="0"/>
                  </a:moveTo>
                  <a:lnTo>
                    <a:pt x="929030" y="0"/>
                  </a:lnTo>
                  <a:lnTo>
                    <a:pt x="929030" y="438911"/>
                  </a:lnTo>
                  <a:lnTo>
                    <a:pt x="0" y="438911"/>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0" name="object 17"/>
            <p:cNvSpPr/>
            <p:nvPr/>
          </p:nvSpPr>
          <p:spPr>
            <a:xfrm>
              <a:off x="6897" y="8311"/>
              <a:ext cx="1464" cy="692"/>
            </a:xfrm>
            <a:custGeom>
              <a:avLst/>
              <a:gdLst/>
              <a:ahLst/>
              <a:cxnLst/>
              <a:rect l="l" t="t" r="r" b="b"/>
              <a:pathLst>
                <a:path w="929639" h="439420">
                  <a:moveTo>
                    <a:pt x="0" y="0"/>
                  </a:moveTo>
                  <a:lnTo>
                    <a:pt x="929030" y="0"/>
                  </a:lnTo>
                  <a:lnTo>
                    <a:pt x="929030" y="438911"/>
                  </a:lnTo>
                  <a:lnTo>
                    <a:pt x="0" y="438911"/>
                  </a:lnTo>
                  <a:lnTo>
                    <a:pt x="0" y="0"/>
                  </a:lnTo>
                  <a:close/>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1" name="object 18"/>
            <p:cNvSpPr/>
            <p:nvPr/>
          </p:nvSpPr>
          <p:spPr>
            <a:xfrm>
              <a:off x="3664" y="4919"/>
              <a:ext cx="2189" cy="639"/>
            </a:xfrm>
            <a:custGeom>
              <a:avLst/>
              <a:gdLst/>
              <a:ahLst/>
              <a:cxnLst/>
              <a:rect l="l" t="t" r="r" b="b"/>
              <a:pathLst>
                <a:path w="1390014" h="405764">
                  <a:moveTo>
                    <a:pt x="1389745" y="0"/>
                  </a:moveTo>
                  <a:lnTo>
                    <a:pt x="0" y="405471"/>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2" name="object 19"/>
            <p:cNvSpPr/>
            <p:nvPr/>
          </p:nvSpPr>
          <p:spPr>
            <a:xfrm>
              <a:off x="3660" y="5468"/>
              <a:ext cx="132" cy="116"/>
            </a:xfrm>
            <a:custGeom>
              <a:avLst/>
              <a:gdLst/>
              <a:ahLst/>
              <a:cxnLst/>
              <a:rect l="l" t="t" r="r" b="b"/>
              <a:pathLst>
                <a:path w="83819" h="73660">
                  <a:moveTo>
                    <a:pt x="62484" y="0"/>
                  </a:moveTo>
                  <a:lnTo>
                    <a:pt x="0" y="57924"/>
                  </a:lnTo>
                  <a:lnTo>
                    <a:pt x="83820" y="73151"/>
                  </a:lnTo>
                  <a:lnTo>
                    <a:pt x="62484"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23" name="object 20"/>
            <p:cNvSpPr/>
            <p:nvPr/>
          </p:nvSpPr>
          <p:spPr>
            <a:xfrm>
              <a:off x="6516" y="4919"/>
              <a:ext cx="0" cy="610"/>
            </a:xfrm>
            <a:custGeom>
              <a:avLst/>
              <a:gdLst/>
              <a:ahLst/>
              <a:cxnLst/>
              <a:rect l="l" t="t" r="r" b="b"/>
              <a:pathLst>
                <a:path h="387350">
                  <a:moveTo>
                    <a:pt x="0" y="0"/>
                  </a:moveTo>
                  <a:lnTo>
                    <a:pt x="0" y="387095"/>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4" name="object 21"/>
            <p:cNvSpPr/>
            <p:nvPr/>
          </p:nvSpPr>
          <p:spPr>
            <a:xfrm>
              <a:off x="6456" y="5439"/>
              <a:ext cx="120" cy="12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25" name="object 22"/>
            <p:cNvSpPr/>
            <p:nvPr/>
          </p:nvSpPr>
          <p:spPr>
            <a:xfrm>
              <a:off x="6999" y="4919"/>
              <a:ext cx="3591" cy="644"/>
            </a:xfrm>
            <a:custGeom>
              <a:avLst/>
              <a:gdLst/>
              <a:ahLst/>
              <a:cxnLst/>
              <a:rect l="l" t="t" r="r" b="b"/>
              <a:pathLst>
                <a:path w="2280284" h="408939">
                  <a:moveTo>
                    <a:pt x="0" y="0"/>
                  </a:moveTo>
                  <a:lnTo>
                    <a:pt x="2280239" y="408353"/>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6" name="object 23"/>
            <p:cNvSpPr/>
            <p:nvPr/>
          </p:nvSpPr>
          <p:spPr>
            <a:xfrm>
              <a:off x="10444" y="5479"/>
              <a:ext cx="129" cy="119"/>
            </a:xfrm>
            <a:custGeom>
              <a:avLst/>
              <a:gdLst/>
              <a:ahLst/>
              <a:cxnLst/>
              <a:rect l="l" t="t" r="r" b="b"/>
              <a:pathLst>
                <a:path w="81915" h="75564">
                  <a:moveTo>
                    <a:pt x="13423" y="0"/>
                  </a:moveTo>
                  <a:lnTo>
                    <a:pt x="0" y="75006"/>
                  </a:lnTo>
                  <a:lnTo>
                    <a:pt x="81711" y="50926"/>
                  </a:lnTo>
                  <a:lnTo>
                    <a:pt x="13423"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27" name="object 24"/>
            <p:cNvSpPr/>
            <p:nvPr/>
          </p:nvSpPr>
          <p:spPr>
            <a:xfrm>
              <a:off x="2601" y="6239"/>
              <a:ext cx="703" cy="683"/>
            </a:xfrm>
            <a:custGeom>
              <a:avLst/>
              <a:gdLst/>
              <a:ahLst/>
              <a:cxnLst/>
              <a:rect l="l" t="t" r="r" b="b"/>
              <a:pathLst>
                <a:path w="446405" h="433704">
                  <a:moveTo>
                    <a:pt x="446001" y="0"/>
                  </a:moveTo>
                  <a:lnTo>
                    <a:pt x="0" y="433125"/>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28" name="object 25"/>
            <p:cNvSpPr/>
            <p:nvPr/>
          </p:nvSpPr>
          <p:spPr>
            <a:xfrm>
              <a:off x="2583" y="6812"/>
              <a:ext cx="128" cy="127"/>
            </a:xfrm>
            <a:custGeom>
              <a:avLst/>
              <a:gdLst/>
              <a:ahLst/>
              <a:cxnLst/>
              <a:rect l="l" t="t" r="r" b="b"/>
              <a:pathLst>
                <a:path w="81280" h="80645">
                  <a:moveTo>
                    <a:pt x="28117" y="0"/>
                  </a:moveTo>
                  <a:lnTo>
                    <a:pt x="0" y="80416"/>
                  </a:lnTo>
                  <a:lnTo>
                    <a:pt x="81203" y="54660"/>
                  </a:lnTo>
                  <a:lnTo>
                    <a:pt x="28117"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29" name="object 26"/>
            <p:cNvSpPr/>
            <p:nvPr/>
          </p:nvSpPr>
          <p:spPr>
            <a:xfrm>
              <a:off x="3660" y="6239"/>
              <a:ext cx="586" cy="680"/>
            </a:xfrm>
            <a:custGeom>
              <a:avLst/>
              <a:gdLst/>
              <a:ahLst/>
              <a:cxnLst/>
              <a:rect l="l" t="t" r="r" b="b"/>
              <a:pathLst>
                <a:path w="372110" h="431800">
                  <a:moveTo>
                    <a:pt x="0" y="0"/>
                  </a:moveTo>
                  <a:lnTo>
                    <a:pt x="371857" y="431261"/>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30" name="object 27"/>
            <p:cNvSpPr/>
            <p:nvPr/>
          </p:nvSpPr>
          <p:spPr>
            <a:xfrm>
              <a:off x="4139" y="6808"/>
              <a:ext cx="124" cy="131"/>
            </a:xfrm>
            <a:custGeom>
              <a:avLst/>
              <a:gdLst/>
              <a:ahLst/>
              <a:cxnLst/>
              <a:rect l="l" t="t" r="r" b="b"/>
              <a:pathLst>
                <a:path w="78739" h="83185">
                  <a:moveTo>
                    <a:pt x="57708" y="0"/>
                  </a:moveTo>
                  <a:lnTo>
                    <a:pt x="0" y="49758"/>
                  </a:lnTo>
                  <a:lnTo>
                    <a:pt x="78612" y="82588"/>
                  </a:lnTo>
                  <a:lnTo>
                    <a:pt x="57708"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31" name="object 28"/>
            <p:cNvSpPr/>
            <p:nvPr/>
          </p:nvSpPr>
          <p:spPr>
            <a:xfrm>
              <a:off x="6540" y="6239"/>
              <a:ext cx="0" cy="670"/>
            </a:xfrm>
            <a:custGeom>
              <a:avLst/>
              <a:gdLst/>
              <a:ahLst/>
              <a:cxnLst/>
              <a:rect l="l" t="t" r="r" b="b"/>
              <a:pathLst>
                <a:path h="425450">
                  <a:moveTo>
                    <a:pt x="0" y="0"/>
                  </a:moveTo>
                  <a:lnTo>
                    <a:pt x="0" y="424998"/>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32" name="object 29"/>
            <p:cNvSpPr/>
            <p:nvPr/>
          </p:nvSpPr>
          <p:spPr>
            <a:xfrm>
              <a:off x="6480" y="6818"/>
              <a:ext cx="120" cy="12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33" name="object 30"/>
            <p:cNvSpPr/>
            <p:nvPr/>
          </p:nvSpPr>
          <p:spPr>
            <a:xfrm>
              <a:off x="9321" y="6239"/>
              <a:ext cx="804" cy="685"/>
            </a:xfrm>
            <a:custGeom>
              <a:avLst/>
              <a:gdLst/>
              <a:ahLst/>
              <a:cxnLst/>
              <a:rect l="l" t="t" r="r" b="b"/>
              <a:pathLst>
                <a:path w="510539" h="434975">
                  <a:moveTo>
                    <a:pt x="510454" y="0"/>
                  </a:moveTo>
                  <a:lnTo>
                    <a:pt x="0" y="434379"/>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34" name="object 31"/>
            <p:cNvSpPr/>
            <p:nvPr/>
          </p:nvSpPr>
          <p:spPr>
            <a:xfrm>
              <a:off x="9303" y="6815"/>
              <a:ext cx="131" cy="124"/>
            </a:xfrm>
            <a:custGeom>
              <a:avLst/>
              <a:gdLst/>
              <a:ahLst/>
              <a:cxnLst/>
              <a:rect l="l" t="t" r="r" b="b"/>
              <a:pathLst>
                <a:path w="83185" h="78739">
                  <a:moveTo>
                    <a:pt x="33337" y="0"/>
                  </a:moveTo>
                  <a:lnTo>
                    <a:pt x="0" y="78397"/>
                  </a:lnTo>
                  <a:lnTo>
                    <a:pt x="82727" y="58026"/>
                  </a:lnTo>
                  <a:lnTo>
                    <a:pt x="33337"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35" name="object 32"/>
            <p:cNvSpPr/>
            <p:nvPr/>
          </p:nvSpPr>
          <p:spPr>
            <a:xfrm>
              <a:off x="11007" y="6239"/>
              <a:ext cx="1064" cy="688"/>
            </a:xfrm>
            <a:custGeom>
              <a:avLst/>
              <a:gdLst/>
              <a:ahLst/>
              <a:cxnLst/>
              <a:rect l="l" t="t" r="r" b="b"/>
              <a:pathLst>
                <a:path w="675640" h="436879">
                  <a:moveTo>
                    <a:pt x="0" y="0"/>
                  </a:moveTo>
                  <a:lnTo>
                    <a:pt x="675105" y="436787"/>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36" name="object 33"/>
            <p:cNvSpPr/>
            <p:nvPr/>
          </p:nvSpPr>
          <p:spPr>
            <a:xfrm>
              <a:off x="11954" y="6823"/>
              <a:ext cx="134" cy="116"/>
            </a:xfrm>
            <a:custGeom>
              <a:avLst/>
              <a:gdLst/>
              <a:ahLst/>
              <a:cxnLst/>
              <a:rect l="l" t="t" r="r" b="b"/>
              <a:pathLst>
                <a:path w="85090" h="73660">
                  <a:moveTo>
                    <a:pt x="41389" y="0"/>
                  </a:moveTo>
                  <a:lnTo>
                    <a:pt x="0" y="63969"/>
                  </a:lnTo>
                  <a:lnTo>
                    <a:pt x="84670" y="73380"/>
                  </a:lnTo>
                  <a:lnTo>
                    <a:pt x="41389"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37" name="object 34"/>
            <p:cNvSpPr/>
            <p:nvPr/>
          </p:nvSpPr>
          <p:spPr>
            <a:xfrm>
              <a:off x="3273" y="7619"/>
              <a:ext cx="703" cy="675"/>
            </a:xfrm>
            <a:custGeom>
              <a:avLst/>
              <a:gdLst/>
              <a:ahLst/>
              <a:cxnLst/>
              <a:rect l="l" t="t" r="r" b="b"/>
              <a:pathLst>
                <a:path w="446405" h="428625">
                  <a:moveTo>
                    <a:pt x="445907" y="0"/>
                  </a:moveTo>
                  <a:lnTo>
                    <a:pt x="0" y="428468"/>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38" name="object 35"/>
            <p:cNvSpPr/>
            <p:nvPr/>
          </p:nvSpPr>
          <p:spPr>
            <a:xfrm>
              <a:off x="3255" y="8184"/>
              <a:ext cx="129" cy="127"/>
            </a:xfrm>
            <a:custGeom>
              <a:avLst/>
              <a:gdLst/>
              <a:ahLst/>
              <a:cxnLst/>
              <a:rect l="l" t="t" r="r" b="b"/>
              <a:pathLst>
                <a:path w="81914" h="80645">
                  <a:moveTo>
                    <a:pt x="28549" y="0"/>
                  </a:moveTo>
                  <a:lnTo>
                    <a:pt x="0" y="80264"/>
                  </a:lnTo>
                  <a:lnTo>
                    <a:pt x="81343" y="54940"/>
                  </a:lnTo>
                  <a:lnTo>
                    <a:pt x="28549"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39" name="object 36"/>
            <p:cNvSpPr/>
            <p:nvPr/>
          </p:nvSpPr>
          <p:spPr>
            <a:xfrm>
              <a:off x="4737" y="7619"/>
              <a:ext cx="684" cy="674"/>
            </a:xfrm>
            <a:custGeom>
              <a:avLst/>
              <a:gdLst/>
              <a:ahLst/>
              <a:cxnLst/>
              <a:rect l="l" t="t" r="r" b="b"/>
              <a:pathLst>
                <a:path w="434339" h="427989">
                  <a:moveTo>
                    <a:pt x="0" y="0"/>
                  </a:moveTo>
                  <a:lnTo>
                    <a:pt x="434040" y="427850"/>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40" name="object 37"/>
            <p:cNvSpPr/>
            <p:nvPr/>
          </p:nvSpPr>
          <p:spPr>
            <a:xfrm>
              <a:off x="5311" y="8183"/>
              <a:ext cx="128" cy="127"/>
            </a:xfrm>
            <a:custGeom>
              <a:avLst/>
              <a:gdLst/>
              <a:ahLst/>
              <a:cxnLst/>
              <a:rect l="l" t="t" r="r" b="b"/>
              <a:pathLst>
                <a:path w="81279" h="80645">
                  <a:moveTo>
                    <a:pt x="53492" y="0"/>
                  </a:moveTo>
                  <a:lnTo>
                    <a:pt x="0" y="54267"/>
                  </a:lnTo>
                  <a:lnTo>
                    <a:pt x="81013" y="80619"/>
                  </a:lnTo>
                  <a:lnTo>
                    <a:pt x="53492"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41" name="object 38"/>
            <p:cNvSpPr/>
            <p:nvPr/>
          </p:nvSpPr>
          <p:spPr>
            <a:xfrm>
              <a:off x="6549" y="7619"/>
              <a:ext cx="1052" cy="681"/>
            </a:xfrm>
            <a:custGeom>
              <a:avLst/>
              <a:gdLst/>
              <a:ahLst/>
              <a:cxnLst/>
              <a:rect l="l" t="t" r="r" b="b"/>
              <a:pathLst>
                <a:path w="668020" h="432435">
                  <a:moveTo>
                    <a:pt x="0" y="0"/>
                  </a:moveTo>
                  <a:lnTo>
                    <a:pt x="667845" y="431951"/>
                  </a:lnTo>
                </a:path>
              </a:pathLst>
            </a:custGeom>
            <a:ln w="9677">
              <a:solidFill>
                <a:srgbClr val="000000"/>
              </a:solidFill>
            </a:ln>
          </p:spPr>
          <p:txBody>
            <a:bodyPr wrap="square" lIns="0" tIns="0" rIns="0" bIns="0" rtlCol="0"/>
            <a:lstStyle/>
            <a:p>
              <a:endParaRPr b="1">
                <a:solidFill>
                  <a:schemeClr val="tx1">
                    <a:lumMod val="50000"/>
                  </a:schemeClr>
                </a:solidFill>
              </a:endParaRPr>
            </a:p>
          </p:txBody>
        </p:sp>
        <p:sp>
          <p:nvSpPr>
            <p:cNvPr id="43" name="object 39"/>
            <p:cNvSpPr/>
            <p:nvPr/>
          </p:nvSpPr>
          <p:spPr>
            <a:xfrm>
              <a:off x="7484" y="8195"/>
              <a:ext cx="134" cy="116"/>
            </a:xfrm>
            <a:custGeom>
              <a:avLst/>
              <a:gdLst/>
              <a:ahLst/>
              <a:cxnLst/>
              <a:rect l="l" t="t" r="r" b="b"/>
              <a:pathLst>
                <a:path w="85089" h="73660">
                  <a:moveTo>
                    <a:pt x="41376" y="0"/>
                  </a:moveTo>
                  <a:lnTo>
                    <a:pt x="0" y="63982"/>
                  </a:lnTo>
                  <a:lnTo>
                    <a:pt x="84670" y="73367"/>
                  </a:lnTo>
                  <a:lnTo>
                    <a:pt x="41376" y="0"/>
                  </a:lnTo>
                  <a:close/>
                </a:path>
              </a:pathLst>
            </a:custGeom>
            <a:solidFill>
              <a:srgbClr val="000000"/>
            </a:solidFill>
          </p:spPr>
          <p:txBody>
            <a:bodyPr wrap="square" lIns="0" tIns="0" rIns="0" bIns="0" rtlCol="0"/>
            <a:lstStyle/>
            <a:p>
              <a:endParaRPr b="1">
                <a:solidFill>
                  <a:schemeClr val="tx1">
                    <a:lumMod val="50000"/>
                  </a:schemeClr>
                </a:solidFill>
              </a:endParaRPr>
            </a:p>
          </p:txBody>
        </p:sp>
        <p:sp>
          <p:nvSpPr>
            <p:cNvPr id="44" name="object 7"/>
            <p:cNvSpPr txBox="1"/>
            <p:nvPr/>
          </p:nvSpPr>
          <p:spPr>
            <a:xfrm>
              <a:off x="5987" y="4359"/>
              <a:ext cx="1427" cy="432"/>
            </a:xfrm>
            <a:prstGeom prst="rect">
              <a:avLst/>
            </a:prstGeom>
          </p:spPr>
          <p:txBody>
            <a:bodyPr vert="horz" wrap="square" lIns="0" tIns="0" rIns="0" bIns="0" rtlCol="0">
              <a:spAutoFit/>
            </a:bodyPr>
            <a:lstStyle/>
            <a:p>
              <a:pPr marL="12700"/>
              <a:r>
                <a:rPr lang="zh-CN" altLang="en-US" b="1" dirty="0">
                  <a:solidFill>
                    <a:schemeClr val="tx1">
                      <a:lumMod val="50000"/>
                    </a:schemeClr>
                  </a:solidFill>
                  <a:latin typeface="微软雅黑" panose="020B0503020204020204" pitchFamily="34" charset="-122"/>
                  <a:cs typeface="微软雅黑" panose="020B0503020204020204" pitchFamily="34" charset="-122"/>
                </a:rPr>
                <a:t>主</a:t>
              </a:r>
              <a:r>
                <a:rPr b="1" dirty="0">
                  <a:solidFill>
                    <a:schemeClr val="tx1">
                      <a:lumMod val="50000"/>
                    </a:schemeClr>
                  </a:solidFill>
                  <a:latin typeface="微软雅黑" panose="020B0503020204020204" pitchFamily="34" charset="-122"/>
                  <a:cs typeface="微软雅黑" panose="020B0503020204020204" pitchFamily="34" charset="-122"/>
                </a:rPr>
                <a:t>程序</a:t>
              </a:r>
            </a:p>
          </p:txBody>
        </p:sp>
      </p:grpSp>
    </p:spTree>
    <p:extLst>
      <p:ext uri="{BB962C8B-B14F-4D97-AF65-F5344CB8AC3E}">
        <p14:creationId xmlns:p14="http://schemas.microsoft.com/office/powerpoint/2010/main" val="38776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面向对象风格</a:t>
            </a:r>
          </a:p>
        </p:txBody>
      </p:sp>
      <p:sp>
        <p:nvSpPr>
          <p:cNvPr id="3" name="object 3"/>
          <p:cNvSpPr txBox="1"/>
          <p:nvPr/>
        </p:nvSpPr>
        <p:spPr>
          <a:xfrm>
            <a:off x="1871981" y="1415416"/>
            <a:ext cx="8317865" cy="1533753"/>
          </a:xfrm>
          <a:prstGeom prst="rect">
            <a:avLst/>
          </a:prstGeom>
        </p:spPr>
        <p:txBody>
          <a:bodyPr vert="horz" wrap="square" lIns="0" tIns="0" rIns="0" bIns="0" rtlCol="0">
            <a:spAutoFit/>
          </a:bodyPr>
          <a:lstStyle/>
          <a:p>
            <a:pPr marL="12700" defTabSz="-635">
              <a:tabLst>
                <a:tab pos="354965" algn="l"/>
              </a:tabLst>
            </a:pPr>
            <a:r>
              <a:rPr sz="2200" b="1" dirty="0">
                <a:solidFill>
                  <a:schemeClr val="tx1">
                    <a:lumMod val="50000"/>
                  </a:schemeClr>
                </a:solidFill>
                <a:latin typeface="Arial" panose="020B0604020202020204"/>
                <a:cs typeface="Arial" panose="020B0604020202020204"/>
              </a:rPr>
              <a:t>•	</a:t>
            </a:r>
            <a:r>
              <a:rPr sz="2200" b="1" dirty="0">
                <a:solidFill>
                  <a:schemeClr val="tx1">
                    <a:lumMod val="50000"/>
                  </a:schemeClr>
                </a:solidFill>
                <a:latin typeface="微软雅黑" panose="020B0503020204020204" pitchFamily="34" charset="-122"/>
                <a:cs typeface="微软雅黑" panose="020B0503020204020204" pitchFamily="34" charset="-122"/>
              </a:rPr>
              <a:t>系统被看作是对象的集合，每个对象都有一个它自己的功能集合；</a:t>
            </a:r>
          </a:p>
          <a:p>
            <a:pPr marL="12700" defTabSz="-635">
              <a:spcBef>
                <a:spcPts val="700"/>
              </a:spcBef>
              <a:tabLst>
                <a:tab pos="354965" algn="l"/>
              </a:tabLst>
            </a:pPr>
            <a:r>
              <a:rPr sz="2200" b="1" dirty="0">
                <a:solidFill>
                  <a:schemeClr val="tx1">
                    <a:lumMod val="50000"/>
                  </a:schemeClr>
                </a:solidFill>
                <a:latin typeface="Arial" panose="020B0604020202020204"/>
                <a:cs typeface="Arial" panose="020B0604020202020204"/>
              </a:rPr>
              <a:t>•	</a:t>
            </a:r>
            <a:r>
              <a:rPr sz="2200" b="1" dirty="0">
                <a:solidFill>
                  <a:schemeClr val="tx1">
                    <a:lumMod val="50000"/>
                  </a:schemeClr>
                </a:solidFill>
                <a:latin typeface="微软雅黑" panose="020B0503020204020204" pitchFamily="34" charset="-122"/>
                <a:cs typeface="微软雅黑" panose="020B0503020204020204" pitchFamily="34" charset="-122"/>
              </a:rPr>
              <a:t>数据及作用在数据上的操作被封装成抽象数据类型；</a:t>
            </a:r>
          </a:p>
          <a:p>
            <a:pPr marL="12700" defTabSz="-635">
              <a:spcBef>
                <a:spcPts val="700"/>
              </a:spcBef>
              <a:tabLst>
                <a:tab pos="354965" algn="l"/>
              </a:tabLst>
            </a:pPr>
            <a:r>
              <a:rPr sz="2200" b="1" dirty="0">
                <a:solidFill>
                  <a:schemeClr val="tx1">
                    <a:lumMod val="50000"/>
                  </a:schemeClr>
                </a:solidFill>
                <a:latin typeface="Arial" panose="020B0604020202020204"/>
                <a:cs typeface="Arial" panose="020B0604020202020204"/>
              </a:rPr>
              <a:t>•	</a:t>
            </a:r>
            <a:r>
              <a:rPr sz="2200" b="1" dirty="0">
                <a:solidFill>
                  <a:schemeClr val="tx1">
                    <a:lumMod val="50000"/>
                  </a:schemeClr>
                </a:solidFill>
                <a:latin typeface="微软雅黑" panose="020B0503020204020204" pitchFamily="34" charset="-122"/>
                <a:cs typeface="微软雅黑" panose="020B0503020204020204" pitchFamily="34" charset="-122"/>
              </a:rPr>
              <a:t>只通过接口与外界交互，内部的设计决策则被封装起来。</a:t>
            </a:r>
          </a:p>
        </p:txBody>
      </p:sp>
      <p:pic>
        <p:nvPicPr>
          <p:cNvPr id="8" name="图片 7"/>
          <p:cNvPicPr>
            <a:picLocks noChangeAspect="1"/>
          </p:cNvPicPr>
          <p:nvPr/>
        </p:nvPicPr>
        <p:blipFill>
          <a:blip r:embed="rId3">
            <a:clrChange>
              <a:clrFrom>
                <a:srgbClr val="FFFFFF">
                  <a:alpha val="100000"/>
                </a:srgbClr>
              </a:clrFrom>
              <a:clrTo>
                <a:srgbClr val="FFFFFF">
                  <a:alpha val="100000"/>
                  <a:alpha val="0"/>
                </a:srgbClr>
              </a:clrTo>
            </a:clrChange>
            <a:grayscl/>
          </a:blip>
          <a:stretch>
            <a:fillRect/>
          </a:stretch>
        </p:blipFill>
        <p:spPr>
          <a:xfrm>
            <a:off x="3001646" y="2934335"/>
            <a:ext cx="6058535" cy="3102610"/>
          </a:xfrm>
          <a:prstGeom prst="rect">
            <a:avLst/>
          </a:prstGeom>
        </p:spPr>
      </p:pic>
    </p:spTree>
    <p:extLst>
      <p:ext uri="{BB962C8B-B14F-4D97-AF65-F5344CB8AC3E}">
        <p14:creationId xmlns:p14="http://schemas.microsoft.com/office/powerpoint/2010/main" val="1415261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三层</a:t>
            </a:r>
            <a:r>
              <a:rPr lang="en-US" altLang="zh-CN"/>
              <a:t>C/S</a:t>
            </a:r>
            <a:r>
              <a:rPr lang="zh-CN" altLang="en-US"/>
              <a:t>结构</a:t>
            </a:r>
          </a:p>
        </p:txBody>
      </p:sp>
      <p:sp>
        <p:nvSpPr>
          <p:cNvPr id="8" name="object 3"/>
          <p:cNvSpPr txBox="1"/>
          <p:nvPr/>
        </p:nvSpPr>
        <p:spPr>
          <a:xfrm>
            <a:off x="1784985" y="1649095"/>
            <a:ext cx="8069580" cy="873444"/>
          </a:xfrm>
          <a:prstGeom prst="rect">
            <a:avLst/>
          </a:prstGeom>
        </p:spPr>
        <p:txBody>
          <a:bodyPr vert="horz" wrap="square" lIns="0" tIns="0" rIns="0" bIns="0" rtlCol="0">
            <a:spAutoFit/>
          </a:bodyPr>
          <a:lstStyle/>
          <a:p>
            <a:pPr marL="354965" marR="5080" indent="-342900" defTabSz="-635">
              <a:lnSpc>
                <a:spcPct val="129000"/>
              </a:lnSpc>
              <a:tabLst>
                <a:tab pos="359410" algn="l"/>
              </a:tabLst>
            </a:pPr>
            <a:r>
              <a:rPr sz="2200" b="1" dirty="0">
                <a:solidFill>
                  <a:srgbClr val="0000CC"/>
                </a:solidFill>
                <a:latin typeface="Arial" panose="020B0604020202020204"/>
                <a:cs typeface="Arial" panose="020B0604020202020204"/>
              </a:rPr>
              <a:t>•		</a:t>
            </a:r>
            <a:r>
              <a:rPr sz="2200" b="1" spc="65" dirty="0">
                <a:solidFill>
                  <a:srgbClr val="0329D6"/>
                </a:solidFill>
                <a:latin typeface="微软雅黑" panose="020B0503020204020204" pitchFamily="34" charset="-122"/>
                <a:cs typeface="微软雅黑" panose="020B0503020204020204" pitchFamily="34" charset="-122"/>
              </a:rPr>
              <a:t>表示层：</a:t>
            </a:r>
            <a:r>
              <a:rPr sz="2200" b="1" spc="65" dirty="0">
                <a:latin typeface="微软雅黑" panose="020B0503020204020204" pitchFamily="34" charset="-122"/>
                <a:cs typeface="微软雅黑" panose="020B0503020204020204" pitchFamily="34" charset="-122"/>
              </a:rPr>
              <a:t>包括所有与客户机交</a:t>
            </a:r>
            <a:r>
              <a:rPr sz="2200" b="1" spc="70" dirty="0">
                <a:latin typeface="微软雅黑" panose="020B0503020204020204" pitchFamily="34" charset="-122"/>
                <a:cs typeface="微软雅黑" panose="020B0503020204020204" pitchFamily="34" charset="-122"/>
              </a:rPr>
              <a:t>互的边界对象，如窗口、表</a:t>
            </a:r>
            <a:r>
              <a:rPr sz="2200" b="1" dirty="0">
                <a:latin typeface="微软雅黑" panose="020B0503020204020204" pitchFamily="34" charset="-122"/>
                <a:cs typeface="微软雅黑" panose="020B0503020204020204" pitchFamily="34" charset="-122"/>
              </a:rPr>
              <a:t>单、  网页等。</a:t>
            </a:r>
            <a:endParaRPr sz="2200" b="1">
              <a:latin typeface="微软雅黑" panose="020B0503020204020204" pitchFamily="34" charset="-122"/>
              <a:cs typeface="微软雅黑" panose="020B0503020204020204" pitchFamily="34" charset="-122"/>
            </a:endParaRPr>
          </a:p>
        </p:txBody>
      </p:sp>
      <p:sp>
        <p:nvSpPr>
          <p:cNvPr id="9" name="object 4"/>
          <p:cNvSpPr txBox="1"/>
          <p:nvPr/>
        </p:nvSpPr>
        <p:spPr>
          <a:xfrm>
            <a:off x="1785621" y="2832736"/>
            <a:ext cx="3582035" cy="1774075"/>
          </a:xfrm>
          <a:prstGeom prst="rect">
            <a:avLst/>
          </a:prstGeom>
        </p:spPr>
        <p:txBody>
          <a:bodyPr vert="horz" wrap="square" lIns="0" tIns="0" rIns="0" bIns="0" rtlCol="0">
            <a:spAutoFit/>
          </a:bodyPr>
          <a:lstStyle/>
          <a:p>
            <a:pPr marL="354965" marR="5080" indent="-342900" algn="just">
              <a:lnSpc>
                <a:spcPct val="131000"/>
              </a:lnSpc>
            </a:pPr>
            <a:r>
              <a:rPr sz="2200" b="1" dirty="0">
                <a:solidFill>
                  <a:srgbClr val="0000CC"/>
                </a:solidFill>
                <a:latin typeface="Arial" panose="020B0604020202020204"/>
                <a:cs typeface="Arial" panose="020B0604020202020204"/>
              </a:rPr>
              <a:t>• </a:t>
            </a:r>
            <a:r>
              <a:rPr sz="2200" b="1" spc="65" dirty="0">
                <a:solidFill>
                  <a:srgbClr val="0329D6"/>
                </a:solidFill>
                <a:latin typeface="微软雅黑" panose="020B0503020204020204" pitchFamily="34" charset="-122"/>
                <a:cs typeface="微软雅黑" panose="020B0503020204020204" pitchFamily="34" charset="-122"/>
              </a:rPr>
              <a:t>功能层（业务逻辑层）：</a:t>
            </a:r>
            <a:r>
              <a:rPr sz="2200" b="1" spc="65" dirty="0">
                <a:latin typeface="微软雅黑" panose="020B0503020204020204" pitchFamily="34" charset="-122"/>
                <a:cs typeface="微软雅黑" panose="020B0503020204020204" pitchFamily="34" charset="-122"/>
              </a:rPr>
              <a:t>包括</a:t>
            </a:r>
            <a:r>
              <a:rPr sz="2200" b="1" spc="70" dirty="0">
                <a:latin typeface="微软雅黑" panose="020B0503020204020204" pitchFamily="34" charset="-122"/>
                <a:cs typeface="微软雅黑" panose="020B0503020204020204" pitchFamily="34" charset="-122"/>
              </a:rPr>
              <a:t>所有的控制和实体对象，实现</a:t>
            </a:r>
            <a:r>
              <a:rPr sz="2200" b="1" dirty="0">
                <a:latin typeface="微软雅黑" panose="020B0503020204020204" pitchFamily="34" charset="-122"/>
                <a:cs typeface="微软雅黑" panose="020B0503020204020204" pitchFamily="34" charset="-122"/>
              </a:rPr>
              <a:t>应用程序的处理逻辑和规则。</a:t>
            </a:r>
            <a:endParaRPr sz="2200" b="1">
              <a:latin typeface="微软雅黑" panose="020B0503020204020204" pitchFamily="34" charset="-122"/>
              <a:cs typeface="微软雅黑" panose="020B0503020204020204" pitchFamily="34" charset="-122"/>
            </a:endParaRPr>
          </a:p>
        </p:txBody>
      </p:sp>
      <p:sp>
        <p:nvSpPr>
          <p:cNvPr id="10" name="object 5"/>
          <p:cNvSpPr txBox="1"/>
          <p:nvPr/>
        </p:nvSpPr>
        <p:spPr>
          <a:xfrm>
            <a:off x="1784986" y="5358766"/>
            <a:ext cx="6503035" cy="450251"/>
          </a:xfrm>
          <a:prstGeom prst="rect">
            <a:avLst/>
          </a:prstGeom>
        </p:spPr>
        <p:txBody>
          <a:bodyPr vert="horz" wrap="square" lIns="0" tIns="0" rIns="0" bIns="0" rtlCol="0">
            <a:spAutoFit/>
          </a:bodyPr>
          <a:lstStyle/>
          <a:p>
            <a:pPr marL="354965" marR="5080" indent="-342900" defTabSz="-635">
              <a:lnSpc>
                <a:spcPct val="133000"/>
              </a:lnSpc>
              <a:tabLst>
                <a:tab pos="359410" algn="l"/>
              </a:tabLst>
            </a:pPr>
            <a:r>
              <a:rPr sz="2200" b="1" dirty="0">
                <a:solidFill>
                  <a:srgbClr val="0000CC"/>
                </a:solidFill>
                <a:latin typeface="Arial" panose="020B0604020202020204"/>
                <a:cs typeface="Arial" panose="020B0604020202020204"/>
              </a:rPr>
              <a:t>•		</a:t>
            </a:r>
            <a:r>
              <a:rPr sz="2200" b="1" spc="65" dirty="0">
                <a:solidFill>
                  <a:srgbClr val="0329D6"/>
                </a:solidFill>
                <a:latin typeface="微软雅黑" panose="020B0503020204020204" pitchFamily="34" charset="-122"/>
                <a:cs typeface="微软雅黑" panose="020B0503020204020204" pitchFamily="34" charset="-122"/>
              </a:rPr>
              <a:t>数据层：</a:t>
            </a:r>
            <a:r>
              <a:rPr sz="2200" b="1" spc="65" dirty="0">
                <a:latin typeface="微软雅黑" panose="020B0503020204020204" pitchFamily="34" charset="-122"/>
                <a:cs typeface="微软雅黑" panose="020B0503020204020204" pitchFamily="34" charset="-122"/>
              </a:rPr>
              <a:t>实现对数据库的存</a:t>
            </a:r>
            <a:r>
              <a:rPr sz="2200" b="1" spc="-5" dirty="0">
                <a:latin typeface="微软雅黑" panose="020B0503020204020204" pitchFamily="34" charset="-122"/>
                <a:cs typeface="微软雅黑" panose="020B0503020204020204" pitchFamily="34" charset="-122"/>
              </a:rPr>
              <a:t>储</a:t>
            </a:r>
            <a:r>
              <a:rPr sz="2200" b="1" dirty="0">
                <a:latin typeface="微软雅黑" panose="020B0503020204020204" pitchFamily="34" charset="-122"/>
                <a:cs typeface="微软雅黑" panose="020B0503020204020204" pitchFamily="34" charset="-122"/>
              </a:rPr>
              <a:t>、查询和更新。</a:t>
            </a:r>
            <a:endParaRPr sz="2200" b="1">
              <a:latin typeface="微软雅黑" panose="020B0503020204020204" pitchFamily="34" charset="-122"/>
              <a:cs typeface="微软雅黑" panose="020B0503020204020204" pitchFamily="34" charset="-122"/>
            </a:endParaRPr>
          </a:p>
        </p:txBody>
      </p:sp>
      <p:pic>
        <p:nvPicPr>
          <p:cNvPr id="26"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552441" y="2479675"/>
            <a:ext cx="4523105" cy="2674620"/>
          </a:xfrm>
          <a:prstGeom prst="rect">
            <a:avLst/>
          </a:prstGeom>
          <a:noFill/>
          <a:ln w="9525">
            <a:noFill/>
          </a:ln>
        </p:spPr>
      </p:pic>
    </p:spTree>
    <p:extLst>
      <p:ext uri="{BB962C8B-B14F-4D97-AF65-F5344CB8AC3E}">
        <p14:creationId xmlns:p14="http://schemas.microsoft.com/office/powerpoint/2010/main" val="909876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545</Words>
  <Application>Microsoft Office PowerPoint</Application>
  <PresentationFormat>宽屏</PresentationFormat>
  <Paragraphs>100</Paragraphs>
  <Slides>15</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Monda</vt:lpstr>
      <vt:lpstr>MS Gothic</vt:lpstr>
      <vt:lpstr>Roboto Slab</vt:lpstr>
      <vt:lpstr>宋体</vt:lpstr>
      <vt:lpstr>微软雅黑</vt:lpstr>
      <vt:lpstr>Arial</vt:lpstr>
      <vt:lpstr>Calibri</vt:lpstr>
      <vt:lpstr>Calibri Light</vt:lpstr>
      <vt:lpstr>Times New Roman</vt:lpstr>
      <vt:lpstr>Office 主题</vt:lpstr>
      <vt:lpstr>软件工程基础实验</vt:lpstr>
      <vt:lpstr>第一周  简单设计与结对编程</vt:lpstr>
      <vt:lpstr>生命游戏</vt:lpstr>
      <vt:lpstr>邻居3：生 邻居2：保持 其他：死</vt:lpstr>
      <vt:lpstr>PowerPoint 演示文稿</vt:lpstr>
      <vt:lpstr>软件设计过程</vt:lpstr>
      <vt:lpstr>主程序-子程序</vt:lpstr>
      <vt:lpstr>面向对象风格</vt:lpstr>
      <vt:lpstr>三层C/S结构</vt:lpstr>
      <vt:lpstr>B/S结构</vt:lpstr>
      <vt:lpstr>MVC结构</vt:lpstr>
      <vt:lpstr>软件体系结构的选择</vt:lpstr>
      <vt:lpstr>实验报告内容要求</vt:lpstr>
      <vt:lpstr>参考资料</vt:lpstr>
      <vt:lpstr>几个问题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软件工程基础实验</dc:title>
  <dc:creator>admin</dc:creator>
  <cp:lastModifiedBy>admin</cp:lastModifiedBy>
  <cp:revision>15</cp:revision>
  <dcterms:created xsi:type="dcterms:W3CDTF">2018-08-28T16:08:45Z</dcterms:created>
  <dcterms:modified xsi:type="dcterms:W3CDTF">2018-08-29T06:42:22Z</dcterms:modified>
</cp:coreProperties>
</file>