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9"/>
  </p:notesMasterIdLst>
  <p:sldIdLst>
    <p:sldId id="588" r:id="rId2"/>
    <p:sldId id="283" r:id="rId3"/>
    <p:sldId id="497" r:id="rId4"/>
    <p:sldId id="581" r:id="rId5"/>
    <p:sldId id="556" r:id="rId6"/>
    <p:sldId id="557" r:id="rId7"/>
    <p:sldId id="559" r:id="rId8"/>
    <p:sldId id="564" r:id="rId9"/>
    <p:sldId id="582" r:id="rId10"/>
    <p:sldId id="583" r:id="rId11"/>
    <p:sldId id="584" r:id="rId12"/>
    <p:sldId id="585" r:id="rId13"/>
    <p:sldId id="586" r:id="rId14"/>
    <p:sldId id="587" r:id="rId15"/>
    <p:sldId id="580" r:id="rId16"/>
    <p:sldId id="569" r:id="rId17"/>
    <p:sldId id="58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3300"/>
    <a:srgbClr val="000000"/>
    <a:srgbClr val="3F091C"/>
    <a:srgbClr val="B3582B"/>
    <a:srgbClr val="8F7D4F"/>
    <a:srgbClr val="DE580E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581" autoAdjust="0"/>
  </p:normalViewPr>
  <p:slideViewPr>
    <p:cSldViewPr>
      <p:cViewPr varScale="1">
        <p:scale>
          <a:sx n="66" d="100"/>
          <a:sy n="66" d="100"/>
        </p:scale>
        <p:origin x="-636" y="-11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3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fld id="{2C0C7530-DA1C-4042-BBED-95767D59A9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31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C041-7EAA-46BD-AFA8-6AB42AA83F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046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A57CA-F2D9-4F76-971F-5ECF622CFA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9101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C4A5F-5A4E-435E-9995-E6CDEFC916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8813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7AEB7-714F-46F2-B1AE-F48C293DB2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4751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79085-06BA-43FA-918B-84128A2311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7904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8E954-83F8-40FE-895D-F5AF35D826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4357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891D1-395E-459A-8532-79673A20CB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04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9715C-AD87-453D-A343-A30BC46DBC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9414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0AA7B-0E70-49FA-BD12-710EE4F9AF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864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D8642-E091-475C-9FB9-F0D0CF1125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4484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3BBAC-5D8F-4F1A-BD25-BF548EEDB1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8438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B7E50-FE67-4695-8782-D79FF3E228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775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49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49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C6FDEF87-68E8-4D40-8B71-5D7871496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549275"/>
          <a:ext cx="9101138" cy="5572125"/>
        </p:xfrm>
        <a:graphic>
          <a:graphicData uri="http://schemas.openxmlformats.org/drawingml/2006/table">
            <a:tbl>
              <a:tblPr/>
              <a:tblGrid>
                <a:gridCol w="680459"/>
                <a:gridCol w="861206"/>
                <a:gridCol w="1518167"/>
                <a:gridCol w="3734125"/>
                <a:gridCol w="691091"/>
                <a:gridCol w="1616090"/>
              </a:tblGrid>
              <a:tr h="11014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实训阶段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计划执行时间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项目名称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实验内容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交付物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平台电子书相关章节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4902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知识补强阶段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11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景区信息管理系统的图创建与景点管理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、创建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工程  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、读取文件信息</a:t>
                      </a:r>
                      <a:b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、创建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图    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、查询景点编号</a:t>
                      </a:r>
                      <a:b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、输出景点信息</a:t>
                      </a:r>
                      <a:b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、输出周边景点信息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数据结构和</a:t>
                      </a: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C++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编程</a:t>
                      </a: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》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章 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图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的操作和应用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12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景区信息管理系统的景点导航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、查询景区无回路访问的方式</a:t>
                      </a:r>
                      <a:b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、实现景点导航功能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数据结构和</a:t>
                      </a:r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C++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编程</a:t>
                      </a:r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》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章 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图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的操作和应用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13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景区信息管理系统的景点最短路径与电路规划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、实现景点之间最短路径查询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、实现景区电路规划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数据结构和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C++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编程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》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章 </a:t>
                      </a:r>
                      <a:r>
                        <a:rPr lang="zh-CN" altLang="en-US" sz="2000" b="1" i="0" u="none" strike="noStrike" dirty="0" smtClean="0">
                          <a:effectLst/>
                          <a:latin typeface="宋体"/>
                        </a:rPr>
                        <a:t>图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的操作和应用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395288" y="1571625"/>
            <a:ext cx="4824412" cy="47291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定义链表</a:t>
            </a:r>
            <a:r>
              <a:rPr lang="en-US" sz="2400" b="1" dirty="0" err="1" smtClean="0">
                <a:latin typeface="+mn-ea"/>
              </a:rPr>
              <a:t>PathList</a:t>
            </a:r>
            <a:r>
              <a:rPr lang="zh-CN" sz="2400" b="1" dirty="0" smtClean="0">
                <a:latin typeface="+mn-ea"/>
              </a:rPr>
              <a:t>来保存所有路径</a:t>
            </a:r>
            <a:endParaRPr lang="en-US" altLang="zh-CN" sz="24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+mn-ea"/>
              </a:rPr>
              <a:t>Typedef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dirty="0" err="1" smtClean="0">
                <a:latin typeface="+mn-ea"/>
              </a:rPr>
              <a:t>struct</a:t>
            </a:r>
            <a:r>
              <a:rPr lang="en-US" sz="2400" b="1" dirty="0" smtClean="0">
                <a:latin typeface="+mn-ea"/>
              </a:rPr>
              <a:t> Path</a:t>
            </a:r>
            <a:endParaRPr lang="zh-CN" sz="24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{</a:t>
            </a:r>
            <a:endParaRPr lang="zh-CN" sz="24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   </a:t>
            </a:r>
            <a:r>
              <a:rPr lang="en-US" sz="2400" b="1" dirty="0" err="1" smtClean="0">
                <a:latin typeface="+mn-ea"/>
              </a:rPr>
              <a:t>int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dirty="0" err="1" smtClean="0">
                <a:latin typeface="+mn-ea"/>
              </a:rPr>
              <a:t>vexs</a:t>
            </a:r>
            <a:r>
              <a:rPr lang="en-US" sz="2400" b="1" dirty="0" smtClean="0">
                <a:latin typeface="+mn-ea"/>
              </a:rPr>
              <a:t>[20];//</a:t>
            </a:r>
            <a:r>
              <a:rPr lang="zh-CN" sz="2400" b="1" dirty="0" smtClean="0">
                <a:latin typeface="+mn-ea"/>
              </a:rPr>
              <a:t>保存一条路径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   Path *next; //</a:t>
            </a:r>
            <a:r>
              <a:rPr lang="zh-CN" sz="2400" b="1" dirty="0" smtClean="0">
                <a:latin typeface="+mn-ea"/>
              </a:rPr>
              <a:t>下一条路径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}*</a:t>
            </a:r>
            <a:r>
              <a:rPr lang="en-US" sz="2400" b="1" dirty="0" err="1" smtClean="0">
                <a:latin typeface="+mn-ea"/>
              </a:rPr>
              <a:t>PathList</a:t>
            </a:r>
            <a:r>
              <a:rPr lang="en-US" sz="2400" b="1" dirty="0" smtClean="0">
                <a:latin typeface="+mn-ea"/>
              </a:rPr>
              <a:t>;</a:t>
            </a:r>
            <a:endParaRPr lang="zh-CN" sz="24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 </a:t>
            </a:r>
            <a:endParaRPr lang="zh-CN" sz="24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根据改进后的深度优先搜索算法，</a:t>
            </a:r>
            <a:endParaRPr lang="en-US" altLang="zh-CN" sz="24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从顶点</a:t>
            </a:r>
            <a:r>
              <a:rPr lang="en-US" sz="2400" b="1" dirty="0" smtClean="0">
                <a:latin typeface="+mn-ea"/>
              </a:rPr>
              <a:t>2</a:t>
            </a:r>
            <a:r>
              <a:rPr lang="zh-CN" sz="2400" b="1" dirty="0" smtClean="0">
                <a:latin typeface="+mn-ea"/>
              </a:rPr>
              <a:t>开始遍历得到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sz="2400" b="1" dirty="0" smtClean="0">
                <a:latin typeface="+mn-ea"/>
              </a:rPr>
              <a:t>遍历结果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 smtClean="0">
                <a:latin typeface="+mn-ea"/>
              </a:rPr>
              <a:t>种）。</a:t>
            </a:r>
            <a:endParaRPr lang="en-US" sz="24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 b="1" dirty="0" smtClean="0">
              <a:latin typeface="+mn-ea"/>
            </a:endParaRP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844675"/>
            <a:ext cx="3924300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571625"/>
            <a:ext cx="8143875" cy="10715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050" dirty="0" smtClean="0">
                <a:ea typeface="楷体_GB2312" pitchFamily="49" charset="-122"/>
              </a:rPr>
              <a:t>                              </a:t>
            </a:r>
            <a:endParaRPr lang="en-US" altLang="zh-CN" sz="1100" b="1" dirty="0" smtClean="0">
              <a:ea typeface="楷体_GB2312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400" dirty="0" smtClean="0"/>
              <a:t>根据改进后的深度优先搜索算法，从顶点</a:t>
            </a:r>
            <a:r>
              <a:rPr lang="en-US" sz="2400" dirty="0" smtClean="0"/>
              <a:t>2</a:t>
            </a:r>
            <a:r>
              <a:rPr lang="zh-CN" sz="2400" dirty="0" smtClean="0"/>
              <a:t>开始遍历，得到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5</a:t>
            </a:r>
            <a:r>
              <a:rPr lang="zh-CN" sz="2400" dirty="0" smtClean="0"/>
              <a:t>种遍历结果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    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6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3316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5888"/>
            <a:ext cx="910907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571625"/>
            <a:ext cx="8143875" cy="47291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3</a:t>
            </a:r>
            <a:r>
              <a:rPr lang="zh-CN" sz="2400" b="1" dirty="0" smtClean="0">
                <a:latin typeface="+mn-ea"/>
              </a:rPr>
              <a:t>、算法的设计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(1) Graph.cpp</a:t>
            </a:r>
            <a:r>
              <a:rPr lang="zh-CN" sz="2400" b="1" dirty="0" smtClean="0">
                <a:latin typeface="+mn-ea"/>
              </a:rPr>
              <a:t>文件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增加函数：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1) void DFS(</a:t>
            </a:r>
            <a:r>
              <a:rPr lang="en-US" sz="2400" b="1" dirty="0" err="1" smtClean="0">
                <a:latin typeface="+mn-ea"/>
              </a:rPr>
              <a:t>int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dirty="0" err="1" smtClean="0">
                <a:latin typeface="+mn-ea"/>
              </a:rPr>
              <a:t>nVex</a:t>
            </a:r>
            <a:r>
              <a:rPr lang="en-US" sz="2400" b="1" dirty="0" smtClean="0">
                <a:latin typeface="+mn-ea"/>
              </a:rPr>
              <a:t>, </a:t>
            </a:r>
            <a:r>
              <a:rPr lang="en-US" sz="2400" b="1" dirty="0" err="1" smtClean="0">
                <a:latin typeface="+mn-ea"/>
              </a:rPr>
              <a:t>bool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dirty="0" err="1" smtClean="0">
                <a:latin typeface="+mn-ea"/>
              </a:rPr>
              <a:t>bVisted</a:t>
            </a:r>
            <a:r>
              <a:rPr lang="en-US" sz="2400" b="1" dirty="0" smtClean="0">
                <a:latin typeface="+mn-ea"/>
              </a:rPr>
              <a:t>[], </a:t>
            </a:r>
            <a:r>
              <a:rPr lang="en-US" sz="2400" b="1" dirty="0" err="1" smtClean="0">
                <a:latin typeface="+mn-ea"/>
              </a:rPr>
              <a:t>int</a:t>
            </a:r>
            <a:r>
              <a:rPr lang="en-US" sz="2400" b="1" dirty="0" smtClean="0">
                <a:latin typeface="+mn-ea"/>
              </a:rPr>
              <a:t> &amp;</a:t>
            </a:r>
            <a:r>
              <a:rPr lang="en-US" sz="2400" b="1" dirty="0" err="1" smtClean="0">
                <a:latin typeface="+mn-ea"/>
              </a:rPr>
              <a:t>nIndex</a:t>
            </a:r>
            <a:r>
              <a:rPr lang="en-US" sz="2400" b="1" dirty="0" smtClean="0">
                <a:latin typeface="+mn-ea"/>
              </a:rPr>
              <a:t>, </a:t>
            </a:r>
            <a:r>
              <a:rPr lang="en-US" sz="2400" b="1" dirty="0" err="1" smtClean="0">
                <a:latin typeface="+mn-ea"/>
              </a:rPr>
              <a:t>PathList</a:t>
            </a:r>
            <a:r>
              <a:rPr lang="en-US" sz="2400" b="1" dirty="0" smtClean="0">
                <a:latin typeface="+mn-ea"/>
              </a:rPr>
              <a:t> &amp;</a:t>
            </a:r>
            <a:r>
              <a:rPr lang="en-US" sz="2400" b="1" dirty="0" err="1" smtClean="0">
                <a:latin typeface="+mn-ea"/>
              </a:rPr>
              <a:t>pList</a:t>
            </a:r>
            <a:r>
              <a:rPr lang="en-US" sz="2400" b="1" dirty="0" smtClean="0">
                <a:latin typeface="+mn-ea"/>
              </a:rPr>
              <a:t>)</a:t>
            </a:r>
            <a:endParaRPr lang="zh-CN" sz="24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输入参数：</a:t>
            </a:r>
            <a:r>
              <a:rPr lang="en-US" sz="2400" b="1" dirty="0" err="1" smtClean="0">
                <a:latin typeface="+mn-ea"/>
              </a:rPr>
              <a:t>int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dirty="0" err="1" smtClean="0">
                <a:latin typeface="+mn-ea"/>
              </a:rPr>
              <a:t>nVex</a:t>
            </a:r>
            <a:r>
              <a:rPr lang="zh-CN" sz="2400" b="1" dirty="0" smtClean="0">
                <a:latin typeface="+mn-ea"/>
              </a:rPr>
              <a:t>，顶点编号。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输入参数：</a:t>
            </a:r>
            <a:r>
              <a:rPr lang="en-US" sz="2400" b="1" dirty="0" err="1" smtClean="0">
                <a:latin typeface="+mn-ea"/>
              </a:rPr>
              <a:t>bVisted</a:t>
            </a:r>
            <a:r>
              <a:rPr lang="en-US" sz="2400" b="1" dirty="0" smtClean="0">
                <a:latin typeface="+mn-ea"/>
              </a:rPr>
              <a:t>[]</a:t>
            </a:r>
            <a:r>
              <a:rPr lang="zh-CN" sz="2400" b="1" dirty="0" smtClean="0">
                <a:latin typeface="+mn-ea"/>
              </a:rPr>
              <a:t>，</a:t>
            </a:r>
            <a:r>
              <a:rPr lang="en-US" sz="2400" b="1" dirty="0" err="1" smtClean="0">
                <a:latin typeface="+mn-ea"/>
              </a:rPr>
              <a:t>bool</a:t>
            </a:r>
            <a:r>
              <a:rPr lang="zh-CN" sz="2400" b="1" dirty="0" smtClean="0">
                <a:latin typeface="+mn-ea"/>
              </a:rPr>
              <a:t>类型的数组，用来记录某个顶点是否被遍历过。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输入参数：</a:t>
            </a:r>
            <a:r>
              <a:rPr lang="en-US" sz="2400" b="1" dirty="0" err="1" smtClean="0">
                <a:latin typeface="+mn-ea"/>
              </a:rPr>
              <a:t>int</a:t>
            </a:r>
            <a:r>
              <a:rPr lang="en-US" sz="2400" b="1" dirty="0" smtClean="0">
                <a:latin typeface="+mn-ea"/>
              </a:rPr>
              <a:t> &amp;</a:t>
            </a:r>
            <a:r>
              <a:rPr lang="en-US" sz="2400" b="1" dirty="0" err="1" smtClean="0">
                <a:latin typeface="+mn-ea"/>
              </a:rPr>
              <a:t>nIndex</a:t>
            </a:r>
            <a:r>
              <a:rPr lang="zh-CN" sz="2400" b="1" dirty="0" smtClean="0">
                <a:latin typeface="+mn-ea"/>
              </a:rPr>
              <a:t>，记录遍历的深度。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输出参数：</a:t>
            </a:r>
            <a:r>
              <a:rPr lang="en-US" sz="2400" b="1" dirty="0" err="1" smtClean="0">
                <a:latin typeface="+mn-ea"/>
              </a:rPr>
              <a:t>PathList</a:t>
            </a:r>
            <a:r>
              <a:rPr lang="en-US" sz="2400" b="1" dirty="0" smtClean="0">
                <a:latin typeface="+mn-ea"/>
              </a:rPr>
              <a:t> &amp;</a:t>
            </a:r>
            <a:r>
              <a:rPr lang="en-US" sz="2400" b="1" dirty="0" err="1" smtClean="0">
                <a:latin typeface="+mn-ea"/>
              </a:rPr>
              <a:t>pList</a:t>
            </a:r>
            <a:r>
              <a:rPr lang="zh-CN" sz="2400" b="1" dirty="0" smtClean="0">
                <a:latin typeface="+mn-ea"/>
              </a:rPr>
              <a:t>，遍历得到的结果。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功能：使用深度优先搜索算法遍历图。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 b="1" dirty="0" smtClean="0">
              <a:latin typeface="+mn-ea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4340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179388" y="1844675"/>
            <a:ext cx="8856662" cy="44561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2) void </a:t>
            </a:r>
            <a:r>
              <a:rPr lang="en-US" sz="2800" b="1" dirty="0" err="1" smtClean="0">
                <a:latin typeface="+mn-ea"/>
              </a:rPr>
              <a:t>DFSTraverse</a:t>
            </a:r>
            <a:r>
              <a:rPr lang="en-US" sz="2800" b="1" dirty="0" smtClean="0">
                <a:latin typeface="+mn-ea"/>
              </a:rPr>
              <a:t>(</a:t>
            </a:r>
            <a:r>
              <a:rPr lang="en-US" sz="2800" b="1" dirty="0" err="1" smtClean="0">
                <a:latin typeface="+mn-ea"/>
              </a:rPr>
              <a:t>int</a:t>
            </a:r>
            <a:r>
              <a:rPr lang="en-US" sz="2800" b="1" dirty="0" smtClean="0">
                <a:latin typeface="+mn-ea"/>
              </a:rPr>
              <a:t> </a:t>
            </a:r>
            <a:r>
              <a:rPr lang="en-US" sz="2800" b="1" dirty="0" err="1" smtClean="0">
                <a:latin typeface="+mn-ea"/>
              </a:rPr>
              <a:t>nVex</a:t>
            </a:r>
            <a:r>
              <a:rPr lang="en-US" sz="2800" b="1" dirty="0" smtClean="0">
                <a:latin typeface="+mn-ea"/>
              </a:rPr>
              <a:t>, </a:t>
            </a:r>
            <a:r>
              <a:rPr lang="en-US" sz="2800" b="1" dirty="0" err="1" smtClean="0">
                <a:latin typeface="+mn-ea"/>
              </a:rPr>
              <a:t>PathList</a:t>
            </a:r>
            <a:r>
              <a:rPr lang="en-US" sz="2800" b="1" dirty="0" smtClean="0">
                <a:latin typeface="+mn-ea"/>
              </a:rPr>
              <a:t> &amp;</a:t>
            </a:r>
            <a:r>
              <a:rPr lang="en-US" sz="2800" b="1" dirty="0" err="1" smtClean="0">
                <a:latin typeface="+mn-ea"/>
              </a:rPr>
              <a:t>pList</a:t>
            </a:r>
            <a:r>
              <a:rPr lang="en-US" sz="2800" b="1" dirty="0" smtClean="0">
                <a:latin typeface="+mn-ea"/>
              </a:rPr>
              <a:t>)</a:t>
            </a:r>
            <a:r>
              <a:rPr lang="zh-CN" sz="2800" b="1" dirty="0" smtClean="0">
                <a:latin typeface="+mn-ea"/>
              </a:rPr>
              <a:t>。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输入参数：</a:t>
            </a:r>
            <a:r>
              <a:rPr lang="en-US" sz="2800" b="1" dirty="0" err="1" smtClean="0">
                <a:latin typeface="+mn-ea"/>
              </a:rPr>
              <a:t>int</a:t>
            </a:r>
            <a:r>
              <a:rPr lang="en-US" sz="2800" b="1" dirty="0" smtClean="0">
                <a:latin typeface="+mn-ea"/>
              </a:rPr>
              <a:t> </a:t>
            </a:r>
            <a:r>
              <a:rPr lang="en-US" sz="2800" b="1" dirty="0" err="1" smtClean="0">
                <a:latin typeface="+mn-ea"/>
              </a:rPr>
              <a:t>nVex</a:t>
            </a:r>
            <a:r>
              <a:rPr lang="zh-CN" sz="2800" b="1" dirty="0" smtClean="0">
                <a:latin typeface="+mn-ea"/>
              </a:rPr>
              <a:t>，顶点编号。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输出参数：</a:t>
            </a:r>
            <a:r>
              <a:rPr lang="en-US" sz="2800" b="1" dirty="0" err="1" smtClean="0">
                <a:latin typeface="+mn-ea"/>
              </a:rPr>
              <a:t>PathList</a:t>
            </a:r>
            <a:r>
              <a:rPr lang="en-US" sz="2800" b="1" dirty="0" smtClean="0">
                <a:latin typeface="+mn-ea"/>
              </a:rPr>
              <a:t> &amp;</a:t>
            </a:r>
            <a:r>
              <a:rPr lang="en-US" sz="2800" b="1" dirty="0" err="1" smtClean="0">
                <a:latin typeface="+mn-ea"/>
              </a:rPr>
              <a:t>pList</a:t>
            </a:r>
            <a:r>
              <a:rPr lang="zh-CN" sz="2800" b="1" dirty="0" smtClean="0">
                <a:latin typeface="+mn-ea"/>
              </a:rPr>
              <a:t>，遍历得到的结果。</a:t>
            </a:r>
            <a:endParaRPr lang="en-US" altLang="zh-CN" sz="28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zh-CN" sz="28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功能：通过调用</a:t>
            </a:r>
            <a:r>
              <a:rPr lang="en-US" sz="2800" b="1" dirty="0" smtClean="0">
                <a:latin typeface="+mn-ea"/>
              </a:rPr>
              <a:t>DFS()</a:t>
            </a:r>
            <a:r>
              <a:rPr lang="zh-CN" sz="2800" b="1" dirty="0" smtClean="0">
                <a:latin typeface="+mn-ea"/>
              </a:rPr>
              <a:t>函数，得到深度优先搜索遍历结果。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</a:t>
            </a:r>
            <a:endParaRPr lang="en-US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5364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652588"/>
            <a:ext cx="8143875" cy="4729162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3</a:t>
            </a:r>
            <a:r>
              <a:rPr lang="zh-CN" sz="2800" b="1" dirty="0" smtClean="0">
                <a:latin typeface="+mn-ea"/>
              </a:rPr>
              <a:t>、算法的设计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(</a:t>
            </a:r>
            <a:r>
              <a:rPr lang="en-US" altLang="zh-CN" sz="2800" b="1" dirty="0" smtClean="0">
                <a:latin typeface="+mn-ea"/>
              </a:rPr>
              <a:t>2</a:t>
            </a:r>
            <a:r>
              <a:rPr lang="en-US" sz="2800" b="1" dirty="0" smtClean="0">
                <a:latin typeface="+mn-ea"/>
              </a:rPr>
              <a:t>) Tourism.cpp</a:t>
            </a:r>
            <a:r>
              <a:rPr lang="zh-CN" sz="2800" b="1" dirty="0" smtClean="0">
                <a:latin typeface="+mn-ea"/>
              </a:rPr>
              <a:t>文件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增加函数：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void </a:t>
            </a:r>
            <a:r>
              <a:rPr lang="en-US" sz="2800" b="1" dirty="0" err="1" smtClean="0">
                <a:latin typeface="+mn-ea"/>
              </a:rPr>
              <a:t>TravelPath</a:t>
            </a:r>
            <a:r>
              <a:rPr lang="en-US" sz="2800" b="1" dirty="0" smtClean="0">
                <a:latin typeface="+mn-ea"/>
              </a:rPr>
              <a:t>()</a:t>
            </a:r>
            <a:endParaRPr lang="zh-CN" sz="28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输入：</a:t>
            </a:r>
            <a:r>
              <a:rPr lang="en-US" sz="2800" b="1" dirty="0" smtClean="0">
                <a:latin typeface="+mn-ea"/>
              </a:rPr>
              <a:t>void</a:t>
            </a:r>
            <a:endParaRPr lang="zh-CN" sz="28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输出：</a:t>
            </a:r>
            <a:r>
              <a:rPr lang="en-US" sz="2800" b="1" dirty="0" smtClean="0">
                <a:latin typeface="+mn-ea"/>
              </a:rPr>
              <a:t>void</a:t>
            </a:r>
            <a:endParaRPr lang="zh-CN" sz="28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功能：通过调用</a:t>
            </a:r>
            <a:r>
              <a:rPr lang="en-US" sz="2800" b="1" dirty="0" err="1" smtClean="0">
                <a:latin typeface="+mn-ea"/>
              </a:rPr>
              <a:t>DFSTraverse</a:t>
            </a:r>
            <a:r>
              <a:rPr lang="en-US" sz="2800" b="1" dirty="0" smtClean="0">
                <a:latin typeface="+mn-ea"/>
              </a:rPr>
              <a:t>()</a:t>
            </a:r>
            <a:r>
              <a:rPr lang="zh-CN" sz="2800" b="1" dirty="0" smtClean="0">
                <a:latin typeface="+mn-ea"/>
              </a:rPr>
              <a:t>函数，实现旅游景点导航功能，将查询到的景点导航路线显示在界面上。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6388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571625"/>
            <a:ext cx="8286750" cy="4729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050" b="1" dirty="0" smtClean="0">
                <a:latin typeface="+mn-ea"/>
              </a:rPr>
              <a:t>                              </a:t>
            </a:r>
            <a:endParaRPr lang="en-US" altLang="zh-CN" sz="11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为景区信息管理系统增加旅游景点导航功能。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(1) </a:t>
            </a:r>
            <a:r>
              <a:rPr lang="zh-CN" sz="2400" b="1" dirty="0" smtClean="0">
                <a:latin typeface="+mn-ea"/>
              </a:rPr>
              <a:t>使用深度优先搜索算法实现图的遍历，得到一条导航路线。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(2) </a:t>
            </a:r>
            <a:r>
              <a:rPr lang="zh-CN" sz="2400" b="1" dirty="0" smtClean="0">
                <a:latin typeface="+mn-ea"/>
              </a:rPr>
              <a:t>改进深度优先搜索算法，用来得到多条导航路线。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在实现过程中采用迭代思路，具体实现步骤如下：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步骤一：导入工程。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步骤二：遍历景区景点图</a:t>
            </a:r>
            <a:r>
              <a:rPr lang="en-US" sz="2400" b="1" dirty="0" smtClean="0">
                <a:latin typeface="+mn-ea"/>
              </a:rPr>
              <a:t>(</a:t>
            </a:r>
            <a:r>
              <a:rPr lang="zh-CN" sz="2400" b="1" dirty="0" smtClean="0">
                <a:latin typeface="+mn-ea"/>
              </a:rPr>
              <a:t>一条路线</a:t>
            </a:r>
            <a:r>
              <a:rPr lang="en-US" sz="2400" b="1" dirty="0" smtClean="0">
                <a:latin typeface="+mn-ea"/>
              </a:rPr>
              <a:t>)</a:t>
            </a:r>
            <a:r>
              <a:rPr lang="zh-CN" sz="2400" b="1" dirty="0" smtClean="0">
                <a:latin typeface="+mn-ea"/>
              </a:rPr>
              <a:t>。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步骤三：优化遍历算法</a:t>
            </a:r>
            <a:r>
              <a:rPr lang="en-US" sz="2400" b="1" dirty="0" smtClean="0">
                <a:latin typeface="+mn-ea"/>
              </a:rPr>
              <a:t>(</a:t>
            </a:r>
            <a:r>
              <a:rPr lang="zh-CN" sz="2400" b="1" dirty="0" smtClean="0">
                <a:latin typeface="+mn-ea"/>
              </a:rPr>
              <a:t>多条路线</a:t>
            </a:r>
            <a:r>
              <a:rPr lang="en-US" sz="2400" b="1" dirty="0" smtClean="0">
                <a:latin typeface="+mn-ea"/>
              </a:rPr>
              <a:t>)</a:t>
            </a:r>
            <a:r>
              <a:rPr lang="zh-CN" sz="2400" b="1" dirty="0" smtClean="0">
                <a:latin typeface="+mn-ea"/>
              </a:rPr>
              <a:t>。</a:t>
            </a:r>
          </a:p>
          <a:p>
            <a:pPr eaLnBrk="1" hangingPunct="1">
              <a:defRPr/>
            </a:pPr>
            <a:endParaRPr lang="en-US" altLang="zh-CN" sz="800" b="1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800" b="1" dirty="0" smtClean="0">
                <a:latin typeface="+mn-ea"/>
              </a:rPr>
              <a:t>详见教材</a:t>
            </a:r>
            <a:r>
              <a:rPr lang="en-US" altLang="zh-CN" sz="2800" b="1" dirty="0" smtClean="0">
                <a:latin typeface="+mn-ea"/>
              </a:rPr>
              <a:t>7.4.1—7.4.3</a:t>
            </a:r>
            <a:endParaRPr lang="zh-CN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600" b="1" dirty="0" smtClean="0">
              <a:latin typeface="+mn-ea"/>
            </a:endParaRPr>
          </a:p>
        </p:txBody>
      </p: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7412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7.4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编码实现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8435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7.5 </a:t>
            </a:r>
            <a:r>
              <a:rPr lang="zh-CN" altLang="en-US" sz="3600"/>
              <a:t>调试和运行</a:t>
            </a:r>
            <a:endParaRPr kumimoji="0" lang="zh-CN" altLang="en-US" sz="3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8436" name="矩形 5"/>
          <p:cNvSpPr>
            <a:spLocks noChangeArrowheads="1"/>
          </p:cNvSpPr>
          <p:nvPr/>
        </p:nvSpPr>
        <p:spPr bwMode="auto">
          <a:xfrm>
            <a:off x="714375" y="1700213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运行结果：</a:t>
            </a: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24088"/>
            <a:ext cx="7170738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b="1" smtClean="0">
                <a:solidFill>
                  <a:srgbClr val="2605A1"/>
                </a:solidFill>
              </a:rPr>
              <a:t>实验交付物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、实验</a:t>
            </a:r>
            <a:r>
              <a:rPr lang="zh-CN" altLang="en-US" sz="3200" b="1" dirty="0"/>
              <a:t>代码</a:t>
            </a:r>
            <a:r>
              <a:rPr lang="zh-CN" altLang="en-US" sz="3200" b="1" dirty="0" smtClean="0"/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宋体"/>
              </a:rPr>
              <a:t>景区信息管理系统的景点导航</a:t>
            </a:r>
          </a:p>
          <a:p>
            <a:pPr marL="0" indent="0">
              <a:buNone/>
            </a:pP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、实验</a:t>
            </a:r>
            <a:r>
              <a:rPr lang="zh-CN" altLang="en-US" sz="3200" b="1" dirty="0"/>
              <a:t>报告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、交付时间</a:t>
            </a:r>
            <a:r>
              <a:rPr lang="zh-CN" altLang="en-US" sz="3200" b="1" smtClean="0"/>
              <a:t>：</a:t>
            </a:r>
            <a:r>
              <a:rPr lang="zh-CN" altLang="en-US" sz="3200" b="1" smtClean="0">
                <a:solidFill>
                  <a:srgbClr val="FF0000"/>
                </a:solidFill>
              </a:rPr>
              <a:t>下周四前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、交付网址：</a:t>
            </a:r>
            <a:r>
              <a:rPr lang="en-US" altLang="zh-CN" sz="3200" b="1" dirty="0">
                <a:solidFill>
                  <a:srgbClr val="FF0000"/>
                </a:solidFill>
              </a:rPr>
              <a:t>http://zy1.cslab.whut.edu.cn/</a:t>
            </a:r>
            <a:endParaRPr lang="zh-CN" altLang="en-US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233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7 </a:t>
            </a:r>
            <a:r>
              <a:rPr lang="zh-CN" b="1" smtClean="0"/>
              <a:t>深度优先搜索与旅游景点导航实践</a:t>
            </a:r>
            <a:endParaRPr lang="zh-CN" altLang="en-US" b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28813"/>
            <a:ext cx="8001000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7.1  </a:t>
            </a:r>
            <a:r>
              <a:rPr lang="zh-CN" altLang="zh-CN" b="1" smtClean="0"/>
              <a:t> </a:t>
            </a:r>
            <a:r>
              <a:rPr lang="zh-CN" b="1" smtClean="0"/>
              <a:t>实验目标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</a:t>
            </a:r>
            <a:r>
              <a:rPr lang="en-US" altLang="zh-CN" b="1" smtClean="0"/>
              <a:t>7.2   </a:t>
            </a:r>
            <a:r>
              <a:rPr lang="zh-CN" b="1" smtClean="0"/>
              <a:t>实验任务</a:t>
            </a:r>
            <a:endParaRPr lang="zh-CN" altLang="en-US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</a:t>
            </a:r>
            <a:r>
              <a:rPr lang="en-US" altLang="zh-CN" b="1" smtClean="0"/>
              <a:t>7.3   </a:t>
            </a:r>
            <a:r>
              <a:rPr lang="zh-CN" b="1" smtClean="0"/>
              <a:t>分析和设计</a:t>
            </a:r>
            <a:endParaRPr lang="zh-CN" altLang="en-US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7.4   </a:t>
            </a:r>
            <a:r>
              <a:rPr lang="zh-CN" b="1" smtClean="0"/>
              <a:t>编码实现</a:t>
            </a:r>
            <a:endParaRPr lang="en-US" altLang="zh-CN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7.5   </a:t>
            </a:r>
            <a:r>
              <a:rPr lang="zh-CN" altLang="en-US" b="1" smtClean="0"/>
              <a:t>调试和运行</a:t>
            </a:r>
            <a:r>
              <a:rPr lang="en-US" altLang="zh-CN" b="1" smtClean="0"/>
              <a:t> </a:t>
            </a:r>
            <a:endParaRPr lang="zh-CN" altLang="en-US" b="1" smtClean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/>
          </p:nvPr>
        </p:nvSpPr>
        <p:spPr>
          <a:xfrm>
            <a:off x="611188" y="1628775"/>
            <a:ext cx="7961312" cy="33004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          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sz="2800" b="1" dirty="0" smtClean="0">
                <a:latin typeface="+mn-ea"/>
              </a:rPr>
              <a:t>、掌握图的两种遍历方法和应用。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2</a:t>
            </a:r>
            <a:r>
              <a:rPr lang="zh-CN" sz="2800" b="1" dirty="0" smtClean="0">
                <a:latin typeface="+mn-ea"/>
              </a:rPr>
              <a:t>、基于已经实现“景区信息管理系统”功能，采用迭代开发，使用</a:t>
            </a:r>
            <a:r>
              <a:rPr lang="en-US" altLang="zh-CN" sz="2800" b="1" dirty="0" smtClean="0">
                <a:latin typeface="+mn-ea"/>
              </a:rPr>
              <a:t>C++</a:t>
            </a:r>
            <a:r>
              <a:rPr lang="zh-CN" sz="2800" b="1" dirty="0" smtClean="0">
                <a:latin typeface="+mn-ea"/>
              </a:rPr>
              <a:t>语言和深度优先搜索算法实现“旅游景点导航”功能开发。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5123" name="Line 4"/>
          <p:cNvSpPr>
            <a:spLocks noChangeShapeType="1"/>
          </p:cNvSpPr>
          <p:nvPr/>
        </p:nvSpPr>
        <p:spPr bwMode="auto">
          <a:xfrm>
            <a:off x="4027488" y="17986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>
            <a:off x="4027488" y="3779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7.1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/>
          </p:nvPr>
        </p:nvSpPr>
        <p:spPr>
          <a:xfrm>
            <a:off x="611188" y="1700213"/>
            <a:ext cx="2817812" cy="649287"/>
          </a:xfrm>
        </p:spPr>
        <p:txBody>
          <a:bodyPr/>
          <a:lstStyle/>
          <a:p>
            <a:pPr eaLnBrk="1" latinLnBrk="1" hangingPunct="1">
              <a:buFont typeface="Wingdings" pitchFamily="2" charset="2"/>
              <a:buNone/>
            </a:pPr>
            <a:r>
              <a:rPr lang="en-US" altLang="zh-CN" sz="2800" b="1" smtClean="0"/>
              <a:t>1</a:t>
            </a:r>
            <a:r>
              <a:rPr lang="zh-CN" sz="2800" b="1" smtClean="0"/>
              <a:t>、任务要求</a:t>
            </a:r>
            <a:endParaRPr lang="zh-CN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</a:t>
            </a: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6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4027488" y="17986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4027488" y="3779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  <p:pic>
        <p:nvPicPr>
          <p:cNvPr id="61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50" t="11990" r="6903" b="11990"/>
          <a:stretch>
            <a:fillRect/>
          </a:stretch>
        </p:blipFill>
        <p:spPr bwMode="auto">
          <a:xfrm>
            <a:off x="1116013" y="2355850"/>
            <a:ext cx="724535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935038" y="6237288"/>
            <a:ext cx="802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8288"/>
            <a:r>
              <a:rPr lang="zh-CN" sz="2800">
                <a:solidFill>
                  <a:srgbClr val="000000"/>
                </a:solidFill>
              </a:rPr>
              <a:t>本次实验主要完成</a:t>
            </a:r>
            <a:r>
              <a:rPr lang="zh-CN" sz="28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zh-CN" altLang="en-US" sz="2800">
                <a:solidFill>
                  <a:srgbClr val="000000"/>
                </a:solidFill>
                <a:latin typeface="Arial" charset="0"/>
              </a:rPr>
              <a:t>旅游景点导航</a:t>
            </a:r>
            <a:r>
              <a:rPr lang="zh-CN" sz="280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zh-CN" sz="2800">
                <a:solidFill>
                  <a:srgbClr val="000000"/>
                </a:solidFill>
              </a:rPr>
              <a:t>功能开发。</a:t>
            </a:r>
            <a:endParaRPr lang="zh-CN" sz="6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11188" y="1500188"/>
            <a:ext cx="8532812" cy="35718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050" b="1" dirty="0" smtClean="0">
                <a:ea typeface="楷体_GB2312" pitchFamily="49" charset="-122"/>
              </a:rPr>
              <a:t>                              </a:t>
            </a:r>
            <a:endParaRPr lang="en-US" altLang="zh-CN" sz="1100" b="1" dirty="0" smtClean="0">
              <a:ea typeface="楷体_GB2312" pitchFamily="49" charset="-122"/>
            </a:endParaRPr>
          </a:p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、回顾 </a:t>
            </a:r>
            <a:endParaRPr lang="zh-CN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sz="2400" b="1" dirty="0" smtClean="0"/>
              <a:t>有一个景区，景区里面有若干个景点，景点之间满足以下条件：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/>
              <a:t>(1) </a:t>
            </a:r>
            <a:r>
              <a:rPr lang="zh-CN" sz="2400" b="1" dirty="0" smtClean="0"/>
              <a:t>某些景点之间铺设了道路</a:t>
            </a:r>
            <a:r>
              <a:rPr lang="en-US" sz="2400" b="1" dirty="0" smtClean="0"/>
              <a:t>(</a:t>
            </a:r>
            <a:r>
              <a:rPr lang="zh-CN" sz="2400" b="1" dirty="0" smtClean="0"/>
              <a:t>相邻</a:t>
            </a:r>
            <a:r>
              <a:rPr lang="en-US" sz="2400" b="1" dirty="0" smtClean="0"/>
              <a:t>)</a:t>
            </a:r>
            <a:endParaRPr lang="zh-CN" sz="24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/>
              <a:t>(2) </a:t>
            </a:r>
            <a:r>
              <a:rPr lang="zh-CN" sz="2400" b="1" dirty="0" smtClean="0"/>
              <a:t>这些道路都是可以双向行驶的</a:t>
            </a:r>
            <a:r>
              <a:rPr lang="en-US" sz="2400" b="1" dirty="0" smtClean="0"/>
              <a:t>(</a:t>
            </a:r>
            <a:r>
              <a:rPr lang="zh-CN" sz="2400" b="1" dirty="0" smtClean="0"/>
              <a:t>无向图</a:t>
            </a:r>
            <a:r>
              <a:rPr lang="en-US" sz="2400" b="1" dirty="0" smtClean="0"/>
              <a:t>)</a:t>
            </a:r>
            <a:endParaRPr lang="zh-CN" sz="24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/>
              <a:t>(3) </a:t>
            </a:r>
            <a:r>
              <a:rPr lang="zh-CN" altLang="en-US" sz="2400" b="1" dirty="0" smtClean="0"/>
              <a:t>建立图的存储结构，查询</a:t>
            </a:r>
            <a:endParaRPr lang="en-US" altLang="zh-CN" sz="24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 </a:t>
            </a:r>
            <a:r>
              <a:rPr lang="zh-CN" sz="2400" b="1" dirty="0" smtClean="0"/>
              <a:t>景点</a:t>
            </a:r>
            <a:r>
              <a:rPr lang="zh-CN" altLang="en-US" sz="2400" b="1" dirty="0" smtClean="0"/>
              <a:t>（顶点）信息</a:t>
            </a:r>
            <a:endParaRPr lang="en-US" sz="2400" b="1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</a:t>
            </a:r>
            <a:r>
              <a:rPr lang="zh-CN" altLang="en-US" sz="2400" b="1" dirty="0" smtClean="0"/>
              <a:t>例图如右图所示：</a:t>
            </a:r>
            <a:endParaRPr lang="zh-CN" sz="24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4027488" y="17986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4027488" y="3779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625" y="3514725"/>
            <a:ext cx="37814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11188" y="1628775"/>
            <a:ext cx="8175625" cy="40147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050" b="1" dirty="0" smtClean="0">
                <a:ea typeface="楷体_GB2312" pitchFamily="49" charset="-122"/>
              </a:rPr>
              <a:t>                              </a:t>
            </a:r>
            <a:endParaRPr lang="en-US" altLang="zh-CN" sz="1100" b="1" dirty="0" smtClean="0">
              <a:ea typeface="楷体_GB2312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zh-CN" sz="2800" b="1" dirty="0" smtClean="0"/>
              <a:t>在“创建图和查询景点”工程的基础上，为景区信息管理系统增加“旅游景点导航”的功能。</a:t>
            </a:r>
            <a:endParaRPr lang="en-US" altLang="zh-CN" sz="2800" b="1" dirty="0" smtClean="0"/>
          </a:p>
          <a:p>
            <a:pPr>
              <a:buFont typeface="Wingdings" pitchFamily="2" charset="2"/>
              <a:buNone/>
              <a:defRPr/>
            </a:pPr>
            <a:endParaRPr lang="zh-CN" sz="1100" b="1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/>
              <a:t>(1) </a:t>
            </a:r>
            <a:r>
              <a:rPr lang="zh-CN" sz="2800" b="1" dirty="0" smtClean="0"/>
              <a:t>输入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 smtClean="0"/>
              <a:t>起始景点的编号。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100" b="1" dirty="0" smtClean="0"/>
              <a:t> </a:t>
            </a:r>
            <a:endParaRPr lang="zh-CN" sz="1100" b="1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/>
              <a:t>(2) </a:t>
            </a:r>
            <a:r>
              <a:rPr lang="zh-CN" sz="2800" b="1" dirty="0" smtClean="0"/>
              <a:t>处理</a:t>
            </a:r>
          </a:p>
          <a:p>
            <a:pPr marL="0">
              <a:buFont typeface="Wingdings" pitchFamily="2" charset="2"/>
              <a:buNone/>
              <a:defRPr/>
            </a:pPr>
            <a:r>
              <a:rPr lang="zh-CN" sz="2800" b="1" dirty="0" smtClean="0"/>
              <a:t>从起始景点开始，遍历景区所有的景点，记录所有无重复的路径。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5" name="Line 4"/>
          <p:cNvSpPr>
            <a:spLocks noChangeShapeType="1"/>
          </p:cNvSpPr>
          <p:nvPr/>
        </p:nvSpPr>
        <p:spPr bwMode="auto">
          <a:xfrm>
            <a:off x="4027488" y="17986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8197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9219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71500" y="1643063"/>
            <a:ext cx="75723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dirty="0"/>
              <a:t> (3) </a:t>
            </a:r>
            <a:r>
              <a:rPr lang="zh-CN" altLang="en-US" sz="2800" dirty="0"/>
              <a:t>输出</a:t>
            </a:r>
          </a:p>
          <a:p>
            <a:pPr>
              <a:defRPr/>
            </a:pPr>
            <a:r>
              <a:rPr lang="zh-CN" altLang="en-US" sz="2800" dirty="0"/>
              <a:t>将查询到的旅游路线显示到控制台中。</a:t>
            </a:r>
            <a:endParaRPr kumimoji="0" lang="en-US" altLang="zh-CN" sz="2600" b="0" kern="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2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625" y="2652713"/>
            <a:ext cx="70961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571625"/>
            <a:ext cx="8143875" cy="4729163"/>
          </a:xfrm>
        </p:spPr>
        <p:txBody>
          <a:bodyPr/>
          <a:lstStyle/>
          <a:p>
            <a:pPr marL="0"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、图的遍历算法</a:t>
            </a:r>
            <a:endParaRPr lang="zh-CN" sz="2400" b="1" dirty="0" smtClean="0">
              <a:latin typeface="+mn-ea"/>
            </a:endParaRPr>
          </a:p>
          <a:p>
            <a:pPr marL="0"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旅游景点导航实际上就是从某一顶点出发，搜索出一条能够游览完所有景点的路径，其中搜索的过程就是图的遍历</a:t>
            </a:r>
          </a:p>
          <a:p>
            <a:pPr marL="0"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图的遍历方式有两种为深度优先搜索和广度优先搜索，这里</a:t>
            </a:r>
            <a:r>
              <a:rPr lang="zh-CN" sz="2400" b="1" dirty="0" smtClean="0">
                <a:solidFill>
                  <a:srgbClr val="0070C0"/>
                </a:solidFill>
                <a:latin typeface="+mn-ea"/>
              </a:rPr>
              <a:t>采用深度优先搜索</a:t>
            </a:r>
            <a:r>
              <a:rPr lang="zh-CN" sz="2400" b="1" dirty="0" smtClean="0">
                <a:latin typeface="+mn-ea"/>
              </a:rPr>
              <a:t>的方式遍历图。</a:t>
            </a:r>
          </a:p>
          <a:p>
            <a:pPr marL="0">
              <a:buFont typeface="Wingdings" pitchFamily="2" charset="2"/>
              <a:buNone/>
              <a:defRPr/>
            </a:pPr>
            <a:endParaRPr lang="zh-CN" sz="2400" b="1" dirty="0" smtClean="0">
              <a:latin typeface="+mn-ea"/>
            </a:endParaRPr>
          </a:p>
          <a:p>
            <a:pPr marL="0"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深度优先搜索</a:t>
            </a:r>
            <a:r>
              <a:rPr lang="en-US" sz="2400" b="1" dirty="0" smtClean="0">
                <a:latin typeface="+mn-ea"/>
              </a:rPr>
              <a:t>(Depth First Search)</a:t>
            </a:r>
            <a:endParaRPr lang="zh-CN" sz="2400" b="1" dirty="0" smtClean="0">
              <a:latin typeface="+mn-ea"/>
            </a:endParaRPr>
          </a:p>
          <a:p>
            <a:pPr marL="0"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    </a:t>
            </a:r>
            <a:r>
              <a:rPr lang="zh-CN" sz="2400" b="1" dirty="0" smtClean="0">
                <a:latin typeface="+mn-ea"/>
              </a:rPr>
              <a:t>从顶点</a:t>
            </a:r>
            <a:r>
              <a:rPr lang="en-US" sz="2400" b="1" dirty="0" smtClean="0">
                <a:latin typeface="+mn-ea"/>
              </a:rPr>
              <a:t>v0</a:t>
            </a:r>
            <a:r>
              <a:rPr lang="zh-CN" sz="2400" b="1" dirty="0" smtClean="0">
                <a:latin typeface="+mn-ea"/>
              </a:rPr>
              <a:t>出发：</a:t>
            </a:r>
          </a:p>
          <a:p>
            <a:pPr marL="0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     (1) </a:t>
            </a:r>
            <a:r>
              <a:rPr lang="zh-CN" sz="2400" b="1" dirty="0" smtClean="0">
                <a:latin typeface="+mn-ea"/>
              </a:rPr>
              <a:t>访问</a:t>
            </a:r>
            <a:r>
              <a:rPr lang="en-US" sz="2400" b="1" dirty="0" smtClean="0">
                <a:latin typeface="+mn-ea"/>
              </a:rPr>
              <a:t>v0;</a:t>
            </a:r>
            <a:endParaRPr lang="zh-CN" sz="2400" b="1" dirty="0" smtClean="0">
              <a:latin typeface="+mn-ea"/>
            </a:endParaRPr>
          </a:p>
          <a:p>
            <a:pPr marL="0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     (2) </a:t>
            </a:r>
            <a:r>
              <a:rPr lang="zh-CN" sz="2400" b="1" dirty="0" smtClean="0">
                <a:latin typeface="+mn-ea"/>
              </a:rPr>
              <a:t>依次访问</a:t>
            </a:r>
            <a:r>
              <a:rPr lang="en-US" sz="2400" b="1" dirty="0" smtClean="0">
                <a:latin typeface="+mn-ea"/>
              </a:rPr>
              <a:t>v0</a:t>
            </a:r>
            <a:r>
              <a:rPr lang="zh-CN" sz="2400" b="1" dirty="0" smtClean="0">
                <a:latin typeface="+mn-ea"/>
              </a:rPr>
              <a:t>的邻接点</a:t>
            </a:r>
            <a:r>
              <a:rPr lang="en-US" sz="2400" b="1" dirty="0" smtClean="0">
                <a:latin typeface="+mn-ea"/>
              </a:rPr>
              <a:t>v1</a:t>
            </a:r>
            <a:r>
              <a:rPr lang="zh-CN" sz="2400" b="1" dirty="0" smtClean="0">
                <a:latin typeface="+mn-ea"/>
              </a:rPr>
              <a:t>，</a:t>
            </a:r>
            <a:r>
              <a:rPr lang="en-US" sz="2400" b="1" dirty="0" smtClean="0">
                <a:latin typeface="+mn-ea"/>
              </a:rPr>
              <a:t>v1</a:t>
            </a:r>
            <a:r>
              <a:rPr lang="zh-CN" sz="2400" b="1" dirty="0" smtClean="0">
                <a:latin typeface="+mn-ea"/>
              </a:rPr>
              <a:t>的邻接点</a:t>
            </a:r>
            <a:r>
              <a:rPr lang="en-US" sz="2400" b="1" dirty="0" smtClean="0">
                <a:latin typeface="+mn-ea"/>
              </a:rPr>
              <a:t>v2</a:t>
            </a:r>
            <a:r>
              <a:rPr lang="zh-CN" sz="2400" b="1" dirty="0" smtClean="0">
                <a:latin typeface="+mn-ea"/>
              </a:rPr>
              <a:t>，</a:t>
            </a:r>
            <a:r>
              <a:rPr lang="en-US" sz="2400" b="1" dirty="0" smtClean="0">
                <a:latin typeface="+mn-ea"/>
              </a:rPr>
              <a:t>v2</a:t>
            </a:r>
            <a:r>
              <a:rPr lang="zh-CN" sz="2400" b="1" dirty="0" smtClean="0">
                <a:latin typeface="+mn-ea"/>
              </a:rPr>
              <a:t>的邻接点</a:t>
            </a:r>
            <a:r>
              <a:rPr lang="en-US" sz="2400" b="1" dirty="0" smtClean="0">
                <a:latin typeface="+mn-ea"/>
              </a:rPr>
              <a:t>v3</a:t>
            </a:r>
            <a:r>
              <a:rPr lang="zh-CN" sz="2400" b="1" dirty="0" smtClean="0">
                <a:latin typeface="+mn-ea"/>
              </a:rPr>
              <a:t>……直到所有顶点都被访问过。</a:t>
            </a:r>
          </a:p>
          <a:p>
            <a:pPr marL="0"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    </a:t>
            </a:r>
            <a:endParaRPr lang="en-US" sz="2400" b="1" dirty="0" smtClean="0">
              <a:latin typeface="+mn-ea"/>
            </a:endParaRPr>
          </a:p>
          <a:p>
            <a:pPr marL="0" eaLnBrk="1" hangingPunct="1">
              <a:buFont typeface="Wingdings" pitchFamily="2" charset="2"/>
              <a:buNone/>
              <a:defRPr/>
            </a:pPr>
            <a:endParaRPr lang="en-US" altLang="zh-CN" sz="2400" b="1" dirty="0" smtClean="0">
              <a:latin typeface="+mn-ea"/>
            </a:endParaRP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539750" y="1557338"/>
            <a:ext cx="8501063" cy="4729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sz="2400" b="1" dirty="0" smtClean="0">
                <a:latin typeface="+mn-ea"/>
              </a:rPr>
              <a:t>旅游景点导航</a:t>
            </a:r>
          </a:p>
          <a:p>
            <a:pPr marL="0"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从一个景点出发游览整个景区时，路线可能不止一条，因此需要在深度优先搜索（</a:t>
            </a:r>
            <a:r>
              <a:rPr lang="en-US" sz="2400" b="1" dirty="0" smtClean="0">
                <a:latin typeface="+mn-ea"/>
              </a:rPr>
              <a:t>DFS</a:t>
            </a:r>
            <a:r>
              <a:rPr lang="zh-CN" sz="2400" b="1" dirty="0" smtClean="0">
                <a:latin typeface="+mn-ea"/>
              </a:rPr>
              <a:t>）的算法上进行改进，用来得到多条路线。</a:t>
            </a:r>
            <a:endParaRPr lang="en-US" altLang="zh-CN" sz="24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zh-CN" sz="24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改进思路：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(1) </a:t>
            </a:r>
            <a:r>
              <a:rPr lang="zh-CN" sz="2400" b="1" dirty="0" smtClean="0">
                <a:latin typeface="+mn-ea"/>
              </a:rPr>
              <a:t>定义数组</a:t>
            </a:r>
            <a:r>
              <a:rPr lang="en-US" sz="2400" b="1" dirty="0" err="1" smtClean="0">
                <a:latin typeface="+mn-ea"/>
              </a:rPr>
              <a:t>bool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dirty="0" err="1" smtClean="0">
                <a:latin typeface="+mn-ea"/>
              </a:rPr>
              <a:t>aVisited</a:t>
            </a:r>
            <a:r>
              <a:rPr lang="en-US" sz="2400" b="1" dirty="0" smtClean="0">
                <a:latin typeface="+mn-ea"/>
              </a:rPr>
              <a:t> [20]</a:t>
            </a:r>
            <a:r>
              <a:rPr lang="zh-CN" sz="2400" b="1" dirty="0" smtClean="0">
                <a:latin typeface="+mn-ea"/>
              </a:rPr>
              <a:t>保存图中顶点的访问状态。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(2) </a:t>
            </a:r>
            <a:r>
              <a:rPr lang="zh-CN" sz="2400" b="1" dirty="0" smtClean="0">
                <a:latin typeface="+mn-ea"/>
              </a:rPr>
              <a:t>定义整数</a:t>
            </a:r>
            <a:r>
              <a:rPr lang="en-US" sz="2400" b="1" dirty="0" err="1" smtClean="0">
                <a:latin typeface="+mn-ea"/>
              </a:rPr>
              <a:t>int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dirty="0" err="1" smtClean="0">
                <a:latin typeface="+mn-ea"/>
              </a:rPr>
              <a:t>nIndex</a:t>
            </a:r>
            <a:r>
              <a:rPr lang="zh-CN" sz="2400" b="1" dirty="0" smtClean="0">
                <a:latin typeface="+mn-ea"/>
              </a:rPr>
              <a:t>记录图的访问深度。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(3) </a:t>
            </a:r>
            <a:r>
              <a:rPr lang="zh-CN" sz="2400" b="1" dirty="0" smtClean="0">
                <a:latin typeface="+mn-ea"/>
              </a:rPr>
              <a:t>若所有顶点都被访问过，就保存一条路径。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(4) </a:t>
            </a:r>
            <a:r>
              <a:rPr lang="zh-CN" sz="2400" b="1" dirty="0" smtClean="0">
                <a:latin typeface="+mn-ea"/>
              </a:rPr>
              <a:t>访问结束后，将顶点的访问状态改为未访问，访问深度减</a:t>
            </a:r>
            <a:r>
              <a:rPr lang="en-US" sz="2400" b="1" dirty="0" smtClean="0">
                <a:latin typeface="+mn-ea"/>
              </a:rPr>
              <a:t>1</a:t>
            </a:r>
            <a:r>
              <a:rPr lang="zh-CN" sz="2400" b="1" dirty="0" smtClean="0">
                <a:latin typeface="+mn-ea"/>
              </a:rPr>
              <a:t>，以便于生成其他访问路线。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 </a:t>
            </a:r>
            <a:endParaRPr lang="zh-CN" sz="24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    </a:t>
            </a:r>
            <a:endParaRPr lang="en-US" sz="24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 b="1" dirty="0" smtClean="0">
              <a:latin typeface="+mn-ea"/>
            </a:endParaRP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1268" name="Rectangle 11"/>
          <p:cNvSpPr>
            <a:spLocks noChangeArrowheads="1"/>
          </p:cNvSpPr>
          <p:nvPr/>
        </p:nvSpPr>
        <p:spPr bwMode="auto">
          <a:xfrm>
            <a:off x="785813" y="3571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7.3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5983</TotalTime>
  <Words>962</Words>
  <Application>Microsoft Office PowerPoint</Application>
  <PresentationFormat>全屏显示(4:3)</PresentationFormat>
  <Paragraphs>136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Profile</vt:lpstr>
      <vt:lpstr>幻灯片 1</vt:lpstr>
      <vt:lpstr>7 深度优先搜索与旅游景点导航实践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实验交付物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xiahx</dc:creator>
  <cp:lastModifiedBy>founder</cp:lastModifiedBy>
  <cp:revision>183</cp:revision>
  <dcterms:created xsi:type="dcterms:W3CDTF">2001-02-08T00:40:47Z</dcterms:created>
  <dcterms:modified xsi:type="dcterms:W3CDTF">2018-05-03T08:18:22Z</dcterms:modified>
</cp:coreProperties>
</file>