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427" r:id="rId4"/>
    <p:sldId id="429" r:id="rId5"/>
    <p:sldId id="430" r:id="rId6"/>
    <p:sldId id="431" r:id="rId7"/>
    <p:sldId id="433" r:id="rId8"/>
    <p:sldId id="434" r:id="rId9"/>
    <p:sldId id="435" r:id="rId10"/>
    <p:sldId id="436" r:id="rId11"/>
    <p:sldId id="530" r:id="rId12"/>
    <p:sldId id="438" r:id="rId13"/>
    <p:sldId id="439" r:id="rId14"/>
    <p:sldId id="440" r:id="rId15"/>
    <p:sldId id="664" r:id="rId16"/>
    <p:sldId id="441" r:id="rId17"/>
    <p:sldId id="443" r:id="rId18"/>
    <p:sldId id="445" r:id="rId19"/>
    <p:sldId id="447" r:id="rId20"/>
    <p:sldId id="454" r:id="rId21"/>
    <p:sldId id="455" r:id="rId22"/>
    <p:sldId id="653" r:id="rId23"/>
    <p:sldId id="645" r:id="rId24"/>
    <p:sldId id="646" r:id="rId25"/>
    <p:sldId id="456" r:id="rId27"/>
    <p:sldId id="457" r:id="rId28"/>
    <p:sldId id="458" r:id="rId29"/>
    <p:sldId id="459" r:id="rId30"/>
    <p:sldId id="460" r:id="rId31"/>
    <p:sldId id="663" r:id="rId32"/>
    <p:sldId id="461" r:id="rId33"/>
    <p:sldId id="662" r:id="rId3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1626" y="-102"/>
      </p:cViewPr>
      <p:guideLst>
        <p:guide orient="horz" pos="2205"/>
        <p:guide pos="284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55AD96-0595-4748-AB55-B42F3E60F2A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xfrm>
            <a:off x="1144588" y="684213"/>
            <a:ext cx="4572000" cy="3429000"/>
          </a:xfrm>
        </p:spPr>
      </p:sp>
      <p:sp>
        <p:nvSpPr>
          <p:cNvPr id="119812" name="Rectangle 3"/>
          <p:cNvSpPr>
            <a:spLocks noGrp="1" noChangeArrowheads="1"/>
          </p:cNvSpPr>
          <p:nvPr>
            <p:ph type="body" idx="1"/>
          </p:nvPr>
        </p:nvSpPr>
        <p:spPr>
          <a:xfrm>
            <a:off x="915988" y="4343400"/>
            <a:ext cx="5026025" cy="4116388"/>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p:sp>
      <p:sp>
        <p:nvSpPr>
          <p:cNvPr id="117763" name="备注占位符 2"/>
          <p:cNvSpPr>
            <a:spLocks noGrp="1"/>
          </p:cNvSpPr>
          <p:nvPr>
            <p:ph type="body" idx="1"/>
          </p:nvPr>
        </p:nvSpPr>
        <p:spPr>
          <a:noFill/>
        </p:spPr>
        <p:txBody>
          <a:bodyPr/>
          <a:lstStyle/>
          <a:p>
            <a:endParaRPr lang="zh-CN" altLang="en-US" smtClean="0"/>
          </a:p>
        </p:txBody>
      </p:sp>
      <p:sp>
        <p:nvSpPr>
          <p:cNvPr id="11776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6461F3-E1D7-4521-A147-1E1FAE6E454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p:spPr>
        <p:txBody>
          <a:bodyPr/>
          <a:lstStyle/>
          <a:p>
            <a:endParaRPr lang="zh-CN" altLang="en-US" smtClean="0"/>
          </a:p>
        </p:txBody>
      </p:sp>
      <p:sp>
        <p:nvSpPr>
          <p:cNvPr id="11878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A88DE1-C2D4-4D57-996D-33803AA60B9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标题 1"/>
          <p:cNvSpPr txBox="1"/>
          <p:nvPr/>
        </p:nvSpPr>
        <p:spPr bwMode="auto">
          <a:xfrm>
            <a:off x="1143000" y="76200"/>
            <a:ext cx="8001000" cy="914400"/>
          </a:xfrm>
          <a:prstGeom prst="rect">
            <a:avLst/>
          </a:prstGeom>
          <a:noFill/>
          <a:ln w="9525">
            <a:no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bg1"/>
                </a:solidFill>
                <a:effectLst/>
                <a:uLnTx/>
                <a:uFillTx/>
                <a:latin typeface="+mj-lt"/>
                <a:ea typeface="+mj-ea"/>
                <a:cs typeface="+mj-cs"/>
              </a:rPr>
              <a:t>单击此处编辑母版标题样式</a:t>
            </a:r>
            <a:endParaRPr kumimoji="0" lang="zh-CN" altLang="en-US" sz="3200" b="0" i="0" u="none" strike="noStrike" kern="0" cap="none" spc="0" normalizeH="0" baseline="0" noProof="0" dirty="0">
              <a:ln>
                <a:noFill/>
              </a:ln>
              <a:solidFill>
                <a:schemeClr val="bg1"/>
              </a:solidFill>
              <a:effectLst/>
              <a:uLnTx/>
              <a:uFillTx/>
              <a:latin typeface="+mj-lt"/>
              <a:ea typeface="+mj-ea"/>
              <a:cs typeface="+mj-cs"/>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712D4A20-AB36-48E6-82A1-AD72197ECB9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47389B8C-BEED-4EFA-A230-7C6BF6B2A3A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pPr>
              <a:defRPr/>
            </a:pPr>
            <a:r>
              <a:rPr lang="en-US" altLang="zh-CN"/>
              <a:t>© DB-LAB (2003)</a:t>
            </a:r>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pPr>
              <a:defRPr/>
            </a:pPr>
            <a:fld id="{0BC4C700-E1D9-4125-922E-0C2D4574D8A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100" name="Rectangle 3"/>
          <p:cNvSpPr/>
          <p:nvPr/>
        </p:nvSpPr>
        <p:spPr>
          <a:xfrm>
            <a:off x="0" y="6629400"/>
            <a:ext cx="9144000" cy="228600"/>
          </a:xfrm>
          <a:prstGeom prst="rect">
            <a:avLst/>
          </a:prstGeom>
          <a:gradFill rotWithShape="1">
            <a:gsLst>
              <a:gs pos="0">
                <a:srgbClr val="0056AC"/>
              </a:gs>
              <a:gs pos="100000">
                <a:schemeClr val="folHlink"/>
              </a:gs>
            </a:gsLst>
            <a:lin ang="0" scaled="1"/>
            <a:tileRect/>
          </a:gradFill>
          <a:ln w="9525">
            <a:noFill/>
          </a:ln>
        </p:spPr>
        <p:txBody>
          <a:bodyPr wrap="none" anchor="ctr"/>
          <a:p>
            <a:pPr algn="ctr"/>
            <a:endParaRPr lang="zh-CN" altLang="en-US" sz="1200" dirty="0">
              <a:solidFill>
                <a:schemeClr val="bg1"/>
              </a:solidFill>
              <a:latin typeface="Arial" panose="020B0604020202020204" pitchFamily="34" charset="0"/>
            </a:endParaRPr>
          </a:p>
        </p:txBody>
      </p:sp>
      <p:sp>
        <p:nvSpPr>
          <p:cNvPr id="4102" name="Rectangle 6"/>
          <p:cNvSpPr>
            <a:spLocks noGrp="1"/>
          </p:cNvSpPr>
          <p:nvPr>
            <p:ph type="title"/>
          </p:nvPr>
        </p:nvSpPr>
        <p:spPr>
          <a:xfrm>
            <a:off x="533400" y="2362200"/>
            <a:ext cx="8229600" cy="1371600"/>
          </a:xfrm>
        </p:spPr>
        <p:txBody>
          <a:bodyPr vert="horz" wrap="square" lIns="91440" tIns="45720" rIns="91440" bIns="45720" anchor="ctr"/>
          <a:p>
            <a:pPr algn="ctr" eaLnBrk="1" hangingPunct="1"/>
            <a:br>
              <a:rPr lang="en-US" altLang="zh-CN" sz="2800" b="1" dirty="0">
                <a:solidFill>
                  <a:schemeClr val="tx1"/>
                </a:solidFill>
              </a:rPr>
            </a:br>
            <a:br>
              <a:rPr lang="zh-CN" altLang="en-US" sz="2800" b="1" dirty="0">
                <a:solidFill>
                  <a:schemeClr val="tx1"/>
                </a:solidFill>
              </a:rPr>
            </a:br>
            <a:r>
              <a:rPr lang="zh-CN" altLang="en-US" sz="2800" dirty="0">
                <a:solidFill>
                  <a:schemeClr val="tx1"/>
                </a:solidFill>
              </a:rPr>
              <a:t> </a:t>
            </a:r>
            <a:endParaRPr lang="zh-CN" altLang="en-US" sz="2800" dirty="0">
              <a:solidFill>
                <a:schemeClr val="tx1"/>
              </a:solidFill>
            </a:endParaRPr>
          </a:p>
        </p:txBody>
      </p:sp>
      <p:sp>
        <p:nvSpPr>
          <p:cNvPr id="4103" name="Oval 7"/>
          <p:cNvSpPr/>
          <p:nvPr/>
        </p:nvSpPr>
        <p:spPr>
          <a:xfrm>
            <a:off x="1447800" y="304800"/>
            <a:ext cx="990600" cy="1600200"/>
          </a:xfrm>
          <a:prstGeom prst="ellipse">
            <a:avLst/>
          </a:prstGeom>
          <a:noFill/>
          <a:ln w="9525">
            <a:noFill/>
          </a:ln>
        </p:spPr>
        <p:txBody>
          <a:bodyPr wrap="none" anchor="ctr"/>
          <a:p>
            <a:endParaRPr lang="zh-CN" altLang="en-US" dirty="0">
              <a:latin typeface="Arial" panose="020B0604020202020204" pitchFamily="34" charset="0"/>
            </a:endParaRPr>
          </a:p>
        </p:txBody>
      </p:sp>
      <p:sp>
        <p:nvSpPr>
          <p:cNvPr id="4104"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p>
            <a:endParaRPr lang="zh-CN" altLang="en-US" dirty="0">
              <a:latin typeface="Arial" panose="020B0604020202020204" pitchFamily="34" charset="0"/>
            </a:endParaRPr>
          </a:p>
        </p:txBody>
      </p:sp>
      <p:sp>
        <p:nvSpPr>
          <p:cNvPr id="4106" name="Text Box 12"/>
          <p:cNvSpPr txBox="1"/>
          <p:nvPr/>
        </p:nvSpPr>
        <p:spPr>
          <a:xfrm>
            <a:off x="1203325" y="500380"/>
            <a:ext cx="6934200" cy="768350"/>
          </a:xfrm>
          <a:prstGeom prst="rect">
            <a:avLst/>
          </a:prstGeom>
          <a:noFill/>
          <a:ln w="9525">
            <a:noFill/>
          </a:ln>
        </p:spPr>
        <p:txBody>
          <a:bodyPr>
            <a:spAutoFit/>
          </a:bodyPr>
          <a:p>
            <a:pPr algn="ctr">
              <a:spcBef>
                <a:spcPct val="50000"/>
              </a:spcBef>
            </a:pPr>
            <a:r>
              <a:rPr lang="zh-CN" altLang="en-US" sz="4400" dirty="0">
                <a:solidFill>
                  <a:schemeClr val="bg1"/>
                </a:solidFill>
                <a:latin typeface="黑体" panose="02010609060101010101" pitchFamily="49" charset="-122"/>
                <a:ea typeface="黑体" panose="02010609060101010101" pitchFamily="49" charset="-122"/>
              </a:rPr>
              <a:t>第</a:t>
            </a:r>
            <a:r>
              <a:rPr lang="en-US" altLang="zh-CN" sz="4400" dirty="0">
                <a:solidFill>
                  <a:schemeClr val="bg1"/>
                </a:solidFill>
                <a:latin typeface="黑体" panose="02010609060101010101" pitchFamily="49" charset="-122"/>
                <a:ea typeface="黑体" panose="02010609060101010101" pitchFamily="49" charset="-122"/>
              </a:rPr>
              <a:t>1</a:t>
            </a:r>
            <a:r>
              <a:rPr lang="zh-CN" altLang="en-US" sz="4400" dirty="0">
                <a:solidFill>
                  <a:schemeClr val="bg1"/>
                </a:solidFill>
                <a:latin typeface="黑体" panose="02010609060101010101" pitchFamily="49" charset="-122"/>
                <a:ea typeface="黑体" panose="02010609060101010101" pitchFamily="49" charset="-122"/>
              </a:rPr>
              <a:t>章 算法设计基础</a:t>
            </a:r>
            <a:endParaRPr lang="zh-CN" altLang="en-US" sz="4400" dirty="0">
              <a:solidFill>
                <a:schemeClr val="bg1"/>
              </a:solidFill>
              <a:latin typeface="黑体" panose="02010609060101010101" pitchFamily="49" charset="-122"/>
              <a:ea typeface="黑体" panose="02010609060101010101" pitchFamily="49" charset="-122"/>
            </a:endParaRPr>
          </a:p>
        </p:txBody>
      </p:sp>
      <p:grpSp>
        <p:nvGrpSpPr>
          <p:cNvPr id="12291" name="Group 3"/>
          <p:cNvGrpSpPr/>
          <p:nvPr/>
        </p:nvGrpSpPr>
        <p:grpSpPr>
          <a:xfrm>
            <a:off x="2022475" y="2669223"/>
            <a:ext cx="762000" cy="665162"/>
            <a:chOff x="1110" y="2656"/>
            <a:chExt cx="1549" cy="1351"/>
          </a:xfrm>
        </p:grpSpPr>
        <p:sp>
          <p:nvSpPr>
            <p:cNvPr id="12316"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7"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grpSp>
        <p:nvGrpSpPr>
          <p:cNvPr id="12292" name="Group 7"/>
          <p:cNvGrpSpPr/>
          <p:nvPr/>
        </p:nvGrpSpPr>
        <p:grpSpPr>
          <a:xfrm>
            <a:off x="2044700" y="3562985"/>
            <a:ext cx="762000" cy="665163"/>
            <a:chOff x="3174" y="2656"/>
            <a:chExt cx="1549" cy="1351"/>
          </a:xfrm>
        </p:grpSpPr>
        <p:sp>
          <p:nvSpPr>
            <p:cNvPr id="12313"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4"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sp>
        <p:nvSpPr>
          <p:cNvPr id="12293" name="Line 11"/>
          <p:cNvSpPr/>
          <p:nvPr/>
        </p:nvSpPr>
        <p:spPr>
          <a:xfrm>
            <a:off x="2625725" y="3245485"/>
            <a:ext cx="4800600" cy="0"/>
          </a:xfrm>
          <a:prstGeom prst="line">
            <a:avLst/>
          </a:prstGeom>
          <a:ln w="25400" cap="flat" cmpd="sng">
            <a:solidFill>
              <a:srgbClr val="C0C0C0"/>
            </a:solidFill>
            <a:prstDash val="sysDot"/>
            <a:headEnd type="none" w="med" len="med"/>
            <a:tailEnd type="oval" w="med" len="med"/>
          </a:ln>
        </p:spPr>
      </p:sp>
      <p:sp>
        <p:nvSpPr>
          <p:cNvPr id="12294" name="Text Box 12"/>
          <p:cNvSpPr txBox="1"/>
          <p:nvPr/>
        </p:nvSpPr>
        <p:spPr>
          <a:xfrm>
            <a:off x="2241550" y="2747010"/>
            <a:ext cx="354013"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1</a:t>
            </a:r>
            <a:endParaRPr lang="en-US" altLang="zh-CN" sz="2400" b="1" dirty="0">
              <a:solidFill>
                <a:schemeClr val="tx1"/>
              </a:solidFill>
              <a:latin typeface="宋体" panose="02010600030101010101" pitchFamily="2" charset="-122"/>
            </a:endParaRPr>
          </a:p>
        </p:txBody>
      </p:sp>
      <p:sp>
        <p:nvSpPr>
          <p:cNvPr id="12295" name="Line 13"/>
          <p:cNvSpPr/>
          <p:nvPr/>
        </p:nvSpPr>
        <p:spPr>
          <a:xfrm>
            <a:off x="2627313" y="4180523"/>
            <a:ext cx="4800600" cy="0"/>
          </a:xfrm>
          <a:prstGeom prst="line">
            <a:avLst/>
          </a:prstGeom>
          <a:ln w="25400" cap="flat" cmpd="sng">
            <a:solidFill>
              <a:srgbClr val="C0C0C0"/>
            </a:solidFill>
            <a:prstDash val="sysDot"/>
            <a:headEnd type="none" w="med" len="med"/>
            <a:tailEnd type="oval" w="med" len="med"/>
          </a:ln>
        </p:spPr>
      </p:sp>
      <p:sp>
        <p:nvSpPr>
          <p:cNvPr id="12296" name="Text Box 14"/>
          <p:cNvSpPr txBox="1"/>
          <p:nvPr/>
        </p:nvSpPr>
        <p:spPr>
          <a:xfrm>
            <a:off x="2239963" y="3677285"/>
            <a:ext cx="354012"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2</a:t>
            </a:r>
            <a:endParaRPr lang="en-US" altLang="zh-CN" sz="2400" b="1" dirty="0">
              <a:solidFill>
                <a:schemeClr val="tx1"/>
              </a:solidFill>
              <a:latin typeface="宋体" panose="02010600030101010101" pitchFamily="2" charset="-122"/>
            </a:endParaRPr>
          </a:p>
        </p:txBody>
      </p:sp>
      <p:grpSp>
        <p:nvGrpSpPr>
          <p:cNvPr id="12297" name="Group 15"/>
          <p:cNvGrpSpPr/>
          <p:nvPr/>
        </p:nvGrpSpPr>
        <p:grpSpPr>
          <a:xfrm>
            <a:off x="2044700" y="4455160"/>
            <a:ext cx="762000" cy="665163"/>
            <a:chOff x="1110" y="2656"/>
            <a:chExt cx="1549" cy="1351"/>
          </a:xfrm>
        </p:grpSpPr>
        <p:sp>
          <p:nvSpPr>
            <p:cNvPr id="12310" name="AutoShape 16"/>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1" name="AutoShape 17"/>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78" name="AutoShape 18"/>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sp>
        <p:nvSpPr>
          <p:cNvPr id="12298" name="Line 23"/>
          <p:cNvSpPr/>
          <p:nvPr/>
        </p:nvSpPr>
        <p:spPr>
          <a:xfrm>
            <a:off x="2654300" y="5064760"/>
            <a:ext cx="4800600" cy="0"/>
          </a:xfrm>
          <a:prstGeom prst="line">
            <a:avLst/>
          </a:prstGeom>
          <a:ln w="25400" cap="flat" cmpd="sng">
            <a:solidFill>
              <a:srgbClr val="C0C0C0"/>
            </a:solidFill>
            <a:prstDash val="sysDot"/>
            <a:headEnd type="none" w="med" len="med"/>
            <a:tailEnd type="oval" w="med" len="med"/>
          </a:ln>
        </p:spPr>
      </p:sp>
      <p:sp>
        <p:nvSpPr>
          <p:cNvPr id="12299" name="Text Box 24"/>
          <p:cNvSpPr txBox="1"/>
          <p:nvPr/>
        </p:nvSpPr>
        <p:spPr>
          <a:xfrm>
            <a:off x="2241550" y="4553585"/>
            <a:ext cx="354013"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3</a:t>
            </a:r>
            <a:endParaRPr lang="en-US" altLang="zh-CN" sz="2400" b="1" dirty="0">
              <a:solidFill>
                <a:schemeClr val="tx1"/>
              </a:solidFill>
              <a:latin typeface="宋体" panose="02010600030101010101" pitchFamily="2" charset="-122"/>
            </a:endParaRPr>
          </a:p>
        </p:txBody>
      </p:sp>
      <p:sp>
        <p:nvSpPr>
          <p:cNvPr id="12300" name="Text Box 27"/>
          <p:cNvSpPr txBox="1"/>
          <p:nvPr/>
        </p:nvSpPr>
        <p:spPr>
          <a:xfrm>
            <a:off x="3132138" y="2596198"/>
            <a:ext cx="4032250" cy="579437"/>
          </a:xfrm>
          <a:prstGeom prst="rect">
            <a:avLst/>
          </a:prstGeom>
          <a:noFill/>
          <a:ln w="9525">
            <a:noFill/>
          </a:ln>
        </p:spPr>
        <p:txBody>
          <a:bodyPr>
            <a:spAutoFit/>
          </a:bodyPr>
          <a:p>
            <a:pPr>
              <a:spcBef>
                <a:spcPct val="50000"/>
              </a:spcBef>
            </a:pPr>
            <a:r>
              <a:rPr lang="zh-CN" altLang="en-US" sz="3200" b="1" dirty="0">
                <a:solidFill>
                  <a:schemeClr val="tx1"/>
                </a:solidFill>
                <a:latin typeface="宋体" panose="02010600030101010101" pitchFamily="2" charset="-122"/>
              </a:rPr>
              <a:t>算法的基本概念</a:t>
            </a:r>
            <a:endParaRPr lang="zh-CN" altLang="en-US" sz="3200" b="1" dirty="0">
              <a:solidFill>
                <a:schemeClr val="tx1"/>
              </a:solidFill>
              <a:latin typeface="宋体" panose="02010600030101010101" pitchFamily="2" charset="-122"/>
            </a:endParaRPr>
          </a:p>
        </p:txBody>
      </p:sp>
      <p:sp>
        <p:nvSpPr>
          <p:cNvPr id="12301" name="Text Box 30"/>
          <p:cNvSpPr txBox="1"/>
          <p:nvPr/>
        </p:nvSpPr>
        <p:spPr>
          <a:xfrm>
            <a:off x="3130550" y="3540760"/>
            <a:ext cx="5447665" cy="583565"/>
          </a:xfrm>
          <a:prstGeom prst="rect">
            <a:avLst/>
          </a:prstGeom>
          <a:noFill/>
          <a:ln w="9525">
            <a:noFill/>
          </a:ln>
        </p:spPr>
        <p:txBody>
          <a:bodyPr wrap="square">
            <a:spAutoFit/>
          </a:bodyPr>
          <a:p>
            <a:pPr>
              <a:spcBef>
                <a:spcPct val="50000"/>
              </a:spcBef>
            </a:pPr>
            <a:r>
              <a:rPr lang="zh-CN" altLang="en-US" sz="3200" b="1" dirty="0">
                <a:solidFill>
                  <a:schemeClr val="tx1"/>
                </a:solidFill>
                <a:latin typeface="宋体" panose="02010600030101010101" pitchFamily="2" charset="-122"/>
              </a:rPr>
              <a:t>为什么要学习和研究算法</a:t>
            </a:r>
            <a:endParaRPr lang="zh-CN" altLang="en-US" sz="3200" b="1" dirty="0">
              <a:solidFill>
                <a:schemeClr val="tx1"/>
              </a:solidFill>
              <a:latin typeface="宋体" panose="02010600030101010101" pitchFamily="2" charset="-122"/>
            </a:endParaRPr>
          </a:p>
        </p:txBody>
      </p:sp>
      <p:sp>
        <p:nvSpPr>
          <p:cNvPr id="12302" name="Text Box 30"/>
          <p:cNvSpPr txBox="1"/>
          <p:nvPr/>
        </p:nvSpPr>
        <p:spPr>
          <a:xfrm>
            <a:off x="3203575" y="4426585"/>
            <a:ext cx="4032250" cy="583565"/>
          </a:xfrm>
          <a:prstGeom prst="rect">
            <a:avLst/>
          </a:prstGeom>
          <a:noFill/>
          <a:ln w="9525">
            <a:noFill/>
          </a:ln>
        </p:spPr>
        <p:txBody>
          <a:bodyPr>
            <a:spAutoFit/>
          </a:bodyPr>
          <a:p>
            <a:pPr>
              <a:spcBef>
                <a:spcPct val="50000"/>
              </a:spcBef>
            </a:pPr>
            <a:r>
              <a:rPr lang="zh-CN" altLang="en-US" sz="3200" b="1" dirty="0">
                <a:latin typeface="宋体" panose="02010600030101010101" pitchFamily="2" charset="-122"/>
                <a:sym typeface="+mn-ea"/>
              </a:rPr>
              <a:t>重要的问题类型</a:t>
            </a:r>
            <a:endParaRPr lang="zh-CN" altLang="en-US" sz="3200" b="1" dirty="0">
              <a:solidFill>
                <a:schemeClr val="tx1"/>
              </a:solidFill>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txBox="1">
            <a:spLocks noGrp="1" noChangeArrowheads="1"/>
          </p:cNvSpPr>
          <p:nvPr>
            <p:ph type="subTitle" idx="1"/>
          </p:nvPr>
        </p:nvSpPr>
        <p:spPr bwMode="auto">
          <a:xfrm>
            <a:off x="285720" y="1373806"/>
            <a:ext cx="8429684" cy="5077460"/>
          </a:xfrm>
          <a:solidFill>
            <a:schemeClr val="bg1"/>
          </a:solidFill>
          <a:ln w="9525">
            <a:noFill/>
            <a:miter lim="800000"/>
          </a:ln>
          <a:effectLst/>
        </p:spPr>
        <p:txBody>
          <a:bodyPr wrap="square">
            <a:spAutoFit/>
          </a:bodyPr>
          <a:lstStyle/>
          <a:p>
            <a:pPr lvl="0" algn="just" eaLnBrk="1" hangingPunct="1">
              <a:spcBef>
                <a:spcPct val="50000"/>
              </a:spcBef>
            </a:pPr>
            <a:r>
              <a:rPr lang="en-US" altLang="zh-CN" sz="2400" b="1" kern="1200" dirty="0">
                <a:solidFill>
                  <a:schemeClr val="tx1"/>
                </a:solidFill>
                <a:latin typeface="华文楷体" panose="02010600040101010101" pitchFamily="2" charset="-122"/>
                <a:ea typeface="华文楷体" panose="02010600040101010101" pitchFamily="2" charset="-122"/>
                <a:sym typeface="+mn-ea"/>
              </a:rPr>
              <a:t>编写文档是最容易被忽视了的一个重要环节。没有文档资料对于软件的维护会带来许多困难，即使是设计者自己也不例外。文档资料要写得完整、清楚和准确，一般应包含如下内容：</a:t>
            </a:r>
            <a:endParaRPr lang="en-US" altLang="zh-CN" sz="2400" b="1" kern="1200" dirty="0">
              <a:solidFill>
                <a:schemeClr val="tx1"/>
              </a:solidFill>
              <a:latin typeface="华文楷体" panose="02010600040101010101" pitchFamily="2" charset="-122"/>
              <a:ea typeface="华文楷体" panose="02010600040101010101" pitchFamily="2" charset="-122"/>
              <a:sym typeface="+mn-ea"/>
            </a:endParaRPr>
          </a:p>
          <a:p>
            <a:pPr lvl="0" algn="just" eaLnBrk="1" hangingPunct="1">
              <a:spcBef>
                <a:spcPct val="50000"/>
              </a:spcBef>
            </a:pPr>
            <a:r>
              <a:rPr lang="en-US" altLang="zh-CN" sz="2400" b="1" kern="1200" dirty="0">
                <a:solidFill>
                  <a:schemeClr val="tx1"/>
                </a:solidFill>
                <a:latin typeface="华文楷体" panose="02010600040101010101" pitchFamily="2" charset="-122"/>
                <a:ea typeface="华文楷体" panose="02010600040101010101" pitchFamily="2" charset="-122"/>
                <a:sym typeface="+mn-ea"/>
              </a:rPr>
              <a:t>算法或程序的功能描述和适用范围；</a:t>
            </a:r>
            <a:endParaRPr lang="en-US" altLang="zh-CN" sz="2400" b="1" kern="1200" dirty="0">
              <a:solidFill>
                <a:schemeClr val="tx1"/>
              </a:solidFill>
              <a:latin typeface="华文楷体" panose="02010600040101010101" pitchFamily="2" charset="-122"/>
              <a:ea typeface="华文楷体" panose="02010600040101010101" pitchFamily="2" charset="-122"/>
              <a:sym typeface="+mn-ea"/>
            </a:endParaRPr>
          </a:p>
          <a:p>
            <a:pPr lvl="0" algn="just" eaLnBrk="1" hangingPunct="1">
              <a:spcBef>
                <a:spcPct val="50000"/>
              </a:spcBef>
            </a:pPr>
            <a:r>
              <a:rPr lang="en-US" altLang="zh-CN" sz="2400" b="1" kern="1200" dirty="0">
                <a:solidFill>
                  <a:schemeClr val="tx1"/>
                </a:solidFill>
                <a:latin typeface="华文楷体" panose="02010600040101010101" pitchFamily="2" charset="-122"/>
                <a:ea typeface="华文楷体" panose="02010600040101010101" pitchFamily="2" charset="-122"/>
                <a:sym typeface="+mn-ea"/>
              </a:rPr>
              <a:t>运行环境，包括机型、操作系统平台、语言种类、占用空间等；</a:t>
            </a:r>
            <a:endParaRPr lang="en-US" altLang="zh-CN" sz="2400" b="1" kern="1200" dirty="0">
              <a:solidFill>
                <a:schemeClr val="tx1"/>
              </a:solidFill>
              <a:latin typeface="华文楷体" panose="02010600040101010101" pitchFamily="2" charset="-122"/>
              <a:ea typeface="华文楷体" panose="02010600040101010101" pitchFamily="2" charset="-122"/>
              <a:sym typeface="+mn-ea"/>
            </a:endParaRPr>
          </a:p>
          <a:p>
            <a:pPr lvl="0" algn="just" eaLnBrk="1" hangingPunct="1">
              <a:spcBef>
                <a:spcPct val="50000"/>
              </a:spcBef>
            </a:pPr>
            <a:r>
              <a:rPr lang="en-US" altLang="zh-CN" sz="2400" b="1" kern="1200" dirty="0">
                <a:solidFill>
                  <a:schemeClr val="tx1"/>
                </a:solidFill>
                <a:latin typeface="华文楷体" panose="02010600040101010101" pitchFamily="2" charset="-122"/>
                <a:ea typeface="华文楷体" panose="02010600040101010101" pitchFamily="2" charset="-122"/>
                <a:sym typeface="+mn-ea"/>
              </a:rPr>
              <a:t>使用说明，即使用该程序的操作命令、I/O格式、各种情况下的操作等说明；</a:t>
            </a:r>
            <a:endParaRPr lang="en-US" altLang="zh-CN" sz="2400" b="1" kern="1200" dirty="0">
              <a:solidFill>
                <a:schemeClr val="tx1"/>
              </a:solidFill>
              <a:latin typeface="华文楷体" panose="02010600040101010101" pitchFamily="2" charset="-122"/>
              <a:ea typeface="华文楷体" panose="02010600040101010101" pitchFamily="2" charset="-122"/>
              <a:sym typeface="+mn-ea"/>
            </a:endParaRPr>
          </a:p>
          <a:p>
            <a:pPr lvl="0" algn="just" eaLnBrk="1" hangingPunct="1">
              <a:spcBef>
                <a:spcPct val="50000"/>
              </a:spcBef>
            </a:pPr>
            <a:r>
              <a:rPr lang="en-US" altLang="zh-CN" sz="2400" b="1" kern="1200" dirty="0">
                <a:solidFill>
                  <a:schemeClr val="tx1"/>
                </a:solidFill>
                <a:latin typeface="华文楷体" panose="02010600040101010101" pitchFamily="2" charset="-122"/>
                <a:ea typeface="华文楷体" panose="02010600040101010101" pitchFamily="2" charset="-122"/>
                <a:sym typeface="+mn-ea"/>
              </a:rPr>
              <a:t>流程图及说明；</a:t>
            </a:r>
            <a:endParaRPr lang="en-US" altLang="zh-CN" sz="2400" b="1" kern="1200" dirty="0">
              <a:solidFill>
                <a:schemeClr val="tx1"/>
              </a:solidFill>
              <a:latin typeface="华文楷体" panose="02010600040101010101" pitchFamily="2" charset="-122"/>
              <a:ea typeface="华文楷体" panose="02010600040101010101" pitchFamily="2" charset="-122"/>
              <a:sym typeface="+mn-ea"/>
            </a:endParaRPr>
          </a:p>
          <a:p>
            <a:pPr lvl="0" algn="just" eaLnBrk="1" hangingPunct="1">
              <a:spcBef>
                <a:spcPct val="50000"/>
              </a:spcBef>
            </a:pPr>
            <a:r>
              <a:rPr lang="en-US" altLang="zh-CN" sz="2400" b="1" kern="1200" dirty="0">
                <a:solidFill>
                  <a:schemeClr val="tx1"/>
                </a:solidFill>
                <a:latin typeface="华文楷体" panose="02010600040101010101" pitchFamily="2" charset="-122"/>
                <a:ea typeface="华文楷体" panose="02010600040101010101" pitchFamily="2" charset="-122"/>
                <a:sym typeface="+mn-ea"/>
              </a:rPr>
              <a:t>程序清单及注释。</a:t>
            </a:r>
            <a:endParaRPr lang="en-US" altLang="zh-CN" sz="2400" b="1" kern="1200" dirty="0">
              <a:solidFill>
                <a:schemeClr val="tx1"/>
              </a:solidFill>
              <a:latin typeface="华文楷体" panose="02010600040101010101" pitchFamily="2" charset="-122"/>
              <a:ea typeface="华文楷体" panose="02010600040101010101" pitchFamily="2" charset="-122"/>
              <a:sym typeface="+mn-ea"/>
            </a:endParaRPr>
          </a:p>
        </p:txBody>
      </p:sp>
      <p:sp>
        <p:nvSpPr>
          <p:cNvPr id="22531" name="标题 1"/>
          <p:cNvSpPr txBox="1"/>
          <p:nvPr/>
        </p:nvSpPr>
        <p:spPr bwMode="auto">
          <a:xfrm>
            <a:off x="586740" y="207645"/>
            <a:ext cx="82296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注释文档的内容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txBox="1">
            <a:spLocks noGrp="1"/>
          </p:cNvSpPr>
          <p:nvPr>
            <p:ph type="title"/>
          </p:nvPr>
        </p:nvSpPr>
        <p:spPr bwMode="auto">
          <a:xfrm>
            <a:off x="420688" y="71755"/>
            <a:ext cx="8229600" cy="645160"/>
          </a:xfr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defTabSz="914400" eaLnBrk="1" hangingPunct="1">
              <a:spcBef>
                <a:spcPct val="50000"/>
              </a:spcBef>
              <a:buFont typeface="Arial" panose="020B0604020202020204" pitchFamily="34" charset="0"/>
            </a:pPr>
            <a:r>
              <a:rPr lang="en-US" altLang="zh-CN" sz="3600" b="1" kern="1200" dirty="0">
                <a:solidFill>
                  <a:schemeClr val="bg1"/>
                </a:solidFill>
                <a:latin typeface="黑体" panose="02010609060101010101" pitchFamily="49" charset="-122"/>
                <a:ea typeface="黑体" panose="02010609060101010101" pitchFamily="49" charset="-122"/>
                <a:cs typeface="+mn-cs"/>
                <a:sym typeface="+mn-ea"/>
              </a:rPr>
              <a:t>良好的代码风格</a:t>
            </a:r>
            <a:endParaRPr lang="en-US" altLang="zh-CN" sz="3600" b="1" kern="1200" dirty="0">
              <a:solidFill>
                <a:schemeClr val="bg1"/>
              </a:solidFill>
              <a:latin typeface="黑体" panose="02010609060101010101" pitchFamily="49" charset="-122"/>
              <a:ea typeface="黑体" panose="02010609060101010101" pitchFamily="49" charset="-122"/>
              <a:cs typeface="+mn-cs"/>
              <a:sym typeface="+mn-ea"/>
            </a:endParaRPr>
          </a:p>
        </p:txBody>
      </p:sp>
      <p:pic>
        <p:nvPicPr>
          <p:cNvPr id="105474" name="Picture 2"/>
          <p:cNvPicPr>
            <a:picLocks noChangeAspect="1" noChangeArrowheads="1"/>
          </p:cNvPicPr>
          <p:nvPr/>
        </p:nvPicPr>
        <p:blipFill>
          <a:blip r:embed="rId1"/>
          <a:srcRect/>
          <a:stretch>
            <a:fillRect/>
          </a:stretch>
        </p:blipFill>
        <p:spPr bwMode="auto">
          <a:xfrm>
            <a:off x="539750" y="1183005"/>
            <a:ext cx="7993380" cy="537400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50000"/>
              </a:spcBef>
              <a:buFontTx/>
              <a:buNone/>
            </a:pPr>
            <a:r>
              <a:rPr lang="zh-CN" altLang="en-US" sz="2800" b="1" smtClean="0">
                <a:latin typeface="华文楷体" panose="02010600040101010101" pitchFamily="2" charset="-122"/>
                <a:ea typeface="华文楷体" panose="02010600040101010101" pitchFamily="2" charset="-122"/>
              </a:rPr>
              <a:t>（</a:t>
            </a:r>
            <a:r>
              <a:rPr lang="en-US" altLang="zh-CN" sz="2800" b="1" smtClean="0">
                <a:latin typeface="华文楷体" panose="02010600040101010101" pitchFamily="2" charset="-122"/>
                <a:ea typeface="华文楷体" panose="02010600040101010101" pitchFamily="2" charset="-122"/>
              </a:rPr>
              <a:t>4</a:t>
            </a:r>
            <a:r>
              <a:rPr lang="zh-CN" altLang="en-US" sz="2800" b="1" smtClean="0">
                <a:latin typeface="华文楷体" panose="02010600040101010101" pitchFamily="2" charset="-122"/>
                <a:ea typeface="华文楷体" panose="02010600040101010101" pitchFamily="2" charset="-122"/>
              </a:rPr>
              <a:t>） </a:t>
            </a:r>
            <a:r>
              <a:rPr lang="zh-CN" altLang="en-US" sz="2800" b="1" smtClean="0">
                <a:solidFill>
                  <a:srgbClr val="3907F1"/>
                </a:solidFill>
                <a:latin typeface="华文楷体" panose="02010600040101010101" pitchFamily="2" charset="-122"/>
                <a:ea typeface="华文楷体" panose="02010600040101010101" pitchFamily="2" charset="-122"/>
              </a:rPr>
              <a:t>时间效率高：</a:t>
            </a:r>
            <a:r>
              <a:rPr lang="zh-CN" altLang="en-US" sz="2800" b="1" smtClean="0">
                <a:latin typeface="华文楷体" panose="02010600040101010101" pitchFamily="2" charset="-122"/>
                <a:ea typeface="华文楷体" panose="02010600040101010101" pitchFamily="2" charset="-122"/>
              </a:rPr>
              <a:t>运行时间短。   </a:t>
            </a:r>
            <a:endParaRPr lang="en-US" altLang="zh-CN" sz="2800" b="1"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r>
              <a:rPr lang="zh-CN" altLang="en-US" sz="2800" b="1" smtClean="0">
                <a:latin typeface="华文楷体" panose="02010600040101010101" pitchFamily="2" charset="-122"/>
                <a:ea typeface="华文楷体" panose="02010600040101010101" pitchFamily="2" charset="-122"/>
              </a:rPr>
              <a:t>（</a:t>
            </a:r>
            <a:r>
              <a:rPr lang="en-US" altLang="zh-CN" sz="2800" b="1" smtClean="0">
                <a:latin typeface="华文楷体" panose="02010600040101010101" pitchFamily="2" charset="-122"/>
                <a:ea typeface="华文楷体" panose="02010600040101010101" pitchFamily="2" charset="-122"/>
              </a:rPr>
              <a:t>5</a:t>
            </a:r>
            <a:r>
              <a:rPr lang="zh-CN" altLang="en-US" sz="2800" b="1" smtClean="0">
                <a:latin typeface="华文楷体" panose="02010600040101010101" pitchFamily="2" charset="-122"/>
                <a:ea typeface="华文楷体" panose="02010600040101010101" pitchFamily="2" charset="-122"/>
              </a:rPr>
              <a:t>） </a:t>
            </a:r>
            <a:r>
              <a:rPr lang="zh-CN" altLang="en-US" sz="2800" b="1" smtClean="0">
                <a:solidFill>
                  <a:srgbClr val="3907F1"/>
                </a:solidFill>
                <a:latin typeface="华文楷体" panose="02010600040101010101" pitchFamily="2" charset="-122"/>
                <a:ea typeface="华文楷体" panose="02010600040101010101" pitchFamily="2" charset="-122"/>
              </a:rPr>
              <a:t>空间效率高：</a:t>
            </a:r>
            <a:r>
              <a:rPr lang="zh-CN" altLang="en-US" sz="2800" b="1" smtClean="0">
                <a:latin typeface="华文楷体" panose="02010600040101010101" pitchFamily="2" charset="-122"/>
                <a:ea typeface="华文楷体" panose="02010600040101010101" pitchFamily="2" charset="-122"/>
              </a:rPr>
              <a:t>占用的存储空间尽量少。</a:t>
            </a:r>
            <a:br>
              <a:rPr lang="zh-CN" altLang="en-US" sz="2400" b="1" smtClean="0">
                <a:latin typeface="华文楷体" panose="02010600040101010101" pitchFamily="2" charset="-122"/>
                <a:ea typeface="华文楷体" panose="02010600040101010101" pitchFamily="2" charset="-122"/>
              </a:rPr>
            </a:br>
            <a:endParaRPr lang="zh-CN" altLang="en-US" sz="2400" b="1" smtClean="0">
              <a:latin typeface="华文楷体" panose="02010600040101010101" pitchFamily="2" charset="-122"/>
              <a:ea typeface="华文楷体" panose="02010600040101010101" pitchFamily="2" charset="-122"/>
            </a:endParaRPr>
          </a:p>
        </p:txBody>
      </p:sp>
      <p:sp>
        <p:nvSpPr>
          <p:cNvPr id="24579" name="矩形 1"/>
          <p:cNvSpPr>
            <a:spLocks noChangeArrowheads="1"/>
          </p:cNvSpPr>
          <p:nvPr/>
        </p:nvSpPr>
        <p:spPr bwMode="auto">
          <a:xfrm>
            <a:off x="539750" y="3429000"/>
            <a:ext cx="7848600" cy="278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spcBef>
                <a:spcPct val="20000"/>
              </a:spcBef>
              <a:buClr>
                <a:srgbClr val="F52D61"/>
              </a:buClr>
              <a:buSzPct val="85000"/>
            </a:pPr>
            <a:r>
              <a:rPr kumimoji="1" lang="zh-CN" altLang="en-US" sz="2400" b="1" dirty="0">
                <a:solidFill>
                  <a:srgbClr val="FF0000"/>
                </a:solidFill>
                <a:latin typeface="华文楷体" panose="02010600040101010101" pitchFamily="2" charset="-122"/>
                <a:ea typeface="华文楷体" panose="02010600040101010101" pitchFamily="2" charset="-122"/>
              </a:rPr>
              <a:t>高效率与低存储量需求：</a:t>
            </a:r>
            <a:r>
              <a:rPr kumimoji="1" lang="zh-CN" altLang="en-US" sz="2400" b="1" dirty="0">
                <a:latin typeface="华文楷体" panose="02010600040101010101" pitchFamily="2" charset="-122"/>
                <a:ea typeface="华文楷体" panose="02010600040101010101" pitchFamily="2" charset="-122"/>
              </a:rPr>
              <a:t> </a:t>
            </a:r>
            <a:endParaRPr kumimoji="1" lang="en-US" altLang="zh-CN" sz="2400" b="1" dirty="0">
              <a:latin typeface="华文楷体" panose="02010600040101010101" pitchFamily="2" charset="-122"/>
              <a:ea typeface="华文楷体" panose="02010600040101010101" pitchFamily="2" charset="-122"/>
            </a:endParaRPr>
          </a:p>
          <a:p>
            <a:pPr marL="342900" indent="-342900">
              <a:lnSpc>
                <a:spcPct val="140000"/>
              </a:lnSpc>
              <a:spcBef>
                <a:spcPct val="20000"/>
              </a:spcBef>
              <a:buClr>
                <a:srgbClr val="F52D61"/>
              </a:buClr>
              <a:buSzPct val="85000"/>
              <a:buFont typeface="Arial" panose="020B0604020202020204" pitchFamily="34" charset="0"/>
              <a:buChar char="•"/>
            </a:pPr>
            <a:r>
              <a:rPr kumimoji="1" lang="zh-CN" altLang="en-US" sz="2400" b="1" dirty="0">
                <a:solidFill>
                  <a:schemeClr val="tx2"/>
                </a:solidFill>
                <a:latin typeface="华文楷体" panose="02010600040101010101" pitchFamily="2" charset="-122"/>
                <a:ea typeface="华文楷体" panose="02010600040101010101" pitchFamily="2" charset="-122"/>
              </a:rPr>
              <a:t>对于同一个问题如果有多个算法可以解决，执行时间短的算法效率高。</a:t>
            </a:r>
            <a:endParaRPr kumimoji="1" lang="en-US" altLang="zh-CN" sz="2400" b="1" dirty="0">
              <a:solidFill>
                <a:schemeClr val="tx2"/>
              </a:solidFill>
              <a:latin typeface="华文楷体" panose="02010600040101010101" pitchFamily="2" charset="-122"/>
              <a:ea typeface="华文楷体" panose="02010600040101010101" pitchFamily="2" charset="-122"/>
            </a:endParaRPr>
          </a:p>
          <a:p>
            <a:pPr marL="342900" indent="-342900">
              <a:lnSpc>
                <a:spcPct val="140000"/>
              </a:lnSpc>
              <a:spcBef>
                <a:spcPct val="20000"/>
              </a:spcBef>
              <a:buClr>
                <a:srgbClr val="F52D61"/>
              </a:buClr>
              <a:buSzPct val="85000"/>
              <a:buFont typeface="Arial" panose="020B0604020202020204" pitchFamily="34" charset="0"/>
              <a:buChar char="•"/>
            </a:pPr>
            <a:r>
              <a:rPr kumimoji="1" lang="zh-CN" altLang="en-US" sz="2400" b="1" dirty="0">
                <a:solidFill>
                  <a:schemeClr val="tx2"/>
                </a:solidFill>
                <a:latin typeface="华文楷体" panose="02010600040101010101" pitchFamily="2" charset="-122"/>
                <a:ea typeface="华文楷体" panose="02010600040101010101" pitchFamily="2" charset="-122"/>
              </a:rPr>
              <a:t>存储量需求指算法执行过程中所需要的最大存储空间。效率与低存储量需求这两者都</a:t>
            </a:r>
            <a:r>
              <a:rPr kumimoji="1" lang="zh-CN" altLang="en-US" sz="2400" b="1" dirty="0">
                <a:solidFill>
                  <a:srgbClr val="0000FF"/>
                </a:solidFill>
                <a:latin typeface="华文楷体" panose="02010600040101010101" pitchFamily="2" charset="-122"/>
                <a:ea typeface="华文楷体" panose="02010600040101010101" pitchFamily="2" charset="-122"/>
              </a:rPr>
              <a:t>与问题的规模</a:t>
            </a:r>
            <a:r>
              <a:rPr kumimoji="1" lang="zh-CN" altLang="en-US" sz="2400" b="1" dirty="0">
                <a:solidFill>
                  <a:schemeClr val="tx2"/>
                </a:solidFill>
                <a:latin typeface="华文楷体" panose="02010600040101010101" pitchFamily="2" charset="-122"/>
                <a:ea typeface="华文楷体" panose="02010600040101010101" pitchFamily="2" charset="-122"/>
              </a:rPr>
              <a:t>有关。 </a:t>
            </a:r>
            <a:endParaRPr kumimoji="1" lang="zh-CN" altLang="en-US" sz="2400" b="1" dirty="0">
              <a:solidFill>
                <a:schemeClr val="tx2"/>
              </a:solidFill>
              <a:latin typeface="华文楷体" panose="02010600040101010101" pitchFamily="2" charset="-122"/>
              <a:ea typeface="华文楷体" panose="02010600040101010101" pitchFamily="2" charset="-122"/>
            </a:endParaRPr>
          </a:p>
        </p:txBody>
      </p:sp>
      <p:sp>
        <p:nvSpPr>
          <p:cNvPr id="24580" name="标题 1"/>
          <p:cNvSpPr txBox="1"/>
          <p:nvPr/>
        </p:nvSpPr>
        <p:spPr bwMode="auto">
          <a:xfrm>
            <a:off x="457200" y="248286"/>
            <a:ext cx="8229600" cy="645160"/>
          </a:xfrm>
          <a:prstGeom prst="rect">
            <a:avLst/>
          </a:prstGeom>
          <a:noFill/>
          <a:ln w="9525">
            <a:noFill/>
          </a:ln>
        </p:spPr>
        <p:txBody>
          <a:bodyPr vert="horz" wrap="square" lIns="91440" tIns="45720" rIns="91440" bIns="45720" numCol="1" spcCol="0" rtlCol="0" fromWordArt="0" anchor="t" anchorCtr="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一个好算法的五大特征</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0" name="Text Box 4"/>
          <p:cNvSpPr txBox="1">
            <a:spLocks noChangeArrowheads="1"/>
          </p:cNvSpPr>
          <p:nvPr/>
        </p:nvSpPr>
        <p:spPr bwMode="auto">
          <a:xfrm>
            <a:off x="761683" y="199658"/>
            <a:ext cx="6551612"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1.1.2  算法的描述方法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grpSp>
        <p:nvGrpSpPr>
          <p:cNvPr id="104454" name="组合 104453"/>
          <p:cNvGrpSpPr/>
          <p:nvPr/>
        </p:nvGrpSpPr>
        <p:grpSpPr>
          <a:xfrm>
            <a:off x="1871663" y="4230688"/>
            <a:ext cx="4752975" cy="582612"/>
            <a:chOff x="1383" y="1706"/>
            <a:chExt cx="2948" cy="367"/>
          </a:xfrm>
        </p:grpSpPr>
        <p:sp>
          <p:nvSpPr>
            <p:cNvPr id="104455" name="圆角矩形 104454"/>
            <p:cNvSpPr/>
            <p:nvPr/>
          </p:nvSpPr>
          <p:spPr>
            <a:xfrm rot="16200000">
              <a:off x="1657" y="1477"/>
              <a:ext cx="314" cy="862"/>
            </a:xfrm>
            <a:prstGeom prst="roundRect">
              <a:avLst>
                <a:gd name="adj" fmla="val 16667"/>
              </a:avLst>
            </a:prstGeom>
            <a:solidFill>
              <a:srgbClr val="FFFF99"/>
            </a:solidFill>
            <a:ln w="9525">
              <a:noFill/>
            </a:ln>
          </p:spPr>
          <p:txBody>
            <a:bodyPr rot="0" vert="eaVert" wrap="none" anchor="ctr"/>
            <a:p>
              <a:r>
                <a:rPr lang="en-US" altLang="zh-CN" sz="2800" b="1">
                  <a:solidFill>
                    <a:srgbClr val="0033CC"/>
                  </a:solidFill>
                  <a:latin typeface="楷体" panose="02010609060101010101" pitchFamily="49" charset="-122"/>
                  <a:ea typeface="楷体" panose="02010609060101010101" pitchFamily="49" charset="-122"/>
                </a:rPr>
                <a:t>4</a:t>
              </a:r>
              <a:endParaRPr lang="en-US" altLang="zh-CN" sz="2800" b="1">
                <a:solidFill>
                  <a:srgbClr val="0033CC"/>
                </a:solidFill>
                <a:latin typeface="楷体" panose="02010609060101010101" pitchFamily="49" charset="-122"/>
                <a:ea typeface="楷体" panose="02010609060101010101" pitchFamily="49" charset="-122"/>
              </a:endParaRPr>
            </a:p>
          </p:txBody>
        </p:sp>
        <p:sp>
          <p:nvSpPr>
            <p:cNvPr id="104456" name="圆角矩形 104455"/>
            <p:cNvSpPr/>
            <p:nvPr/>
          </p:nvSpPr>
          <p:spPr>
            <a:xfrm rot="16200000">
              <a:off x="2832" y="574"/>
              <a:ext cx="367" cy="2631"/>
            </a:xfrm>
            <a:prstGeom prst="roundRect">
              <a:avLst>
                <a:gd name="adj" fmla="val 16667"/>
              </a:avLst>
            </a:prstGeom>
            <a:solidFill>
              <a:schemeClr val="accent1"/>
            </a:solidFill>
            <a:ln w="19050" cap="flat" cmpd="sng">
              <a:solidFill>
                <a:srgbClr val="000000"/>
              </a:solidFill>
              <a:prstDash val="solid"/>
              <a:headEnd type="none" w="med" len="med"/>
              <a:tailEnd type="none" w="med" len="med"/>
            </a:ln>
          </p:spPr>
          <p:txBody>
            <a:bodyPr rot="0" vert="eaVert" wrap="none" anchor="ctr"/>
            <a:p>
              <a:r>
                <a:rPr lang="zh-CN" altLang="en-US" sz="2800" b="1" dirty="0">
                  <a:latin typeface="楷体" panose="02010609060101010101" pitchFamily="49" charset="-122"/>
                  <a:ea typeface="楷体" panose="02010609060101010101" pitchFamily="49" charset="-122"/>
                </a:rPr>
                <a:t>程序设计语言</a:t>
              </a:r>
              <a:endParaRPr lang="zh-CN" altLang="en-US" sz="2800" b="1" dirty="0">
                <a:latin typeface="楷体" panose="02010609060101010101" pitchFamily="49" charset="-122"/>
                <a:ea typeface="楷体" panose="02010609060101010101" pitchFamily="49" charset="-122"/>
              </a:endParaRPr>
            </a:p>
          </p:txBody>
        </p:sp>
      </p:grpSp>
      <p:grpSp>
        <p:nvGrpSpPr>
          <p:cNvPr id="104457" name="组合 104456"/>
          <p:cNvGrpSpPr/>
          <p:nvPr/>
        </p:nvGrpSpPr>
        <p:grpSpPr>
          <a:xfrm>
            <a:off x="1854200" y="2662238"/>
            <a:ext cx="4770438" cy="582612"/>
            <a:chOff x="1383" y="1706"/>
            <a:chExt cx="2948" cy="367"/>
          </a:xfrm>
        </p:grpSpPr>
        <p:sp>
          <p:nvSpPr>
            <p:cNvPr id="104458" name="圆角矩形 104457"/>
            <p:cNvSpPr/>
            <p:nvPr/>
          </p:nvSpPr>
          <p:spPr>
            <a:xfrm rot="16200000">
              <a:off x="1657" y="1477"/>
              <a:ext cx="314" cy="862"/>
            </a:xfrm>
            <a:prstGeom prst="roundRect">
              <a:avLst>
                <a:gd name="adj" fmla="val 16667"/>
              </a:avLst>
            </a:prstGeom>
            <a:solidFill>
              <a:srgbClr val="FFFF99"/>
            </a:solidFill>
            <a:ln w="9525">
              <a:noFill/>
            </a:ln>
          </p:spPr>
          <p:txBody>
            <a:bodyPr rot="0" vert="eaVert" wrap="none" anchor="ctr"/>
            <a:p>
              <a:r>
                <a:rPr lang="en-US" altLang="zh-CN" sz="2800" b="1">
                  <a:solidFill>
                    <a:srgbClr val="0033CC"/>
                  </a:solidFill>
                  <a:latin typeface="楷体" panose="02010609060101010101" pitchFamily="49" charset="-122"/>
                  <a:ea typeface="楷体" panose="02010609060101010101" pitchFamily="49" charset="-122"/>
                </a:rPr>
                <a:t>2</a:t>
              </a:r>
              <a:endParaRPr lang="en-US" altLang="zh-CN" sz="2800" b="1">
                <a:solidFill>
                  <a:srgbClr val="0033CC"/>
                </a:solidFill>
                <a:latin typeface="楷体" panose="02010609060101010101" pitchFamily="49" charset="-122"/>
                <a:ea typeface="楷体" panose="02010609060101010101" pitchFamily="49" charset="-122"/>
              </a:endParaRPr>
            </a:p>
          </p:txBody>
        </p:sp>
        <p:sp>
          <p:nvSpPr>
            <p:cNvPr id="104459" name="圆角矩形 104458"/>
            <p:cNvSpPr/>
            <p:nvPr/>
          </p:nvSpPr>
          <p:spPr>
            <a:xfrm rot="16200000">
              <a:off x="2832" y="574"/>
              <a:ext cx="367" cy="2631"/>
            </a:xfrm>
            <a:prstGeom prst="roundRect">
              <a:avLst>
                <a:gd name="adj" fmla="val 16667"/>
              </a:avLst>
            </a:prstGeom>
            <a:solidFill>
              <a:schemeClr val="accent1"/>
            </a:solidFill>
            <a:ln w="19050" cap="flat" cmpd="sng">
              <a:solidFill>
                <a:srgbClr val="000000"/>
              </a:solidFill>
              <a:prstDash val="solid"/>
              <a:headEnd type="none" w="med" len="med"/>
              <a:tailEnd type="none" w="med" len="med"/>
            </a:ln>
          </p:spPr>
          <p:txBody>
            <a:bodyPr rot="0" vert="eaVert" wrap="none" anchor="ctr"/>
            <a:p>
              <a:r>
                <a:rPr lang="zh-CN" altLang="en-US" sz="2800" b="1" dirty="0">
                  <a:latin typeface="楷体" panose="02010609060101010101" pitchFamily="49" charset="-122"/>
                  <a:ea typeface="楷体" panose="02010609060101010101" pitchFamily="49" charset="-122"/>
                </a:rPr>
                <a:t>程序流程图</a:t>
              </a:r>
              <a:endParaRPr lang="zh-CN" altLang="en-US" sz="2800" b="1" dirty="0">
                <a:latin typeface="楷体" panose="02010609060101010101" pitchFamily="49" charset="-122"/>
                <a:ea typeface="楷体" panose="02010609060101010101" pitchFamily="49" charset="-122"/>
              </a:endParaRPr>
            </a:p>
          </p:txBody>
        </p:sp>
      </p:grpSp>
      <p:grpSp>
        <p:nvGrpSpPr>
          <p:cNvPr id="104460" name="组合 104459"/>
          <p:cNvGrpSpPr/>
          <p:nvPr/>
        </p:nvGrpSpPr>
        <p:grpSpPr>
          <a:xfrm>
            <a:off x="1885950" y="3438525"/>
            <a:ext cx="4738688" cy="582613"/>
            <a:chOff x="1383" y="1706"/>
            <a:chExt cx="2948" cy="367"/>
          </a:xfrm>
        </p:grpSpPr>
        <p:sp>
          <p:nvSpPr>
            <p:cNvPr id="104461" name="圆角矩形 104460"/>
            <p:cNvSpPr/>
            <p:nvPr/>
          </p:nvSpPr>
          <p:spPr>
            <a:xfrm rot="16200000">
              <a:off x="1657" y="1477"/>
              <a:ext cx="314" cy="862"/>
            </a:xfrm>
            <a:prstGeom prst="roundRect">
              <a:avLst>
                <a:gd name="adj" fmla="val 16667"/>
              </a:avLst>
            </a:prstGeom>
            <a:solidFill>
              <a:srgbClr val="FFFF99"/>
            </a:solidFill>
            <a:ln w="9525">
              <a:noFill/>
            </a:ln>
          </p:spPr>
          <p:txBody>
            <a:bodyPr rot="0" vert="eaVert" wrap="none" anchor="ctr"/>
            <a:p>
              <a:r>
                <a:rPr lang="en-US" altLang="zh-CN" sz="2800" b="1">
                  <a:solidFill>
                    <a:srgbClr val="0033CC"/>
                  </a:solidFill>
                  <a:latin typeface="楷体" panose="02010609060101010101" pitchFamily="49" charset="-122"/>
                  <a:ea typeface="楷体" panose="02010609060101010101" pitchFamily="49" charset="-122"/>
                </a:rPr>
                <a:t>3</a:t>
              </a:r>
              <a:endParaRPr lang="en-US" altLang="zh-CN" sz="2800" b="1">
                <a:solidFill>
                  <a:srgbClr val="0033CC"/>
                </a:solidFill>
                <a:latin typeface="楷体" panose="02010609060101010101" pitchFamily="49" charset="-122"/>
                <a:ea typeface="楷体" panose="02010609060101010101" pitchFamily="49" charset="-122"/>
              </a:endParaRPr>
            </a:p>
          </p:txBody>
        </p:sp>
        <p:sp>
          <p:nvSpPr>
            <p:cNvPr id="104462" name="圆角矩形 104461"/>
            <p:cNvSpPr/>
            <p:nvPr/>
          </p:nvSpPr>
          <p:spPr>
            <a:xfrm rot="16200000">
              <a:off x="2832" y="574"/>
              <a:ext cx="367" cy="2631"/>
            </a:xfrm>
            <a:prstGeom prst="roundRect">
              <a:avLst>
                <a:gd name="adj" fmla="val 16667"/>
              </a:avLst>
            </a:prstGeom>
            <a:solidFill>
              <a:schemeClr val="accent1"/>
            </a:solidFill>
            <a:ln w="19050" cap="flat" cmpd="sng">
              <a:solidFill>
                <a:srgbClr val="000000"/>
              </a:solidFill>
              <a:prstDash val="solid"/>
              <a:headEnd type="none" w="med" len="med"/>
              <a:tailEnd type="none" w="med" len="med"/>
            </a:ln>
          </p:spPr>
          <p:txBody>
            <a:bodyPr rot="0" vert="eaVert" wrap="none" anchor="ctr"/>
            <a:p>
              <a:r>
                <a:rPr lang="zh-CN" altLang="en-US" sz="2800" b="1" dirty="0">
                  <a:latin typeface="楷体" panose="02010609060101010101" pitchFamily="49" charset="-122"/>
                  <a:ea typeface="楷体" panose="02010609060101010101" pitchFamily="49" charset="-122"/>
                </a:rPr>
                <a:t>伪代码</a:t>
              </a:r>
              <a:endParaRPr lang="zh-CN" altLang="en-US" sz="2800" b="1" dirty="0">
                <a:latin typeface="楷体" panose="02010609060101010101" pitchFamily="49" charset="-122"/>
                <a:ea typeface="楷体" panose="02010609060101010101" pitchFamily="49" charset="-122"/>
              </a:endParaRPr>
            </a:p>
          </p:txBody>
        </p:sp>
      </p:grpSp>
      <p:grpSp>
        <p:nvGrpSpPr>
          <p:cNvPr id="104463" name="组合 104462"/>
          <p:cNvGrpSpPr/>
          <p:nvPr/>
        </p:nvGrpSpPr>
        <p:grpSpPr>
          <a:xfrm>
            <a:off x="1835150" y="1844675"/>
            <a:ext cx="4716463" cy="582613"/>
            <a:chOff x="1383" y="1706"/>
            <a:chExt cx="2948" cy="367"/>
          </a:xfrm>
        </p:grpSpPr>
        <p:sp>
          <p:nvSpPr>
            <p:cNvPr id="104464" name="圆角矩形 104463"/>
            <p:cNvSpPr/>
            <p:nvPr/>
          </p:nvSpPr>
          <p:spPr>
            <a:xfrm rot="16200000">
              <a:off x="1657" y="1477"/>
              <a:ext cx="314" cy="862"/>
            </a:xfrm>
            <a:prstGeom prst="roundRect">
              <a:avLst>
                <a:gd name="adj" fmla="val 16667"/>
              </a:avLst>
            </a:prstGeom>
            <a:solidFill>
              <a:srgbClr val="FFFF99"/>
            </a:solidFill>
            <a:ln w="9525">
              <a:noFill/>
            </a:ln>
          </p:spPr>
          <p:txBody>
            <a:bodyPr rot="0" vert="eaVert" wrap="none" anchor="ctr"/>
            <a:p>
              <a:r>
                <a:rPr lang="en-US" altLang="zh-CN" sz="2800" b="1">
                  <a:solidFill>
                    <a:srgbClr val="0033CC"/>
                  </a:solidFill>
                  <a:latin typeface="楷体" panose="02010609060101010101" pitchFamily="49" charset="-122"/>
                  <a:ea typeface="楷体" panose="02010609060101010101" pitchFamily="49" charset="-122"/>
                </a:rPr>
                <a:t>1</a:t>
              </a:r>
              <a:endParaRPr lang="en-US" altLang="zh-CN" sz="2800" b="1">
                <a:solidFill>
                  <a:srgbClr val="0033CC"/>
                </a:solidFill>
                <a:latin typeface="楷体" panose="02010609060101010101" pitchFamily="49" charset="-122"/>
                <a:ea typeface="楷体" panose="02010609060101010101" pitchFamily="49" charset="-122"/>
              </a:endParaRPr>
            </a:p>
          </p:txBody>
        </p:sp>
        <p:sp>
          <p:nvSpPr>
            <p:cNvPr id="104465" name="圆角矩形 104464"/>
            <p:cNvSpPr/>
            <p:nvPr/>
          </p:nvSpPr>
          <p:spPr>
            <a:xfrm rot="16200000">
              <a:off x="2832" y="574"/>
              <a:ext cx="367" cy="2631"/>
            </a:xfrm>
            <a:prstGeom prst="roundRect">
              <a:avLst>
                <a:gd name="adj" fmla="val 16667"/>
              </a:avLst>
            </a:prstGeom>
            <a:solidFill>
              <a:schemeClr val="accent1"/>
            </a:solidFill>
            <a:ln w="19050" cap="flat" cmpd="sng">
              <a:solidFill>
                <a:srgbClr val="000000"/>
              </a:solidFill>
              <a:prstDash val="solid"/>
              <a:headEnd type="none" w="med" len="med"/>
              <a:tailEnd type="none" w="med" len="med"/>
            </a:ln>
          </p:spPr>
          <p:txBody>
            <a:bodyPr rot="0" vert="eaVert" wrap="none" anchor="ctr"/>
            <a:p>
              <a:r>
                <a:rPr lang="zh-CN" altLang="en-US" sz="2800" b="1" dirty="0">
                  <a:latin typeface="楷体" panose="02010609060101010101" pitchFamily="49" charset="-122"/>
                  <a:ea typeface="楷体" panose="02010609060101010101" pitchFamily="49" charset="-122"/>
                </a:rPr>
                <a:t>自然语言</a:t>
              </a:r>
              <a:endParaRPr lang="zh-CN" altLang="en-US" sz="2800" b="1" dirty="0">
                <a:latin typeface="楷体" panose="02010609060101010101" pitchFamily="49" charset="-122"/>
                <a:ea typeface="楷体" panose="02010609060101010101" pitchFamily="49" charset="-122"/>
              </a:endParaRPr>
            </a:p>
          </p:txBody>
        </p:sp>
      </p:gr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771775" y="3114675"/>
            <a:ext cx="3327400" cy="1708150"/>
          </a:xfrm>
          <a:ln>
            <a:solidFill>
              <a:schemeClr val="bg2"/>
            </a:solidFill>
            <a:miter lim="800000"/>
          </a:ln>
          <a:scene3d>
            <a:camera prst="legacyObliqueBottomLeft"/>
            <a:lightRig rig="legacyFlat3" dir="t"/>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flatTx/>
          </a:bodyPr>
          <a:lstStyle/>
          <a:p>
            <a:pPr>
              <a:buFontTx/>
              <a:buNone/>
            </a:pPr>
            <a:endParaRPr lang="en-US" altLang="zh-CN" smtClean="0">
              <a:latin typeface="华文楷体" panose="02010600040101010101" pitchFamily="2" charset="-122"/>
              <a:ea typeface="华文楷体" panose="02010600040101010101" pitchFamily="2" charset="-122"/>
            </a:endParaRPr>
          </a:p>
          <a:p>
            <a:pPr>
              <a:buFontTx/>
              <a:buNone/>
            </a:pPr>
            <a:r>
              <a:rPr lang="en-US" altLang="zh-CN" smtClean="0">
                <a:latin typeface="华文楷体" panose="02010600040101010101" pitchFamily="2" charset="-122"/>
                <a:ea typeface="华文楷体" panose="02010600040101010101" pitchFamily="2" charset="-122"/>
              </a:rPr>
              <a:t>   </a:t>
            </a:r>
            <a:r>
              <a:rPr lang="zh-CN" altLang="en-US" smtClean="0">
                <a:latin typeface="华文楷体" panose="02010600040101010101" pitchFamily="2" charset="-122"/>
                <a:ea typeface="华文楷体" panose="02010600040101010101" pitchFamily="2" charset="-122"/>
              </a:rPr>
              <a:t>欧几里德算法</a:t>
            </a:r>
            <a:endParaRPr lang="zh-CN" altLang="en-US" smtClean="0">
              <a:latin typeface="华文楷体" panose="02010600040101010101" pitchFamily="2" charset="-122"/>
              <a:ea typeface="华文楷体" panose="02010600040101010101" pitchFamily="2" charset="-122"/>
            </a:endParaRPr>
          </a:p>
          <a:p>
            <a:pPr>
              <a:buFontTx/>
              <a:buNone/>
            </a:pPr>
            <a:endParaRPr lang="en-US" altLang="zh-CN" smtClean="0">
              <a:latin typeface="华文楷体" panose="02010600040101010101" pitchFamily="2" charset="-122"/>
              <a:ea typeface="华文楷体" panose="02010600040101010101" pitchFamily="2" charset="-122"/>
            </a:endParaRPr>
          </a:p>
        </p:txBody>
      </p:sp>
      <p:sp>
        <p:nvSpPr>
          <p:cNvPr id="25603" name="Line 4"/>
          <p:cNvSpPr>
            <a:spLocks noChangeShapeType="1"/>
          </p:cNvSpPr>
          <p:nvPr/>
        </p:nvSpPr>
        <p:spPr bwMode="auto">
          <a:xfrm>
            <a:off x="1331913" y="3860800"/>
            <a:ext cx="1295400" cy="0"/>
          </a:xfrm>
          <a:prstGeom prst="line">
            <a:avLst/>
          </a:prstGeom>
          <a:noFill/>
          <a:ln w="28575">
            <a:solidFill>
              <a:schemeClr val="bg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华文楷体" panose="02010600040101010101" pitchFamily="2" charset="-122"/>
              <a:ea typeface="华文楷体" panose="02010600040101010101" pitchFamily="2" charset="-122"/>
            </a:endParaRPr>
          </a:p>
        </p:txBody>
      </p:sp>
      <p:sp>
        <p:nvSpPr>
          <p:cNvPr id="25604" name="Text Box 5"/>
          <p:cNvSpPr txBox="1">
            <a:spLocks noChangeArrowheads="1"/>
          </p:cNvSpPr>
          <p:nvPr/>
        </p:nvSpPr>
        <p:spPr bwMode="auto">
          <a:xfrm>
            <a:off x="1403350" y="3140075"/>
            <a:ext cx="719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4400" i="1">
                <a:latin typeface="华文楷体" panose="02010600040101010101" pitchFamily="2" charset="-122"/>
                <a:ea typeface="华文楷体" panose="02010600040101010101" pitchFamily="2" charset="-122"/>
              </a:rPr>
              <a:t>m</a:t>
            </a:r>
            <a:endParaRPr lang="en-US" altLang="zh-CN" sz="4400" i="1">
              <a:latin typeface="华文楷体" panose="02010600040101010101" pitchFamily="2" charset="-122"/>
              <a:ea typeface="华文楷体" panose="02010600040101010101" pitchFamily="2" charset="-122"/>
            </a:endParaRPr>
          </a:p>
        </p:txBody>
      </p:sp>
      <p:sp>
        <p:nvSpPr>
          <p:cNvPr id="25605" name="Line 6"/>
          <p:cNvSpPr>
            <a:spLocks noChangeShapeType="1"/>
          </p:cNvSpPr>
          <p:nvPr/>
        </p:nvSpPr>
        <p:spPr bwMode="auto">
          <a:xfrm>
            <a:off x="1331913" y="4327525"/>
            <a:ext cx="1295400" cy="0"/>
          </a:xfrm>
          <a:prstGeom prst="line">
            <a:avLst/>
          </a:prstGeom>
          <a:noFill/>
          <a:ln w="28575">
            <a:solidFill>
              <a:schemeClr val="bg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华文楷体" panose="02010600040101010101" pitchFamily="2" charset="-122"/>
              <a:ea typeface="华文楷体" panose="02010600040101010101" pitchFamily="2" charset="-122"/>
            </a:endParaRPr>
          </a:p>
        </p:txBody>
      </p:sp>
      <p:sp>
        <p:nvSpPr>
          <p:cNvPr id="25606" name="Text Box 7"/>
          <p:cNvSpPr txBox="1">
            <a:spLocks noChangeArrowheads="1"/>
          </p:cNvSpPr>
          <p:nvPr/>
        </p:nvSpPr>
        <p:spPr bwMode="auto">
          <a:xfrm>
            <a:off x="1403350" y="4148138"/>
            <a:ext cx="719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4400" i="1">
                <a:latin typeface="华文楷体" panose="02010600040101010101" pitchFamily="2" charset="-122"/>
                <a:ea typeface="华文楷体" panose="02010600040101010101" pitchFamily="2" charset="-122"/>
              </a:rPr>
              <a:t>n</a:t>
            </a:r>
            <a:endParaRPr lang="en-US" altLang="zh-CN" sz="4400" i="1">
              <a:latin typeface="华文楷体" panose="02010600040101010101" pitchFamily="2" charset="-122"/>
              <a:ea typeface="华文楷体" panose="02010600040101010101" pitchFamily="2" charset="-122"/>
            </a:endParaRPr>
          </a:p>
        </p:txBody>
      </p:sp>
      <p:sp>
        <p:nvSpPr>
          <p:cNvPr id="25607" name="Line 8"/>
          <p:cNvSpPr>
            <a:spLocks noChangeShapeType="1"/>
          </p:cNvSpPr>
          <p:nvPr/>
        </p:nvSpPr>
        <p:spPr bwMode="auto">
          <a:xfrm>
            <a:off x="6157913" y="4005263"/>
            <a:ext cx="1295400" cy="0"/>
          </a:xfrm>
          <a:prstGeom prst="line">
            <a:avLst/>
          </a:prstGeom>
          <a:noFill/>
          <a:ln w="28575">
            <a:solidFill>
              <a:schemeClr val="bg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华文楷体" panose="02010600040101010101" pitchFamily="2" charset="-122"/>
              <a:ea typeface="华文楷体" panose="02010600040101010101" pitchFamily="2" charset="-122"/>
            </a:endParaRPr>
          </a:p>
        </p:txBody>
      </p:sp>
      <p:sp>
        <p:nvSpPr>
          <p:cNvPr id="25608" name="Text Box 9"/>
          <p:cNvSpPr txBox="1">
            <a:spLocks noChangeArrowheads="1"/>
          </p:cNvSpPr>
          <p:nvPr/>
        </p:nvSpPr>
        <p:spPr bwMode="auto">
          <a:xfrm>
            <a:off x="6732588" y="3308350"/>
            <a:ext cx="7191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4400" i="1">
                <a:latin typeface="华文楷体" panose="02010600040101010101" pitchFamily="2" charset="-122"/>
                <a:ea typeface="华文楷体" panose="02010600040101010101" pitchFamily="2" charset="-122"/>
              </a:rPr>
              <a:t>r</a:t>
            </a:r>
            <a:endParaRPr lang="en-US" altLang="zh-CN" sz="4400" i="1">
              <a:latin typeface="华文楷体" panose="02010600040101010101" pitchFamily="2" charset="-122"/>
              <a:ea typeface="华文楷体" panose="02010600040101010101" pitchFamily="2" charset="-122"/>
            </a:endParaRPr>
          </a:p>
        </p:txBody>
      </p:sp>
      <p:sp>
        <p:nvSpPr>
          <p:cNvPr id="25609" name="Text Box 10"/>
          <p:cNvSpPr txBox="1">
            <a:spLocks noChangeArrowheads="1"/>
          </p:cNvSpPr>
          <p:nvPr/>
        </p:nvSpPr>
        <p:spPr bwMode="auto">
          <a:xfrm>
            <a:off x="265430" y="1224280"/>
            <a:ext cx="7887970" cy="112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80000"/>
              </a:spcBef>
            </a:pPr>
            <a:r>
              <a:rPr lang="zh-CN" altLang="en-US" sz="2800" b="1" dirty="0">
                <a:solidFill>
                  <a:srgbClr val="3907F1"/>
                </a:solidFill>
                <a:latin typeface="楷体" panose="02010609060101010101" pitchFamily="49" charset="-122"/>
                <a:ea typeface="楷体" panose="02010609060101010101" pitchFamily="49" charset="-122"/>
              </a:rPr>
              <a:t>例：欧几里德算法</a:t>
            </a:r>
            <a:r>
              <a:rPr lang="en-US" altLang="zh-CN" sz="2800" b="1" dirty="0">
                <a:solidFill>
                  <a:srgbClr val="3907F1"/>
                </a:solidFill>
                <a:latin typeface="楷体" panose="02010609060101010101" pitchFamily="49" charset="-122"/>
                <a:ea typeface="楷体" panose="02010609060101010101" pitchFamily="49" charset="-122"/>
              </a:rPr>
              <a:t>——</a:t>
            </a:r>
            <a:r>
              <a:rPr lang="zh-CN" altLang="en-US" sz="2800" b="1" dirty="0">
                <a:solidFill>
                  <a:srgbClr val="3907F1"/>
                </a:solidFill>
                <a:latin typeface="楷体" panose="02010609060101010101" pitchFamily="49" charset="-122"/>
                <a:ea typeface="楷体" panose="02010609060101010101" pitchFamily="49" charset="-122"/>
              </a:rPr>
              <a:t>辗转相除法求两个自然数 </a:t>
            </a:r>
            <a:r>
              <a:rPr lang="en-US" altLang="zh-CN" sz="2800" b="1" i="1" dirty="0">
                <a:solidFill>
                  <a:srgbClr val="3907F1"/>
                </a:solidFill>
                <a:latin typeface="楷体" panose="02010609060101010101" pitchFamily="49" charset="-122"/>
                <a:ea typeface="楷体" panose="02010609060101010101" pitchFamily="49" charset="-122"/>
              </a:rPr>
              <a:t>m</a:t>
            </a:r>
            <a:r>
              <a:rPr lang="en-US" altLang="zh-CN" sz="2800" b="1" dirty="0">
                <a:solidFill>
                  <a:srgbClr val="3907F1"/>
                </a:solidFill>
                <a:latin typeface="楷体" panose="02010609060101010101" pitchFamily="49" charset="-122"/>
                <a:ea typeface="楷体" panose="02010609060101010101" pitchFamily="49" charset="-122"/>
              </a:rPr>
              <a:t> </a:t>
            </a:r>
            <a:r>
              <a:rPr lang="zh-CN" altLang="en-US" sz="2800" b="1" dirty="0">
                <a:solidFill>
                  <a:srgbClr val="3907F1"/>
                </a:solidFill>
                <a:latin typeface="楷体" panose="02010609060101010101" pitchFamily="49" charset="-122"/>
                <a:ea typeface="楷体" panose="02010609060101010101" pitchFamily="49" charset="-122"/>
              </a:rPr>
              <a:t>和 </a:t>
            </a:r>
            <a:r>
              <a:rPr lang="en-US" altLang="zh-CN" sz="2800" b="1" i="1" dirty="0">
                <a:solidFill>
                  <a:srgbClr val="3907F1"/>
                </a:solidFill>
                <a:latin typeface="楷体" panose="02010609060101010101" pitchFamily="49" charset="-122"/>
                <a:ea typeface="楷体" panose="02010609060101010101" pitchFamily="49" charset="-122"/>
              </a:rPr>
              <a:t>n</a:t>
            </a:r>
            <a:r>
              <a:rPr lang="en-US" altLang="zh-CN" sz="2800" b="1" dirty="0">
                <a:solidFill>
                  <a:srgbClr val="3907F1"/>
                </a:solidFill>
                <a:latin typeface="楷体" panose="02010609060101010101" pitchFamily="49" charset="-122"/>
                <a:ea typeface="楷体" panose="02010609060101010101" pitchFamily="49" charset="-122"/>
              </a:rPr>
              <a:t> </a:t>
            </a:r>
            <a:r>
              <a:rPr lang="zh-CN" altLang="en-US" sz="2800" b="1" dirty="0">
                <a:solidFill>
                  <a:srgbClr val="3907F1"/>
                </a:solidFill>
                <a:latin typeface="楷体" panose="02010609060101010101" pitchFamily="49" charset="-122"/>
                <a:ea typeface="楷体" panose="02010609060101010101" pitchFamily="49" charset="-122"/>
              </a:rPr>
              <a:t>的最大公约数</a:t>
            </a:r>
            <a:endParaRPr lang="zh-CN" altLang="en-US" sz="2800" b="1" dirty="0">
              <a:solidFill>
                <a:srgbClr val="3907F1"/>
              </a:solidFill>
              <a:latin typeface="楷体" panose="02010609060101010101" pitchFamily="49" charset="-122"/>
              <a:ea typeface="楷体" panose="02010609060101010101" pitchFamily="49" charset="-122"/>
            </a:endParaRPr>
          </a:p>
        </p:txBody>
      </p:sp>
      <p:sp>
        <p:nvSpPr>
          <p:cNvPr id="25610" name="Text Box 4"/>
          <p:cNvSpPr txBox="1">
            <a:spLocks noChangeArrowheads="1"/>
          </p:cNvSpPr>
          <p:nvPr/>
        </p:nvSpPr>
        <p:spPr bwMode="auto">
          <a:xfrm>
            <a:off x="761683" y="199658"/>
            <a:ext cx="6551612"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1.1.2  算法的描述方法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766098" y="185984"/>
            <a:ext cx="6551613"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1.1.2  算法的描述方法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26627" name="Text Box 5"/>
          <p:cNvSpPr txBox="1">
            <a:spLocks noChangeArrowheads="1"/>
          </p:cNvSpPr>
          <p:nvPr/>
        </p:nvSpPr>
        <p:spPr bwMode="auto">
          <a:xfrm>
            <a:off x="122555" y="1144270"/>
            <a:ext cx="4712970" cy="212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400" b="1" dirty="0">
                <a:latin typeface="华文楷体" panose="02010600040101010101" pitchFamily="2" charset="-122"/>
                <a:ea typeface="华文楷体" panose="02010600040101010101" pitchFamily="2" charset="-122"/>
              </a:rPr>
              <a:t>⑴ </a:t>
            </a:r>
            <a:r>
              <a:rPr kumimoji="1" lang="zh-CN" altLang="en-US" sz="2400" b="1" dirty="0">
                <a:latin typeface="华文楷体" panose="02010600040101010101" pitchFamily="2" charset="-122"/>
                <a:ea typeface="华文楷体" panose="02010600040101010101" pitchFamily="2" charset="-122"/>
              </a:rPr>
              <a:t>自然语言</a:t>
            </a:r>
            <a:endParaRPr kumimoji="1" lang="zh-CN" altLang="en-US" sz="2400" b="1" dirty="0">
              <a:latin typeface="华文楷体" panose="02010600040101010101" pitchFamily="2" charset="-122"/>
              <a:ea typeface="华文楷体" panose="02010600040101010101" pitchFamily="2" charset="-122"/>
            </a:endParaRPr>
          </a:p>
          <a:p>
            <a:pPr eaLnBrk="1" hangingPunct="1">
              <a:lnSpc>
                <a:spcPct val="7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优点：容易理解</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7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缺点：冗长、二义性</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7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使用方法：粗线条描述算法思想 </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7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注意事项：避免写成自然段</a:t>
            </a:r>
            <a:endParaRPr kumimoji="1"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27650" name="Text Box 4"/>
          <p:cNvSpPr txBox="1">
            <a:spLocks noChangeArrowheads="1"/>
          </p:cNvSpPr>
          <p:nvPr/>
        </p:nvSpPr>
        <p:spPr bwMode="auto">
          <a:xfrm>
            <a:off x="454660" y="4107815"/>
            <a:ext cx="7174230" cy="2399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30000"/>
              </a:spcBef>
            </a:pPr>
            <a:r>
              <a:rPr kumimoji="1" lang="en-US" altLang="zh-CN" sz="2000" b="1" dirty="0">
                <a:solidFill>
                  <a:schemeClr val="tx1"/>
                </a:solidFill>
                <a:latin typeface="华文楷体" panose="02010600040101010101" pitchFamily="2" charset="-122"/>
                <a:ea typeface="华文楷体" panose="02010600040101010101" pitchFamily="2" charset="-122"/>
              </a:rPr>
              <a:t>① </a:t>
            </a:r>
            <a:r>
              <a:rPr kumimoji="1" lang="zh-CN" altLang="en-US" sz="2000" b="1" dirty="0">
                <a:solidFill>
                  <a:schemeClr val="tx1"/>
                </a:solidFill>
                <a:latin typeface="华文楷体" panose="02010600040101010101" pitchFamily="2" charset="-122"/>
                <a:ea typeface="华文楷体" panose="02010600040101010101" pitchFamily="2" charset="-122"/>
              </a:rPr>
              <a:t>输入</a:t>
            </a:r>
            <a:r>
              <a:rPr kumimoji="1" lang="en-US" altLang="zh-CN" sz="2000" b="1" i="1" dirty="0">
                <a:solidFill>
                  <a:schemeClr val="tx1"/>
                </a:solidFill>
                <a:latin typeface="华文楷体" panose="02010600040101010101" pitchFamily="2" charset="-122"/>
                <a:ea typeface="华文楷体" panose="02010600040101010101" pitchFamily="2" charset="-122"/>
              </a:rPr>
              <a:t>m</a:t>
            </a:r>
            <a:r>
              <a:rPr kumimoji="1" lang="en-US" altLang="zh-CN" sz="2000" b="1" dirty="0">
                <a:solidFill>
                  <a:schemeClr val="tx1"/>
                </a:solidFill>
                <a:latin typeface="华文楷体" panose="02010600040101010101" pitchFamily="2" charset="-122"/>
                <a:ea typeface="华文楷体" panose="02010600040101010101" pitchFamily="2" charset="-122"/>
              </a:rPr>
              <a:t> </a:t>
            </a:r>
            <a:r>
              <a:rPr kumimoji="1" lang="zh-CN" altLang="en-US" sz="2000" b="1" dirty="0">
                <a:solidFill>
                  <a:schemeClr val="tx1"/>
                </a:solidFill>
                <a:latin typeface="华文楷体" panose="02010600040101010101" pitchFamily="2" charset="-122"/>
                <a:ea typeface="华文楷体" panose="02010600040101010101" pitchFamily="2" charset="-122"/>
              </a:rPr>
              <a:t>和</a:t>
            </a:r>
            <a:r>
              <a:rPr kumimoji="1" lang="en-US" altLang="zh-CN" sz="2000" b="1" i="1" dirty="0">
                <a:solidFill>
                  <a:schemeClr val="tx1"/>
                </a:solidFill>
                <a:latin typeface="华文楷体" panose="02010600040101010101" pitchFamily="2" charset="-122"/>
                <a:ea typeface="华文楷体" panose="02010600040101010101" pitchFamily="2" charset="-122"/>
              </a:rPr>
              <a:t>n</a:t>
            </a:r>
            <a:r>
              <a:rPr kumimoji="1" lang="zh-CN" altLang="en-US" sz="2000" b="1" dirty="0">
                <a:solidFill>
                  <a:schemeClr val="tx1"/>
                </a:solidFill>
                <a:latin typeface="华文楷体" panose="02010600040101010101" pitchFamily="2" charset="-122"/>
                <a:ea typeface="华文楷体" panose="02010600040101010101" pitchFamily="2" charset="-122"/>
              </a:rPr>
              <a:t>；</a:t>
            </a:r>
            <a:endParaRPr kumimoji="1" lang="zh-CN" altLang="en-US" sz="2000" b="1" dirty="0">
              <a:solidFill>
                <a:schemeClr val="tx1"/>
              </a:solidFill>
              <a:latin typeface="华文楷体" panose="02010600040101010101" pitchFamily="2" charset="-122"/>
              <a:ea typeface="华文楷体" panose="02010600040101010101" pitchFamily="2" charset="-122"/>
            </a:endParaRPr>
          </a:p>
          <a:p>
            <a:pPr algn="just" eaLnBrk="1" hangingPunct="1">
              <a:spcBef>
                <a:spcPct val="30000"/>
              </a:spcBef>
            </a:pPr>
            <a:r>
              <a:rPr kumimoji="1" lang="zh-CN" altLang="en-US" sz="2000" b="1" dirty="0">
                <a:solidFill>
                  <a:schemeClr val="tx1"/>
                </a:solidFill>
                <a:latin typeface="华文楷体" panose="02010600040101010101" pitchFamily="2" charset="-122"/>
                <a:ea typeface="华文楷体" panose="02010600040101010101" pitchFamily="2" charset="-122"/>
              </a:rPr>
              <a:t>② 求</a:t>
            </a:r>
            <a:r>
              <a:rPr kumimoji="1" lang="en-US" altLang="zh-CN" sz="2000" b="1" i="1" dirty="0">
                <a:solidFill>
                  <a:schemeClr val="tx1"/>
                </a:solidFill>
                <a:latin typeface="华文楷体" panose="02010600040101010101" pitchFamily="2" charset="-122"/>
                <a:ea typeface="华文楷体" panose="02010600040101010101" pitchFamily="2" charset="-122"/>
              </a:rPr>
              <a:t>m</a:t>
            </a:r>
            <a:r>
              <a:rPr kumimoji="1" lang="zh-CN" altLang="en-US" sz="2000" b="1" dirty="0">
                <a:solidFill>
                  <a:schemeClr val="tx1"/>
                </a:solidFill>
                <a:latin typeface="华文楷体" panose="02010600040101010101" pitchFamily="2" charset="-122"/>
                <a:ea typeface="华文楷体" panose="02010600040101010101" pitchFamily="2" charset="-122"/>
              </a:rPr>
              <a:t>除以</a:t>
            </a:r>
            <a:r>
              <a:rPr kumimoji="1" lang="en-US" altLang="zh-CN" sz="2000" b="1" i="1" dirty="0">
                <a:solidFill>
                  <a:schemeClr val="tx1"/>
                </a:solidFill>
                <a:latin typeface="华文楷体" panose="02010600040101010101" pitchFamily="2" charset="-122"/>
                <a:ea typeface="华文楷体" panose="02010600040101010101" pitchFamily="2" charset="-122"/>
              </a:rPr>
              <a:t>n</a:t>
            </a:r>
            <a:r>
              <a:rPr kumimoji="1" lang="zh-CN" altLang="en-US" sz="2000" b="1" dirty="0">
                <a:solidFill>
                  <a:schemeClr val="tx1"/>
                </a:solidFill>
                <a:latin typeface="华文楷体" panose="02010600040101010101" pitchFamily="2" charset="-122"/>
                <a:ea typeface="华文楷体" panose="02010600040101010101" pitchFamily="2" charset="-122"/>
              </a:rPr>
              <a:t>的余数</a:t>
            </a:r>
            <a:r>
              <a:rPr kumimoji="1" lang="en-US" altLang="zh-CN" sz="2000" b="1" i="1" dirty="0">
                <a:solidFill>
                  <a:schemeClr val="tx1"/>
                </a:solidFill>
                <a:latin typeface="华文楷体" panose="02010600040101010101" pitchFamily="2" charset="-122"/>
                <a:ea typeface="华文楷体" panose="02010600040101010101" pitchFamily="2" charset="-122"/>
              </a:rPr>
              <a:t>r</a:t>
            </a:r>
            <a:r>
              <a:rPr kumimoji="1" lang="zh-CN" altLang="en-US" sz="2000" b="1" dirty="0">
                <a:solidFill>
                  <a:schemeClr val="tx1"/>
                </a:solidFill>
                <a:latin typeface="华文楷体" panose="02010600040101010101" pitchFamily="2" charset="-122"/>
                <a:ea typeface="华文楷体" panose="02010600040101010101" pitchFamily="2" charset="-122"/>
              </a:rPr>
              <a:t>；</a:t>
            </a:r>
            <a:endParaRPr kumimoji="1" lang="zh-CN" altLang="en-US" sz="2000" b="1" dirty="0">
              <a:solidFill>
                <a:schemeClr val="tx1"/>
              </a:solidFill>
              <a:latin typeface="华文楷体" panose="02010600040101010101" pitchFamily="2" charset="-122"/>
              <a:ea typeface="华文楷体" panose="02010600040101010101" pitchFamily="2" charset="-122"/>
            </a:endParaRPr>
          </a:p>
          <a:p>
            <a:pPr algn="just" eaLnBrk="1" hangingPunct="1">
              <a:spcBef>
                <a:spcPct val="30000"/>
              </a:spcBef>
            </a:pPr>
            <a:r>
              <a:rPr kumimoji="1" lang="zh-CN" altLang="en-US" sz="2000" b="1" dirty="0">
                <a:solidFill>
                  <a:schemeClr val="tx1"/>
                </a:solidFill>
                <a:latin typeface="华文楷体" panose="02010600040101010101" pitchFamily="2" charset="-122"/>
                <a:ea typeface="华文楷体" panose="02010600040101010101" pitchFamily="2" charset="-122"/>
              </a:rPr>
              <a:t>③ 若</a:t>
            </a:r>
            <a:r>
              <a:rPr kumimoji="1" lang="en-US" altLang="zh-CN" sz="2000" b="1" i="1" dirty="0">
                <a:solidFill>
                  <a:schemeClr val="tx1"/>
                </a:solidFill>
                <a:latin typeface="华文楷体" panose="02010600040101010101" pitchFamily="2" charset="-122"/>
                <a:ea typeface="华文楷体" panose="02010600040101010101" pitchFamily="2" charset="-122"/>
              </a:rPr>
              <a:t>r</a:t>
            </a:r>
            <a:r>
              <a:rPr kumimoji="1" lang="zh-CN" altLang="en-US" sz="2000" b="1" dirty="0">
                <a:solidFill>
                  <a:schemeClr val="tx1"/>
                </a:solidFill>
                <a:latin typeface="华文楷体" panose="02010600040101010101" pitchFamily="2" charset="-122"/>
                <a:ea typeface="华文楷体" panose="02010600040101010101" pitchFamily="2" charset="-122"/>
              </a:rPr>
              <a:t>等于</a:t>
            </a:r>
            <a:r>
              <a:rPr kumimoji="1" lang="en-US" altLang="zh-CN" sz="2000" b="1" dirty="0">
                <a:solidFill>
                  <a:schemeClr val="tx1"/>
                </a:solidFill>
                <a:latin typeface="华文楷体" panose="02010600040101010101" pitchFamily="2" charset="-122"/>
                <a:ea typeface="华文楷体" panose="02010600040101010101" pitchFamily="2" charset="-122"/>
              </a:rPr>
              <a:t>0</a:t>
            </a:r>
            <a:r>
              <a:rPr kumimoji="1" lang="zh-CN" altLang="en-US" sz="2000" b="1" dirty="0">
                <a:solidFill>
                  <a:schemeClr val="tx1"/>
                </a:solidFill>
                <a:latin typeface="华文楷体" panose="02010600040101010101" pitchFamily="2" charset="-122"/>
                <a:ea typeface="华文楷体" panose="02010600040101010101" pitchFamily="2" charset="-122"/>
              </a:rPr>
              <a:t>，则</a:t>
            </a:r>
            <a:r>
              <a:rPr kumimoji="1" lang="en-US" altLang="zh-CN" sz="2000" b="1" i="1" dirty="0">
                <a:solidFill>
                  <a:schemeClr val="tx1"/>
                </a:solidFill>
                <a:latin typeface="华文楷体" panose="02010600040101010101" pitchFamily="2" charset="-122"/>
                <a:ea typeface="华文楷体" panose="02010600040101010101" pitchFamily="2" charset="-122"/>
              </a:rPr>
              <a:t>n</a:t>
            </a:r>
            <a:r>
              <a:rPr kumimoji="1" lang="zh-CN" altLang="en-US" sz="2000" b="1" dirty="0">
                <a:solidFill>
                  <a:schemeClr val="tx1"/>
                </a:solidFill>
                <a:latin typeface="华文楷体" panose="02010600040101010101" pitchFamily="2" charset="-122"/>
                <a:ea typeface="华文楷体" panose="02010600040101010101" pitchFamily="2" charset="-122"/>
              </a:rPr>
              <a:t>为最大公约数，算法结束；</a:t>
            </a:r>
            <a:endParaRPr kumimoji="1" lang="zh-CN" altLang="en-US" sz="2000" b="1" dirty="0">
              <a:solidFill>
                <a:schemeClr val="tx1"/>
              </a:solidFill>
              <a:latin typeface="华文楷体" panose="02010600040101010101" pitchFamily="2" charset="-122"/>
              <a:ea typeface="华文楷体" panose="02010600040101010101" pitchFamily="2" charset="-122"/>
            </a:endParaRPr>
          </a:p>
          <a:p>
            <a:pPr algn="just" eaLnBrk="1" hangingPunct="1">
              <a:spcBef>
                <a:spcPct val="30000"/>
              </a:spcBef>
            </a:pPr>
            <a:r>
              <a:rPr kumimoji="1" lang="zh-CN" altLang="en-US" sz="2000" b="1" dirty="0">
                <a:solidFill>
                  <a:schemeClr val="tx1"/>
                </a:solidFill>
                <a:latin typeface="华文楷体" panose="02010600040101010101" pitchFamily="2" charset="-122"/>
                <a:ea typeface="华文楷体" panose="02010600040101010101" pitchFamily="2" charset="-122"/>
              </a:rPr>
              <a:t>   否则执行第④步；</a:t>
            </a:r>
            <a:endParaRPr kumimoji="1" lang="zh-CN" altLang="en-US" sz="2000" b="1" dirty="0">
              <a:solidFill>
                <a:schemeClr val="tx1"/>
              </a:solidFill>
              <a:latin typeface="华文楷体" panose="02010600040101010101" pitchFamily="2" charset="-122"/>
              <a:ea typeface="华文楷体" panose="02010600040101010101" pitchFamily="2" charset="-122"/>
            </a:endParaRPr>
          </a:p>
          <a:p>
            <a:pPr algn="just" eaLnBrk="1" hangingPunct="1">
              <a:spcBef>
                <a:spcPct val="30000"/>
              </a:spcBef>
            </a:pPr>
            <a:r>
              <a:rPr kumimoji="1" lang="zh-CN" altLang="en-US" sz="2000" b="1" dirty="0">
                <a:solidFill>
                  <a:schemeClr val="tx1"/>
                </a:solidFill>
                <a:latin typeface="华文楷体" panose="02010600040101010101" pitchFamily="2" charset="-122"/>
                <a:ea typeface="华文楷体" panose="02010600040101010101" pitchFamily="2" charset="-122"/>
              </a:rPr>
              <a:t>④ 将</a:t>
            </a:r>
            <a:r>
              <a:rPr kumimoji="1" lang="en-US" altLang="zh-CN" sz="2000" b="1" i="1" dirty="0">
                <a:solidFill>
                  <a:schemeClr val="tx1"/>
                </a:solidFill>
                <a:latin typeface="华文楷体" panose="02010600040101010101" pitchFamily="2" charset="-122"/>
                <a:ea typeface="华文楷体" panose="02010600040101010101" pitchFamily="2" charset="-122"/>
              </a:rPr>
              <a:t>n</a:t>
            </a:r>
            <a:r>
              <a:rPr kumimoji="1" lang="zh-CN" altLang="en-US" sz="2000" b="1" dirty="0">
                <a:solidFill>
                  <a:schemeClr val="tx1"/>
                </a:solidFill>
                <a:latin typeface="华文楷体" panose="02010600040101010101" pitchFamily="2" charset="-122"/>
                <a:ea typeface="华文楷体" panose="02010600040101010101" pitchFamily="2" charset="-122"/>
              </a:rPr>
              <a:t>的值放在</a:t>
            </a:r>
            <a:r>
              <a:rPr kumimoji="1" lang="en-US" altLang="zh-CN" sz="2000" b="1" i="1" dirty="0">
                <a:solidFill>
                  <a:schemeClr val="tx1"/>
                </a:solidFill>
                <a:latin typeface="华文楷体" panose="02010600040101010101" pitchFamily="2" charset="-122"/>
                <a:ea typeface="华文楷体" panose="02010600040101010101" pitchFamily="2" charset="-122"/>
              </a:rPr>
              <a:t>m</a:t>
            </a:r>
            <a:r>
              <a:rPr kumimoji="1" lang="zh-CN" altLang="en-US" sz="2000" b="1" dirty="0">
                <a:solidFill>
                  <a:schemeClr val="tx1"/>
                </a:solidFill>
                <a:latin typeface="华文楷体" panose="02010600040101010101" pitchFamily="2" charset="-122"/>
                <a:ea typeface="华文楷体" panose="02010600040101010101" pitchFamily="2" charset="-122"/>
              </a:rPr>
              <a:t>中，将</a:t>
            </a:r>
            <a:r>
              <a:rPr kumimoji="1" lang="en-US" altLang="zh-CN" sz="2000" b="1" i="1" dirty="0">
                <a:solidFill>
                  <a:schemeClr val="tx1"/>
                </a:solidFill>
                <a:latin typeface="华文楷体" panose="02010600040101010101" pitchFamily="2" charset="-122"/>
                <a:ea typeface="华文楷体" panose="02010600040101010101" pitchFamily="2" charset="-122"/>
              </a:rPr>
              <a:t>r</a:t>
            </a:r>
            <a:r>
              <a:rPr kumimoji="1" lang="zh-CN" altLang="en-US" sz="2000" b="1" dirty="0">
                <a:solidFill>
                  <a:schemeClr val="tx1"/>
                </a:solidFill>
                <a:latin typeface="华文楷体" panose="02010600040101010101" pitchFamily="2" charset="-122"/>
                <a:ea typeface="华文楷体" panose="02010600040101010101" pitchFamily="2" charset="-122"/>
              </a:rPr>
              <a:t>的值放在</a:t>
            </a:r>
            <a:r>
              <a:rPr kumimoji="1" lang="en-US" altLang="zh-CN" sz="2000" b="1" i="1" dirty="0">
                <a:solidFill>
                  <a:schemeClr val="tx1"/>
                </a:solidFill>
                <a:latin typeface="华文楷体" panose="02010600040101010101" pitchFamily="2" charset="-122"/>
                <a:ea typeface="华文楷体" panose="02010600040101010101" pitchFamily="2" charset="-122"/>
              </a:rPr>
              <a:t>n</a:t>
            </a:r>
            <a:r>
              <a:rPr kumimoji="1" lang="zh-CN" altLang="en-US" sz="2000" b="1" dirty="0">
                <a:solidFill>
                  <a:schemeClr val="tx1"/>
                </a:solidFill>
                <a:latin typeface="华文楷体" panose="02010600040101010101" pitchFamily="2" charset="-122"/>
                <a:ea typeface="华文楷体" panose="02010600040101010101" pitchFamily="2" charset="-122"/>
              </a:rPr>
              <a:t>中；</a:t>
            </a:r>
            <a:endParaRPr kumimoji="1" lang="zh-CN" altLang="en-US" sz="2000" b="1" dirty="0">
              <a:solidFill>
                <a:schemeClr val="tx1"/>
              </a:solidFill>
              <a:latin typeface="华文楷体" panose="02010600040101010101" pitchFamily="2" charset="-122"/>
              <a:ea typeface="华文楷体" panose="02010600040101010101" pitchFamily="2" charset="-122"/>
            </a:endParaRPr>
          </a:p>
          <a:p>
            <a:pPr algn="just" eaLnBrk="1" hangingPunct="1">
              <a:spcBef>
                <a:spcPct val="30000"/>
              </a:spcBef>
            </a:pPr>
            <a:r>
              <a:rPr kumimoji="1" lang="zh-CN" altLang="en-US" sz="2000" b="1" dirty="0">
                <a:solidFill>
                  <a:schemeClr val="tx1"/>
                </a:solidFill>
                <a:latin typeface="华文楷体" panose="02010600040101010101" pitchFamily="2" charset="-122"/>
                <a:ea typeface="华文楷体" panose="02010600040101010101" pitchFamily="2" charset="-122"/>
              </a:rPr>
              <a:t>⑤ 重新执行第②步。</a:t>
            </a:r>
            <a:endParaRPr kumimoji="1" lang="zh-CN" altLang="en-US" sz="2000" b="1" dirty="0">
              <a:solidFill>
                <a:schemeClr val="tx1"/>
              </a:solidFill>
              <a:latin typeface="华文楷体" panose="02010600040101010101" pitchFamily="2" charset="-122"/>
              <a:ea typeface="华文楷体" panose="02010600040101010101" pitchFamily="2" charset="-122"/>
            </a:endParaRPr>
          </a:p>
        </p:txBody>
      </p:sp>
      <p:sp>
        <p:nvSpPr>
          <p:cNvPr id="27651" name="Text Box 5"/>
          <p:cNvSpPr txBox="1">
            <a:spLocks noChangeArrowheads="1"/>
          </p:cNvSpPr>
          <p:nvPr/>
        </p:nvSpPr>
        <p:spPr bwMode="auto">
          <a:xfrm>
            <a:off x="454487" y="3515013"/>
            <a:ext cx="48244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smtClean="0">
                <a:solidFill>
                  <a:srgbClr val="CC0099"/>
                </a:solidFill>
                <a:latin typeface="华文楷体" panose="02010600040101010101" pitchFamily="2" charset="-122"/>
                <a:ea typeface="华文楷体" panose="02010600040101010101" pitchFamily="2" charset="-122"/>
              </a:rPr>
              <a:t>用自然语言描述欧几里德</a:t>
            </a:r>
            <a:r>
              <a:rPr lang="zh-CN" altLang="en-US" sz="2400" b="1" dirty="0">
                <a:solidFill>
                  <a:srgbClr val="CC0099"/>
                </a:solidFill>
                <a:latin typeface="华文楷体" panose="02010600040101010101" pitchFamily="2" charset="-122"/>
                <a:ea typeface="华文楷体" panose="02010600040101010101" pitchFamily="2" charset="-122"/>
              </a:rPr>
              <a:t>算法</a:t>
            </a:r>
            <a:endParaRPr lang="zh-CN" altLang="en-US" sz="2400" b="1" dirty="0">
              <a:solidFill>
                <a:srgbClr val="CC0099"/>
              </a:solidFill>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14300" y="1155700"/>
            <a:ext cx="4106545"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en-US" altLang="zh-CN" sz="2400" b="1" dirty="0">
                <a:latin typeface="华文楷体" panose="02010600040101010101" pitchFamily="2" charset="-122"/>
                <a:ea typeface="华文楷体" panose="02010600040101010101" pitchFamily="2" charset="-122"/>
              </a:rPr>
              <a:t>⑵ </a:t>
            </a:r>
            <a:r>
              <a:rPr kumimoji="1" lang="zh-CN" altLang="en-US" sz="2400" b="1" dirty="0">
                <a:latin typeface="华文楷体" panose="02010600040101010101" pitchFamily="2" charset="-122"/>
                <a:ea typeface="华文楷体" panose="02010600040101010101" pitchFamily="2" charset="-122"/>
              </a:rPr>
              <a:t>流程图 </a:t>
            </a:r>
            <a:endParaRPr kumimoji="1" lang="zh-CN" altLang="en-US" sz="2400" b="1" dirty="0">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优点：流程直观 </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缺点：缺少严密性、灵活性</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使用方法：描述简单算法</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注意事项：注意抽象层次</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spcBef>
                <a:spcPct val="50000"/>
              </a:spcBef>
            </a:pPr>
            <a:endParaRPr kumimoji="1"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1182341" y="181538"/>
            <a:ext cx="6551613"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1.1.2  算法的描述方法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grpSp>
        <p:nvGrpSpPr>
          <p:cNvPr id="29698" name="Group 32"/>
          <p:cNvGrpSpPr/>
          <p:nvPr/>
        </p:nvGrpSpPr>
        <p:grpSpPr bwMode="auto">
          <a:xfrm>
            <a:off x="4012565" y="1319530"/>
            <a:ext cx="4895850" cy="5165725"/>
            <a:chOff x="1474" y="391"/>
            <a:chExt cx="3084" cy="3694"/>
          </a:xfrm>
        </p:grpSpPr>
        <p:sp>
          <p:nvSpPr>
            <p:cNvPr id="29700" name="Text Box 5"/>
            <p:cNvSpPr txBox="1">
              <a:spLocks noChangeArrowheads="1"/>
            </p:cNvSpPr>
            <p:nvPr/>
          </p:nvSpPr>
          <p:spPr bwMode="auto">
            <a:xfrm>
              <a:off x="3257" y="2319"/>
              <a:ext cx="1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r>
                <a:rPr lang="en-US" altLang="zh-CN" sz="2400">
                  <a:latin typeface="华文楷体" panose="02010600040101010101" pitchFamily="2" charset="-122"/>
                  <a:ea typeface="华文楷体" panose="02010600040101010101" pitchFamily="2" charset="-122"/>
                </a:rPr>
                <a:t>N</a:t>
              </a:r>
              <a:endParaRPr lang="en-US" altLang="zh-CN" sz="2400">
                <a:latin typeface="华文楷体" panose="02010600040101010101" pitchFamily="2" charset="-122"/>
                <a:ea typeface="华文楷体" panose="02010600040101010101" pitchFamily="2" charset="-122"/>
              </a:endParaRPr>
            </a:p>
          </p:txBody>
        </p:sp>
        <p:sp>
          <p:nvSpPr>
            <p:cNvPr id="29701" name="AutoShape 6"/>
            <p:cNvSpPr>
              <a:spLocks noChangeArrowheads="1"/>
            </p:cNvSpPr>
            <p:nvPr/>
          </p:nvSpPr>
          <p:spPr bwMode="auto">
            <a:xfrm>
              <a:off x="2557" y="391"/>
              <a:ext cx="857" cy="264"/>
            </a:xfrm>
            <a:prstGeom prst="flowChartAlternate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lnSpc>
                  <a:spcPct val="85000"/>
                </a:lnSpc>
              </a:pPr>
              <a:r>
                <a:rPr lang="zh-CN" altLang="en-US" sz="2800">
                  <a:latin typeface="华文楷体" panose="02010600040101010101" pitchFamily="2" charset="-122"/>
                  <a:ea typeface="华文楷体" panose="02010600040101010101" pitchFamily="2" charset="-122"/>
                </a:rPr>
                <a:t>开始</a:t>
              </a:r>
              <a:endParaRPr lang="zh-CN" altLang="en-US" sz="2800">
                <a:latin typeface="华文楷体" panose="02010600040101010101" pitchFamily="2" charset="-122"/>
                <a:ea typeface="华文楷体" panose="02010600040101010101" pitchFamily="2" charset="-122"/>
              </a:endParaRPr>
            </a:p>
          </p:txBody>
        </p:sp>
        <p:sp>
          <p:nvSpPr>
            <p:cNvPr id="29702" name="AutoShape 7"/>
            <p:cNvSpPr>
              <a:spLocks noChangeArrowheads="1"/>
            </p:cNvSpPr>
            <p:nvPr/>
          </p:nvSpPr>
          <p:spPr bwMode="auto">
            <a:xfrm>
              <a:off x="1945" y="910"/>
              <a:ext cx="2143" cy="265"/>
            </a:xfrm>
            <a:prstGeom prst="flowChartInputOutpu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p>
              <a:pPr eaLnBrk="0" fontAlgn="ctr" hangingPunct="0">
                <a:lnSpc>
                  <a:spcPct val="90000"/>
                </a:lnSpc>
              </a:pPr>
              <a:r>
                <a:rPr lang="zh-CN" altLang="en-US" sz="2800">
                  <a:latin typeface="华文楷体" panose="02010600040101010101" pitchFamily="2" charset="-122"/>
                  <a:ea typeface="华文楷体" panose="02010600040101010101" pitchFamily="2" charset="-122"/>
                </a:rPr>
                <a:t>输入</a:t>
              </a:r>
              <a:r>
                <a:rPr lang="en-US" altLang="zh-CN" sz="2800">
                  <a:latin typeface="华文楷体" panose="02010600040101010101" pitchFamily="2" charset="-122"/>
                  <a:ea typeface="华文楷体" panose="02010600040101010101" pitchFamily="2" charset="-122"/>
                </a:rPr>
                <a:t>m</a:t>
              </a:r>
              <a:r>
                <a:rPr lang="zh-CN" altLang="en-US" sz="2800">
                  <a:latin typeface="华文楷体" panose="02010600040101010101" pitchFamily="2" charset="-122"/>
                  <a:ea typeface="华文楷体" panose="02010600040101010101" pitchFamily="2" charset="-122"/>
                </a:rPr>
                <a:t>和</a:t>
              </a:r>
              <a:r>
                <a:rPr lang="en-US" altLang="zh-CN" sz="2800">
                  <a:latin typeface="华文楷体" panose="02010600040101010101" pitchFamily="2" charset="-122"/>
                  <a:ea typeface="华文楷体" panose="02010600040101010101" pitchFamily="2" charset="-122"/>
                </a:rPr>
                <a:t>n</a:t>
              </a:r>
              <a:endParaRPr lang="en-US" altLang="zh-CN" sz="2800">
                <a:latin typeface="华文楷体" panose="02010600040101010101" pitchFamily="2" charset="-122"/>
                <a:ea typeface="华文楷体" panose="02010600040101010101" pitchFamily="2" charset="-122"/>
              </a:endParaRPr>
            </a:p>
          </p:txBody>
        </p:sp>
        <p:sp>
          <p:nvSpPr>
            <p:cNvPr id="29703" name="AutoShape 8"/>
            <p:cNvSpPr>
              <a:spLocks noChangeArrowheads="1"/>
            </p:cNvSpPr>
            <p:nvPr/>
          </p:nvSpPr>
          <p:spPr bwMode="auto">
            <a:xfrm>
              <a:off x="2064" y="1434"/>
              <a:ext cx="1851" cy="287"/>
            </a:xfrm>
            <a:prstGeom prst="flowChart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p>
              <a:pPr eaLnBrk="0" fontAlgn="ctr" hangingPunct="0"/>
              <a:r>
                <a:rPr lang="en-US" altLang="zh-CN" sz="2800">
                  <a:latin typeface="华文楷体" panose="02010600040101010101" pitchFamily="2" charset="-122"/>
                  <a:ea typeface="华文楷体" panose="02010600040101010101" pitchFamily="2" charset="-122"/>
                </a:rPr>
                <a:t>    r=m % n</a:t>
              </a:r>
              <a:endParaRPr lang="en-US" altLang="zh-CN" sz="2800">
                <a:latin typeface="华文楷体" panose="02010600040101010101" pitchFamily="2" charset="-122"/>
                <a:ea typeface="华文楷体" panose="02010600040101010101" pitchFamily="2" charset="-122"/>
              </a:endParaRPr>
            </a:p>
          </p:txBody>
        </p:sp>
        <p:sp>
          <p:nvSpPr>
            <p:cNvPr id="29704" name="AutoShape 9"/>
            <p:cNvSpPr>
              <a:spLocks noChangeArrowheads="1"/>
            </p:cNvSpPr>
            <p:nvPr/>
          </p:nvSpPr>
          <p:spPr bwMode="auto">
            <a:xfrm>
              <a:off x="2006" y="1990"/>
              <a:ext cx="2000" cy="396"/>
            </a:xfrm>
            <a:prstGeom prst="flowChartDecision">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endParaRPr lang="zh-CN" altLang="zh-CN" sz="2800">
                <a:latin typeface="华文楷体" panose="02010600040101010101" pitchFamily="2" charset="-122"/>
                <a:ea typeface="华文楷体" panose="02010600040101010101" pitchFamily="2" charset="-122"/>
              </a:endParaRPr>
            </a:p>
          </p:txBody>
        </p:sp>
        <p:sp>
          <p:nvSpPr>
            <p:cNvPr id="29705" name="Rectangle 10"/>
            <p:cNvSpPr>
              <a:spLocks noChangeArrowheads="1"/>
            </p:cNvSpPr>
            <p:nvPr/>
          </p:nvSpPr>
          <p:spPr bwMode="auto">
            <a:xfrm>
              <a:off x="2823" y="2057"/>
              <a:ext cx="38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pPr eaLnBrk="0" fontAlgn="ctr" hangingPunct="0"/>
              <a:r>
                <a:rPr lang="en-US" altLang="zh-CN" sz="2800">
                  <a:latin typeface="华文楷体" panose="02010600040101010101" pitchFamily="2" charset="-122"/>
                  <a:ea typeface="华文楷体" panose="02010600040101010101" pitchFamily="2" charset="-122"/>
                </a:rPr>
                <a:t>r=0</a:t>
              </a:r>
              <a:endParaRPr lang="en-US" altLang="zh-CN" sz="2800">
                <a:latin typeface="华文楷体" panose="02010600040101010101" pitchFamily="2" charset="-122"/>
                <a:ea typeface="华文楷体" panose="02010600040101010101" pitchFamily="2" charset="-122"/>
              </a:endParaRPr>
            </a:p>
          </p:txBody>
        </p:sp>
        <p:sp>
          <p:nvSpPr>
            <p:cNvPr id="29706" name="AutoShape 11"/>
            <p:cNvSpPr>
              <a:spLocks noChangeArrowheads="1"/>
            </p:cNvSpPr>
            <p:nvPr/>
          </p:nvSpPr>
          <p:spPr bwMode="auto">
            <a:xfrm>
              <a:off x="2251" y="2625"/>
              <a:ext cx="1572" cy="396"/>
            </a:xfrm>
            <a:prstGeom prst="flowChart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tIns="108000" bIns="0"/>
            <a:lstStyle/>
            <a:p>
              <a:pPr eaLnBrk="0" fontAlgn="ctr" hangingPunct="0">
                <a:lnSpc>
                  <a:spcPct val="80000"/>
                </a:lnSpc>
              </a:pPr>
              <a:r>
                <a:rPr lang="en-US" altLang="zh-CN" sz="2800">
                  <a:latin typeface="华文楷体" panose="02010600040101010101" pitchFamily="2" charset="-122"/>
                  <a:ea typeface="华文楷体" panose="02010600040101010101" pitchFamily="2" charset="-122"/>
                </a:rPr>
                <a:t>m=n</a:t>
              </a:r>
              <a:r>
                <a:rPr lang="zh-CN" altLang="en-US" sz="2800">
                  <a:latin typeface="华文楷体" panose="02010600040101010101" pitchFamily="2" charset="-122"/>
                  <a:ea typeface="华文楷体" panose="02010600040101010101" pitchFamily="2" charset="-122"/>
                </a:rPr>
                <a:t>；</a:t>
              </a:r>
              <a:r>
                <a:rPr lang="en-US" altLang="zh-CN" sz="2800">
                  <a:latin typeface="华文楷体" panose="02010600040101010101" pitchFamily="2" charset="-122"/>
                  <a:ea typeface="华文楷体" panose="02010600040101010101" pitchFamily="2" charset="-122"/>
                </a:rPr>
                <a:t>n=r</a:t>
              </a:r>
              <a:endParaRPr lang="en-US" altLang="zh-CN" sz="2800">
                <a:latin typeface="华文楷体" panose="02010600040101010101" pitchFamily="2" charset="-122"/>
                <a:ea typeface="华文楷体" panose="02010600040101010101" pitchFamily="2" charset="-122"/>
              </a:endParaRPr>
            </a:p>
          </p:txBody>
        </p:sp>
        <p:sp>
          <p:nvSpPr>
            <p:cNvPr id="29707" name="AutoShape 12"/>
            <p:cNvSpPr>
              <a:spLocks noChangeArrowheads="1"/>
            </p:cNvSpPr>
            <p:nvPr/>
          </p:nvSpPr>
          <p:spPr bwMode="auto">
            <a:xfrm>
              <a:off x="1904" y="3273"/>
              <a:ext cx="2144" cy="293"/>
            </a:xfrm>
            <a:prstGeom prst="flowChartInputOutpu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r>
                <a:rPr lang="en-US" altLang="zh-CN" sz="2800">
                  <a:latin typeface="华文楷体" panose="02010600040101010101" pitchFamily="2" charset="-122"/>
                  <a:ea typeface="华文楷体" panose="02010600040101010101" pitchFamily="2" charset="-122"/>
                </a:rPr>
                <a:t> </a:t>
              </a:r>
              <a:r>
                <a:rPr lang="zh-CN" altLang="en-US" sz="2800">
                  <a:latin typeface="华文楷体" panose="02010600040101010101" pitchFamily="2" charset="-122"/>
                  <a:ea typeface="华文楷体" panose="02010600040101010101" pitchFamily="2" charset="-122"/>
                </a:rPr>
                <a:t>输出</a:t>
              </a:r>
              <a:r>
                <a:rPr lang="en-US" altLang="zh-CN" sz="2800">
                  <a:latin typeface="华文楷体" panose="02010600040101010101" pitchFamily="2" charset="-122"/>
                  <a:ea typeface="华文楷体" panose="02010600040101010101" pitchFamily="2" charset="-122"/>
                </a:rPr>
                <a:t>n</a:t>
              </a:r>
              <a:endParaRPr lang="en-US" altLang="zh-CN" sz="2800">
                <a:latin typeface="华文楷体" panose="02010600040101010101" pitchFamily="2" charset="-122"/>
                <a:ea typeface="华文楷体" panose="02010600040101010101" pitchFamily="2" charset="-122"/>
              </a:endParaRPr>
            </a:p>
          </p:txBody>
        </p:sp>
        <p:sp>
          <p:nvSpPr>
            <p:cNvPr id="29708" name="AutoShape 13"/>
            <p:cNvSpPr>
              <a:spLocks noChangeArrowheads="1"/>
            </p:cNvSpPr>
            <p:nvPr/>
          </p:nvSpPr>
          <p:spPr bwMode="auto">
            <a:xfrm>
              <a:off x="2557" y="3822"/>
              <a:ext cx="857" cy="263"/>
            </a:xfrm>
            <a:prstGeom prst="flowChartAlternate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p>
              <a:pPr eaLnBrk="0" fontAlgn="ctr" hangingPunct="0">
                <a:lnSpc>
                  <a:spcPct val="85000"/>
                </a:lnSpc>
              </a:pPr>
              <a:r>
                <a:rPr lang="zh-CN" altLang="en-US" sz="2800">
                  <a:latin typeface="华文楷体" panose="02010600040101010101" pitchFamily="2" charset="-122"/>
                  <a:ea typeface="华文楷体" panose="02010600040101010101" pitchFamily="2" charset="-122"/>
                </a:rPr>
                <a:t>结束</a:t>
              </a:r>
              <a:endParaRPr lang="zh-CN" altLang="en-US" sz="2800">
                <a:latin typeface="华文楷体" panose="02010600040101010101" pitchFamily="2" charset="-122"/>
                <a:ea typeface="华文楷体" panose="02010600040101010101" pitchFamily="2" charset="-122"/>
              </a:endParaRPr>
            </a:p>
          </p:txBody>
        </p:sp>
        <p:sp>
          <p:nvSpPr>
            <p:cNvPr id="29709" name="Line 14"/>
            <p:cNvSpPr>
              <a:spLocks noChangeShapeType="1"/>
            </p:cNvSpPr>
            <p:nvPr/>
          </p:nvSpPr>
          <p:spPr bwMode="auto">
            <a:xfrm>
              <a:off x="2985" y="658"/>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0" name="Line 15"/>
            <p:cNvSpPr>
              <a:spLocks noChangeShapeType="1"/>
            </p:cNvSpPr>
            <p:nvPr/>
          </p:nvSpPr>
          <p:spPr bwMode="auto">
            <a:xfrm>
              <a:off x="2985" y="1177"/>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1" name="Line 16"/>
            <p:cNvSpPr>
              <a:spLocks noChangeShapeType="1"/>
            </p:cNvSpPr>
            <p:nvPr/>
          </p:nvSpPr>
          <p:spPr bwMode="auto">
            <a:xfrm>
              <a:off x="2985" y="1730"/>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2" name="Line 17"/>
            <p:cNvSpPr>
              <a:spLocks noChangeShapeType="1"/>
            </p:cNvSpPr>
            <p:nvPr/>
          </p:nvSpPr>
          <p:spPr bwMode="auto">
            <a:xfrm>
              <a:off x="3006" y="2376"/>
              <a:ext cx="0" cy="249"/>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3" name="Line 18"/>
            <p:cNvSpPr>
              <a:spLocks noChangeShapeType="1"/>
            </p:cNvSpPr>
            <p:nvPr/>
          </p:nvSpPr>
          <p:spPr bwMode="auto">
            <a:xfrm>
              <a:off x="2985" y="3558"/>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4" name="Line 19"/>
            <p:cNvSpPr>
              <a:spLocks noChangeShapeType="1"/>
            </p:cNvSpPr>
            <p:nvPr/>
          </p:nvSpPr>
          <p:spPr bwMode="auto">
            <a:xfrm>
              <a:off x="3997" y="2191"/>
              <a:ext cx="549"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5" name="Line 20"/>
            <p:cNvSpPr>
              <a:spLocks noChangeShapeType="1"/>
            </p:cNvSpPr>
            <p:nvPr/>
          </p:nvSpPr>
          <p:spPr bwMode="auto">
            <a:xfrm>
              <a:off x="4558" y="2191"/>
              <a:ext cx="0" cy="91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6" name="Line 21"/>
            <p:cNvSpPr>
              <a:spLocks noChangeShapeType="1"/>
            </p:cNvSpPr>
            <p:nvPr/>
          </p:nvSpPr>
          <p:spPr bwMode="auto">
            <a:xfrm>
              <a:off x="3231" y="3115"/>
              <a:ext cx="1" cy="158"/>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7" name="Line 22"/>
            <p:cNvSpPr>
              <a:spLocks noChangeShapeType="1"/>
            </p:cNvSpPr>
            <p:nvPr/>
          </p:nvSpPr>
          <p:spPr bwMode="auto">
            <a:xfrm>
              <a:off x="3231" y="3103"/>
              <a:ext cx="1327"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8" name="Line 23"/>
            <p:cNvSpPr>
              <a:spLocks noChangeShapeType="1"/>
            </p:cNvSpPr>
            <p:nvPr/>
          </p:nvSpPr>
          <p:spPr bwMode="auto">
            <a:xfrm>
              <a:off x="2985" y="3021"/>
              <a:ext cx="0" cy="13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19" name="Line 24"/>
            <p:cNvSpPr>
              <a:spLocks noChangeShapeType="1"/>
            </p:cNvSpPr>
            <p:nvPr/>
          </p:nvSpPr>
          <p:spPr bwMode="auto">
            <a:xfrm flipH="1">
              <a:off x="1475" y="3154"/>
              <a:ext cx="1491"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20" name="Line 25"/>
            <p:cNvSpPr>
              <a:spLocks noChangeShapeType="1"/>
            </p:cNvSpPr>
            <p:nvPr/>
          </p:nvSpPr>
          <p:spPr bwMode="auto">
            <a:xfrm flipV="1">
              <a:off x="1474" y="1278"/>
              <a:ext cx="1" cy="186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21" name="Line 26"/>
            <p:cNvSpPr>
              <a:spLocks noChangeShapeType="1"/>
            </p:cNvSpPr>
            <p:nvPr/>
          </p:nvSpPr>
          <p:spPr bwMode="auto">
            <a:xfrm>
              <a:off x="1479" y="1270"/>
              <a:ext cx="1470" cy="0"/>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722" name="Text Box 28"/>
            <p:cNvSpPr txBox="1">
              <a:spLocks noChangeArrowheads="1"/>
            </p:cNvSpPr>
            <p:nvPr/>
          </p:nvSpPr>
          <p:spPr bwMode="auto">
            <a:xfrm>
              <a:off x="4154" y="1916"/>
              <a:ext cx="3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r>
                <a:rPr lang="en-US" altLang="zh-CN" sz="2400">
                  <a:latin typeface="华文楷体" panose="02010600040101010101" pitchFamily="2" charset="-122"/>
                  <a:ea typeface="华文楷体" panose="02010600040101010101" pitchFamily="2" charset="-122"/>
                </a:rPr>
                <a:t>Y</a:t>
              </a:r>
              <a:endParaRPr lang="en-US" altLang="zh-CN" sz="2400">
                <a:latin typeface="华文楷体" panose="02010600040101010101" pitchFamily="2" charset="-122"/>
                <a:ea typeface="华文楷体" panose="02010600040101010101" pitchFamily="2" charset="-122"/>
              </a:endParaRPr>
            </a:p>
          </p:txBody>
        </p:sp>
      </p:grpSp>
      <p:sp>
        <p:nvSpPr>
          <p:cNvPr id="33795" name="Text Box 10"/>
          <p:cNvSpPr txBox="1">
            <a:spLocks noChangeArrowheads="1"/>
          </p:cNvSpPr>
          <p:nvPr/>
        </p:nvSpPr>
        <p:spPr bwMode="auto">
          <a:xfrm>
            <a:off x="3070225" y="6117590"/>
            <a:ext cx="21215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欧几里德算法</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5"/>
          <p:cNvSpPr txBox="1">
            <a:spLocks noChangeArrowheads="1"/>
          </p:cNvSpPr>
          <p:nvPr/>
        </p:nvSpPr>
        <p:spPr bwMode="auto">
          <a:xfrm>
            <a:off x="142875" y="1161415"/>
            <a:ext cx="8940800" cy="271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zh-CN" altLang="en-US" sz="2400" b="1" dirty="0" smtClean="0">
                <a:latin typeface="华文楷体" panose="02010600040101010101" pitchFamily="2" charset="-122"/>
                <a:ea typeface="华文楷体" panose="02010600040101010101" pitchFamily="2" charset="-122"/>
              </a:rPr>
              <a:t>（</a:t>
            </a:r>
            <a:r>
              <a:rPr kumimoji="1" lang="en-US" altLang="zh-CN" sz="2400" b="1" dirty="0" smtClean="0">
                <a:latin typeface="华文楷体" panose="02010600040101010101" pitchFamily="2" charset="-122"/>
                <a:ea typeface="华文楷体" panose="02010600040101010101" pitchFamily="2" charset="-122"/>
              </a:rPr>
              <a:t>3</a:t>
            </a:r>
            <a:r>
              <a:rPr kumimoji="1" lang="zh-CN" altLang="en-US" sz="2400" b="1" dirty="0" smtClean="0">
                <a:latin typeface="华文楷体" panose="02010600040101010101" pitchFamily="2" charset="-122"/>
                <a:ea typeface="华文楷体" panose="02010600040101010101" pitchFamily="2" charset="-122"/>
              </a:rPr>
              <a:t>）</a:t>
            </a:r>
            <a:r>
              <a:rPr kumimoji="1" lang="en-US" altLang="zh-CN" sz="2400" b="1" dirty="0" smtClean="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伪代码</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算法语言</a:t>
            </a:r>
            <a:endParaRPr kumimoji="1" lang="zh-CN" altLang="en-US" sz="2400" b="1"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伪代码（</a:t>
            </a:r>
            <a:r>
              <a:rPr kumimoji="1" lang="en-US" altLang="zh-CN" sz="2400" b="1" dirty="0" err="1">
                <a:solidFill>
                  <a:srgbClr val="3907F1"/>
                </a:solidFill>
                <a:latin typeface="华文楷体" panose="02010600040101010101" pitchFamily="2" charset="-122"/>
                <a:ea typeface="华文楷体" panose="02010600040101010101" pitchFamily="2" charset="-122"/>
              </a:rPr>
              <a:t>Pseudocode</a:t>
            </a:r>
            <a:r>
              <a:rPr kumimoji="1" lang="zh-CN" altLang="en-US" sz="2400" b="1" dirty="0">
                <a:solidFill>
                  <a:srgbClr val="3907F1"/>
                </a:solidFill>
                <a:latin typeface="华文楷体" panose="02010600040101010101" pitchFamily="2" charset="-122"/>
                <a:ea typeface="华文楷体" panose="02010600040101010101" pitchFamily="2" charset="-122"/>
              </a:rPr>
              <a:t>）：介于自然语言和程序设计语言之间的方法，它采用某一程序设计语言的基本语法，操作指令可以结合自然语言来设计。</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8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优点：表达能力强，抽象性强，容易理解</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8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缺点：不如其他图形工具直观，描述复杂的条件组合与动作间的对应关系不够明了</a:t>
            </a:r>
            <a:endParaRPr kumimoji="1"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1202978" y="270756"/>
            <a:ext cx="6551613"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1.1.2  算法的描述方法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33794" name="Text Box 5"/>
          <p:cNvSpPr txBox="1">
            <a:spLocks noChangeArrowheads="1"/>
          </p:cNvSpPr>
          <p:nvPr/>
        </p:nvSpPr>
        <p:spPr bwMode="auto">
          <a:xfrm>
            <a:off x="1575435" y="3871595"/>
            <a:ext cx="5286375" cy="24225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
                <a:miter lim="800000"/>
                <a:headEnd/>
                <a:tailEnd/>
              </a14:hiddenLine>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4000"/>
              </a:lnSpc>
            </a:pPr>
            <a:r>
              <a:rPr lang="en-US" altLang="zh-CN" sz="2400" b="1" dirty="0" smtClean="0">
                <a:solidFill>
                  <a:schemeClr val="tx1"/>
                </a:solidFill>
                <a:latin typeface="华文楷体" panose="02010600040101010101" pitchFamily="2" charset="-122"/>
                <a:ea typeface="华文楷体" panose="02010600040101010101" pitchFamily="2" charset="-122"/>
              </a:rPr>
              <a:t>    </a:t>
            </a:r>
            <a:r>
              <a:rPr lang="en-US" altLang="zh-CN" sz="2400" b="1" dirty="0">
                <a:solidFill>
                  <a:schemeClr val="tx1"/>
                </a:solidFill>
                <a:latin typeface="华文楷体" panose="02010600040101010101" pitchFamily="2" charset="-122"/>
                <a:ea typeface="华文楷体" panose="02010600040101010101" pitchFamily="2" charset="-122"/>
              </a:rPr>
              <a:t>1. r = m % n;</a:t>
            </a:r>
            <a:endParaRPr lang="en-US" altLang="zh-CN" sz="2400" b="1" dirty="0">
              <a:solidFill>
                <a:schemeClr val="tx1"/>
              </a:solidFill>
              <a:latin typeface="华文楷体" panose="02010600040101010101" pitchFamily="2" charset="-122"/>
              <a:ea typeface="华文楷体" panose="02010600040101010101" pitchFamily="2" charset="-122"/>
            </a:endParaRPr>
          </a:p>
          <a:p>
            <a:pPr algn="just">
              <a:lnSpc>
                <a:spcPct val="104000"/>
              </a:lnSpc>
            </a:pPr>
            <a:r>
              <a:rPr lang="en-US" altLang="zh-CN" sz="2400" b="1" dirty="0">
                <a:solidFill>
                  <a:schemeClr val="tx1"/>
                </a:solidFill>
                <a:latin typeface="华文楷体" panose="02010600040101010101" pitchFamily="2" charset="-122"/>
                <a:ea typeface="华文楷体" panose="02010600040101010101" pitchFamily="2" charset="-122"/>
              </a:rPr>
              <a:t>    2. </a:t>
            </a:r>
            <a:r>
              <a:rPr lang="zh-CN" altLang="en-US" sz="2400" b="1" dirty="0">
                <a:solidFill>
                  <a:schemeClr val="tx1"/>
                </a:solidFill>
                <a:latin typeface="华文楷体" panose="02010600040101010101" pitchFamily="2" charset="-122"/>
                <a:ea typeface="华文楷体" panose="02010600040101010101" pitchFamily="2" charset="-122"/>
              </a:rPr>
              <a:t>循环直到 </a:t>
            </a:r>
            <a:r>
              <a:rPr lang="en-US" altLang="zh-CN" sz="2400" b="1" dirty="0">
                <a:solidFill>
                  <a:schemeClr val="tx1"/>
                </a:solidFill>
                <a:latin typeface="华文楷体" panose="02010600040101010101" pitchFamily="2" charset="-122"/>
                <a:ea typeface="华文楷体" panose="02010600040101010101" pitchFamily="2" charset="-122"/>
              </a:rPr>
              <a:t>r </a:t>
            </a:r>
            <a:r>
              <a:rPr lang="zh-CN" altLang="en-US" sz="2400" b="1" dirty="0">
                <a:solidFill>
                  <a:schemeClr val="tx1"/>
                </a:solidFill>
                <a:latin typeface="华文楷体" panose="02010600040101010101" pitchFamily="2" charset="-122"/>
                <a:ea typeface="华文楷体" panose="02010600040101010101" pitchFamily="2" charset="-122"/>
              </a:rPr>
              <a:t>等于</a:t>
            </a:r>
            <a:r>
              <a:rPr lang="en-US" altLang="zh-CN" sz="2400" b="1" dirty="0">
                <a:solidFill>
                  <a:schemeClr val="tx1"/>
                </a:solidFill>
                <a:latin typeface="华文楷体" panose="02010600040101010101" pitchFamily="2" charset="-122"/>
                <a:ea typeface="华文楷体" panose="02010600040101010101" pitchFamily="2" charset="-122"/>
              </a:rPr>
              <a:t>0</a:t>
            </a:r>
            <a:endParaRPr lang="en-US" altLang="zh-CN" sz="2400" b="1" dirty="0">
              <a:solidFill>
                <a:schemeClr val="tx1"/>
              </a:solidFill>
              <a:latin typeface="华文楷体" panose="02010600040101010101" pitchFamily="2" charset="-122"/>
              <a:ea typeface="华文楷体" panose="02010600040101010101" pitchFamily="2" charset="-122"/>
            </a:endParaRPr>
          </a:p>
          <a:p>
            <a:pPr algn="just">
              <a:lnSpc>
                <a:spcPct val="104000"/>
              </a:lnSpc>
            </a:pPr>
            <a:r>
              <a:rPr lang="en-US" altLang="zh-CN" sz="2400" b="1" dirty="0">
                <a:solidFill>
                  <a:schemeClr val="tx1"/>
                </a:solidFill>
                <a:latin typeface="华文楷体" panose="02010600040101010101" pitchFamily="2" charset="-122"/>
                <a:ea typeface="华文楷体" panose="02010600040101010101" pitchFamily="2" charset="-122"/>
              </a:rPr>
              <a:t>          2.1 m = n;</a:t>
            </a:r>
            <a:endParaRPr lang="en-US" altLang="zh-CN" sz="2400" b="1" dirty="0">
              <a:solidFill>
                <a:schemeClr val="tx1"/>
              </a:solidFill>
              <a:latin typeface="华文楷体" panose="02010600040101010101" pitchFamily="2" charset="-122"/>
              <a:ea typeface="华文楷体" panose="02010600040101010101" pitchFamily="2" charset="-122"/>
            </a:endParaRPr>
          </a:p>
          <a:p>
            <a:pPr algn="just">
              <a:lnSpc>
                <a:spcPct val="104000"/>
              </a:lnSpc>
            </a:pPr>
            <a:r>
              <a:rPr lang="en-US" altLang="zh-CN" sz="2400" b="1" dirty="0">
                <a:solidFill>
                  <a:schemeClr val="tx1"/>
                </a:solidFill>
                <a:latin typeface="华文楷体" panose="02010600040101010101" pitchFamily="2" charset="-122"/>
                <a:ea typeface="华文楷体" panose="02010600040101010101" pitchFamily="2" charset="-122"/>
              </a:rPr>
              <a:t>          2.2 n = r;</a:t>
            </a:r>
            <a:endParaRPr lang="en-US" altLang="zh-CN" sz="2400" b="1" dirty="0">
              <a:solidFill>
                <a:schemeClr val="tx1"/>
              </a:solidFill>
              <a:latin typeface="华文楷体" panose="02010600040101010101" pitchFamily="2" charset="-122"/>
              <a:ea typeface="华文楷体" panose="02010600040101010101" pitchFamily="2" charset="-122"/>
            </a:endParaRPr>
          </a:p>
          <a:p>
            <a:pPr algn="just">
              <a:lnSpc>
                <a:spcPct val="104000"/>
              </a:lnSpc>
            </a:pPr>
            <a:r>
              <a:rPr lang="en-US" altLang="zh-CN" sz="2400" b="1" dirty="0">
                <a:solidFill>
                  <a:schemeClr val="tx1"/>
                </a:solidFill>
                <a:latin typeface="华文楷体" panose="02010600040101010101" pitchFamily="2" charset="-122"/>
                <a:ea typeface="华文楷体" panose="02010600040101010101" pitchFamily="2" charset="-122"/>
              </a:rPr>
              <a:t>          2.3 r = m % n;</a:t>
            </a:r>
            <a:endParaRPr lang="en-US" altLang="zh-CN" sz="2400" b="1" dirty="0">
              <a:solidFill>
                <a:schemeClr val="tx1"/>
              </a:solidFill>
              <a:latin typeface="华文楷体" panose="02010600040101010101" pitchFamily="2" charset="-122"/>
              <a:ea typeface="华文楷体" panose="02010600040101010101" pitchFamily="2" charset="-122"/>
            </a:endParaRPr>
          </a:p>
          <a:p>
            <a:pPr algn="just">
              <a:lnSpc>
                <a:spcPct val="104000"/>
              </a:lnSpc>
            </a:pPr>
            <a:r>
              <a:rPr lang="en-US" altLang="zh-CN" sz="2400" b="1" dirty="0">
                <a:solidFill>
                  <a:schemeClr val="tx1"/>
                </a:solidFill>
                <a:latin typeface="华文楷体" panose="02010600040101010101" pitchFamily="2" charset="-122"/>
                <a:ea typeface="华文楷体" panose="02010600040101010101" pitchFamily="2" charset="-122"/>
              </a:rPr>
              <a:t>    3. </a:t>
            </a:r>
            <a:r>
              <a:rPr lang="zh-CN" altLang="en-US" sz="2400" b="1" dirty="0">
                <a:solidFill>
                  <a:schemeClr val="tx1"/>
                </a:solidFill>
                <a:latin typeface="华文楷体" panose="02010600040101010101" pitchFamily="2" charset="-122"/>
                <a:ea typeface="华文楷体" panose="02010600040101010101" pitchFamily="2" charset="-122"/>
              </a:rPr>
              <a:t>输出 </a:t>
            </a:r>
            <a:r>
              <a:rPr lang="en-US" altLang="zh-CN" sz="2400" b="1" dirty="0">
                <a:solidFill>
                  <a:schemeClr val="tx1"/>
                </a:solidFill>
                <a:latin typeface="华文楷体" panose="02010600040101010101" pitchFamily="2" charset="-122"/>
                <a:ea typeface="华文楷体" panose="02010600040101010101" pitchFamily="2" charset="-122"/>
              </a:rPr>
              <a:t>n ;</a:t>
            </a:r>
            <a:endParaRPr lang="en-US" altLang="zh-CN" sz="2400" b="1" dirty="0">
              <a:solidFill>
                <a:schemeClr val="tx1"/>
              </a:solidFill>
              <a:latin typeface="华文楷体" panose="02010600040101010101" pitchFamily="2" charset="-122"/>
              <a:ea typeface="华文楷体" panose="02010600040101010101" pitchFamily="2" charset="-122"/>
            </a:endParaRPr>
          </a:p>
        </p:txBody>
      </p:sp>
      <p:sp>
        <p:nvSpPr>
          <p:cNvPr id="33795" name="Text Box 10"/>
          <p:cNvSpPr txBox="1">
            <a:spLocks noChangeArrowheads="1"/>
          </p:cNvSpPr>
          <p:nvPr/>
        </p:nvSpPr>
        <p:spPr bwMode="auto">
          <a:xfrm>
            <a:off x="2229485" y="6294120"/>
            <a:ext cx="37852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用伪码描述欧几里德算法</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11760" y="1176020"/>
            <a:ext cx="3752850" cy="370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zh-CN" altLang="en-US" sz="2400" b="1" dirty="0" smtClean="0">
                <a:latin typeface="华文楷体" panose="02010600040101010101" pitchFamily="2" charset="-122"/>
                <a:ea typeface="华文楷体" panose="02010600040101010101" pitchFamily="2" charset="-122"/>
              </a:rPr>
              <a:t>（</a:t>
            </a:r>
            <a:r>
              <a:rPr kumimoji="1" lang="en-US" altLang="zh-CN" sz="2400" b="1" dirty="0" smtClean="0">
                <a:latin typeface="华文楷体" panose="02010600040101010101" pitchFamily="2" charset="-122"/>
                <a:ea typeface="华文楷体" panose="02010600040101010101" pitchFamily="2" charset="-122"/>
              </a:rPr>
              <a:t>4</a:t>
            </a:r>
            <a:r>
              <a:rPr kumimoji="1" lang="zh-CN" altLang="en-US" sz="2400" b="1" dirty="0" smtClean="0">
                <a:latin typeface="华文楷体" panose="02010600040101010101" pitchFamily="2" charset="-122"/>
                <a:ea typeface="华文楷体" panose="02010600040101010101" pitchFamily="2" charset="-122"/>
              </a:rPr>
              <a:t>）</a:t>
            </a:r>
            <a:r>
              <a:rPr kumimoji="1" lang="en-US" altLang="zh-CN" sz="2400" b="1" dirty="0" smtClean="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程序设计语言</a:t>
            </a:r>
            <a:endParaRPr kumimoji="1" lang="zh-CN" altLang="en-US" sz="2400" b="1" dirty="0">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优点：能由计算机执行 </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缺点：抽象性差，对语言要求高</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使用方法：算法需要验证</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lnSpc>
                <a:spcPct val="90000"/>
              </a:lnSpc>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注意事项：将算法写成子函数</a:t>
            </a:r>
            <a:endParaRPr kumimoji="1" lang="zh-CN" altLang="en-US" sz="2400" b="1" dirty="0">
              <a:solidFill>
                <a:srgbClr val="3907F1"/>
              </a:solidFill>
              <a:latin typeface="华文楷体" panose="02010600040101010101" pitchFamily="2" charset="-122"/>
              <a:ea typeface="华文楷体" panose="02010600040101010101" pitchFamily="2" charset="-122"/>
            </a:endParaRPr>
          </a:p>
          <a:p>
            <a:pPr eaLnBrk="1" hangingPunct="1">
              <a:spcBef>
                <a:spcPct val="50000"/>
              </a:spcBef>
            </a:pPr>
            <a:endParaRPr kumimoji="1"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4" name="Text Box 4"/>
          <p:cNvSpPr txBox="1">
            <a:spLocks noChangeArrowheads="1"/>
          </p:cNvSpPr>
          <p:nvPr/>
        </p:nvSpPr>
        <p:spPr bwMode="auto">
          <a:xfrm>
            <a:off x="1296323" y="232339"/>
            <a:ext cx="6551613"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1.1.2  算法的描述方法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31746" name="Text Box 4"/>
          <p:cNvSpPr txBox="1">
            <a:spLocks noChangeArrowheads="1"/>
          </p:cNvSpPr>
          <p:nvPr/>
        </p:nvSpPr>
        <p:spPr bwMode="auto">
          <a:xfrm>
            <a:off x="4103370" y="1442720"/>
            <a:ext cx="4926965" cy="44773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en-US" altLang="zh-CN" sz="2000" b="1" dirty="0" err="1" smtClean="0">
                <a:solidFill>
                  <a:schemeClr val="tx1"/>
                </a:solidFill>
                <a:latin typeface="Times New Roman" panose="02020603050405020304" pitchFamily="18" charset="0"/>
              </a:rPr>
              <a:t>int</a:t>
            </a:r>
            <a:r>
              <a:rPr kumimoji="1" lang="en-US" altLang="zh-CN" sz="2000" b="1" dirty="0" smtClean="0">
                <a:solidFill>
                  <a:schemeClr val="tx1"/>
                </a:solidFill>
                <a:latin typeface="Times New Roman" panose="02020603050405020304" pitchFamily="18" charset="0"/>
              </a:rPr>
              <a:t> </a:t>
            </a:r>
            <a:r>
              <a:rPr kumimoji="1" lang="en-US" altLang="zh-CN" sz="2000" b="1" dirty="0" err="1">
                <a:solidFill>
                  <a:schemeClr val="tx1"/>
                </a:solidFill>
                <a:latin typeface="Times New Roman" panose="02020603050405020304" pitchFamily="18" charset="0"/>
              </a:rPr>
              <a:t>CommonFactor</a:t>
            </a:r>
            <a:r>
              <a:rPr kumimoji="1" lang="en-US" altLang="zh-CN" sz="2000" b="1" dirty="0">
                <a:solidFill>
                  <a:schemeClr val="tx1"/>
                </a:solidFill>
                <a:latin typeface="Times New Roman" panose="02020603050405020304" pitchFamily="18" charset="0"/>
              </a:rPr>
              <a:t>(</a:t>
            </a:r>
            <a:r>
              <a:rPr kumimoji="1" lang="en-US" altLang="zh-CN" sz="2000" b="1" dirty="0" err="1">
                <a:solidFill>
                  <a:schemeClr val="tx1"/>
                </a:solidFill>
                <a:latin typeface="Times New Roman" panose="02020603050405020304" pitchFamily="18" charset="0"/>
              </a:rPr>
              <a:t>int</a:t>
            </a:r>
            <a:r>
              <a:rPr kumimoji="1" lang="en-US" altLang="zh-CN" sz="2000" b="1" dirty="0">
                <a:solidFill>
                  <a:schemeClr val="tx1"/>
                </a:solidFill>
                <a:latin typeface="Times New Roman" panose="02020603050405020304" pitchFamily="18" charset="0"/>
              </a:rPr>
              <a:t> m, </a:t>
            </a:r>
            <a:r>
              <a:rPr kumimoji="1" lang="en-US" altLang="zh-CN" sz="2000" b="1" dirty="0" err="1">
                <a:solidFill>
                  <a:schemeClr val="tx1"/>
                </a:solidFill>
                <a:latin typeface="Times New Roman" panose="02020603050405020304" pitchFamily="18" charset="0"/>
              </a:rPr>
              <a:t>int</a:t>
            </a:r>
            <a:r>
              <a:rPr kumimoji="1" lang="en-US" altLang="zh-CN" sz="2000" b="1" dirty="0">
                <a:solidFill>
                  <a:schemeClr val="tx1"/>
                </a:solidFill>
                <a:latin typeface="Times New Roman" panose="02020603050405020304" pitchFamily="18" charset="0"/>
              </a:rPr>
              <a:t> n)</a:t>
            </a:r>
            <a:endParaRPr kumimoji="1" lang="en-US" altLang="zh-CN" sz="2000" b="1" dirty="0">
              <a:solidFill>
                <a:schemeClr val="tx1"/>
              </a:solidFill>
              <a:latin typeface="Times New Roman" panose="02020603050405020304" pitchFamily="18" charset="0"/>
            </a:endParaRPr>
          </a:p>
          <a:p>
            <a:pPr algn="just" eaLnBrk="1" hangingPunct="1">
              <a:lnSpc>
                <a:spcPct val="95000"/>
              </a:lnSpc>
            </a:pP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a:p>
            <a:pPr algn="just"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r>
              <a:rPr kumimoji="1" lang="en-US" altLang="zh-CN" sz="2000" b="1" dirty="0" err="1" smtClean="0">
                <a:solidFill>
                  <a:schemeClr val="tx1"/>
                </a:solidFill>
                <a:latin typeface="Times New Roman" panose="02020603050405020304" pitchFamily="18" charset="0"/>
              </a:rPr>
              <a:t>int</a:t>
            </a:r>
            <a:r>
              <a:rPr kumimoji="1" lang="en-US" altLang="zh-CN" sz="2000" b="1" dirty="0" smtClean="0">
                <a:solidFill>
                  <a:schemeClr val="tx1"/>
                </a:solidFill>
                <a:latin typeface="Times New Roman" panose="02020603050405020304" pitchFamily="18" charset="0"/>
              </a:rPr>
              <a:t> </a:t>
            </a:r>
            <a:r>
              <a:rPr kumimoji="1" lang="en-US" altLang="zh-CN" sz="2000" b="1" dirty="0">
                <a:solidFill>
                  <a:schemeClr val="tx1"/>
                </a:solidFill>
                <a:latin typeface="Times New Roman" panose="02020603050405020304" pitchFamily="18" charset="0"/>
              </a:rPr>
              <a:t>r=m % n;</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while </a:t>
            </a:r>
            <a:r>
              <a:rPr kumimoji="1" lang="en-US" altLang="zh-CN" sz="2000" b="1" dirty="0">
                <a:solidFill>
                  <a:schemeClr val="tx1"/>
                </a:solidFill>
                <a:latin typeface="Times New Roman" panose="02020603050405020304" pitchFamily="18" charset="0"/>
              </a:rPr>
              <a:t>(r!=0) </a:t>
            </a:r>
            <a:endParaRPr kumimoji="1" lang="en-US" altLang="zh-CN" sz="2000" b="1" dirty="0">
              <a:solidFill>
                <a:schemeClr val="tx1"/>
              </a:solidFill>
              <a:latin typeface="Times New Roman" panose="02020603050405020304" pitchFamily="18" charset="0"/>
            </a:endParaRPr>
          </a:p>
          <a:p>
            <a:pPr algn="just"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m=n</a:t>
            </a: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n=r</a:t>
            </a: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r=m </a:t>
            </a:r>
            <a:r>
              <a:rPr kumimoji="1" lang="en-US" altLang="zh-CN" sz="2000" b="1" dirty="0">
                <a:solidFill>
                  <a:schemeClr val="tx1"/>
                </a:solidFill>
                <a:latin typeface="Times New Roman" panose="02020603050405020304" pitchFamily="18" charset="0"/>
              </a:rPr>
              <a:t>% n;</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endParaRPr kumimoji="1" lang="en-US" altLang="zh-CN" sz="2000" b="1" dirty="0" smtClean="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r>
              <a:rPr kumimoji="1" lang="en-US" altLang="zh-CN" sz="2000" b="1" dirty="0">
                <a:solidFill>
                  <a:schemeClr val="tx1"/>
                </a:solidFill>
                <a:latin typeface="Times New Roman" panose="02020603050405020304" pitchFamily="18" charset="0"/>
              </a:rPr>
              <a:t>return n;</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void main( )</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   </a:t>
            </a:r>
            <a:r>
              <a:rPr kumimoji="1" lang="en-US" altLang="zh-CN" sz="2000" b="1" dirty="0" smtClean="0">
                <a:solidFill>
                  <a:schemeClr val="tx1"/>
                </a:solidFill>
                <a:latin typeface="Times New Roman" panose="02020603050405020304" pitchFamily="18" charset="0"/>
              </a:rPr>
              <a:t>    </a:t>
            </a:r>
            <a:r>
              <a:rPr kumimoji="1" lang="en-US" altLang="zh-CN" sz="2000" b="1" dirty="0" err="1" smtClean="0">
                <a:solidFill>
                  <a:schemeClr val="tx1"/>
                </a:solidFill>
                <a:latin typeface="Times New Roman" panose="02020603050405020304" pitchFamily="18" charset="0"/>
              </a:rPr>
              <a:t>cout</a:t>
            </a:r>
            <a:r>
              <a:rPr kumimoji="1" lang="en-US" altLang="zh-CN" sz="2000" b="1" dirty="0">
                <a:solidFill>
                  <a:schemeClr val="tx1"/>
                </a:solidFill>
                <a:latin typeface="Times New Roman" panose="02020603050405020304" pitchFamily="18" charset="0"/>
              </a:rPr>
              <a:t>&lt;&lt;</a:t>
            </a:r>
            <a:r>
              <a:rPr kumimoji="1" lang="en-US" altLang="zh-CN" sz="2000" b="1" dirty="0" err="1">
                <a:solidFill>
                  <a:schemeClr val="tx1"/>
                </a:solidFill>
                <a:latin typeface="Times New Roman" panose="02020603050405020304" pitchFamily="18" charset="0"/>
              </a:rPr>
              <a:t>CommonFactor</a:t>
            </a:r>
            <a:r>
              <a:rPr kumimoji="1" lang="en-US" altLang="zh-CN" sz="2000" b="1" dirty="0">
                <a:solidFill>
                  <a:schemeClr val="tx1"/>
                </a:solidFill>
                <a:latin typeface="Times New Roman" panose="02020603050405020304" pitchFamily="18" charset="0"/>
              </a:rPr>
              <a:t>(63, 54)&lt;&lt;</a:t>
            </a:r>
            <a:r>
              <a:rPr kumimoji="1" lang="en-US" altLang="zh-CN" sz="2000" b="1" dirty="0" err="1">
                <a:solidFill>
                  <a:schemeClr val="tx1"/>
                </a:solidFill>
                <a:latin typeface="Times New Roman" panose="02020603050405020304" pitchFamily="18" charset="0"/>
              </a:rPr>
              <a:t>endl</a:t>
            </a: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a:p>
            <a:pPr eaLnBrk="1" hangingPunct="1">
              <a:lnSpc>
                <a:spcPct val="95000"/>
              </a:lnSpc>
            </a:pP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endParaRPr>
          </a:p>
        </p:txBody>
      </p:sp>
      <p:sp>
        <p:nvSpPr>
          <p:cNvPr id="33795" name="Text Box 10"/>
          <p:cNvSpPr txBox="1">
            <a:spLocks noChangeArrowheads="1"/>
          </p:cNvSpPr>
          <p:nvPr/>
        </p:nvSpPr>
        <p:spPr bwMode="auto">
          <a:xfrm>
            <a:off x="4103370" y="6101715"/>
            <a:ext cx="49269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latin typeface="华文楷体" panose="02010600040101010101" pitchFamily="2" charset="-122"/>
                <a:ea typeface="华文楷体" panose="02010600040101010101" pitchFamily="2" charset="-122"/>
              </a:rPr>
              <a:t>用程序设计语言描述欧几里德算法</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857375" y="263525"/>
            <a:ext cx="6119495"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1.1.3  算法和数据结构</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196611" name="Text Box 3"/>
          <p:cNvSpPr txBox="1">
            <a:spLocks noChangeArrowheads="1"/>
          </p:cNvSpPr>
          <p:nvPr/>
        </p:nvSpPr>
        <p:spPr bwMode="auto">
          <a:xfrm>
            <a:off x="539750" y="1196975"/>
            <a:ext cx="5473700" cy="461665"/>
          </a:xfrm>
          <a:prstGeom prst="rect">
            <a:avLst/>
          </a:prstGeom>
          <a:noFill/>
          <a:ln w="9525">
            <a:noFill/>
            <a:miter lim="800000"/>
          </a:ln>
          <a:effectLst/>
        </p:spPr>
        <p:txBody>
          <a:bodyPr>
            <a:spAutoFit/>
          </a:bodyPr>
          <a:lstStyle/>
          <a:p>
            <a:pPr>
              <a:spcBef>
                <a:spcPct val="50000"/>
              </a:spcBef>
            </a:pPr>
            <a:r>
              <a:rPr lang="zh-CN" altLang="en-US" sz="2400" b="1" dirty="0">
                <a:solidFill>
                  <a:srgbClr val="3907F1"/>
                </a:solidFill>
                <a:latin typeface="华文楷体" panose="02010600040101010101" pitchFamily="2" charset="-122"/>
                <a:ea typeface="华文楷体" panose="02010600040101010101" pitchFamily="2" charset="-122"/>
                <a:cs typeface="Times New Roman" panose="02020603050405020304" pitchFamily="18" charset="0"/>
              </a:rPr>
              <a:t>算法与数据结构既有联系又有区别。</a:t>
            </a:r>
            <a:endParaRPr lang="zh-CN" altLang="en-US" sz="2400" b="1" dirty="0">
              <a:solidFill>
                <a:srgbClr val="3907F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6612" name="Text Box 4"/>
          <p:cNvSpPr txBox="1">
            <a:spLocks noChangeArrowheads="1"/>
          </p:cNvSpPr>
          <p:nvPr/>
        </p:nvSpPr>
        <p:spPr bwMode="auto">
          <a:xfrm>
            <a:off x="611188" y="1844675"/>
            <a:ext cx="8351837" cy="1938992"/>
          </a:xfrm>
          <a:prstGeom prst="rect">
            <a:avLst/>
          </a:prstGeom>
          <a:noFill/>
          <a:ln w="9525">
            <a:noFill/>
            <a:miter lim="800000"/>
          </a:ln>
          <a:effectLst/>
        </p:spPr>
        <p:txBody>
          <a:bodyPr>
            <a:spAutoFit/>
          </a:bodyPr>
          <a:lstStyle/>
          <a:p>
            <a:r>
              <a:rPr lang="zh-CN" altLang="en-US" sz="2400" b="1" dirty="0">
                <a:solidFill>
                  <a:srgbClr val="CC0099"/>
                </a:solidFill>
                <a:latin typeface="华文楷体" panose="02010600040101010101" pitchFamily="2" charset="-122"/>
                <a:ea typeface="华文楷体" panose="02010600040101010101" pitchFamily="2" charset="-122"/>
                <a:cs typeface="Times New Roman" panose="02020603050405020304" pitchFamily="18" charset="0"/>
              </a:rPr>
              <a:t>联系：</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数据结构是算法设计的基础。</a:t>
            </a:r>
            <a:r>
              <a:rPr lang="zh-CN" altLang="en-US" sz="2400" b="1" dirty="0">
                <a:solidFill>
                  <a:srgbClr val="3907F1"/>
                </a:solidFill>
                <a:latin typeface="华文楷体" panose="02010600040101010101" pitchFamily="2" charset="-122"/>
                <a:ea typeface="华文楷体" panose="02010600040101010101" pitchFamily="2" charset="-122"/>
                <a:cs typeface="Times New Roman" panose="02020603050405020304" pitchFamily="18" charset="0"/>
              </a:rPr>
              <a:t>算法的操作对象是数据结构</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，在设计算法时，通常要构建适合这种算法的数据结构。数据结构设计主要是选择数据的存储方式，如确定求解问题中的数据采用数组存储还是采用链表存储等。</a:t>
            </a:r>
            <a:r>
              <a:rPr lang="zh-CN" altLang="en-US" sz="2400" b="1" dirty="0">
                <a:solidFill>
                  <a:srgbClr val="3907F1"/>
                </a:solidFill>
                <a:latin typeface="华文楷体" panose="02010600040101010101" pitchFamily="2" charset="-122"/>
                <a:ea typeface="华文楷体" panose="02010600040101010101" pitchFamily="2" charset="-122"/>
                <a:cs typeface="Times New Roman" panose="02020603050405020304" pitchFamily="18" charset="0"/>
              </a:rPr>
              <a:t>算法设计就是在选定的存储结构上设计一个满足要求的好算法</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6613" name="Text Box 5"/>
          <p:cNvSpPr txBox="1">
            <a:spLocks noChangeArrowheads="1"/>
          </p:cNvSpPr>
          <p:nvPr/>
        </p:nvSpPr>
        <p:spPr bwMode="auto">
          <a:xfrm>
            <a:off x="642910" y="3963988"/>
            <a:ext cx="8424862" cy="1200329"/>
          </a:xfrm>
          <a:prstGeom prst="rect">
            <a:avLst/>
          </a:prstGeom>
          <a:noFill/>
          <a:ln w="9525">
            <a:noFill/>
            <a:miter lim="800000"/>
          </a:ln>
          <a:effectLst/>
        </p:spPr>
        <p:txBody>
          <a:bodyPr>
            <a:spAutoFit/>
          </a:bodyPr>
          <a:lstStyle/>
          <a:p>
            <a:pPr>
              <a:spcBef>
                <a:spcPct val="50000"/>
              </a:spcBef>
            </a:pPr>
            <a:r>
              <a:rPr lang="zh-CN" altLang="en-US" sz="2400" b="1" dirty="0">
                <a:solidFill>
                  <a:srgbClr val="CC0099"/>
                </a:solidFill>
                <a:latin typeface="华文楷体" panose="02010600040101010101" pitchFamily="2" charset="-122"/>
                <a:ea typeface="华文楷体" panose="02010600040101010101" pitchFamily="2" charset="-122"/>
                <a:cs typeface="Times New Roman" panose="02020603050405020304" pitchFamily="18" charset="0"/>
              </a:rPr>
              <a:t>区别：</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数据结构关注的是数据的逻辑结构、存储结构以及基本操作，而算法更多的是</a:t>
            </a:r>
            <a:r>
              <a:rPr lang="zh-CN" altLang="en-US" sz="2400" b="1" dirty="0">
                <a:solidFill>
                  <a:srgbClr val="3907F1"/>
                </a:solidFill>
                <a:latin typeface="华文楷体" panose="02010600040101010101" pitchFamily="2" charset="-122"/>
                <a:ea typeface="华文楷体" panose="02010600040101010101" pitchFamily="2" charset="-122"/>
                <a:cs typeface="Times New Roman" panose="02020603050405020304" pitchFamily="18" charset="0"/>
              </a:rPr>
              <a:t>关注如何在数据结构的基础上解决实际问题</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。算法是编程思想，数据结构则是这些思想的逻辑基础。</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752793" y="236538"/>
            <a:ext cx="7681912" cy="645160"/>
          </a:xfrm>
          <a:prstGeom prst="rect">
            <a:avLst/>
          </a:prstGeom>
          <a:noFill/>
          <a:ln w="9525">
            <a:noFill/>
          </a:ln>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  算法的基本概念</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14339" name="Text Box 5">
            <a:hlinkClick r:id="" action="ppaction://hlinkshowjump?jump=nextslide"/>
          </p:cNvPr>
          <p:cNvSpPr txBox="1">
            <a:spLocks noChangeArrowheads="1"/>
          </p:cNvSpPr>
          <p:nvPr/>
        </p:nvSpPr>
        <p:spPr bwMode="auto">
          <a:xfrm>
            <a:off x="1586230" y="1682115"/>
            <a:ext cx="5562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1.1.1  </a:t>
            </a:r>
            <a:r>
              <a:rPr kumimoji="1" lang="zh-CN" altLang="en-US" sz="3200" b="1">
                <a:latin typeface="华文楷体" panose="02010600040101010101" pitchFamily="2" charset="-122"/>
                <a:ea typeface="华文楷体" panose="02010600040101010101" pitchFamily="2" charset="-122"/>
                <a:sym typeface="+mn-ea"/>
              </a:rPr>
              <a:t>算法及其重要特性</a:t>
            </a:r>
            <a:endParaRPr kumimoji="1" lang="zh-CN" altLang="en-US" sz="3200">
              <a:latin typeface="华文楷体" panose="02010600040101010101" pitchFamily="2" charset="-122"/>
              <a:ea typeface="华文楷体" panose="02010600040101010101" pitchFamily="2" charset="-122"/>
            </a:endParaRPr>
          </a:p>
        </p:txBody>
      </p:sp>
      <p:sp>
        <p:nvSpPr>
          <p:cNvPr id="14340" name="Text Box 7">
            <a:hlinkClick r:id="rId1" action="ppaction://hlinksldjump"/>
          </p:cNvPr>
          <p:cNvSpPr txBox="1">
            <a:spLocks noChangeArrowheads="1"/>
          </p:cNvSpPr>
          <p:nvPr/>
        </p:nvSpPr>
        <p:spPr bwMode="auto">
          <a:xfrm>
            <a:off x="1586230" y="2367915"/>
            <a:ext cx="63944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1.1.2  </a:t>
            </a:r>
            <a:r>
              <a:rPr kumimoji="1" lang="zh-CN" altLang="en-US" sz="3200" b="1">
                <a:latin typeface="华文楷体" panose="02010600040101010101" pitchFamily="2" charset="-122"/>
                <a:ea typeface="华文楷体" panose="02010600040101010101" pitchFamily="2" charset="-122"/>
                <a:sym typeface="+mn-ea"/>
              </a:rPr>
              <a:t>算法的描述方法</a:t>
            </a:r>
            <a:endParaRPr kumimoji="1" lang="zh-CN" altLang="en-US" sz="3200" b="1">
              <a:latin typeface="华文楷体" panose="02010600040101010101" pitchFamily="2" charset="-122"/>
              <a:ea typeface="华文楷体" panose="02010600040101010101" pitchFamily="2" charset="-122"/>
              <a:sym typeface="+mn-ea"/>
            </a:endParaRPr>
          </a:p>
        </p:txBody>
      </p:sp>
      <p:sp>
        <p:nvSpPr>
          <p:cNvPr id="14341" name="Text Box 8">
            <a:hlinkClick r:id="rId2" action="ppaction://hlinksldjump"/>
          </p:cNvPr>
          <p:cNvSpPr txBox="1">
            <a:spLocks noChangeArrowheads="1"/>
          </p:cNvSpPr>
          <p:nvPr/>
        </p:nvSpPr>
        <p:spPr bwMode="auto">
          <a:xfrm>
            <a:off x="1586230" y="3053715"/>
            <a:ext cx="603408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1.1.3  </a:t>
            </a:r>
            <a:r>
              <a:rPr kumimoji="1" lang="zh-CN" altLang="en-US" sz="3200" b="1">
                <a:latin typeface="华文楷体" panose="02010600040101010101" pitchFamily="2" charset="-122"/>
                <a:ea typeface="华文楷体" panose="02010600040101010101" pitchFamily="2" charset="-122"/>
                <a:sym typeface="+mn-ea"/>
              </a:rPr>
              <a:t>算法与数据结构</a:t>
            </a:r>
            <a:endParaRPr kumimoji="1" lang="zh-CN" altLang="en-US" sz="3200" b="1">
              <a:latin typeface="华文楷体" panose="02010600040101010101" pitchFamily="2" charset="-122"/>
              <a:ea typeface="华文楷体" panose="02010600040101010101" pitchFamily="2" charset="-122"/>
              <a:sym typeface="+mn-ea"/>
            </a:endParaRPr>
          </a:p>
        </p:txBody>
      </p:sp>
      <p:sp>
        <p:nvSpPr>
          <p:cNvPr id="2" name="Text Box 9">
            <a:hlinkClick r:id="rId3" action="ppaction://hlinksldjump"/>
          </p:cNvPr>
          <p:cNvSpPr txBox="1">
            <a:spLocks noChangeArrowheads="1"/>
          </p:cNvSpPr>
          <p:nvPr/>
        </p:nvSpPr>
        <p:spPr bwMode="auto">
          <a:xfrm>
            <a:off x="1562100" y="3715385"/>
            <a:ext cx="69342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华文楷体" panose="02010600040101010101" pitchFamily="2" charset="-122"/>
                <a:ea typeface="华文楷体" panose="02010600040101010101" pitchFamily="2" charset="-122"/>
              </a:rPr>
              <a:t>1.1.4  </a:t>
            </a:r>
            <a:r>
              <a:rPr kumimoji="1" lang="zh-CN" altLang="en-US" sz="3200" b="1">
                <a:latin typeface="华文楷体" panose="02010600040101010101" pitchFamily="2" charset="-122"/>
                <a:ea typeface="华文楷体" panose="02010600040101010101" pitchFamily="2" charset="-122"/>
                <a:sym typeface="+mn-ea"/>
              </a:rPr>
              <a:t>算法设计的一般过程</a:t>
            </a:r>
            <a:endParaRPr kumimoji="1" lang="zh-CN" altLang="en-US" sz="3200" b="1">
              <a:latin typeface="华文楷体" panose="02010600040101010101" pitchFamily="2" charset="-122"/>
              <a:ea typeface="华文楷体" panose="02010600040101010101" pitchFamily="2" charset="-122"/>
              <a:sym typeface="+mn-ea"/>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648970" y="283210"/>
            <a:ext cx="7352665"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1.1.4  算法设计的</a:t>
            </a:r>
            <a:r>
              <a:rPr lang="zh-CN" altLang="en-US" sz="3600" b="1" dirty="0">
                <a:solidFill>
                  <a:schemeClr val="bg1"/>
                </a:solidFill>
                <a:latin typeface="黑体" panose="02010609060101010101" pitchFamily="49" charset="-122"/>
                <a:ea typeface="黑体" panose="02010609060101010101" pitchFamily="49" charset="-122"/>
                <a:sym typeface="+mn-ea"/>
              </a:rPr>
              <a:t>一般过程</a:t>
            </a:r>
            <a:endParaRPr lang="zh-CN" altLang="en-US" sz="3600" b="1" dirty="0">
              <a:solidFill>
                <a:schemeClr val="bg1"/>
              </a:solidFill>
              <a:latin typeface="黑体" panose="02010609060101010101" pitchFamily="49" charset="-122"/>
              <a:ea typeface="黑体" panose="02010609060101010101" pitchFamily="49" charset="-122"/>
              <a:sym typeface="+mn-ea"/>
            </a:endParaRPr>
          </a:p>
        </p:txBody>
      </p:sp>
      <p:sp>
        <p:nvSpPr>
          <p:cNvPr id="195588" name="Rectangle 4"/>
          <p:cNvSpPr>
            <a:spLocks noChangeArrowheads="1"/>
          </p:cNvSpPr>
          <p:nvPr/>
        </p:nvSpPr>
        <p:spPr bwMode="auto">
          <a:xfrm>
            <a:off x="0" y="2624138"/>
            <a:ext cx="9144000" cy="0"/>
          </a:xfrm>
          <a:prstGeom prst="rect">
            <a:avLst/>
          </a:prstGeom>
          <a:noFill/>
          <a:ln w="9525">
            <a:noFill/>
            <a:miter lim="800000"/>
          </a:ln>
          <a:effectLst/>
        </p:spPr>
        <p:txBody>
          <a:bodyPr wrap="none" anchor="ctr">
            <a:spAutoFit/>
          </a:bodyPr>
          <a:lstStyle/>
          <a:p>
            <a:endParaRPr lang="zh-CN" altLang="en-US"/>
          </a:p>
        </p:txBody>
      </p:sp>
      <p:sp>
        <p:nvSpPr>
          <p:cNvPr id="195589"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630" name="文本框 26629"/>
          <p:cNvSpPr txBox="1"/>
          <p:nvPr/>
        </p:nvSpPr>
        <p:spPr>
          <a:xfrm>
            <a:off x="1258888" y="1617980"/>
            <a:ext cx="6934200" cy="4656455"/>
          </a:xfrm>
          <a:prstGeom prst="rect">
            <a:avLst/>
          </a:prstGeom>
          <a:noFill/>
          <a:ln w="9525">
            <a:noFill/>
          </a:ln>
        </p:spPr>
        <p:txBody>
          <a:bodyPr>
            <a:spAutoFit/>
          </a:bodyPr>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1</a:t>
            </a:r>
            <a:r>
              <a:rPr lang="zh-CN" altLang="en-US" sz="2800" b="1" dirty="0">
                <a:solidFill>
                  <a:schemeClr val="tx1"/>
                </a:solidFill>
                <a:latin typeface="华文楷体" panose="02010600040101010101" pitchFamily="2" charset="-122"/>
                <a:ea typeface="华文楷体" panose="02010600040101010101" pitchFamily="2" charset="-122"/>
              </a:rPr>
              <a:t>．理解问题</a:t>
            </a:r>
            <a:endParaRPr lang="zh-CN" altLang="en-US" sz="2800" b="1" dirty="0">
              <a:solidFill>
                <a:schemeClr val="tx1"/>
              </a:solidFill>
              <a:latin typeface="华文楷体" panose="02010600040101010101" pitchFamily="2" charset="-122"/>
              <a:ea typeface="华文楷体" panose="02010600040101010101" pitchFamily="2" charset="-122"/>
            </a:endParaRPr>
          </a:p>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2</a:t>
            </a:r>
            <a:r>
              <a:rPr lang="zh-CN" altLang="en-US" sz="2800" b="1" dirty="0">
                <a:solidFill>
                  <a:schemeClr val="tx1"/>
                </a:solidFill>
                <a:latin typeface="华文楷体" panose="02010600040101010101" pitchFamily="2" charset="-122"/>
                <a:ea typeface="华文楷体" panose="02010600040101010101" pitchFamily="2" charset="-122"/>
              </a:rPr>
              <a:t>．预测所有可能的输入</a:t>
            </a:r>
            <a:endParaRPr lang="zh-CN" altLang="en-US" sz="2800" b="1" dirty="0">
              <a:solidFill>
                <a:schemeClr val="tx1"/>
              </a:solidFill>
              <a:latin typeface="华文楷体" panose="02010600040101010101" pitchFamily="2" charset="-122"/>
              <a:ea typeface="华文楷体" panose="02010600040101010101" pitchFamily="2" charset="-122"/>
            </a:endParaRPr>
          </a:p>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8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在精确解和近似解间做选择</a:t>
            </a:r>
            <a:r>
              <a:rPr lang="zh-CN" altLang="en-US" sz="2800" dirty="0">
                <a:solidFill>
                  <a:schemeClr val="tx1"/>
                </a:solidFill>
                <a:latin typeface="华文楷体" panose="02010600040101010101" pitchFamily="2" charset="-122"/>
                <a:ea typeface="华文楷体" panose="02010600040101010101" pitchFamily="2" charset="-122"/>
              </a:rPr>
              <a:t> </a:t>
            </a:r>
            <a:endParaRPr lang="zh-CN" altLang="en-US" sz="2800" dirty="0">
              <a:solidFill>
                <a:schemeClr val="tx1"/>
              </a:solidFill>
              <a:latin typeface="华文楷体" panose="02010600040101010101" pitchFamily="2" charset="-122"/>
              <a:ea typeface="华文楷体" panose="02010600040101010101" pitchFamily="2" charset="-122"/>
            </a:endParaRPr>
          </a:p>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4. </a:t>
            </a:r>
            <a:r>
              <a:rPr lang="zh-CN" altLang="en-US" sz="2800" b="1" dirty="0">
                <a:solidFill>
                  <a:schemeClr val="tx1"/>
                </a:solidFill>
                <a:latin typeface="华文楷体" panose="02010600040101010101" pitchFamily="2" charset="-122"/>
                <a:ea typeface="华文楷体" panose="02010600040101010101" pitchFamily="2" charset="-122"/>
              </a:rPr>
              <a:t>确定适当的数据结构</a:t>
            </a:r>
            <a:r>
              <a:rPr lang="zh-CN" altLang="en-US" sz="2800" dirty="0">
                <a:solidFill>
                  <a:schemeClr val="tx1"/>
                </a:solidFill>
                <a:latin typeface="华文楷体" panose="02010600040101010101" pitchFamily="2" charset="-122"/>
                <a:ea typeface="华文楷体" panose="02010600040101010101" pitchFamily="2" charset="-122"/>
              </a:rPr>
              <a:t> </a:t>
            </a:r>
            <a:endParaRPr lang="zh-CN" altLang="en-US" sz="2800" dirty="0">
              <a:solidFill>
                <a:schemeClr val="tx1"/>
              </a:solidFill>
              <a:latin typeface="华文楷体" panose="02010600040101010101" pitchFamily="2" charset="-122"/>
              <a:ea typeface="华文楷体" panose="02010600040101010101" pitchFamily="2" charset="-122"/>
            </a:endParaRPr>
          </a:p>
          <a:p>
            <a:pPr algn="just">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5</a:t>
            </a:r>
            <a:r>
              <a:rPr lang="zh-CN" altLang="en-US" sz="2800" b="1" dirty="0">
                <a:solidFill>
                  <a:schemeClr val="tx1"/>
                </a:solidFill>
                <a:latin typeface="华文楷体" panose="02010600040101010101" pitchFamily="2" charset="-122"/>
                <a:ea typeface="华文楷体" panose="02010600040101010101" pitchFamily="2" charset="-122"/>
              </a:rPr>
              <a:t>．算法设计技术</a:t>
            </a:r>
            <a:endParaRPr lang="zh-CN" altLang="en-US" sz="2800" dirty="0">
              <a:solidFill>
                <a:schemeClr val="tx1"/>
              </a:solidFill>
              <a:latin typeface="华文楷体" panose="02010600040101010101" pitchFamily="2" charset="-122"/>
              <a:ea typeface="华文楷体" panose="02010600040101010101" pitchFamily="2" charset="-122"/>
            </a:endParaRPr>
          </a:p>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6</a:t>
            </a:r>
            <a:r>
              <a:rPr lang="zh-CN" altLang="en-US" sz="2800" b="1" dirty="0">
                <a:solidFill>
                  <a:schemeClr val="tx1"/>
                </a:solidFill>
                <a:latin typeface="华文楷体" panose="02010600040101010101" pitchFamily="2" charset="-122"/>
                <a:ea typeface="华文楷体" panose="02010600040101010101" pitchFamily="2" charset="-122"/>
              </a:rPr>
              <a:t>．描述算法</a:t>
            </a:r>
            <a:r>
              <a:rPr lang="zh-CN" altLang="en-US" sz="2800" dirty="0">
                <a:solidFill>
                  <a:schemeClr val="tx1"/>
                </a:solidFill>
                <a:latin typeface="华文楷体" panose="02010600040101010101" pitchFamily="2" charset="-122"/>
                <a:ea typeface="华文楷体" panose="02010600040101010101" pitchFamily="2" charset="-122"/>
              </a:rPr>
              <a:t> </a:t>
            </a:r>
            <a:endParaRPr lang="zh-CN" altLang="en-US" sz="2800" dirty="0">
              <a:solidFill>
                <a:schemeClr val="tx1"/>
              </a:solidFill>
              <a:latin typeface="华文楷体" panose="02010600040101010101" pitchFamily="2" charset="-122"/>
              <a:ea typeface="华文楷体" panose="02010600040101010101" pitchFamily="2" charset="-122"/>
            </a:endParaRPr>
          </a:p>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7</a:t>
            </a:r>
            <a:r>
              <a:rPr lang="zh-CN" altLang="en-US" sz="2800" b="1" dirty="0">
                <a:solidFill>
                  <a:schemeClr val="tx1"/>
                </a:solidFill>
                <a:latin typeface="华文楷体" panose="02010600040101010101" pitchFamily="2" charset="-122"/>
                <a:ea typeface="华文楷体" panose="02010600040101010101" pitchFamily="2" charset="-122"/>
              </a:rPr>
              <a:t>．跟踪算法</a:t>
            </a:r>
            <a:r>
              <a:rPr lang="zh-CN" altLang="en-US" sz="2800" dirty="0">
                <a:solidFill>
                  <a:schemeClr val="tx1"/>
                </a:solidFill>
                <a:latin typeface="华文楷体" panose="02010600040101010101" pitchFamily="2" charset="-122"/>
                <a:ea typeface="华文楷体" panose="02010600040101010101" pitchFamily="2" charset="-122"/>
              </a:rPr>
              <a:t> </a:t>
            </a:r>
            <a:endParaRPr lang="zh-CN" altLang="en-US" sz="2800" dirty="0">
              <a:solidFill>
                <a:schemeClr val="tx1"/>
              </a:solidFill>
              <a:latin typeface="华文楷体" panose="02010600040101010101" pitchFamily="2" charset="-122"/>
              <a:ea typeface="华文楷体" panose="02010600040101010101" pitchFamily="2" charset="-122"/>
            </a:endParaRPr>
          </a:p>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8</a:t>
            </a:r>
            <a:r>
              <a:rPr lang="zh-CN" altLang="en-US" sz="2800" b="1" dirty="0">
                <a:solidFill>
                  <a:schemeClr val="tx1"/>
                </a:solidFill>
                <a:latin typeface="华文楷体" panose="02010600040101010101" pitchFamily="2" charset="-122"/>
                <a:ea typeface="华文楷体" panose="02010600040101010101" pitchFamily="2" charset="-122"/>
              </a:rPr>
              <a:t>．分析算法的效率</a:t>
            </a:r>
            <a:r>
              <a:rPr lang="zh-CN" altLang="en-US" sz="2800" dirty="0">
                <a:solidFill>
                  <a:schemeClr val="tx1"/>
                </a:solidFill>
                <a:latin typeface="华文楷体" panose="02010600040101010101" pitchFamily="2" charset="-122"/>
                <a:ea typeface="华文楷体" panose="02010600040101010101" pitchFamily="2" charset="-122"/>
              </a:rPr>
              <a:t> </a:t>
            </a:r>
            <a:endParaRPr lang="zh-CN" altLang="en-US" sz="2800" dirty="0">
              <a:solidFill>
                <a:schemeClr val="tx1"/>
              </a:solidFill>
              <a:latin typeface="华文楷体" panose="02010600040101010101" pitchFamily="2" charset="-122"/>
              <a:ea typeface="华文楷体" panose="02010600040101010101" pitchFamily="2" charset="-122"/>
            </a:endParaRPr>
          </a:p>
          <a:p>
            <a:pPr algn="l">
              <a:spcBef>
                <a:spcPct val="20000"/>
              </a:spcBef>
            </a:pPr>
            <a:r>
              <a:rPr lang="en-US" altLang="zh-CN" sz="2800" b="1" dirty="0">
                <a:solidFill>
                  <a:schemeClr val="tx1"/>
                </a:solidFill>
                <a:latin typeface="华文楷体" panose="02010600040101010101" pitchFamily="2" charset="-122"/>
                <a:ea typeface="华文楷体" panose="02010600040101010101" pitchFamily="2" charset="-122"/>
              </a:rPr>
              <a:t>9</a:t>
            </a:r>
            <a:r>
              <a:rPr lang="zh-CN" altLang="en-US" sz="2800" b="1" dirty="0">
                <a:solidFill>
                  <a:schemeClr val="tx1"/>
                </a:solidFill>
                <a:latin typeface="华文楷体" panose="02010600040101010101" pitchFamily="2" charset="-122"/>
                <a:ea typeface="华文楷体" panose="02010600040101010101" pitchFamily="2" charset="-122"/>
              </a:rPr>
              <a:t>．根据算法编写代码</a:t>
            </a:r>
            <a:r>
              <a:rPr lang="zh-CN" altLang="en-US" sz="2800" dirty="0">
                <a:solidFill>
                  <a:schemeClr val="tx1"/>
                </a:solidFill>
                <a:latin typeface="华文楷体" panose="02010600040101010101" pitchFamily="2" charset="-122"/>
                <a:ea typeface="华文楷体" panose="02010600040101010101" pitchFamily="2" charset="-122"/>
              </a:rPr>
              <a:t> </a:t>
            </a: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26634" name="直接连接符 26633"/>
          <p:cNvSpPr/>
          <p:nvPr/>
        </p:nvSpPr>
        <p:spPr>
          <a:xfrm flipH="1">
            <a:off x="755650" y="5507355"/>
            <a:ext cx="503238" cy="0"/>
          </a:xfrm>
          <a:prstGeom prst="line">
            <a:avLst/>
          </a:prstGeom>
          <a:ln w="25400" cap="flat" cmpd="sng">
            <a:solidFill>
              <a:schemeClr val="tx1"/>
            </a:solidFill>
            <a:prstDash val="solid"/>
            <a:headEnd type="none" w="med" len="med"/>
            <a:tailEnd type="none" w="med" len="med"/>
          </a:ln>
        </p:spPr>
      </p:sp>
      <p:sp>
        <p:nvSpPr>
          <p:cNvPr id="26635" name="直接连接符 26634"/>
          <p:cNvSpPr/>
          <p:nvPr/>
        </p:nvSpPr>
        <p:spPr>
          <a:xfrm flipV="1">
            <a:off x="747713" y="2922905"/>
            <a:ext cx="0" cy="2592388"/>
          </a:xfrm>
          <a:prstGeom prst="line">
            <a:avLst/>
          </a:prstGeom>
          <a:ln w="28575" cap="flat" cmpd="sng">
            <a:solidFill>
              <a:schemeClr val="tx1"/>
            </a:solidFill>
            <a:prstDash val="solid"/>
            <a:headEnd type="none" w="med" len="med"/>
            <a:tailEnd type="none" w="med" len="med"/>
          </a:ln>
        </p:spPr>
      </p:sp>
      <p:sp>
        <p:nvSpPr>
          <p:cNvPr id="26636" name="直接连接符 26635"/>
          <p:cNvSpPr/>
          <p:nvPr/>
        </p:nvSpPr>
        <p:spPr>
          <a:xfrm flipH="1">
            <a:off x="755650" y="2938780"/>
            <a:ext cx="503238" cy="0"/>
          </a:xfrm>
          <a:prstGeom prst="line">
            <a:avLst/>
          </a:prstGeom>
          <a:ln w="25400" cap="flat" cmpd="sng">
            <a:solidFill>
              <a:schemeClr val="tx1"/>
            </a:solidFill>
            <a:prstDash val="solid"/>
            <a:headEnd type="stealth" w="lg" len="lg"/>
            <a:tailEnd type="none" w="lg" len="lg"/>
          </a:ln>
        </p:spPr>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1" name="文本框 11270"/>
          <p:cNvSpPr txBox="1"/>
          <p:nvPr/>
        </p:nvSpPr>
        <p:spPr>
          <a:xfrm>
            <a:off x="239078" y="1247140"/>
            <a:ext cx="6181725" cy="521970"/>
          </a:xfrm>
          <a:prstGeom prst="rect">
            <a:avLst/>
          </a:prstGeom>
          <a:noFill/>
          <a:ln w="9525">
            <a:noFill/>
          </a:ln>
        </p:spPr>
        <p:txBody>
          <a:bodyPr>
            <a:spAutoFit/>
          </a:bodyPr>
          <a:p>
            <a:pPr algn="l">
              <a:spcBef>
                <a:spcPct val="50000"/>
              </a:spcBef>
            </a:pPr>
            <a:r>
              <a:rPr lang="zh-CN" altLang="en-US" sz="2800" b="1" dirty="0">
                <a:solidFill>
                  <a:srgbClr val="0000FF"/>
                </a:solidFill>
                <a:latin typeface="华文楷体" panose="02010600040101010101" pitchFamily="2" charset="-122"/>
                <a:ea typeface="华文楷体" panose="02010600040101010101" pitchFamily="2" charset="-122"/>
              </a:rPr>
              <a:t>理由</a:t>
            </a:r>
            <a:r>
              <a:rPr lang="en-US" altLang="zh-CN" sz="2800" b="1" dirty="0">
                <a:solidFill>
                  <a:srgbClr val="0000FF"/>
                </a:solidFill>
                <a:latin typeface="华文楷体" panose="02010600040101010101" pitchFamily="2" charset="-122"/>
                <a:ea typeface="华文楷体" panose="02010600040101010101" pitchFamily="2" charset="-122"/>
              </a:rPr>
              <a:t>1</a:t>
            </a:r>
            <a:r>
              <a:rPr lang="zh-CN" altLang="en-US" sz="2800" b="1" dirty="0">
                <a:solidFill>
                  <a:srgbClr val="0000FF"/>
                </a:solidFill>
                <a:latin typeface="华文楷体" panose="02010600040101010101" pitchFamily="2" charset="-122"/>
                <a:ea typeface="华文楷体" panose="02010600040101010101" pitchFamily="2" charset="-122"/>
              </a:rPr>
              <a:t>：算法</a:t>
            </a:r>
            <a:r>
              <a:rPr lang="en-US" altLang="zh-CN" sz="2800" b="1">
                <a:solidFill>
                  <a:srgbClr val="0000FF"/>
                </a:solidFill>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程序的灵魂</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
        <p:nvSpPr>
          <p:cNvPr id="11272" name="文本框 11271"/>
          <p:cNvSpPr txBox="1"/>
          <p:nvPr/>
        </p:nvSpPr>
        <p:spPr>
          <a:xfrm>
            <a:off x="306705" y="5180330"/>
            <a:ext cx="6181725" cy="521970"/>
          </a:xfrm>
          <a:prstGeom prst="rect">
            <a:avLst/>
          </a:prstGeom>
          <a:noFill/>
          <a:ln w="9525">
            <a:noFill/>
          </a:ln>
        </p:spPr>
        <p:txBody>
          <a:bodyPr>
            <a:spAutoFit/>
          </a:bodyPr>
          <a:p>
            <a:pPr algn="l">
              <a:spcBef>
                <a:spcPct val="50000"/>
              </a:spcBef>
            </a:pPr>
            <a:r>
              <a:rPr lang="zh-CN" altLang="en-US" sz="2800" b="1" dirty="0">
                <a:solidFill>
                  <a:srgbClr val="0000FF"/>
                </a:solidFill>
                <a:latin typeface="华文楷体" panose="02010600040101010101" pitchFamily="2" charset="-122"/>
                <a:ea typeface="华文楷体" panose="02010600040101010101" pitchFamily="2" charset="-122"/>
              </a:rPr>
              <a:t>理由</a:t>
            </a:r>
            <a:r>
              <a:rPr lang="en-US" altLang="zh-CN" sz="2800" b="1" dirty="0">
                <a:solidFill>
                  <a:srgbClr val="0000FF"/>
                </a:solidFill>
                <a:latin typeface="华文楷体" panose="02010600040101010101" pitchFamily="2" charset="-122"/>
                <a:ea typeface="华文楷体" panose="02010600040101010101" pitchFamily="2" charset="-122"/>
              </a:rPr>
              <a:t>2</a:t>
            </a:r>
            <a:r>
              <a:rPr lang="zh-CN" altLang="en-US" sz="2800" b="1" dirty="0">
                <a:solidFill>
                  <a:srgbClr val="0000FF"/>
                </a:solidFill>
                <a:latin typeface="华文楷体" panose="02010600040101010101" pitchFamily="2" charset="-122"/>
                <a:ea typeface="华文楷体" panose="02010600040101010101" pitchFamily="2" charset="-122"/>
              </a:rPr>
              <a:t>：提高分析问题的能力</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
        <p:nvSpPr>
          <p:cNvPr id="11273" name="文本框 11272"/>
          <p:cNvSpPr txBox="1"/>
          <p:nvPr/>
        </p:nvSpPr>
        <p:spPr>
          <a:xfrm>
            <a:off x="239395" y="6003608"/>
            <a:ext cx="6778625" cy="521970"/>
          </a:xfrm>
          <a:prstGeom prst="rect">
            <a:avLst/>
          </a:prstGeom>
          <a:noFill/>
          <a:ln w="9525">
            <a:noFill/>
          </a:ln>
        </p:spPr>
        <p:txBody>
          <a:bodyPr>
            <a:spAutoFit/>
          </a:bodyPr>
          <a:p>
            <a:pPr algn="l">
              <a:spcBef>
                <a:spcPct val="20000"/>
              </a:spcBef>
            </a:pPr>
            <a:r>
              <a:rPr lang="zh-CN" altLang="en-US" sz="2800" b="1" dirty="0">
                <a:solidFill>
                  <a:schemeClr val="tx1"/>
                </a:solidFill>
                <a:latin typeface="华文楷体" panose="02010600040101010101" pitchFamily="2" charset="-122"/>
                <a:ea typeface="华文楷体" panose="02010600040101010101" pitchFamily="2" charset="-122"/>
              </a:rPr>
              <a:t>算法的形式化</a:t>
            </a:r>
            <a:r>
              <a:rPr lang="en-US" altLang="zh-CN" sz="2800" b="1" dirty="0">
                <a:solidFill>
                  <a:schemeClr val="tx1"/>
                </a:solidFill>
                <a:latin typeface="华文楷体" panose="02010600040101010101" pitchFamily="2" charset="-122"/>
                <a:ea typeface="华文楷体" panose="02010600040101010101" pitchFamily="2" charset="-122"/>
              </a:rPr>
              <a:t>→</a:t>
            </a:r>
            <a:r>
              <a:rPr lang="zh-CN" altLang="en-US" sz="2800" b="1" dirty="0">
                <a:solidFill>
                  <a:schemeClr val="tx1"/>
                </a:solidFill>
                <a:latin typeface="华文楷体" panose="02010600040101010101" pitchFamily="2" charset="-122"/>
                <a:ea typeface="华文楷体" panose="02010600040101010101" pitchFamily="2" charset="-122"/>
              </a:rPr>
              <a:t>思维的逻辑性、条理性</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
        <p:nvSpPr>
          <p:cNvPr id="15363" name="Text Box 5"/>
          <p:cNvSpPr txBox="1">
            <a:spLocks noChangeArrowheads="1"/>
          </p:cNvSpPr>
          <p:nvPr/>
        </p:nvSpPr>
        <p:spPr bwMode="auto">
          <a:xfrm>
            <a:off x="239395" y="149860"/>
            <a:ext cx="8153400" cy="645160"/>
          </a:xfrm>
          <a:prstGeom prst="rect">
            <a:avLst/>
          </a:prstGeom>
          <a:noFill/>
          <a:ln w="9525">
            <a:noFill/>
          </a:ln>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1.2   为什么要学习</a:t>
            </a:r>
            <a:r>
              <a:rPr lang="zh-CN" altLang="en-US" sz="3600" b="1" dirty="0">
                <a:solidFill>
                  <a:schemeClr val="bg1"/>
                </a:solidFill>
                <a:latin typeface="黑体" panose="02010609060101010101" pitchFamily="49" charset="-122"/>
                <a:ea typeface="黑体" panose="02010609060101010101" pitchFamily="49" charset="-122"/>
                <a:sym typeface="+mn-ea"/>
              </a:rPr>
              <a:t>和研究</a:t>
            </a:r>
            <a:r>
              <a:rPr lang="en-US" altLang="zh-CN" sz="3600" b="1" dirty="0">
                <a:solidFill>
                  <a:schemeClr val="bg1"/>
                </a:solidFill>
                <a:latin typeface="黑体" panose="02010609060101010101" pitchFamily="49" charset="-122"/>
                <a:ea typeface="黑体" panose="02010609060101010101" pitchFamily="49" charset="-122"/>
                <a:sym typeface="+mn-ea"/>
              </a:rPr>
              <a:t>算法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116739" name="文本框 116738"/>
          <p:cNvSpPr txBox="1"/>
          <p:nvPr/>
        </p:nvSpPr>
        <p:spPr>
          <a:xfrm>
            <a:off x="239395" y="1863090"/>
            <a:ext cx="8341360" cy="3016250"/>
          </a:xfrm>
          <a:prstGeom prst="rect">
            <a:avLst/>
          </a:prstGeom>
          <a:noFill/>
          <a:ln w="9525">
            <a:noFill/>
          </a:ln>
        </p:spPr>
        <p:txBody>
          <a:bodyPr wrap="square" lIns="0" tIns="0" rIns="0" bIns="0">
            <a:spAutoFit/>
          </a:bodyPr>
          <a:p>
            <a:pPr>
              <a:buClr>
                <a:schemeClr val="bg1"/>
              </a:buClr>
            </a:pPr>
            <a:r>
              <a:rPr lang="zh-CN" altLang="en-US" sz="2800" b="1" dirty="0">
                <a:latin typeface="楷体" panose="02010609060101010101" pitchFamily="49" charset="-122"/>
                <a:ea typeface="楷体" panose="02010609060101010101" pitchFamily="49" charset="-122"/>
              </a:rPr>
              <a:t>用计算机求解任何问题离不开程序设计，而程序设计的核心是算法设计。算法对程序设计的指导可以延续几年甚至几十年，它不依赖于方法学、语言和工具的发展与变化。</a:t>
            </a:r>
            <a:endParaRPr lang="zh-CN" altLang="en-US" sz="2800" b="1" dirty="0">
              <a:latin typeface="楷体" panose="02010609060101010101" pitchFamily="49" charset="-122"/>
              <a:ea typeface="楷体" panose="02010609060101010101" pitchFamily="49" charset="-122"/>
            </a:endParaRPr>
          </a:p>
          <a:p>
            <a:pPr>
              <a:buClr>
                <a:schemeClr val="bg1"/>
              </a:buClr>
            </a:pPr>
            <a:r>
              <a:rPr lang="zh-CN" altLang="en-US" sz="2800" b="1" dirty="0">
                <a:latin typeface="楷体" panose="02010609060101010101" pitchFamily="49" charset="-122"/>
                <a:ea typeface="楷体" panose="02010609060101010101" pitchFamily="49" charset="-122"/>
              </a:rPr>
              <a:t>算法可以看作是解决问题的一类特殊方法</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它不是问题的答案，而是经过精确定义的、用来获得答案的求解过程。</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
          <p:cNvSpPr txBox="1">
            <a:spLocks noChangeArrowheads="1"/>
          </p:cNvSpPr>
          <p:nvPr/>
        </p:nvSpPr>
        <p:spPr bwMode="auto">
          <a:xfrm>
            <a:off x="239395" y="149860"/>
            <a:ext cx="8153400" cy="645160"/>
          </a:xfrm>
          <a:prstGeom prst="rect">
            <a:avLst/>
          </a:prstGeom>
          <a:noFill/>
          <a:ln w="9525">
            <a:noFill/>
          </a:ln>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1.2   为什么要学习</a:t>
            </a:r>
            <a:r>
              <a:rPr lang="zh-CN" altLang="en-US" sz="3600" b="1" dirty="0">
                <a:solidFill>
                  <a:schemeClr val="bg1"/>
                </a:solidFill>
                <a:latin typeface="黑体" panose="02010609060101010101" pitchFamily="49" charset="-122"/>
                <a:ea typeface="黑体" panose="02010609060101010101" pitchFamily="49" charset="-122"/>
                <a:sym typeface="+mn-ea"/>
              </a:rPr>
              <a:t>和研究</a:t>
            </a:r>
            <a:r>
              <a:rPr lang="en-US" altLang="zh-CN" sz="3600" b="1" dirty="0">
                <a:solidFill>
                  <a:schemeClr val="bg1"/>
                </a:solidFill>
                <a:latin typeface="黑体" panose="02010609060101010101" pitchFamily="49" charset="-122"/>
                <a:ea typeface="黑体" panose="02010609060101010101" pitchFamily="49" charset="-122"/>
                <a:sym typeface="+mn-ea"/>
              </a:rPr>
              <a:t>算法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13315" name="Text Box 10"/>
          <p:cNvSpPr txBox="1">
            <a:spLocks noChangeArrowheads="1"/>
          </p:cNvSpPr>
          <p:nvPr/>
        </p:nvSpPr>
        <p:spPr bwMode="auto">
          <a:xfrm>
            <a:off x="431483" y="3900805"/>
            <a:ext cx="8280400" cy="167894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lvl="0" algn="just">
              <a:lnSpc>
                <a:spcPct val="70000"/>
              </a:lnSpc>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1.算法设计——如何设计一个有效的算法</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lnSpc>
                <a:spcPct val="70000"/>
              </a:lnSpc>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     How to design algorithms</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lnSpc>
                <a:spcPct val="70000"/>
              </a:lnSpc>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2.算法分析——对已设计的算法如何评价其优劣</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lnSpc>
                <a:spcPct val="70000"/>
              </a:lnSpc>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     How to analyze algorithm efficiency</a:t>
            </a:r>
            <a:endParaRPr lang="en-US" altLang="zh-CN" sz="2400" b="1" dirty="0">
              <a:solidFill>
                <a:schemeClr val="tx1"/>
              </a:solidFill>
              <a:latin typeface="楷体" panose="02010609060101010101" pitchFamily="49" charset="-122"/>
              <a:ea typeface="楷体" panose="02010609060101010101" pitchFamily="49" charset="-122"/>
              <a:sym typeface="+mn-ea"/>
            </a:endParaRPr>
          </a:p>
        </p:txBody>
      </p:sp>
      <p:sp>
        <p:nvSpPr>
          <p:cNvPr id="13316" name="Text Box 10"/>
          <p:cNvSpPr txBox="1">
            <a:spLocks noChangeArrowheads="1"/>
          </p:cNvSpPr>
          <p:nvPr/>
        </p:nvSpPr>
        <p:spPr bwMode="auto">
          <a:xfrm>
            <a:off x="382588" y="5751830"/>
            <a:ext cx="8280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907F1"/>
                </a:solidFill>
                <a:latin typeface="华文楷体" panose="02010600040101010101" pitchFamily="2" charset="-122"/>
                <a:ea typeface="华文楷体" panose="02010600040101010101" pitchFamily="2" charset="-122"/>
              </a:rPr>
              <a:t>二者相互依存：设计出的算法需要检验和评价，对算法的分析反过来又将改进算法的设计</a:t>
            </a:r>
            <a:endParaRPr kumimoji="1"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13317" name="Text Box 4"/>
          <p:cNvSpPr txBox="1">
            <a:spLocks noChangeArrowheads="1"/>
          </p:cNvSpPr>
          <p:nvPr/>
        </p:nvSpPr>
        <p:spPr bwMode="auto">
          <a:xfrm>
            <a:off x="383540" y="2042795"/>
            <a:ext cx="8279765" cy="123571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marL="342900" lvl="0" indent="-342900" algn="just">
              <a:lnSpc>
                <a:spcPct val="70000"/>
              </a:lnSpc>
              <a:spcBef>
                <a:spcPct val="50000"/>
              </a:spcBef>
              <a:buFont typeface="Arial" panose="020B0604020202020204" pitchFamily="34" charset="0"/>
              <a:buChar char="•"/>
            </a:pPr>
            <a:r>
              <a:rPr lang="en-US" altLang="zh-CN" sz="2400" b="1" dirty="0">
                <a:solidFill>
                  <a:schemeClr val="tx1"/>
                </a:solidFill>
                <a:latin typeface="楷体" panose="02010609060101010101" pitchFamily="49" charset="-122"/>
                <a:ea typeface="楷体" panose="02010609060101010101" pitchFamily="49" charset="-122"/>
                <a:sym typeface="+mn-ea"/>
              </a:rPr>
              <a:t>用什么方法来设计算法？</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marL="342900" lvl="0" indent="-342900" algn="just">
              <a:lnSpc>
                <a:spcPct val="70000"/>
              </a:lnSpc>
              <a:spcBef>
                <a:spcPct val="50000"/>
              </a:spcBef>
              <a:buFont typeface="Arial" panose="020B0604020202020204" pitchFamily="34" charset="0"/>
              <a:buChar char="•"/>
            </a:pPr>
            <a:r>
              <a:rPr lang="en-US" altLang="zh-CN" sz="2400" b="1" dirty="0">
                <a:solidFill>
                  <a:schemeClr val="tx1"/>
                </a:solidFill>
                <a:latin typeface="楷体" panose="02010609060101010101" pitchFamily="49" charset="-122"/>
                <a:ea typeface="楷体" panose="02010609060101010101" pitchFamily="49" charset="-122"/>
                <a:sym typeface="+mn-ea"/>
              </a:rPr>
              <a:t>如何判定一个算法的优劣？</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marL="342900" lvl="0" indent="-342900" algn="just">
              <a:lnSpc>
                <a:spcPct val="70000"/>
              </a:lnSpc>
              <a:spcBef>
                <a:spcPct val="50000"/>
              </a:spcBef>
              <a:buFont typeface="Arial" panose="020B0604020202020204" pitchFamily="34" charset="0"/>
              <a:buChar char="•"/>
            </a:pPr>
            <a:r>
              <a:rPr lang="en-US" altLang="zh-CN" sz="2400" b="1" dirty="0">
                <a:solidFill>
                  <a:schemeClr val="tx1"/>
                </a:solidFill>
                <a:latin typeface="楷体" panose="02010609060101010101" pitchFamily="49" charset="-122"/>
                <a:ea typeface="楷体" panose="02010609060101010101" pitchFamily="49" charset="-122"/>
                <a:sym typeface="+mn-ea"/>
              </a:rPr>
              <a:t>设计的算法需要占用多少时间和空间资源？</a:t>
            </a:r>
            <a:endParaRPr lang="en-US" altLang="zh-CN" sz="2400" b="1" dirty="0">
              <a:solidFill>
                <a:schemeClr val="tx1"/>
              </a:solidFill>
              <a:latin typeface="楷体" panose="02010609060101010101" pitchFamily="49" charset="-122"/>
              <a:ea typeface="楷体" panose="02010609060101010101" pitchFamily="49" charset="-122"/>
              <a:sym typeface="+mn-ea"/>
            </a:endParaRPr>
          </a:p>
        </p:txBody>
      </p:sp>
      <p:sp>
        <p:nvSpPr>
          <p:cNvPr id="13318" name="Text Box 3"/>
          <p:cNvSpPr txBox="1">
            <a:spLocks noChangeArrowheads="1"/>
          </p:cNvSpPr>
          <p:nvPr/>
        </p:nvSpPr>
        <p:spPr bwMode="auto">
          <a:xfrm>
            <a:off x="382588" y="1088073"/>
            <a:ext cx="8653462"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l"/>
            </a:pPr>
            <a:r>
              <a:rPr lang="zh-CN" altLang="en-US" sz="2400" b="1" dirty="0">
                <a:solidFill>
                  <a:srgbClr val="3907F1"/>
                </a:solidFill>
                <a:latin typeface="华文楷体" panose="02010600040101010101" pitchFamily="2" charset="-122"/>
                <a:ea typeface="华文楷体" panose="02010600040101010101" pitchFamily="2" charset="-122"/>
              </a:rPr>
              <a:t>在用算法来解决一个实际问题时，必须要解决的几个重要问题都与算法理论相关：</a:t>
            </a:r>
            <a:endParaRPr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2" name="文本框 1"/>
          <p:cNvSpPr txBox="1"/>
          <p:nvPr/>
        </p:nvSpPr>
        <p:spPr bwMode="auto">
          <a:xfrm>
            <a:off x="431800" y="3296920"/>
            <a:ext cx="3745230" cy="46037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0" indent="-457200" algn="l" eaLnBrk="1" hangingPunct="1">
              <a:spcBef>
                <a:spcPct val="50000"/>
              </a:spcBef>
              <a:buFont typeface="Wingdings" panose="05000000000000000000" pitchFamily="2" charset="2"/>
              <a:buChar char="l"/>
            </a:pPr>
            <a:r>
              <a:rPr lang="zh-CN" altLang="en-US" sz="2400" b="1" dirty="0">
                <a:solidFill>
                  <a:srgbClr val="3907F1"/>
                </a:solidFill>
                <a:latin typeface="华文楷体" panose="02010600040101010101" pitchFamily="2" charset="-122"/>
                <a:ea typeface="华文楷体" panose="02010600040101010101" pitchFamily="2" charset="-122"/>
                <a:sym typeface="+mn-ea"/>
              </a:rPr>
              <a:t>算法理论的两大论题：</a:t>
            </a:r>
            <a:endParaRPr lang="zh-CN" altLang="en-US" sz="2400" b="1" dirty="0">
              <a:solidFill>
                <a:srgbClr val="3907F1"/>
              </a:solidFill>
              <a:latin typeface="华文楷体" panose="02010600040101010101" pitchFamily="2" charset="-122"/>
              <a:ea typeface="华文楷体" panose="02010600040101010101" pitchFamily="2" charset="-122"/>
              <a:sym typeface="+mn-ea"/>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descr="blue055"/>
          <p:cNvSpPr>
            <a:spLocks noGrp="1" noChangeArrowheads="1"/>
          </p:cNvSpPr>
          <p:nvPr>
            <p:ph type="title"/>
          </p:nvPr>
        </p:nvSpPr>
        <p:spPr>
          <a:xfrm>
            <a:off x="500034" y="1142984"/>
            <a:ext cx="8305800" cy="603250"/>
          </a:xfrm>
        </p:spPr>
        <p:txBody>
          <a:bodyPr/>
          <a:lstStyle/>
          <a:p>
            <a:pPr eaLnBrk="1" hangingPunct="1"/>
            <a:r>
              <a:rPr lang="en-US" altLang="zh-CN" sz="2800" b="1" dirty="0" smtClean="0">
                <a:latin typeface="华文楷体" panose="02010600040101010101" pitchFamily="2" charset="-122"/>
                <a:ea typeface="华文楷体" panose="02010600040101010101" pitchFamily="2" charset="-122"/>
              </a:rPr>
              <a:t>Algorithm  Design Techniques/Strategies</a:t>
            </a:r>
            <a:endParaRPr lang="en-US" altLang="zh-CN" sz="2800" b="1" dirty="0" smtClean="0">
              <a:latin typeface="华文楷体" panose="02010600040101010101" pitchFamily="2" charset="-122"/>
              <a:ea typeface="华文楷体" panose="02010600040101010101" pitchFamily="2" charset="-122"/>
            </a:endParaRPr>
          </a:p>
        </p:txBody>
      </p:sp>
      <p:sp>
        <p:nvSpPr>
          <p:cNvPr id="43011" name="Rectangle 3"/>
          <p:cNvSpPr>
            <a:spLocks noGrp="1" noChangeArrowheads="1"/>
          </p:cNvSpPr>
          <p:nvPr>
            <p:ph type="body" sz="half" idx="1"/>
          </p:nvPr>
        </p:nvSpPr>
        <p:spPr>
          <a:xfrm>
            <a:off x="314294" y="1662739"/>
            <a:ext cx="4400550" cy="2952750"/>
          </a:xfrm>
          <a:noFill/>
          <a:ln>
            <a:noFill/>
          </a:ln>
        </p:spPr>
        <p:txBody>
          <a:bodyPr/>
          <a:lstStyle/>
          <a:p>
            <a:pPr>
              <a:lnSpc>
                <a:spcPct val="110000"/>
              </a:lnSpc>
              <a:buClr>
                <a:srgbClr val="000099"/>
              </a:buClr>
              <a:buFontTx/>
              <a:buBlip>
                <a:blip r:embed="rId1"/>
              </a:buBlip>
            </a:pPr>
            <a:r>
              <a:rPr lang="en-US" altLang="zh-CN" b="1" kern="1200" dirty="0">
                <a:solidFill>
                  <a:srgbClr val="0000CC"/>
                </a:solidFill>
                <a:latin typeface="华文楷体" panose="02010600040101010101" pitchFamily="2" charset="-122"/>
                <a:ea typeface="华文楷体" panose="02010600040101010101" pitchFamily="2" charset="-122"/>
              </a:rPr>
              <a:t>Brute force</a:t>
            </a:r>
            <a:endParaRPr lang="en-US" altLang="zh-CN" b="1" kern="1200"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FontTx/>
              <a:buBlip>
                <a:blip r:embed="rId1"/>
              </a:buBlip>
            </a:pPr>
            <a:r>
              <a:rPr lang="en-US" altLang="zh-CN" b="1" kern="1200" dirty="0">
                <a:solidFill>
                  <a:srgbClr val="0000CC"/>
                </a:solidFill>
                <a:latin typeface="华文楷体" panose="02010600040101010101" pitchFamily="2" charset="-122"/>
                <a:ea typeface="华文楷体" panose="02010600040101010101" pitchFamily="2" charset="-122"/>
              </a:rPr>
              <a:t>Divide and conquer</a:t>
            </a:r>
            <a:endParaRPr lang="en-US" altLang="zh-CN" b="1" kern="1200"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FontTx/>
              <a:buBlip>
                <a:blip r:embed="rId1"/>
              </a:buBlip>
            </a:pPr>
            <a:r>
              <a:rPr lang="en-US" altLang="zh-CN" b="1" kern="1200" dirty="0">
                <a:solidFill>
                  <a:srgbClr val="0000CC"/>
                </a:solidFill>
                <a:latin typeface="华文楷体" panose="02010600040101010101" pitchFamily="2" charset="-122"/>
                <a:ea typeface="华文楷体" panose="02010600040101010101" pitchFamily="2" charset="-122"/>
              </a:rPr>
              <a:t>Decrease and conquer</a:t>
            </a:r>
            <a:endParaRPr lang="en-US" altLang="zh-CN" b="1" kern="1200"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Blip>
                <a:blip r:embed="rId1"/>
              </a:buBlip>
            </a:pPr>
            <a:r>
              <a:rPr lang="en-US" altLang="zh-CN" b="1" dirty="0">
                <a:solidFill>
                  <a:srgbClr val="0000CC"/>
                </a:solidFill>
                <a:latin typeface="华文楷体" panose="02010600040101010101" pitchFamily="2" charset="-122"/>
                <a:ea typeface="华文楷体" panose="02010600040101010101" pitchFamily="2" charset="-122"/>
              </a:rPr>
              <a:t>Dynamic programming</a:t>
            </a:r>
            <a:endParaRPr lang="en-US" altLang="zh-CN" b="1"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Blip>
                <a:blip r:embed="rId1"/>
              </a:buBlip>
            </a:pPr>
            <a:r>
              <a:rPr lang="en-US" altLang="zh-CN" b="1" dirty="0">
                <a:solidFill>
                  <a:srgbClr val="0000CC"/>
                </a:solidFill>
                <a:latin typeface="华文楷体" panose="02010600040101010101" pitchFamily="2" charset="-122"/>
                <a:ea typeface="华文楷体" panose="02010600040101010101" pitchFamily="2" charset="-122"/>
              </a:rPr>
              <a:t>Greedy Algorithms</a:t>
            </a:r>
            <a:endParaRPr lang="en-US" altLang="zh-CN" b="1"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Blip>
                <a:blip r:embed="rId1"/>
              </a:buBlip>
            </a:pPr>
            <a:r>
              <a:rPr lang="en-US" altLang="zh-CN" b="1" dirty="0">
                <a:solidFill>
                  <a:srgbClr val="0000CC"/>
                </a:solidFill>
                <a:latin typeface="华文楷体" panose="02010600040101010101" pitchFamily="2" charset="-122"/>
                <a:ea typeface="华文楷体" panose="02010600040101010101" pitchFamily="2" charset="-122"/>
              </a:rPr>
              <a:t>Backtracking </a:t>
            </a:r>
            <a:endParaRPr lang="en-US" altLang="zh-CN" b="1"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Blip>
                <a:blip r:embed="rId1"/>
              </a:buBlip>
            </a:pPr>
            <a:r>
              <a:rPr lang="en-US" altLang="zh-CN" b="1" dirty="0">
                <a:solidFill>
                  <a:srgbClr val="0000CC"/>
                </a:solidFill>
                <a:latin typeface="华文楷体" panose="02010600040101010101" pitchFamily="2" charset="-122"/>
                <a:ea typeface="华文楷体" panose="02010600040101010101" pitchFamily="2" charset="-122"/>
              </a:rPr>
              <a:t>Branch and bound</a:t>
            </a:r>
            <a:endParaRPr lang="en-US" altLang="zh-CN" b="1"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FontTx/>
              <a:buBlip>
                <a:blip r:embed="rId1"/>
              </a:buBlip>
            </a:pPr>
            <a:endParaRPr lang="en-US" altLang="zh-CN" b="1" kern="1200" dirty="0">
              <a:solidFill>
                <a:srgbClr val="0000CC"/>
              </a:solidFill>
              <a:latin typeface="华文楷体" panose="02010600040101010101" pitchFamily="2" charset="-122"/>
              <a:ea typeface="华文楷体" panose="02010600040101010101" pitchFamily="2" charset="-122"/>
            </a:endParaRPr>
          </a:p>
          <a:p>
            <a:pPr>
              <a:lnSpc>
                <a:spcPct val="110000"/>
              </a:lnSpc>
              <a:buClr>
                <a:srgbClr val="000099"/>
              </a:buClr>
              <a:buFontTx/>
              <a:buBlip>
                <a:blip r:embed="rId1"/>
              </a:buBlip>
            </a:pPr>
            <a:endParaRPr lang="en-US" altLang="zh-CN" sz="2400" b="1" kern="1200" dirty="0">
              <a:solidFill>
                <a:srgbClr val="0000CC"/>
              </a:solidFill>
              <a:latin typeface="华文楷体" panose="02010600040101010101" pitchFamily="2" charset="-122"/>
              <a:ea typeface="华文楷体" panose="02010600040101010101" pitchFamily="2" charset="-122"/>
            </a:endParaRPr>
          </a:p>
        </p:txBody>
      </p:sp>
      <p:sp>
        <p:nvSpPr>
          <p:cNvPr id="43012" name="Rectangle 4"/>
          <p:cNvSpPr>
            <a:spLocks noChangeArrowheads="1"/>
          </p:cNvSpPr>
          <p:nvPr/>
        </p:nvSpPr>
        <p:spPr bwMode="auto">
          <a:xfrm>
            <a:off x="4714876" y="1807202"/>
            <a:ext cx="4240213"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indent="-342900" eaLnBrk="0" hangingPunct="0">
              <a:lnSpc>
                <a:spcPct val="110000"/>
              </a:lnSpc>
              <a:spcBef>
                <a:spcPct val="20000"/>
              </a:spcBef>
              <a:buClr>
                <a:srgbClr val="000099"/>
              </a:buClr>
              <a:buFontTx/>
              <a:buBlip>
                <a:blip r:embed="rId1"/>
              </a:buBlip>
            </a:pPr>
            <a:r>
              <a:rPr lang="en-US" altLang="zh-CN" sz="2400" b="1" dirty="0">
                <a:solidFill>
                  <a:schemeClr val="tx1"/>
                </a:solidFill>
                <a:latin typeface="华文楷体" panose="02010600040101010101" pitchFamily="2" charset="-122"/>
                <a:ea typeface="华文楷体" panose="02010600040101010101" pitchFamily="2" charset="-122"/>
              </a:rPr>
              <a:t>Tree Searching Strategies</a:t>
            </a:r>
            <a:endParaRPr lang="en-US" altLang="zh-CN" sz="2400" b="1" dirty="0">
              <a:solidFill>
                <a:schemeClr val="tx1"/>
              </a:solidFill>
              <a:latin typeface="华文楷体" panose="02010600040101010101" pitchFamily="2" charset="-122"/>
              <a:ea typeface="华文楷体" panose="02010600040101010101" pitchFamily="2" charset="-122"/>
            </a:endParaRPr>
          </a:p>
          <a:p>
            <a:pPr marL="342900" indent="-342900" eaLnBrk="0" hangingPunct="0">
              <a:lnSpc>
                <a:spcPct val="110000"/>
              </a:lnSpc>
              <a:spcBef>
                <a:spcPct val="20000"/>
              </a:spcBef>
              <a:buClr>
                <a:srgbClr val="000099"/>
              </a:buClr>
              <a:buFontTx/>
              <a:buBlip>
                <a:blip r:embed="rId1"/>
              </a:buBlip>
            </a:pPr>
            <a:r>
              <a:rPr lang="en-US" altLang="zh-CN" sz="2400" b="1" dirty="0">
                <a:solidFill>
                  <a:schemeClr val="tx1"/>
                </a:solidFill>
                <a:latin typeface="华文楷体" panose="02010600040101010101" pitchFamily="2" charset="-122"/>
                <a:ea typeface="华文楷体" panose="02010600040101010101" pitchFamily="2" charset="-122"/>
              </a:rPr>
              <a:t>Approximation Algorithms</a:t>
            </a:r>
            <a:endParaRPr lang="en-US" altLang="zh-CN" sz="2400" b="1" dirty="0">
              <a:solidFill>
                <a:schemeClr val="tx1"/>
              </a:solidFill>
              <a:latin typeface="华文楷体" panose="02010600040101010101" pitchFamily="2" charset="-122"/>
              <a:ea typeface="华文楷体" panose="02010600040101010101" pitchFamily="2" charset="-122"/>
            </a:endParaRPr>
          </a:p>
          <a:p>
            <a:pPr marL="342900" indent="-342900" eaLnBrk="0" hangingPunct="0">
              <a:lnSpc>
                <a:spcPct val="110000"/>
              </a:lnSpc>
              <a:spcBef>
                <a:spcPct val="20000"/>
              </a:spcBef>
              <a:buClr>
                <a:srgbClr val="000099"/>
              </a:buClr>
              <a:buFontTx/>
              <a:buBlip>
                <a:blip r:embed="rId1"/>
              </a:buBlip>
            </a:pPr>
            <a:r>
              <a:rPr lang="en-US" altLang="zh-CN" sz="2400" b="1" dirty="0" err="1">
                <a:solidFill>
                  <a:schemeClr val="tx1"/>
                </a:solidFill>
                <a:latin typeface="华文楷体" panose="02010600040101010101" pitchFamily="2" charset="-122"/>
                <a:ea typeface="华文楷体" panose="02010600040101010101" pitchFamily="2" charset="-122"/>
              </a:rPr>
              <a:t>Randomlized</a:t>
            </a:r>
            <a:r>
              <a:rPr lang="en-US" altLang="zh-CN" sz="2400" b="1" dirty="0">
                <a:solidFill>
                  <a:schemeClr val="tx1"/>
                </a:solidFill>
                <a:latin typeface="华文楷体" panose="02010600040101010101" pitchFamily="2" charset="-122"/>
                <a:ea typeface="华文楷体" panose="02010600040101010101" pitchFamily="2" charset="-122"/>
              </a:rPr>
              <a:t> Algorithms</a:t>
            </a:r>
            <a:endParaRPr lang="en-US" altLang="zh-CN" sz="2400" b="1" dirty="0">
              <a:solidFill>
                <a:schemeClr val="tx1"/>
              </a:solidFill>
              <a:latin typeface="华文楷体" panose="02010600040101010101" pitchFamily="2" charset="-122"/>
              <a:ea typeface="华文楷体" panose="02010600040101010101" pitchFamily="2" charset="-122"/>
            </a:endParaRPr>
          </a:p>
          <a:p>
            <a:pPr marL="342900" indent="-342900" eaLnBrk="0" hangingPunct="0">
              <a:lnSpc>
                <a:spcPct val="110000"/>
              </a:lnSpc>
              <a:spcBef>
                <a:spcPct val="20000"/>
              </a:spcBef>
              <a:buClr>
                <a:srgbClr val="000099"/>
              </a:buClr>
              <a:buFontTx/>
              <a:buBlip>
                <a:blip r:embed="rId1"/>
              </a:buBlip>
            </a:pPr>
            <a:r>
              <a:rPr lang="en-US" altLang="zh-CN" sz="2400" b="1" dirty="0">
                <a:solidFill>
                  <a:schemeClr val="tx1"/>
                </a:solidFill>
                <a:latin typeface="华文楷体" panose="02010600040101010101" pitchFamily="2" charset="-122"/>
                <a:ea typeface="华文楷体" panose="02010600040101010101" pitchFamily="2" charset="-122"/>
              </a:rPr>
              <a:t>On-Line Algorithms</a:t>
            </a:r>
            <a:endParaRPr lang="en-US" altLang="zh-CN" sz="2400" b="1" dirty="0">
              <a:solidFill>
                <a:schemeClr val="tx1"/>
              </a:solidFill>
              <a:latin typeface="华文楷体" panose="02010600040101010101" pitchFamily="2" charset="-122"/>
              <a:ea typeface="华文楷体" panose="02010600040101010101" pitchFamily="2" charset="-122"/>
            </a:endParaRPr>
          </a:p>
          <a:p>
            <a:pPr marL="342900" indent="-342900" eaLnBrk="0" hangingPunct="0">
              <a:lnSpc>
                <a:spcPct val="110000"/>
              </a:lnSpc>
              <a:spcBef>
                <a:spcPct val="20000"/>
              </a:spcBef>
              <a:buClr>
                <a:srgbClr val="000099"/>
              </a:buClr>
              <a:buFontTx/>
              <a:buBlip>
                <a:blip r:embed="rId1"/>
              </a:buBlip>
            </a:pPr>
            <a:r>
              <a:rPr lang="en-US" altLang="zh-CN" sz="2400" b="1" dirty="0" err="1">
                <a:solidFill>
                  <a:schemeClr val="tx1"/>
                </a:solidFill>
                <a:latin typeface="华文楷体" panose="02010600040101010101" pitchFamily="2" charset="-122"/>
                <a:ea typeface="华文楷体" panose="02010600040101010101" pitchFamily="2" charset="-122"/>
              </a:rPr>
              <a:t>Parellel</a:t>
            </a:r>
            <a:r>
              <a:rPr lang="en-US" altLang="zh-CN" sz="2400" b="1" dirty="0">
                <a:solidFill>
                  <a:schemeClr val="tx1"/>
                </a:solidFill>
                <a:latin typeface="华文楷体" panose="02010600040101010101" pitchFamily="2" charset="-122"/>
                <a:ea typeface="华文楷体" panose="02010600040101010101" pitchFamily="2" charset="-122"/>
              </a:rPr>
              <a:t> Algorithms</a:t>
            </a:r>
            <a:endParaRPr lang="en-US" altLang="zh-CN" sz="2400" b="1" dirty="0">
              <a:solidFill>
                <a:schemeClr val="tx1"/>
              </a:solidFill>
              <a:latin typeface="华文楷体" panose="02010600040101010101" pitchFamily="2" charset="-122"/>
              <a:ea typeface="华文楷体" panose="02010600040101010101" pitchFamily="2" charset="-122"/>
            </a:endParaRPr>
          </a:p>
          <a:p>
            <a:pPr marL="342900" indent="-342900" eaLnBrk="0" hangingPunct="0">
              <a:lnSpc>
                <a:spcPct val="110000"/>
              </a:lnSpc>
              <a:spcBef>
                <a:spcPct val="20000"/>
              </a:spcBef>
              <a:buClr>
                <a:srgbClr val="000099"/>
              </a:buClr>
              <a:buFontTx/>
              <a:buBlip>
                <a:blip r:embed="rId1"/>
              </a:buBlip>
            </a:pPr>
            <a:endParaRPr lang="en-US" altLang="zh-CN" sz="2400" b="1" dirty="0">
              <a:solidFill>
                <a:schemeClr val="tx1"/>
              </a:solidFill>
              <a:latin typeface="华文楷体" panose="02010600040101010101" pitchFamily="2" charset="-122"/>
              <a:ea typeface="华文楷体" panose="02010600040101010101" pitchFamily="2" charset="-122"/>
            </a:endParaRPr>
          </a:p>
        </p:txBody>
      </p:sp>
      <p:sp>
        <p:nvSpPr>
          <p:cNvPr id="43013" name="Rectangle 2"/>
          <p:cNvSpPr txBox="1">
            <a:spLocks noChangeArrowheads="1"/>
          </p:cNvSpPr>
          <p:nvPr/>
        </p:nvSpPr>
        <p:spPr bwMode="auto">
          <a:xfrm>
            <a:off x="1104583" y="139097"/>
            <a:ext cx="69342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  常见的算法设计方法</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1423670" y="211773"/>
            <a:ext cx="6491288"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1.3  重要的问题类型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36867" name="Text Box 5"/>
          <p:cNvSpPr txBox="1">
            <a:spLocks noChangeArrowheads="1"/>
          </p:cNvSpPr>
          <p:nvPr/>
        </p:nvSpPr>
        <p:spPr bwMode="auto">
          <a:xfrm>
            <a:off x="2225040" y="1659573"/>
            <a:ext cx="2895600" cy="353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3200" b="1">
                <a:latin typeface="华文楷体" panose="02010600040101010101" pitchFamily="2" charset="-122"/>
                <a:ea typeface="华文楷体" panose="02010600040101010101" pitchFamily="2" charset="-122"/>
                <a:cs typeface="Times New Roman" panose="02020603050405020304" pitchFamily="18" charset="0"/>
              </a:rPr>
              <a:t>1. </a:t>
            </a: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查找问题</a:t>
            </a:r>
            <a:endPar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ct val="50000"/>
              </a:spcBef>
            </a:pPr>
            <a:r>
              <a:rPr kumimoji="1" lang="en-US" altLang="zh-CN" sz="3200" b="1">
                <a:latin typeface="华文楷体" panose="02010600040101010101" pitchFamily="2" charset="-122"/>
                <a:ea typeface="华文楷体" panose="02010600040101010101" pitchFamily="2" charset="-122"/>
                <a:cs typeface="Times New Roman" panose="02020603050405020304" pitchFamily="18" charset="0"/>
              </a:rPr>
              <a:t>2. </a:t>
            </a:r>
            <a:r>
              <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rPr>
              <a:t>排序问题</a:t>
            </a:r>
            <a:endParaRPr kumimoji="1" lang="zh-CN" altLang="en-US" sz="2800" b="1">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ct val="50000"/>
              </a:spcBef>
            </a:pPr>
            <a:r>
              <a:rPr kumimoji="1" lang="en-US" altLang="zh-CN" sz="3200" b="1">
                <a:latin typeface="华文楷体" panose="02010600040101010101" pitchFamily="2" charset="-122"/>
                <a:ea typeface="华文楷体" panose="02010600040101010101" pitchFamily="2" charset="-122"/>
                <a:cs typeface="Times New Roman" panose="02020603050405020304" pitchFamily="18" charset="0"/>
              </a:rPr>
              <a:t>3. </a:t>
            </a:r>
            <a:r>
              <a:rPr kumimoji="1" lang="zh-CN" altLang="en-US" sz="3200" b="1">
                <a:latin typeface="华文楷体" panose="02010600040101010101" pitchFamily="2" charset="-122"/>
                <a:ea typeface="华文楷体" panose="02010600040101010101" pitchFamily="2" charset="-122"/>
                <a:cs typeface="Times New Roman" panose="02020603050405020304" pitchFamily="18" charset="0"/>
              </a:rPr>
              <a:t>图问题</a:t>
            </a:r>
            <a:r>
              <a:rPr kumimoji="1" lang="zh-CN" altLang="en-US" sz="3200">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32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ct val="50000"/>
              </a:spcBef>
            </a:pPr>
            <a:r>
              <a:rPr kumimoji="1" lang="en-US" altLang="zh-CN" sz="3200" b="1">
                <a:latin typeface="华文楷体" panose="02010600040101010101" pitchFamily="2" charset="-122"/>
                <a:ea typeface="华文楷体" panose="02010600040101010101" pitchFamily="2" charset="-122"/>
                <a:cs typeface="Times New Roman" panose="02020603050405020304" pitchFamily="18" charset="0"/>
              </a:rPr>
              <a:t>4. </a:t>
            </a:r>
            <a:r>
              <a:rPr kumimoji="1" lang="zh-CN" altLang="en-US" sz="3200" b="1">
                <a:latin typeface="华文楷体" panose="02010600040101010101" pitchFamily="2" charset="-122"/>
                <a:ea typeface="华文楷体" panose="02010600040101010101" pitchFamily="2" charset="-122"/>
                <a:cs typeface="Times New Roman" panose="02020603050405020304" pitchFamily="18" charset="0"/>
              </a:rPr>
              <a:t>组合问题</a:t>
            </a:r>
            <a:r>
              <a:rPr kumimoji="1" lang="zh-CN" altLang="en-US" sz="3200">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32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ct val="50000"/>
              </a:spcBef>
            </a:pPr>
            <a:r>
              <a:rPr kumimoji="1" lang="en-US" altLang="zh-CN" sz="3200" b="1">
                <a:latin typeface="华文楷体" panose="02010600040101010101" pitchFamily="2" charset="-122"/>
                <a:ea typeface="华文楷体" panose="02010600040101010101" pitchFamily="2" charset="-122"/>
                <a:cs typeface="Times New Roman" panose="02020603050405020304" pitchFamily="18" charset="0"/>
              </a:rPr>
              <a:t>5. </a:t>
            </a:r>
            <a:r>
              <a:rPr kumimoji="1" lang="zh-CN" altLang="en-US" sz="3200" b="1">
                <a:latin typeface="华文楷体" panose="02010600040101010101" pitchFamily="2" charset="-122"/>
                <a:ea typeface="华文楷体" panose="02010600040101010101" pitchFamily="2" charset="-122"/>
                <a:cs typeface="Times New Roman" panose="02020603050405020304" pitchFamily="18" charset="0"/>
              </a:rPr>
              <a:t>几何问题</a:t>
            </a:r>
            <a:endParaRPr kumimoji="1" lang="zh-CN" altLang="en-US" sz="3200" b="1">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547813" y="146527"/>
            <a:ext cx="628015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案例一——查找问题search</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pic>
        <p:nvPicPr>
          <p:cNvPr id="378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1123950"/>
            <a:ext cx="31527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2819400"/>
            <a:ext cx="4319587"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0" y="1123950"/>
            <a:ext cx="42672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4775" y="4437380"/>
            <a:ext cx="8917305" cy="2306955"/>
          </a:xfrm>
          <a:prstGeom prst="rect">
            <a:avLst/>
          </a:prstGeom>
          <a:noFill/>
        </p:spPr>
        <p:txBody>
          <a:bodyPr wrap="square">
            <a:spAutoFit/>
          </a:bodyPr>
          <a:lstStyle/>
          <a:p>
            <a:pPr>
              <a:defRPr/>
            </a:pPr>
            <a:r>
              <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没有一种查找算法对于任何情况都是合适的，必须在时间、空间、动态、静态操作等各方面需求之间达到一个平衡。</a:t>
            </a:r>
            <a:endPar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defRPr/>
            </a:pPr>
            <a:r>
              <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在实际应用中，如何在特大型数据集合上进行高效查找具有非常重要的意义。例如，搜索引擎通常是在百万级的数据规模上进行查找操作，而且需要频繁调用查找算法，因此查找算法的一次执行时间因积累显得更加重要。</a:t>
            </a:r>
            <a:endPar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8100" y="3886200"/>
            <a:ext cx="14351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237"/>
          <p:cNvSpPr txBox="1">
            <a:spLocks noChangeArrowheads="1"/>
          </p:cNvSpPr>
          <p:nvPr/>
        </p:nvSpPr>
        <p:spPr bwMode="auto">
          <a:xfrm>
            <a:off x="1427798" y="166688"/>
            <a:ext cx="6624637"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案例二——排序问题sort</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pic>
        <p:nvPicPr>
          <p:cNvPr id="3891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2175" y="1150620"/>
            <a:ext cx="2638425" cy="215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151255"/>
            <a:ext cx="28797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1380" y="3631565"/>
            <a:ext cx="2667000" cy="217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图片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3080" y="3703955"/>
            <a:ext cx="291274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2"/>
          <p:cNvSpPr txBox="1">
            <a:spLocks noChangeArrowheads="1"/>
          </p:cNvSpPr>
          <p:nvPr/>
        </p:nvSpPr>
        <p:spPr bwMode="auto">
          <a:xfrm>
            <a:off x="539750" y="5949950"/>
            <a:ext cx="8135938"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SzPct val="85000"/>
            </a:pPr>
            <a:r>
              <a:rPr lang="zh-CN" altLang="en-US" sz="2400" b="1">
                <a:latin typeface="华文楷体" panose="02010600040101010101" pitchFamily="2" charset="-122"/>
                <a:ea typeface="华文楷体" panose="02010600040101010101" pitchFamily="2" charset="-122"/>
              </a:rPr>
              <a:t>迄今为止，已经发明的排序算法不下几十种，没有一种排序算法在任何情况下都是最好的解决方案。</a:t>
            </a:r>
            <a:endParaRPr lang="en-US" altLang="zh-CN" sz="24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173163"/>
            <a:ext cx="3311525"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3"/>
          <p:cNvSpPr txBox="1">
            <a:spLocks noChangeArrowheads="1"/>
          </p:cNvSpPr>
          <p:nvPr/>
        </p:nvSpPr>
        <p:spPr bwMode="auto">
          <a:xfrm>
            <a:off x="1060450" y="147162"/>
            <a:ext cx="76327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案例三——图问题graph problem</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870" y="3580130"/>
            <a:ext cx="3383280" cy="212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141095"/>
            <a:ext cx="3550285" cy="232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05" y="3695700"/>
            <a:ext cx="3744595" cy="211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Text Box 2"/>
          <p:cNvSpPr txBox="1">
            <a:spLocks noChangeArrowheads="1"/>
          </p:cNvSpPr>
          <p:nvPr/>
        </p:nvSpPr>
        <p:spPr bwMode="auto">
          <a:xfrm>
            <a:off x="468313" y="5897880"/>
            <a:ext cx="8224837"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SzPct val="85000"/>
            </a:pPr>
            <a:r>
              <a:rPr lang="zh-CN" altLang="en-US" sz="2400" b="1">
                <a:latin typeface="华文楷体" panose="02010600040101010101" pitchFamily="2" charset="-122"/>
                <a:ea typeface="华文楷体" panose="02010600040101010101" pitchFamily="2" charset="-122"/>
              </a:rPr>
              <a:t>算法中最古老也最令人感兴趣的领域是图问题，很多纷乱复杂的现实问题抽象出的数据模型都是图结构。</a:t>
            </a:r>
            <a:endParaRPr lang="en-US" altLang="zh-CN" sz="24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96520" y="164465"/>
            <a:ext cx="886841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案例四——组合问题combination problem</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pic>
        <p:nvPicPr>
          <p:cNvPr id="409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9033" y="1130935"/>
            <a:ext cx="2781300" cy="214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09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90" y="1130618"/>
            <a:ext cx="2808288"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5" name="文本框 119814"/>
          <p:cNvSpPr txBox="1"/>
          <p:nvPr/>
        </p:nvSpPr>
        <p:spPr>
          <a:xfrm>
            <a:off x="846773" y="3789363"/>
            <a:ext cx="7129462" cy="2168525"/>
          </a:xfrm>
          <a:prstGeom prst="rect">
            <a:avLst/>
          </a:prstGeom>
          <a:noFill/>
          <a:ln w="9525">
            <a:noFill/>
          </a:ln>
        </p:spPr>
        <p:txBody>
          <a:bodyPr>
            <a:spAutoFit/>
          </a:bodyPr>
          <a:p>
            <a:pPr>
              <a:spcBef>
                <a:spcPct val="50000"/>
              </a:spcBef>
            </a:pPr>
            <a:r>
              <a:rPr lang="zh-CN" altLang="en-US" b="1" dirty="0">
                <a:latin typeface="Arial" panose="020B0604020202020204" pitchFamily="34" charset="0"/>
              </a:rPr>
              <a:t>最小乘车费用</a:t>
            </a:r>
            <a:endParaRPr lang="zh-CN" altLang="en-US" b="1" dirty="0">
              <a:latin typeface="Arial" panose="020B0604020202020204" pitchFamily="34" charset="0"/>
            </a:endParaRPr>
          </a:p>
          <a:p>
            <a:pPr>
              <a:spcBef>
                <a:spcPct val="50000"/>
              </a:spcBef>
            </a:pPr>
            <a:r>
              <a:rPr lang="zh-CN" altLang="en-US" b="1" dirty="0">
                <a:latin typeface="Arial" panose="020B0604020202020204" pitchFamily="34" charset="0"/>
              </a:rPr>
              <a:t>假设某条街上每一公里就有一个公共汽车站，并且乘车费用如下表：假   设    </a:t>
            </a:r>
            <a:r>
              <a:rPr lang="en-US" altLang="zh-CN" b="1">
                <a:latin typeface="Arial" panose="020B0604020202020204" pitchFamily="34" charset="0"/>
              </a:rPr>
              <a:t>1      2     3       4     5       6     7     8      9     10</a:t>
            </a:r>
            <a:endParaRPr lang="en-US" altLang="zh-CN" b="1">
              <a:latin typeface="Arial" panose="020B0604020202020204" pitchFamily="34" charset="0"/>
            </a:endParaRPr>
          </a:p>
          <a:p>
            <a:pPr>
              <a:spcBef>
                <a:spcPct val="50000"/>
              </a:spcBef>
            </a:pPr>
            <a:r>
              <a:rPr lang="zh-CN" altLang="en-US" b="1" dirty="0">
                <a:latin typeface="Arial" panose="020B0604020202020204" pitchFamily="34" charset="0"/>
              </a:rPr>
              <a:t>费   用   </a:t>
            </a:r>
            <a:r>
              <a:rPr lang="en-US" altLang="zh-CN" b="1">
                <a:latin typeface="Arial" panose="020B0604020202020204" pitchFamily="34" charset="0"/>
              </a:rPr>
              <a:t>12    21   31     40   49    58    69   79    90   101 </a:t>
            </a:r>
            <a:endParaRPr lang="en-US" altLang="zh-CN" b="1">
              <a:latin typeface="Arial" panose="020B0604020202020204" pitchFamily="34" charset="0"/>
            </a:endParaRPr>
          </a:p>
          <a:p>
            <a:pPr>
              <a:spcBef>
                <a:spcPct val="50000"/>
              </a:spcBef>
            </a:pPr>
            <a:r>
              <a:rPr lang="zh-CN" altLang="en-US" b="1" dirty="0">
                <a:latin typeface="Arial" panose="020B0604020202020204" pitchFamily="34" charset="0"/>
              </a:rPr>
              <a:t>而任意一辆汽车从不行驶超过</a:t>
            </a:r>
            <a:r>
              <a:rPr lang="en-US" altLang="zh-CN" b="1" dirty="0">
                <a:latin typeface="Arial" panose="020B0604020202020204" pitchFamily="34" charset="0"/>
              </a:rPr>
              <a:t>10</a:t>
            </a:r>
            <a:r>
              <a:rPr lang="zh-CN" altLang="en-US" b="1" dirty="0">
                <a:latin typeface="Arial" panose="020B0604020202020204" pitchFamily="34" charset="0"/>
              </a:rPr>
              <a:t>公里。某人想行驶</a:t>
            </a:r>
            <a:r>
              <a:rPr lang="en-US" altLang="zh-CN" b="1" dirty="0">
                <a:latin typeface="Arial" panose="020B0604020202020204" pitchFamily="34" charset="0"/>
              </a:rPr>
              <a:t>n</a:t>
            </a:r>
            <a:r>
              <a:rPr lang="zh-CN" altLang="en-US" b="1" dirty="0">
                <a:latin typeface="Arial" panose="020B0604020202020204" pitchFamily="34" charset="0"/>
              </a:rPr>
              <a:t>公里，假设他可以任意次换车，请你帮他找到一种乘车方案，使得总费用最小。</a:t>
            </a:r>
            <a:endParaRPr lang="zh-CN" altLang="en-US" b="1"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96520" y="164465"/>
            <a:ext cx="886841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案例四——组合问题combination problem</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pic>
        <p:nvPicPr>
          <p:cNvPr id="409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9033" y="1130935"/>
            <a:ext cx="2781300" cy="214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09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90" y="1130618"/>
            <a:ext cx="2808288"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1"/>
          <p:cNvSpPr txBox="1">
            <a:spLocks noChangeArrowheads="1"/>
          </p:cNvSpPr>
          <p:nvPr/>
        </p:nvSpPr>
        <p:spPr bwMode="auto">
          <a:xfrm>
            <a:off x="250825" y="3906520"/>
            <a:ext cx="8713788"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chemeClr val="tx1"/>
                </a:solidFill>
                <a:latin typeface="华文楷体" panose="02010600040101010101" pitchFamily="2" charset="-122"/>
                <a:ea typeface="华文楷体" panose="02010600040101010101" pitchFamily="2" charset="-122"/>
              </a:rPr>
              <a:t>组合问题一般都是最优化问题，，即寻找一个组合对象，如一个排列、一个组合或一个子集，这个组合对象能够满足特定的约束条件并使得某个目标函数取得极值：价值最大或成本最小。</a:t>
            </a:r>
            <a:endParaRPr lang="zh-CN" altLang="en-US" sz="2000" b="1" dirty="0">
              <a:solidFill>
                <a:schemeClr val="tx1"/>
              </a:solidFill>
              <a:latin typeface="华文楷体" panose="02010600040101010101" pitchFamily="2" charset="-122"/>
              <a:ea typeface="华文楷体" panose="02010600040101010101" pitchFamily="2" charset="-122"/>
            </a:endParaRPr>
          </a:p>
          <a:p>
            <a:pPr eaLnBrk="1" hangingPunct="1"/>
            <a:r>
              <a:rPr lang="zh-CN" altLang="en-US" sz="2000" b="1" dirty="0">
                <a:solidFill>
                  <a:schemeClr val="tx1"/>
                </a:solidFill>
                <a:latin typeface="华文楷体" panose="02010600040101010101" pitchFamily="2" charset="-122"/>
                <a:ea typeface="华文楷体" panose="02010600040101010101" pitchFamily="2" charset="-122"/>
              </a:rPr>
              <a:t>组合问题是计算领域最难的一类问题，原因是：</a:t>
            </a:r>
            <a:endParaRPr lang="zh-CN" altLang="en-US" sz="2000" b="1" dirty="0">
              <a:solidFill>
                <a:schemeClr val="tx1"/>
              </a:solidFill>
              <a:latin typeface="华文楷体" panose="02010600040101010101" pitchFamily="2" charset="-122"/>
              <a:ea typeface="华文楷体" panose="02010600040101010101" pitchFamily="2" charset="-122"/>
            </a:endParaRPr>
          </a:p>
          <a:p>
            <a:pPr eaLnBrk="1" hangingPunct="1"/>
            <a:r>
              <a:rPr lang="zh-CN" altLang="en-US" sz="2000" b="1" dirty="0">
                <a:solidFill>
                  <a:schemeClr val="tx1"/>
                </a:solidFill>
                <a:latin typeface="华文楷体" panose="02010600040101010101" pitchFamily="2" charset="-122"/>
                <a:ea typeface="华文楷体" panose="02010600040101010101" pitchFamily="2" charset="-122"/>
              </a:rPr>
              <a:t>（</a:t>
            </a:r>
            <a:r>
              <a:rPr lang="en-US" altLang="zh-CN" sz="2000" b="1" dirty="0">
                <a:solidFill>
                  <a:schemeClr val="tx1"/>
                </a:solidFill>
                <a:latin typeface="华文楷体" panose="02010600040101010101" pitchFamily="2" charset="-122"/>
                <a:ea typeface="华文楷体" panose="02010600040101010101" pitchFamily="2" charset="-122"/>
              </a:rPr>
              <a:t>1</a:t>
            </a:r>
            <a:r>
              <a:rPr lang="zh-CN" altLang="en-US" sz="2000" b="1" dirty="0">
                <a:solidFill>
                  <a:schemeClr val="tx1"/>
                </a:solidFill>
                <a:latin typeface="华文楷体" panose="02010600040101010101" pitchFamily="2" charset="-122"/>
                <a:ea typeface="华文楷体" panose="02010600040101010101" pitchFamily="2" charset="-122"/>
              </a:rPr>
              <a:t>）随着问题规模的增大，组合对象的数量增长极快，即使是中等大小的实例，其组合对象的数量也会达到不可思议的数量级，产生组合爆炸。</a:t>
            </a:r>
            <a:endParaRPr lang="zh-CN" altLang="en-US" sz="2000" b="1" dirty="0">
              <a:solidFill>
                <a:schemeClr val="tx1"/>
              </a:solidFill>
              <a:latin typeface="华文楷体" panose="02010600040101010101" pitchFamily="2" charset="-122"/>
              <a:ea typeface="华文楷体" panose="02010600040101010101" pitchFamily="2" charset="-122"/>
            </a:endParaRPr>
          </a:p>
          <a:p>
            <a:pPr eaLnBrk="1" hangingPunct="1"/>
            <a:r>
              <a:rPr lang="zh-CN" altLang="en-US" sz="2000" b="1" dirty="0">
                <a:solidFill>
                  <a:schemeClr val="tx1"/>
                </a:solidFill>
                <a:latin typeface="华文楷体" panose="02010600040101010101" pitchFamily="2" charset="-122"/>
                <a:ea typeface="华文楷体" panose="02010600040101010101" pitchFamily="2" charset="-122"/>
              </a:rPr>
              <a:t>（</a:t>
            </a:r>
            <a:r>
              <a:rPr lang="en-US" altLang="zh-CN" sz="2000" b="1" dirty="0">
                <a:solidFill>
                  <a:schemeClr val="tx1"/>
                </a:solidFill>
                <a:latin typeface="华文楷体" panose="02010600040101010101" pitchFamily="2" charset="-122"/>
                <a:ea typeface="华文楷体" panose="02010600040101010101" pitchFamily="2" charset="-122"/>
              </a:rPr>
              <a:t>2</a:t>
            </a:r>
            <a:r>
              <a:rPr lang="zh-CN" altLang="en-US" sz="2000" b="1" dirty="0">
                <a:solidFill>
                  <a:schemeClr val="tx1"/>
                </a:solidFill>
                <a:latin typeface="华文楷体" panose="02010600040101010101" pitchFamily="2" charset="-122"/>
                <a:ea typeface="华文楷体" panose="02010600040101010101" pitchFamily="2" charset="-122"/>
              </a:rPr>
              <a:t>）对于绝大多数组合问题，尚未找到有效的算法能在可接受的时间内实现正确求解。</a:t>
            </a:r>
            <a:endParaRPr lang="zh-CN" altLang="en-US" sz="2000" b="1" dirty="0">
              <a:solidFill>
                <a:schemeClr val="tx1"/>
              </a:solidFill>
              <a:latin typeface="华文楷体" panose="02010600040101010101" pitchFamily="2" charset="-122"/>
              <a:ea typeface="华文楷体" panose="02010600040101010101" pitchFamily="2" charset="-122"/>
            </a:endParaRPr>
          </a:p>
          <a:p>
            <a:pPr eaLnBrk="1" hangingPunct="1"/>
            <a:r>
              <a:rPr lang="en-US" altLang="zh-CN" sz="2000" b="1" dirty="0">
                <a:solidFill>
                  <a:schemeClr val="tx1"/>
                </a:solidFill>
                <a:latin typeface="华文楷体" panose="02010600040101010101" pitchFamily="2" charset="-122"/>
                <a:ea typeface="华文楷体" panose="02010600040101010101" pitchFamily="2" charset="-122"/>
              </a:rPr>
              <a:t>     </a:t>
            </a:r>
            <a:endParaRPr lang="en-US" altLang="zh-CN" sz="20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57158" y="285728"/>
            <a:ext cx="6934200" cy="645160"/>
          </a:xfrm>
          <a:prstGeom prst="rect">
            <a:avLst/>
          </a:prstGeom>
          <a:noFill/>
          <a:ln w="9525">
            <a:noFill/>
          </a:ln>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1.1.1  算法及其重要特性 </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16387" name="Text Box 5"/>
          <p:cNvSpPr txBox="1">
            <a:spLocks noChangeArrowheads="1"/>
          </p:cNvSpPr>
          <p:nvPr/>
        </p:nvSpPr>
        <p:spPr bwMode="auto">
          <a:xfrm>
            <a:off x="428913" y="1888476"/>
            <a:ext cx="8572560" cy="101473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lvl="0" algn="just">
              <a:spcBef>
                <a:spcPct val="50000"/>
              </a:spcBef>
            </a:pPr>
            <a:r>
              <a:rPr lang="zh-CN" altLang="en-US" sz="2400" b="1" dirty="0">
                <a:solidFill>
                  <a:schemeClr val="tx1"/>
                </a:solidFill>
                <a:latin typeface="楷体" panose="02010609060101010101" pitchFamily="49" charset="-122"/>
                <a:ea typeface="楷体" panose="02010609060101010101" pitchFamily="49" charset="-122"/>
                <a:sym typeface="+mn-ea"/>
              </a:rPr>
              <a:t>算法是</a:t>
            </a:r>
            <a:r>
              <a:rPr lang="en-US" altLang="zh-CN" sz="2400" b="1" dirty="0">
                <a:solidFill>
                  <a:schemeClr val="tx1"/>
                </a:solidFill>
                <a:latin typeface="楷体" panose="02010609060101010101" pitchFamily="49" charset="-122"/>
                <a:ea typeface="楷体" panose="02010609060101010101" pitchFamily="49" charset="-122"/>
                <a:sym typeface="+mn-ea"/>
              </a:rPr>
              <a:t>对特定问题求解步骤的一种描述，是指令的有限序列。</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spcBef>
                <a:spcPct val="50000"/>
              </a:spcBef>
            </a:pPr>
            <a:r>
              <a:rPr lang="zh-CN" altLang="en-US" sz="2400" b="1" dirty="0">
                <a:solidFill>
                  <a:schemeClr val="tx1"/>
                </a:solidFill>
                <a:latin typeface="楷体" panose="02010609060101010101" pitchFamily="49" charset="-122"/>
                <a:ea typeface="楷体" panose="02010609060101010101" pitchFamily="49" charset="-122"/>
                <a:sym typeface="+mn-ea"/>
              </a:rPr>
              <a:t>算法</a:t>
            </a:r>
            <a:r>
              <a:rPr lang="en-US" altLang="zh-CN" sz="2400" b="1" dirty="0">
                <a:solidFill>
                  <a:schemeClr val="tx1"/>
                </a:solidFill>
                <a:latin typeface="楷体" panose="02010609060101010101" pitchFamily="49" charset="-122"/>
                <a:ea typeface="楷体" panose="02010609060101010101" pitchFamily="49" charset="-122"/>
                <a:sym typeface="+mn-ea"/>
              </a:rPr>
              <a:t>用来将输入数据转换成输出结果</a:t>
            </a:r>
            <a:endParaRPr lang="en-US" altLang="zh-CN" sz="2400" b="1" dirty="0">
              <a:solidFill>
                <a:schemeClr val="tx1"/>
              </a:solidFill>
              <a:latin typeface="楷体" panose="02010609060101010101" pitchFamily="49" charset="-122"/>
              <a:ea typeface="楷体" panose="02010609060101010101" pitchFamily="49" charset="-122"/>
              <a:sym typeface="+mn-ea"/>
            </a:endParaRPr>
          </a:p>
        </p:txBody>
      </p:sp>
      <p:sp>
        <p:nvSpPr>
          <p:cNvPr id="4" name="Rectangle 6"/>
          <p:cNvSpPr>
            <a:spLocks noChangeArrowheads="1"/>
          </p:cNvSpPr>
          <p:nvPr/>
        </p:nvSpPr>
        <p:spPr bwMode="auto">
          <a:xfrm>
            <a:off x="3557593" y="3567984"/>
            <a:ext cx="1584325" cy="792162"/>
          </a:xfrm>
          <a:prstGeom prst="rect">
            <a:avLst/>
          </a:prstGeom>
          <a:solidFill>
            <a:schemeClr val="folHlink"/>
          </a:solidFill>
          <a:ln w="9525">
            <a:solidFill>
              <a:schemeClr val="tx1"/>
            </a:solidFill>
            <a:miter lim="800000"/>
          </a:ln>
          <a:effectLst/>
        </p:spPr>
        <p:txBody>
          <a:bodyPr wrap="none" anchor="ctr"/>
          <a:lstStyle/>
          <a:p>
            <a:pPr algn="ctr"/>
            <a:r>
              <a:rPr lang="zh-CN" altLang="en-US" sz="2000" b="1">
                <a:latin typeface="华文楷体" panose="02010600040101010101" pitchFamily="2" charset="-122"/>
                <a:ea typeface="华文楷体" panose="02010600040101010101" pitchFamily="2" charset="-122"/>
              </a:rPr>
              <a:t>算法</a:t>
            </a:r>
            <a:endParaRPr lang="zh-CN" altLang="en-US" sz="2000" b="1">
              <a:latin typeface="华文楷体" panose="02010600040101010101" pitchFamily="2" charset="-122"/>
              <a:ea typeface="华文楷体" panose="02010600040101010101" pitchFamily="2" charset="-122"/>
            </a:endParaRPr>
          </a:p>
        </p:txBody>
      </p:sp>
      <p:sp>
        <p:nvSpPr>
          <p:cNvPr id="5" name="AutoShape 7"/>
          <p:cNvSpPr>
            <a:spLocks noChangeArrowheads="1"/>
          </p:cNvSpPr>
          <p:nvPr/>
        </p:nvSpPr>
        <p:spPr bwMode="auto">
          <a:xfrm>
            <a:off x="2693993" y="3856909"/>
            <a:ext cx="719137" cy="287337"/>
          </a:xfrm>
          <a:prstGeom prst="rightArrow">
            <a:avLst>
              <a:gd name="adj1" fmla="val 50000"/>
              <a:gd name="adj2" fmla="val 62569"/>
            </a:avLst>
          </a:prstGeom>
          <a:solidFill>
            <a:schemeClr val="accent1"/>
          </a:solidFill>
          <a:ln w="9525">
            <a:solidFill>
              <a:schemeClr val="tx1"/>
            </a:solidFill>
            <a:miter lim="800000"/>
          </a:ln>
          <a:effectLst/>
        </p:spPr>
        <p:txBody>
          <a:bodyPr wrap="none" anchor="ctr"/>
          <a:lstStyle/>
          <a:p>
            <a:endParaRPr lang="zh-CN" altLang="en-US" sz="2000" b="1">
              <a:latin typeface="华文楷体" panose="02010600040101010101" pitchFamily="2" charset="-122"/>
              <a:ea typeface="华文楷体" panose="02010600040101010101" pitchFamily="2" charset="-122"/>
            </a:endParaRPr>
          </a:p>
        </p:txBody>
      </p:sp>
      <p:sp>
        <p:nvSpPr>
          <p:cNvPr id="6" name="Text Box 8"/>
          <p:cNvSpPr txBox="1">
            <a:spLocks noChangeArrowheads="1"/>
          </p:cNvSpPr>
          <p:nvPr/>
        </p:nvSpPr>
        <p:spPr bwMode="auto">
          <a:xfrm>
            <a:off x="1643043" y="3734677"/>
            <a:ext cx="906488" cy="461665"/>
          </a:xfrm>
          <a:prstGeom prst="rect">
            <a:avLst/>
          </a:prstGeom>
          <a:noFill/>
          <a:ln w="9525">
            <a:noFill/>
            <a:miter lim="800000"/>
          </a:ln>
          <a:effectLst/>
        </p:spPr>
        <p:txBody>
          <a:bodyPr wrap="square">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输入</a:t>
            </a:r>
            <a:endParaRPr lang="zh-CN" altLang="en-US" sz="2400" b="1" dirty="0">
              <a:latin typeface="华文楷体" panose="02010600040101010101" pitchFamily="2" charset="-122"/>
              <a:ea typeface="华文楷体" panose="02010600040101010101" pitchFamily="2" charset="-122"/>
            </a:endParaRPr>
          </a:p>
        </p:txBody>
      </p:sp>
      <p:sp>
        <p:nvSpPr>
          <p:cNvPr id="7" name="AutoShape 9"/>
          <p:cNvSpPr>
            <a:spLocks noChangeArrowheads="1"/>
          </p:cNvSpPr>
          <p:nvPr/>
        </p:nvSpPr>
        <p:spPr bwMode="auto">
          <a:xfrm>
            <a:off x="5357818" y="3856909"/>
            <a:ext cx="719137" cy="287337"/>
          </a:xfrm>
          <a:prstGeom prst="rightArrow">
            <a:avLst>
              <a:gd name="adj1" fmla="val 50000"/>
              <a:gd name="adj2" fmla="val 62569"/>
            </a:avLst>
          </a:prstGeom>
          <a:solidFill>
            <a:schemeClr val="accent1"/>
          </a:solidFill>
          <a:ln w="9525">
            <a:solidFill>
              <a:schemeClr val="tx1"/>
            </a:solidFill>
            <a:miter lim="800000"/>
          </a:ln>
          <a:effectLst/>
        </p:spPr>
        <p:txBody>
          <a:bodyPr wrap="none" anchor="ctr"/>
          <a:lstStyle/>
          <a:p>
            <a:endParaRPr lang="zh-CN" altLang="en-US" sz="2000" b="1">
              <a:latin typeface="华文楷体" panose="02010600040101010101" pitchFamily="2" charset="-122"/>
              <a:ea typeface="华文楷体" panose="02010600040101010101" pitchFamily="2" charset="-122"/>
            </a:endParaRPr>
          </a:p>
        </p:txBody>
      </p:sp>
      <p:sp>
        <p:nvSpPr>
          <p:cNvPr id="8" name="Text Box 10"/>
          <p:cNvSpPr txBox="1">
            <a:spLocks noChangeArrowheads="1"/>
          </p:cNvSpPr>
          <p:nvPr/>
        </p:nvSpPr>
        <p:spPr bwMode="auto">
          <a:xfrm>
            <a:off x="6300788" y="3783884"/>
            <a:ext cx="1128732" cy="461665"/>
          </a:xfrm>
          <a:prstGeom prst="rect">
            <a:avLst/>
          </a:prstGeom>
          <a:noFill/>
          <a:ln w="9525">
            <a:noFill/>
            <a:miter lim="800000"/>
          </a:ln>
          <a:effectLst/>
        </p:spPr>
        <p:txBody>
          <a:bodyPr wrap="square">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输出</a:t>
            </a:r>
            <a:endParaRPr lang="zh-CN" altLang="en-US" sz="2400" b="1" dirty="0">
              <a:latin typeface="华文楷体" panose="02010600040101010101" pitchFamily="2" charset="-122"/>
              <a:ea typeface="华文楷体" panose="02010600040101010101" pitchFamily="2" charset="-122"/>
            </a:endParaRPr>
          </a:p>
        </p:txBody>
      </p:sp>
      <p:sp>
        <p:nvSpPr>
          <p:cNvPr id="9" name="Text Box 12"/>
          <p:cNvSpPr txBox="1">
            <a:spLocks noChangeArrowheads="1"/>
          </p:cNvSpPr>
          <p:nvPr/>
        </p:nvSpPr>
        <p:spPr bwMode="auto">
          <a:xfrm>
            <a:off x="393036" y="5525689"/>
            <a:ext cx="8358245" cy="830997"/>
          </a:xfrm>
          <a:prstGeom prst="rect">
            <a:avLst/>
          </a:prstGeom>
          <a:noFill/>
          <a:ln w="9525">
            <a:noFill/>
            <a:miter lim="800000"/>
          </a:ln>
          <a:effectLst/>
        </p:spPr>
        <p:txBody>
          <a:bodyPr wrap="square">
            <a:spAutoFit/>
          </a:bodyPr>
          <a:lstStyle/>
          <a:p>
            <a:pPr>
              <a:spcBef>
                <a:spcPct val="50000"/>
              </a:spcBef>
            </a:pPr>
            <a:r>
              <a:rPr lang="zh-CN" altLang="en-US" sz="2400" b="1" dirty="0">
                <a:solidFill>
                  <a:srgbClr val="3907F1"/>
                </a:solidFill>
                <a:latin typeface="华文楷体" panose="02010600040101010101" pitchFamily="2" charset="-122"/>
                <a:ea typeface="华文楷体" panose="02010600040101010101" pitchFamily="2" charset="-122"/>
              </a:rPr>
              <a:t>　　如果一个算法对其每一个输入实例，都能输出正确的结果并停止，则称它是正确的。 </a:t>
            </a:r>
            <a:endParaRPr lang="zh-CN" altLang="en-US" sz="2400" b="1" dirty="0">
              <a:solidFill>
                <a:srgbClr val="3907F1"/>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356870" y="1254760"/>
            <a:ext cx="4660265" cy="521970"/>
          </a:xfrm>
          <a:prstGeom prst="rect">
            <a:avLst/>
          </a:prstGeom>
          <a:noFill/>
        </p:spPr>
        <p:txBody>
          <a:bodyPr wrap="none" rtlCol="0">
            <a:spAutoFit/>
          </a:bodyPr>
          <a:p>
            <a:pPr algn="l"/>
            <a:r>
              <a:rPr lang="en-US" altLang="zh-CN" sz="2800" b="1" dirty="0">
                <a:solidFill>
                  <a:srgbClr val="CC0099"/>
                </a:solidFill>
                <a:latin typeface="楷体" panose="02010609060101010101" pitchFamily="49" charset="-122"/>
                <a:ea typeface="楷体" panose="02010609060101010101" pitchFamily="49" charset="-122"/>
                <a:sym typeface="+mn-ea"/>
              </a:rPr>
              <a:t>算法（Algorithm）的定义：</a:t>
            </a:r>
            <a:endParaRPr lang="en-US" altLang="zh-CN" sz="2800" b="1" dirty="0">
              <a:solidFill>
                <a:srgbClr val="CC0099"/>
              </a:solidFill>
              <a:latin typeface="楷体" panose="02010609060101010101" pitchFamily="49" charset="-122"/>
              <a:ea typeface="楷体" panose="02010609060101010101" pitchFamily="49" charset="-122"/>
              <a:sym typeface="+mn-ea"/>
            </a:endParaRPr>
          </a:p>
        </p:txBody>
      </p:sp>
      <p:sp>
        <p:nvSpPr>
          <p:cNvPr id="3" name="文本框 2"/>
          <p:cNvSpPr txBox="1"/>
          <p:nvPr/>
        </p:nvSpPr>
        <p:spPr>
          <a:xfrm>
            <a:off x="483870" y="4857750"/>
            <a:ext cx="3400425" cy="521970"/>
          </a:xfrm>
          <a:prstGeom prst="rect">
            <a:avLst/>
          </a:prstGeom>
          <a:noFill/>
        </p:spPr>
        <p:txBody>
          <a:bodyPr wrap="none" rtlCol="0">
            <a:spAutoFit/>
          </a:bodyPr>
          <a:p>
            <a:pPr algn="l"/>
            <a:r>
              <a:rPr lang="zh-CN" altLang="en-US" sz="2800" b="1" dirty="0">
                <a:solidFill>
                  <a:srgbClr val="CC0099"/>
                </a:solidFill>
                <a:latin typeface="楷体" panose="02010609060101010101" pitchFamily="49" charset="-122"/>
                <a:ea typeface="楷体" panose="02010609060101010101" pitchFamily="49" charset="-122"/>
                <a:sym typeface="+mn-ea"/>
              </a:rPr>
              <a:t>什么是正确的</a:t>
            </a:r>
            <a:r>
              <a:rPr lang="en-US" altLang="zh-CN" sz="2800" b="1" dirty="0">
                <a:solidFill>
                  <a:srgbClr val="CC0099"/>
                </a:solidFill>
                <a:latin typeface="楷体" panose="02010609060101010101" pitchFamily="49" charset="-122"/>
                <a:ea typeface="楷体" panose="02010609060101010101" pitchFamily="49" charset="-122"/>
                <a:sym typeface="+mn-ea"/>
              </a:rPr>
              <a:t>算法</a:t>
            </a:r>
            <a:r>
              <a:rPr lang="zh-CN" altLang="en-US" sz="2800" b="1" dirty="0">
                <a:solidFill>
                  <a:srgbClr val="CC0099"/>
                </a:solidFill>
                <a:latin typeface="楷体" panose="02010609060101010101" pitchFamily="49" charset="-122"/>
                <a:ea typeface="楷体" panose="02010609060101010101" pitchFamily="49" charset="-122"/>
                <a:sym typeface="+mn-ea"/>
              </a:rPr>
              <a:t>？</a:t>
            </a:r>
            <a:endParaRPr lang="zh-CN" altLang="en-US" sz="2800" b="1" dirty="0">
              <a:solidFill>
                <a:srgbClr val="CC0099"/>
              </a:solidFill>
              <a:latin typeface="楷体" panose="02010609060101010101" pitchFamily="49" charset="-122"/>
              <a:ea typeface="楷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linds(horizontal)">
                                      <p:cBhvr>
                                        <p:cTn id="7" dur="5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4" grpId="0" animBg="1"/>
      <p:bldP spid="5" grpId="0" animBg="1"/>
      <p:bldP spid="6" grpId="0" animBg="1"/>
      <p:bldP spid="7" grpId="0" animBg="1"/>
      <p:bldP spid="8" grpId="0" animBg="1"/>
      <p:bldP spid="3" grpId="0"/>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1663" y="230793"/>
            <a:ext cx="8351837"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案例五——几何问题geometry problem</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pic>
        <p:nvPicPr>
          <p:cNvPr id="419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7538" y="1281113"/>
            <a:ext cx="4321175"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4"/>
          <p:cNvSpPr txBox="1">
            <a:spLocks noChangeArrowheads="1"/>
          </p:cNvSpPr>
          <p:nvPr/>
        </p:nvSpPr>
        <p:spPr bwMode="auto">
          <a:xfrm>
            <a:off x="4716463" y="5302250"/>
            <a:ext cx="4100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华文楷体" panose="02010600040101010101" pitchFamily="2" charset="-122"/>
                <a:ea typeface="华文楷体" panose="02010600040101010101" pitchFamily="2" charset="-122"/>
              </a:rPr>
              <a:t>怎么修围墙满足利用最大化？</a:t>
            </a:r>
            <a:endParaRPr lang="zh-CN" altLang="en-US" sz="2400" b="1">
              <a:latin typeface="华文楷体" panose="02010600040101010101" pitchFamily="2" charset="-122"/>
              <a:ea typeface="华文楷体" panose="02010600040101010101" pitchFamily="2" charset="-122"/>
            </a:endParaRPr>
          </a:p>
        </p:txBody>
      </p:sp>
      <p:sp>
        <p:nvSpPr>
          <p:cNvPr id="41989" name="Text Box 4"/>
          <p:cNvSpPr txBox="1">
            <a:spLocks noChangeArrowheads="1"/>
          </p:cNvSpPr>
          <p:nvPr/>
        </p:nvSpPr>
        <p:spPr bwMode="auto">
          <a:xfrm>
            <a:off x="323850" y="1281113"/>
            <a:ext cx="353377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chemeClr val="tx1"/>
                </a:solidFill>
                <a:latin typeface="华文楷体" panose="02010600040101010101" pitchFamily="2" charset="-122"/>
                <a:ea typeface="华文楷体" panose="02010600040101010101" pitchFamily="2" charset="-122"/>
              </a:rPr>
              <a:t>几何问题处理类似于点、线、面、体等几何对象。</a:t>
            </a:r>
            <a:endParaRPr kumimoji="1" lang="zh-CN" altLang="en-US" sz="2800" b="1" dirty="0">
              <a:solidFill>
                <a:schemeClr val="tx1"/>
              </a:solidFill>
              <a:latin typeface="华文楷体" panose="02010600040101010101" pitchFamily="2" charset="-122"/>
              <a:ea typeface="华文楷体" panose="02010600040101010101" pitchFamily="2" charset="-122"/>
            </a:endParaRPr>
          </a:p>
          <a:p>
            <a:pPr eaLnBrk="1" hangingPunct="1">
              <a:spcBef>
                <a:spcPct val="50000"/>
              </a:spcBef>
            </a:pPr>
            <a:r>
              <a:rPr kumimoji="1" lang="zh-CN" altLang="en-US" sz="2800" b="1" dirty="0">
                <a:solidFill>
                  <a:schemeClr val="tx1"/>
                </a:solidFill>
                <a:latin typeface="华文楷体" panose="02010600040101010101" pitchFamily="2" charset="-122"/>
                <a:ea typeface="华文楷体" panose="02010600040101010101" pitchFamily="2" charset="-122"/>
              </a:rPr>
              <a:t>几何问题与其他问题的不同之处在于，哪怕最简单、最初等的几何问题也难以用符号化的方法去处理。</a:t>
            </a:r>
            <a:endParaRPr kumimoji="1" lang="zh-CN" altLang="en-US" sz="28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43000" y="76200"/>
            <a:ext cx="5427345" cy="914400"/>
          </a:xfrm>
        </p:spPr>
        <p:txBody>
          <a:bodyPr/>
          <a:p>
            <a:pPr algn="ctr"/>
            <a:r>
              <a:rPr lang="zh-CN" altLang="en-US" sz="3600"/>
              <a:t>作业</a:t>
            </a:r>
            <a:endParaRPr lang="zh-CN" altLang="en-US" sz="3600"/>
          </a:p>
        </p:txBody>
      </p:sp>
      <p:sp>
        <p:nvSpPr>
          <p:cNvPr id="3" name="文本框 2"/>
          <p:cNvSpPr txBox="1"/>
          <p:nvPr/>
        </p:nvSpPr>
        <p:spPr>
          <a:xfrm>
            <a:off x="678180" y="1624965"/>
            <a:ext cx="8008620" cy="460375"/>
          </a:xfrm>
          <a:prstGeom prst="rect">
            <a:avLst/>
          </a:prstGeom>
          <a:noFill/>
        </p:spPr>
        <p:txBody>
          <a:bodyPr wrap="square" rtlCol="0">
            <a:spAutoFit/>
          </a:bodyPr>
          <a:p>
            <a:r>
              <a:rPr lang="en-US" altLang="zh-CN" sz="2400"/>
              <a:t>Online Judge</a:t>
            </a:r>
            <a:endParaRPr lang="en-US" altLang="zh-CN" sz="2400"/>
          </a:p>
        </p:txBody>
      </p:sp>
      <p:sp>
        <p:nvSpPr>
          <p:cNvPr id="4" name="文本框 3"/>
          <p:cNvSpPr txBox="1"/>
          <p:nvPr/>
        </p:nvSpPr>
        <p:spPr>
          <a:xfrm>
            <a:off x="828675" y="2279650"/>
            <a:ext cx="5509260" cy="460375"/>
          </a:xfrm>
          <a:prstGeom prst="rect">
            <a:avLst/>
          </a:prstGeom>
          <a:noFill/>
        </p:spPr>
        <p:txBody>
          <a:bodyPr wrap="square" rtlCol="0" anchor="t">
            <a:spAutoFit/>
          </a:bodyPr>
          <a:p>
            <a:r>
              <a:rPr lang="zh-CN" altLang="en-US" sz="2400"/>
              <a:t>1000	A+B Problem</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431800" y="1628775"/>
            <a:ext cx="8415338" cy="348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kumimoji="1" lang="en-US" altLang="zh-CN" sz="2400" b="1" dirty="0">
                <a:latin typeface="楷体" panose="02010609060101010101" pitchFamily="49" charset="-122"/>
                <a:ea typeface="楷体" panose="02010609060101010101" pitchFamily="49" charset="-122"/>
              </a:rPr>
              <a:t>⑴ </a:t>
            </a:r>
            <a:r>
              <a:rPr kumimoji="1" lang="zh-CN" altLang="en-US" sz="2400" b="1" dirty="0">
                <a:solidFill>
                  <a:srgbClr val="3907F1"/>
                </a:solidFill>
                <a:latin typeface="楷体" panose="02010609060101010101" pitchFamily="49" charset="-122"/>
                <a:ea typeface="楷体" panose="02010609060101010101" pitchFamily="49" charset="-122"/>
              </a:rPr>
              <a:t>输入</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Input</a:t>
            </a:r>
            <a:r>
              <a:rPr kumimoji="1" lang="zh-CN" altLang="en-US" sz="2400" b="1" dirty="0">
                <a:latin typeface="楷体" panose="02010609060101010101" pitchFamily="49" charset="-122"/>
                <a:ea typeface="楷体" panose="02010609060101010101" pitchFamily="49" charset="-122"/>
              </a:rPr>
              <a:t>）</a:t>
            </a:r>
            <a:r>
              <a:rPr kumimoji="1" lang="zh-CN" altLang="en-US" sz="2400" b="1" dirty="0">
                <a:solidFill>
                  <a:schemeClr val="accent2"/>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：一个算法有零个或多个输入。</a:t>
            </a:r>
            <a:endParaRPr kumimoji="1" lang="zh-CN" altLang="en-US" sz="2400" b="1" dirty="0">
              <a:latin typeface="楷体" panose="02010609060101010101" pitchFamily="49" charset="-122"/>
              <a:ea typeface="楷体" panose="02010609060101010101" pitchFamily="49" charset="-122"/>
            </a:endParaRPr>
          </a:p>
          <a:p>
            <a:pPr eaLnBrk="1" hangingPunct="1">
              <a:spcBef>
                <a:spcPct val="30000"/>
              </a:spcBef>
            </a:pPr>
            <a:r>
              <a:rPr kumimoji="1" lang="zh-CN" altLang="en-US" sz="2400" b="1" dirty="0">
                <a:latin typeface="楷体" panose="02010609060101010101" pitchFamily="49" charset="-122"/>
                <a:ea typeface="楷体" panose="02010609060101010101" pitchFamily="49" charset="-122"/>
              </a:rPr>
              <a:t>⑵ </a:t>
            </a:r>
            <a:r>
              <a:rPr kumimoji="1" lang="zh-CN" altLang="en-US" sz="2400" b="1" dirty="0">
                <a:solidFill>
                  <a:srgbClr val="3907F1"/>
                </a:solidFill>
                <a:latin typeface="楷体" panose="02010609060101010101" pitchFamily="49" charset="-122"/>
                <a:ea typeface="楷体" panose="02010609060101010101" pitchFamily="49" charset="-122"/>
              </a:rPr>
              <a:t>输出</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Output</a:t>
            </a:r>
            <a:r>
              <a:rPr kumimoji="1" lang="zh-CN" altLang="en-US" sz="2400" b="1" dirty="0">
                <a:latin typeface="楷体" panose="02010609060101010101" pitchFamily="49" charset="-122"/>
                <a:ea typeface="楷体" panose="02010609060101010101" pitchFamily="49" charset="-122"/>
              </a:rPr>
              <a:t>）</a:t>
            </a:r>
            <a:r>
              <a:rPr kumimoji="1" lang="zh-CN" altLang="en-US" sz="2400" b="1" dirty="0">
                <a:solidFill>
                  <a:schemeClr val="accent2"/>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：一个算法有一个或多个输出。</a:t>
            </a:r>
            <a:endParaRPr kumimoji="1" lang="zh-CN" altLang="en-US" sz="2400" b="1" dirty="0">
              <a:latin typeface="楷体" panose="02010609060101010101" pitchFamily="49" charset="-122"/>
              <a:ea typeface="楷体" panose="02010609060101010101" pitchFamily="49" charset="-122"/>
            </a:endParaRPr>
          </a:p>
          <a:p>
            <a:pPr eaLnBrk="1" hangingPunct="1">
              <a:spcBef>
                <a:spcPct val="30000"/>
              </a:spcBef>
            </a:pPr>
            <a:r>
              <a:rPr kumimoji="1" lang="zh-CN" altLang="en-US" sz="2400" b="1" dirty="0">
                <a:latin typeface="楷体" panose="02010609060101010101" pitchFamily="49" charset="-122"/>
                <a:ea typeface="楷体" panose="02010609060101010101" pitchFamily="49" charset="-122"/>
              </a:rPr>
              <a:t>⑶ </a:t>
            </a:r>
            <a:r>
              <a:rPr kumimoji="1" lang="zh-CN" altLang="en-US" sz="2400" b="1" dirty="0">
                <a:solidFill>
                  <a:srgbClr val="3907F1"/>
                </a:solidFill>
                <a:latin typeface="楷体" panose="02010609060101010101" pitchFamily="49" charset="-122"/>
                <a:ea typeface="楷体" panose="02010609060101010101" pitchFamily="49" charset="-122"/>
              </a:rPr>
              <a:t>有穷性</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Finiteness</a:t>
            </a:r>
            <a:r>
              <a:rPr kumimoji="1" lang="zh-CN" altLang="en-US" sz="2400" b="1" dirty="0">
                <a:latin typeface="楷体" panose="02010609060101010101" pitchFamily="49" charset="-122"/>
                <a:ea typeface="楷体" panose="02010609060101010101" pitchFamily="49" charset="-122"/>
              </a:rPr>
              <a:t>）</a:t>
            </a:r>
            <a:r>
              <a:rPr kumimoji="1" lang="zh-CN" altLang="en-US" sz="2400" b="1" dirty="0">
                <a:solidFill>
                  <a:schemeClr val="accent2"/>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：一个算法必须总是在执行有穷步之后结束，且每一步都在有穷时间内完成。</a:t>
            </a:r>
            <a:endParaRPr kumimoji="1" lang="zh-CN" altLang="en-US" sz="2400" b="1" dirty="0">
              <a:latin typeface="楷体" panose="02010609060101010101" pitchFamily="49" charset="-122"/>
              <a:ea typeface="楷体" panose="02010609060101010101" pitchFamily="49" charset="-122"/>
            </a:endParaRPr>
          </a:p>
          <a:p>
            <a:pPr eaLnBrk="1" hangingPunct="1">
              <a:spcBef>
                <a:spcPct val="30000"/>
              </a:spcBef>
            </a:pPr>
            <a:r>
              <a:rPr kumimoji="1" lang="zh-CN" altLang="en-US" sz="2400" b="1" dirty="0">
                <a:latin typeface="楷体" panose="02010609060101010101" pitchFamily="49" charset="-122"/>
                <a:ea typeface="楷体" panose="02010609060101010101" pitchFamily="49" charset="-122"/>
              </a:rPr>
              <a:t>⑷ </a:t>
            </a:r>
            <a:r>
              <a:rPr kumimoji="1" lang="zh-CN" altLang="en-US" sz="2400" b="1" dirty="0">
                <a:solidFill>
                  <a:srgbClr val="3907F1"/>
                </a:solidFill>
                <a:latin typeface="楷体" panose="02010609060101010101" pitchFamily="49" charset="-122"/>
                <a:ea typeface="楷体" panose="02010609060101010101" pitchFamily="49" charset="-122"/>
              </a:rPr>
              <a:t>确定性</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Definiteness</a:t>
            </a:r>
            <a:r>
              <a:rPr kumimoji="1" lang="zh-CN" altLang="en-US" sz="2400" b="1" dirty="0">
                <a:latin typeface="楷体" panose="02010609060101010101" pitchFamily="49" charset="-122"/>
                <a:ea typeface="楷体" panose="02010609060101010101" pitchFamily="49" charset="-122"/>
              </a:rPr>
              <a:t>）</a:t>
            </a:r>
            <a:r>
              <a:rPr kumimoji="1" lang="zh-CN" altLang="en-US" sz="2400" b="1" dirty="0">
                <a:solidFill>
                  <a:schemeClr val="accent2"/>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：算法中的每一条指令必须有确切的含义，对于相同的输入只能得到相同的输出。</a:t>
            </a:r>
            <a:endParaRPr kumimoji="1" lang="zh-CN" altLang="en-US" sz="2400" b="1" dirty="0">
              <a:latin typeface="楷体" panose="02010609060101010101" pitchFamily="49" charset="-122"/>
              <a:ea typeface="楷体" panose="02010609060101010101" pitchFamily="49" charset="-122"/>
            </a:endParaRPr>
          </a:p>
          <a:p>
            <a:pPr eaLnBrk="1" hangingPunct="1">
              <a:spcBef>
                <a:spcPct val="30000"/>
              </a:spcBef>
            </a:pPr>
            <a:r>
              <a:rPr kumimoji="1" lang="zh-CN" altLang="en-US" sz="2400" b="1" dirty="0">
                <a:latin typeface="楷体" panose="02010609060101010101" pitchFamily="49" charset="-122"/>
                <a:ea typeface="楷体" panose="02010609060101010101" pitchFamily="49" charset="-122"/>
              </a:rPr>
              <a:t>⑸ </a:t>
            </a:r>
            <a:r>
              <a:rPr kumimoji="1" lang="zh-CN" altLang="en-US" sz="2400" b="1" dirty="0">
                <a:solidFill>
                  <a:srgbClr val="3907F1"/>
                </a:solidFill>
                <a:latin typeface="楷体" panose="02010609060101010101" pitchFamily="49" charset="-122"/>
                <a:ea typeface="楷体" panose="02010609060101010101" pitchFamily="49" charset="-122"/>
              </a:rPr>
              <a:t>可行性</a:t>
            </a:r>
            <a:r>
              <a:rPr kumimoji="1" lang="zh-CN" altLang="en-US" sz="2400" b="1" dirty="0">
                <a:latin typeface="楷体" panose="02010609060101010101" pitchFamily="49" charset="-122"/>
                <a:ea typeface="楷体" panose="02010609060101010101" pitchFamily="49" charset="-122"/>
              </a:rPr>
              <a:t>（</a:t>
            </a:r>
            <a:r>
              <a:rPr kumimoji="1" lang="en-US" altLang="zh-CN" sz="2400" b="1" dirty="0">
                <a:latin typeface="楷体" panose="02010609060101010101" pitchFamily="49" charset="-122"/>
                <a:ea typeface="楷体" panose="02010609060101010101" pitchFamily="49" charset="-122"/>
              </a:rPr>
              <a:t>Effectiveness</a:t>
            </a:r>
            <a:r>
              <a:rPr kumimoji="1" lang="zh-CN" altLang="en-US" sz="2400" b="1" dirty="0">
                <a:latin typeface="楷体" panose="02010609060101010101" pitchFamily="49" charset="-122"/>
                <a:ea typeface="楷体" panose="02010609060101010101" pitchFamily="49" charset="-122"/>
              </a:rPr>
              <a:t>）</a:t>
            </a:r>
            <a:r>
              <a:rPr kumimoji="1" lang="zh-CN" altLang="en-US" sz="2400" b="1" dirty="0">
                <a:solidFill>
                  <a:schemeClr val="accent2"/>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：算法描述的操作可以通过已经实现的基本操作执行有限次来实现。</a:t>
            </a:r>
            <a:endParaRPr kumimoji="1" lang="zh-CN" altLang="en-US" sz="2400" b="1" dirty="0">
              <a:latin typeface="楷体" panose="02010609060101010101" pitchFamily="49" charset="-122"/>
              <a:ea typeface="楷体" panose="02010609060101010101" pitchFamily="49" charset="-122"/>
            </a:endParaRPr>
          </a:p>
        </p:txBody>
      </p:sp>
      <p:sp>
        <p:nvSpPr>
          <p:cNvPr id="17411" name="标题 1"/>
          <p:cNvSpPr txBox="1"/>
          <p:nvPr/>
        </p:nvSpPr>
        <p:spPr bwMode="auto">
          <a:xfrm>
            <a:off x="457200" y="302896"/>
            <a:ext cx="82296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算法的五大基本特征</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0">
                                            <p:txEl>
                                              <p:pRg st="4294967295" end="4294967295"/>
                                            </p:txEl>
                                          </p:spTgt>
                                        </p:tgtEl>
                                        <p:attrNameLst>
                                          <p:attrName>style.visibility</p:attrName>
                                        </p:attrNameLst>
                                      </p:cBhvr>
                                      <p:to>
                                        <p:strVal val="visible"/>
                                      </p:to>
                                    </p:set>
                                    <p:animEffect transition="in" filter="fade">
                                      <p:cBhvr>
                                        <p:cTn id="7" dur="2000"/>
                                        <p:tgtEl>
                                          <p:spTgt spid="17410">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0">
                                            <p:txEl>
                                              <p:pRg st="4294967295" end="4294967295"/>
                                            </p:txEl>
                                          </p:spTgt>
                                        </p:tgtEl>
                                        <p:attrNameLst>
                                          <p:attrName>style.visibility</p:attrName>
                                        </p:attrNameLst>
                                      </p:cBhvr>
                                      <p:to>
                                        <p:strVal val="visible"/>
                                      </p:to>
                                    </p:set>
                                    <p:animEffect transition="in" filter="fade">
                                      <p:cBhvr>
                                        <p:cTn id="12" dur="2000"/>
                                        <p:tgtEl>
                                          <p:spTgt spid="17410">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0">
                                            <p:txEl>
                                              <p:pRg st="0" end="0"/>
                                            </p:txEl>
                                          </p:spTgt>
                                        </p:tgtEl>
                                        <p:attrNameLst>
                                          <p:attrName>style.visibility</p:attrName>
                                        </p:attrNameLst>
                                      </p:cBhvr>
                                      <p:to>
                                        <p:strVal val="visible"/>
                                      </p:to>
                                    </p:set>
                                    <p:animEffect transition="in" filter="fade">
                                      <p:cBhvr>
                                        <p:cTn id="17" dur="2000"/>
                                        <p:tgtEl>
                                          <p:spTgt spid="174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0">
                                            <p:txEl>
                                              <p:pRg st="1" end="1"/>
                                            </p:txEl>
                                          </p:spTgt>
                                        </p:tgtEl>
                                        <p:attrNameLst>
                                          <p:attrName>style.visibility</p:attrName>
                                        </p:attrNameLst>
                                      </p:cBhvr>
                                      <p:to>
                                        <p:strVal val="visible"/>
                                      </p:to>
                                    </p:set>
                                    <p:animEffect transition="in" filter="fade">
                                      <p:cBhvr>
                                        <p:cTn id="22" dur="2000"/>
                                        <p:tgtEl>
                                          <p:spTgt spid="174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410">
                                            <p:txEl>
                                              <p:pRg st="2" end="2"/>
                                            </p:txEl>
                                          </p:spTgt>
                                        </p:tgtEl>
                                        <p:attrNameLst>
                                          <p:attrName>style.visibility</p:attrName>
                                        </p:attrNameLst>
                                      </p:cBhvr>
                                      <p:to>
                                        <p:strVal val="visible"/>
                                      </p:to>
                                    </p:set>
                                    <p:animEffect transition="in" filter="fade">
                                      <p:cBhvr>
                                        <p:cTn id="27" dur="2000"/>
                                        <p:tgtEl>
                                          <p:spTgt spid="174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410">
                                            <p:txEl>
                                              <p:pRg st="3" end="3"/>
                                            </p:txEl>
                                          </p:spTgt>
                                        </p:tgtEl>
                                        <p:attrNameLst>
                                          <p:attrName>style.visibility</p:attrName>
                                        </p:attrNameLst>
                                      </p:cBhvr>
                                      <p:to>
                                        <p:strVal val="visible"/>
                                      </p:to>
                                    </p:set>
                                    <p:animEffect transition="in" filter="fade">
                                      <p:cBhvr>
                                        <p:cTn id="32" dur="2000"/>
                                        <p:tgtEl>
                                          <p:spTgt spid="174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410">
                                            <p:txEl>
                                              <p:pRg st="4" end="4"/>
                                            </p:txEl>
                                          </p:spTgt>
                                        </p:tgtEl>
                                        <p:attrNameLst>
                                          <p:attrName>style.visibility</p:attrName>
                                        </p:attrNameLst>
                                      </p:cBhvr>
                                      <p:to>
                                        <p:strVal val="visible"/>
                                      </p:to>
                                    </p:set>
                                    <p:animEffect transition="in" filter="fade">
                                      <p:cBhvr>
                                        <p:cTn id="37" dur="2000"/>
                                        <p:tgtEl>
                                          <p:spTgt spid="17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285720" y="214290"/>
            <a:ext cx="80645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【例1.1】有下列两段描述：</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203779" name="Text Box 3"/>
          <p:cNvSpPr txBox="1">
            <a:spLocks noChangeArrowheads="1"/>
          </p:cNvSpPr>
          <p:nvPr/>
        </p:nvSpPr>
        <p:spPr bwMode="auto">
          <a:xfrm>
            <a:off x="500034" y="1088054"/>
            <a:ext cx="6983412" cy="461665"/>
          </a:xfrm>
          <a:prstGeom prst="rect">
            <a:avLst/>
          </a:prstGeom>
          <a:noFill/>
          <a:ln w="9525">
            <a:noFill/>
            <a:miter lim="800000"/>
          </a:ln>
          <a:effec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描述</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			      描述</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203781" name="Text Box 5"/>
          <p:cNvSpPr txBox="1">
            <a:spLocks noChangeArrowheads="1"/>
          </p:cNvSpPr>
          <p:nvPr/>
        </p:nvSpPr>
        <p:spPr bwMode="auto">
          <a:xfrm>
            <a:off x="395576" y="1658288"/>
            <a:ext cx="3643338" cy="3007995"/>
          </a:xfrm>
          <a:prstGeom prst="rect">
            <a:avLst/>
          </a:prstGeom>
          <a:solidFill>
            <a:schemeClr val="accent1"/>
          </a:solidFill>
          <a:ln w="28575">
            <a:solidFill>
              <a:srgbClr val="9900FF"/>
            </a:solidFill>
            <a:miter lim="800000"/>
          </a:ln>
          <a:effectLst/>
        </p:spPr>
        <p:txBody>
          <a:bodyPr wrap="square">
            <a:spAutoFit/>
          </a:bodyPr>
          <a:lstStyle/>
          <a:p>
            <a:pPr>
              <a:lnSpc>
                <a:spcPct val="70000"/>
              </a:lnSpc>
              <a:spcBef>
                <a:spcPct val="50000"/>
              </a:spcBef>
            </a:pP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void </a:t>
            </a:r>
            <a:r>
              <a:rPr lang="en-US" altLang="zh-CN" sz="2400" b="1"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exam1</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70000"/>
              </a:lnSpc>
              <a:spcBef>
                <a:spcPct val="50000"/>
              </a:spcBef>
            </a:pP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err="1"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int</a:t>
            </a:r>
            <a:r>
              <a:rPr lang="en-US" altLang="zh-CN" sz="2400" b="1"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 </a:t>
            </a:r>
            <a:endPar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70000"/>
              </a:lnSpc>
              <a:spcBef>
                <a:spcPct val="50000"/>
              </a:spcBef>
            </a:pPr>
            <a:r>
              <a:rPr lang="zh-CN" altLang="en-US"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n=2; </a:t>
            </a:r>
            <a:endPar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70000"/>
              </a:lnSpc>
              <a:spcBef>
                <a:spcPct val="50000"/>
              </a:spcBef>
            </a:pPr>
            <a:r>
              <a:rPr lang="zh-CN" altLang="en-US"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while (</a:t>
            </a:r>
            <a:r>
              <a:rPr lang="en-US" altLang="zh-CN" sz="2400" b="1"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n%2</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==0) </a:t>
            </a:r>
            <a:endPar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70000"/>
              </a:lnSpc>
              <a:spcBef>
                <a:spcPct val="50000"/>
              </a:spcBef>
            </a:pPr>
            <a:r>
              <a:rPr lang="zh-CN" altLang="en-US"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n=n+2</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70000"/>
              </a:lnSpc>
              <a:spcBef>
                <a:spcPct val="50000"/>
              </a:spcBef>
            </a:pPr>
            <a:r>
              <a:rPr lang="zh-CN" altLang="en-US"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printf</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("%d\</a:t>
            </a:r>
            <a:r>
              <a:rPr lang="en-US" altLang="zh-CN" sz="2400" b="1" dirty="0" err="1">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n",n</a:t>
            </a: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70000"/>
              </a:lnSpc>
              <a:spcBef>
                <a:spcPct val="50000"/>
              </a:spcBef>
            </a:pPr>
            <a:r>
              <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3782" name="Text Box 6"/>
          <p:cNvSpPr txBox="1">
            <a:spLocks noChangeArrowheads="1"/>
          </p:cNvSpPr>
          <p:nvPr/>
        </p:nvSpPr>
        <p:spPr bwMode="auto">
          <a:xfrm>
            <a:off x="4500562" y="1659558"/>
            <a:ext cx="4000528" cy="3007360"/>
          </a:xfrm>
          <a:prstGeom prst="rect">
            <a:avLst/>
          </a:prstGeom>
          <a:solidFill>
            <a:schemeClr val="accent1"/>
          </a:solidFill>
          <a:ln w="28575">
            <a:solidFill>
              <a:srgbClr val="9900FF"/>
            </a:solidFill>
            <a:miter lim="800000"/>
          </a:ln>
          <a:effectLst/>
        </p:spPr>
        <p:txBody>
          <a:bodyPr wrap="square">
            <a:spAutoFit/>
          </a:bodyPr>
          <a:lstStyle/>
          <a:p>
            <a:pPr>
              <a:lnSpc>
                <a:spcPct val="90000"/>
              </a:lnSpc>
              <a:spcBef>
                <a:spcPct val="50000"/>
              </a:spcBef>
            </a:pP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void </a:t>
            </a:r>
            <a:r>
              <a:rPr lang="en-US" altLang="zh-CN" sz="2400" b="1" dirty="0" err="1">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exam2</a:t>
            </a: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a:lnSpc>
                <a:spcPct val="90000"/>
              </a:lnSpc>
              <a:spcBef>
                <a:spcPct val="50000"/>
              </a:spcBef>
            </a:pP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smtClean="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err="1" smtClean="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int</a:t>
            </a:r>
            <a:r>
              <a:rPr lang="en-US" altLang="zh-CN" sz="2400" b="1" dirty="0" smtClean="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err="1">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x,y</a:t>
            </a: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a:lnSpc>
                <a:spcPct val="90000"/>
              </a:lnSpc>
              <a:spcBef>
                <a:spcPct val="50000"/>
              </a:spcBef>
            </a:pPr>
            <a:r>
              <a:rPr lang="zh-CN" altLang="en-US"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y=0; </a:t>
            </a:r>
            <a:endPar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a:lnSpc>
                <a:spcPct val="90000"/>
              </a:lnSpc>
              <a:spcBef>
                <a:spcPct val="50000"/>
              </a:spcBef>
            </a:pPr>
            <a:r>
              <a:rPr lang="zh-CN" altLang="en-US"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x=5/y; </a:t>
            </a:r>
            <a:endPar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a:lnSpc>
                <a:spcPct val="90000"/>
              </a:lnSpc>
              <a:spcBef>
                <a:spcPct val="50000"/>
              </a:spcBef>
            </a:pPr>
            <a:r>
              <a:rPr lang="zh-CN" altLang="en-US"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b="1" dirty="0" err="1" smtClean="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printf</a:t>
            </a: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err="1">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d,%d</a:t>
            </a: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err="1">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n",x,y</a:t>
            </a: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a:lnSpc>
                <a:spcPct val="90000"/>
              </a:lnSpc>
              <a:spcBef>
                <a:spcPct val="50000"/>
              </a:spcBef>
            </a:pPr>
            <a:r>
              <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3783" name="Text Box 7"/>
          <p:cNvSpPr txBox="1">
            <a:spLocks noChangeArrowheads="1"/>
          </p:cNvSpPr>
          <p:nvPr/>
        </p:nvSpPr>
        <p:spPr bwMode="auto">
          <a:xfrm>
            <a:off x="64770" y="4757420"/>
            <a:ext cx="9053195" cy="829945"/>
          </a:xfrm>
          <a:prstGeom prst="rect">
            <a:avLst/>
          </a:prstGeom>
          <a:noFill/>
          <a:ln w="9525">
            <a:noFill/>
            <a:miter lim="800000"/>
          </a:ln>
          <a:effectLst/>
        </p:spPr>
        <p:txBody>
          <a:bodyPr wrap="square">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这两段描述均不能满足算法的特征，试问它们违反了算法的哪些特征？</a:t>
            </a:r>
            <a:endParaRPr lang="zh-CN" altLang="en-US" sz="2400" b="1" dirty="0">
              <a:latin typeface="华文楷体" panose="02010600040101010101" pitchFamily="2" charset="-122"/>
              <a:ea typeface="华文楷体" panose="02010600040101010101" pitchFamily="2" charset="-122"/>
            </a:endParaRPr>
          </a:p>
        </p:txBody>
      </p:sp>
      <p:sp>
        <p:nvSpPr>
          <p:cNvPr id="202754" name="Text Box 2"/>
          <p:cNvSpPr txBox="1">
            <a:spLocks noChangeArrowheads="1"/>
          </p:cNvSpPr>
          <p:nvPr/>
        </p:nvSpPr>
        <p:spPr bwMode="auto">
          <a:xfrm>
            <a:off x="285433" y="5653405"/>
            <a:ext cx="8280400" cy="939800"/>
          </a:xfrm>
          <a:prstGeom prst="rect">
            <a:avLst/>
          </a:prstGeom>
          <a:noFill/>
          <a:ln w="9525">
            <a:noFill/>
            <a:miter lim="800000"/>
          </a:ln>
          <a:effectLst/>
        </p:spPr>
        <p:txBody>
          <a:bodyPr>
            <a:spAutoFit/>
          </a:bodyPr>
          <a:p>
            <a:pPr>
              <a:lnSpc>
                <a:spcPct val="90000"/>
              </a:lnSpc>
              <a:spcBef>
                <a:spcPct val="50000"/>
              </a:spcBef>
            </a:pPr>
            <a:r>
              <a:rPr lang="zh-CN" altLang="en-US" sz="2400" b="1" dirty="0" smtClean="0">
                <a:solidFill>
                  <a:srgbClr val="FF0000"/>
                </a:solidFill>
                <a:latin typeface="华文楷体" panose="02010600040101010101" pitchFamily="2" charset="-122"/>
                <a:ea typeface="华文楷体" panose="02010600040101010101" pitchFamily="2" charset="-122"/>
              </a:rPr>
              <a:t>解：</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）是一个死循环，违反了算法的有限性特征</a:t>
            </a:r>
            <a:r>
              <a:rPr lang="zh-CN" altLang="en-US" sz="2400" b="1" dirty="0" smtClean="0">
                <a:latin typeface="华文楷体" panose="02010600040101010101" pitchFamily="2" charset="-122"/>
                <a:ea typeface="华文楷体" panose="02010600040101010101" pitchFamily="2" charset="-122"/>
              </a:rPr>
              <a:t>。</a:t>
            </a:r>
            <a:endParaRPr lang="zh-CN" altLang="en-US" sz="2400" b="1" dirty="0" smtClean="0">
              <a:latin typeface="华文楷体" panose="02010600040101010101" pitchFamily="2" charset="-122"/>
              <a:ea typeface="华文楷体" panose="02010600040101010101" pitchFamily="2" charset="-122"/>
            </a:endParaRPr>
          </a:p>
          <a:p>
            <a:pPr>
              <a:lnSpc>
                <a:spcPct val="90000"/>
              </a:lnSpc>
              <a:spcBef>
                <a:spcPct val="50000"/>
              </a:spcBef>
            </a:pPr>
            <a:r>
              <a:rPr lang="zh-CN" altLang="en-US" sz="2400" b="1" dirty="0" smtClean="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）出现除零错误，违反了算法的可行性特征。</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blinds(horizontal)">
                                      <p:cBhvr>
                                        <p:cTn id="7" dur="500"/>
                                        <p:tgtEl>
                                          <p:spTgt spid="202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a:spLocks noGrp="1" noChangeArrowheads="1"/>
          </p:cNvSpPr>
          <p:nvPr>
            <p:ph type="body" idx="1"/>
          </p:nvPr>
        </p:nvSpPr>
        <p:spPr>
          <a:xfrm>
            <a:off x="457200" y="1600200"/>
            <a:ext cx="8229600" cy="504351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1</a:t>
            </a:r>
            <a:r>
              <a:rPr lang="zh-CN" altLang="en-US" sz="2800" b="1" dirty="0" smtClean="0">
                <a:latin typeface="华文楷体" panose="02010600040101010101" pitchFamily="2" charset="-122"/>
                <a:ea typeface="华文楷体" panose="02010600040101010101" pitchFamily="2" charset="-122"/>
              </a:rPr>
              <a:t>） </a:t>
            </a:r>
            <a:r>
              <a:rPr lang="zh-CN" altLang="en-US" sz="2800" b="1" dirty="0" smtClean="0">
                <a:solidFill>
                  <a:srgbClr val="3907F1"/>
                </a:solidFill>
                <a:latin typeface="华文楷体" panose="02010600040101010101" pitchFamily="2" charset="-122"/>
                <a:ea typeface="华文楷体" panose="02010600040101010101" pitchFamily="2" charset="-122"/>
              </a:rPr>
              <a:t>正确性（</a:t>
            </a:r>
            <a:r>
              <a:rPr lang="en-US" altLang="zh-CN" sz="2800" b="1" dirty="0" smtClean="0">
                <a:solidFill>
                  <a:srgbClr val="3907F1"/>
                </a:solidFill>
                <a:latin typeface="华文楷体" panose="02010600040101010101" pitchFamily="2" charset="-122"/>
                <a:ea typeface="华文楷体" panose="02010600040101010101" pitchFamily="2" charset="-122"/>
              </a:rPr>
              <a:t>correctness</a:t>
            </a:r>
            <a:r>
              <a:rPr lang="zh-CN" altLang="en-US" sz="2800" b="1" dirty="0" smtClean="0">
                <a:solidFill>
                  <a:srgbClr val="3907F1"/>
                </a:solidFill>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2</a:t>
            </a:r>
            <a:r>
              <a:rPr lang="zh-CN" altLang="en-US" sz="2800" b="1" dirty="0" smtClean="0">
                <a:latin typeface="华文楷体" panose="02010600040101010101" pitchFamily="2" charset="-122"/>
                <a:ea typeface="华文楷体" panose="02010600040101010101" pitchFamily="2" charset="-122"/>
              </a:rPr>
              <a:t>） </a:t>
            </a:r>
            <a:r>
              <a:rPr lang="zh-CN" altLang="en-US" sz="2800" b="1" dirty="0" smtClean="0">
                <a:solidFill>
                  <a:srgbClr val="3907F1"/>
                </a:solidFill>
                <a:latin typeface="华文楷体" panose="02010600040101010101" pitchFamily="2" charset="-122"/>
                <a:ea typeface="华文楷体" panose="02010600040101010101" pitchFamily="2" charset="-122"/>
              </a:rPr>
              <a:t>健壮性（</a:t>
            </a:r>
            <a:r>
              <a:rPr lang="en-US" altLang="zh-CN" sz="2800" b="1" dirty="0" smtClean="0">
                <a:solidFill>
                  <a:srgbClr val="3907F1"/>
                </a:solidFill>
                <a:latin typeface="华文楷体" panose="02010600040101010101" pitchFamily="2" charset="-122"/>
                <a:ea typeface="华文楷体" panose="02010600040101010101" pitchFamily="2" charset="-122"/>
              </a:rPr>
              <a:t>robustness</a:t>
            </a:r>
            <a:r>
              <a:rPr lang="zh-CN" altLang="en-US" sz="2800" b="1" dirty="0" smtClean="0">
                <a:solidFill>
                  <a:srgbClr val="3907F1"/>
                </a:solidFill>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3</a:t>
            </a:r>
            <a:r>
              <a:rPr lang="zh-CN" altLang="en-US" sz="2800" b="1" dirty="0" smtClean="0">
                <a:latin typeface="华文楷体" panose="02010600040101010101" pitchFamily="2" charset="-122"/>
                <a:ea typeface="华文楷体" panose="02010600040101010101" pitchFamily="2" charset="-122"/>
              </a:rPr>
              <a:t>）</a:t>
            </a:r>
            <a:r>
              <a:rPr lang="zh-CN" altLang="en-US" sz="2800" b="1" dirty="0" smtClean="0">
                <a:solidFill>
                  <a:srgbClr val="3907F1"/>
                </a:solidFill>
                <a:latin typeface="华文楷体" panose="02010600040101010101" pitchFamily="2" charset="-122"/>
                <a:ea typeface="华文楷体" panose="02010600040101010101" pitchFamily="2" charset="-122"/>
              </a:rPr>
              <a:t>可读性</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4</a:t>
            </a:r>
            <a:r>
              <a:rPr lang="zh-CN" altLang="en-US" sz="2800" b="1" dirty="0" smtClean="0">
                <a:latin typeface="华文楷体" panose="02010600040101010101" pitchFamily="2" charset="-122"/>
                <a:ea typeface="华文楷体" panose="02010600040101010101" pitchFamily="2" charset="-122"/>
              </a:rPr>
              <a:t>） </a:t>
            </a:r>
            <a:r>
              <a:rPr lang="zh-CN" altLang="en-US" sz="2800" b="1" dirty="0" smtClean="0">
                <a:solidFill>
                  <a:srgbClr val="3907F1"/>
                </a:solidFill>
                <a:latin typeface="华文楷体" panose="02010600040101010101" pitchFamily="2" charset="-122"/>
                <a:ea typeface="华文楷体" panose="02010600040101010101" pitchFamily="2" charset="-122"/>
              </a:rPr>
              <a:t>时间效率高</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5</a:t>
            </a:r>
            <a:r>
              <a:rPr lang="zh-CN" altLang="en-US" sz="2800" b="1" dirty="0" smtClean="0">
                <a:latin typeface="华文楷体" panose="02010600040101010101" pitchFamily="2" charset="-122"/>
                <a:ea typeface="华文楷体" panose="02010600040101010101" pitchFamily="2" charset="-122"/>
              </a:rPr>
              <a:t>） </a:t>
            </a:r>
            <a:r>
              <a:rPr lang="zh-CN" altLang="en-US" sz="2800" b="1" dirty="0" smtClean="0">
                <a:solidFill>
                  <a:srgbClr val="3907F1"/>
                </a:solidFill>
                <a:latin typeface="华文楷体" panose="02010600040101010101" pitchFamily="2" charset="-122"/>
                <a:ea typeface="华文楷体" panose="02010600040101010101" pitchFamily="2" charset="-122"/>
              </a:rPr>
              <a:t>空间效率高</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br>
              <a:rPr lang="zh-CN" altLang="en-US" sz="2800" b="1" dirty="0" smtClean="0">
                <a:latin typeface="华文楷体" panose="02010600040101010101" pitchFamily="2" charset="-122"/>
                <a:ea typeface="华文楷体" panose="02010600040101010101" pitchFamily="2" charset="-122"/>
              </a:rPr>
            </a:br>
            <a:endParaRPr lang="zh-CN" altLang="en-US" sz="2800" b="1" dirty="0" smtClean="0">
              <a:latin typeface="华文楷体" panose="02010600040101010101" pitchFamily="2" charset="-122"/>
              <a:ea typeface="华文楷体" panose="02010600040101010101" pitchFamily="2" charset="-122"/>
            </a:endParaRPr>
          </a:p>
        </p:txBody>
      </p:sp>
      <p:sp>
        <p:nvSpPr>
          <p:cNvPr id="18435" name="标题 1"/>
          <p:cNvSpPr txBox="1"/>
          <p:nvPr/>
        </p:nvSpPr>
        <p:spPr bwMode="auto">
          <a:xfrm>
            <a:off x="457200" y="267282"/>
            <a:ext cx="82296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一个好算法的五大特征</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22" dur="500"/>
                                        <p:tgtEl>
                                          <p:spTgt spid="18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27" dur="5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a:spLocks noGrp="1" noChangeArrowheads="1"/>
          </p:cNvSpPr>
          <p:nvPr>
            <p:ph type="body" idx="1"/>
          </p:nvPr>
        </p:nvSpPr>
        <p:spPr>
          <a:xfrm>
            <a:off x="249525" y="1121710"/>
            <a:ext cx="8643998" cy="144620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1</a:t>
            </a:r>
            <a:r>
              <a:rPr lang="zh-CN" altLang="en-US" sz="2800" b="1" dirty="0" smtClean="0">
                <a:latin typeface="华文楷体" panose="02010600040101010101" pitchFamily="2" charset="-122"/>
                <a:ea typeface="华文楷体" panose="02010600040101010101" pitchFamily="2" charset="-122"/>
              </a:rPr>
              <a:t>） </a:t>
            </a:r>
            <a:r>
              <a:rPr lang="zh-CN" altLang="en-US" sz="2800" b="1" dirty="0" smtClean="0">
                <a:solidFill>
                  <a:srgbClr val="3907F1"/>
                </a:solidFill>
                <a:latin typeface="华文楷体" panose="02010600040101010101" pitchFamily="2" charset="-122"/>
                <a:ea typeface="华文楷体" panose="02010600040101010101" pitchFamily="2" charset="-122"/>
              </a:rPr>
              <a:t>正确性（</a:t>
            </a:r>
            <a:r>
              <a:rPr lang="en-US" altLang="zh-CN" sz="2800" b="1" dirty="0" smtClean="0">
                <a:solidFill>
                  <a:srgbClr val="3907F1"/>
                </a:solidFill>
                <a:latin typeface="华文楷体" panose="02010600040101010101" pitchFamily="2" charset="-122"/>
                <a:ea typeface="华文楷体" panose="02010600040101010101" pitchFamily="2" charset="-122"/>
              </a:rPr>
              <a:t>correctness</a:t>
            </a:r>
            <a:r>
              <a:rPr lang="zh-CN" altLang="en-US" sz="2800" b="1" dirty="0" smtClean="0">
                <a:solidFill>
                  <a:srgbClr val="3907F1"/>
                </a:solidFill>
                <a:latin typeface="华文楷体" panose="02010600040101010101" pitchFamily="2" charset="-122"/>
                <a:ea typeface="华文楷体" panose="02010600040101010101" pitchFamily="2" charset="-122"/>
              </a:rPr>
              <a:t>）</a:t>
            </a:r>
            <a:r>
              <a:rPr lang="en-US" altLang="zh-CN" sz="2800" b="1" dirty="0" smtClean="0">
                <a:solidFill>
                  <a:srgbClr val="3907F1"/>
                </a:solidFill>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  算法能满足具体问题的需求，即对于任何合法的输入，算法都会得出正确的结果；对不合法的输入能作出相适应的反映并进行处理。</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110000"/>
              </a:lnSpc>
              <a:spcBef>
                <a:spcPct val="50000"/>
              </a:spcBef>
              <a:buFontTx/>
              <a:buNone/>
            </a:pPr>
            <a:br>
              <a:rPr lang="zh-CN" altLang="en-US" sz="2800" b="1" dirty="0" smtClean="0">
                <a:latin typeface="华文楷体" panose="02010600040101010101" pitchFamily="2" charset="-122"/>
                <a:ea typeface="华文楷体" panose="02010600040101010101" pitchFamily="2" charset="-122"/>
              </a:rPr>
            </a:br>
            <a:endParaRPr lang="zh-CN" altLang="en-US" sz="2800" b="1" dirty="0" smtClean="0">
              <a:latin typeface="华文楷体" panose="02010600040101010101" pitchFamily="2" charset="-122"/>
              <a:ea typeface="华文楷体" panose="02010600040101010101" pitchFamily="2" charset="-122"/>
            </a:endParaRPr>
          </a:p>
        </p:txBody>
      </p:sp>
      <p:sp>
        <p:nvSpPr>
          <p:cNvPr id="19460" name="标题 1"/>
          <p:cNvSpPr txBox="1"/>
          <p:nvPr/>
        </p:nvSpPr>
        <p:spPr bwMode="auto">
          <a:xfrm>
            <a:off x="457200" y="309093"/>
            <a:ext cx="82296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算法的正确性的理解</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8" name="Rectangle 3"/>
          <p:cNvSpPr txBox="1">
            <a:spLocks noChangeArrowheads="1"/>
          </p:cNvSpPr>
          <p:nvPr/>
        </p:nvSpPr>
        <p:spPr bwMode="auto">
          <a:xfrm>
            <a:off x="428596" y="3143248"/>
            <a:ext cx="8066087" cy="3046095"/>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lvl="0" algn="just">
              <a:spcBef>
                <a:spcPct val="50000"/>
              </a:spcBef>
            </a:pPr>
            <a:r>
              <a:rPr lang="en-US" altLang="zh-CN" sz="2400" b="1" dirty="0">
                <a:solidFill>
                  <a:srgbClr val="CC0099"/>
                </a:solidFill>
                <a:latin typeface="楷体" panose="02010609060101010101" pitchFamily="49" charset="-122"/>
                <a:ea typeface="楷体" panose="02010609060101010101" pitchFamily="49" charset="-122"/>
                <a:sym typeface="+mn-ea"/>
              </a:rPr>
              <a:t>四个层次：</a:t>
            </a:r>
            <a:endParaRPr lang="en-US" altLang="zh-CN" sz="2400" b="1" dirty="0">
              <a:solidFill>
                <a:srgbClr val="CC0099"/>
              </a:solidFill>
              <a:latin typeface="楷体" panose="02010609060101010101" pitchFamily="49" charset="-122"/>
              <a:ea typeface="楷体" panose="02010609060101010101" pitchFamily="49" charset="-122"/>
              <a:sym typeface="+mn-ea"/>
            </a:endParaRPr>
          </a:p>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a．程序中不含语法错误；</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b．程序对于几组输入数据能够得出满足要求的结果；</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c．程序对于精心选择的、典型、苛刻且带有刁难性的几组输入数据能够得出满足要求的结果</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d．程序对于一切合法的输入数据都能得出满足要求的结果；  </a:t>
            </a:r>
            <a:endParaRPr lang="en-US" altLang="zh-CN" sz="2400" b="1" dirty="0">
              <a:solidFill>
                <a:schemeClr val="tx1"/>
              </a:solidFill>
              <a:latin typeface="楷体" panose="02010609060101010101" pitchFamily="49" charset="-122"/>
              <a:ea typeface="楷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blinds(horizontal)">
                                      <p:cBhvr>
                                        <p:cTn id="10" dur="500"/>
                                        <p:tgtEl>
                                          <p:spTgt spid="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linds(horizontal)">
                                      <p:cBhvr>
                                        <p:cTn id="13" dur="500"/>
                                        <p:tgtEl>
                                          <p:spTgt spid="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blinds(horizontal)">
                                      <p:cBhvr>
                                        <p:cTn id="1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a:spLocks noGrp="1" noChangeArrowheads="1"/>
          </p:cNvSpPr>
          <p:nvPr>
            <p:ph type="body" idx="1"/>
          </p:nvPr>
        </p:nvSpPr>
        <p:spPr>
          <a:xfrm>
            <a:off x="457200" y="1600200"/>
            <a:ext cx="8229600" cy="164909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2</a:t>
            </a:r>
            <a:r>
              <a:rPr lang="zh-CN" altLang="en-US" sz="2800" b="1" dirty="0" smtClean="0">
                <a:latin typeface="华文楷体" panose="02010600040101010101" pitchFamily="2" charset="-122"/>
                <a:ea typeface="华文楷体" panose="02010600040101010101" pitchFamily="2" charset="-122"/>
              </a:rPr>
              <a:t>） </a:t>
            </a:r>
            <a:r>
              <a:rPr lang="zh-CN" altLang="en-US" sz="2800" b="1" dirty="0" smtClean="0">
                <a:solidFill>
                  <a:srgbClr val="3907F1"/>
                </a:solidFill>
                <a:latin typeface="华文楷体" panose="02010600040101010101" pitchFamily="2" charset="-122"/>
                <a:ea typeface="华文楷体" panose="02010600040101010101" pitchFamily="2" charset="-122"/>
              </a:rPr>
              <a:t>健壮性（</a:t>
            </a:r>
            <a:r>
              <a:rPr lang="en-US" altLang="zh-CN" sz="2800" b="1" dirty="0" smtClean="0">
                <a:solidFill>
                  <a:srgbClr val="3907F1"/>
                </a:solidFill>
                <a:latin typeface="华文楷体" panose="02010600040101010101" pitchFamily="2" charset="-122"/>
                <a:ea typeface="华文楷体" panose="02010600040101010101" pitchFamily="2" charset="-122"/>
              </a:rPr>
              <a:t>robustness</a:t>
            </a:r>
            <a:r>
              <a:rPr lang="zh-CN" altLang="en-US" sz="2800" b="1" dirty="0" smtClean="0">
                <a:solidFill>
                  <a:srgbClr val="3907F1"/>
                </a:solidFill>
                <a:latin typeface="华文楷体" panose="02010600040101010101" pitchFamily="2" charset="-122"/>
                <a:ea typeface="华文楷体" panose="02010600040101010101" pitchFamily="2" charset="-122"/>
              </a:rPr>
              <a:t>）</a:t>
            </a:r>
            <a:r>
              <a:rPr lang="en-US" altLang="zh-CN" sz="2800" b="1" dirty="0" smtClean="0">
                <a:solidFill>
                  <a:srgbClr val="3907F1"/>
                </a:solidFill>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算法对非法输入的抵抗能力，即对于错误的输入，算法应能识别并做出处理，而不是产生错误动作或陷入瘫痪。</a:t>
            </a:r>
            <a:endParaRPr lang="en-US" altLang="zh-CN" sz="2800" b="1" dirty="0" smtClean="0">
              <a:latin typeface="华文楷体" panose="02010600040101010101" pitchFamily="2" charset="-122"/>
              <a:ea typeface="华文楷体" panose="02010600040101010101" pitchFamily="2" charset="-122"/>
            </a:endParaRPr>
          </a:p>
        </p:txBody>
      </p:sp>
      <p:sp>
        <p:nvSpPr>
          <p:cNvPr id="20483" name="Rectangle 3"/>
          <p:cNvSpPr txBox="1">
            <a:spLocks noChangeArrowheads="1"/>
          </p:cNvSpPr>
          <p:nvPr/>
        </p:nvSpPr>
        <p:spPr bwMode="auto">
          <a:xfrm>
            <a:off x="571472" y="3500438"/>
            <a:ext cx="8305800" cy="1753235"/>
          </a:xfrm>
          <a:prstGeom prst="rect">
            <a:avLst/>
          </a:prstGeom>
          <a:solidFill>
            <a:schemeClr val="bg1"/>
          </a:solidFill>
          <a:ln w="9525">
            <a:noFill/>
            <a:miter lim="800000"/>
          </a:ln>
          <a:effectLst/>
        </p:spPr>
        <p:txBody>
          <a:bodyPr wrap="square">
            <a:spAutoFit/>
          </a:bodyPr>
          <a:lstStyle/>
          <a:p>
            <a:pPr lvl="0" algn="just">
              <a:spcBef>
                <a:spcPct val="50000"/>
              </a:spcBef>
            </a:pPr>
            <a:r>
              <a:rPr lang="en-US" altLang="zh-CN" sz="2400" b="1" dirty="0">
                <a:solidFill>
                  <a:schemeClr val="tx1"/>
                </a:solidFill>
                <a:latin typeface="华文楷体" panose="02010600040101010101" pitchFamily="2" charset="-122"/>
                <a:ea typeface="华文楷体" panose="02010600040101010101" pitchFamily="2" charset="-122"/>
                <a:sym typeface="+mn-ea"/>
              </a:rPr>
              <a:t>算法对意外情况的反映能力要强。</a:t>
            </a:r>
            <a:endParaRPr lang="en-US" altLang="zh-CN" sz="2400" b="1" dirty="0">
              <a:solidFill>
                <a:schemeClr val="tx1"/>
              </a:solidFill>
              <a:latin typeface="华文楷体" panose="02010600040101010101" pitchFamily="2" charset="-122"/>
              <a:ea typeface="华文楷体" panose="02010600040101010101" pitchFamily="2" charset="-122"/>
              <a:sym typeface="+mn-ea"/>
            </a:endParaRPr>
          </a:p>
          <a:p>
            <a:pPr lvl="0" algn="just">
              <a:spcBef>
                <a:spcPct val="50000"/>
              </a:spcBef>
            </a:pPr>
            <a:r>
              <a:rPr lang="en-US" altLang="zh-CN" sz="2400" b="1" dirty="0">
                <a:solidFill>
                  <a:schemeClr val="tx1"/>
                </a:solidFill>
                <a:latin typeface="华文楷体" panose="02010600040101010101" pitchFamily="2" charset="-122"/>
                <a:ea typeface="华文楷体" panose="02010600040101010101" pitchFamily="2" charset="-122"/>
                <a:sym typeface="+mn-ea"/>
              </a:rPr>
              <a:t>当输入数据非法、0作除数、负数开平方等，算法应能做出相应的处理，给出错误信息或终止算法执行，避免产生错误的或莫明其妙的输出结果。 </a:t>
            </a:r>
            <a:endParaRPr lang="en-US" altLang="zh-CN" sz="2400" b="1" dirty="0">
              <a:solidFill>
                <a:schemeClr val="tx1"/>
              </a:solidFill>
              <a:latin typeface="华文楷体" panose="02010600040101010101" pitchFamily="2" charset="-122"/>
              <a:ea typeface="华文楷体" panose="02010600040101010101" pitchFamily="2" charset="-122"/>
              <a:sym typeface="+mn-ea"/>
            </a:endParaRPr>
          </a:p>
        </p:txBody>
      </p:sp>
      <p:sp>
        <p:nvSpPr>
          <p:cNvPr id="20484" name="标题 1"/>
          <p:cNvSpPr txBox="1"/>
          <p:nvPr/>
        </p:nvSpPr>
        <p:spPr bwMode="auto">
          <a:xfrm>
            <a:off x="457200" y="183516"/>
            <a:ext cx="82296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一个好算法的五大特征</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a:spLocks noGrp="1" noChangeArrowheads="1"/>
          </p:cNvSpPr>
          <p:nvPr>
            <p:ph type="body" idx="1"/>
          </p:nvPr>
        </p:nvSpPr>
        <p:spPr>
          <a:xfrm>
            <a:off x="323850" y="1412875"/>
            <a:ext cx="82296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50000"/>
              </a:spcBef>
              <a:buFontTx/>
              <a:buNone/>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3</a:t>
            </a:r>
            <a:r>
              <a:rPr lang="zh-CN" altLang="en-US" sz="2800" b="1" dirty="0" smtClean="0">
                <a:latin typeface="华文楷体" panose="02010600040101010101" pitchFamily="2" charset="-122"/>
                <a:ea typeface="华文楷体" panose="02010600040101010101" pitchFamily="2" charset="-122"/>
              </a:rPr>
              <a:t>）</a:t>
            </a:r>
            <a:r>
              <a:rPr lang="zh-CN" altLang="en-US" sz="2800" b="1" dirty="0" smtClean="0">
                <a:solidFill>
                  <a:srgbClr val="3907F1"/>
                </a:solidFill>
                <a:latin typeface="华文楷体" panose="02010600040101010101" pitchFamily="2" charset="-122"/>
                <a:ea typeface="华文楷体" panose="02010600040101010101" pitchFamily="2" charset="-122"/>
              </a:rPr>
              <a:t>可读性：</a:t>
            </a:r>
            <a:r>
              <a:rPr lang="zh-CN" altLang="en-US" sz="2800" b="1" dirty="0" smtClean="0">
                <a:latin typeface="华文楷体" panose="02010600040101010101" pitchFamily="2" charset="-122"/>
                <a:ea typeface="华文楷体" panose="02010600040101010101" pitchFamily="2" charset="-122"/>
              </a:rPr>
              <a:t>算法容易理解和实现，它有助于人们对算法的理解、调试和修改。</a:t>
            </a:r>
            <a:endParaRPr lang="en-US" altLang="zh-CN" sz="2800" b="1" dirty="0" smtClean="0">
              <a:latin typeface="华文楷体" panose="02010600040101010101" pitchFamily="2" charset="-122"/>
              <a:ea typeface="华文楷体" panose="02010600040101010101" pitchFamily="2" charset="-122"/>
            </a:endParaRPr>
          </a:p>
        </p:txBody>
      </p:sp>
      <p:sp>
        <p:nvSpPr>
          <p:cNvPr id="21507" name="Rectangle 3"/>
          <p:cNvSpPr txBox="1">
            <a:spLocks noChangeArrowheads="1"/>
          </p:cNvSpPr>
          <p:nvPr/>
        </p:nvSpPr>
        <p:spPr bwMode="auto">
          <a:xfrm>
            <a:off x="323850" y="2708275"/>
            <a:ext cx="8640763" cy="3230245"/>
          </a:xfrm>
          <a:prstGeom prst="rect">
            <a:avLst/>
          </a:prstGeom>
          <a:solidFill>
            <a:schemeClr val="bg1"/>
          </a:solidFill>
          <a:ln w="9525">
            <a:noFill/>
            <a:miter lim="800000"/>
          </a:ln>
          <a:effectLst/>
        </p:spPr>
        <p:txBody>
          <a:bodyPr wrap="square">
            <a:spAutoFit/>
          </a:bodyPr>
          <a:lstStyle/>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表示出来的算法要能够方便地供人们阅读、理解和交流。</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算法的可读性好是保证正确性的前提，良好的可读性有利于人们理解算法思想，减少出错机会，便于检查和修改。</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设计出来的算法要尽可能地简洁。对于同一问题所设计的不同算法，越简洁明了的越好。越简洁的算法可读性越好，越易于理解、编码和调试、测试，越受人们欢迎。</a:t>
            </a:r>
            <a:endParaRPr lang="en-US" altLang="zh-CN" sz="2400" b="1" dirty="0">
              <a:solidFill>
                <a:schemeClr val="tx1"/>
              </a:solidFill>
              <a:latin typeface="楷体" panose="02010609060101010101" pitchFamily="49" charset="-122"/>
              <a:ea typeface="楷体" panose="02010609060101010101" pitchFamily="49" charset="-122"/>
              <a:sym typeface="+mn-ea"/>
            </a:endParaRPr>
          </a:p>
          <a:p>
            <a:pPr lvl="0" algn="just">
              <a:spcBef>
                <a:spcPct val="50000"/>
              </a:spcBef>
            </a:pPr>
            <a:r>
              <a:rPr lang="en-US" altLang="zh-CN" sz="2400" b="1" dirty="0">
                <a:solidFill>
                  <a:schemeClr val="tx1"/>
                </a:solidFill>
                <a:latin typeface="楷体" panose="02010609060101010101" pitchFamily="49" charset="-122"/>
                <a:ea typeface="楷体" panose="02010609060101010101" pitchFamily="49" charset="-122"/>
                <a:sym typeface="+mn-ea"/>
              </a:rPr>
              <a:t>可适当地增加注释，增强算法或程序的可读性。 </a:t>
            </a:r>
            <a:endParaRPr lang="en-US" altLang="zh-CN" sz="2400" b="1" dirty="0">
              <a:solidFill>
                <a:schemeClr val="tx1"/>
              </a:solidFill>
              <a:latin typeface="楷体" panose="02010609060101010101" pitchFamily="49" charset="-122"/>
              <a:ea typeface="楷体" panose="02010609060101010101" pitchFamily="49" charset="-122"/>
              <a:sym typeface="+mn-ea"/>
            </a:endParaRPr>
          </a:p>
        </p:txBody>
      </p:sp>
      <p:sp>
        <p:nvSpPr>
          <p:cNvPr id="21509" name="标题 1"/>
          <p:cNvSpPr txBox="1"/>
          <p:nvPr/>
        </p:nvSpPr>
        <p:spPr bwMode="auto">
          <a:xfrm>
            <a:off x="457200" y="193041"/>
            <a:ext cx="8229600" cy="645160"/>
          </a:xfrm>
          <a:prstGeom prst="rect">
            <a:avLst/>
          </a:prstGeom>
          <a:noFill/>
          <a:ln w="9525">
            <a:noFill/>
          </a:ln>
        </p:spPr>
        <p:txBody>
          <a:bodyPr vert="horz" wrap="square" lIns="91440" tIns="45720" rIns="91440" bIns="45720"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en-US" altLang="zh-CN" sz="3600" b="1" dirty="0">
                <a:solidFill>
                  <a:schemeClr val="bg1"/>
                </a:solidFill>
                <a:latin typeface="黑体" panose="02010609060101010101" pitchFamily="49" charset="-122"/>
                <a:ea typeface="黑体" panose="02010609060101010101" pitchFamily="49" charset="-122"/>
                <a:sym typeface="+mn-ea"/>
              </a:rPr>
              <a:t>一个好算法的五大特征</a:t>
            </a:r>
            <a:endParaRPr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4665</Words>
  <Application>WPS 演示</Application>
  <PresentationFormat>全屏显示(4:3)</PresentationFormat>
  <Paragraphs>370</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黑体</vt:lpstr>
      <vt:lpstr>华文楷体</vt:lpstr>
      <vt:lpstr>楷体</vt:lpstr>
      <vt:lpstr>Times New Roman</vt:lpstr>
      <vt:lpstr>微软雅黑</vt:lpstr>
      <vt:lpstr>Arial Unicode MS</vt:lpstr>
      <vt:lpstr>隶书</vt:lpstr>
      <vt:lpstr>默认设计模板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良好的代码风格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Design Techniques/Strategies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Administrator</cp:lastModifiedBy>
  <cp:revision>197</cp:revision>
  <dcterms:created xsi:type="dcterms:W3CDTF">2018-01-27T07:09:00Z</dcterms:created>
  <dcterms:modified xsi:type="dcterms:W3CDTF">2018-03-01T03:55:26Z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