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emf" ContentType="image/x-emf"/>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3"/>
    <p:sldId id="679" r:id="rId4"/>
    <p:sldId id="687" r:id="rId5"/>
    <p:sldId id="787" r:id="rId6"/>
    <p:sldId id="766" r:id="rId7"/>
    <p:sldId id="767" r:id="rId8"/>
    <p:sldId id="768" r:id="rId10"/>
    <p:sldId id="770" r:id="rId11"/>
    <p:sldId id="772" r:id="rId12"/>
    <p:sldId id="830" r:id="rId13"/>
    <p:sldId id="789" r:id="rId14"/>
    <p:sldId id="773" r:id="rId15"/>
    <p:sldId id="688" r:id="rId16"/>
    <p:sldId id="689" r:id="rId17"/>
    <p:sldId id="692" r:id="rId18"/>
    <p:sldId id="693" r:id="rId19"/>
    <p:sldId id="852" r:id="rId20"/>
    <p:sldId id="784" r:id="rId21"/>
    <p:sldId id="694" r:id="rId22"/>
    <p:sldId id="695" r:id="rId23"/>
    <p:sldId id="696" r:id="rId24"/>
    <p:sldId id="697" r:id="rId25"/>
    <p:sldId id="700" r:id="rId26"/>
    <p:sldId id="701" r:id="rId27"/>
    <p:sldId id="702" r:id="rId28"/>
    <p:sldId id="707" r:id="rId29"/>
    <p:sldId id="713" r:id="rId30"/>
    <p:sldId id="714" r:id="rId31"/>
    <p:sldId id="783" r:id="rId32"/>
    <p:sldId id="712" r:id="rId33"/>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0099"/>
    <a:srgbClr val="FF3300"/>
    <a:srgbClr val="666633"/>
    <a:srgbClr val="CC6600"/>
    <a:srgbClr val="EAEAEA"/>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100" d="100"/>
          <a:sy n="100" d="100"/>
        </p:scale>
        <p:origin x="-1626" y="-102"/>
      </p:cViewPr>
      <p:guideLst>
        <p:guide orient="horz" pos="2190"/>
        <p:guide pos="2857"/>
      </p:guideLst>
    </p:cSldViewPr>
  </p:slideViewPr>
  <p:notesTextViewPr>
    <p:cViewPr>
      <p:scale>
        <a:sx n="100" d="100"/>
        <a:sy n="100" d="100"/>
      </p:scale>
      <p:origin x="0" y="0"/>
    </p:cViewPr>
  </p:notesText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lstStyle>
            <a:lvl1pPr>
              <a:buFont typeface="Arial" panose="020B0604020202020204" pitchFamily="34" charset="0"/>
              <a:buNone/>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1" name="Rectangle 3"/>
          <p:cNvSpPr>
            <a:spLocks noGrp="1" noChangeArrowheads="1"/>
          </p:cNvSpPr>
          <p:nvPr>
            <p:ph type="dt" idx="1"/>
          </p:nvPr>
        </p:nvSpPr>
        <p:spPr bwMode="auto">
          <a:xfrm>
            <a:off x="3884613" y="0"/>
            <a:ext cx="2971800" cy="457200"/>
          </a:xfrm>
          <a:prstGeom prst="rect">
            <a:avLst/>
          </a:prstGeom>
          <a:noFill/>
          <a:ln w="9525">
            <a:noFill/>
            <a:miter lim="800000"/>
          </a:ln>
        </p:spPr>
        <p:txBody>
          <a:bodyPr vert="horz" wrap="square" lIns="91440" tIns="45720" rIns="91440" bIns="45720" numCol="1" anchor="t" anchorCtr="0" compatLnSpc="1"/>
          <a:lstStyle>
            <a:lvl1pPr algn="r">
              <a:buFont typeface="Arial" panose="020B0604020202020204" pitchFamily="34" charset="0"/>
              <a:buNone/>
              <a:defRPr sz="12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2532" name="Rectangle 4"/>
          <p:cNvSpPr>
            <a:spLocks noGrp="1"/>
          </p:cNvSpPr>
          <p:nvPr>
            <p:ph type="sldImg" idx="2"/>
          </p:nvPr>
        </p:nvSpPr>
        <p:spPr>
          <a:xfrm>
            <a:off x="1143000" y="685800"/>
            <a:ext cx="4572000" cy="3429000"/>
          </a:xfrm>
          <a:prstGeom prst="rect">
            <a:avLst/>
          </a:prstGeom>
          <a:noFill/>
          <a:ln w="9525">
            <a:noFill/>
          </a:ln>
        </p:spPr>
      </p:sp>
      <p:sp>
        <p:nvSpPr>
          <p:cNvPr id="2053" name="Rectangle 5"/>
          <p:cNvSpPr>
            <a:spLocks noGrp="1" noChangeArrowheads="1"/>
          </p:cNvSpPr>
          <p:nvPr>
            <p:ph type="body" sz="quarter" idx="3"/>
          </p:nvPr>
        </p:nvSpPr>
        <p:spPr bwMode="auto">
          <a:xfrm>
            <a:off x="685800" y="4343400"/>
            <a:ext cx="5486400" cy="4114800"/>
          </a:xfrm>
          <a:prstGeom prst="rect">
            <a:avLst/>
          </a:prstGeom>
          <a:noFill/>
          <a:ln w="9525">
            <a:noFill/>
            <a:miter lim="800000"/>
          </a:ln>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4" name="Rectangle 6"/>
          <p:cNvSpPr>
            <a:spLocks noGrp="1" noChangeArrowheads="1"/>
          </p:cNvSpPr>
          <p:nvPr>
            <p:ph type="ftr" sz="quarter" idx="4"/>
          </p:nvPr>
        </p:nvSpPr>
        <p:spPr bwMode="auto">
          <a:xfrm>
            <a:off x="0" y="8685213"/>
            <a:ext cx="2971800" cy="457200"/>
          </a:xfrm>
          <a:prstGeom prst="rect">
            <a:avLst/>
          </a:prstGeom>
          <a:noFill/>
          <a:ln w="9525">
            <a:noFill/>
            <a:miter lim="800000"/>
          </a:ln>
        </p:spPr>
        <p:txBody>
          <a:bodyPr vert="horz" wrap="square" lIns="91440" tIns="45720" rIns="91440" bIns="45720" numCol="1" anchor="b" anchorCtr="0" compatLnSpc="1"/>
          <a:lstStyle>
            <a:lvl1pPr>
              <a:buFont typeface="Arial" panose="020B0604020202020204" pitchFamily="34" charset="0"/>
              <a:buNone/>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5"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p:spPr>
        <p:txBody>
          <a:bodyPr vert="horz" wrap="square" lIns="91440" tIns="45720" rIns="91440" bIns="45720" numCol="1" anchor="b" anchorCtr="0" compatLnSpc="1"/>
          <a:p>
            <a:pPr lvl="0" algn="r" eaLnBrk="1" hangingPunct="1"/>
            <a:fld id="{9A0DB2DC-4C9A-4742-B13C-FB6460FD3503}" type="slidenum">
              <a:rPr lang="en-US" altLang="zh-CN" sz="1200" dirty="0"/>
            </a:fld>
            <a:endParaRPr lang="en-US" altLang="zh-CN"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dirty="0" err="1">
              <a:ea typeface="楷体" panose="02010609060101010101" pitchFamily="49" charset="-122"/>
              <a:cs typeface="Times New Roman" panose="02020603050405020304" pitchFamily="18" charset="0"/>
              <a:sym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7" name="标题 1"/>
          <p:cNvSpPr txBox="1"/>
          <p:nvPr/>
        </p:nvSpPr>
        <p:spPr bwMode="auto">
          <a:xfrm>
            <a:off x="1143000" y="76200"/>
            <a:ext cx="8001000" cy="914400"/>
          </a:xfrm>
          <a:prstGeom prst="rect">
            <a:avLst/>
          </a:prstGeom>
          <a:noFill/>
          <a:ln w="9525">
            <a:noFill/>
            <a:miter lim="800000"/>
          </a:ln>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200" b="0" i="0" u="none" strike="noStrike" kern="0" cap="none" spc="0" normalizeH="0" baseline="0" noProof="0" dirty="0">
                <a:ln>
                  <a:noFill/>
                </a:ln>
                <a:solidFill>
                  <a:schemeClr val="bg1"/>
                </a:solidFill>
                <a:effectLst/>
                <a:uLnTx/>
                <a:uFillTx/>
                <a:latin typeface="+mj-lt"/>
                <a:ea typeface="+mj-ea"/>
                <a:cs typeface="+mj-cs"/>
              </a:rPr>
              <a:t>单击此处编辑母版标题样式</a:t>
            </a:r>
            <a:endParaRPr kumimoji="0" lang="zh-CN" altLang="en-US" sz="3200" b="0" i="0" u="none" strike="noStrike" kern="0" cap="none" spc="0" normalizeH="0" baseline="0" noProof="0" dirty="0">
              <a:ln>
                <a:noFill/>
              </a:ln>
              <a:solidFill>
                <a:schemeClr val="bg1"/>
              </a:solidFill>
              <a:effectLst/>
              <a:uLnTx/>
              <a:uFillTx/>
              <a:latin typeface="+mj-lt"/>
              <a:ea typeface="+mj-ea"/>
              <a:cs typeface="+mj-cs"/>
            </a:endParaRPr>
          </a:p>
        </p:txBody>
      </p:sp>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标题 1"/>
          <p:cNvSpPr>
            <a:spLocks noGrp="1"/>
          </p:cNvSpPr>
          <p:nvPr>
            <p:ph type="title"/>
          </p:nvPr>
        </p:nvSpPr>
        <p:spPr>
          <a:xfrm>
            <a:off x="1143000" y="76200"/>
            <a:ext cx="8001000" cy="914400"/>
          </a:xfrm>
        </p:spPr>
        <p:txBody>
          <a:bodyPr/>
          <a:lstStyle/>
          <a:p>
            <a:r>
              <a:rPr lang="zh-CN" altLang="en-US" smtClean="0"/>
              <a:t>单击此处编辑母版标题样式</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143000" y="76200"/>
            <a:ext cx="8001000" cy="914400"/>
          </a:xfrm>
          <a:prstGeom prst="rect">
            <a:avLst/>
          </a:prstGeom>
          <a:noFill/>
          <a:ln w="9525">
            <a:noFill/>
            <a:miter lim="800000"/>
          </a:ln>
        </p:spPr>
        <p:txBody>
          <a:bodyPr/>
          <a:lstStyle/>
          <a:p>
            <a:pPr lvl="0"/>
            <a:r>
              <a:rPr lang="zh-CN" smtClean="0"/>
              <a:t>单击此处编辑母版标题样式</a:t>
            </a:r>
            <a:endParaRPr lang="zh-CN" smtClean="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143000" y="76200"/>
            <a:ext cx="8001000" cy="914400"/>
          </a:xfrm>
          <a:prstGeom prst="rect">
            <a:avLst/>
          </a:prstGeom>
          <a:noFill/>
          <a:ln w="9525">
            <a:noFill/>
            <a:miter lim="800000"/>
          </a:ln>
        </p:spPr>
        <p:txBody>
          <a:bodyPr/>
          <a:lstStyle/>
          <a:p>
            <a:pPr lvl="0"/>
            <a:r>
              <a:rPr lang="zh-CN" smtClean="0"/>
              <a:t>单击此处编辑母版标题样式</a:t>
            </a:r>
            <a:endParaRPr lang="zh-CN"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1371600"/>
            <a:ext cx="8153400" cy="4754563"/>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3" name="标题 1"/>
          <p:cNvSpPr>
            <a:spLocks noGrp="1"/>
          </p:cNvSpPr>
          <p:nvPr>
            <p:ph type="title" idx="10"/>
          </p:nvPr>
        </p:nvSpPr>
        <p:spPr>
          <a:xfrm>
            <a:off x="1143000" y="76200"/>
            <a:ext cx="8001000" cy="914400"/>
          </a:xfrm>
        </p:spPr>
        <p:txBody>
          <a:bodyPr/>
          <a:lstStyle/>
          <a:p>
            <a:r>
              <a:rPr lang="zh-CN" altLang="en-US" dirty="0" smtClean="0"/>
              <a:t>单击此处编辑母版标题样式</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4"/>
          <p:cNvSpPr>
            <a:spLocks noGrp="1" noChangeArrowheads="1"/>
          </p:cNvSpPr>
          <p:nvPr>
            <p:ph type="dt" sz="half" idx="10"/>
          </p:nvPr>
        </p:nvSpPr>
        <p:spPr>
          <a:xfrm>
            <a:off x="457200" y="6245225"/>
            <a:ext cx="2133600" cy="476250"/>
          </a:xfr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3124200" y="6245225"/>
            <a:ext cx="2895600" cy="476250"/>
          </a:xfr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6553200" y="6245225"/>
            <a:ext cx="2133600" cy="476250"/>
          </a:xfrm>
        </p:spPr>
        <p:txBody>
          <a:bodyPr/>
          <a:lstStyle>
            <a:lvl1pPr>
              <a:defRPr/>
            </a:lvl1pPr>
          </a:lstStyle>
          <a:p>
            <a:pPr>
              <a:defRPr/>
            </a:pPr>
            <a:fld id="{712D4A20-AB36-48E6-82A1-AD72197ECB9B}"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xfrm>
            <a:off x="457200" y="6245225"/>
            <a:ext cx="2133600" cy="476250"/>
          </a:xfrm>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xfrm>
            <a:off x="3124200" y="6245225"/>
            <a:ext cx="2895600" cy="476250"/>
          </a:xfrm>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xfrm>
            <a:off x="6553200" y="6245225"/>
            <a:ext cx="2133600" cy="476250"/>
          </a:xfrm>
        </p:spPr>
        <p:txBody>
          <a:bodyPr/>
          <a:lstStyle>
            <a:lvl1pPr>
              <a:defRPr/>
            </a:lvl1pPr>
          </a:lstStyle>
          <a:p>
            <a:pPr>
              <a:defRPr/>
            </a:pPr>
            <a:fld id="{47389B8C-BEED-4EFA-A230-7C6BF6B2A3A7}"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3810000" cy="1981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4648200" y="4114800"/>
            <a:ext cx="3810000" cy="1981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10"/>
          </p:nvPr>
        </p:nvSpPr>
        <p:spPr>
          <a:xfrm>
            <a:off x="3124200" y="6248400"/>
            <a:ext cx="2895600" cy="457200"/>
          </a:xfrm>
        </p:spPr>
        <p:txBody>
          <a:bodyPr/>
          <a:lstStyle>
            <a:lvl1pPr>
              <a:defRPr/>
            </a:lvl1pPr>
          </a:lstStyle>
          <a:p>
            <a:pPr>
              <a:defRPr/>
            </a:pPr>
            <a:r>
              <a:rPr lang="en-US" altLang="zh-CN"/>
              <a:t>© DB-LAB (2003)</a:t>
            </a:r>
            <a:endParaRPr lang="en-US" altLang="zh-CN"/>
          </a:p>
        </p:txBody>
      </p:sp>
      <p:sp>
        <p:nvSpPr>
          <p:cNvPr id="7" name="灯片编号占位符 6"/>
          <p:cNvSpPr>
            <a:spLocks noGrp="1"/>
          </p:cNvSpPr>
          <p:nvPr>
            <p:ph type="sldNum" sz="quarter" idx="11"/>
          </p:nvPr>
        </p:nvSpPr>
        <p:spPr>
          <a:xfrm>
            <a:off x="6553200" y="6248400"/>
            <a:ext cx="1905000" cy="457200"/>
          </a:xfrm>
        </p:spPr>
        <p:txBody>
          <a:bodyPr/>
          <a:lstStyle>
            <a:lvl1pPr>
              <a:defRPr/>
            </a:lvl1pPr>
          </a:lstStyle>
          <a:p>
            <a:pPr>
              <a:defRPr/>
            </a:pPr>
            <a:fld id="{0BC4C700-E1D9-4125-922E-0C2D4574D8AB}"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Rectangle 3"/>
          <p:cNvSpPr>
            <a:spLocks noGrp="1"/>
          </p:cNvSpPr>
          <p:nvPr>
            <p:ph type="body" idx="1"/>
          </p:nvPr>
        </p:nvSpPr>
        <p:spPr>
          <a:xfrm>
            <a:off x="457200" y="1600200"/>
            <a:ext cx="8229600" cy="452596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7" name="Rectangle 7"/>
          <p:cNvSpPr>
            <a:spLocks noChangeArrowheads="1"/>
          </p:cNvSpPr>
          <p:nvPr/>
        </p:nvSpPr>
        <p:spPr bwMode="auto">
          <a:xfrm>
            <a:off x="0" y="0"/>
            <a:ext cx="9144000" cy="1066800"/>
          </a:xfrm>
          <a:prstGeom prst="rect">
            <a:avLst/>
          </a:prstGeom>
          <a:solidFill>
            <a:srgbClr val="0056AC"/>
          </a:solidFill>
          <a:ln w="9525">
            <a:solidFill>
              <a:schemeClr val="tx1"/>
            </a:solidFill>
            <a:miter lim="800000"/>
          </a:ln>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3" name="Rectangle 11"/>
          <p:cNvSpPr>
            <a:spLocks noGrp="1"/>
          </p:cNvSpPr>
          <p:nvPr>
            <p:ph type="title"/>
          </p:nvPr>
        </p:nvSpPr>
        <p:spPr>
          <a:xfrm>
            <a:off x="1143000" y="76200"/>
            <a:ext cx="8001000" cy="914400"/>
          </a:xfrm>
          <a:prstGeom prst="rect">
            <a:avLst/>
          </a:prstGeom>
          <a:noFill/>
          <a:ln w="9525">
            <a:noFill/>
          </a:ln>
        </p:spPr>
        <p:txBody>
          <a:bodyPr anchor="ctr"/>
          <a:p>
            <a:pPr lvl="0"/>
            <a:r>
              <a:rPr lang="zh-CN" altLang="en-US" dirty="0"/>
              <a:t>单击此处编辑母版标题样式</a:t>
            </a:r>
            <a:endParaRPr lang="zh-CN" altLang="en-US" dirty="0"/>
          </a:p>
        </p:txBody>
      </p:sp>
      <p:sp>
        <p:nvSpPr>
          <p:cNvPr id="1030" name="Rectangle 12"/>
          <p:cNvSpPr>
            <a:spLocks noChangeArrowheads="1"/>
          </p:cNvSpPr>
          <p:nvPr/>
        </p:nvSpPr>
        <p:spPr bwMode="auto">
          <a:xfrm>
            <a:off x="0" y="6629400"/>
            <a:ext cx="9144000" cy="228600"/>
          </a:xfrm>
          <a:prstGeom prst="rect">
            <a:avLst/>
          </a:prstGeom>
          <a:gradFill rotWithShape="1">
            <a:gsLst>
              <a:gs pos="0">
                <a:srgbClr val="0056AC"/>
              </a:gs>
              <a:gs pos="100000">
                <a:schemeClr val="folHlink"/>
              </a:gs>
            </a:gsLst>
            <a:lin ang="0" scaled="1"/>
          </a:gradFill>
          <a:ln w="9525">
            <a:noFill/>
            <a:miter lim="800000"/>
          </a:ln>
        </p:spPr>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2pPr>
      <a:lvl3pPr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3pPr>
      <a:lvl4pPr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4pPr>
      <a:lvl5pPr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5pPr>
      <a:lvl6pPr marL="457200"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6pPr>
      <a:lvl7pPr marL="914400"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7pPr>
      <a:lvl8pPr marL="1371600"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8pPr>
      <a:lvl9pPr marL="1828800"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slide" Target="slide21.xml"/><Relationship Id="rId1" Type="http://schemas.openxmlformats.org/officeDocument/2006/relationships/slide" Target="slide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slide" Target="slide1.xml"/><Relationship Id="rId1" Type="http://schemas.openxmlformats.org/officeDocument/2006/relationships/slide" Target="slide2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3.xml"/><Relationship Id="rId2" Type="http://schemas.openxmlformats.org/officeDocument/2006/relationships/image" Target="../media/image4.emf"/><Relationship Id="rId1" Type="http://schemas.openxmlformats.org/officeDocument/2006/relationships/oleObject" Target="../embeddings/oleObject3.bin"/></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slide" Target="slide19.xml"/><Relationship Id="rId1" Type="http://schemas.openxmlformats.org/officeDocument/2006/relationships/slide" Target="slide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3.xml"/><Relationship Id="rId2" Type="http://schemas.openxmlformats.org/officeDocument/2006/relationships/image" Target="../media/image1.emf"/><Relationship Id="rId1"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image" Target="../media/image2.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3.xml"/><Relationship Id="rId2" Type="http://schemas.openxmlformats.org/officeDocument/2006/relationships/image" Target="../media/image3.emf"/><Relationship Id="rId1"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9" name="Rectangle 2"/>
          <p:cNvSpPr/>
          <p:nvPr/>
        </p:nvSpPr>
        <p:spPr>
          <a:xfrm>
            <a:off x="0" y="0"/>
            <a:ext cx="9144000" cy="2133600"/>
          </a:xfrm>
          <a:prstGeom prst="rect">
            <a:avLst/>
          </a:prstGeom>
          <a:solidFill>
            <a:srgbClr val="0056AC"/>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4100" name="Rectangle 3"/>
          <p:cNvSpPr/>
          <p:nvPr/>
        </p:nvSpPr>
        <p:spPr>
          <a:xfrm>
            <a:off x="0" y="6629400"/>
            <a:ext cx="9144000" cy="228600"/>
          </a:xfrm>
          <a:prstGeom prst="rect">
            <a:avLst/>
          </a:prstGeom>
          <a:gradFill rotWithShape="1">
            <a:gsLst>
              <a:gs pos="0">
                <a:srgbClr val="0056AC"/>
              </a:gs>
              <a:gs pos="100000">
                <a:schemeClr val="folHlink"/>
              </a:gs>
            </a:gsLst>
            <a:lin ang="0" scaled="1"/>
            <a:tileRect/>
          </a:gradFill>
          <a:ln w="9525">
            <a:noFill/>
          </a:ln>
        </p:spPr>
        <p:txBody>
          <a:bodyPr wrap="none" anchor="ctr"/>
          <a:p>
            <a:pPr algn="ctr"/>
            <a:endParaRPr lang="zh-CN" altLang="en-US" sz="1200" dirty="0">
              <a:solidFill>
                <a:schemeClr val="bg1"/>
              </a:solidFill>
              <a:latin typeface="Arial" panose="020B0604020202020204" pitchFamily="34" charset="0"/>
            </a:endParaRPr>
          </a:p>
        </p:txBody>
      </p:sp>
      <p:sp>
        <p:nvSpPr>
          <p:cNvPr id="4102" name="Rectangle 6"/>
          <p:cNvSpPr>
            <a:spLocks noGrp="1"/>
          </p:cNvSpPr>
          <p:nvPr>
            <p:ph type="title"/>
          </p:nvPr>
        </p:nvSpPr>
        <p:spPr>
          <a:xfrm>
            <a:off x="533400" y="2362200"/>
            <a:ext cx="8229600" cy="1371600"/>
          </a:xfrm>
        </p:spPr>
        <p:txBody>
          <a:bodyPr vert="horz" wrap="square" lIns="91440" tIns="45720" rIns="91440" bIns="45720" anchor="ctr"/>
          <a:p>
            <a:pPr algn="ctr" eaLnBrk="1" hangingPunct="1"/>
            <a:br>
              <a:rPr lang="en-US" altLang="zh-CN" sz="2800" b="1" dirty="0">
                <a:solidFill>
                  <a:schemeClr val="tx1"/>
                </a:solidFill>
              </a:rPr>
            </a:br>
            <a:br>
              <a:rPr lang="zh-CN" altLang="en-US" sz="2800" b="1" dirty="0">
                <a:solidFill>
                  <a:schemeClr val="tx1"/>
                </a:solidFill>
              </a:rPr>
            </a:br>
            <a:r>
              <a:rPr lang="zh-CN" altLang="en-US" sz="2800" dirty="0">
                <a:solidFill>
                  <a:schemeClr val="tx1"/>
                </a:solidFill>
              </a:rPr>
              <a:t> </a:t>
            </a:r>
            <a:endParaRPr lang="zh-CN" altLang="en-US" sz="2800" dirty="0">
              <a:solidFill>
                <a:schemeClr val="tx1"/>
              </a:solidFill>
            </a:endParaRPr>
          </a:p>
        </p:txBody>
      </p:sp>
      <p:sp>
        <p:nvSpPr>
          <p:cNvPr id="4103" name="Oval 7"/>
          <p:cNvSpPr/>
          <p:nvPr/>
        </p:nvSpPr>
        <p:spPr>
          <a:xfrm>
            <a:off x="1447800" y="304800"/>
            <a:ext cx="990600" cy="1600200"/>
          </a:xfrm>
          <a:prstGeom prst="ellipse">
            <a:avLst/>
          </a:prstGeom>
          <a:noFill/>
          <a:ln w="9525">
            <a:noFill/>
          </a:ln>
        </p:spPr>
        <p:txBody>
          <a:bodyPr wrap="none" anchor="ctr"/>
          <a:p>
            <a:endParaRPr lang="zh-CN" altLang="en-US" dirty="0">
              <a:latin typeface="Arial" panose="020B0604020202020204" pitchFamily="34" charset="0"/>
            </a:endParaRPr>
          </a:p>
        </p:txBody>
      </p:sp>
      <p:sp>
        <p:nvSpPr>
          <p:cNvPr id="4106" name="Text Box 12"/>
          <p:cNvSpPr txBox="1"/>
          <p:nvPr/>
        </p:nvSpPr>
        <p:spPr>
          <a:xfrm>
            <a:off x="661035" y="500380"/>
            <a:ext cx="7476490" cy="768350"/>
          </a:xfrm>
          <a:prstGeom prst="rect">
            <a:avLst/>
          </a:prstGeom>
          <a:noFill/>
          <a:ln w="9525">
            <a:noFill/>
          </a:ln>
        </p:spPr>
        <p:txBody>
          <a:bodyPr wrap="square">
            <a:spAutoFit/>
          </a:bodyPr>
          <a:p>
            <a:pPr algn="ctr">
              <a:spcBef>
                <a:spcPct val="50000"/>
              </a:spcBef>
            </a:pPr>
            <a:r>
              <a:rPr kumimoji="1" lang="zh-CN" altLang="en-US" sz="4400" b="1">
                <a:solidFill>
                  <a:schemeClr val="bg1"/>
                </a:solidFill>
                <a:latin typeface="黑体" panose="02010609060101010101" pitchFamily="49" charset="-122"/>
                <a:ea typeface="黑体" panose="02010609060101010101" pitchFamily="49" charset="-122"/>
                <a:sym typeface="+mn-ea"/>
              </a:rPr>
              <a:t>第</a:t>
            </a:r>
            <a:r>
              <a:rPr kumimoji="1" lang="en-US" altLang="zh-CN" sz="4400" b="1">
                <a:solidFill>
                  <a:schemeClr val="bg1"/>
                </a:solidFill>
                <a:latin typeface="黑体" panose="02010609060101010101" pitchFamily="49" charset="-122"/>
                <a:ea typeface="黑体" panose="02010609060101010101" pitchFamily="49" charset="-122"/>
                <a:sym typeface="+mn-ea"/>
              </a:rPr>
              <a:t>10</a:t>
            </a:r>
            <a:r>
              <a:rPr kumimoji="1" lang="zh-CN" altLang="en-US" sz="4400" b="1">
                <a:solidFill>
                  <a:schemeClr val="bg1"/>
                </a:solidFill>
                <a:latin typeface="黑体" panose="02010609060101010101" pitchFamily="49" charset="-122"/>
                <a:ea typeface="黑体" panose="02010609060101010101" pitchFamily="49" charset="-122"/>
                <a:sym typeface="+mn-ea"/>
              </a:rPr>
              <a:t>章  问题的复杂性 </a:t>
            </a:r>
            <a:endParaRPr kumimoji="1" lang="zh-CN" altLang="en-US" sz="4400" b="1" dirty="0">
              <a:solidFill>
                <a:schemeClr val="bg1"/>
              </a:solidFill>
              <a:latin typeface="黑体" panose="02010609060101010101" pitchFamily="49" charset="-122"/>
              <a:ea typeface="黑体" panose="02010609060101010101" pitchFamily="49" charset="-122"/>
              <a:sym typeface="+mn-ea"/>
            </a:endParaRPr>
          </a:p>
        </p:txBody>
      </p:sp>
      <p:grpSp>
        <p:nvGrpSpPr>
          <p:cNvPr id="12291" name="Group 3"/>
          <p:cNvGrpSpPr/>
          <p:nvPr/>
        </p:nvGrpSpPr>
        <p:grpSpPr>
          <a:xfrm>
            <a:off x="2022475" y="2669223"/>
            <a:ext cx="762000" cy="665162"/>
            <a:chOff x="1110" y="2656"/>
            <a:chExt cx="1549" cy="1351"/>
          </a:xfrm>
        </p:grpSpPr>
        <p:sp>
          <p:nvSpPr>
            <p:cNvPr id="12316" name="AutoShape 4"/>
            <p:cNvSpPr/>
            <p:nvPr/>
          </p:nvSpPr>
          <p:spPr>
            <a:xfrm>
              <a:off x="1123" y="2679"/>
              <a:ext cx="1536" cy="1328"/>
            </a:xfrm>
            <a:prstGeom prst="hexagon">
              <a:avLst>
                <a:gd name="adj" fmla="val 28915"/>
                <a:gd name="vf" fmla="val 115470"/>
              </a:avLst>
            </a:prstGeom>
            <a:solidFill>
              <a:srgbClr val="808080"/>
            </a:solidFill>
            <a:ln w="9525">
              <a:noFill/>
            </a:ln>
          </p:spPr>
          <p:txBody>
            <a:bodyPr wrap="none" anchor="ctr"/>
            <a:p>
              <a:endParaRPr lang="zh-CN" altLang="en-US" dirty="0">
                <a:solidFill>
                  <a:schemeClr val="tx1"/>
                </a:solidFill>
                <a:latin typeface="宋体" panose="02010600030101010101" pitchFamily="2" charset="-122"/>
              </a:endParaRPr>
            </a:p>
          </p:txBody>
        </p:sp>
        <p:sp>
          <p:nvSpPr>
            <p:cNvPr id="12317" name="AutoShape 5"/>
            <p:cNvSpPr/>
            <p:nvPr/>
          </p:nvSpPr>
          <p:spPr>
            <a:xfrm>
              <a:off x="1110" y="2656"/>
              <a:ext cx="1536" cy="1328"/>
            </a:xfrm>
            <a:prstGeom prst="hexagon">
              <a:avLst>
                <a:gd name="adj" fmla="val 28915"/>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p>
              <a:endParaRPr lang="zh-CN" altLang="en-US" dirty="0">
                <a:solidFill>
                  <a:schemeClr val="tx1"/>
                </a:solidFill>
                <a:latin typeface="宋体" panose="02010600030101010101" pitchFamily="2" charset="-122"/>
              </a:endParaRPr>
            </a:p>
          </p:txBody>
        </p:sp>
        <p:sp>
          <p:nvSpPr>
            <p:cNvPr id="271366" name="AutoShape 6"/>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宋体" panose="02010600030101010101" pitchFamily="2" charset="-122"/>
                <a:cs typeface="+mn-cs"/>
              </a:endParaRPr>
            </a:p>
          </p:txBody>
        </p:sp>
      </p:grpSp>
      <p:grpSp>
        <p:nvGrpSpPr>
          <p:cNvPr id="12292" name="Group 7"/>
          <p:cNvGrpSpPr/>
          <p:nvPr/>
        </p:nvGrpSpPr>
        <p:grpSpPr>
          <a:xfrm>
            <a:off x="2044700" y="3562985"/>
            <a:ext cx="762000" cy="665163"/>
            <a:chOff x="3174" y="2656"/>
            <a:chExt cx="1549" cy="1351"/>
          </a:xfrm>
        </p:grpSpPr>
        <p:sp>
          <p:nvSpPr>
            <p:cNvPr id="12313" name="AutoShape 8"/>
            <p:cNvSpPr/>
            <p:nvPr/>
          </p:nvSpPr>
          <p:spPr>
            <a:xfrm>
              <a:off x="3187" y="2679"/>
              <a:ext cx="1536" cy="1328"/>
            </a:xfrm>
            <a:prstGeom prst="hexagon">
              <a:avLst>
                <a:gd name="adj" fmla="val 28915"/>
                <a:gd name="vf" fmla="val 115470"/>
              </a:avLst>
            </a:prstGeom>
            <a:solidFill>
              <a:srgbClr val="808080"/>
            </a:solidFill>
            <a:ln w="9525">
              <a:noFill/>
            </a:ln>
          </p:spPr>
          <p:txBody>
            <a:bodyPr wrap="none" anchor="ctr"/>
            <a:p>
              <a:endParaRPr lang="zh-CN" altLang="en-US" dirty="0">
                <a:solidFill>
                  <a:schemeClr val="tx1"/>
                </a:solidFill>
                <a:latin typeface="宋体" panose="02010600030101010101" pitchFamily="2" charset="-122"/>
              </a:endParaRPr>
            </a:p>
          </p:txBody>
        </p:sp>
        <p:sp>
          <p:nvSpPr>
            <p:cNvPr id="12314" name="AutoShape 9"/>
            <p:cNvSpPr/>
            <p:nvPr/>
          </p:nvSpPr>
          <p:spPr>
            <a:xfrm>
              <a:off x="3174" y="2656"/>
              <a:ext cx="1536" cy="1328"/>
            </a:xfrm>
            <a:prstGeom prst="hexagon">
              <a:avLst>
                <a:gd name="adj" fmla="val 28915"/>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p>
              <a:endParaRPr lang="zh-CN" altLang="en-US" dirty="0">
                <a:solidFill>
                  <a:schemeClr val="tx1"/>
                </a:solidFill>
                <a:latin typeface="宋体" panose="02010600030101010101" pitchFamily="2" charset="-122"/>
              </a:endParaRPr>
            </a:p>
          </p:txBody>
        </p:sp>
        <p:sp>
          <p:nvSpPr>
            <p:cNvPr id="271370" name="AutoShape 10"/>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宋体" panose="02010600030101010101" pitchFamily="2" charset="-122"/>
                <a:cs typeface="+mn-cs"/>
              </a:endParaRPr>
            </a:p>
          </p:txBody>
        </p:sp>
      </p:grpSp>
      <p:sp>
        <p:nvSpPr>
          <p:cNvPr id="12293" name="Line 11"/>
          <p:cNvSpPr/>
          <p:nvPr/>
        </p:nvSpPr>
        <p:spPr>
          <a:xfrm>
            <a:off x="2625725" y="3245485"/>
            <a:ext cx="4800600" cy="0"/>
          </a:xfrm>
          <a:prstGeom prst="line">
            <a:avLst/>
          </a:prstGeom>
          <a:ln w="25400" cap="flat" cmpd="sng">
            <a:solidFill>
              <a:srgbClr val="C0C0C0"/>
            </a:solidFill>
            <a:prstDash val="sysDot"/>
            <a:headEnd type="none" w="med" len="med"/>
            <a:tailEnd type="oval" w="med" len="med"/>
          </a:ln>
        </p:spPr>
      </p:sp>
      <p:sp>
        <p:nvSpPr>
          <p:cNvPr id="12294" name="Text Box 12"/>
          <p:cNvSpPr txBox="1"/>
          <p:nvPr/>
        </p:nvSpPr>
        <p:spPr>
          <a:xfrm>
            <a:off x="2241550" y="2747010"/>
            <a:ext cx="354013" cy="457200"/>
          </a:xfrm>
          <a:prstGeom prst="rect">
            <a:avLst/>
          </a:prstGeom>
          <a:noFill/>
          <a:ln w="9525">
            <a:noFill/>
          </a:ln>
        </p:spPr>
        <p:txBody>
          <a:bodyPr wrap="none">
            <a:spAutoFit/>
          </a:bodyPr>
          <a:p>
            <a:pPr eaLnBrk="0" hangingPunct="0"/>
            <a:r>
              <a:rPr lang="en-US" altLang="zh-CN" sz="2400" b="1" dirty="0">
                <a:solidFill>
                  <a:schemeClr val="tx1"/>
                </a:solidFill>
                <a:latin typeface="宋体" panose="02010600030101010101" pitchFamily="2" charset="-122"/>
              </a:rPr>
              <a:t>1</a:t>
            </a:r>
            <a:endParaRPr lang="en-US" altLang="zh-CN" sz="2400" b="1" dirty="0">
              <a:solidFill>
                <a:schemeClr val="tx1"/>
              </a:solidFill>
              <a:latin typeface="宋体" panose="02010600030101010101" pitchFamily="2" charset="-122"/>
            </a:endParaRPr>
          </a:p>
        </p:txBody>
      </p:sp>
      <p:sp>
        <p:nvSpPr>
          <p:cNvPr id="12295" name="Line 13"/>
          <p:cNvSpPr/>
          <p:nvPr/>
        </p:nvSpPr>
        <p:spPr>
          <a:xfrm>
            <a:off x="2627313" y="4180523"/>
            <a:ext cx="4800600" cy="0"/>
          </a:xfrm>
          <a:prstGeom prst="line">
            <a:avLst/>
          </a:prstGeom>
          <a:ln w="25400" cap="flat" cmpd="sng">
            <a:solidFill>
              <a:srgbClr val="C0C0C0"/>
            </a:solidFill>
            <a:prstDash val="sysDot"/>
            <a:headEnd type="none" w="med" len="med"/>
            <a:tailEnd type="oval" w="med" len="med"/>
          </a:ln>
        </p:spPr>
      </p:sp>
      <p:sp>
        <p:nvSpPr>
          <p:cNvPr id="12296" name="Text Box 14"/>
          <p:cNvSpPr txBox="1"/>
          <p:nvPr/>
        </p:nvSpPr>
        <p:spPr>
          <a:xfrm>
            <a:off x="2239963" y="3677285"/>
            <a:ext cx="354012" cy="457200"/>
          </a:xfrm>
          <a:prstGeom prst="rect">
            <a:avLst/>
          </a:prstGeom>
          <a:noFill/>
          <a:ln w="9525">
            <a:noFill/>
          </a:ln>
        </p:spPr>
        <p:txBody>
          <a:bodyPr wrap="none">
            <a:spAutoFit/>
          </a:bodyPr>
          <a:p>
            <a:pPr eaLnBrk="0" hangingPunct="0"/>
            <a:r>
              <a:rPr lang="en-US" altLang="zh-CN" sz="2400" b="1" dirty="0">
                <a:solidFill>
                  <a:schemeClr val="tx1"/>
                </a:solidFill>
                <a:latin typeface="宋体" panose="02010600030101010101" pitchFamily="2" charset="-122"/>
              </a:rPr>
              <a:t>2</a:t>
            </a:r>
            <a:endParaRPr lang="en-US" altLang="zh-CN" sz="2400" b="1" dirty="0">
              <a:solidFill>
                <a:schemeClr val="tx1"/>
              </a:solidFill>
              <a:latin typeface="宋体" panose="02010600030101010101" pitchFamily="2" charset="-122"/>
            </a:endParaRPr>
          </a:p>
        </p:txBody>
      </p:sp>
      <p:grpSp>
        <p:nvGrpSpPr>
          <p:cNvPr id="12297" name="Group 15"/>
          <p:cNvGrpSpPr/>
          <p:nvPr/>
        </p:nvGrpSpPr>
        <p:grpSpPr>
          <a:xfrm>
            <a:off x="2044700" y="4455160"/>
            <a:ext cx="762000" cy="665163"/>
            <a:chOff x="1110" y="2656"/>
            <a:chExt cx="1549" cy="1351"/>
          </a:xfrm>
        </p:grpSpPr>
        <p:sp>
          <p:nvSpPr>
            <p:cNvPr id="12310" name="AutoShape 16"/>
            <p:cNvSpPr/>
            <p:nvPr/>
          </p:nvSpPr>
          <p:spPr>
            <a:xfrm>
              <a:off x="1123" y="2679"/>
              <a:ext cx="1536" cy="1328"/>
            </a:xfrm>
            <a:prstGeom prst="hexagon">
              <a:avLst>
                <a:gd name="adj" fmla="val 28915"/>
                <a:gd name="vf" fmla="val 115470"/>
              </a:avLst>
            </a:prstGeom>
            <a:solidFill>
              <a:srgbClr val="808080"/>
            </a:solidFill>
            <a:ln w="9525">
              <a:noFill/>
            </a:ln>
          </p:spPr>
          <p:txBody>
            <a:bodyPr wrap="none" anchor="ctr"/>
            <a:p>
              <a:endParaRPr lang="zh-CN" altLang="en-US" dirty="0">
                <a:solidFill>
                  <a:schemeClr val="tx1"/>
                </a:solidFill>
                <a:latin typeface="宋体" panose="02010600030101010101" pitchFamily="2" charset="-122"/>
              </a:endParaRPr>
            </a:p>
          </p:txBody>
        </p:sp>
        <p:sp>
          <p:nvSpPr>
            <p:cNvPr id="12311" name="AutoShape 17"/>
            <p:cNvSpPr/>
            <p:nvPr/>
          </p:nvSpPr>
          <p:spPr>
            <a:xfrm>
              <a:off x="1110" y="2656"/>
              <a:ext cx="1536" cy="1328"/>
            </a:xfrm>
            <a:prstGeom prst="hexagon">
              <a:avLst>
                <a:gd name="adj" fmla="val 28915"/>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p>
              <a:endParaRPr lang="zh-CN" altLang="en-US" dirty="0">
                <a:solidFill>
                  <a:schemeClr val="tx1"/>
                </a:solidFill>
                <a:latin typeface="宋体" panose="02010600030101010101" pitchFamily="2" charset="-122"/>
              </a:endParaRPr>
            </a:p>
          </p:txBody>
        </p:sp>
        <p:sp>
          <p:nvSpPr>
            <p:cNvPr id="271378" name="AutoShape 18"/>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宋体" panose="02010600030101010101" pitchFamily="2" charset="-122"/>
                <a:cs typeface="+mn-cs"/>
              </a:endParaRPr>
            </a:p>
          </p:txBody>
        </p:sp>
      </p:grpSp>
      <p:sp>
        <p:nvSpPr>
          <p:cNvPr id="12298" name="Line 23"/>
          <p:cNvSpPr/>
          <p:nvPr/>
        </p:nvSpPr>
        <p:spPr>
          <a:xfrm>
            <a:off x="2654300" y="5064760"/>
            <a:ext cx="4800600" cy="0"/>
          </a:xfrm>
          <a:prstGeom prst="line">
            <a:avLst/>
          </a:prstGeom>
          <a:ln w="25400" cap="flat" cmpd="sng">
            <a:solidFill>
              <a:srgbClr val="C0C0C0"/>
            </a:solidFill>
            <a:prstDash val="sysDot"/>
            <a:headEnd type="none" w="med" len="med"/>
            <a:tailEnd type="oval" w="med" len="med"/>
          </a:ln>
        </p:spPr>
      </p:sp>
      <p:sp>
        <p:nvSpPr>
          <p:cNvPr id="12299" name="Text Box 24"/>
          <p:cNvSpPr txBox="1"/>
          <p:nvPr/>
        </p:nvSpPr>
        <p:spPr>
          <a:xfrm>
            <a:off x="2241550" y="4553585"/>
            <a:ext cx="354013" cy="457200"/>
          </a:xfrm>
          <a:prstGeom prst="rect">
            <a:avLst/>
          </a:prstGeom>
          <a:noFill/>
          <a:ln w="9525">
            <a:noFill/>
          </a:ln>
        </p:spPr>
        <p:txBody>
          <a:bodyPr wrap="none">
            <a:spAutoFit/>
          </a:bodyPr>
          <a:p>
            <a:pPr eaLnBrk="0" hangingPunct="0"/>
            <a:r>
              <a:rPr lang="en-US" altLang="zh-CN" sz="2400" b="1" dirty="0">
                <a:solidFill>
                  <a:schemeClr val="tx1"/>
                </a:solidFill>
                <a:latin typeface="宋体" panose="02010600030101010101" pitchFamily="2" charset="-122"/>
              </a:rPr>
              <a:t>3</a:t>
            </a:r>
            <a:endParaRPr lang="en-US" altLang="zh-CN" sz="2400" b="1" dirty="0">
              <a:solidFill>
                <a:schemeClr val="tx1"/>
              </a:solidFill>
              <a:latin typeface="宋体" panose="02010600030101010101" pitchFamily="2" charset="-122"/>
            </a:endParaRPr>
          </a:p>
        </p:txBody>
      </p:sp>
      <p:sp>
        <p:nvSpPr>
          <p:cNvPr id="12300" name="Text Box 27"/>
          <p:cNvSpPr txBox="1"/>
          <p:nvPr/>
        </p:nvSpPr>
        <p:spPr>
          <a:xfrm>
            <a:off x="3132138" y="2596198"/>
            <a:ext cx="4032250" cy="583565"/>
          </a:xfrm>
          <a:prstGeom prst="rect">
            <a:avLst/>
          </a:prstGeom>
          <a:noFill/>
          <a:ln w="9525">
            <a:noFill/>
          </a:ln>
        </p:spPr>
        <p:txBody>
          <a:bodyPr>
            <a:spAutoFit/>
          </a:bodyPr>
          <a:p>
            <a:pPr>
              <a:spcBef>
                <a:spcPct val="50000"/>
              </a:spcBef>
            </a:pPr>
            <a:r>
              <a:rPr kumimoji="1" lang="zh-CN" altLang="en-US" sz="3200" b="1" dirty="0" smtClean="0">
                <a:latin typeface="楷体" panose="02010609060101010101" pitchFamily="49" charset="-122"/>
                <a:ea typeface="楷体" panose="02010609060101010101" pitchFamily="49" charset="-122"/>
                <a:sym typeface="+mn-ea"/>
              </a:rPr>
              <a:t>问题的复杂性分类</a:t>
            </a:r>
            <a:endParaRPr lang="zh-CN" altLang="en-US" sz="3200" b="1" dirty="0">
              <a:solidFill>
                <a:schemeClr val="tx1"/>
              </a:solidFill>
              <a:latin typeface="宋体" panose="02010600030101010101" pitchFamily="2" charset="-122"/>
            </a:endParaRPr>
          </a:p>
        </p:txBody>
      </p:sp>
      <p:sp>
        <p:nvSpPr>
          <p:cNvPr id="12301" name="Text Box 30"/>
          <p:cNvSpPr txBox="1"/>
          <p:nvPr/>
        </p:nvSpPr>
        <p:spPr>
          <a:xfrm>
            <a:off x="3130550" y="3540760"/>
            <a:ext cx="4032250" cy="583565"/>
          </a:xfrm>
          <a:prstGeom prst="rect">
            <a:avLst/>
          </a:prstGeom>
          <a:noFill/>
          <a:ln w="9525">
            <a:noFill/>
          </a:ln>
        </p:spPr>
        <p:txBody>
          <a:bodyPr>
            <a:spAutoFit/>
          </a:bodyPr>
          <a:p>
            <a:pPr eaLnBrk="1" hangingPunct="1">
              <a:spcBef>
                <a:spcPct val="50000"/>
              </a:spcBef>
            </a:pPr>
            <a:r>
              <a:rPr kumimoji="1" lang="en-US" altLang="zh-CN" sz="3200" b="1">
                <a:latin typeface="楷体" panose="02010609060101010101" pitchFamily="49" charset="-122"/>
                <a:ea typeface="楷体" panose="02010609060101010101" pitchFamily="49" charset="-122"/>
                <a:sym typeface="+mn-ea"/>
              </a:rPr>
              <a:t>P</a:t>
            </a:r>
            <a:r>
              <a:rPr kumimoji="1" lang="zh-CN" altLang="en-US" sz="3200" b="1">
                <a:latin typeface="楷体" panose="02010609060101010101" pitchFamily="49" charset="-122"/>
                <a:ea typeface="楷体" panose="02010609060101010101" pitchFamily="49" charset="-122"/>
                <a:sym typeface="+mn-ea"/>
              </a:rPr>
              <a:t>类问题和</a:t>
            </a:r>
            <a:r>
              <a:rPr kumimoji="1" lang="en-US" altLang="zh-CN" sz="3200" b="1">
                <a:latin typeface="楷体" panose="02010609060101010101" pitchFamily="49" charset="-122"/>
                <a:ea typeface="楷体" panose="02010609060101010101" pitchFamily="49" charset="-122"/>
                <a:sym typeface="+mn-ea"/>
              </a:rPr>
              <a:t>NP</a:t>
            </a:r>
            <a:r>
              <a:rPr kumimoji="1" lang="zh-CN" altLang="en-US" sz="3200" b="1">
                <a:latin typeface="楷体" panose="02010609060101010101" pitchFamily="49" charset="-122"/>
                <a:ea typeface="楷体" panose="02010609060101010101" pitchFamily="49" charset="-122"/>
                <a:sym typeface="+mn-ea"/>
              </a:rPr>
              <a:t>类问题</a:t>
            </a:r>
            <a:endParaRPr lang="zh-CN" altLang="en-US" sz="3200" b="1" dirty="0">
              <a:solidFill>
                <a:schemeClr val="tx1"/>
              </a:solidFill>
              <a:latin typeface="宋体" panose="02010600030101010101" pitchFamily="2" charset="-122"/>
            </a:endParaRPr>
          </a:p>
        </p:txBody>
      </p:sp>
      <p:sp>
        <p:nvSpPr>
          <p:cNvPr id="12305" name="Text Box 30"/>
          <p:cNvSpPr txBox="1"/>
          <p:nvPr/>
        </p:nvSpPr>
        <p:spPr>
          <a:xfrm>
            <a:off x="3203258" y="4405313"/>
            <a:ext cx="4032250" cy="583565"/>
          </a:xfrm>
          <a:prstGeom prst="rect">
            <a:avLst/>
          </a:prstGeom>
          <a:noFill/>
          <a:ln w="9525">
            <a:noFill/>
          </a:ln>
        </p:spPr>
        <p:txBody>
          <a:bodyPr>
            <a:spAutoFit/>
          </a:bodyPr>
          <a:p>
            <a:pPr>
              <a:spcBef>
                <a:spcPct val="50000"/>
              </a:spcBef>
            </a:pPr>
            <a:r>
              <a:rPr kumimoji="1" lang="en-US" altLang="zh-CN" sz="3200" b="1">
                <a:latin typeface="楷体" panose="02010609060101010101" pitchFamily="49" charset="-122"/>
                <a:ea typeface="楷体" panose="02010609060101010101" pitchFamily="49" charset="-122"/>
                <a:sym typeface="+mn-ea"/>
              </a:rPr>
              <a:t>NP</a:t>
            </a:r>
            <a:r>
              <a:rPr kumimoji="1" lang="zh-CN" altLang="en-US" sz="3200" b="1">
                <a:latin typeface="楷体" panose="02010609060101010101" pitchFamily="49" charset="-122"/>
                <a:ea typeface="楷体" panose="02010609060101010101" pitchFamily="49" charset="-122"/>
                <a:sym typeface="+mn-ea"/>
              </a:rPr>
              <a:t>完全问题</a:t>
            </a:r>
            <a:endParaRPr lang="zh-CN" altLang="en-US" sz="3200" b="1" dirty="0">
              <a:solidFill>
                <a:schemeClr val="tx1"/>
              </a:solidFill>
              <a:latin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7" name="Text Box 3"/>
          <p:cNvSpPr txBox="1">
            <a:spLocks noChangeArrowheads="1"/>
          </p:cNvSpPr>
          <p:nvPr/>
        </p:nvSpPr>
        <p:spPr bwMode="auto">
          <a:xfrm>
            <a:off x="310515" y="1639570"/>
            <a:ext cx="8064500" cy="3448685"/>
          </a:xfrm>
          <a:prstGeom prst="rect">
            <a:avLst/>
          </a:prstGeom>
          <a:noFill/>
          <a:ln w="9525">
            <a:noFill/>
            <a:miter lim="800000"/>
          </a:ln>
          <a:effectLst/>
        </p:spPr>
        <p:txBody>
          <a:bodyPr>
            <a:spAutoFit/>
          </a:bodyPr>
          <a:lstStyle/>
          <a:p>
            <a:pPr>
              <a:lnSpc>
                <a:spcPct val="130000"/>
              </a:lnSpc>
            </a:pPr>
            <a:r>
              <a:rPr lang="zh-CN" altLang="en-US" sz="2400" b="1" dirty="0">
                <a:latin typeface="宋体" panose="02010600030101010101" pitchFamily="2" charset="-122"/>
                <a:cs typeface="Times New Roman" panose="02020603050405020304" pitchFamily="18" charset="0"/>
              </a:rPr>
              <a:t>　　一个图灵机并不是对任何输入都能停机。一般来说，一个图灵机</a:t>
            </a:r>
            <a:r>
              <a:rPr lang="en-US" altLang="zh-CN" sz="2400" b="1" dirty="0">
                <a:latin typeface="宋体" panose="02010600030101010101" pitchFamily="2" charset="-122"/>
                <a:cs typeface="Times New Roman" panose="02020603050405020304" pitchFamily="18" charset="0"/>
              </a:rPr>
              <a:t>M</a:t>
            </a:r>
            <a:r>
              <a:rPr lang="zh-CN" altLang="en-US" sz="2400" b="1" dirty="0">
                <a:latin typeface="宋体" panose="02010600030101010101" pitchFamily="2" charset="-122"/>
                <a:cs typeface="Times New Roman" panose="02020603050405020304" pitchFamily="18" charset="0"/>
              </a:rPr>
              <a:t>对一个输入串</a:t>
            </a:r>
            <a:r>
              <a:rPr lang="en-US" altLang="zh-CN" sz="2400" b="1" dirty="0">
                <a:latin typeface="宋体" panose="02010600030101010101" pitchFamily="2" charset="-122"/>
                <a:cs typeface="Times New Roman" panose="02020603050405020304" pitchFamily="18" charset="0"/>
              </a:rPr>
              <a:t>w</a:t>
            </a:r>
            <a:r>
              <a:rPr lang="zh-CN" altLang="en-US" sz="2400" b="1" dirty="0">
                <a:latin typeface="宋体" panose="02010600030101010101" pitchFamily="2" charset="-122"/>
                <a:cs typeface="Times New Roman" panose="02020603050405020304" pitchFamily="18" charset="0"/>
              </a:rPr>
              <a:t>的工作过程可能遇到三种情况：</a:t>
            </a:r>
            <a:endParaRPr lang="zh-CN" altLang="en-US" sz="2400" b="1" dirty="0">
              <a:latin typeface="宋体" panose="02010600030101010101" pitchFamily="2" charset="-122"/>
              <a:cs typeface="Times New Roman" panose="02020603050405020304" pitchFamily="18" charset="0"/>
            </a:endParaRPr>
          </a:p>
          <a:p>
            <a:pPr>
              <a:lnSpc>
                <a:spcPct val="130000"/>
              </a:lnSpc>
            </a:pPr>
            <a:r>
              <a:rPr lang="zh-CN" altLang="en-US" sz="2400" b="1" dirty="0">
                <a:latin typeface="宋体" panose="02010600030101010101" pitchFamily="2" charset="-122"/>
                <a:cs typeface="Times New Roman" panose="02020603050405020304" pitchFamily="18" charset="0"/>
              </a:rPr>
              <a:t>　　（</a:t>
            </a:r>
            <a:r>
              <a:rPr lang="en-US" altLang="zh-CN" sz="2400" b="1" dirty="0">
                <a:latin typeface="宋体" panose="02010600030101010101" pitchFamily="2" charset="-122"/>
                <a:cs typeface="Times New Roman" panose="02020603050405020304" pitchFamily="18" charset="0"/>
              </a:rPr>
              <a:t>1</a:t>
            </a:r>
            <a:r>
              <a:rPr lang="zh-CN" altLang="en-US" sz="2400" b="1" dirty="0">
                <a:latin typeface="宋体" panose="02010600030101010101" pitchFamily="2" charset="-122"/>
                <a:cs typeface="Times New Roman" panose="02020603050405020304" pitchFamily="18" charset="0"/>
              </a:rPr>
              <a:t>）进入终止状态，这时</a:t>
            </a:r>
            <a:r>
              <a:rPr lang="en-US" altLang="zh-CN" sz="2400" b="1" dirty="0">
                <a:latin typeface="宋体" panose="02010600030101010101" pitchFamily="2" charset="-122"/>
                <a:cs typeface="Times New Roman" panose="02020603050405020304" pitchFamily="18" charset="0"/>
              </a:rPr>
              <a:t>M</a:t>
            </a:r>
            <a:r>
              <a:rPr lang="zh-CN" altLang="en-US" sz="2400" b="1" dirty="0">
                <a:latin typeface="宋体" panose="02010600030101010101" pitchFamily="2" charset="-122"/>
                <a:cs typeface="Times New Roman" panose="02020603050405020304" pitchFamily="18" charset="0"/>
              </a:rPr>
              <a:t>停机，并接受</a:t>
            </a:r>
            <a:r>
              <a:rPr lang="en-US" altLang="zh-CN" sz="2400" b="1" dirty="0">
                <a:latin typeface="宋体" panose="02010600030101010101" pitchFamily="2" charset="-122"/>
                <a:cs typeface="Times New Roman" panose="02020603050405020304" pitchFamily="18" charset="0"/>
              </a:rPr>
              <a:t>w</a:t>
            </a:r>
            <a:r>
              <a:rPr lang="zh-CN" altLang="en-US" sz="2400" b="1" dirty="0">
                <a:latin typeface="宋体" panose="02010600030101010101" pitchFamily="2" charset="-122"/>
                <a:cs typeface="Times New Roman" panose="02020603050405020304" pitchFamily="18" charset="0"/>
              </a:rPr>
              <a:t>。</a:t>
            </a:r>
            <a:endParaRPr lang="zh-CN" altLang="en-US" sz="2400" b="1" dirty="0">
              <a:latin typeface="宋体" panose="02010600030101010101" pitchFamily="2" charset="-122"/>
              <a:cs typeface="Times New Roman" panose="02020603050405020304" pitchFamily="18" charset="0"/>
            </a:endParaRPr>
          </a:p>
          <a:p>
            <a:pPr>
              <a:lnSpc>
                <a:spcPct val="130000"/>
              </a:lnSpc>
            </a:pPr>
            <a:r>
              <a:rPr lang="zh-CN" altLang="en-US" sz="2400" b="1" dirty="0">
                <a:latin typeface="宋体" panose="02010600030101010101" pitchFamily="2" charset="-122"/>
                <a:cs typeface="Times New Roman" panose="02020603050405020304" pitchFamily="18" charset="0"/>
              </a:rPr>
              <a:t>　　（</a:t>
            </a:r>
            <a:r>
              <a:rPr lang="en-US" altLang="zh-CN" sz="2400" b="1" dirty="0">
                <a:latin typeface="宋体" panose="02010600030101010101" pitchFamily="2" charset="-122"/>
                <a:cs typeface="Times New Roman" panose="02020603050405020304" pitchFamily="18" charset="0"/>
              </a:rPr>
              <a:t>2</a:t>
            </a:r>
            <a:r>
              <a:rPr lang="zh-CN" altLang="en-US" sz="2400" b="1" dirty="0">
                <a:latin typeface="宋体" panose="02010600030101010101" pitchFamily="2" charset="-122"/>
                <a:cs typeface="Times New Roman" panose="02020603050405020304" pitchFamily="18" charset="0"/>
              </a:rPr>
              <a:t>）未进入终止状态，但</a:t>
            </a:r>
            <a:r>
              <a:rPr lang="en-US" altLang="zh-CN" sz="2400" b="1" dirty="0">
                <a:latin typeface="宋体" panose="02010600030101010101" pitchFamily="2" charset="-122"/>
                <a:cs typeface="Times New Roman" panose="02020603050405020304" pitchFamily="18" charset="0"/>
              </a:rPr>
              <a:t>δ</a:t>
            </a:r>
            <a:r>
              <a:rPr lang="zh-CN" altLang="en-US" sz="2400" b="1" dirty="0">
                <a:latin typeface="宋体" panose="02010600030101010101" pitchFamily="2" charset="-122"/>
                <a:cs typeface="Times New Roman" panose="02020603050405020304" pitchFamily="18" charset="0"/>
              </a:rPr>
              <a:t>无定义，此时</a:t>
            </a:r>
            <a:r>
              <a:rPr lang="en-US" altLang="zh-CN" sz="2400" b="1" dirty="0">
                <a:latin typeface="宋体" panose="02010600030101010101" pitchFamily="2" charset="-122"/>
                <a:cs typeface="Times New Roman" panose="02020603050405020304" pitchFamily="18" charset="0"/>
              </a:rPr>
              <a:t>M</a:t>
            </a:r>
            <a:r>
              <a:rPr lang="zh-CN" altLang="en-US" sz="2400" b="1" dirty="0">
                <a:latin typeface="宋体" panose="02010600030101010101" pitchFamily="2" charset="-122"/>
                <a:cs typeface="Times New Roman" panose="02020603050405020304" pitchFamily="18" charset="0"/>
              </a:rPr>
              <a:t>停机，但不接受</a:t>
            </a:r>
            <a:r>
              <a:rPr lang="en-US" altLang="zh-CN" sz="2400" b="1" dirty="0">
                <a:latin typeface="宋体" panose="02010600030101010101" pitchFamily="2" charset="-122"/>
                <a:cs typeface="Times New Roman" panose="02020603050405020304" pitchFamily="18" charset="0"/>
              </a:rPr>
              <a:t>w</a:t>
            </a:r>
            <a:r>
              <a:rPr lang="zh-CN" altLang="en-US" sz="2400" b="1" dirty="0">
                <a:latin typeface="宋体" panose="02010600030101010101" pitchFamily="2" charset="-122"/>
                <a:cs typeface="Times New Roman" panose="02020603050405020304" pitchFamily="18" charset="0"/>
              </a:rPr>
              <a:t>。</a:t>
            </a:r>
            <a:endParaRPr lang="zh-CN" altLang="en-US" sz="2400" b="1" dirty="0">
              <a:latin typeface="宋体" panose="02010600030101010101" pitchFamily="2" charset="-122"/>
              <a:cs typeface="Times New Roman" panose="02020603050405020304" pitchFamily="18" charset="0"/>
            </a:endParaRPr>
          </a:p>
          <a:p>
            <a:pPr>
              <a:lnSpc>
                <a:spcPct val="130000"/>
              </a:lnSpc>
            </a:pPr>
            <a:r>
              <a:rPr lang="zh-CN" altLang="en-US" sz="2400" b="1" dirty="0">
                <a:latin typeface="宋体" panose="02010600030101010101" pitchFamily="2" charset="-122"/>
                <a:cs typeface="Times New Roman" panose="02020603050405020304" pitchFamily="18" charset="0"/>
              </a:rPr>
              <a:t>　　（</a:t>
            </a:r>
            <a:r>
              <a:rPr lang="en-US" altLang="zh-CN" sz="2400" b="1" dirty="0">
                <a:latin typeface="宋体" panose="02010600030101010101" pitchFamily="2" charset="-122"/>
                <a:cs typeface="Times New Roman" panose="02020603050405020304" pitchFamily="18" charset="0"/>
              </a:rPr>
              <a:t>3</a:t>
            </a:r>
            <a:r>
              <a:rPr lang="zh-CN" altLang="en-US" sz="2400" b="1" dirty="0">
                <a:latin typeface="宋体" panose="02010600030101010101" pitchFamily="2" charset="-122"/>
                <a:cs typeface="Times New Roman" panose="02020603050405020304" pitchFamily="18" charset="0"/>
              </a:rPr>
              <a:t>）一直不进入终止状态，且</a:t>
            </a:r>
            <a:r>
              <a:rPr lang="en-US" altLang="zh-CN" sz="2400" b="1" dirty="0">
                <a:latin typeface="宋体" panose="02010600030101010101" pitchFamily="2" charset="-122"/>
                <a:cs typeface="Times New Roman" panose="02020603050405020304" pitchFamily="18" charset="0"/>
              </a:rPr>
              <a:t>δ</a:t>
            </a:r>
            <a:r>
              <a:rPr lang="zh-CN" altLang="en-US" sz="2400" b="1" dirty="0">
                <a:latin typeface="宋体" panose="02010600030101010101" pitchFamily="2" charset="-122"/>
                <a:cs typeface="Times New Roman" panose="02020603050405020304" pitchFamily="18" charset="0"/>
              </a:rPr>
              <a:t>一直有定义。这时进入死循环，</a:t>
            </a:r>
            <a:r>
              <a:rPr lang="en-US" altLang="zh-CN" sz="2400" b="1" dirty="0">
                <a:latin typeface="宋体" panose="02010600030101010101" pitchFamily="2" charset="-122"/>
                <a:cs typeface="Times New Roman" panose="02020603050405020304" pitchFamily="18" charset="0"/>
              </a:rPr>
              <a:t>M</a:t>
            </a:r>
            <a:r>
              <a:rPr lang="zh-CN" altLang="en-US" sz="2400" b="1" dirty="0">
                <a:latin typeface="宋体" panose="02010600030101010101" pitchFamily="2" charset="-122"/>
                <a:cs typeface="Times New Roman" panose="02020603050405020304" pitchFamily="18" charset="0"/>
              </a:rPr>
              <a:t>永不停机。</a:t>
            </a:r>
            <a:endParaRPr lang="zh-CN" altLang="en-US" sz="2400" b="1" dirty="0">
              <a:latin typeface="宋体" panose="02010600030101010101" pitchFamily="2" charset="-122"/>
              <a:cs typeface="Times New Roman" panose="02020603050405020304" pitchFamily="18" charset="0"/>
            </a:endParaRPr>
          </a:p>
        </p:txBody>
      </p:sp>
      <p:sp>
        <p:nvSpPr>
          <p:cNvPr id="3" name="标题 2"/>
          <p:cNvSpPr>
            <a:spLocks noGrp="1"/>
          </p:cNvSpPr>
          <p:nvPr>
            <p:ph type="title"/>
          </p:nvPr>
        </p:nvSpPr>
        <p:spPr>
          <a:xfrm>
            <a:off x="1143000" y="76200"/>
            <a:ext cx="5445125" cy="914400"/>
          </a:xfrm>
        </p:spPr>
        <p:txBody>
          <a:bodyPr/>
          <a:p>
            <a:pPr algn="ctr"/>
            <a:r>
              <a:rPr lang="zh-CN" altLang="en-US" sz="3600"/>
              <a:t>图灵机</a:t>
            </a:r>
            <a:endParaRPr lang="zh-CN" altLang="en-US" sz="3600"/>
          </a:p>
        </p:txBody>
      </p:sp>
      <p:sp>
        <p:nvSpPr>
          <p:cNvPr id="2" name="文本框 1"/>
          <p:cNvSpPr txBox="1"/>
          <p:nvPr/>
        </p:nvSpPr>
        <p:spPr>
          <a:xfrm>
            <a:off x="218440" y="5543550"/>
            <a:ext cx="8405495" cy="521970"/>
          </a:xfrm>
          <a:prstGeom prst="rect">
            <a:avLst/>
          </a:prstGeom>
          <a:noFill/>
        </p:spPr>
        <p:txBody>
          <a:bodyPr wrap="none" rtlCol="0" anchor="t">
            <a:spAutoFit/>
          </a:bodyPr>
          <a:p>
            <a:r>
              <a:rPr lang="zh-CN" altLang="en-US" sz="2800" b="1" dirty="0">
                <a:solidFill>
                  <a:srgbClr val="0000FF"/>
                </a:solidFill>
                <a:latin typeface="宋体" panose="02010600030101010101" pitchFamily="2" charset="-122"/>
                <a:cs typeface="Times New Roman" panose="02020603050405020304" pitchFamily="18" charset="0"/>
                <a:sym typeface="+mn-ea"/>
              </a:rPr>
              <a:t>一个算法实质上就是一个以任何输入都停机的图灵机</a:t>
            </a:r>
            <a:endParaRPr lang="zh-CN" altLang="en-US" sz="2800" b="1" dirty="0">
              <a:solidFill>
                <a:srgbClr val="0000FF"/>
              </a:solidFill>
              <a:latin typeface="宋体" panose="02010600030101010101" pitchFamily="2" charset="-122"/>
              <a:cs typeface="Times New Roman" panose="02020603050405020304" pitchFamily="18" charset="0"/>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143000" y="76200"/>
            <a:ext cx="5445125" cy="914400"/>
          </a:xfrm>
        </p:spPr>
        <p:txBody>
          <a:bodyPr/>
          <a:p>
            <a:pPr algn="ctr"/>
            <a:r>
              <a:rPr lang="zh-CN" altLang="en-US" sz="3600"/>
              <a:t>图灵机</a:t>
            </a:r>
            <a:endParaRPr lang="zh-CN" altLang="en-US" sz="3600"/>
          </a:p>
        </p:txBody>
      </p:sp>
      <p:sp>
        <p:nvSpPr>
          <p:cNvPr id="154627" name="Text Box 3"/>
          <p:cNvSpPr txBox="1">
            <a:spLocks noChangeArrowheads="1"/>
          </p:cNvSpPr>
          <p:nvPr/>
        </p:nvSpPr>
        <p:spPr bwMode="auto">
          <a:xfrm>
            <a:off x="323850" y="1132205"/>
            <a:ext cx="8064500" cy="2489200"/>
          </a:xfrm>
          <a:prstGeom prst="rect">
            <a:avLst/>
          </a:prstGeom>
          <a:noFill/>
          <a:ln w="9525">
            <a:noFill/>
            <a:miter lim="800000"/>
          </a:ln>
          <a:effectLst/>
        </p:spPr>
        <p:txBody>
          <a:bodyPr>
            <a:spAutoFit/>
          </a:bodyPr>
          <a:p>
            <a:pPr>
              <a:lnSpc>
                <a:spcPct val="130000"/>
              </a:lnSpc>
            </a:pPr>
            <a:r>
              <a:rPr lang="zh-CN" altLang="en-US" sz="2400" b="1" dirty="0">
                <a:latin typeface="宋体" panose="02010600030101010101" pitchFamily="2" charset="-122"/>
                <a:cs typeface="Times New Roman" panose="02020603050405020304" pitchFamily="18" charset="0"/>
              </a:rPr>
              <a:t>　　图灵机在一定程度上反映了人类最基本、最原始的计算机能力，它的基本动作非常简单、机械、确定，因此，可以用机器来实现。事实上，图灵模型在理论上证明了通用计算机存在的可能性，并</a:t>
            </a:r>
            <a:r>
              <a:rPr lang="zh-CN" altLang="en-US" sz="2400" b="1" dirty="0">
                <a:solidFill>
                  <a:srgbClr val="CC0099"/>
                </a:solidFill>
                <a:latin typeface="宋体" panose="02010600030101010101" pitchFamily="2" charset="-122"/>
                <a:cs typeface="Times New Roman" panose="02020603050405020304" pitchFamily="18" charset="0"/>
              </a:rPr>
              <a:t>用数学方法精确定义了计算模型</a:t>
            </a:r>
            <a:r>
              <a:rPr lang="zh-CN" altLang="en-US" sz="2400" b="1" dirty="0">
                <a:latin typeface="宋体" panose="02010600030101010101" pitchFamily="2" charset="-122"/>
                <a:cs typeface="Times New Roman" panose="02020603050405020304" pitchFamily="18" charset="0"/>
              </a:rPr>
              <a:t>，而现代计算机正是这种模型的具体实现。</a:t>
            </a:r>
            <a:endParaRPr lang="zh-CN" altLang="en-US" sz="2400" b="1" dirty="0">
              <a:latin typeface="宋体" panose="02010600030101010101" pitchFamily="2" charset="-122"/>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768985" y="200660"/>
            <a:ext cx="7606030"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3600" b="1">
                <a:solidFill>
                  <a:schemeClr val="bg1"/>
                </a:solidFill>
                <a:latin typeface="黑体" panose="02010609060101010101" pitchFamily="49" charset="-122"/>
                <a:ea typeface="黑体" panose="02010609060101010101" pitchFamily="49" charset="-122"/>
              </a:rPr>
              <a:t>10.1.2  </a:t>
            </a:r>
            <a:r>
              <a:rPr kumimoji="1" lang="zh-CN" altLang="en-US" sz="3600" b="1">
                <a:solidFill>
                  <a:schemeClr val="bg1"/>
                </a:solidFill>
                <a:latin typeface="黑体" panose="02010609060101010101" pitchFamily="49" charset="-122"/>
                <a:ea typeface="黑体" panose="02010609060101010101" pitchFamily="49" charset="-122"/>
              </a:rPr>
              <a:t>可计算问题与不可计算问题 </a:t>
            </a:r>
            <a:endParaRPr kumimoji="1" lang="zh-CN" altLang="en-US" sz="3600" b="1">
              <a:solidFill>
                <a:schemeClr val="bg1"/>
              </a:solidFill>
              <a:latin typeface="黑体" panose="02010609060101010101" pitchFamily="49" charset="-122"/>
              <a:ea typeface="黑体" panose="02010609060101010101" pitchFamily="49" charset="-122"/>
            </a:endParaRPr>
          </a:p>
        </p:txBody>
      </p:sp>
      <p:sp>
        <p:nvSpPr>
          <p:cNvPr id="121860" name="文本框 121859"/>
          <p:cNvSpPr txBox="1"/>
          <p:nvPr/>
        </p:nvSpPr>
        <p:spPr>
          <a:xfrm>
            <a:off x="323850" y="1195070"/>
            <a:ext cx="8517890" cy="368935"/>
          </a:xfrm>
          <a:prstGeom prst="rect">
            <a:avLst/>
          </a:prstGeom>
          <a:noFill/>
          <a:ln w="9525">
            <a:noFill/>
          </a:ln>
        </p:spPr>
        <p:txBody>
          <a:bodyPr wrap="square" lIns="0" tIns="0" rIns="0" bIns="0">
            <a:spAutoFit/>
          </a:bodyPr>
          <a:p>
            <a:pPr>
              <a:spcBef>
                <a:spcPct val="50000"/>
              </a:spcBef>
              <a:buClr>
                <a:schemeClr val="bg1"/>
              </a:buClr>
            </a:pPr>
            <a:r>
              <a:rPr lang="zh-CN" altLang="en-US" sz="2400" b="1">
                <a:solidFill>
                  <a:srgbClr val="CC0099"/>
                </a:solidFill>
                <a:latin typeface="宋体" panose="02010600030101010101" pitchFamily="2" charset="-122"/>
              </a:rPr>
              <a:t>哪些问题是计算机可计算的，这是计算机科学的一个基本问题。 </a:t>
            </a:r>
            <a:endParaRPr lang="zh-CN" altLang="en-US" sz="2400" b="1">
              <a:solidFill>
                <a:srgbClr val="CC0099"/>
              </a:solidFill>
              <a:latin typeface="宋体" panose="02010600030101010101" pitchFamily="2" charset="-122"/>
            </a:endParaRPr>
          </a:p>
        </p:txBody>
      </p:sp>
      <p:sp>
        <p:nvSpPr>
          <p:cNvPr id="121861" name="文本框 121860"/>
          <p:cNvSpPr txBox="1"/>
          <p:nvPr/>
        </p:nvSpPr>
        <p:spPr>
          <a:xfrm>
            <a:off x="313055" y="1729105"/>
            <a:ext cx="8517890" cy="738505"/>
          </a:xfrm>
          <a:prstGeom prst="rect">
            <a:avLst/>
          </a:prstGeom>
          <a:noFill/>
          <a:ln w="9525">
            <a:noFill/>
          </a:ln>
        </p:spPr>
        <p:txBody>
          <a:bodyPr wrap="square" lIns="0" tIns="0" rIns="0" bIns="0">
            <a:spAutoFit/>
          </a:bodyPr>
          <a:p>
            <a:pPr>
              <a:spcBef>
                <a:spcPct val="50000"/>
              </a:spcBef>
            </a:pPr>
            <a:r>
              <a:rPr lang="en-US" altLang="zh-CN" sz="2400" b="1" dirty="0">
                <a:solidFill>
                  <a:srgbClr val="0033CC"/>
                </a:solidFill>
                <a:latin typeface="宋体" panose="02010600030101010101" pitchFamily="2" charset="-122"/>
                <a:sym typeface="+mn-ea"/>
              </a:rPr>
              <a:t>Turing</a:t>
            </a:r>
            <a:r>
              <a:rPr lang="zh-CN" altLang="en-US" sz="2400" b="1" dirty="0">
                <a:solidFill>
                  <a:srgbClr val="0033CC"/>
                </a:solidFill>
                <a:latin typeface="宋体" panose="02010600030101010101" pitchFamily="2" charset="-122"/>
                <a:sym typeface="+mn-ea"/>
              </a:rPr>
              <a:t>论题：</a:t>
            </a:r>
            <a:r>
              <a:rPr lang="zh-CN" altLang="en-US" sz="2400" b="1" dirty="0">
                <a:latin typeface="宋体" panose="02010600030101010101" pitchFamily="2" charset="-122"/>
              </a:rPr>
              <a:t>一个问题是可计算的当且仅当它在图灵机上经过有限步骤后得到正确的结果。 </a:t>
            </a:r>
            <a:endParaRPr lang="zh-CN" altLang="en-US" sz="2400" b="1" dirty="0">
              <a:latin typeface="宋体" panose="02010600030101010101" pitchFamily="2" charset="-122"/>
            </a:endParaRPr>
          </a:p>
        </p:txBody>
      </p:sp>
      <p:sp>
        <p:nvSpPr>
          <p:cNvPr id="12291" name="Text Box 5"/>
          <p:cNvSpPr txBox="1">
            <a:spLocks noChangeArrowheads="1"/>
          </p:cNvSpPr>
          <p:nvPr/>
        </p:nvSpPr>
        <p:spPr bwMode="auto">
          <a:xfrm>
            <a:off x="323850" y="2733675"/>
            <a:ext cx="8589645" cy="977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spcBef>
                <a:spcPct val="50000"/>
              </a:spcBef>
            </a:pPr>
            <a:r>
              <a:rPr kumimoji="1" lang="en-US" altLang="zh-CN" sz="2400" b="1">
                <a:latin typeface="宋体" panose="02010600030101010101" pitchFamily="2" charset="-122"/>
              </a:rPr>
              <a:t>Turing</a:t>
            </a:r>
            <a:r>
              <a:rPr kumimoji="1" lang="zh-CN" altLang="en-US" sz="2400" b="1">
                <a:latin typeface="宋体" panose="02010600030101010101" pitchFamily="2" charset="-122"/>
              </a:rPr>
              <a:t>论题条件相当宽松，人类遇到的所有问题几乎都是可计算问题。     </a:t>
            </a:r>
            <a:endParaRPr kumimoji="1" lang="zh-CN" altLang="en-US" sz="2400" b="1">
              <a:latin typeface="宋体" panose="02010600030101010101" pitchFamily="2" charset="-122"/>
            </a:endParaRPr>
          </a:p>
        </p:txBody>
      </p:sp>
      <p:sp>
        <p:nvSpPr>
          <p:cNvPr id="12292" name="Text Box 12"/>
          <p:cNvSpPr txBox="1">
            <a:spLocks noChangeArrowheads="1"/>
          </p:cNvSpPr>
          <p:nvPr/>
        </p:nvSpPr>
        <p:spPr bwMode="auto">
          <a:xfrm>
            <a:off x="398145" y="3895090"/>
            <a:ext cx="8369300" cy="1753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a:solidFill>
                  <a:srgbClr val="CC0099"/>
                </a:solidFill>
                <a:latin typeface="宋体" panose="02010600030101010101" pitchFamily="2" charset="-122"/>
              </a:rPr>
              <a:t>不可计算问题的一个典型例子是停机问题</a:t>
            </a:r>
            <a:r>
              <a:rPr kumimoji="1" lang="zh-CN" altLang="en-US" sz="2400" b="1">
                <a:latin typeface="宋体" panose="02010600030101010101" pitchFamily="2" charset="-122"/>
              </a:rPr>
              <a:t>：给定一个计算机程序和一个特定的输入，判断该程序是否可以停机。</a:t>
            </a:r>
            <a:endParaRPr kumimoji="1" lang="zh-CN" altLang="en-US" sz="2400" b="1">
              <a:latin typeface="宋体" panose="02010600030101010101" pitchFamily="2" charset="-122"/>
            </a:endParaRPr>
          </a:p>
          <a:p>
            <a:pPr eaLnBrk="1" hangingPunct="1">
              <a:spcBef>
                <a:spcPct val="50000"/>
              </a:spcBef>
            </a:pPr>
            <a:r>
              <a:rPr kumimoji="1" lang="zh-CN" altLang="en-US" sz="2400" b="1">
                <a:solidFill>
                  <a:srgbClr val="CC0099"/>
                </a:solidFill>
                <a:latin typeface="宋体" panose="02010600030101010101" pitchFamily="2" charset="-122"/>
                <a:sym typeface="+mn-ea"/>
              </a:rPr>
              <a:t>不可计算问题的另一个典型例子是</a:t>
            </a:r>
            <a:r>
              <a:rPr kumimoji="1" lang="zh-CN" altLang="en-US" sz="2400" b="1">
                <a:latin typeface="宋体" panose="02010600030101010101" pitchFamily="2" charset="-122"/>
                <a:sym typeface="+mn-ea"/>
              </a:rPr>
              <a:t>：判断一个程序中是否包含计算机</a:t>
            </a:r>
            <a:r>
              <a:rPr kumimoji="1" lang="zh-CN" altLang="en-US" sz="2400" b="1">
                <a:latin typeface="宋体" panose="02010600030101010101" pitchFamily="2" charset="-122"/>
              </a:rPr>
              <a:t>病毒。</a:t>
            </a:r>
            <a:endParaRPr kumimoji="1" lang="zh-CN" altLang="en-US" sz="2400" b="1">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291"/>
                                        </p:tgtEl>
                                        <p:attrNameLst>
                                          <p:attrName>style.visibility</p:attrName>
                                        </p:attrNameLst>
                                      </p:cBhvr>
                                      <p:to>
                                        <p:strVal val="visible"/>
                                      </p:to>
                                    </p:set>
                                    <p:animEffect transition="in" filter="blinds(horizontal)">
                                      <p:cBhvr>
                                        <p:cTn id="7" dur="500"/>
                                        <p:tgtEl>
                                          <p:spTgt spid="1229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292"/>
                                        </p:tgtEl>
                                        <p:attrNameLst>
                                          <p:attrName>style.visibility</p:attrName>
                                        </p:attrNameLst>
                                      </p:cBhvr>
                                      <p:to>
                                        <p:strVal val="visible"/>
                                      </p:to>
                                    </p:set>
                                    <p:animEffect transition="in" filter="blinds(horizontal)">
                                      <p:cBhvr>
                                        <p:cTn id="12" dur="500"/>
                                        <p:tgtEl>
                                          <p:spTgt spid="12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animBg="1"/>
      <p:bldP spid="12292"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4"/>
          <p:cNvSpPr txBox="1">
            <a:spLocks noChangeArrowheads="1"/>
          </p:cNvSpPr>
          <p:nvPr/>
        </p:nvSpPr>
        <p:spPr bwMode="auto">
          <a:xfrm>
            <a:off x="1440815" y="226060"/>
            <a:ext cx="6960235" cy="70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4000" b="1">
                <a:solidFill>
                  <a:schemeClr val="bg1"/>
                </a:solidFill>
                <a:latin typeface="Times New Roman" panose="02020603050405020304" pitchFamily="18" charset="0"/>
              </a:rPr>
              <a:t>10.1.3  </a:t>
            </a:r>
            <a:r>
              <a:rPr kumimoji="1" lang="zh-CN" altLang="en-US" sz="4000" b="1">
                <a:solidFill>
                  <a:schemeClr val="bg1"/>
                </a:solidFill>
                <a:latin typeface="宋体" panose="02010600030101010101" pitchFamily="2" charset="-122"/>
              </a:rPr>
              <a:t>易解问题与难解问题</a:t>
            </a:r>
            <a:r>
              <a:rPr kumimoji="1" lang="zh-CN" altLang="en-US" sz="4000" b="1">
                <a:solidFill>
                  <a:schemeClr val="bg1"/>
                </a:solidFill>
                <a:latin typeface="Times New Roman" panose="02020603050405020304" pitchFamily="18" charset="0"/>
              </a:rPr>
              <a:t> </a:t>
            </a:r>
            <a:endParaRPr kumimoji="1" lang="zh-CN" altLang="en-US" sz="4000" b="1">
              <a:solidFill>
                <a:schemeClr val="bg1"/>
              </a:solidFill>
              <a:latin typeface="Times New Roman" panose="02020603050405020304" pitchFamily="18" charset="0"/>
            </a:endParaRPr>
          </a:p>
        </p:txBody>
      </p:sp>
      <p:sp>
        <p:nvSpPr>
          <p:cNvPr id="122885" name="文本框 122884"/>
          <p:cNvSpPr txBox="1"/>
          <p:nvPr/>
        </p:nvSpPr>
        <p:spPr>
          <a:xfrm>
            <a:off x="475615" y="1555115"/>
            <a:ext cx="8453120" cy="3753485"/>
          </a:xfrm>
          <a:prstGeom prst="rect">
            <a:avLst/>
          </a:prstGeom>
          <a:noFill/>
          <a:ln w="9525">
            <a:noFill/>
          </a:ln>
        </p:spPr>
        <p:txBody>
          <a:bodyPr wrap="square">
            <a:spAutoFit/>
          </a:bodyPr>
          <a:p>
            <a:pPr>
              <a:spcBef>
                <a:spcPct val="50000"/>
              </a:spcBef>
            </a:pPr>
            <a:r>
              <a:rPr lang="zh-CN" altLang="en-US" sz="2800" b="1" dirty="0">
                <a:solidFill>
                  <a:srgbClr val="CC0099"/>
                </a:solidFill>
                <a:sym typeface="+mn-ea"/>
              </a:rPr>
              <a:t>易解问题：</a:t>
            </a:r>
            <a:endParaRPr lang="zh-CN" altLang="en-US" sz="2800" b="1" dirty="0">
              <a:solidFill>
                <a:srgbClr val="CC0099"/>
              </a:solidFill>
              <a:sym typeface="+mn-ea"/>
            </a:endParaRPr>
          </a:p>
          <a:p>
            <a:pPr>
              <a:spcBef>
                <a:spcPct val="50000"/>
              </a:spcBef>
            </a:pPr>
            <a:r>
              <a:rPr lang="zh-CN" altLang="en-US" sz="2800" b="1" dirty="0">
                <a:latin typeface="Arial" panose="020B0604020202020204" pitchFamily="34" charset="0"/>
              </a:rPr>
              <a:t>将可以在</a:t>
            </a:r>
            <a:r>
              <a:rPr lang="zh-CN" altLang="en-US" sz="2800" b="1" dirty="0">
                <a:solidFill>
                  <a:srgbClr val="CC0099"/>
                </a:solidFill>
                <a:latin typeface="Arial" panose="020B0604020202020204" pitchFamily="34" charset="0"/>
              </a:rPr>
              <a:t>多项式时间</a:t>
            </a:r>
            <a:r>
              <a:rPr lang="zh-CN" altLang="en-US" sz="2800" b="1" dirty="0">
                <a:latin typeface="Arial" panose="020B0604020202020204" pitchFamily="34" charset="0"/>
              </a:rPr>
              <a:t>内求解的问题看作是</a:t>
            </a:r>
            <a:r>
              <a:rPr lang="zh-CN" altLang="en-US" sz="2800" b="1" dirty="0">
                <a:solidFill>
                  <a:srgbClr val="CC0099"/>
                </a:solidFill>
                <a:latin typeface="Arial" panose="020B0604020202020204" pitchFamily="34" charset="0"/>
              </a:rPr>
              <a:t>易解问题</a:t>
            </a:r>
            <a:r>
              <a:rPr lang="zh-CN" altLang="en-US" sz="2800" b="1" dirty="0">
                <a:latin typeface="Arial" panose="020B0604020202020204" pitchFamily="34" charset="0"/>
              </a:rPr>
              <a:t>，这类问题在可以接受的时间内实现问题求解；</a:t>
            </a:r>
            <a:endParaRPr lang="zh-CN" altLang="en-US" sz="2800" b="1" dirty="0">
              <a:latin typeface="Arial" panose="020B0604020202020204" pitchFamily="34" charset="0"/>
            </a:endParaRPr>
          </a:p>
          <a:p>
            <a:pPr>
              <a:spcBef>
                <a:spcPct val="50000"/>
              </a:spcBef>
            </a:pPr>
            <a:r>
              <a:rPr lang="zh-CN" altLang="en-US" sz="2800" b="1" dirty="0">
                <a:solidFill>
                  <a:srgbClr val="CC0099"/>
                </a:solidFill>
                <a:sym typeface="+mn-ea"/>
              </a:rPr>
              <a:t>难解问题：</a:t>
            </a:r>
            <a:endParaRPr lang="zh-CN" altLang="en-US" sz="2800" b="1" dirty="0">
              <a:solidFill>
                <a:srgbClr val="CC0099"/>
              </a:solidFill>
              <a:sym typeface="+mn-ea"/>
            </a:endParaRPr>
          </a:p>
          <a:p>
            <a:pPr>
              <a:spcBef>
                <a:spcPct val="50000"/>
              </a:spcBef>
            </a:pPr>
            <a:r>
              <a:rPr lang="zh-CN" altLang="en-US" sz="2800" b="1" dirty="0">
                <a:latin typeface="Arial" panose="020B0604020202020204" pitchFamily="34" charset="0"/>
              </a:rPr>
              <a:t>将需要</a:t>
            </a:r>
            <a:r>
              <a:rPr lang="zh-CN" altLang="en-US" sz="2800" b="1" dirty="0">
                <a:solidFill>
                  <a:srgbClr val="CC0099"/>
                </a:solidFill>
                <a:latin typeface="Arial" panose="020B0604020202020204" pitchFamily="34" charset="0"/>
              </a:rPr>
              <a:t>指数时间</a:t>
            </a:r>
            <a:r>
              <a:rPr lang="zh-CN" altLang="en-US" sz="2800" b="1" dirty="0">
                <a:latin typeface="Arial" panose="020B0604020202020204" pitchFamily="34" charset="0"/>
              </a:rPr>
              <a:t>求解的问题看作是</a:t>
            </a:r>
            <a:r>
              <a:rPr lang="zh-CN" altLang="en-US" sz="2800" b="1" dirty="0">
                <a:solidFill>
                  <a:srgbClr val="CC0099"/>
                </a:solidFill>
                <a:latin typeface="Arial" panose="020B0604020202020204" pitchFamily="34" charset="0"/>
              </a:rPr>
              <a:t>难解问题</a:t>
            </a:r>
            <a:r>
              <a:rPr lang="zh-CN" altLang="en-US" sz="2800" b="1" dirty="0">
                <a:latin typeface="Arial" panose="020B0604020202020204" pitchFamily="34" charset="0"/>
              </a:rPr>
              <a:t>，这类问题的计算时间随着问题规模的增长而快速增长，即使中等规模的输入，其计算时间也是以世纪来衡量的。 </a:t>
            </a:r>
            <a:endParaRPr lang="zh-CN" altLang="en-US" sz="2800" b="1" dirty="0">
              <a:latin typeface="Arial" panose="020B0604020202020204" pitchFamily="34" charset="0"/>
            </a:endParaRPr>
          </a:p>
        </p:txBody>
      </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6"/>
          <p:cNvSpPr txBox="1">
            <a:spLocks noChangeArrowheads="1"/>
          </p:cNvSpPr>
          <p:nvPr/>
        </p:nvSpPr>
        <p:spPr bwMode="auto">
          <a:xfrm>
            <a:off x="684530" y="1213485"/>
            <a:ext cx="8001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kumimoji="1" lang="en-US" altLang="zh-CN" sz="2800" b="1">
                <a:latin typeface="宋体" panose="02010600030101010101" pitchFamily="2" charset="-122"/>
              </a:rPr>
              <a:t>    </a:t>
            </a:r>
            <a:r>
              <a:rPr kumimoji="1" lang="zh-CN" altLang="en-US" sz="2800" b="1">
                <a:latin typeface="宋体" panose="02010600030101010101" pitchFamily="2" charset="-122"/>
              </a:rPr>
              <a:t>为什么把多项式时间复杂性作为易解问题和难解问题的分界线？</a:t>
            </a:r>
            <a:endParaRPr kumimoji="1" lang="zh-CN" altLang="en-US" sz="2800" b="1">
              <a:latin typeface="Times New Roman" panose="02020603050405020304" pitchFamily="18" charset="0"/>
            </a:endParaRPr>
          </a:p>
        </p:txBody>
      </p:sp>
      <p:sp>
        <p:nvSpPr>
          <p:cNvPr id="11267" name="Text Box 33"/>
          <p:cNvSpPr txBox="1">
            <a:spLocks noChangeArrowheads="1"/>
          </p:cNvSpPr>
          <p:nvPr/>
        </p:nvSpPr>
        <p:spPr bwMode="auto">
          <a:xfrm>
            <a:off x="684530" y="2276475"/>
            <a:ext cx="8001000" cy="2861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pPr>
            <a:r>
              <a:rPr kumimoji="1" lang="en-US" altLang="zh-CN" sz="2400" b="1">
                <a:latin typeface="Times New Roman" panose="02020603050405020304" pitchFamily="18" charset="0"/>
              </a:rPr>
              <a:t>1</a:t>
            </a:r>
            <a:r>
              <a:rPr kumimoji="1" lang="zh-CN" altLang="en-US" sz="2400" b="1">
                <a:latin typeface="Times New Roman" panose="02020603050405020304" pitchFamily="18" charset="0"/>
              </a:rPr>
              <a:t>．多项式函数与指数函数的增长率有本质的差别</a:t>
            </a:r>
            <a:endParaRPr kumimoji="1" lang="zh-CN" altLang="en-US" sz="2400">
              <a:latin typeface="Times New Roman" panose="02020603050405020304" pitchFamily="18" charset="0"/>
            </a:endParaRPr>
          </a:p>
          <a:p>
            <a:pPr algn="just" eaLnBrk="1" hangingPunct="1">
              <a:spcBef>
                <a:spcPct val="50000"/>
              </a:spcBef>
            </a:pPr>
            <a:r>
              <a:rPr kumimoji="1" lang="en-US" altLang="zh-CN" sz="2400" b="1">
                <a:latin typeface="Times New Roman" panose="02020603050405020304" pitchFamily="18" charset="0"/>
              </a:rPr>
              <a:t>2</a:t>
            </a:r>
            <a:r>
              <a:rPr kumimoji="1" lang="zh-CN" altLang="en-US" sz="2400" b="1">
                <a:latin typeface="Times New Roman" panose="02020603050405020304" pitchFamily="18" charset="0"/>
              </a:rPr>
              <a:t>．计算机性能的提高对多项式时间算法和指数时间算法的影响不同</a:t>
            </a:r>
            <a:endParaRPr kumimoji="1" lang="zh-CN" altLang="en-US" sz="2400">
              <a:latin typeface="Times New Roman" panose="02020603050405020304" pitchFamily="18" charset="0"/>
            </a:endParaRPr>
          </a:p>
          <a:p>
            <a:pPr algn="just" eaLnBrk="1" hangingPunct="1">
              <a:spcBef>
                <a:spcPct val="50000"/>
              </a:spcBef>
            </a:pPr>
            <a:r>
              <a:rPr kumimoji="1" lang="en-US" altLang="zh-CN" sz="2400" b="1">
                <a:latin typeface="Times New Roman" panose="02020603050405020304" pitchFamily="18" charset="0"/>
              </a:rPr>
              <a:t>3</a:t>
            </a:r>
            <a:r>
              <a:rPr kumimoji="1" lang="zh-CN" altLang="en-US" sz="2400" b="1">
                <a:latin typeface="Times New Roman" panose="02020603050405020304" pitchFamily="18" charset="0"/>
              </a:rPr>
              <a:t>．多项式时间复杂性忽略了系数，但不影响易解问题和难解问题的划分</a:t>
            </a:r>
            <a:endParaRPr kumimoji="1" lang="zh-CN" altLang="en-US" sz="2400">
              <a:latin typeface="Times New Roman" panose="02020603050405020304" pitchFamily="18" charset="0"/>
            </a:endParaRPr>
          </a:p>
          <a:p>
            <a:pPr algn="just" eaLnBrk="1" hangingPunct="1">
              <a:spcBef>
                <a:spcPct val="50000"/>
              </a:spcBef>
            </a:pPr>
            <a:endParaRPr kumimoji="1" lang="zh-CN" altLang="en-US" sz="2400">
              <a:latin typeface="Times New Roman" panose="02020603050405020304" pitchFamily="18" charset="0"/>
            </a:endParaRPr>
          </a:p>
        </p:txBody>
      </p:sp>
      <p:sp>
        <p:nvSpPr>
          <p:cNvPr id="10242" name="Text Box 4"/>
          <p:cNvSpPr txBox="1">
            <a:spLocks noChangeArrowheads="1"/>
          </p:cNvSpPr>
          <p:nvPr/>
        </p:nvSpPr>
        <p:spPr bwMode="auto">
          <a:xfrm>
            <a:off x="1440815" y="226060"/>
            <a:ext cx="6960235" cy="70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4000" b="1">
                <a:solidFill>
                  <a:schemeClr val="bg1"/>
                </a:solidFill>
                <a:latin typeface="Times New Roman" panose="02020603050405020304" pitchFamily="18" charset="0"/>
              </a:rPr>
              <a:t>10.1.3  </a:t>
            </a:r>
            <a:r>
              <a:rPr kumimoji="1" lang="zh-CN" altLang="en-US" sz="4000" b="1">
                <a:solidFill>
                  <a:schemeClr val="bg1"/>
                </a:solidFill>
                <a:latin typeface="宋体" panose="02010600030101010101" pitchFamily="2" charset="-122"/>
              </a:rPr>
              <a:t>易解问题与难解问题</a:t>
            </a:r>
            <a:r>
              <a:rPr kumimoji="1" lang="zh-CN" altLang="en-US" sz="4000" b="1">
                <a:solidFill>
                  <a:schemeClr val="bg1"/>
                </a:solidFill>
                <a:latin typeface="Times New Roman" panose="02020603050405020304" pitchFamily="18" charset="0"/>
              </a:rPr>
              <a:t> </a:t>
            </a:r>
            <a:endParaRPr kumimoji="1" lang="zh-CN" altLang="en-US" sz="4000" b="1">
              <a:solidFill>
                <a:schemeClr val="bg1"/>
              </a:solidFill>
              <a:latin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4"/>
          <p:cNvSpPr txBox="1">
            <a:spLocks noChangeArrowheads="1"/>
          </p:cNvSpPr>
          <p:nvPr/>
        </p:nvSpPr>
        <p:spPr bwMode="auto">
          <a:xfrm>
            <a:off x="1734185" y="177800"/>
            <a:ext cx="6642100" cy="70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4000" b="1">
                <a:solidFill>
                  <a:schemeClr val="bg1"/>
                </a:solidFill>
                <a:latin typeface="黑体" panose="02010609060101010101" pitchFamily="49" charset="-122"/>
                <a:ea typeface="黑体" panose="02010609060101010101" pitchFamily="49" charset="-122"/>
                <a:sym typeface="+mn-ea"/>
              </a:rPr>
              <a:t>10.2</a:t>
            </a:r>
            <a:r>
              <a:rPr kumimoji="1" lang="en-US" altLang="zh-CN" sz="4000" b="1">
                <a:solidFill>
                  <a:schemeClr val="bg1"/>
                </a:solidFill>
                <a:latin typeface="黑体" panose="02010609060101010101" pitchFamily="49" charset="-122"/>
                <a:ea typeface="黑体" panose="02010609060101010101" pitchFamily="49" charset="-122"/>
              </a:rPr>
              <a:t>  P</a:t>
            </a:r>
            <a:r>
              <a:rPr kumimoji="1" lang="zh-CN" altLang="en-US" sz="4000" b="1">
                <a:solidFill>
                  <a:schemeClr val="bg1"/>
                </a:solidFill>
                <a:latin typeface="黑体" panose="02010609060101010101" pitchFamily="49" charset="-122"/>
                <a:ea typeface="黑体" panose="02010609060101010101" pitchFamily="49" charset="-122"/>
              </a:rPr>
              <a:t>类问题和</a:t>
            </a:r>
            <a:r>
              <a:rPr kumimoji="1" lang="en-US" altLang="zh-CN" sz="4000" b="1">
                <a:solidFill>
                  <a:schemeClr val="bg1"/>
                </a:solidFill>
                <a:latin typeface="黑体" panose="02010609060101010101" pitchFamily="49" charset="-122"/>
                <a:ea typeface="黑体" panose="02010609060101010101" pitchFamily="49" charset="-122"/>
              </a:rPr>
              <a:t>NP</a:t>
            </a:r>
            <a:r>
              <a:rPr kumimoji="1" lang="zh-CN" altLang="en-US" sz="4000" b="1">
                <a:solidFill>
                  <a:schemeClr val="bg1"/>
                </a:solidFill>
                <a:latin typeface="黑体" panose="02010609060101010101" pitchFamily="49" charset="-122"/>
                <a:ea typeface="黑体" panose="02010609060101010101" pitchFamily="49" charset="-122"/>
              </a:rPr>
              <a:t>类问题</a:t>
            </a:r>
            <a:r>
              <a:rPr kumimoji="1" lang="zh-CN" altLang="en-US" sz="4000">
                <a:solidFill>
                  <a:schemeClr val="bg1"/>
                </a:solidFill>
                <a:latin typeface="黑体" panose="02010609060101010101" pitchFamily="49" charset="-122"/>
                <a:ea typeface="黑体" panose="02010609060101010101" pitchFamily="49" charset="-122"/>
              </a:rPr>
              <a:t> </a:t>
            </a:r>
            <a:endParaRPr kumimoji="1" lang="zh-CN" altLang="en-US" sz="4000">
              <a:solidFill>
                <a:schemeClr val="bg1"/>
              </a:solidFill>
              <a:latin typeface="黑体" panose="02010609060101010101" pitchFamily="49" charset="-122"/>
              <a:ea typeface="黑体" panose="02010609060101010101" pitchFamily="49" charset="-122"/>
            </a:endParaRPr>
          </a:p>
        </p:txBody>
      </p:sp>
      <p:sp>
        <p:nvSpPr>
          <p:cNvPr id="13315" name="Text Box 5">
            <a:hlinkClick r:id="" action="ppaction://hlinkshowjump?jump=nextslide"/>
          </p:cNvPr>
          <p:cNvSpPr txBox="1">
            <a:spLocks noChangeArrowheads="1"/>
          </p:cNvSpPr>
          <p:nvPr/>
        </p:nvSpPr>
        <p:spPr bwMode="auto">
          <a:xfrm>
            <a:off x="1301750" y="1866583"/>
            <a:ext cx="6629400"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pPr>
            <a:r>
              <a:rPr kumimoji="1" lang="en-US" altLang="zh-CN" sz="3200" b="1">
                <a:latin typeface="Times New Roman" panose="02020603050405020304" pitchFamily="18" charset="0"/>
              </a:rPr>
              <a:t>10.2.1  </a:t>
            </a:r>
            <a:r>
              <a:rPr kumimoji="1" lang="zh-CN" altLang="en-US" sz="3200" b="1">
                <a:latin typeface="宋体" panose="02010600030101010101" pitchFamily="2" charset="-122"/>
              </a:rPr>
              <a:t>判定问题</a:t>
            </a:r>
            <a:r>
              <a:rPr kumimoji="1" lang="zh-CN" altLang="en-US" sz="3200" b="1">
                <a:latin typeface="Times New Roman" panose="02020603050405020304" pitchFamily="18" charset="0"/>
              </a:rPr>
              <a:t> </a:t>
            </a:r>
            <a:endParaRPr kumimoji="1" lang="zh-CN" altLang="en-US" sz="3200">
              <a:latin typeface="Times New Roman" panose="02020603050405020304" pitchFamily="18" charset="0"/>
            </a:endParaRPr>
          </a:p>
        </p:txBody>
      </p:sp>
      <p:sp>
        <p:nvSpPr>
          <p:cNvPr id="13316" name="Text Box 8">
            <a:hlinkClick r:id="rId1" action="ppaction://hlinksldjump"/>
          </p:cNvPr>
          <p:cNvSpPr txBox="1">
            <a:spLocks noChangeArrowheads="1"/>
          </p:cNvSpPr>
          <p:nvPr/>
        </p:nvSpPr>
        <p:spPr bwMode="auto">
          <a:xfrm>
            <a:off x="1301750" y="2628900"/>
            <a:ext cx="6629400"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200" b="1">
                <a:latin typeface="Times New Roman" panose="02020603050405020304" pitchFamily="18" charset="0"/>
              </a:rPr>
              <a:t>10.2.2  </a:t>
            </a:r>
            <a:r>
              <a:rPr kumimoji="1" lang="zh-CN" altLang="en-US" sz="3200" b="1">
                <a:latin typeface="宋体" panose="02010600030101010101" pitchFamily="2" charset="-122"/>
              </a:rPr>
              <a:t>确定性算法与</a:t>
            </a:r>
            <a:r>
              <a:rPr kumimoji="1" lang="en-US" altLang="zh-CN" sz="3200" b="1" i="1">
                <a:latin typeface="Times New Roman" panose="02020603050405020304" pitchFamily="18" charset="0"/>
              </a:rPr>
              <a:t>P</a:t>
            </a:r>
            <a:r>
              <a:rPr kumimoji="1" lang="zh-CN" altLang="en-US" sz="3200" b="1">
                <a:latin typeface="宋体" panose="02010600030101010101" pitchFamily="2" charset="-122"/>
              </a:rPr>
              <a:t>类问题</a:t>
            </a:r>
            <a:endParaRPr kumimoji="1" lang="zh-CN" altLang="en-US" sz="3200" b="1">
              <a:latin typeface="宋体" panose="02010600030101010101" pitchFamily="2" charset="-122"/>
            </a:endParaRPr>
          </a:p>
        </p:txBody>
      </p:sp>
      <p:sp>
        <p:nvSpPr>
          <p:cNvPr id="13317" name="Text Box 9">
            <a:hlinkClick r:id="rId2" action="ppaction://hlinksldjump"/>
          </p:cNvPr>
          <p:cNvSpPr txBox="1">
            <a:spLocks noChangeArrowheads="1"/>
          </p:cNvSpPr>
          <p:nvPr/>
        </p:nvSpPr>
        <p:spPr bwMode="auto">
          <a:xfrm>
            <a:off x="1301750" y="3314383"/>
            <a:ext cx="6096000"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200" b="1">
                <a:latin typeface="Times New Roman" panose="02020603050405020304" pitchFamily="18" charset="0"/>
              </a:rPr>
              <a:t>10.2.3  </a:t>
            </a:r>
            <a:r>
              <a:rPr kumimoji="1" lang="zh-CN" altLang="en-US" sz="3200" b="1">
                <a:latin typeface="宋体" panose="02010600030101010101" pitchFamily="2" charset="-122"/>
              </a:rPr>
              <a:t>非确定性算法与</a:t>
            </a:r>
            <a:r>
              <a:rPr kumimoji="1" lang="en-US" altLang="zh-CN" sz="3200" b="1" i="1">
                <a:latin typeface="Times New Roman" panose="02020603050405020304" pitchFamily="18" charset="0"/>
              </a:rPr>
              <a:t>NP</a:t>
            </a:r>
            <a:r>
              <a:rPr kumimoji="1" lang="zh-CN" altLang="en-US" sz="3200" b="1">
                <a:latin typeface="宋体" panose="02010600030101010101" pitchFamily="2" charset="-122"/>
              </a:rPr>
              <a:t>类问题</a:t>
            </a:r>
            <a:endParaRPr kumimoji="1" lang="zh-CN" altLang="en-US" sz="3200" b="1">
              <a:latin typeface="宋体" panose="02010600030101010101" pitchFamily="2" charset="-122"/>
            </a:endParaRPr>
          </a:p>
        </p:txBody>
      </p:sp>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4"/>
          <p:cNvSpPr txBox="1">
            <a:spLocks noChangeArrowheads="1"/>
          </p:cNvSpPr>
          <p:nvPr/>
        </p:nvSpPr>
        <p:spPr bwMode="auto">
          <a:xfrm>
            <a:off x="1676400" y="116632"/>
            <a:ext cx="5943600" cy="70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4000" b="1">
                <a:solidFill>
                  <a:schemeClr val="bg1"/>
                </a:solidFill>
                <a:latin typeface="黑体" panose="02010609060101010101" pitchFamily="49" charset="-122"/>
                <a:ea typeface="黑体" panose="02010609060101010101" pitchFamily="49" charset="-122"/>
                <a:sym typeface="+mn-ea"/>
              </a:rPr>
              <a:t>10.2.1</a:t>
            </a:r>
            <a:r>
              <a:rPr kumimoji="1" lang="zh-CN" altLang="en-US" sz="4000" b="1">
                <a:solidFill>
                  <a:schemeClr val="bg1"/>
                </a:solidFill>
                <a:latin typeface="黑体" panose="02010609060101010101" pitchFamily="49" charset="-122"/>
                <a:ea typeface="黑体" panose="02010609060101010101" pitchFamily="49" charset="-122"/>
              </a:rPr>
              <a:t> </a:t>
            </a:r>
            <a:r>
              <a:rPr kumimoji="1" lang="en-US" altLang="zh-CN" sz="4000" b="1">
                <a:solidFill>
                  <a:schemeClr val="bg1"/>
                </a:solidFill>
                <a:latin typeface="黑体" panose="02010609060101010101" pitchFamily="49" charset="-122"/>
                <a:ea typeface="黑体" panose="02010609060101010101" pitchFamily="49" charset="-122"/>
              </a:rPr>
              <a:t> </a:t>
            </a:r>
            <a:r>
              <a:rPr kumimoji="1" lang="zh-CN" altLang="en-US" sz="4000" b="1">
                <a:solidFill>
                  <a:schemeClr val="bg1"/>
                </a:solidFill>
                <a:latin typeface="黑体" panose="02010609060101010101" pitchFamily="49" charset="-122"/>
                <a:ea typeface="黑体" panose="02010609060101010101" pitchFamily="49" charset="-122"/>
              </a:rPr>
              <a:t>判定问题 </a:t>
            </a:r>
            <a:endParaRPr kumimoji="1" lang="zh-CN" altLang="en-US" sz="4000" b="1">
              <a:solidFill>
                <a:schemeClr val="bg1"/>
              </a:solidFill>
              <a:latin typeface="黑体" panose="02010609060101010101" pitchFamily="49" charset="-122"/>
              <a:ea typeface="黑体" panose="02010609060101010101" pitchFamily="49" charset="-122"/>
            </a:endParaRPr>
          </a:p>
        </p:txBody>
      </p:sp>
      <p:sp>
        <p:nvSpPr>
          <p:cNvPr id="14339" name="Text Box 7"/>
          <p:cNvSpPr txBox="1">
            <a:spLocks noChangeArrowheads="1"/>
          </p:cNvSpPr>
          <p:nvPr/>
        </p:nvSpPr>
        <p:spPr bwMode="auto">
          <a:xfrm>
            <a:off x="611188" y="1118345"/>
            <a:ext cx="8077200" cy="977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pPr>
            <a:r>
              <a:rPr kumimoji="1" lang="zh-CN" altLang="en-US" sz="2400" b="1" dirty="0">
                <a:latin typeface="Times New Roman" panose="02020603050405020304" pitchFamily="18" charset="0"/>
              </a:rPr>
              <a:t>一个</a:t>
            </a:r>
            <a:r>
              <a:rPr kumimoji="1" lang="zh-CN" altLang="en-US" sz="2400" b="1" dirty="0">
                <a:solidFill>
                  <a:srgbClr val="0000FF"/>
                </a:solidFill>
                <a:latin typeface="Times New Roman" panose="02020603050405020304" pitchFamily="18" charset="0"/>
              </a:rPr>
              <a:t>判定问题（</a:t>
            </a:r>
            <a:r>
              <a:rPr kumimoji="1" lang="en-US" altLang="zh-CN" sz="2400" b="1" dirty="0">
                <a:solidFill>
                  <a:srgbClr val="0000FF"/>
                </a:solidFill>
                <a:latin typeface="Times New Roman" panose="02020603050405020304" pitchFamily="18" charset="0"/>
              </a:rPr>
              <a:t>Decision Problem</a:t>
            </a:r>
            <a:r>
              <a:rPr kumimoji="1" lang="zh-CN" altLang="en-US" sz="2400" b="1" dirty="0">
                <a:solidFill>
                  <a:srgbClr val="0000FF"/>
                </a:solidFill>
                <a:latin typeface="Times New Roman" panose="02020603050405020304" pitchFamily="18" charset="0"/>
              </a:rPr>
              <a:t>）</a:t>
            </a:r>
            <a:r>
              <a:rPr kumimoji="1" lang="zh-CN" altLang="en-US" sz="2400" b="1" dirty="0">
                <a:latin typeface="Times New Roman" panose="02020603050405020304" pitchFamily="18" charset="0"/>
              </a:rPr>
              <a:t>是仅仅要求回答“</a:t>
            </a:r>
            <a:r>
              <a:rPr kumimoji="1" lang="en-US" altLang="zh-CN" sz="2400" b="1" dirty="0">
                <a:latin typeface="Times New Roman" panose="02020603050405020304" pitchFamily="18" charset="0"/>
              </a:rPr>
              <a:t>yes”</a:t>
            </a:r>
            <a:r>
              <a:rPr kumimoji="1" lang="zh-CN" altLang="en-US" sz="2400" b="1" dirty="0">
                <a:latin typeface="Times New Roman" panose="02020603050405020304" pitchFamily="18" charset="0"/>
              </a:rPr>
              <a:t>或“</a:t>
            </a:r>
            <a:r>
              <a:rPr kumimoji="1" lang="en-US" altLang="zh-CN" sz="2400" b="1" dirty="0">
                <a:latin typeface="Times New Roman" panose="02020603050405020304" pitchFamily="18" charset="0"/>
              </a:rPr>
              <a:t>no”</a:t>
            </a:r>
            <a:r>
              <a:rPr kumimoji="1" lang="zh-CN" altLang="en-US" sz="2400" b="1" dirty="0">
                <a:latin typeface="Times New Roman" panose="02020603050405020304" pitchFamily="18" charset="0"/>
              </a:rPr>
              <a:t>的问题。</a:t>
            </a:r>
            <a:endParaRPr kumimoji="1" lang="zh-CN" altLang="en-US" sz="2400" b="1" dirty="0">
              <a:latin typeface="Times New Roman" panose="02020603050405020304" pitchFamily="18" charset="0"/>
            </a:endParaRPr>
          </a:p>
        </p:txBody>
      </p:sp>
      <p:sp>
        <p:nvSpPr>
          <p:cNvPr id="14340" name="Text Box 8"/>
          <p:cNvSpPr txBox="1">
            <a:spLocks noChangeArrowheads="1"/>
          </p:cNvSpPr>
          <p:nvPr/>
        </p:nvSpPr>
        <p:spPr bwMode="auto">
          <a:xfrm>
            <a:off x="611505" y="2226310"/>
            <a:ext cx="8289925" cy="829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400" b="1" dirty="0">
                <a:solidFill>
                  <a:srgbClr val="0000FF"/>
                </a:solidFill>
                <a:latin typeface="宋体" panose="02010600030101010101" pitchFamily="2" charset="-122"/>
                <a:sym typeface="+mn-ea"/>
              </a:rPr>
              <a:t>判定问题有一个重要特性</a:t>
            </a:r>
            <a:r>
              <a:rPr lang="zh-CN" altLang="en-US" sz="2400" b="1" dirty="0">
                <a:latin typeface="宋体" panose="02010600030101010101" pitchFamily="2" charset="-122"/>
                <a:sym typeface="+mn-ea"/>
              </a:rPr>
              <a:t>：</a:t>
            </a:r>
            <a:r>
              <a:rPr kumimoji="1" lang="zh-CN" altLang="en-US" sz="2400" b="1" dirty="0" smtClean="0">
                <a:latin typeface="Times New Roman" panose="02020603050405020304" pitchFamily="18" charset="0"/>
                <a:sym typeface="+mn-ea"/>
              </a:rPr>
              <a:t>求解一个问题往往比较困难，但验证一个问题相对来说比较容易，也就是</a:t>
            </a:r>
            <a:r>
              <a:rPr kumimoji="1" lang="zh-CN" altLang="en-US" sz="2400" b="1" dirty="0" smtClean="0">
                <a:solidFill>
                  <a:srgbClr val="CC0099"/>
                </a:solidFill>
                <a:latin typeface="Times New Roman" panose="02020603050405020304" pitchFamily="18" charset="0"/>
                <a:sym typeface="+mn-ea"/>
              </a:rPr>
              <a:t>证比求易</a:t>
            </a:r>
            <a:r>
              <a:rPr kumimoji="1" lang="zh-CN" altLang="en-US" sz="2400" b="1" dirty="0" smtClean="0">
                <a:latin typeface="Times New Roman" panose="02020603050405020304" pitchFamily="18" charset="0"/>
                <a:sym typeface="+mn-ea"/>
              </a:rPr>
              <a:t>。</a:t>
            </a:r>
            <a:endParaRPr kumimoji="1" lang="zh-CN" altLang="en-US" sz="2400" b="1" dirty="0">
              <a:latin typeface="宋体" panose="02010600030101010101" pitchFamily="2" charset="-122"/>
              <a:sym typeface="+mn-ea"/>
            </a:endParaRPr>
          </a:p>
        </p:txBody>
      </p:sp>
      <p:sp>
        <p:nvSpPr>
          <p:cNvPr id="2" name="TextBox 1"/>
          <p:cNvSpPr txBox="1"/>
          <p:nvPr/>
        </p:nvSpPr>
        <p:spPr>
          <a:xfrm>
            <a:off x="660807" y="3212976"/>
            <a:ext cx="7788796" cy="1753235"/>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just" eaLnBrk="1" hangingPunct="1">
              <a:spcBef>
                <a:spcPct val="50000"/>
              </a:spcBef>
              <a:buFont typeface="Wingdings" panose="05000000000000000000" pitchFamily="2" charset="2"/>
              <a:buChar char="ü"/>
              <a:defRPr kumimoji="1" sz="3200" b="1">
                <a:latin typeface="Times New Roman" panose="02020603050405020304" pitchFamily="18" charset="0"/>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marL="457200" indent="-457200">
              <a:buFont typeface="Arial" panose="020B0604020202020204" pitchFamily="34" charset="0"/>
              <a:buChar char="•"/>
            </a:pPr>
            <a:r>
              <a:rPr lang="zh-CN" altLang="en-US" sz="2400" dirty="0">
                <a:latin typeface="宋体" panose="02010600030101010101" pitchFamily="2" charset="-122"/>
              </a:rPr>
              <a:t>数１３７１７４２１可以写成两个较小的数的乘积，这两个数是？</a:t>
            </a:r>
            <a:r>
              <a:rPr lang="en-US" altLang="zh-CN" sz="2400" dirty="0">
                <a:latin typeface="宋体" panose="02010600030101010101" pitchFamily="2" charset="-122"/>
              </a:rPr>
              <a:t>——</a:t>
            </a:r>
            <a:r>
              <a:rPr lang="zh-CN" altLang="en-US" sz="2000" dirty="0">
                <a:latin typeface="宋体" panose="02010600030101010101" pitchFamily="2" charset="-122"/>
              </a:rPr>
              <a:t>难</a:t>
            </a:r>
            <a:endParaRPr lang="zh-CN" altLang="en-US" sz="2000" dirty="0">
              <a:latin typeface="宋体" panose="02010600030101010101" pitchFamily="2" charset="-122"/>
            </a:endParaRPr>
          </a:p>
          <a:p>
            <a:pPr marL="457200" indent="-457200">
              <a:buFont typeface="Arial" panose="020B0604020202020204" pitchFamily="34" charset="0"/>
              <a:buChar char="•"/>
            </a:pPr>
            <a:r>
              <a:rPr lang="zh-CN" altLang="en-US" sz="2400" dirty="0">
                <a:latin typeface="宋体" panose="02010600030101010101" pitchFamily="2" charset="-122"/>
              </a:rPr>
              <a:t>数１３７１７４２１</a:t>
            </a:r>
            <a:r>
              <a:rPr lang="zh-CN" altLang="en-US" sz="2400" dirty="0" smtClean="0">
                <a:latin typeface="宋体" panose="02010600030101010101" pitchFamily="2" charset="-122"/>
              </a:rPr>
              <a:t>可以</a:t>
            </a:r>
            <a:r>
              <a:rPr lang="zh-CN" altLang="en-US" sz="2400" dirty="0">
                <a:latin typeface="宋体" panose="02010600030101010101" pitchFamily="2" charset="-122"/>
              </a:rPr>
              <a:t>因子分解为３６０７乘上３８０３</a:t>
            </a:r>
            <a:r>
              <a:rPr lang="zh-CN" altLang="en-US" sz="2400" dirty="0" smtClean="0">
                <a:latin typeface="宋体" panose="02010600030101010101" pitchFamily="2" charset="-122"/>
              </a:rPr>
              <a:t>，对吗？</a:t>
            </a:r>
            <a:r>
              <a:rPr lang="en-US" altLang="zh-CN" sz="2400" dirty="0" smtClean="0">
                <a:latin typeface="宋体" panose="02010600030101010101" pitchFamily="2" charset="-122"/>
              </a:rPr>
              <a:t>——</a:t>
            </a:r>
            <a:r>
              <a:rPr lang="zh-CN" altLang="en-US" sz="2400" dirty="0" smtClean="0">
                <a:latin typeface="宋体" panose="02010600030101010101" pitchFamily="2" charset="-122"/>
              </a:rPr>
              <a:t>这是一个判定问题，很容易验证</a:t>
            </a:r>
            <a:endParaRPr lang="zh-CN" altLang="en-US" sz="2400" dirty="0" smtClean="0">
              <a:latin typeface="宋体" panose="02010600030101010101" pitchFamily="2" charset="-122"/>
            </a:endParaRPr>
          </a:p>
        </p:txBody>
      </p:sp>
      <p:sp>
        <p:nvSpPr>
          <p:cNvPr id="6" name="Text Box 8"/>
          <p:cNvSpPr txBox="1">
            <a:spLocks noChangeArrowheads="1"/>
          </p:cNvSpPr>
          <p:nvPr/>
        </p:nvSpPr>
        <p:spPr bwMode="auto">
          <a:xfrm>
            <a:off x="537136" y="5562804"/>
            <a:ext cx="822573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pPr>
            <a:r>
              <a:rPr kumimoji="1" lang="zh-CN" altLang="en-US" sz="2800" b="1" dirty="0" smtClean="0">
                <a:solidFill>
                  <a:srgbClr val="CC0099"/>
                </a:solidFill>
                <a:latin typeface="Times New Roman" panose="02020603050405020304" pitchFamily="18" charset="0"/>
              </a:rPr>
              <a:t>通常大多数问题可以很容易转化为相应的判定问题</a:t>
            </a:r>
            <a:endParaRPr kumimoji="1" lang="zh-CN" altLang="en-US" sz="2800" b="1" dirty="0" smtClean="0">
              <a:solidFill>
                <a:srgbClr val="CC0099"/>
              </a:solidFill>
              <a:latin typeface="Times New Roman" panose="02020603050405020304" pitchFamily="18"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blinds(horizontal)">
                                      <p:cBhvr>
                                        <p:cTn id="7" dur="500"/>
                                        <p:tgtEl>
                                          <p:spTgt spid="1434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bldLvl="0" animBg="1"/>
      <p:bldP spid="2" grpId="0" animBg="1"/>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6" name="Text Box 4"/>
          <p:cNvSpPr txBox="1">
            <a:spLocks noChangeArrowheads="1"/>
          </p:cNvSpPr>
          <p:nvPr/>
        </p:nvSpPr>
        <p:spPr bwMode="auto">
          <a:xfrm>
            <a:off x="358458" y="1383348"/>
            <a:ext cx="8064500" cy="3599815"/>
          </a:xfrm>
          <a:prstGeom prst="rect">
            <a:avLst/>
          </a:prstGeom>
          <a:noFill/>
          <a:ln w="9525">
            <a:noFill/>
            <a:miter lim="800000"/>
          </a:ln>
          <a:effectLst/>
        </p:spPr>
        <p:txBody>
          <a:bodyPr>
            <a:spAutoFit/>
          </a:bodyPr>
          <a:lstStyle/>
          <a:p>
            <a:pPr>
              <a:lnSpc>
                <a:spcPct val="150000"/>
              </a:lnSpc>
              <a:spcBef>
                <a:spcPct val="50000"/>
              </a:spcBef>
            </a:pPr>
            <a:r>
              <a:rPr lang="en-US" altLang="zh-CN" sz="2400" b="1" dirty="0">
                <a:solidFill>
                  <a:srgbClr val="CC0099"/>
                </a:solidFill>
                <a:latin typeface="宋体" panose="02010600030101010101" pitchFamily="2" charset="-122"/>
                <a:cs typeface="Times New Roman" panose="02020603050405020304" pitchFamily="18" charset="0"/>
                <a:sym typeface="+mn-ea"/>
              </a:rPr>
              <a:t>P</a:t>
            </a:r>
            <a:r>
              <a:rPr lang="zh-CN" altLang="en-US" sz="2400" b="1" dirty="0">
                <a:solidFill>
                  <a:srgbClr val="CC0099"/>
                </a:solidFill>
                <a:latin typeface="宋体" panose="02010600030101010101" pitchFamily="2" charset="-122"/>
                <a:cs typeface="Times New Roman" panose="02020603050405020304" pitchFamily="18" charset="0"/>
                <a:sym typeface="+mn-ea"/>
              </a:rPr>
              <a:t>类问题：</a:t>
            </a:r>
            <a:r>
              <a:rPr lang="zh-CN" altLang="en-US" sz="2400" b="1" dirty="0">
                <a:latin typeface="宋体" panose="02010600030101010101" pitchFamily="2" charset="-122"/>
                <a:cs typeface="Times New Roman" panose="02020603050405020304" pitchFamily="18" charset="0"/>
              </a:rPr>
              <a:t>用确定的图灵机以多项式时间界可解的问题称为</a:t>
            </a:r>
            <a:r>
              <a:rPr lang="en-US" altLang="zh-CN" sz="2400" b="1" dirty="0">
                <a:solidFill>
                  <a:srgbClr val="CC0099"/>
                </a:solidFill>
                <a:latin typeface="宋体" panose="02010600030101010101" pitchFamily="2" charset="-122"/>
                <a:cs typeface="Times New Roman" panose="02020603050405020304" pitchFamily="18" charset="0"/>
              </a:rPr>
              <a:t>P</a:t>
            </a:r>
            <a:r>
              <a:rPr lang="zh-CN" altLang="en-US" sz="2400" b="1" dirty="0">
                <a:solidFill>
                  <a:srgbClr val="CC0099"/>
                </a:solidFill>
                <a:latin typeface="宋体" panose="02010600030101010101" pitchFamily="2" charset="-122"/>
                <a:cs typeface="Times New Roman" panose="02020603050405020304" pitchFamily="18" charset="0"/>
              </a:rPr>
              <a:t>类问题</a:t>
            </a:r>
            <a:r>
              <a:rPr lang="zh-CN" altLang="en-US" sz="2400" b="1" dirty="0">
                <a:latin typeface="宋体" panose="02010600030101010101" pitchFamily="2" charset="-122"/>
                <a:cs typeface="Times New Roman" panose="02020603050405020304" pitchFamily="18" charset="0"/>
              </a:rPr>
              <a:t>，</a:t>
            </a:r>
            <a:r>
              <a:rPr lang="en-US" altLang="zh-CN" sz="2400" b="1" dirty="0">
                <a:latin typeface="宋体" panose="02010600030101010101" pitchFamily="2" charset="-122"/>
                <a:cs typeface="Times New Roman" panose="02020603050405020304" pitchFamily="18" charset="0"/>
              </a:rPr>
              <a:t>P</a:t>
            </a:r>
            <a:r>
              <a:rPr lang="zh-CN" altLang="en-US" sz="2400" b="1" dirty="0">
                <a:latin typeface="宋体" panose="02010600030101010101" pitchFamily="2" charset="-122"/>
                <a:cs typeface="Times New Roman" panose="02020603050405020304" pitchFamily="18" charset="0"/>
              </a:rPr>
              <a:t>指</a:t>
            </a:r>
            <a:r>
              <a:rPr lang="zh-CN" altLang="en-US" sz="2400" b="1" dirty="0">
                <a:solidFill>
                  <a:srgbClr val="0000FF"/>
                </a:solidFill>
                <a:latin typeface="宋体" panose="02010600030101010101" pitchFamily="2" charset="-122"/>
                <a:cs typeface="Times New Roman" panose="02020603050405020304" pitchFamily="18" charset="0"/>
              </a:rPr>
              <a:t>确定的图灵机</a:t>
            </a:r>
            <a:r>
              <a:rPr lang="zh-CN" altLang="en-US" sz="2400" b="1" dirty="0">
                <a:latin typeface="宋体" panose="02010600030101010101" pitchFamily="2" charset="-122"/>
                <a:cs typeface="Times New Roman" panose="02020603050405020304" pitchFamily="18" charset="0"/>
              </a:rPr>
              <a:t>上的具有多项式算法的问题集合。</a:t>
            </a:r>
            <a:endParaRPr lang="zh-CN" altLang="en-US" sz="2400" b="1" dirty="0">
              <a:latin typeface="宋体" panose="02010600030101010101" pitchFamily="2" charset="-122"/>
              <a:cs typeface="Times New Roman" panose="02020603050405020304" pitchFamily="18" charset="0"/>
            </a:endParaRPr>
          </a:p>
          <a:p>
            <a:pPr>
              <a:lnSpc>
                <a:spcPct val="150000"/>
              </a:lnSpc>
              <a:spcBef>
                <a:spcPct val="50000"/>
              </a:spcBef>
            </a:pPr>
            <a:r>
              <a:rPr lang="en-US" altLang="zh-CN" sz="2400" b="1" dirty="0">
                <a:solidFill>
                  <a:srgbClr val="CC0099"/>
                </a:solidFill>
                <a:latin typeface="宋体" panose="02010600030101010101" pitchFamily="2" charset="-122"/>
                <a:cs typeface="Times New Roman" panose="02020603050405020304" pitchFamily="18" charset="0"/>
                <a:sym typeface="+mn-ea"/>
              </a:rPr>
              <a:t>NP</a:t>
            </a:r>
            <a:r>
              <a:rPr lang="zh-CN" altLang="en-US" sz="2400" b="1" dirty="0">
                <a:solidFill>
                  <a:srgbClr val="CC0099"/>
                </a:solidFill>
                <a:latin typeface="宋体" panose="02010600030101010101" pitchFamily="2" charset="-122"/>
                <a:cs typeface="Times New Roman" panose="02020603050405020304" pitchFamily="18" charset="0"/>
                <a:sym typeface="+mn-ea"/>
              </a:rPr>
              <a:t>类问题：</a:t>
            </a:r>
            <a:r>
              <a:rPr lang="zh-CN" altLang="en-US" sz="2400" b="1" dirty="0">
                <a:latin typeface="宋体" panose="02010600030101010101" pitchFamily="2" charset="-122"/>
                <a:cs typeface="Times New Roman" panose="02020603050405020304" pitchFamily="18" charset="0"/>
              </a:rPr>
              <a:t>用不确定的图灵机以多项式时间界可解的问题称为</a:t>
            </a:r>
            <a:r>
              <a:rPr lang="en-US" altLang="zh-CN" sz="2400" b="1" dirty="0">
                <a:solidFill>
                  <a:srgbClr val="CC0099"/>
                </a:solidFill>
                <a:latin typeface="宋体" panose="02010600030101010101" pitchFamily="2" charset="-122"/>
                <a:cs typeface="Times New Roman" panose="02020603050405020304" pitchFamily="18" charset="0"/>
              </a:rPr>
              <a:t>NP</a:t>
            </a:r>
            <a:r>
              <a:rPr lang="zh-CN" altLang="en-US" sz="2400" b="1" dirty="0">
                <a:solidFill>
                  <a:srgbClr val="CC0099"/>
                </a:solidFill>
                <a:latin typeface="宋体" panose="02010600030101010101" pitchFamily="2" charset="-122"/>
                <a:cs typeface="Times New Roman" panose="02020603050405020304" pitchFamily="18" charset="0"/>
              </a:rPr>
              <a:t>类问题</a:t>
            </a:r>
            <a:r>
              <a:rPr lang="zh-CN" altLang="en-US" sz="2400" b="1" dirty="0">
                <a:latin typeface="宋体" panose="02010600030101010101" pitchFamily="2" charset="-122"/>
                <a:cs typeface="Times New Roman" panose="02020603050405020304" pitchFamily="18" charset="0"/>
              </a:rPr>
              <a:t>，</a:t>
            </a:r>
            <a:r>
              <a:rPr lang="en-US" altLang="zh-CN" sz="2400" b="1" dirty="0">
                <a:latin typeface="宋体" panose="02010600030101010101" pitchFamily="2" charset="-122"/>
                <a:cs typeface="Times New Roman" panose="02020603050405020304" pitchFamily="18" charset="0"/>
              </a:rPr>
              <a:t>NP</a:t>
            </a:r>
            <a:r>
              <a:rPr lang="zh-CN" altLang="en-US" sz="2400" b="1" dirty="0">
                <a:latin typeface="宋体" panose="02010600030101010101" pitchFamily="2" charset="-122"/>
                <a:cs typeface="Times New Roman" panose="02020603050405020304" pitchFamily="18" charset="0"/>
              </a:rPr>
              <a:t>指非确定的图灵机上具有多项式算法的问题集合，这里</a:t>
            </a:r>
            <a:r>
              <a:rPr lang="en-US" altLang="zh-CN" sz="2400" b="1" dirty="0">
                <a:solidFill>
                  <a:srgbClr val="3907F1"/>
                </a:solidFill>
                <a:latin typeface="宋体" panose="02010600030101010101" pitchFamily="2" charset="-122"/>
                <a:cs typeface="Times New Roman" panose="02020603050405020304" pitchFamily="18" charset="0"/>
              </a:rPr>
              <a:t>N</a:t>
            </a:r>
            <a:r>
              <a:rPr lang="zh-CN" altLang="en-US" sz="2400" b="1" dirty="0">
                <a:solidFill>
                  <a:srgbClr val="3907F1"/>
                </a:solidFill>
                <a:latin typeface="宋体" panose="02010600030101010101" pitchFamily="2" charset="-122"/>
                <a:cs typeface="Times New Roman" panose="02020603050405020304" pitchFamily="18" charset="0"/>
              </a:rPr>
              <a:t>是不确定的意思</a:t>
            </a:r>
            <a:r>
              <a:rPr lang="zh-CN" altLang="en-US" sz="2400" b="1" dirty="0">
                <a:latin typeface="宋体" panose="02010600030101010101" pitchFamily="2" charset="-122"/>
                <a:cs typeface="Times New Roman" panose="02020603050405020304" pitchFamily="18" charset="0"/>
              </a:rPr>
              <a:t>。</a:t>
            </a:r>
            <a:endParaRPr lang="zh-CN" altLang="en-US" sz="2400" b="1" dirty="0">
              <a:latin typeface="宋体" panose="02010600030101010101" pitchFamily="2" charset="-122"/>
              <a:cs typeface="Times New Roman" panose="02020603050405020304" pitchFamily="18" charset="0"/>
            </a:endParaRPr>
          </a:p>
        </p:txBody>
      </p:sp>
      <p:sp>
        <p:nvSpPr>
          <p:cNvPr id="13314" name="Text Box 4"/>
          <p:cNvSpPr txBox="1">
            <a:spLocks noChangeArrowheads="1"/>
          </p:cNvSpPr>
          <p:nvPr/>
        </p:nvSpPr>
        <p:spPr bwMode="auto">
          <a:xfrm>
            <a:off x="1734185" y="177800"/>
            <a:ext cx="6642100" cy="70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4000" b="1">
                <a:solidFill>
                  <a:schemeClr val="bg1"/>
                </a:solidFill>
                <a:latin typeface="黑体" panose="02010609060101010101" pitchFamily="49" charset="-122"/>
                <a:ea typeface="黑体" panose="02010609060101010101" pitchFamily="49" charset="-122"/>
                <a:sym typeface="+mn-ea"/>
              </a:rPr>
              <a:t>10.2</a:t>
            </a:r>
            <a:r>
              <a:rPr kumimoji="1" lang="en-US" altLang="zh-CN" sz="4000" b="1">
                <a:solidFill>
                  <a:schemeClr val="bg1"/>
                </a:solidFill>
                <a:latin typeface="黑体" panose="02010609060101010101" pitchFamily="49" charset="-122"/>
                <a:ea typeface="黑体" panose="02010609060101010101" pitchFamily="49" charset="-122"/>
              </a:rPr>
              <a:t>  P</a:t>
            </a:r>
            <a:r>
              <a:rPr kumimoji="1" lang="zh-CN" altLang="en-US" sz="4000" b="1">
                <a:solidFill>
                  <a:schemeClr val="bg1"/>
                </a:solidFill>
                <a:latin typeface="黑体" panose="02010609060101010101" pitchFamily="49" charset="-122"/>
                <a:ea typeface="黑体" panose="02010609060101010101" pitchFamily="49" charset="-122"/>
              </a:rPr>
              <a:t>类问题和</a:t>
            </a:r>
            <a:r>
              <a:rPr kumimoji="1" lang="en-US" altLang="zh-CN" sz="4000" b="1">
                <a:solidFill>
                  <a:schemeClr val="bg1"/>
                </a:solidFill>
                <a:latin typeface="黑体" panose="02010609060101010101" pitchFamily="49" charset="-122"/>
                <a:ea typeface="黑体" panose="02010609060101010101" pitchFamily="49" charset="-122"/>
              </a:rPr>
              <a:t>NP</a:t>
            </a:r>
            <a:r>
              <a:rPr kumimoji="1" lang="zh-CN" altLang="en-US" sz="4000" b="1">
                <a:solidFill>
                  <a:schemeClr val="bg1"/>
                </a:solidFill>
                <a:latin typeface="黑体" panose="02010609060101010101" pitchFamily="49" charset="-122"/>
                <a:ea typeface="黑体" panose="02010609060101010101" pitchFamily="49" charset="-122"/>
              </a:rPr>
              <a:t>类问题</a:t>
            </a:r>
            <a:r>
              <a:rPr kumimoji="1" lang="zh-CN" altLang="en-US" sz="4000">
                <a:solidFill>
                  <a:schemeClr val="bg1"/>
                </a:solidFill>
                <a:latin typeface="黑体" panose="02010609060101010101" pitchFamily="49" charset="-122"/>
                <a:ea typeface="黑体" panose="02010609060101010101" pitchFamily="49" charset="-122"/>
              </a:rPr>
              <a:t> </a:t>
            </a:r>
            <a:endParaRPr kumimoji="1" lang="zh-CN" altLang="en-US" sz="4000">
              <a:solidFill>
                <a:schemeClr val="bg1"/>
              </a:solidFill>
              <a:latin typeface="黑体" panose="02010609060101010101" pitchFamily="49" charset="-122"/>
              <a:ea typeface="黑体" panose="02010609060101010101" pitchFamily="49"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9" name="Text Box 3"/>
          <p:cNvSpPr txBox="1">
            <a:spLocks noChangeArrowheads="1"/>
          </p:cNvSpPr>
          <p:nvPr/>
        </p:nvSpPr>
        <p:spPr bwMode="auto">
          <a:xfrm>
            <a:off x="468313" y="1196975"/>
            <a:ext cx="8135937" cy="3599815"/>
          </a:xfrm>
          <a:prstGeom prst="rect">
            <a:avLst/>
          </a:prstGeom>
          <a:noFill/>
          <a:ln w="9525">
            <a:noFill/>
            <a:miter lim="800000"/>
          </a:ln>
          <a:effectLst/>
        </p:spPr>
        <p:txBody>
          <a:bodyPr>
            <a:spAutoFit/>
          </a:bodyPr>
          <a:lstStyle/>
          <a:p>
            <a:pPr>
              <a:lnSpc>
                <a:spcPct val="150000"/>
              </a:lnSpc>
              <a:spcBef>
                <a:spcPct val="50000"/>
              </a:spcBef>
            </a:pPr>
            <a:r>
              <a:rPr lang="zh-CN" altLang="en-US" sz="2400" b="1" dirty="0">
                <a:latin typeface="宋体" panose="02010600030101010101" pitchFamily="2" charset="-122"/>
                <a:cs typeface="Times New Roman" panose="02020603050405020304" pitchFamily="18" charset="0"/>
              </a:rPr>
              <a:t>　　确定的图灵机是现代电子计算机的理论模型。一个对任意输入都停机的确定图灵机在多项式时间内可解的问题，必然存在多项式时间复杂度的计算机求解算法。</a:t>
            </a:r>
            <a:endParaRPr lang="zh-CN" altLang="en-US" sz="2400" b="1" dirty="0">
              <a:latin typeface="宋体" panose="02010600030101010101" pitchFamily="2" charset="-122"/>
              <a:cs typeface="Times New Roman" panose="02020603050405020304" pitchFamily="18" charset="0"/>
            </a:endParaRPr>
          </a:p>
          <a:p>
            <a:pPr>
              <a:lnSpc>
                <a:spcPct val="150000"/>
              </a:lnSpc>
              <a:spcBef>
                <a:spcPct val="50000"/>
              </a:spcBef>
            </a:pPr>
            <a:r>
              <a:rPr lang="zh-CN" altLang="en-US" sz="2400" b="1" dirty="0">
                <a:latin typeface="宋体" panose="02010600030101010101" pitchFamily="2" charset="-122"/>
                <a:cs typeface="Times New Roman" panose="02020603050405020304" pitchFamily="18" charset="0"/>
              </a:rPr>
              <a:t>　　</a:t>
            </a:r>
            <a:r>
              <a:rPr lang="zh-CN" altLang="en-US" sz="2400" b="1" dirty="0">
                <a:solidFill>
                  <a:srgbClr val="0000FF"/>
                </a:solidFill>
                <a:latin typeface="宋体" panose="02010600030101010101" pitchFamily="2" charset="-122"/>
                <a:cs typeface="Times New Roman" panose="02020603050405020304" pitchFamily="18" charset="0"/>
              </a:rPr>
              <a:t>一个算法实质上就是一个以任何输入都停机的图灵机</a:t>
            </a:r>
            <a:r>
              <a:rPr lang="zh-CN" altLang="en-US" sz="2400" b="1" dirty="0">
                <a:latin typeface="宋体" panose="02010600030101010101" pitchFamily="2" charset="-122"/>
                <a:cs typeface="Times New Roman" panose="02020603050405020304" pitchFamily="18" charset="0"/>
              </a:rPr>
              <a:t>，因此</a:t>
            </a:r>
            <a:r>
              <a:rPr lang="zh-CN" altLang="en-US" sz="2400" b="1" dirty="0">
                <a:solidFill>
                  <a:srgbClr val="CC0099"/>
                </a:solidFill>
                <a:latin typeface="宋体" panose="02010600030101010101" pitchFamily="2" charset="-122"/>
                <a:cs typeface="Times New Roman" panose="02020603050405020304" pitchFamily="18" charset="0"/>
              </a:rPr>
              <a:t>已经找到的多项式时间界的计算机算法的问题都属于</a:t>
            </a:r>
            <a:r>
              <a:rPr lang="en-US" altLang="zh-CN" sz="2400" b="1" dirty="0">
                <a:solidFill>
                  <a:srgbClr val="CC0099"/>
                </a:solidFill>
                <a:latin typeface="宋体" panose="02010600030101010101" pitchFamily="2" charset="-122"/>
                <a:cs typeface="Times New Roman" panose="02020603050405020304" pitchFamily="18" charset="0"/>
              </a:rPr>
              <a:t>P</a:t>
            </a:r>
            <a:r>
              <a:rPr lang="zh-CN" altLang="en-US" sz="2400" b="1" dirty="0">
                <a:solidFill>
                  <a:srgbClr val="CC0099"/>
                </a:solidFill>
                <a:latin typeface="宋体" panose="02010600030101010101" pitchFamily="2" charset="-122"/>
                <a:cs typeface="Times New Roman" panose="02020603050405020304" pitchFamily="18" charset="0"/>
              </a:rPr>
              <a:t>类问题</a:t>
            </a:r>
            <a:r>
              <a:rPr lang="zh-CN" altLang="en-US" sz="2400" b="1" dirty="0">
                <a:latin typeface="宋体" panose="02010600030101010101" pitchFamily="2" charset="-122"/>
                <a:cs typeface="Times New Roman" panose="02020603050405020304" pitchFamily="18" charset="0"/>
              </a:rPr>
              <a:t>。</a:t>
            </a:r>
            <a:endParaRPr lang="zh-CN" altLang="en-US" sz="2400" b="1" dirty="0">
              <a:latin typeface="宋体" panose="02010600030101010101" pitchFamily="2" charset="-122"/>
              <a:cs typeface="Times New Roman" panose="02020603050405020304" pitchFamily="18" charset="0"/>
            </a:endParaRPr>
          </a:p>
        </p:txBody>
      </p:sp>
      <p:sp>
        <p:nvSpPr>
          <p:cNvPr id="13314" name="Text Box 4"/>
          <p:cNvSpPr txBox="1">
            <a:spLocks noChangeArrowheads="1"/>
          </p:cNvSpPr>
          <p:nvPr/>
        </p:nvSpPr>
        <p:spPr bwMode="auto">
          <a:xfrm>
            <a:off x="1734185" y="177800"/>
            <a:ext cx="6642100" cy="70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4000" b="1">
                <a:solidFill>
                  <a:schemeClr val="bg1"/>
                </a:solidFill>
                <a:latin typeface="黑体" panose="02010609060101010101" pitchFamily="49" charset="-122"/>
                <a:ea typeface="黑体" panose="02010609060101010101" pitchFamily="49" charset="-122"/>
                <a:sym typeface="+mn-ea"/>
              </a:rPr>
              <a:t>10.2</a:t>
            </a:r>
            <a:r>
              <a:rPr kumimoji="1" lang="en-US" altLang="zh-CN" sz="4000" b="1">
                <a:solidFill>
                  <a:schemeClr val="bg1"/>
                </a:solidFill>
                <a:latin typeface="黑体" panose="02010609060101010101" pitchFamily="49" charset="-122"/>
                <a:ea typeface="黑体" panose="02010609060101010101" pitchFamily="49" charset="-122"/>
              </a:rPr>
              <a:t>  P</a:t>
            </a:r>
            <a:r>
              <a:rPr kumimoji="1" lang="zh-CN" altLang="en-US" sz="4000" b="1">
                <a:solidFill>
                  <a:schemeClr val="bg1"/>
                </a:solidFill>
                <a:latin typeface="黑体" panose="02010609060101010101" pitchFamily="49" charset="-122"/>
                <a:ea typeface="黑体" panose="02010609060101010101" pitchFamily="49" charset="-122"/>
              </a:rPr>
              <a:t>类问题和</a:t>
            </a:r>
            <a:r>
              <a:rPr kumimoji="1" lang="en-US" altLang="zh-CN" sz="4000" b="1">
                <a:solidFill>
                  <a:schemeClr val="bg1"/>
                </a:solidFill>
                <a:latin typeface="黑体" panose="02010609060101010101" pitchFamily="49" charset="-122"/>
                <a:ea typeface="黑体" panose="02010609060101010101" pitchFamily="49" charset="-122"/>
              </a:rPr>
              <a:t>NP</a:t>
            </a:r>
            <a:r>
              <a:rPr kumimoji="1" lang="zh-CN" altLang="en-US" sz="4000" b="1">
                <a:solidFill>
                  <a:schemeClr val="bg1"/>
                </a:solidFill>
                <a:latin typeface="黑体" panose="02010609060101010101" pitchFamily="49" charset="-122"/>
                <a:ea typeface="黑体" panose="02010609060101010101" pitchFamily="49" charset="-122"/>
              </a:rPr>
              <a:t>类问题</a:t>
            </a:r>
            <a:r>
              <a:rPr kumimoji="1" lang="zh-CN" altLang="en-US" sz="4000">
                <a:solidFill>
                  <a:schemeClr val="bg1"/>
                </a:solidFill>
                <a:latin typeface="黑体" panose="02010609060101010101" pitchFamily="49" charset="-122"/>
                <a:ea typeface="黑体" panose="02010609060101010101" pitchFamily="49" charset="-122"/>
              </a:rPr>
              <a:t> </a:t>
            </a:r>
            <a:endParaRPr kumimoji="1" lang="zh-CN" altLang="en-US" sz="4000">
              <a:solidFill>
                <a:schemeClr val="bg1"/>
              </a:solidFill>
              <a:latin typeface="黑体" panose="02010609060101010101" pitchFamily="49" charset="-122"/>
              <a:ea typeface="黑体" panose="02010609060101010101" pitchFamily="49"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4"/>
          <p:cNvSpPr txBox="1">
            <a:spLocks noChangeArrowheads="1"/>
          </p:cNvSpPr>
          <p:nvPr/>
        </p:nvSpPr>
        <p:spPr bwMode="auto">
          <a:xfrm>
            <a:off x="1055370" y="198120"/>
            <a:ext cx="7631430" cy="70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4000" b="1">
                <a:solidFill>
                  <a:schemeClr val="bg1"/>
                </a:solidFill>
                <a:latin typeface="黑体" panose="02010609060101010101" pitchFamily="49" charset="-122"/>
                <a:ea typeface="黑体" panose="02010609060101010101" pitchFamily="49" charset="-122"/>
              </a:rPr>
              <a:t>10.2.2  </a:t>
            </a:r>
            <a:r>
              <a:rPr kumimoji="1" lang="zh-CN" altLang="en-US" sz="4000" b="1">
                <a:solidFill>
                  <a:schemeClr val="bg1"/>
                </a:solidFill>
                <a:latin typeface="黑体" panose="02010609060101010101" pitchFamily="49" charset="-122"/>
                <a:ea typeface="黑体" panose="02010609060101010101" pitchFamily="49" charset="-122"/>
              </a:rPr>
              <a:t>确定性算法与</a:t>
            </a:r>
            <a:r>
              <a:rPr kumimoji="1" lang="en-US" altLang="zh-CN" sz="4000" b="1">
                <a:solidFill>
                  <a:schemeClr val="bg1"/>
                </a:solidFill>
                <a:latin typeface="黑体" panose="02010609060101010101" pitchFamily="49" charset="-122"/>
                <a:ea typeface="黑体" panose="02010609060101010101" pitchFamily="49" charset="-122"/>
              </a:rPr>
              <a:t>P</a:t>
            </a:r>
            <a:r>
              <a:rPr kumimoji="1" lang="zh-CN" altLang="en-US" sz="4000" b="1">
                <a:solidFill>
                  <a:schemeClr val="bg1"/>
                </a:solidFill>
                <a:latin typeface="黑体" panose="02010609060101010101" pitchFamily="49" charset="-122"/>
                <a:ea typeface="黑体" panose="02010609060101010101" pitchFamily="49" charset="-122"/>
              </a:rPr>
              <a:t>类问题</a:t>
            </a:r>
            <a:r>
              <a:rPr kumimoji="1" lang="zh-CN" altLang="en-US" sz="4000">
                <a:solidFill>
                  <a:schemeClr val="bg1"/>
                </a:solidFill>
                <a:latin typeface="黑体" panose="02010609060101010101" pitchFamily="49" charset="-122"/>
                <a:ea typeface="黑体" panose="02010609060101010101" pitchFamily="49" charset="-122"/>
              </a:rPr>
              <a:t> </a:t>
            </a:r>
            <a:endParaRPr kumimoji="1" lang="zh-CN" altLang="en-US" sz="4000">
              <a:solidFill>
                <a:schemeClr val="bg1"/>
              </a:solidFill>
              <a:latin typeface="黑体" panose="02010609060101010101" pitchFamily="49" charset="-122"/>
              <a:ea typeface="黑体" panose="02010609060101010101" pitchFamily="49" charset="-122"/>
            </a:endParaRPr>
          </a:p>
        </p:txBody>
      </p:sp>
      <p:sp>
        <p:nvSpPr>
          <p:cNvPr id="15363" name="Text Box 5"/>
          <p:cNvSpPr txBox="1">
            <a:spLocks noChangeArrowheads="1"/>
          </p:cNvSpPr>
          <p:nvPr/>
        </p:nvSpPr>
        <p:spPr bwMode="auto">
          <a:xfrm>
            <a:off x="533400" y="1725613"/>
            <a:ext cx="8153400" cy="3322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pPr>
            <a:r>
              <a:rPr kumimoji="1" lang="zh-CN" altLang="en-US" sz="2800" b="1" dirty="0">
                <a:latin typeface="Times New Roman" panose="02020603050405020304" pitchFamily="18" charset="0"/>
              </a:rPr>
              <a:t>定义</a:t>
            </a:r>
            <a:r>
              <a:rPr kumimoji="1" lang="en-US" altLang="zh-CN" sz="2800" b="1" dirty="0">
                <a:latin typeface="Times New Roman" panose="02020603050405020304" pitchFamily="18" charset="0"/>
              </a:rPr>
              <a:t>10.1  </a:t>
            </a:r>
            <a:r>
              <a:rPr kumimoji="1" lang="zh-CN" altLang="en-US" sz="2800" b="1" dirty="0">
                <a:latin typeface="Times New Roman" panose="02020603050405020304" pitchFamily="18" charset="0"/>
              </a:rPr>
              <a:t>设</a:t>
            </a:r>
            <a:r>
              <a:rPr kumimoji="1" lang="en-US" altLang="zh-CN" sz="2800" b="1" dirty="0">
                <a:latin typeface="Times New Roman" panose="02020603050405020304" pitchFamily="18" charset="0"/>
              </a:rPr>
              <a:t>A</a:t>
            </a:r>
            <a:r>
              <a:rPr kumimoji="1" lang="zh-CN" altLang="en-US" sz="2800" b="1" dirty="0">
                <a:latin typeface="Times New Roman" panose="02020603050405020304" pitchFamily="18" charset="0"/>
              </a:rPr>
              <a:t>是求解问题</a:t>
            </a:r>
            <a:r>
              <a:rPr kumimoji="1" lang="en-US" altLang="zh-CN" sz="2800" b="1" dirty="0">
                <a:latin typeface="Times New Roman" panose="02020603050405020304" pitchFamily="18" charset="0"/>
              </a:rPr>
              <a:t>Π</a:t>
            </a:r>
            <a:r>
              <a:rPr kumimoji="1" lang="zh-CN" altLang="en-US" sz="2800" b="1" dirty="0">
                <a:latin typeface="Times New Roman" panose="02020603050405020304" pitchFamily="18" charset="0"/>
              </a:rPr>
              <a:t>的一个算法，如果在算法的整个执行过程中，每一步只有一个确定的选择，则称算法</a:t>
            </a:r>
            <a:r>
              <a:rPr kumimoji="1" lang="en-US" altLang="zh-CN" sz="2800" b="1" dirty="0">
                <a:latin typeface="Times New Roman" panose="02020603050405020304" pitchFamily="18" charset="0"/>
              </a:rPr>
              <a:t>A</a:t>
            </a:r>
            <a:r>
              <a:rPr kumimoji="1" lang="zh-CN" altLang="en-US" sz="2800" b="1" dirty="0">
                <a:latin typeface="Times New Roman" panose="02020603050405020304" pitchFamily="18" charset="0"/>
              </a:rPr>
              <a:t>是</a:t>
            </a:r>
            <a:r>
              <a:rPr kumimoji="1" lang="zh-CN" altLang="en-US" sz="2800" b="1" dirty="0">
                <a:solidFill>
                  <a:srgbClr val="CC0099"/>
                </a:solidFill>
                <a:latin typeface="Times New Roman" panose="02020603050405020304" pitchFamily="18" charset="0"/>
              </a:rPr>
              <a:t>确定性</a:t>
            </a:r>
            <a:r>
              <a:rPr kumimoji="1" lang="zh-CN" altLang="en-US" sz="2800" b="1" dirty="0">
                <a:latin typeface="Times New Roman" panose="02020603050405020304" pitchFamily="18" charset="0"/>
              </a:rPr>
              <a:t>（</a:t>
            </a:r>
            <a:r>
              <a:rPr kumimoji="1" lang="en-US" altLang="zh-CN" sz="2800" b="1" dirty="0">
                <a:latin typeface="Times New Roman" panose="02020603050405020304" pitchFamily="18" charset="0"/>
              </a:rPr>
              <a:t>Determinism</a:t>
            </a:r>
            <a:r>
              <a:rPr kumimoji="1" lang="zh-CN" altLang="en-US" sz="2800" b="1" dirty="0">
                <a:latin typeface="Times New Roman" panose="02020603050405020304" pitchFamily="18" charset="0"/>
              </a:rPr>
              <a:t>）算法。</a:t>
            </a:r>
            <a:endParaRPr kumimoji="1" lang="zh-CN" altLang="en-US" sz="2800" b="1" dirty="0">
              <a:latin typeface="Times New Roman" panose="02020603050405020304" pitchFamily="18" charset="0"/>
            </a:endParaRPr>
          </a:p>
          <a:p>
            <a:pPr eaLnBrk="1" hangingPunct="1">
              <a:spcBef>
                <a:spcPct val="50000"/>
              </a:spcBef>
            </a:pPr>
            <a:r>
              <a:rPr kumimoji="1" lang="zh-CN" altLang="en-US" sz="2800" b="1" dirty="0">
                <a:latin typeface="宋体" panose="02010600030101010101" pitchFamily="2" charset="-122"/>
              </a:rPr>
              <a:t>定义</a:t>
            </a:r>
            <a:r>
              <a:rPr kumimoji="1" lang="en-US" altLang="zh-CN" sz="2800" b="1" dirty="0">
                <a:latin typeface="Times New Roman" panose="02020603050405020304" pitchFamily="18" charset="0"/>
              </a:rPr>
              <a:t>10.2  </a:t>
            </a:r>
            <a:r>
              <a:rPr kumimoji="1" lang="zh-CN" altLang="en-US" sz="2800" b="1" dirty="0">
                <a:latin typeface="宋体" panose="02010600030101010101" pitchFamily="2" charset="-122"/>
              </a:rPr>
              <a:t>如果对于某个判定问题</a:t>
            </a:r>
            <a:r>
              <a:rPr kumimoji="1" lang="en-US" altLang="zh-CN" sz="2800" b="1" dirty="0">
                <a:latin typeface="宋体" panose="02010600030101010101" pitchFamily="2" charset="-122"/>
              </a:rPr>
              <a:t>Π</a:t>
            </a:r>
            <a:r>
              <a:rPr kumimoji="1" lang="zh-CN" altLang="en-US" sz="2800" b="1" dirty="0">
                <a:latin typeface="宋体" panose="02010600030101010101" pitchFamily="2" charset="-122"/>
              </a:rPr>
              <a:t>，存在一个非负整数</a:t>
            </a:r>
            <a:r>
              <a:rPr kumimoji="1" lang="en-US" altLang="zh-CN" sz="2800" b="1" i="1" dirty="0">
                <a:latin typeface="Times New Roman" panose="02020603050405020304" pitchFamily="18" charset="0"/>
              </a:rPr>
              <a:t>k</a:t>
            </a:r>
            <a:r>
              <a:rPr kumimoji="1" lang="zh-CN" altLang="en-US" sz="2800" b="1" dirty="0">
                <a:latin typeface="宋体" panose="02010600030101010101" pitchFamily="2" charset="-122"/>
              </a:rPr>
              <a:t>，对于输入规模为</a:t>
            </a:r>
            <a:r>
              <a:rPr kumimoji="1" lang="en-US" altLang="zh-CN" sz="2800" b="1" i="1" dirty="0">
                <a:latin typeface="Times New Roman" panose="02020603050405020304" pitchFamily="18" charset="0"/>
              </a:rPr>
              <a:t>n</a:t>
            </a:r>
            <a:r>
              <a:rPr kumimoji="1" lang="zh-CN" altLang="en-US" sz="2800" b="1" dirty="0">
                <a:latin typeface="宋体" panose="02010600030101010101" pitchFamily="2" charset="-122"/>
              </a:rPr>
              <a:t>的实例，能够以</a:t>
            </a:r>
            <a:r>
              <a:rPr kumimoji="1" lang="en-US" altLang="zh-CN" sz="2800" b="1" i="1" dirty="0">
                <a:latin typeface="Times New Roman" panose="02020603050405020304" pitchFamily="18" charset="0"/>
              </a:rPr>
              <a:t>O</a:t>
            </a:r>
            <a:r>
              <a:rPr kumimoji="1" lang="en-US" altLang="zh-CN" sz="2800" b="1" dirty="0">
                <a:latin typeface="Times New Roman" panose="02020603050405020304" pitchFamily="18" charset="0"/>
              </a:rPr>
              <a:t>(</a:t>
            </a:r>
            <a:r>
              <a:rPr kumimoji="1" lang="en-US" altLang="zh-CN" sz="2800" b="1" i="1" dirty="0" err="1">
                <a:latin typeface="Times New Roman" panose="02020603050405020304" pitchFamily="18" charset="0"/>
              </a:rPr>
              <a:t>n</a:t>
            </a:r>
            <a:r>
              <a:rPr kumimoji="1" lang="en-US" altLang="zh-CN" sz="2800" b="1" i="1" baseline="30000" dirty="0" err="1">
                <a:latin typeface="Times New Roman" panose="02020603050405020304" pitchFamily="18" charset="0"/>
              </a:rPr>
              <a:t>k</a:t>
            </a:r>
            <a:r>
              <a:rPr kumimoji="1" lang="en-US" altLang="zh-CN" sz="2800" b="1" dirty="0">
                <a:latin typeface="Times New Roman" panose="02020603050405020304" pitchFamily="18" charset="0"/>
              </a:rPr>
              <a:t>)</a:t>
            </a:r>
            <a:r>
              <a:rPr kumimoji="1" lang="zh-CN" altLang="en-US" sz="2800" b="1" dirty="0">
                <a:latin typeface="宋体" panose="02010600030101010101" pitchFamily="2" charset="-122"/>
              </a:rPr>
              <a:t>的时间运行一个确定性算法，得到</a:t>
            </a:r>
            <a:r>
              <a:rPr kumimoji="1" lang="en-US" altLang="zh-CN" sz="2800" b="1" dirty="0">
                <a:latin typeface="Times New Roman" panose="02020603050405020304" pitchFamily="18" charset="0"/>
              </a:rPr>
              <a:t>yes</a:t>
            </a:r>
            <a:r>
              <a:rPr kumimoji="1" lang="zh-CN" altLang="en-US" sz="2800" b="1" dirty="0">
                <a:latin typeface="宋体" panose="02010600030101010101" pitchFamily="2" charset="-122"/>
              </a:rPr>
              <a:t>或</a:t>
            </a:r>
            <a:r>
              <a:rPr kumimoji="1" lang="en-US" altLang="zh-CN" sz="2800" b="1" dirty="0">
                <a:latin typeface="Times New Roman" panose="02020603050405020304" pitchFamily="18" charset="0"/>
              </a:rPr>
              <a:t>no</a:t>
            </a:r>
            <a:r>
              <a:rPr kumimoji="1" lang="zh-CN" altLang="en-US" sz="2800" b="1" dirty="0">
                <a:latin typeface="宋体" panose="02010600030101010101" pitchFamily="2" charset="-122"/>
              </a:rPr>
              <a:t>的答案，则该判定问题</a:t>
            </a:r>
            <a:r>
              <a:rPr kumimoji="1" lang="en-US" altLang="zh-CN" sz="2800" b="1" dirty="0">
                <a:latin typeface="宋体" panose="02010600030101010101" pitchFamily="2" charset="-122"/>
              </a:rPr>
              <a:t>Π</a:t>
            </a:r>
            <a:r>
              <a:rPr kumimoji="1" lang="zh-CN" altLang="en-US" sz="2800" b="1" dirty="0">
                <a:latin typeface="宋体" panose="02010600030101010101" pitchFamily="2" charset="-122"/>
              </a:rPr>
              <a:t>是一个</a:t>
            </a:r>
            <a:r>
              <a:rPr kumimoji="1" lang="zh-CN" altLang="en-US" sz="2800" b="1" dirty="0">
                <a:solidFill>
                  <a:srgbClr val="CC0099"/>
                </a:solidFill>
                <a:latin typeface="宋体" panose="02010600030101010101" pitchFamily="2" charset="-122"/>
              </a:rPr>
              <a:t> </a:t>
            </a:r>
            <a:r>
              <a:rPr kumimoji="1" lang="en-US" altLang="zh-CN" sz="2800" b="1" dirty="0">
                <a:solidFill>
                  <a:srgbClr val="CC0099"/>
                </a:solidFill>
                <a:latin typeface="Times New Roman" panose="02020603050405020304" pitchFamily="18" charset="0"/>
              </a:rPr>
              <a:t>P</a:t>
            </a:r>
            <a:r>
              <a:rPr kumimoji="1" lang="en-US" altLang="zh-CN" sz="2800" b="1" i="1" dirty="0">
                <a:solidFill>
                  <a:srgbClr val="CC0099"/>
                </a:solidFill>
                <a:latin typeface="Times New Roman" panose="02020603050405020304" pitchFamily="18" charset="0"/>
              </a:rPr>
              <a:t> </a:t>
            </a:r>
            <a:r>
              <a:rPr kumimoji="1" lang="zh-CN" altLang="en-US" sz="2800" b="1" dirty="0">
                <a:solidFill>
                  <a:srgbClr val="CC0099"/>
                </a:solidFill>
                <a:latin typeface="宋体" panose="02010600030101010101" pitchFamily="2" charset="-122"/>
              </a:rPr>
              <a:t>类</a:t>
            </a:r>
            <a:r>
              <a:rPr kumimoji="1" lang="zh-CN" altLang="en-US" sz="2800" b="1" dirty="0">
                <a:latin typeface="宋体" panose="02010600030101010101" pitchFamily="2" charset="-122"/>
              </a:rPr>
              <a:t>（</a:t>
            </a:r>
            <a:r>
              <a:rPr kumimoji="1" lang="en-US" altLang="zh-CN" sz="2800" b="1" dirty="0">
                <a:latin typeface="Times New Roman" panose="02020603050405020304" pitchFamily="18" charset="0"/>
              </a:rPr>
              <a:t>Polynomial</a:t>
            </a:r>
            <a:r>
              <a:rPr kumimoji="1" lang="zh-CN" altLang="en-US" sz="2800" b="1" dirty="0">
                <a:latin typeface="宋体" panose="02010600030101010101" pitchFamily="2" charset="-122"/>
              </a:rPr>
              <a:t>）问题。</a:t>
            </a:r>
            <a:r>
              <a:rPr kumimoji="1" lang="zh-CN" altLang="en-US" sz="2800" b="1" dirty="0">
                <a:latin typeface="Times New Roman" panose="02020603050405020304" pitchFamily="18" charset="0"/>
              </a:rPr>
              <a:t> </a:t>
            </a:r>
            <a:endParaRPr kumimoji="1" lang="zh-CN" altLang="en-US" sz="2800" b="1" dirty="0">
              <a:latin typeface="Times New Roman" panose="02020603050405020304" pitchFamily="18" charset="0"/>
            </a:endParaRPr>
          </a:p>
        </p:txBody>
      </p:sp>
      <p:sp>
        <p:nvSpPr>
          <p:cNvPr id="15364" name="Text Box 6"/>
          <p:cNvSpPr txBox="1">
            <a:spLocks noChangeArrowheads="1"/>
          </p:cNvSpPr>
          <p:nvPr/>
        </p:nvSpPr>
        <p:spPr bwMode="auto">
          <a:xfrm>
            <a:off x="190054" y="5525760"/>
            <a:ext cx="849674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Char char="v"/>
            </a:pPr>
            <a:r>
              <a:rPr lang="en-US" altLang="zh-CN" sz="2800" b="1" dirty="0">
                <a:solidFill>
                  <a:srgbClr val="CC0099"/>
                </a:solidFill>
              </a:rPr>
              <a:t> </a:t>
            </a:r>
            <a:r>
              <a:rPr lang="zh-CN" altLang="en-US" sz="2800" b="1" dirty="0" smtClean="0">
                <a:solidFill>
                  <a:srgbClr val="CC0099"/>
                </a:solidFill>
              </a:rPr>
              <a:t>能够在多项式时间内求解的判定问题都是</a:t>
            </a:r>
            <a:r>
              <a:rPr lang="en-US" altLang="zh-CN" sz="2800" b="1" dirty="0">
                <a:solidFill>
                  <a:srgbClr val="CC0099"/>
                </a:solidFill>
              </a:rPr>
              <a:t>P</a:t>
            </a:r>
            <a:r>
              <a:rPr lang="zh-CN" altLang="en-US" sz="2800" b="1" dirty="0">
                <a:solidFill>
                  <a:srgbClr val="CC0099"/>
                </a:solidFill>
              </a:rPr>
              <a:t>类问题</a:t>
            </a:r>
            <a:endParaRPr lang="zh-CN" altLang="en-US" sz="2800" b="1" dirty="0">
              <a:solidFill>
                <a:srgbClr val="CC0099"/>
              </a:solidFill>
            </a:endParaRPr>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ctrTitle"/>
          </p:nvPr>
        </p:nvSpPr>
        <p:spPr>
          <a:xfrm>
            <a:off x="1763713" y="188913"/>
            <a:ext cx="4702175" cy="619125"/>
          </a:xfrm>
        </p:spPr>
        <p:txBody>
          <a:bodyPr/>
          <a:p>
            <a:pPr eaLnBrk="1" hangingPunct="1">
              <a:defRPr/>
            </a:pPr>
            <a:r>
              <a:rPr kumimoji="1" lang="zh-CN" altLang="en-US" sz="4000" b="1" kern="1200" dirty="0" smtClean="0">
                <a:solidFill>
                  <a:schemeClr val="bg1"/>
                </a:solidFill>
                <a:latin typeface="宋体" panose="02010600030101010101" pitchFamily="2" charset="-122"/>
                <a:cs typeface="+mn-cs"/>
              </a:rPr>
              <a:t>计算复杂性理论</a:t>
            </a:r>
            <a:endParaRPr kumimoji="1" lang="zh-CN" altLang="en-US" sz="4000" b="1" kern="1200" dirty="0" smtClean="0">
              <a:solidFill>
                <a:schemeClr val="bg1"/>
              </a:solidFill>
              <a:latin typeface="宋体" panose="02010600030101010101" pitchFamily="2" charset="-122"/>
              <a:cs typeface="+mn-cs"/>
            </a:endParaRPr>
          </a:p>
        </p:txBody>
      </p:sp>
      <p:sp>
        <p:nvSpPr>
          <p:cNvPr id="21507" name="Rectangle 3"/>
          <p:cNvSpPr>
            <a:spLocks noGrp="1" noChangeArrowheads="1"/>
          </p:cNvSpPr>
          <p:nvPr>
            <p:ph type="subTitle" idx="1"/>
          </p:nvPr>
        </p:nvSpPr>
        <p:spPr>
          <a:xfrm>
            <a:off x="250825" y="1196975"/>
            <a:ext cx="8473440" cy="1884680"/>
          </a:xfrm>
        </p:spPr>
        <p:txBody>
          <a:bodyPr/>
          <a:p>
            <a:pPr marL="0" indent="0" algn="l" eaLnBrk="1" hangingPunct="1">
              <a:spcBef>
                <a:spcPct val="0"/>
              </a:spcBef>
              <a:buFontTx/>
              <a:buNone/>
              <a:defRPr/>
            </a:pPr>
            <a:r>
              <a:rPr lang="en-US" altLang="zh-CN" sz="2400" b="1" kern="1200" dirty="0">
                <a:latin typeface="+mn-ea"/>
              </a:rPr>
              <a:t>    </a:t>
            </a:r>
            <a:r>
              <a:rPr lang="zh-CN" altLang="en-US" sz="2400" b="1" kern="1200" dirty="0">
                <a:latin typeface="+mn-ea"/>
              </a:rPr>
              <a:t>在计算机算法理论中，最深刻的问题之一是</a:t>
            </a:r>
            <a:r>
              <a:rPr lang="en-US" altLang="zh-CN" sz="2400" b="1" kern="1200" dirty="0">
                <a:latin typeface="+mn-ea"/>
              </a:rPr>
              <a:t>“</a:t>
            </a:r>
            <a:r>
              <a:rPr lang="zh-CN" altLang="en-US" sz="2400" b="1" kern="1200" dirty="0">
                <a:solidFill>
                  <a:srgbClr val="CC0099"/>
                </a:solidFill>
                <a:latin typeface="+mn-ea"/>
              </a:rPr>
              <a:t>从计算的观点来看，要解决的问题的内在复杂性如何？</a:t>
            </a:r>
            <a:r>
              <a:rPr lang="en-US" altLang="zh-CN" sz="2400" b="1" kern="1200" dirty="0">
                <a:latin typeface="+mn-ea"/>
              </a:rPr>
              <a:t>”</a:t>
            </a:r>
            <a:r>
              <a:rPr lang="zh-CN" altLang="en-US" sz="2400" b="1" kern="1200" dirty="0">
                <a:latin typeface="+mn-ea"/>
              </a:rPr>
              <a:t>它是</a:t>
            </a:r>
            <a:r>
              <a:rPr lang="en-US" altLang="zh-CN" sz="2400" b="1" kern="1200" dirty="0">
                <a:latin typeface="+mn-ea"/>
              </a:rPr>
              <a:t>“</a:t>
            </a:r>
            <a:r>
              <a:rPr lang="zh-CN" altLang="en-US" sz="2400" b="1" kern="1200" dirty="0">
                <a:latin typeface="+mn-ea"/>
              </a:rPr>
              <a:t>易</a:t>
            </a:r>
            <a:r>
              <a:rPr lang="en-US" altLang="zh-CN" sz="2400" b="1" kern="1200" dirty="0">
                <a:latin typeface="+mn-ea"/>
              </a:rPr>
              <a:t>”</a:t>
            </a:r>
            <a:r>
              <a:rPr lang="zh-CN" altLang="en-US" sz="2400" b="1" kern="1200" dirty="0">
                <a:latin typeface="+mn-ea"/>
              </a:rPr>
              <a:t>计算的还是</a:t>
            </a:r>
            <a:r>
              <a:rPr lang="en-US" altLang="zh-CN" sz="2400" b="1" kern="1200" dirty="0">
                <a:latin typeface="+mn-ea"/>
              </a:rPr>
              <a:t>“</a:t>
            </a:r>
            <a:r>
              <a:rPr lang="zh-CN" altLang="en-US" sz="2400" b="1" kern="1200" dirty="0">
                <a:latin typeface="+mn-ea"/>
              </a:rPr>
              <a:t>难</a:t>
            </a:r>
            <a:r>
              <a:rPr lang="en-US" altLang="zh-CN" sz="2400" b="1" kern="1200" dirty="0">
                <a:latin typeface="+mn-ea"/>
              </a:rPr>
              <a:t>”</a:t>
            </a:r>
            <a:r>
              <a:rPr lang="zh-CN" altLang="en-US" sz="2400" b="1" kern="1200" dirty="0">
                <a:latin typeface="+mn-ea"/>
              </a:rPr>
              <a:t>计算的？因为</a:t>
            </a:r>
            <a:r>
              <a:rPr lang="zh-CN" altLang="en-US" sz="2400" b="1" kern="1200" dirty="0">
                <a:solidFill>
                  <a:srgbClr val="CC0099"/>
                </a:solidFill>
                <a:latin typeface="+mn-ea"/>
              </a:rPr>
              <a:t>问题本身的内在复杂性决定了求解这个问题的算法的计算复杂性</a:t>
            </a:r>
            <a:r>
              <a:rPr lang="zh-CN" altLang="en-US" sz="2400" b="1" kern="1200" dirty="0">
                <a:latin typeface="+mn-ea"/>
              </a:rPr>
              <a:t>。</a:t>
            </a:r>
            <a:endParaRPr lang="zh-CN" altLang="en-US" sz="2400" b="1" kern="1200" dirty="0">
              <a:latin typeface="+mn-ea"/>
            </a:endParaRPr>
          </a:p>
        </p:txBody>
      </p:sp>
      <p:sp>
        <p:nvSpPr>
          <p:cNvPr id="2" name="文本框 1"/>
          <p:cNvSpPr txBox="1"/>
          <p:nvPr/>
        </p:nvSpPr>
        <p:spPr>
          <a:xfrm>
            <a:off x="259080" y="2886075"/>
            <a:ext cx="8381365" cy="829945"/>
          </a:xfrm>
          <a:prstGeom prst="rect">
            <a:avLst/>
          </a:prstGeom>
          <a:noFill/>
        </p:spPr>
        <p:txBody>
          <a:bodyPr wrap="square" rtlCol="0" anchor="t">
            <a:spAutoFit/>
          </a:bodyPr>
          <a:p>
            <a:pPr algn="l" eaLnBrk="1" hangingPunct="1">
              <a:spcBef>
                <a:spcPct val="0"/>
              </a:spcBef>
              <a:buFontTx/>
              <a:defRPr/>
            </a:pPr>
            <a:r>
              <a:rPr lang="en-US" altLang="zh-CN" sz="2400" b="1" dirty="0">
                <a:solidFill>
                  <a:srgbClr val="0000FF"/>
                </a:solidFill>
                <a:latin typeface="宋体" panose="02010600030101010101" pitchFamily="2" charset="-122"/>
                <a:sym typeface="+mn-ea"/>
              </a:rPr>
              <a:t>    </a:t>
            </a:r>
            <a:r>
              <a:rPr lang="zh-CN" altLang="en-US" sz="2400" b="1" dirty="0">
                <a:solidFill>
                  <a:srgbClr val="0000FF"/>
                </a:solidFill>
                <a:latin typeface="宋体" panose="02010600030101010101" pitchFamily="2" charset="-122"/>
                <a:sym typeface="+mn-ea"/>
              </a:rPr>
              <a:t>如何判定一个问题的内在复杂性？如何区分一个问题是</a:t>
            </a:r>
            <a:r>
              <a:rPr lang="en-US" altLang="zh-CN" sz="2400" b="1" dirty="0">
                <a:solidFill>
                  <a:srgbClr val="0000FF"/>
                </a:solidFill>
                <a:latin typeface="宋体" panose="02010600030101010101" pitchFamily="2" charset="-122"/>
                <a:sym typeface="+mn-ea"/>
              </a:rPr>
              <a:t>“</a:t>
            </a:r>
            <a:r>
              <a:rPr lang="zh-CN" altLang="en-US" sz="2400" b="1" dirty="0">
                <a:solidFill>
                  <a:srgbClr val="0000FF"/>
                </a:solidFill>
                <a:latin typeface="宋体" panose="02010600030101010101" pitchFamily="2" charset="-122"/>
                <a:sym typeface="+mn-ea"/>
              </a:rPr>
              <a:t>易解</a:t>
            </a:r>
            <a:r>
              <a:rPr lang="en-US" altLang="zh-CN" sz="2400" b="1" dirty="0">
                <a:solidFill>
                  <a:srgbClr val="0000FF"/>
                </a:solidFill>
                <a:latin typeface="宋体" panose="02010600030101010101" pitchFamily="2" charset="-122"/>
                <a:sym typeface="+mn-ea"/>
              </a:rPr>
              <a:t>”</a:t>
            </a:r>
            <a:r>
              <a:rPr lang="zh-CN" altLang="en-US" sz="2400" b="1" dirty="0">
                <a:solidFill>
                  <a:srgbClr val="0000FF"/>
                </a:solidFill>
                <a:latin typeface="宋体" panose="02010600030101010101" pitchFamily="2" charset="-122"/>
                <a:sym typeface="+mn-ea"/>
              </a:rPr>
              <a:t>的还是</a:t>
            </a:r>
            <a:r>
              <a:rPr lang="en-US" altLang="zh-CN" sz="2400" b="1" dirty="0">
                <a:solidFill>
                  <a:srgbClr val="0000FF"/>
                </a:solidFill>
                <a:latin typeface="宋体" panose="02010600030101010101" pitchFamily="2" charset="-122"/>
                <a:sym typeface="+mn-ea"/>
              </a:rPr>
              <a:t>“</a:t>
            </a:r>
            <a:r>
              <a:rPr lang="zh-CN" altLang="en-US" sz="2400" b="1" dirty="0">
                <a:solidFill>
                  <a:srgbClr val="0000FF"/>
                </a:solidFill>
                <a:latin typeface="宋体" panose="02010600030101010101" pitchFamily="2" charset="-122"/>
                <a:sym typeface="+mn-ea"/>
              </a:rPr>
              <a:t>难解</a:t>
            </a:r>
            <a:r>
              <a:rPr lang="en-US" altLang="zh-CN" sz="2400" b="1" dirty="0">
                <a:solidFill>
                  <a:srgbClr val="0000FF"/>
                </a:solidFill>
                <a:latin typeface="宋体" panose="02010600030101010101" pitchFamily="2" charset="-122"/>
                <a:sym typeface="+mn-ea"/>
              </a:rPr>
              <a:t>”</a:t>
            </a:r>
            <a:r>
              <a:rPr lang="zh-CN" altLang="en-US" sz="2400" b="1" dirty="0">
                <a:solidFill>
                  <a:srgbClr val="0000FF"/>
                </a:solidFill>
                <a:latin typeface="宋体" panose="02010600030101010101" pitchFamily="2" charset="-122"/>
                <a:sym typeface="+mn-ea"/>
              </a:rPr>
              <a:t>的？</a:t>
            </a:r>
            <a:endParaRPr lang="zh-CN" altLang="en-US" sz="2400" b="1" dirty="0">
              <a:solidFill>
                <a:srgbClr val="0000FF"/>
              </a:solidFill>
              <a:latin typeface="宋体" panose="02010600030101010101" pitchFamily="2" charset="-122"/>
              <a:sym typeface="+mn-ea"/>
            </a:endParaRPr>
          </a:p>
        </p:txBody>
      </p:sp>
      <p:sp>
        <p:nvSpPr>
          <p:cNvPr id="3" name="文本框 2"/>
          <p:cNvSpPr txBox="1"/>
          <p:nvPr/>
        </p:nvSpPr>
        <p:spPr>
          <a:xfrm>
            <a:off x="310515" y="3919855"/>
            <a:ext cx="8271510" cy="1198880"/>
          </a:xfrm>
          <a:prstGeom prst="rect">
            <a:avLst/>
          </a:prstGeom>
          <a:noFill/>
        </p:spPr>
        <p:txBody>
          <a:bodyPr wrap="square" rtlCol="0" anchor="t">
            <a:spAutoFit/>
          </a:bodyPr>
          <a:p>
            <a:pPr algn="l" eaLnBrk="1" hangingPunct="1">
              <a:spcBef>
                <a:spcPct val="0"/>
              </a:spcBef>
              <a:buFontTx/>
              <a:defRPr/>
            </a:pPr>
            <a:r>
              <a:rPr lang="en-US" altLang="zh-CN" sz="2400" b="1" dirty="0">
                <a:latin typeface="宋体" panose="02010600030101010101" pitchFamily="2" charset="-122"/>
                <a:sym typeface="+mn-ea"/>
              </a:rPr>
              <a:t>    </a:t>
            </a:r>
            <a:r>
              <a:rPr lang="zh-CN" altLang="en-US" sz="2400" b="1" dirty="0">
                <a:latin typeface="宋体" panose="02010600030101010101" pitchFamily="2" charset="-122"/>
                <a:sym typeface="+mn-ea"/>
              </a:rPr>
              <a:t>对于许多实际的问题，人们至今无法确切了解其内在的计算复杂性，因此，只能用分类的方法将计算复杂性大致相同的问题归类进行研究。</a:t>
            </a:r>
            <a:endParaRPr lang="zh-CN" altLang="en-US" sz="2400" b="1" dirty="0">
              <a:latin typeface="宋体" panose="02010600030101010101" pitchFamily="2" charset="-122"/>
              <a:sym typeface="+mn-ea"/>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4"/>
          <p:cNvSpPr txBox="1">
            <a:spLocks noChangeArrowheads="1"/>
          </p:cNvSpPr>
          <p:nvPr/>
        </p:nvSpPr>
        <p:spPr bwMode="auto">
          <a:xfrm>
            <a:off x="1036955" y="210359"/>
            <a:ext cx="7267575"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600" b="1" dirty="0">
                <a:solidFill>
                  <a:schemeClr val="bg1"/>
                </a:solidFill>
                <a:latin typeface="黑体" panose="02010609060101010101" pitchFamily="49" charset="-122"/>
                <a:ea typeface="黑体" panose="02010609060101010101" pitchFamily="49" charset="-122"/>
              </a:rPr>
              <a:t>10.2.3  </a:t>
            </a:r>
            <a:r>
              <a:rPr kumimoji="1" lang="zh-CN" altLang="en-US" sz="3600" b="1" dirty="0">
                <a:solidFill>
                  <a:schemeClr val="bg1"/>
                </a:solidFill>
                <a:latin typeface="黑体" panose="02010609060101010101" pitchFamily="49" charset="-122"/>
                <a:ea typeface="黑体" panose="02010609060101010101" pitchFamily="49" charset="-122"/>
              </a:rPr>
              <a:t>非确定性算法与</a:t>
            </a:r>
            <a:r>
              <a:rPr kumimoji="1" lang="en-US" altLang="zh-CN" sz="3600" b="1" dirty="0">
                <a:solidFill>
                  <a:schemeClr val="bg1"/>
                </a:solidFill>
                <a:latin typeface="黑体" panose="02010609060101010101" pitchFamily="49" charset="-122"/>
                <a:ea typeface="黑体" panose="02010609060101010101" pitchFamily="49" charset="-122"/>
              </a:rPr>
              <a:t>NP</a:t>
            </a:r>
            <a:r>
              <a:rPr kumimoji="1" lang="zh-CN" altLang="en-US" sz="3600" b="1" dirty="0">
                <a:solidFill>
                  <a:schemeClr val="bg1"/>
                </a:solidFill>
                <a:latin typeface="黑体" panose="02010609060101010101" pitchFamily="49" charset="-122"/>
                <a:ea typeface="黑体" panose="02010609060101010101" pitchFamily="49" charset="-122"/>
              </a:rPr>
              <a:t>类问题 </a:t>
            </a:r>
            <a:endParaRPr kumimoji="1" lang="zh-CN" altLang="en-US" sz="3600" b="1" dirty="0">
              <a:solidFill>
                <a:schemeClr val="bg1"/>
              </a:solidFill>
              <a:latin typeface="黑体" panose="02010609060101010101" pitchFamily="49" charset="-122"/>
              <a:ea typeface="黑体" panose="02010609060101010101" pitchFamily="49" charset="-122"/>
            </a:endParaRPr>
          </a:p>
        </p:txBody>
      </p:sp>
      <p:sp>
        <p:nvSpPr>
          <p:cNvPr id="16387" name="Text Box 5"/>
          <p:cNvSpPr txBox="1">
            <a:spLocks noChangeArrowheads="1"/>
          </p:cNvSpPr>
          <p:nvPr/>
        </p:nvSpPr>
        <p:spPr bwMode="auto">
          <a:xfrm>
            <a:off x="71120" y="1135380"/>
            <a:ext cx="9022715" cy="430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pPr>
            <a:r>
              <a:rPr kumimoji="1" lang="en-US" altLang="zh-CN" sz="2400" b="1" dirty="0">
                <a:latin typeface="Times New Roman" panose="02020603050405020304" pitchFamily="18" charset="0"/>
              </a:rPr>
              <a:t> </a:t>
            </a:r>
            <a:r>
              <a:rPr kumimoji="1" lang="zh-CN" altLang="en-US" sz="2400" b="1" dirty="0">
                <a:latin typeface="Times New Roman" panose="02020603050405020304" pitchFamily="18" charset="0"/>
              </a:rPr>
              <a:t>定义</a:t>
            </a:r>
            <a:r>
              <a:rPr kumimoji="1" lang="en-US" altLang="zh-CN" sz="2400" b="1" dirty="0">
                <a:latin typeface="Times New Roman" panose="02020603050405020304" pitchFamily="18" charset="0"/>
              </a:rPr>
              <a:t>10.3  </a:t>
            </a:r>
            <a:r>
              <a:rPr kumimoji="1" lang="zh-CN" altLang="en-US" sz="2400" b="1" dirty="0">
                <a:latin typeface="Times New Roman" panose="02020603050405020304" pitchFamily="18" charset="0"/>
              </a:rPr>
              <a:t>设</a:t>
            </a:r>
            <a:r>
              <a:rPr kumimoji="1" lang="en-US" altLang="zh-CN" sz="2400" b="1" dirty="0">
                <a:latin typeface="Times New Roman" panose="02020603050405020304" pitchFamily="18" charset="0"/>
              </a:rPr>
              <a:t>A</a:t>
            </a:r>
            <a:r>
              <a:rPr kumimoji="1" lang="zh-CN" altLang="en-US" sz="2400" b="1" dirty="0">
                <a:latin typeface="Times New Roman" panose="02020603050405020304" pitchFamily="18" charset="0"/>
              </a:rPr>
              <a:t>是求解问题</a:t>
            </a:r>
            <a:r>
              <a:rPr kumimoji="1" lang="en-US" altLang="zh-CN" sz="2400" b="1" dirty="0">
                <a:latin typeface="Times New Roman" panose="02020603050405020304" pitchFamily="18" charset="0"/>
              </a:rPr>
              <a:t>Π</a:t>
            </a:r>
            <a:r>
              <a:rPr kumimoji="1" lang="zh-CN" altLang="en-US" sz="2400" b="1" dirty="0">
                <a:latin typeface="Times New Roman" panose="02020603050405020304" pitchFamily="18" charset="0"/>
              </a:rPr>
              <a:t>的一个算法，如果算法</a:t>
            </a:r>
            <a:r>
              <a:rPr kumimoji="1" lang="en-US" altLang="zh-CN" sz="2400" b="1" dirty="0">
                <a:latin typeface="Times New Roman" panose="02020603050405020304" pitchFamily="18" charset="0"/>
              </a:rPr>
              <a:t>A</a:t>
            </a:r>
            <a:r>
              <a:rPr kumimoji="1" lang="zh-CN" altLang="en-US" sz="2400" b="1" dirty="0">
                <a:latin typeface="Times New Roman" panose="02020603050405020304" pitchFamily="18" charset="0"/>
              </a:rPr>
              <a:t>以如下</a:t>
            </a:r>
            <a:r>
              <a:rPr kumimoji="1" lang="zh-CN" altLang="en-US" sz="2400" b="1" dirty="0">
                <a:solidFill>
                  <a:schemeClr val="tx2"/>
                </a:solidFill>
                <a:latin typeface="Times New Roman" panose="02020603050405020304" pitchFamily="18" charset="0"/>
              </a:rPr>
              <a:t>猜测并验证</a:t>
            </a:r>
            <a:r>
              <a:rPr kumimoji="1" lang="zh-CN" altLang="en-US" sz="2400" b="1" dirty="0">
                <a:latin typeface="Times New Roman" panose="02020603050405020304" pitchFamily="18" charset="0"/>
              </a:rPr>
              <a:t>的方式工作，就称算法</a:t>
            </a:r>
            <a:r>
              <a:rPr kumimoji="1" lang="en-US" altLang="zh-CN" sz="2400" b="1" dirty="0">
                <a:latin typeface="Times New Roman" panose="02020603050405020304" pitchFamily="18" charset="0"/>
              </a:rPr>
              <a:t>A</a:t>
            </a:r>
            <a:r>
              <a:rPr kumimoji="1" lang="zh-CN" altLang="en-US" sz="2400" b="1" dirty="0">
                <a:latin typeface="Times New Roman" panose="02020603050405020304" pitchFamily="18" charset="0"/>
              </a:rPr>
              <a:t>是</a:t>
            </a:r>
            <a:r>
              <a:rPr kumimoji="1" lang="zh-CN" altLang="en-US" sz="2400" b="1" dirty="0">
                <a:solidFill>
                  <a:srgbClr val="CC0099"/>
                </a:solidFill>
                <a:latin typeface="Times New Roman" panose="02020603050405020304" pitchFamily="18" charset="0"/>
              </a:rPr>
              <a:t>非确定性</a:t>
            </a:r>
            <a:r>
              <a:rPr kumimoji="1" lang="zh-CN" altLang="en-US" sz="2400" b="1" dirty="0">
                <a:latin typeface="Times New Roman" panose="02020603050405020304" pitchFamily="18" charset="0"/>
              </a:rPr>
              <a:t>（</a:t>
            </a:r>
            <a:r>
              <a:rPr kumimoji="1" lang="en-US" altLang="zh-CN" sz="2400" b="1" dirty="0" err="1">
                <a:latin typeface="Times New Roman" panose="02020603050405020304" pitchFamily="18" charset="0"/>
              </a:rPr>
              <a:t>Nondeterminism</a:t>
            </a:r>
            <a:r>
              <a:rPr kumimoji="1" lang="zh-CN" altLang="en-US" sz="2400" b="1" dirty="0">
                <a:latin typeface="Times New Roman" panose="02020603050405020304" pitchFamily="18" charset="0"/>
              </a:rPr>
              <a:t>）算法：</a:t>
            </a:r>
            <a:endParaRPr kumimoji="1" lang="zh-CN" altLang="en-US" sz="2400" b="1" dirty="0">
              <a:latin typeface="Times New Roman" panose="02020603050405020304" pitchFamily="18" charset="0"/>
            </a:endParaRPr>
          </a:p>
          <a:p>
            <a:pPr algn="just" eaLnBrk="1" hangingPunct="1">
              <a:spcBef>
                <a:spcPct val="50000"/>
              </a:spcBef>
            </a:pPr>
            <a:r>
              <a:rPr kumimoji="1" lang="zh-CN" altLang="en-US" sz="2400" b="1" dirty="0">
                <a:latin typeface="Times New Roman" panose="02020603050405020304" pitchFamily="18" charset="0"/>
              </a:rPr>
              <a:t>  （</a:t>
            </a:r>
            <a:r>
              <a:rPr kumimoji="1" lang="en-US" altLang="zh-CN" sz="2400" b="1" dirty="0">
                <a:latin typeface="Times New Roman" panose="02020603050405020304" pitchFamily="18" charset="0"/>
              </a:rPr>
              <a:t>1</a:t>
            </a:r>
            <a:r>
              <a:rPr kumimoji="1" lang="zh-CN" altLang="en-US" sz="2400" b="1" dirty="0">
                <a:latin typeface="Times New Roman" panose="02020603050405020304" pitchFamily="18" charset="0"/>
              </a:rPr>
              <a:t>）</a:t>
            </a:r>
            <a:r>
              <a:rPr kumimoji="1" lang="zh-CN" altLang="en-US" sz="2400" b="1" dirty="0">
                <a:solidFill>
                  <a:srgbClr val="CC0099"/>
                </a:solidFill>
                <a:latin typeface="Times New Roman" panose="02020603050405020304" pitchFamily="18" charset="0"/>
              </a:rPr>
              <a:t>猜测阶段</a:t>
            </a:r>
            <a:r>
              <a:rPr kumimoji="1" lang="zh-CN" altLang="en-US" sz="2400" b="1" dirty="0">
                <a:latin typeface="Times New Roman" panose="02020603050405020304" pitchFamily="18" charset="0"/>
              </a:rPr>
              <a:t>：在这个阶段，对问题的输入实例产生一个任意字符串</a:t>
            </a:r>
            <a:r>
              <a:rPr kumimoji="1" lang="en-US" altLang="zh-CN" sz="2400" b="1" dirty="0">
                <a:latin typeface="Times New Roman" panose="02020603050405020304" pitchFamily="18" charset="0"/>
              </a:rPr>
              <a:t>y</a:t>
            </a:r>
            <a:r>
              <a:rPr kumimoji="1" lang="zh-CN" altLang="en-US" sz="2400" b="1" dirty="0">
                <a:latin typeface="Times New Roman" panose="02020603050405020304" pitchFamily="18" charset="0"/>
              </a:rPr>
              <a:t>，在算法的每一次运行时，串</a:t>
            </a:r>
            <a:r>
              <a:rPr kumimoji="1" lang="en-US" altLang="zh-CN" sz="2400" b="1" dirty="0">
                <a:latin typeface="Times New Roman" panose="02020603050405020304" pitchFamily="18" charset="0"/>
              </a:rPr>
              <a:t>y</a:t>
            </a:r>
            <a:r>
              <a:rPr kumimoji="1" lang="zh-CN" altLang="en-US" sz="2400" b="1" dirty="0">
                <a:latin typeface="Times New Roman" panose="02020603050405020304" pitchFamily="18" charset="0"/>
              </a:rPr>
              <a:t>的值可能不同，因此，猜测以一种非确定的形式工作。</a:t>
            </a:r>
            <a:endParaRPr kumimoji="1" lang="zh-CN" altLang="en-US" sz="2400" b="1" dirty="0">
              <a:latin typeface="Times New Roman" panose="02020603050405020304" pitchFamily="18" charset="0"/>
            </a:endParaRPr>
          </a:p>
          <a:p>
            <a:pPr algn="just" eaLnBrk="1" hangingPunct="1">
              <a:spcBef>
                <a:spcPct val="50000"/>
              </a:spcBef>
            </a:pPr>
            <a:r>
              <a:rPr kumimoji="1" lang="zh-CN" altLang="en-US" sz="2400" b="1" dirty="0">
                <a:latin typeface="宋体" panose="02010600030101010101" pitchFamily="2" charset="-122"/>
              </a:rPr>
              <a:t> （</a:t>
            </a:r>
            <a:r>
              <a:rPr kumimoji="1" lang="en-US" altLang="zh-CN" sz="2400" b="1" dirty="0">
                <a:latin typeface="Times New Roman" panose="02020603050405020304" pitchFamily="18" charset="0"/>
              </a:rPr>
              <a:t>2</a:t>
            </a:r>
            <a:r>
              <a:rPr kumimoji="1" lang="zh-CN" altLang="en-US" sz="2400" b="1" dirty="0">
                <a:latin typeface="宋体" panose="02010600030101010101" pitchFamily="2" charset="-122"/>
              </a:rPr>
              <a:t>）</a:t>
            </a:r>
            <a:r>
              <a:rPr kumimoji="1" lang="zh-CN" altLang="en-US" sz="2400" b="1" dirty="0">
                <a:solidFill>
                  <a:srgbClr val="CC0099"/>
                </a:solidFill>
                <a:latin typeface="宋体" panose="02010600030101010101" pitchFamily="2" charset="-122"/>
              </a:rPr>
              <a:t>验证阶段</a:t>
            </a:r>
            <a:r>
              <a:rPr kumimoji="1" lang="zh-CN" altLang="en-US" sz="2400" b="1" dirty="0">
                <a:latin typeface="宋体" panose="02010600030101010101" pitchFamily="2" charset="-122"/>
              </a:rPr>
              <a:t>：在这个阶段，用一个确定性算法验证：</a:t>
            </a:r>
            <a:endParaRPr kumimoji="1" lang="zh-CN" altLang="en-US" sz="2400" b="1" dirty="0">
              <a:latin typeface="宋体" panose="02010600030101010101" pitchFamily="2" charset="-122"/>
            </a:endParaRPr>
          </a:p>
          <a:p>
            <a:pPr algn="just" eaLnBrk="1" hangingPunct="1">
              <a:spcBef>
                <a:spcPct val="20000"/>
              </a:spcBef>
            </a:pPr>
            <a:r>
              <a:rPr kumimoji="1" lang="zh-CN" altLang="en-US" sz="2400" b="1" dirty="0">
                <a:latin typeface="宋体" panose="02010600030101010101" pitchFamily="2" charset="-122"/>
              </a:rPr>
              <a:t>  ① 检查在猜测阶段产生的串</a:t>
            </a:r>
            <a:r>
              <a:rPr kumimoji="1" lang="en-US" altLang="zh-CN" sz="2400" b="1" dirty="0">
                <a:latin typeface="Times New Roman" panose="02020603050405020304" pitchFamily="18" charset="0"/>
              </a:rPr>
              <a:t>y</a:t>
            </a:r>
            <a:r>
              <a:rPr kumimoji="1" lang="zh-CN" altLang="en-US" sz="2400" b="1" dirty="0">
                <a:latin typeface="宋体" panose="02010600030101010101" pitchFamily="2" charset="-122"/>
              </a:rPr>
              <a:t>是否是合适的形式，如果不是，则算法停下来并得到</a:t>
            </a:r>
            <a:r>
              <a:rPr kumimoji="1" lang="en-US" altLang="zh-CN" sz="2400" b="1" dirty="0">
                <a:latin typeface="Times New Roman" panose="02020603050405020304" pitchFamily="18" charset="0"/>
              </a:rPr>
              <a:t>no</a:t>
            </a:r>
            <a:r>
              <a:rPr kumimoji="1" lang="zh-CN" altLang="en-US" sz="2400" b="1" dirty="0">
                <a:latin typeface="宋体" panose="02010600030101010101" pitchFamily="2" charset="-122"/>
              </a:rPr>
              <a:t>；</a:t>
            </a:r>
            <a:endParaRPr kumimoji="1" lang="zh-CN" altLang="en-US" sz="2400" b="1" dirty="0">
              <a:latin typeface="宋体" panose="02010600030101010101" pitchFamily="2" charset="-122"/>
            </a:endParaRPr>
          </a:p>
          <a:p>
            <a:pPr algn="just" eaLnBrk="1" hangingPunct="1">
              <a:spcBef>
                <a:spcPct val="20000"/>
              </a:spcBef>
            </a:pPr>
            <a:r>
              <a:rPr kumimoji="1" lang="zh-CN" altLang="en-US" sz="2400" b="1" dirty="0">
                <a:latin typeface="宋体" panose="02010600030101010101" pitchFamily="2" charset="-122"/>
              </a:rPr>
              <a:t>  </a:t>
            </a:r>
            <a:r>
              <a:rPr kumimoji="1" lang="zh-CN" altLang="en-US" sz="2400" b="1" dirty="0"/>
              <a:t>② </a:t>
            </a:r>
            <a:r>
              <a:rPr kumimoji="1" lang="zh-CN" altLang="en-US" sz="2400" b="1" dirty="0">
                <a:latin typeface="宋体" panose="02010600030101010101" pitchFamily="2" charset="-122"/>
              </a:rPr>
              <a:t>如果串</a:t>
            </a:r>
            <a:r>
              <a:rPr kumimoji="1" lang="en-US" altLang="zh-CN" sz="2400" b="1" dirty="0">
                <a:latin typeface="Times New Roman" panose="02020603050405020304" pitchFamily="18" charset="0"/>
              </a:rPr>
              <a:t>y</a:t>
            </a:r>
            <a:r>
              <a:rPr kumimoji="1" lang="zh-CN" altLang="en-US" sz="2400" b="1" dirty="0">
                <a:latin typeface="宋体" panose="02010600030101010101" pitchFamily="2" charset="-122"/>
              </a:rPr>
              <a:t>是合适的形式，则验证它是否是问题的解，如果是，则算法停下来并得到</a:t>
            </a:r>
            <a:r>
              <a:rPr kumimoji="1" lang="en-US" altLang="zh-CN" sz="2400" b="1" dirty="0">
                <a:latin typeface="Times New Roman" panose="02020603050405020304" pitchFamily="18" charset="0"/>
              </a:rPr>
              <a:t>yes</a:t>
            </a:r>
            <a:r>
              <a:rPr kumimoji="1" lang="zh-CN" altLang="en-US" sz="2400" b="1" dirty="0">
                <a:latin typeface="宋体" panose="02010600030101010101" pitchFamily="2" charset="-122"/>
              </a:rPr>
              <a:t>，否则算法停下来并得到</a:t>
            </a:r>
            <a:r>
              <a:rPr kumimoji="1" lang="en-US" altLang="zh-CN" sz="2400" b="1" dirty="0">
                <a:latin typeface="Times New Roman" panose="02020603050405020304" pitchFamily="18" charset="0"/>
              </a:rPr>
              <a:t>no</a:t>
            </a:r>
            <a:r>
              <a:rPr kumimoji="1" lang="zh-CN" altLang="en-US" sz="2400" b="1" dirty="0">
                <a:latin typeface="宋体" panose="02010600030101010101" pitchFamily="2" charset="-122"/>
              </a:rPr>
              <a:t>。</a:t>
            </a:r>
            <a:r>
              <a:rPr kumimoji="1" lang="zh-CN" altLang="en-US" sz="2400" b="1" dirty="0">
                <a:latin typeface="Times New Roman" panose="02020603050405020304" pitchFamily="18" charset="0"/>
              </a:rPr>
              <a:t> </a:t>
            </a:r>
            <a:endParaRPr kumimoji="1" lang="zh-CN" altLang="en-US" sz="2400" b="1" dirty="0">
              <a:latin typeface="Times New Roman" panose="02020603050405020304" pitchFamily="18" charset="0"/>
            </a:endParaRPr>
          </a:p>
        </p:txBody>
      </p:sp>
      <p:sp>
        <p:nvSpPr>
          <p:cNvPr id="4" name="Text Box 6"/>
          <p:cNvSpPr txBox="1">
            <a:spLocks noChangeArrowheads="1"/>
          </p:cNvSpPr>
          <p:nvPr/>
        </p:nvSpPr>
        <p:spPr bwMode="auto">
          <a:xfrm>
            <a:off x="184974" y="5436840"/>
            <a:ext cx="877443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dirty="0" smtClean="0">
                <a:solidFill>
                  <a:srgbClr val="CC0099"/>
                </a:solidFill>
                <a:latin typeface="+mn-ea"/>
                <a:ea typeface="+mn-ea"/>
              </a:rPr>
              <a:t>显然，非确定性算法不是一个实际可行的算法，引入它的目的是给出</a:t>
            </a:r>
            <a:r>
              <a:rPr lang="en-US" altLang="zh-CN" sz="2400" b="1" dirty="0" smtClean="0">
                <a:solidFill>
                  <a:srgbClr val="CC0099"/>
                </a:solidFill>
                <a:latin typeface="+mn-ea"/>
                <a:ea typeface="+mn-ea"/>
              </a:rPr>
              <a:t>NP</a:t>
            </a:r>
            <a:r>
              <a:rPr lang="zh-CN" altLang="en-US" sz="2400" b="1" dirty="0" smtClean="0">
                <a:solidFill>
                  <a:srgbClr val="CC0099"/>
                </a:solidFill>
                <a:latin typeface="+mn-ea"/>
                <a:ea typeface="+mn-ea"/>
              </a:rPr>
              <a:t>类问题的定义，从而将验证过程为多项式时间的问题归为一类进行研究。</a:t>
            </a:r>
            <a:endParaRPr lang="zh-CN" altLang="en-US" sz="2400" b="1" dirty="0" smtClean="0">
              <a:solidFill>
                <a:srgbClr val="CC0099"/>
              </a:solidFill>
              <a:latin typeface="+mn-ea"/>
              <a:ea typeface="+mn-ea"/>
            </a:endParaRPr>
          </a:p>
        </p:txBody>
      </p:sp>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4"/>
          <p:cNvSpPr txBox="1">
            <a:spLocks noChangeArrowheads="1"/>
          </p:cNvSpPr>
          <p:nvPr/>
        </p:nvSpPr>
        <p:spPr bwMode="auto">
          <a:xfrm>
            <a:off x="276225" y="1123315"/>
            <a:ext cx="8550910" cy="156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a:latin typeface="宋体" panose="02010600030101010101" pitchFamily="2" charset="-122"/>
              </a:rPr>
              <a:t>定义</a:t>
            </a:r>
            <a:r>
              <a:rPr kumimoji="1" lang="en-US" altLang="zh-CN" sz="2400" b="1">
                <a:latin typeface="宋体" panose="02010600030101010101" pitchFamily="2" charset="-122"/>
              </a:rPr>
              <a:t>10.4  </a:t>
            </a:r>
            <a:r>
              <a:rPr kumimoji="1" lang="zh-CN" altLang="en-US" sz="2400" b="1">
                <a:latin typeface="宋体" panose="02010600030101010101" pitchFamily="2" charset="-122"/>
              </a:rPr>
              <a:t>如果对于某个判定问题</a:t>
            </a:r>
            <a:r>
              <a:rPr kumimoji="1" lang="en-US" altLang="zh-CN" sz="2400" b="1">
                <a:latin typeface="宋体" panose="02010600030101010101" pitchFamily="2" charset="-122"/>
              </a:rPr>
              <a:t>Π</a:t>
            </a:r>
            <a:r>
              <a:rPr kumimoji="1" lang="zh-CN" altLang="en-US" sz="2400" b="1">
                <a:latin typeface="宋体" panose="02010600030101010101" pitchFamily="2" charset="-122"/>
              </a:rPr>
              <a:t>，存在一个非负整数</a:t>
            </a:r>
            <a:r>
              <a:rPr kumimoji="1" lang="en-US" altLang="zh-CN" sz="2400" b="1" i="1">
                <a:latin typeface="宋体" panose="02010600030101010101" pitchFamily="2" charset="-122"/>
              </a:rPr>
              <a:t>k</a:t>
            </a:r>
            <a:r>
              <a:rPr kumimoji="1" lang="zh-CN" altLang="en-US" sz="2400" b="1">
                <a:latin typeface="宋体" panose="02010600030101010101" pitchFamily="2" charset="-122"/>
              </a:rPr>
              <a:t>，对于输入规模为</a:t>
            </a:r>
            <a:r>
              <a:rPr kumimoji="1" lang="en-US" altLang="zh-CN" sz="2400" b="1" i="1">
                <a:latin typeface="宋体" panose="02010600030101010101" pitchFamily="2" charset="-122"/>
              </a:rPr>
              <a:t>n</a:t>
            </a:r>
            <a:r>
              <a:rPr kumimoji="1" lang="zh-CN" altLang="en-US" sz="2400" b="1">
                <a:latin typeface="宋体" panose="02010600030101010101" pitchFamily="2" charset="-122"/>
              </a:rPr>
              <a:t>的实例，能够以</a:t>
            </a:r>
            <a:r>
              <a:rPr kumimoji="1" lang="en-US" altLang="zh-CN" sz="2400" b="1" i="1">
                <a:latin typeface="宋体" panose="02010600030101010101" pitchFamily="2" charset="-122"/>
              </a:rPr>
              <a:t>O</a:t>
            </a:r>
            <a:r>
              <a:rPr kumimoji="1" lang="en-US" altLang="zh-CN" sz="2400" b="1">
                <a:latin typeface="宋体" panose="02010600030101010101" pitchFamily="2" charset="-122"/>
              </a:rPr>
              <a:t>(</a:t>
            </a:r>
            <a:r>
              <a:rPr kumimoji="1" lang="en-US" altLang="zh-CN" sz="2400" b="1" i="1">
                <a:latin typeface="宋体" panose="02010600030101010101" pitchFamily="2" charset="-122"/>
              </a:rPr>
              <a:t>n</a:t>
            </a:r>
            <a:r>
              <a:rPr kumimoji="1" lang="en-US" altLang="zh-CN" sz="2400" b="1" i="1" baseline="30000">
                <a:latin typeface="宋体" panose="02010600030101010101" pitchFamily="2" charset="-122"/>
              </a:rPr>
              <a:t>k</a:t>
            </a:r>
            <a:r>
              <a:rPr kumimoji="1" lang="en-US" altLang="zh-CN" sz="2400" b="1">
                <a:latin typeface="宋体" panose="02010600030101010101" pitchFamily="2" charset="-122"/>
              </a:rPr>
              <a:t>)</a:t>
            </a:r>
            <a:r>
              <a:rPr kumimoji="1" lang="zh-CN" altLang="en-US" sz="2400" b="1">
                <a:latin typeface="宋体" panose="02010600030101010101" pitchFamily="2" charset="-122"/>
              </a:rPr>
              <a:t>的时间运行一个非确定性算法，得到</a:t>
            </a:r>
            <a:r>
              <a:rPr kumimoji="1" lang="en-US" altLang="zh-CN" sz="2400" b="1">
                <a:latin typeface="宋体" panose="02010600030101010101" pitchFamily="2" charset="-122"/>
              </a:rPr>
              <a:t>yes</a:t>
            </a:r>
            <a:r>
              <a:rPr kumimoji="1" lang="zh-CN" altLang="en-US" sz="2400" b="1">
                <a:latin typeface="宋体" panose="02010600030101010101" pitchFamily="2" charset="-122"/>
              </a:rPr>
              <a:t>或</a:t>
            </a:r>
            <a:r>
              <a:rPr kumimoji="1" lang="en-US" altLang="zh-CN" sz="2400" b="1">
                <a:latin typeface="宋体" panose="02010600030101010101" pitchFamily="2" charset="-122"/>
              </a:rPr>
              <a:t>no</a:t>
            </a:r>
            <a:r>
              <a:rPr kumimoji="1" lang="zh-CN" altLang="en-US" sz="2400" b="1">
                <a:latin typeface="宋体" panose="02010600030101010101" pitchFamily="2" charset="-122"/>
              </a:rPr>
              <a:t>的答案，则该判定问题</a:t>
            </a:r>
            <a:r>
              <a:rPr kumimoji="1" lang="en-US" altLang="zh-CN" sz="2400" b="1">
                <a:latin typeface="宋体" panose="02010600030101010101" pitchFamily="2" charset="-122"/>
              </a:rPr>
              <a:t>Π</a:t>
            </a:r>
            <a:r>
              <a:rPr kumimoji="1" lang="zh-CN" altLang="en-US" sz="2400" b="1">
                <a:latin typeface="宋体" panose="02010600030101010101" pitchFamily="2" charset="-122"/>
              </a:rPr>
              <a:t>是一个 </a:t>
            </a:r>
            <a:r>
              <a:rPr kumimoji="1" lang="en-US" altLang="zh-CN" sz="2400" b="1">
                <a:solidFill>
                  <a:srgbClr val="CC0099"/>
                </a:solidFill>
                <a:latin typeface="宋体" panose="02010600030101010101" pitchFamily="2" charset="-122"/>
              </a:rPr>
              <a:t>NP </a:t>
            </a:r>
            <a:r>
              <a:rPr kumimoji="1" lang="zh-CN" altLang="en-US" sz="2400" b="1">
                <a:solidFill>
                  <a:srgbClr val="CC0099"/>
                </a:solidFill>
                <a:latin typeface="宋体" panose="02010600030101010101" pitchFamily="2" charset="-122"/>
              </a:rPr>
              <a:t>类</a:t>
            </a:r>
            <a:r>
              <a:rPr kumimoji="1" lang="zh-CN" altLang="en-US" sz="2400" b="1">
                <a:latin typeface="宋体" panose="02010600030101010101" pitchFamily="2" charset="-122"/>
              </a:rPr>
              <a:t>（</a:t>
            </a:r>
            <a:r>
              <a:rPr kumimoji="1" lang="en-US" altLang="zh-CN" sz="2400" b="1">
                <a:latin typeface="宋体" panose="02010600030101010101" pitchFamily="2" charset="-122"/>
              </a:rPr>
              <a:t>Nondeterministic Polynomial</a:t>
            </a:r>
            <a:r>
              <a:rPr kumimoji="1" lang="zh-CN" altLang="en-US" sz="2400" b="1">
                <a:latin typeface="宋体" panose="02010600030101010101" pitchFamily="2" charset="-122"/>
              </a:rPr>
              <a:t>）问题。 </a:t>
            </a:r>
            <a:endParaRPr kumimoji="1" lang="zh-CN" altLang="en-US" sz="2400" b="1">
              <a:latin typeface="宋体" panose="02010600030101010101" pitchFamily="2" charset="-122"/>
            </a:endParaRPr>
          </a:p>
        </p:txBody>
      </p:sp>
      <p:sp>
        <p:nvSpPr>
          <p:cNvPr id="17411" name="Text Box 5"/>
          <p:cNvSpPr txBox="1">
            <a:spLocks noChangeArrowheads="1"/>
          </p:cNvSpPr>
          <p:nvPr/>
        </p:nvSpPr>
        <p:spPr bwMode="auto">
          <a:xfrm>
            <a:off x="359410" y="2691765"/>
            <a:ext cx="8542655" cy="21228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Font typeface="Wingdings" panose="05000000000000000000" pitchFamily="2" charset="2"/>
            </a:pPr>
            <a:r>
              <a:rPr kumimoji="1" lang="zh-CN" altLang="en-US" sz="2400" b="1" dirty="0" smtClean="0">
                <a:solidFill>
                  <a:srgbClr val="0000FF"/>
                </a:solidFill>
                <a:latin typeface="Times New Roman" panose="02020603050405020304" pitchFamily="18" charset="0"/>
                <a:sym typeface="+mn-ea"/>
              </a:rPr>
              <a:t>从是否可以被验证的角度，计算复杂性理论将难解问题进一步划分为</a:t>
            </a:r>
            <a:r>
              <a:rPr kumimoji="1" lang="en-US" altLang="zh-CN" sz="2400" b="1" dirty="0" smtClean="0">
                <a:solidFill>
                  <a:srgbClr val="0000FF"/>
                </a:solidFill>
                <a:latin typeface="Times New Roman" panose="02020603050405020304" pitchFamily="18" charset="0"/>
                <a:sym typeface="+mn-ea"/>
              </a:rPr>
              <a:t>NP</a:t>
            </a:r>
            <a:r>
              <a:rPr kumimoji="1" lang="zh-CN" altLang="en-US" sz="2400" b="1" dirty="0" smtClean="0">
                <a:solidFill>
                  <a:srgbClr val="0000FF"/>
                </a:solidFill>
                <a:latin typeface="Times New Roman" panose="02020603050405020304" pitchFamily="18" charset="0"/>
                <a:sym typeface="+mn-ea"/>
              </a:rPr>
              <a:t>问题和</a:t>
            </a:r>
            <a:r>
              <a:rPr kumimoji="1" lang="zh-CN" altLang="en-US" sz="2400" b="1" dirty="0" smtClean="0">
                <a:solidFill>
                  <a:srgbClr val="0000FF"/>
                </a:solidFill>
                <a:latin typeface="宋体" panose="02010600030101010101" pitchFamily="2" charset="-122"/>
                <a:sym typeface="+mn-ea"/>
              </a:rPr>
              <a:t>非</a:t>
            </a:r>
            <a:r>
              <a:rPr kumimoji="1" lang="en-US" altLang="zh-CN" sz="2400" b="1" i="1" dirty="0" smtClean="0">
                <a:solidFill>
                  <a:srgbClr val="0000FF"/>
                </a:solidFill>
                <a:latin typeface="Times New Roman" panose="02020603050405020304" pitchFamily="18" charset="0"/>
                <a:sym typeface="+mn-ea"/>
              </a:rPr>
              <a:t>NP</a:t>
            </a:r>
            <a:r>
              <a:rPr kumimoji="1" lang="zh-CN" altLang="en-US" sz="2400" b="1" dirty="0" smtClean="0">
                <a:solidFill>
                  <a:srgbClr val="0000FF"/>
                </a:solidFill>
                <a:latin typeface="宋体" panose="02010600030101010101" pitchFamily="2" charset="-122"/>
                <a:sym typeface="+mn-ea"/>
              </a:rPr>
              <a:t>问题，</a:t>
            </a:r>
            <a:r>
              <a:rPr kumimoji="1" lang="zh-CN" altLang="en-US" sz="2400" b="1" dirty="0" smtClean="0">
                <a:solidFill>
                  <a:srgbClr val="0000FF"/>
                </a:solidFill>
              </a:rPr>
              <a:t>并不是任何一个在常规计算机上需要指数时间的问题（即难解问题）都是</a:t>
            </a:r>
            <a:r>
              <a:rPr kumimoji="1" lang="en-US" altLang="zh-CN" sz="2400" b="1" dirty="0" smtClean="0">
                <a:solidFill>
                  <a:srgbClr val="0000FF"/>
                </a:solidFill>
              </a:rPr>
              <a:t>NP</a:t>
            </a:r>
            <a:r>
              <a:rPr kumimoji="1" lang="zh-CN" altLang="en-US" sz="2400" b="1" dirty="0" smtClean="0">
                <a:solidFill>
                  <a:srgbClr val="0000FF"/>
                </a:solidFill>
                <a:latin typeface="宋体" panose="02010600030101010101" pitchFamily="2" charset="-122"/>
              </a:rPr>
              <a:t>问题</a:t>
            </a:r>
            <a:endParaRPr kumimoji="1" lang="zh-CN" altLang="en-US" sz="2400" b="1" dirty="0" smtClean="0">
              <a:solidFill>
                <a:srgbClr val="0000FF"/>
              </a:solidFill>
              <a:latin typeface="宋体" panose="02010600030101010101" pitchFamily="2" charset="-122"/>
            </a:endParaRPr>
          </a:p>
          <a:p>
            <a:pPr eaLnBrk="1" hangingPunct="1">
              <a:spcBef>
                <a:spcPct val="50000"/>
              </a:spcBef>
            </a:pPr>
            <a:r>
              <a:rPr kumimoji="1" lang="zh-CN" altLang="en-US" sz="2400" b="1" dirty="0" smtClean="0">
                <a:latin typeface="宋体" panose="02010600030101010101" pitchFamily="2" charset="-122"/>
              </a:rPr>
              <a:t>例如：汉</a:t>
            </a:r>
            <a:r>
              <a:rPr kumimoji="1" lang="zh-CN" altLang="en-US" sz="2400" b="1" dirty="0">
                <a:latin typeface="宋体" panose="02010600030101010101" pitchFamily="2" charset="-122"/>
              </a:rPr>
              <a:t>诺塔问题不是</a:t>
            </a:r>
            <a:r>
              <a:rPr kumimoji="1" lang="en-US" altLang="zh-CN" sz="2400" b="1" dirty="0"/>
              <a:t>NP</a:t>
            </a:r>
            <a:r>
              <a:rPr kumimoji="1" lang="zh-CN" altLang="en-US" sz="2400" b="1" dirty="0"/>
              <a:t>类</a:t>
            </a:r>
            <a:r>
              <a:rPr kumimoji="1" lang="zh-CN" altLang="en-US" sz="2400" b="1" dirty="0" smtClean="0"/>
              <a:t>问题，因为不能在多项式时间猜测并验证一个答案。</a:t>
            </a:r>
            <a:endParaRPr kumimoji="1" lang="zh-CN" altLang="en-US" sz="2400" b="1" dirty="0"/>
          </a:p>
        </p:txBody>
      </p:sp>
      <p:sp>
        <p:nvSpPr>
          <p:cNvPr id="17412" name="Text Box 4"/>
          <p:cNvSpPr txBox="1">
            <a:spLocks noChangeArrowheads="1"/>
          </p:cNvSpPr>
          <p:nvPr/>
        </p:nvSpPr>
        <p:spPr bwMode="auto">
          <a:xfrm>
            <a:off x="1073785" y="195580"/>
            <a:ext cx="7267575"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600" b="1">
                <a:solidFill>
                  <a:schemeClr val="bg1"/>
                </a:solidFill>
                <a:latin typeface="黑体" panose="02010609060101010101" pitchFamily="49" charset="-122"/>
                <a:ea typeface="黑体" panose="02010609060101010101" pitchFamily="49" charset="-122"/>
              </a:rPr>
              <a:t>10.2.3  </a:t>
            </a:r>
            <a:r>
              <a:rPr kumimoji="1" lang="zh-CN" altLang="en-US" sz="3600" b="1">
                <a:solidFill>
                  <a:schemeClr val="bg1"/>
                </a:solidFill>
                <a:latin typeface="黑体" panose="02010609060101010101" pitchFamily="49" charset="-122"/>
                <a:ea typeface="黑体" panose="02010609060101010101" pitchFamily="49" charset="-122"/>
              </a:rPr>
              <a:t>非确定性算法与</a:t>
            </a:r>
            <a:r>
              <a:rPr kumimoji="1" lang="en-US" altLang="zh-CN" sz="3600" b="1">
                <a:solidFill>
                  <a:schemeClr val="bg1"/>
                </a:solidFill>
                <a:latin typeface="黑体" panose="02010609060101010101" pitchFamily="49" charset="-122"/>
                <a:ea typeface="黑体" panose="02010609060101010101" pitchFamily="49" charset="-122"/>
              </a:rPr>
              <a:t>NP</a:t>
            </a:r>
            <a:r>
              <a:rPr kumimoji="1" lang="zh-CN" altLang="en-US" sz="3600" b="1">
                <a:solidFill>
                  <a:schemeClr val="bg1"/>
                </a:solidFill>
                <a:latin typeface="黑体" panose="02010609060101010101" pitchFamily="49" charset="-122"/>
                <a:ea typeface="黑体" panose="02010609060101010101" pitchFamily="49" charset="-122"/>
              </a:rPr>
              <a:t>类问题 </a:t>
            </a:r>
            <a:endParaRPr kumimoji="1" lang="zh-CN" altLang="en-US" sz="3600" b="1">
              <a:solidFill>
                <a:schemeClr val="bg1"/>
              </a:solidFill>
              <a:latin typeface="黑体" panose="02010609060101010101" pitchFamily="49" charset="-122"/>
              <a:ea typeface="黑体" panose="02010609060101010101" pitchFamily="49" charset="-122"/>
            </a:endParaRPr>
          </a:p>
        </p:txBody>
      </p:sp>
      <p:grpSp>
        <p:nvGrpSpPr>
          <p:cNvPr id="19" name="Group 13"/>
          <p:cNvGrpSpPr/>
          <p:nvPr/>
        </p:nvGrpSpPr>
        <p:grpSpPr bwMode="auto">
          <a:xfrm>
            <a:off x="3389630" y="4539615"/>
            <a:ext cx="4321175" cy="1715135"/>
            <a:chOff x="867" y="2387"/>
            <a:chExt cx="3260" cy="1234"/>
          </a:xfrm>
        </p:grpSpPr>
        <p:sp>
          <p:nvSpPr>
            <p:cNvPr id="20" name="Oval 7"/>
            <p:cNvSpPr>
              <a:spLocks noChangeArrowheads="1"/>
            </p:cNvSpPr>
            <p:nvPr/>
          </p:nvSpPr>
          <p:spPr bwMode="auto">
            <a:xfrm>
              <a:off x="867" y="2387"/>
              <a:ext cx="3260" cy="1234"/>
            </a:xfrm>
            <a:prstGeom prst="ellipse">
              <a:avLst/>
            </a:prstGeom>
            <a:noFill/>
            <a:ln w="2857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 name="Text Box 8"/>
            <p:cNvSpPr txBox="1">
              <a:spLocks noChangeArrowheads="1"/>
            </p:cNvSpPr>
            <p:nvPr/>
          </p:nvSpPr>
          <p:spPr bwMode="auto">
            <a:xfrm>
              <a:off x="1888" y="2585"/>
              <a:ext cx="120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sz="2000">
                  <a:latin typeface="Times New Roman" panose="02020603050405020304" pitchFamily="18" charset="0"/>
                </a:rPr>
                <a:t>难解问题</a:t>
              </a:r>
              <a:endParaRPr lang="zh-CN" altLang="en-US" sz="2000">
                <a:latin typeface="Times New Roman" panose="02020603050405020304" pitchFamily="18" charset="0"/>
              </a:endParaRPr>
            </a:p>
          </p:txBody>
        </p:sp>
        <p:sp>
          <p:nvSpPr>
            <p:cNvPr id="22" name="Oval 9"/>
            <p:cNvSpPr>
              <a:spLocks noChangeArrowheads="1"/>
            </p:cNvSpPr>
            <p:nvPr/>
          </p:nvSpPr>
          <p:spPr bwMode="auto">
            <a:xfrm>
              <a:off x="1455" y="2869"/>
              <a:ext cx="2329" cy="641"/>
            </a:xfrm>
            <a:prstGeom prst="ellipse">
              <a:avLst/>
            </a:prstGeom>
            <a:noFill/>
            <a:ln w="28575">
              <a:solidFill>
                <a:srgbClr val="000000"/>
              </a:solidFill>
              <a:round/>
            </a:ln>
            <a:extLst>
              <a:ext uri="{909E8E84-426E-40DD-AFC4-6F175D3DCCD1}">
                <a14:hiddenFill xmlns:a14="http://schemas.microsoft.com/office/drawing/2010/main">
                  <a:solidFill>
                    <a:srgbClr val="FFFFFF"/>
                  </a:solidFill>
                </a14:hiddenFill>
              </a:ext>
            </a:extLst>
          </p:spPr>
          <p:txBody>
            <a:bodyPr lIns="54000" rIns="18000"/>
            <a:lstStyle/>
            <a:p>
              <a:pPr algn="just" eaLnBrk="0" hangingPunct="0"/>
              <a:r>
                <a:rPr lang="en-US" altLang="zh-CN" sz="2000">
                  <a:latin typeface="Times New Roman" panose="02020603050405020304" pitchFamily="18" charset="0"/>
                </a:rPr>
                <a:t>NP</a:t>
              </a:r>
              <a:r>
                <a:rPr lang="zh-CN" altLang="en-US" sz="2000">
                  <a:latin typeface="Times New Roman" panose="02020603050405020304" pitchFamily="18" charset="0"/>
                </a:rPr>
                <a:t>类问题</a:t>
              </a:r>
              <a:endParaRPr lang="zh-CN" altLang="en-US" sz="2000">
                <a:latin typeface="Times New Roman" panose="02020603050405020304" pitchFamily="18" charset="0"/>
              </a:endParaRP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411"/>
                                        </p:tgtEl>
                                        <p:attrNameLst>
                                          <p:attrName>style.visibility</p:attrName>
                                        </p:attrNameLst>
                                      </p:cBhvr>
                                      <p:to>
                                        <p:strVal val="visible"/>
                                      </p:to>
                                    </p:set>
                                    <p:animEffect transition="in" filter="blinds(horizontal)">
                                      <p:cBhvr>
                                        <p:cTn id="7" dur="500"/>
                                        <p:tgtEl>
                                          <p:spTgt spid="174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linds(horizontal)">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80597" y="1187477"/>
            <a:ext cx="8077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dirty="0">
                <a:latin typeface="宋体" panose="02010600030101010101" pitchFamily="2" charset="-122"/>
              </a:rPr>
              <a:t> </a:t>
            </a:r>
            <a:r>
              <a:rPr kumimoji="1" lang="en-US" altLang="zh-CN" sz="2800" b="1" dirty="0">
                <a:latin typeface="Times New Roman" panose="02020603050405020304" pitchFamily="18" charset="0"/>
              </a:rPr>
              <a:t>P</a:t>
            </a:r>
            <a:r>
              <a:rPr kumimoji="1" lang="zh-CN" altLang="en-US" sz="2800" b="1" dirty="0">
                <a:latin typeface="宋体" panose="02010600030101010101" pitchFamily="2" charset="-122"/>
              </a:rPr>
              <a:t>类问题和</a:t>
            </a:r>
            <a:r>
              <a:rPr kumimoji="1" lang="en-US" altLang="zh-CN" sz="2800" b="1" dirty="0">
                <a:latin typeface="Times New Roman" panose="02020603050405020304" pitchFamily="18" charset="0"/>
              </a:rPr>
              <a:t>NP</a:t>
            </a:r>
            <a:r>
              <a:rPr kumimoji="1" lang="zh-CN" altLang="en-US" sz="2800" b="1" dirty="0">
                <a:latin typeface="宋体" panose="02010600030101010101" pitchFamily="2" charset="-122"/>
              </a:rPr>
              <a:t>类问题的主要差别：</a:t>
            </a:r>
            <a:r>
              <a:rPr kumimoji="1" lang="zh-CN" altLang="en-US" sz="2800" dirty="0">
                <a:latin typeface="Times New Roman" panose="02020603050405020304" pitchFamily="18" charset="0"/>
              </a:rPr>
              <a:t>  </a:t>
            </a:r>
            <a:endParaRPr kumimoji="1" lang="zh-CN" altLang="en-US" sz="2800" dirty="0">
              <a:latin typeface="Times New Roman" panose="02020603050405020304" pitchFamily="18" charset="0"/>
            </a:endParaRPr>
          </a:p>
        </p:txBody>
      </p:sp>
      <p:sp>
        <p:nvSpPr>
          <p:cNvPr id="20483" name="Text Box 5"/>
          <p:cNvSpPr txBox="1">
            <a:spLocks noChangeArrowheads="1"/>
          </p:cNvSpPr>
          <p:nvPr/>
        </p:nvSpPr>
        <p:spPr bwMode="auto">
          <a:xfrm>
            <a:off x="429260" y="1771650"/>
            <a:ext cx="8352790" cy="2306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Font typeface="Wingdings" panose="05000000000000000000" pitchFamily="2" charset="2"/>
              <a:buChar char="ü"/>
            </a:pPr>
            <a:r>
              <a:rPr kumimoji="1" lang="en-US" altLang="zh-CN" sz="2400" b="1" dirty="0" smtClean="0">
                <a:latin typeface="Times New Roman" panose="02020603050405020304" pitchFamily="18" charset="0"/>
              </a:rPr>
              <a:t>NP</a:t>
            </a:r>
            <a:r>
              <a:rPr kumimoji="1" lang="zh-CN" altLang="en-US" sz="2400" b="1" dirty="0">
                <a:latin typeface="宋体" panose="02010600030101010101" pitchFamily="2" charset="-122"/>
              </a:rPr>
              <a:t>类问题可以用</a:t>
            </a:r>
            <a:r>
              <a:rPr kumimoji="1" lang="zh-CN" altLang="en-US" sz="2400" b="1" dirty="0">
                <a:solidFill>
                  <a:srgbClr val="CC0099"/>
                </a:solidFill>
                <a:latin typeface="宋体" panose="02010600030101010101" pitchFamily="2" charset="-122"/>
              </a:rPr>
              <a:t>多项式时间</a:t>
            </a:r>
            <a:r>
              <a:rPr kumimoji="1" lang="zh-CN" altLang="en-US" sz="2400" b="1" dirty="0">
                <a:latin typeface="宋体" panose="02010600030101010101" pitchFamily="2" charset="-122"/>
              </a:rPr>
              <a:t>的</a:t>
            </a:r>
            <a:r>
              <a:rPr kumimoji="1" lang="zh-CN" altLang="en-US" sz="2400" b="1" dirty="0">
                <a:solidFill>
                  <a:srgbClr val="CC0099"/>
                </a:solidFill>
                <a:latin typeface="宋体" panose="02010600030101010101" pitchFamily="2" charset="-122"/>
              </a:rPr>
              <a:t>非确定性</a:t>
            </a:r>
            <a:r>
              <a:rPr kumimoji="1" lang="zh-CN" altLang="en-US" sz="2400" b="1" dirty="0">
                <a:solidFill>
                  <a:schemeClr val="tx2"/>
                </a:solidFill>
                <a:latin typeface="宋体" panose="02010600030101010101" pitchFamily="2" charset="-122"/>
              </a:rPr>
              <a:t>算法</a:t>
            </a:r>
            <a:r>
              <a:rPr kumimoji="1" lang="zh-CN" altLang="en-US" sz="2400" b="1" dirty="0">
                <a:latin typeface="宋体" panose="02010600030101010101" pitchFamily="2" charset="-122"/>
              </a:rPr>
              <a:t>来进行判定或求解。</a:t>
            </a:r>
            <a:r>
              <a:rPr kumimoji="1" lang="zh-CN" altLang="en-US" sz="2400" dirty="0">
                <a:latin typeface="Times New Roman" panose="02020603050405020304" pitchFamily="18" charset="0"/>
              </a:rPr>
              <a:t> </a:t>
            </a:r>
            <a:endParaRPr kumimoji="1" lang="en-US" altLang="zh-CN" sz="2400" dirty="0" smtClean="0">
              <a:latin typeface="Times New Roman" panose="02020603050405020304" pitchFamily="18" charset="0"/>
            </a:endParaRPr>
          </a:p>
          <a:p>
            <a:pPr algn="just" eaLnBrk="1" hangingPunct="1">
              <a:spcBef>
                <a:spcPct val="50000"/>
              </a:spcBef>
              <a:buFont typeface="Wingdings" panose="05000000000000000000" pitchFamily="2" charset="2"/>
              <a:buChar char="ü"/>
            </a:pPr>
            <a:r>
              <a:rPr kumimoji="1" lang="en-US" altLang="zh-CN" sz="2400" b="1" dirty="0">
                <a:latin typeface="Times New Roman" panose="02020603050405020304" pitchFamily="18" charset="0"/>
              </a:rPr>
              <a:t> P</a:t>
            </a:r>
            <a:r>
              <a:rPr kumimoji="1" lang="zh-CN" altLang="en-US" sz="2400" b="1" dirty="0">
                <a:latin typeface="Times New Roman" panose="02020603050405020304" pitchFamily="18" charset="0"/>
              </a:rPr>
              <a:t>类问题可以用</a:t>
            </a:r>
            <a:r>
              <a:rPr kumimoji="1" lang="zh-CN" altLang="en-US" sz="2400" b="1" dirty="0">
                <a:solidFill>
                  <a:srgbClr val="CC0099"/>
                </a:solidFill>
                <a:latin typeface="Times New Roman" panose="02020603050405020304" pitchFamily="18" charset="0"/>
              </a:rPr>
              <a:t>多项式时间</a:t>
            </a:r>
            <a:r>
              <a:rPr kumimoji="1" lang="zh-CN" altLang="en-US" sz="2400" b="1" dirty="0">
                <a:latin typeface="Times New Roman" panose="02020603050405020304" pitchFamily="18" charset="0"/>
              </a:rPr>
              <a:t>的</a:t>
            </a:r>
            <a:r>
              <a:rPr kumimoji="1" lang="zh-CN" altLang="en-US" sz="2400" b="1" dirty="0">
                <a:solidFill>
                  <a:srgbClr val="CC0099"/>
                </a:solidFill>
                <a:latin typeface="Times New Roman" panose="02020603050405020304" pitchFamily="18" charset="0"/>
              </a:rPr>
              <a:t>确定性</a:t>
            </a:r>
            <a:r>
              <a:rPr kumimoji="1" lang="zh-CN" altLang="en-US" sz="2400" b="1" dirty="0">
                <a:solidFill>
                  <a:schemeClr val="tx2"/>
                </a:solidFill>
                <a:latin typeface="Times New Roman" panose="02020603050405020304" pitchFamily="18" charset="0"/>
              </a:rPr>
              <a:t>算法</a:t>
            </a:r>
            <a:r>
              <a:rPr kumimoji="1" lang="zh-CN" altLang="en-US" sz="2400" b="1" dirty="0">
                <a:latin typeface="Times New Roman" panose="02020603050405020304" pitchFamily="18" charset="0"/>
              </a:rPr>
              <a:t>来进行判定或求解</a:t>
            </a:r>
            <a:r>
              <a:rPr kumimoji="1" lang="zh-CN" altLang="en-US" sz="2400" b="1" dirty="0" smtClean="0">
                <a:latin typeface="Times New Roman" panose="02020603050405020304" pitchFamily="18" charset="0"/>
              </a:rPr>
              <a:t>；</a:t>
            </a:r>
            <a:endParaRPr kumimoji="1" lang="en-US" altLang="zh-CN" sz="2400" b="1" dirty="0" smtClean="0">
              <a:latin typeface="Times New Roman" panose="02020603050405020304" pitchFamily="18" charset="0"/>
            </a:endParaRPr>
          </a:p>
          <a:p>
            <a:pPr algn="just" eaLnBrk="1" hangingPunct="1">
              <a:spcBef>
                <a:spcPct val="50000"/>
              </a:spcBef>
            </a:pPr>
            <a:r>
              <a:rPr kumimoji="1" lang="zh-CN" altLang="en-US" sz="2400" b="1" dirty="0" smtClean="0">
                <a:latin typeface="Times New Roman" panose="02020603050405020304" pitchFamily="18" charset="0"/>
              </a:rPr>
              <a:t>显然</a:t>
            </a:r>
            <a:r>
              <a:rPr kumimoji="1" lang="zh-CN" altLang="en-US" sz="2400" b="1" dirty="0">
                <a:latin typeface="Times New Roman" panose="02020603050405020304" pitchFamily="18" charset="0"/>
              </a:rPr>
              <a:t>，</a:t>
            </a:r>
            <a:r>
              <a:rPr kumimoji="1" lang="en-US" altLang="zh-CN" sz="2400" b="1" dirty="0">
                <a:latin typeface="Times New Roman" panose="02020603050405020304" pitchFamily="18" charset="0"/>
              </a:rPr>
              <a:t>P</a:t>
            </a:r>
            <a:r>
              <a:rPr kumimoji="1" lang="zh-CN" altLang="en-US" sz="2400" b="1" dirty="0">
                <a:latin typeface="Times New Roman" panose="02020603050405020304" pitchFamily="18" charset="0"/>
              </a:rPr>
              <a:t>类问题也可以构造一个多项式时间的非确定性算法来验证其解的正确性</a:t>
            </a:r>
            <a:r>
              <a:rPr kumimoji="1" lang="zh-CN" altLang="en-US" sz="2400" b="1" dirty="0" smtClean="0">
                <a:latin typeface="Times New Roman" panose="02020603050405020304" pitchFamily="18" charset="0"/>
              </a:rPr>
              <a:t>。即</a:t>
            </a:r>
            <a:r>
              <a:rPr kumimoji="1" lang="en-US" altLang="zh-CN" sz="2400" b="1" dirty="0">
                <a:solidFill>
                  <a:srgbClr val="CC0099"/>
                </a:solidFill>
                <a:latin typeface="宋体" panose="02010600030101010101" pitchFamily="2" charset="-122"/>
              </a:rPr>
              <a:t>P⊆</a:t>
            </a:r>
            <a:r>
              <a:rPr kumimoji="1" lang="en-US" altLang="zh-CN" sz="2400" b="1" dirty="0" smtClean="0">
                <a:solidFill>
                  <a:srgbClr val="CC0099"/>
                </a:solidFill>
                <a:latin typeface="宋体" panose="02010600030101010101" pitchFamily="2" charset="-122"/>
              </a:rPr>
              <a:t>NP</a:t>
            </a:r>
            <a:r>
              <a:rPr kumimoji="1" lang="zh-CN" altLang="en-US" sz="2400" b="1" dirty="0" smtClean="0">
                <a:latin typeface="宋体" panose="02010600030101010101" pitchFamily="2" charset="-122"/>
              </a:rPr>
              <a:t>，反之则不成立。</a:t>
            </a:r>
            <a:endParaRPr kumimoji="1" lang="en-US" altLang="zh-CN" sz="2400" dirty="0" smtClean="0">
              <a:latin typeface="Times New Roman" panose="02020603050405020304" pitchFamily="18" charset="0"/>
            </a:endParaRPr>
          </a:p>
        </p:txBody>
      </p:sp>
      <p:sp>
        <p:nvSpPr>
          <p:cNvPr id="20484" name="Text Box 4"/>
          <p:cNvSpPr txBox="1">
            <a:spLocks noChangeArrowheads="1"/>
          </p:cNvSpPr>
          <p:nvPr/>
        </p:nvSpPr>
        <p:spPr bwMode="auto">
          <a:xfrm>
            <a:off x="971600" y="116632"/>
            <a:ext cx="7267575"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600" b="1" dirty="0">
                <a:solidFill>
                  <a:schemeClr val="bg1"/>
                </a:solidFill>
                <a:latin typeface="黑体" panose="02010609060101010101" pitchFamily="49" charset="-122"/>
                <a:ea typeface="黑体" panose="02010609060101010101" pitchFamily="49" charset="-122"/>
              </a:rPr>
              <a:t>10.2.3  </a:t>
            </a:r>
            <a:r>
              <a:rPr kumimoji="1" lang="zh-CN" altLang="en-US" sz="3600" b="1" dirty="0">
                <a:solidFill>
                  <a:schemeClr val="bg1"/>
                </a:solidFill>
                <a:latin typeface="黑体" panose="02010609060101010101" pitchFamily="49" charset="-122"/>
                <a:ea typeface="黑体" panose="02010609060101010101" pitchFamily="49" charset="-122"/>
              </a:rPr>
              <a:t>非确定性算法与</a:t>
            </a:r>
            <a:r>
              <a:rPr kumimoji="1" lang="en-US" altLang="zh-CN" sz="3600" b="1" dirty="0">
                <a:solidFill>
                  <a:schemeClr val="bg1"/>
                </a:solidFill>
                <a:latin typeface="黑体" panose="02010609060101010101" pitchFamily="49" charset="-122"/>
                <a:ea typeface="黑体" panose="02010609060101010101" pitchFamily="49" charset="-122"/>
              </a:rPr>
              <a:t>NP</a:t>
            </a:r>
            <a:r>
              <a:rPr kumimoji="1" lang="zh-CN" altLang="en-US" sz="3600" b="1" dirty="0">
                <a:solidFill>
                  <a:schemeClr val="bg1"/>
                </a:solidFill>
                <a:latin typeface="黑体" panose="02010609060101010101" pitchFamily="49" charset="-122"/>
                <a:ea typeface="黑体" panose="02010609060101010101" pitchFamily="49" charset="-122"/>
              </a:rPr>
              <a:t>类问题 </a:t>
            </a:r>
            <a:endParaRPr kumimoji="1" lang="zh-CN" altLang="en-US" sz="3600" b="1" dirty="0">
              <a:solidFill>
                <a:schemeClr val="bg1"/>
              </a:solidFill>
              <a:latin typeface="黑体" panose="02010609060101010101" pitchFamily="49" charset="-122"/>
              <a:ea typeface="黑体" panose="02010609060101010101" pitchFamily="49" charset="-122"/>
            </a:endParaRPr>
          </a:p>
        </p:txBody>
      </p:sp>
      <p:grpSp>
        <p:nvGrpSpPr>
          <p:cNvPr id="19" name="Group 13"/>
          <p:cNvGrpSpPr/>
          <p:nvPr/>
        </p:nvGrpSpPr>
        <p:grpSpPr bwMode="auto">
          <a:xfrm>
            <a:off x="1851660" y="4251325"/>
            <a:ext cx="4321175" cy="2211070"/>
            <a:chOff x="867" y="2387"/>
            <a:chExt cx="3260" cy="1234"/>
          </a:xfrm>
        </p:grpSpPr>
        <p:sp>
          <p:nvSpPr>
            <p:cNvPr id="20" name="Oval 7"/>
            <p:cNvSpPr>
              <a:spLocks noChangeArrowheads="1"/>
            </p:cNvSpPr>
            <p:nvPr/>
          </p:nvSpPr>
          <p:spPr bwMode="auto">
            <a:xfrm>
              <a:off x="867" y="2387"/>
              <a:ext cx="3260" cy="1234"/>
            </a:xfrm>
            <a:prstGeom prst="ellipse">
              <a:avLst/>
            </a:prstGeom>
            <a:noFill/>
            <a:ln w="2857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 name="Text Box 8"/>
            <p:cNvSpPr txBox="1">
              <a:spLocks noChangeArrowheads="1"/>
            </p:cNvSpPr>
            <p:nvPr/>
          </p:nvSpPr>
          <p:spPr bwMode="auto">
            <a:xfrm>
              <a:off x="1888" y="2585"/>
              <a:ext cx="120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latin typeface="Times New Roman" panose="02020603050405020304" pitchFamily="18" charset="0"/>
                </a:rPr>
                <a:t>NP</a:t>
              </a:r>
              <a:r>
                <a:rPr lang="zh-CN" altLang="en-US" sz="2000">
                  <a:latin typeface="Times New Roman" panose="02020603050405020304" pitchFamily="18" charset="0"/>
                </a:rPr>
                <a:t>类问题</a:t>
              </a:r>
              <a:endParaRPr lang="zh-CN" altLang="en-US" sz="2000">
                <a:latin typeface="Times New Roman" panose="02020603050405020304" pitchFamily="18" charset="0"/>
              </a:endParaRPr>
            </a:p>
          </p:txBody>
        </p:sp>
        <p:sp>
          <p:nvSpPr>
            <p:cNvPr id="22" name="Oval 9"/>
            <p:cNvSpPr>
              <a:spLocks noChangeArrowheads="1"/>
            </p:cNvSpPr>
            <p:nvPr/>
          </p:nvSpPr>
          <p:spPr bwMode="auto">
            <a:xfrm>
              <a:off x="2682" y="2869"/>
              <a:ext cx="1102" cy="404"/>
            </a:xfrm>
            <a:prstGeom prst="ellipse">
              <a:avLst/>
            </a:prstGeom>
            <a:noFill/>
            <a:ln w="28575">
              <a:solidFill>
                <a:srgbClr val="000000"/>
              </a:solidFill>
              <a:round/>
            </a:ln>
            <a:extLst>
              <a:ext uri="{909E8E84-426E-40DD-AFC4-6F175D3DCCD1}">
                <a14:hiddenFill xmlns:a14="http://schemas.microsoft.com/office/drawing/2010/main">
                  <a:solidFill>
                    <a:srgbClr val="FFFFFF"/>
                  </a:solidFill>
                </a14:hiddenFill>
              </a:ext>
            </a:extLst>
          </p:spPr>
          <p:txBody>
            <a:bodyPr lIns="54000" rIns="18000"/>
            <a:lstStyle/>
            <a:p>
              <a:pPr algn="just" eaLnBrk="0" hangingPunct="0"/>
              <a:r>
                <a:rPr lang="en-US" altLang="zh-CN" sz="2000">
                  <a:latin typeface="Times New Roman" panose="02020603050405020304" pitchFamily="18" charset="0"/>
                </a:rPr>
                <a:t>P</a:t>
              </a:r>
              <a:r>
                <a:rPr lang="zh-CN" altLang="en-US" sz="2000">
                  <a:latin typeface="Times New Roman" panose="02020603050405020304" pitchFamily="18" charset="0"/>
                </a:rPr>
                <a:t>类问题</a:t>
              </a:r>
              <a:endParaRPr lang="zh-CN" altLang="en-US" sz="2000">
                <a:latin typeface="Times New Roman" panose="02020603050405020304" pitchFamily="18" charset="0"/>
              </a:endParaRPr>
            </a:p>
          </p:txBody>
        </p:sp>
      </p:grpSp>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4"/>
          <p:cNvSpPr txBox="1">
            <a:spLocks noChangeArrowheads="1"/>
          </p:cNvSpPr>
          <p:nvPr/>
        </p:nvSpPr>
        <p:spPr bwMode="auto">
          <a:xfrm>
            <a:off x="1076008" y="168593"/>
            <a:ext cx="7543800" cy="70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4000" b="1" dirty="0">
                <a:solidFill>
                  <a:schemeClr val="bg1"/>
                </a:solidFill>
                <a:latin typeface="黑体" panose="02010609060101010101" pitchFamily="49" charset="-122"/>
                <a:ea typeface="黑体" panose="02010609060101010101" pitchFamily="49" charset="-122"/>
                <a:sym typeface="+mn-ea"/>
              </a:rPr>
              <a:t>10.3</a:t>
            </a:r>
            <a:r>
              <a:rPr kumimoji="1" lang="en-US" altLang="zh-CN" sz="4000" b="1" dirty="0">
                <a:solidFill>
                  <a:schemeClr val="bg1"/>
                </a:solidFill>
                <a:latin typeface="黑体" panose="02010609060101010101" pitchFamily="49" charset="-122"/>
                <a:ea typeface="黑体" panose="02010609060101010101" pitchFamily="49" charset="-122"/>
              </a:rPr>
              <a:t>  NP</a:t>
            </a:r>
            <a:r>
              <a:rPr kumimoji="1" lang="zh-CN" altLang="en-US" sz="4000" b="1" dirty="0">
                <a:solidFill>
                  <a:schemeClr val="bg1"/>
                </a:solidFill>
                <a:latin typeface="黑体" panose="02010609060101010101" pitchFamily="49" charset="-122"/>
                <a:ea typeface="黑体" panose="02010609060101010101" pitchFamily="49" charset="-122"/>
              </a:rPr>
              <a:t>完全</a:t>
            </a:r>
            <a:r>
              <a:rPr kumimoji="1" lang="zh-CN" altLang="en-US" sz="4000" b="1" dirty="0" smtClean="0">
                <a:solidFill>
                  <a:schemeClr val="bg1"/>
                </a:solidFill>
                <a:latin typeface="黑体" panose="02010609060101010101" pitchFamily="49" charset="-122"/>
                <a:ea typeface="黑体" panose="02010609060101010101" pitchFamily="49" charset="-122"/>
              </a:rPr>
              <a:t>问题</a:t>
            </a:r>
            <a:r>
              <a:rPr kumimoji="1" lang="en-US" altLang="zh-CN" sz="4000" b="1" dirty="0" smtClean="0">
                <a:solidFill>
                  <a:schemeClr val="bg1"/>
                </a:solidFill>
                <a:latin typeface="黑体" panose="02010609060101010101" pitchFamily="49" charset="-122"/>
                <a:ea typeface="黑体" panose="02010609060101010101" pitchFamily="49" charset="-122"/>
              </a:rPr>
              <a:t>(NPC)</a:t>
            </a:r>
            <a:r>
              <a:rPr kumimoji="1" lang="zh-CN" altLang="en-US" sz="4000" b="1" dirty="0" smtClean="0">
                <a:solidFill>
                  <a:schemeClr val="bg1"/>
                </a:solidFill>
                <a:latin typeface="黑体" panose="02010609060101010101" pitchFamily="49" charset="-122"/>
                <a:ea typeface="黑体" panose="02010609060101010101" pitchFamily="49" charset="-122"/>
              </a:rPr>
              <a:t> </a:t>
            </a:r>
            <a:endParaRPr kumimoji="1" lang="zh-CN" altLang="en-US" sz="4000" b="1" dirty="0" smtClean="0">
              <a:solidFill>
                <a:schemeClr val="bg1"/>
              </a:solidFill>
              <a:latin typeface="黑体" panose="02010609060101010101" pitchFamily="49" charset="-122"/>
              <a:ea typeface="黑体" panose="02010609060101010101" pitchFamily="49" charset="-122"/>
            </a:endParaRPr>
          </a:p>
        </p:txBody>
      </p:sp>
      <p:sp>
        <p:nvSpPr>
          <p:cNvPr id="21507" name="Text Box 6">
            <a:hlinkClick r:id="" action="ppaction://hlinkshowjump?jump=nextslide"/>
          </p:cNvPr>
          <p:cNvSpPr txBox="1">
            <a:spLocks noChangeArrowheads="1"/>
          </p:cNvSpPr>
          <p:nvPr/>
        </p:nvSpPr>
        <p:spPr bwMode="auto">
          <a:xfrm>
            <a:off x="1706245" y="1686560"/>
            <a:ext cx="563880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pPr>
            <a:r>
              <a:rPr kumimoji="1" lang="en-US" altLang="zh-CN" sz="2800" b="1">
                <a:latin typeface="Times New Roman" panose="02020603050405020304" pitchFamily="18" charset="0"/>
              </a:rPr>
              <a:t>10.3.1  </a:t>
            </a:r>
            <a:r>
              <a:rPr kumimoji="1" lang="zh-CN" altLang="en-US" sz="2800" b="1">
                <a:latin typeface="Times New Roman" panose="02020603050405020304" pitchFamily="18" charset="0"/>
              </a:rPr>
              <a:t>问题变换与计算复杂性归约 </a:t>
            </a:r>
            <a:endParaRPr kumimoji="1" lang="zh-CN" altLang="en-US" sz="2800" b="1">
              <a:latin typeface="Times New Roman" panose="02020603050405020304" pitchFamily="18" charset="0"/>
            </a:endParaRPr>
          </a:p>
        </p:txBody>
      </p:sp>
      <p:sp>
        <p:nvSpPr>
          <p:cNvPr id="21508" name="Text Box 9">
            <a:hlinkClick r:id="rId1" action="ppaction://hlinksldjump"/>
          </p:cNvPr>
          <p:cNvSpPr txBox="1">
            <a:spLocks noChangeArrowheads="1"/>
          </p:cNvSpPr>
          <p:nvPr/>
        </p:nvSpPr>
        <p:spPr bwMode="auto">
          <a:xfrm>
            <a:off x="1706245" y="2219960"/>
            <a:ext cx="537051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pPr>
            <a:r>
              <a:rPr kumimoji="1" lang="en-US" altLang="zh-CN" sz="2800" b="1">
                <a:latin typeface="Times New Roman" panose="02020603050405020304" pitchFamily="18" charset="0"/>
                <a:sym typeface="+mn-ea"/>
              </a:rPr>
              <a:t>10.3.</a:t>
            </a:r>
            <a:r>
              <a:rPr kumimoji="1" lang="en-US" altLang="zh-CN" sz="2800" b="1">
                <a:latin typeface="Times New Roman" panose="02020603050405020304" pitchFamily="18" charset="0"/>
              </a:rPr>
              <a:t>2  NP</a:t>
            </a:r>
            <a:r>
              <a:rPr kumimoji="1" lang="zh-CN" altLang="en-US" sz="2800" b="1">
                <a:latin typeface="Times New Roman" panose="02020603050405020304" pitchFamily="18" charset="0"/>
              </a:rPr>
              <a:t>完全问题的定义</a:t>
            </a:r>
            <a:endParaRPr kumimoji="1" lang="zh-CN" altLang="en-US" sz="2800" b="1">
              <a:latin typeface="Times New Roman" panose="02020603050405020304" pitchFamily="18" charset="0"/>
            </a:endParaRPr>
          </a:p>
        </p:txBody>
      </p:sp>
      <p:sp>
        <p:nvSpPr>
          <p:cNvPr id="21509" name="Text Box 10">
            <a:hlinkClick r:id="rId2" action="ppaction://hlinksldjump"/>
          </p:cNvPr>
          <p:cNvSpPr txBox="1">
            <a:spLocks noChangeArrowheads="1"/>
          </p:cNvSpPr>
          <p:nvPr/>
        </p:nvSpPr>
        <p:spPr bwMode="auto">
          <a:xfrm>
            <a:off x="1706245" y="2753360"/>
            <a:ext cx="522605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pPr>
            <a:r>
              <a:rPr kumimoji="1" lang="en-US" altLang="zh-CN" sz="2800" b="1">
                <a:latin typeface="Times New Roman" panose="02020603050405020304" pitchFamily="18" charset="0"/>
                <a:sym typeface="+mn-ea"/>
              </a:rPr>
              <a:t>10.3.</a:t>
            </a:r>
            <a:r>
              <a:rPr kumimoji="1" lang="en-US" altLang="zh-CN" sz="2800" b="1">
                <a:latin typeface="Times New Roman" panose="02020603050405020304" pitchFamily="18" charset="0"/>
              </a:rPr>
              <a:t>3  </a:t>
            </a:r>
            <a:r>
              <a:rPr kumimoji="1" lang="zh-CN" altLang="en-US" sz="2800" b="1">
                <a:latin typeface="Times New Roman" panose="02020603050405020304" pitchFamily="18" charset="0"/>
              </a:rPr>
              <a:t>基本的</a:t>
            </a:r>
            <a:r>
              <a:rPr kumimoji="1" lang="en-US" altLang="zh-CN" sz="2800" b="1">
                <a:latin typeface="Times New Roman" panose="02020603050405020304" pitchFamily="18" charset="0"/>
              </a:rPr>
              <a:t>NP</a:t>
            </a:r>
            <a:r>
              <a:rPr kumimoji="1" lang="zh-CN" altLang="en-US" sz="2800" b="1">
                <a:latin typeface="Times New Roman" panose="02020603050405020304" pitchFamily="18" charset="0"/>
              </a:rPr>
              <a:t>完全问题</a:t>
            </a:r>
            <a:endParaRPr kumimoji="1" lang="zh-CN" altLang="en-US" sz="2800" b="1">
              <a:latin typeface="Times New Roman" panose="02020603050405020304" pitchFamily="18" charset="0"/>
            </a:endParaRPr>
          </a:p>
        </p:txBody>
      </p:sp>
      <p:sp>
        <p:nvSpPr>
          <p:cNvPr id="21510" name="Text Box 11">
            <a:hlinkClick r:id="rId2" action="ppaction://hlinksldjump"/>
          </p:cNvPr>
          <p:cNvSpPr txBox="1">
            <a:spLocks noChangeArrowheads="1"/>
          </p:cNvSpPr>
          <p:nvPr/>
        </p:nvSpPr>
        <p:spPr bwMode="auto">
          <a:xfrm>
            <a:off x="1726883" y="3321685"/>
            <a:ext cx="565785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pPr>
            <a:r>
              <a:rPr kumimoji="1" lang="en-US" altLang="zh-CN" sz="2800" b="1">
                <a:latin typeface="Times New Roman" panose="02020603050405020304" pitchFamily="18" charset="0"/>
                <a:sym typeface="+mn-ea"/>
              </a:rPr>
              <a:t>10.3.</a:t>
            </a:r>
            <a:r>
              <a:rPr kumimoji="1" lang="en-US" altLang="zh-CN" sz="2800" b="1">
                <a:latin typeface="Times New Roman" panose="02020603050405020304" pitchFamily="18" charset="0"/>
              </a:rPr>
              <a:t>4  NP</a:t>
            </a:r>
            <a:r>
              <a:rPr kumimoji="1" lang="zh-CN" altLang="en-US" sz="2800" b="1">
                <a:latin typeface="Times New Roman" panose="02020603050405020304" pitchFamily="18" charset="0"/>
              </a:rPr>
              <a:t>完全问题的计算机处理</a:t>
            </a:r>
            <a:endParaRPr kumimoji="1" lang="zh-CN" altLang="en-US" sz="2800" b="1">
              <a:latin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5"/>
          <p:cNvSpPr txBox="1">
            <a:spLocks noChangeArrowheads="1"/>
          </p:cNvSpPr>
          <p:nvPr/>
        </p:nvSpPr>
        <p:spPr bwMode="auto">
          <a:xfrm>
            <a:off x="948690" y="183515"/>
            <a:ext cx="7645400"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3600" b="1">
                <a:solidFill>
                  <a:schemeClr val="bg1"/>
                </a:solidFill>
                <a:latin typeface="黑体" panose="02010609060101010101" pitchFamily="49" charset="-122"/>
                <a:ea typeface="黑体" panose="02010609060101010101" pitchFamily="49" charset="-122"/>
              </a:rPr>
              <a:t>10.3.1  </a:t>
            </a:r>
            <a:r>
              <a:rPr kumimoji="1" lang="zh-CN" altLang="en-US" sz="3600" b="1">
                <a:solidFill>
                  <a:schemeClr val="bg1"/>
                </a:solidFill>
                <a:latin typeface="黑体" panose="02010609060101010101" pitchFamily="49" charset="-122"/>
                <a:ea typeface="黑体" panose="02010609060101010101" pitchFamily="49" charset="-122"/>
              </a:rPr>
              <a:t>问题变换与计算复杂性归约</a:t>
            </a:r>
            <a:r>
              <a:rPr kumimoji="1" lang="zh-CN" altLang="en-US" sz="3600">
                <a:solidFill>
                  <a:schemeClr val="bg1"/>
                </a:solidFill>
                <a:latin typeface="黑体" panose="02010609060101010101" pitchFamily="49" charset="-122"/>
                <a:ea typeface="黑体" panose="02010609060101010101" pitchFamily="49" charset="-122"/>
              </a:rPr>
              <a:t> </a:t>
            </a:r>
            <a:endParaRPr kumimoji="1" lang="zh-CN" altLang="en-US" sz="3600">
              <a:solidFill>
                <a:schemeClr val="bg1"/>
              </a:solidFill>
              <a:latin typeface="黑体" panose="02010609060101010101" pitchFamily="49" charset="-122"/>
              <a:ea typeface="黑体" panose="02010609060101010101" pitchFamily="49" charset="-122"/>
            </a:endParaRPr>
          </a:p>
        </p:txBody>
      </p:sp>
      <p:sp>
        <p:nvSpPr>
          <p:cNvPr id="22531" name="Text Box 6"/>
          <p:cNvSpPr txBox="1">
            <a:spLocks noChangeArrowheads="1"/>
          </p:cNvSpPr>
          <p:nvPr/>
        </p:nvSpPr>
        <p:spPr bwMode="auto">
          <a:xfrm>
            <a:off x="746125" y="1898650"/>
            <a:ext cx="7772400" cy="3969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pPr>
            <a:r>
              <a:rPr kumimoji="1" lang="en-US" altLang="zh-CN" sz="2400" b="1" dirty="0">
                <a:latin typeface="Times New Roman" panose="02020603050405020304" pitchFamily="18" charset="0"/>
              </a:rPr>
              <a:t>        </a:t>
            </a:r>
            <a:r>
              <a:rPr kumimoji="1" lang="zh-CN" altLang="en-US" sz="2400" b="1" dirty="0">
                <a:latin typeface="Times New Roman" panose="02020603050405020304" pitchFamily="18" charset="0"/>
              </a:rPr>
              <a:t>定义</a:t>
            </a:r>
            <a:r>
              <a:rPr kumimoji="1" lang="en-US" sz="2400" b="1" dirty="0">
                <a:latin typeface="Times New Roman" panose="02020603050405020304" pitchFamily="18" charset="0"/>
              </a:rPr>
              <a:t>10</a:t>
            </a:r>
            <a:r>
              <a:rPr kumimoji="1" lang="en-US" altLang="zh-CN" sz="2400" b="1" dirty="0">
                <a:latin typeface="Times New Roman" panose="02020603050405020304" pitchFamily="18" charset="0"/>
              </a:rPr>
              <a:t>.5  </a:t>
            </a:r>
            <a:r>
              <a:rPr kumimoji="1" lang="zh-CN" altLang="en-US" sz="2400" b="1" dirty="0">
                <a:latin typeface="Times New Roman" panose="02020603050405020304" pitchFamily="18" charset="0"/>
              </a:rPr>
              <a:t>假设问题</a:t>
            </a:r>
            <a:r>
              <a:rPr kumimoji="1" lang="en-US" altLang="zh-CN" sz="2400" b="1" dirty="0">
                <a:latin typeface="Times New Roman" panose="02020603050405020304" pitchFamily="18" charset="0"/>
              </a:rPr>
              <a:t>Π'</a:t>
            </a:r>
            <a:r>
              <a:rPr kumimoji="1" lang="zh-CN" altLang="en-US" sz="2400" b="1" dirty="0">
                <a:latin typeface="Times New Roman" panose="02020603050405020304" pitchFamily="18" charset="0"/>
              </a:rPr>
              <a:t>存在一个算法</a:t>
            </a:r>
            <a:r>
              <a:rPr kumimoji="1" lang="en-US" altLang="zh-CN" sz="2400" b="1" dirty="0">
                <a:latin typeface="Times New Roman" panose="02020603050405020304" pitchFamily="18" charset="0"/>
              </a:rPr>
              <a:t>A</a:t>
            </a:r>
            <a:r>
              <a:rPr kumimoji="1" lang="zh-CN" altLang="en-US" sz="2400" b="1" dirty="0">
                <a:latin typeface="Times New Roman" panose="02020603050405020304" pitchFamily="18" charset="0"/>
              </a:rPr>
              <a:t>，对于问题</a:t>
            </a:r>
            <a:r>
              <a:rPr kumimoji="1" lang="en-US" altLang="zh-CN" sz="2400" b="1" dirty="0">
                <a:latin typeface="Times New Roman" panose="02020603050405020304" pitchFamily="18" charset="0"/>
              </a:rPr>
              <a:t>Π'</a:t>
            </a:r>
            <a:r>
              <a:rPr kumimoji="1" lang="zh-CN" altLang="en-US" sz="2400" b="1" dirty="0">
                <a:latin typeface="Times New Roman" panose="02020603050405020304" pitchFamily="18" charset="0"/>
              </a:rPr>
              <a:t>的输入实例</a:t>
            </a:r>
            <a:r>
              <a:rPr kumimoji="1" lang="en-US" altLang="zh-CN" sz="2400" b="1" dirty="0">
                <a:latin typeface="Times New Roman" panose="02020603050405020304" pitchFamily="18" charset="0"/>
              </a:rPr>
              <a:t>I'</a:t>
            </a:r>
            <a:r>
              <a:rPr kumimoji="1" lang="zh-CN" altLang="en-US" sz="2400" b="1" dirty="0">
                <a:latin typeface="Times New Roman" panose="02020603050405020304" pitchFamily="18" charset="0"/>
              </a:rPr>
              <a:t>，算法</a:t>
            </a:r>
            <a:r>
              <a:rPr kumimoji="1" lang="en-US" altLang="zh-CN" sz="2400" b="1" dirty="0">
                <a:latin typeface="Times New Roman" panose="02020603050405020304" pitchFamily="18" charset="0"/>
              </a:rPr>
              <a:t>A</a:t>
            </a:r>
            <a:r>
              <a:rPr kumimoji="1" lang="zh-CN" altLang="en-US" sz="2400" b="1" dirty="0">
                <a:latin typeface="Times New Roman" panose="02020603050405020304" pitchFamily="18" charset="0"/>
              </a:rPr>
              <a:t>求解问题</a:t>
            </a:r>
            <a:r>
              <a:rPr kumimoji="1" lang="en-US" altLang="zh-CN" sz="2400" b="1" dirty="0">
                <a:latin typeface="Times New Roman" panose="02020603050405020304" pitchFamily="18" charset="0"/>
              </a:rPr>
              <a:t>Π'</a:t>
            </a:r>
            <a:r>
              <a:rPr kumimoji="1" lang="zh-CN" altLang="en-US" sz="2400" b="1" dirty="0">
                <a:latin typeface="Times New Roman" panose="02020603050405020304" pitchFamily="18" charset="0"/>
              </a:rPr>
              <a:t>得到一个输出</a:t>
            </a:r>
            <a:r>
              <a:rPr kumimoji="1" lang="en-US" altLang="zh-CN" sz="2400" b="1" dirty="0">
                <a:latin typeface="Times New Roman" panose="02020603050405020304" pitchFamily="18" charset="0"/>
              </a:rPr>
              <a:t>O'</a:t>
            </a:r>
            <a:r>
              <a:rPr kumimoji="1" lang="zh-CN" altLang="en-US" sz="2400" b="1" dirty="0">
                <a:latin typeface="Times New Roman" panose="02020603050405020304" pitchFamily="18" charset="0"/>
              </a:rPr>
              <a:t>，另外一个问题</a:t>
            </a:r>
            <a:r>
              <a:rPr kumimoji="1" lang="en-US" altLang="zh-CN" sz="2400" b="1" dirty="0">
                <a:latin typeface="Times New Roman" panose="02020603050405020304" pitchFamily="18" charset="0"/>
              </a:rPr>
              <a:t>Π</a:t>
            </a:r>
            <a:r>
              <a:rPr kumimoji="1" lang="zh-CN" altLang="en-US" sz="2400" b="1" dirty="0">
                <a:latin typeface="Times New Roman" panose="02020603050405020304" pitchFamily="18" charset="0"/>
              </a:rPr>
              <a:t>的输入实例是</a:t>
            </a:r>
            <a:r>
              <a:rPr kumimoji="1" lang="en-US" altLang="zh-CN" sz="2400" b="1" dirty="0">
                <a:latin typeface="Times New Roman" panose="02020603050405020304" pitchFamily="18" charset="0"/>
              </a:rPr>
              <a:t>I</a:t>
            </a:r>
            <a:r>
              <a:rPr kumimoji="1" lang="zh-CN" altLang="en-US" sz="2400" b="1" dirty="0">
                <a:latin typeface="Times New Roman" panose="02020603050405020304" pitchFamily="18" charset="0"/>
              </a:rPr>
              <a:t>，对应于输入</a:t>
            </a:r>
            <a:r>
              <a:rPr kumimoji="1" lang="en-US" altLang="zh-CN" sz="2400" b="1" dirty="0">
                <a:latin typeface="Times New Roman" panose="02020603050405020304" pitchFamily="18" charset="0"/>
              </a:rPr>
              <a:t>I</a:t>
            </a:r>
            <a:r>
              <a:rPr kumimoji="1" lang="zh-CN" altLang="en-US" sz="2400" b="1" dirty="0">
                <a:latin typeface="Times New Roman" panose="02020603050405020304" pitchFamily="18" charset="0"/>
              </a:rPr>
              <a:t>，问题</a:t>
            </a:r>
            <a:r>
              <a:rPr kumimoji="1" lang="en-US" altLang="zh-CN" sz="2400" b="1" dirty="0">
                <a:latin typeface="Times New Roman" panose="02020603050405020304" pitchFamily="18" charset="0"/>
              </a:rPr>
              <a:t>Π</a:t>
            </a:r>
            <a:r>
              <a:rPr kumimoji="1" lang="zh-CN" altLang="en-US" sz="2400" b="1" dirty="0">
                <a:latin typeface="Times New Roman" panose="02020603050405020304" pitchFamily="18" charset="0"/>
              </a:rPr>
              <a:t>有一个输出</a:t>
            </a:r>
            <a:r>
              <a:rPr kumimoji="1" lang="en-US" altLang="zh-CN" sz="2400" b="1" dirty="0">
                <a:latin typeface="Times New Roman" panose="02020603050405020304" pitchFamily="18" charset="0"/>
              </a:rPr>
              <a:t>O</a:t>
            </a:r>
            <a:r>
              <a:rPr kumimoji="1" lang="zh-CN" altLang="en-US" sz="2400" b="1" dirty="0">
                <a:latin typeface="Times New Roman" panose="02020603050405020304" pitchFamily="18" charset="0"/>
              </a:rPr>
              <a:t>，则</a:t>
            </a:r>
            <a:r>
              <a:rPr kumimoji="1" lang="zh-CN" altLang="en-US" sz="2400" b="1" dirty="0">
                <a:solidFill>
                  <a:srgbClr val="CC0099"/>
                </a:solidFill>
                <a:latin typeface="Times New Roman" panose="02020603050405020304" pitchFamily="18" charset="0"/>
              </a:rPr>
              <a:t>问题</a:t>
            </a:r>
            <a:r>
              <a:rPr kumimoji="1" lang="en-US" altLang="zh-CN" sz="2400" b="1" dirty="0">
                <a:solidFill>
                  <a:srgbClr val="CC0099"/>
                </a:solidFill>
                <a:latin typeface="Times New Roman" panose="02020603050405020304" pitchFamily="18" charset="0"/>
              </a:rPr>
              <a:t>Π</a:t>
            </a:r>
            <a:r>
              <a:rPr kumimoji="1" lang="zh-CN" altLang="en-US" sz="2400" b="1" dirty="0">
                <a:solidFill>
                  <a:srgbClr val="CC0099"/>
                </a:solidFill>
                <a:latin typeface="Times New Roman" panose="02020603050405020304" pitchFamily="18" charset="0"/>
              </a:rPr>
              <a:t>变换到问题</a:t>
            </a:r>
            <a:r>
              <a:rPr kumimoji="1" lang="en-US" altLang="zh-CN" sz="2400" b="1" dirty="0">
                <a:solidFill>
                  <a:srgbClr val="CC0099"/>
                </a:solidFill>
                <a:latin typeface="Times New Roman" panose="02020603050405020304" pitchFamily="18" charset="0"/>
              </a:rPr>
              <a:t>Π'</a:t>
            </a:r>
            <a:r>
              <a:rPr kumimoji="1" lang="zh-CN" altLang="en-US" sz="2400" b="1" dirty="0">
                <a:latin typeface="Times New Roman" panose="02020603050405020304" pitchFamily="18" charset="0"/>
              </a:rPr>
              <a:t>是一个三步的过程：</a:t>
            </a:r>
            <a:endParaRPr kumimoji="1" lang="zh-CN" altLang="en-US" sz="2400" b="1" dirty="0">
              <a:latin typeface="Times New Roman" panose="02020603050405020304" pitchFamily="18" charset="0"/>
            </a:endParaRPr>
          </a:p>
          <a:p>
            <a:pPr algn="just" eaLnBrk="1" hangingPunct="1">
              <a:spcBef>
                <a:spcPct val="50000"/>
              </a:spcBef>
            </a:pPr>
            <a:r>
              <a:rPr kumimoji="1" lang="zh-CN" altLang="en-US" sz="2400" b="1" dirty="0">
                <a:latin typeface="Times New Roman" panose="02020603050405020304" pitchFamily="18" charset="0"/>
              </a:rPr>
              <a:t>     </a:t>
            </a:r>
            <a:r>
              <a:rPr kumimoji="1" lang="en-US" altLang="zh-CN" sz="2400" b="1" dirty="0">
                <a:latin typeface="Times New Roman" panose="02020603050405020304" pitchFamily="18" charset="0"/>
              </a:rPr>
              <a:t>1. </a:t>
            </a:r>
            <a:r>
              <a:rPr kumimoji="1" lang="zh-CN" altLang="en-US" sz="2400" b="1" dirty="0">
                <a:latin typeface="Times New Roman" panose="02020603050405020304" pitchFamily="18" charset="0"/>
              </a:rPr>
              <a:t>输入转换：把问题</a:t>
            </a:r>
            <a:r>
              <a:rPr kumimoji="1" lang="en-US" altLang="zh-CN" sz="2400" b="1" dirty="0">
                <a:latin typeface="Times New Roman" panose="02020603050405020304" pitchFamily="18" charset="0"/>
              </a:rPr>
              <a:t>Π</a:t>
            </a:r>
            <a:r>
              <a:rPr kumimoji="1" lang="zh-CN" altLang="en-US" sz="2400" b="1" dirty="0">
                <a:latin typeface="Times New Roman" panose="02020603050405020304" pitchFamily="18" charset="0"/>
              </a:rPr>
              <a:t>的输入</a:t>
            </a:r>
            <a:r>
              <a:rPr kumimoji="1" lang="en-US" altLang="zh-CN" sz="2400" b="1" dirty="0">
                <a:latin typeface="Times New Roman" panose="02020603050405020304" pitchFamily="18" charset="0"/>
              </a:rPr>
              <a:t>I</a:t>
            </a:r>
            <a:r>
              <a:rPr kumimoji="1" lang="zh-CN" altLang="en-US" sz="2400" b="1" dirty="0">
                <a:latin typeface="Times New Roman" panose="02020603050405020304" pitchFamily="18" charset="0"/>
              </a:rPr>
              <a:t>转换为问题</a:t>
            </a:r>
            <a:r>
              <a:rPr kumimoji="1" lang="en-US" altLang="zh-CN" sz="2400" b="1" dirty="0">
                <a:latin typeface="Times New Roman" panose="02020603050405020304" pitchFamily="18" charset="0"/>
              </a:rPr>
              <a:t>Π'</a:t>
            </a:r>
            <a:r>
              <a:rPr kumimoji="1" lang="zh-CN" altLang="en-US" sz="2400" b="1" dirty="0">
                <a:latin typeface="Times New Roman" panose="02020603050405020304" pitchFamily="18" charset="0"/>
              </a:rPr>
              <a:t>的适当输入</a:t>
            </a:r>
            <a:r>
              <a:rPr kumimoji="1" lang="en-US" altLang="zh-CN" sz="2400" b="1" dirty="0">
                <a:latin typeface="Times New Roman" panose="02020603050405020304" pitchFamily="18" charset="0"/>
              </a:rPr>
              <a:t>I'</a:t>
            </a:r>
            <a:r>
              <a:rPr kumimoji="1" lang="zh-CN" altLang="en-US" sz="2400" b="1" dirty="0">
                <a:latin typeface="Times New Roman" panose="02020603050405020304" pitchFamily="18" charset="0"/>
              </a:rPr>
              <a:t>；</a:t>
            </a:r>
            <a:endParaRPr kumimoji="1" lang="zh-CN" altLang="en-US" sz="2400" b="1" dirty="0">
              <a:latin typeface="Times New Roman" panose="02020603050405020304" pitchFamily="18" charset="0"/>
            </a:endParaRPr>
          </a:p>
          <a:p>
            <a:pPr algn="just" eaLnBrk="1" hangingPunct="1">
              <a:spcBef>
                <a:spcPct val="50000"/>
              </a:spcBef>
            </a:pPr>
            <a:r>
              <a:rPr kumimoji="1" lang="zh-CN" altLang="en-US" sz="2400" b="1" dirty="0">
                <a:latin typeface="Times New Roman" panose="02020603050405020304" pitchFamily="18" charset="0"/>
              </a:rPr>
              <a:t>     </a:t>
            </a:r>
            <a:r>
              <a:rPr kumimoji="1" lang="en-US" altLang="zh-CN" sz="2400" b="1" dirty="0">
                <a:latin typeface="Times New Roman" panose="02020603050405020304" pitchFamily="18" charset="0"/>
              </a:rPr>
              <a:t>2. </a:t>
            </a:r>
            <a:r>
              <a:rPr kumimoji="1" lang="zh-CN" altLang="en-US" sz="2400" b="1" dirty="0">
                <a:latin typeface="Times New Roman" panose="02020603050405020304" pitchFamily="18" charset="0"/>
              </a:rPr>
              <a:t>问题求解：对问题</a:t>
            </a:r>
            <a:r>
              <a:rPr kumimoji="1" lang="en-US" altLang="zh-CN" sz="2400" b="1" dirty="0">
                <a:latin typeface="Times New Roman" panose="02020603050405020304" pitchFamily="18" charset="0"/>
              </a:rPr>
              <a:t>Π'</a:t>
            </a:r>
            <a:r>
              <a:rPr kumimoji="1" lang="zh-CN" altLang="en-US" sz="2400" b="1" dirty="0">
                <a:latin typeface="Times New Roman" panose="02020603050405020304" pitchFamily="18" charset="0"/>
              </a:rPr>
              <a:t>应用算法</a:t>
            </a:r>
            <a:r>
              <a:rPr kumimoji="1" lang="en-US" altLang="zh-CN" sz="2400" b="1" dirty="0">
                <a:latin typeface="Times New Roman" panose="02020603050405020304" pitchFamily="18" charset="0"/>
              </a:rPr>
              <a:t>A</a:t>
            </a:r>
            <a:r>
              <a:rPr kumimoji="1" lang="zh-CN" altLang="en-US" sz="2400" b="1" dirty="0">
                <a:latin typeface="Times New Roman" panose="02020603050405020304" pitchFamily="18" charset="0"/>
              </a:rPr>
              <a:t>产生一个输出</a:t>
            </a:r>
            <a:r>
              <a:rPr kumimoji="1" lang="en-US" altLang="zh-CN" sz="2400" b="1" dirty="0">
                <a:latin typeface="Times New Roman" panose="02020603050405020304" pitchFamily="18" charset="0"/>
              </a:rPr>
              <a:t>O '</a:t>
            </a:r>
            <a:r>
              <a:rPr kumimoji="1" lang="zh-CN" altLang="en-US" sz="2400" b="1" dirty="0">
                <a:latin typeface="Times New Roman" panose="02020603050405020304" pitchFamily="18" charset="0"/>
              </a:rPr>
              <a:t>；</a:t>
            </a:r>
            <a:endParaRPr kumimoji="1" lang="zh-CN" altLang="en-US" sz="2400" b="1" dirty="0">
              <a:latin typeface="Times New Roman" panose="02020603050405020304" pitchFamily="18" charset="0"/>
            </a:endParaRPr>
          </a:p>
          <a:p>
            <a:pPr algn="just" eaLnBrk="1" hangingPunct="1">
              <a:spcBef>
                <a:spcPct val="50000"/>
              </a:spcBef>
            </a:pPr>
            <a:r>
              <a:rPr kumimoji="1" lang="zh-CN" altLang="en-US" sz="2400" b="1" dirty="0">
                <a:latin typeface="Times New Roman" panose="02020603050405020304" pitchFamily="18" charset="0"/>
              </a:rPr>
              <a:t>     </a:t>
            </a:r>
            <a:r>
              <a:rPr kumimoji="1" lang="en-US" altLang="zh-CN" sz="2400" b="1" dirty="0">
                <a:latin typeface="Times New Roman" panose="02020603050405020304" pitchFamily="18" charset="0"/>
              </a:rPr>
              <a:t>3</a:t>
            </a:r>
            <a:r>
              <a:rPr kumimoji="1" lang="en-US" altLang="zh-CN" sz="2400" b="1" dirty="0">
                <a:latin typeface="宋体" panose="02010600030101010101" pitchFamily="2" charset="-122"/>
              </a:rPr>
              <a:t>.</a:t>
            </a:r>
            <a:r>
              <a:rPr kumimoji="1" lang="zh-CN" altLang="en-US" sz="2400" b="1" dirty="0">
                <a:latin typeface="宋体" panose="02010600030101010101" pitchFamily="2" charset="-122"/>
              </a:rPr>
              <a:t>输出转换：把问题</a:t>
            </a:r>
            <a:r>
              <a:rPr kumimoji="1" lang="en-US" altLang="zh-CN" sz="2400" b="1" dirty="0">
                <a:latin typeface="宋体" panose="02010600030101010101" pitchFamily="2" charset="-122"/>
              </a:rPr>
              <a:t>Π</a:t>
            </a:r>
            <a:r>
              <a:rPr kumimoji="1" lang="en-US" altLang="zh-CN" sz="2400" b="1" dirty="0">
                <a:latin typeface="Times New Roman" panose="02020603050405020304" pitchFamily="18" charset="0"/>
              </a:rPr>
              <a:t>'</a:t>
            </a:r>
            <a:r>
              <a:rPr kumimoji="1" lang="zh-CN" altLang="en-US" sz="2400" b="1" dirty="0">
                <a:latin typeface="宋体" panose="02010600030101010101" pitchFamily="2" charset="-122"/>
              </a:rPr>
              <a:t>的输出</a:t>
            </a:r>
            <a:r>
              <a:rPr kumimoji="1" lang="en-US" altLang="zh-CN" sz="2400" b="1" dirty="0">
                <a:latin typeface="Times New Roman" panose="02020603050405020304" pitchFamily="18" charset="0"/>
              </a:rPr>
              <a:t>O'</a:t>
            </a:r>
            <a:r>
              <a:rPr kumimoji="1" lang="zh-CN" altLang="en-US" sz="2400" b="1" dirty="0">
                <a:latin typeface="宋体" panose="02010600030101010101" pitchFamily="2" charset="-122"/>
              </a:rPr>
              <a:t>转换为问题</a:t>
            </a:r>
            <a:r>
              <a:rPr kumimoji="1" lang="en-US" altLang="zh-CN" sz="2400" b="1" dirty="0">
                <a:latin typeface="宋体" panose="02010600030101010101" pitchFamily="2" charset="-122"/>
              </a:rPr>
              <a:t>Π</a:t>
            </a:r>
            <a:r>
              <a:rPr kumimoji="1" lang="zh-CN" altLang="en-US" sz="2400" b="1" dirty="0">
                <a:latin typeface="宋体" panose="02010600030101010101" pitchFamily="2" charset="-122"/>
              </a:rPr>
              <a:t>对应于输入</a:t>
            </a:r>
            <a:r>
              <a:rPr kumimoji="1" lang="en-US" altLang="zh-CN" sz="2400" b="1" dirty="0">
                <a:latin typeface="Times New Roman" panose="02020603050405020304" pitchFamily="18" charset="0"/>
              </a:rPr>
              <a:t>I</a:t>
            </a:r>
            <a:r>
              <a:rPr kumimoji="1" lang="zh-CN" altLang="en-US" sz="2400" b="1" dirty="0">
                <a:latin typeface="宋体" panose="02010600030101010101" pitchFamily="2" charset="-122"/>
              </a:rPr>
              <a:t>的正确输出。</a:t>
            </a:r>
            <a:r>
              <a:rPr kumimoji="1" lang="zh-CN" altLang="en-US" sz="2400" b="1" dirty="0">
                <a:latin typeface="Times New Roman" panose="02020603050405020304" pitchFamily="18" charset="0"/>
              </a:rPr>
              <a:t> </a:t>
            </a:r>
            <a:endParaRPr kumimoji="1" lang="zh-CN" altLang="en-US" sz="2400" b="1" dirty="0">
              <a:latin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4"/>
          <p:cNvSpPr txBox="1">
            <a:spLocks noChangeArrowheads="1"/>
          </p:cNvSpPr>
          <p:nvPr/>
        </p:nvSpPr>
        <p:spPr bwMode="auto">
          <a:xfrm>
            <a:off x="746125" y="1125855"/>
            <a:ext cx="7772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pPr>
            <a:r>
              <a:rPr kumimoji="1" lang="en-US" altLang="zh-CN" sz="2400">
                <a:solidFill>
                  <a:srgbClr val="CC0099"/>
                </a:solidFill>
                <a:latin typeface="Times New Roman" panose="02020603050405020304" pitchFamily="18" charset="0"/>
              </a:rPr>
              <a:t> </a:t>
            </a:r>
            <a:r>
              <a:rPr kumimoji="1" lang="zh-CN" altLang="en-US" sz="2800" b="1">
                <a:solidFill>
                  <a:srgbClr val="CC0099"/>
                </a:solidFill>
                <a:latin typeface="Times New Roman" panose="02020603050405020304" pitchFamily="18" charset="0"/>
              </a:rPr>
              <a:t>问题变换的一般过程</a:t>
            </a:r>
            <a:endParaRPr kumimoji="1" lang="zh-CN" altLang="en-US" sz="2800" b="1">
              <a:solidFill>
                <a:srgbClr val="CC0099"/>
              </a:solidFill>
              <a:latin typeface="Times New Roman" panose="02020603050405020304" pitchFamily="18" charset="0"/>
            </a:endParaRPr>
          </a:p>
        </p:txBody>
      </p:sp>
      <p:grpSp>
        <p:nvGrpSpPr>
          <p:cNvPr id="23555" name="Group 20"/>
          <p:cNvGrpSpPr/>
          <p:nvPr/>
        </p:nvGrpSpPr>
        <p:grpSpPr bwMode="auto">
          <a:xfrm>
            <a:off x="827088" y="1773238"/>
            <a:ext cx="6985000" cy="2236787"/>
            <a:chOff x="567" y="1480"/>
            <a:chExt cx="4400" cy="1409"/>
          </a:xfrm>
        </p:grpSpPr>
        <p:sp>
          <p:nvSpPr>
            <p:cNvPr id="23558" name="Rectangle 6"/>
            <p:cNvSpPr>
              <a:spLocks noChangeArrowheads="1"/>
            </p:cNvSpPr>
            <p:nvPr/>
          </p:nvSpPr>
          <p:spPr bwMode="auto">
            <a:xfrm>
              <a:off x="567" y="1480"/>
              <a:ext cx="4400" cy="1409"/>
            </a:xfrm>
            <a:prstGeom prst="rect">
              <a:avLst/>
            </a:prstGeom>
            <a:noFill/>
            <a:ln w="28575">
              <a:solidFill>
                <a:srgbClr val="000000"/>
              </a:solidFill>
              <a:prstDash val="dash"/>
              <a:miter lim="800000"/>
            </a:ln>
            <a:extLst>
              <a:ext uri="{909E8E84-426E-40DD-AFC4-6F175D3DCCD1}">
                <a14:hiddenFill xmlns:a14="http://schemas.microsoft.com/office/drawing/2010/main">
                  <a:solidFill>
                    <a:srgbClr val="FFFFFF"/>
                  </a:solidFill>
                </a14:hiddenFill>
              </a:ext>
            </a:extLst>
          </p:spPr>
          <p:txBody>
            <a:bodyPr tIns="10800" bIns="10800"/>
            <a:lstStyle/>
            <a:p>
              <a:pPr algn="just" eaLnBrk="0" hangingPunct="0"/>
              <a:r>
                <a:rPr lang="zh-CN" altLang="en-US" sz="2000" b="1">
                  <a:latin typeface="Times New Roman" panose="02020603050405020304" pitchFamily="18" charset="0"/>
                </a:rPr>
                <a:t>问题</a:t>
              </a:r>
              <a:r>
                <a:rPr lang="en-US" altLang="zh-CN" sz="2000" b="1">
                  <a:latin typeface="Times New Roman" panose="02020603050405020304" pitchFamily="18" charset="0"/>
                </a:rPr>
                <a:t>Π</a:t>
              </a:r>
              <a:endParaRPr lang="en-US" altLang="zh-CN" sz="2000" b="1">
                <a:latin typeface="Times New Roman" panose="02020603050405020304" pitchFamily="18" charset="0"/>
              </a:endParaRPr>
            </a:p>
          </p:txBody>
        </p:sp>
        <p:sp>
          <p:nvSpPr>
            <p:cNvPr id="23559" name="Rectangle 7"/>
            <p:cNvSpPr>
              <a:spLocks noChangeArrowheads="1"/>
            </p:cNvSpPr>
            <p:nvPr/>
          </p:nvSpPr>
          <p:spPr bwMode="auto">
            <a:xfrm>
              <a:off x="1731" y="1674"/>
              <a:ext cx="2081" cy="1095"/>
            </a:xfrm>
            <a:prstGeom prst="rect">
              <a:avLst/>
            </a:prstGeom>
            <a:noFill/>
            <a:ln w="28575">
              <a:solidFill>
                <a:srgbClr val="000000"/>
              </a:solidFill>
              <a:prstDash val="dash"/>
              <a:miter lim="800000"/>
            </a:ln>
            <a:extLst>
              <a:ext uri="{909E8E84-426E-40DD-AFC4-6F175D3DCCD1}">
                <a14:hiddenFill xmlns:a14="http://schemas.microsoft.com/office/drawing/2010/main">
                  <a:solidFill>
                    <a:srgbClr val="FFFFFF"/>
                  </a:solidFill>
                </a14:hiddenFill>
              </a:ext>
            </a:extLst>
          </p:spPr>
          <p:txBody>
            <a:bodyPr tIns="10800" bIns="10800"/>
            <a:lstStyle/>
            <a:p>
              <a:pPr algn="just" eaLnBrk="0" hangingPunct="0"/>
              <a:r>
                <a:rPr lang="zh-CN" altLang="en-US" sz="2000" b="1">
                  <a:latin typeface="Times New Roman" panose="02020603050405020304" pitchFamily="18" charset="0"/>
                </a:rPr>
                <a:t>问题</a:t>
              </a:r>
              <a:r>
                <a:rPr lang="en-US" altLang="zh-CN" sz="2000" b="1">
                  <a:latin typeface="Times New Roman" panose="02020603050405020304" pitchFamily="18" charset="0"/>
                </a:rPr>
                <a:t>Π'</a:t>
              </a:r>
              <a:endParaRPr lang="en-US" altLang="zh-CN" sz="2000" b="1">
                <a:latin typeface="Times New Roman" panose="02020603050405020304" pitchFamily="18" charset="0"/>
              </a:endParaRPr>
            </a:p>
          </p:txBody>
        </p:sp>
        <p:sp>
          <p:nvSpPr>
            <p:cNvPr id="23560" name="Text Box 8"/>
            <p:cNvSpPr txBox="1">
              <a:spLocks noChangeArrowheads="1"/>
            </p:cNvSpPr>
            <p:nvPr/>
          </p:nvSpPr>
          <p:spPr bwMode="auto">
            <a:xfrm>
              <a:off x="2411" y="2278"/>
              <a:ext cx="700" cy="449"/>
            </a:xfrm>
            <a:prstGeom prst="rect">
              <a:avLst/>
            </a:prstGeom>
            <a:noFill/>
            <a:ln w="28575">
              <a:solidFill>
                <a:srgbClr val="000000"/>
              </a:solidFill>
              <a:miter lim="800000"/>
            </a:ln>
            <a:extLst>
              <a:ext uri="{909E8E84-426E-40DD-AFC4-6F175D3DCCD1}">
                <a14:hiddenFill xmlns:a14="http://schemas.microsoft.com/office/drawing/2010/main">
                  <a:solidFill>
                    <a:srgbClr val="FFFFFF"/>
                  </a:solidFill>
                </a14:hiddenFill>
              </a:ext>
            </a:extLst>
          </p:spPr>
          <p:txBody>
            <a:bodyPr lIns="18000" tIns="10800" rIns="0" bIns="108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endParaRPr lang="en-US" altLang="zh-CN" sz="1600" b="1">
                <a:latin typeface="Times New Roman" panose="02020603050405020304" pitchFamily="18" charset="0"/>
              </a:endParaRPr>
            </a:p>
            <a:p>
              <a:pPr algn="just"/>
              <a:r>
                <a:rPr lang="en-US" altLang="zh-CN" sz="1600" b="1">
                  <a:latin typeface="Times New Roman" panose="02020603050405020304" pitchFamily="18" charset="0"/>
                </a:rPr>
                <a:t>    </a:t>
              </a:r>
              <a:r>
                <a:rPr lang="zh-CN" altLang="en-US" sz="1600" b="1">
                  <a:latin typeface="Times New Roman" panose="02020603050405020304" pitchFamily="18" charset="0"/>
                </a:rPr>
                <a:t>算法</a:t>
              </a:r>
              <a:r>
                <a:rPr lang="en-US" altLang="zh-CN" sz="1600" b="1">
                  <a:latin typeface="Times New Roman" panose="02020603050405020304" pitchFamily="18" charset="0"/>
                </a:rPr>
                <a:t>A</a:t>
              </a:r>
              <a:endParaRPr lang="en-US" altLang="zh-CN" sz="1600" b="1">
                <a:latin typeface="Times New Roman" panose="02020603050405020304" pitchFamily="18" charset="0"/>
              </a:endParaRPr>
            </a:p>
          </p:txBody>
        </p:sp>
        <p:sp>
          <p:nvSpPr>
            <p:cNvPr id="23561" name="Text Box 9"/>
            <p:cNvSpPr txBox="1">
              <a:spLocks noChangeArrowheads="1"/>
            </p:cNvSpPr>
            <p:nvPr/>
          </p:nvSpPr>
          <p:spPr bwMode="auto">
            <a:xfrm>
              <a:off x="703" y="2341"/>
              <a:ext cx="109" cy="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400" b="1">
                  <a:latin typeface="Times New Roman" panose="02020603050405020304" pitchFamily="18" charset="0"/>
                </a:rPr>
                <a:t>I</a:t>
              </a:r>
              <a:endParaRPr lang="en-US" altLang="zh-CN" sz="2400" b="1">
                <a:latin typeface="Times New Roman" panose="02020603050405020304" pitchFamily="18" charset="0"/>
              </a:endParaRPr>
            </a:p>
          </p:txBody>
        </p:sp>
        <p:sp>
          <p:nvSpPr>
            <p:cNvPr id="23562" name="AutoShape 10"/>
            <p:cNvSpPr>
              <a:spLocks noChangeArrowheads="1"/>
            </p:cNvSpPr>
            <p:nvPr/>
          </p:nvSpPr>
          <p:spPr bwMode="auto">
            <a:xfrm>
              <a:off x="858" y="2221"/>
              <a:ext cx="818" cy="511"/>
            </a:xfrm>
            <a:prstGeom prst="rightArrow">
              <a:avLst>
                <a:gd name="adj1" fmla="val 50000"/>
                <a:gd name="adj2" fmla="val 40020"/>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18000" tIns="108000" rIns="0" bIns="0"/>
            <a:lstStyle/>
            <a:p>
              <a:pPr algn="just" eaLnBrk="0" hangingPunct="0">
                <a:lnSpc>
                  <a:spcPct val="80000"/>
                </a:lnSpc>
              </a:pPr>
              <a:r>
                <a:rPr lang="en-US" altLang="zh-CN" sz="1600" b="1">
                  <a:latin typeface="Times New Roman" panose="02020603050405020304" pitchFamily="18" charset="0"/>
                </a:rPr>
                <a:t> </a:t>
              </a:r>
              <a:r>
                <a:rPr lang="zh-CN" altLang="en-US" sz="1600" b="1">
                  <a:latin typeface="Times New Roman" panose="02020603050405020304" pitchFamily="18" charset="0"/>
                </a:rPr>
                <a:t>输入转换</a:t>
              </a:r>
              <a:endParaRPr lang="zh-CN" altLang="en-US" sz="1600" b="1">
                <a:latin typeface="Times New Roman" panose="02020603050405020304" pitchFamily="18" charset="0"/>
              </a:endParaRPr>
            </a:p>
          </p:txBody>
        </p:sp>
        <p:sp>
          <p:nvSpPr>
            <p:cNvPr id="23563" name="Text Box 11"/>
            <p:cNvSpPr txBox="1">
              <a:spLocks noChangeArrowheads="1"/>
            </p:cNvSpPr>
            <p:nvPr/>
          </p:nvSpPr>
          <p:spPr bwMode="auto">
            <a:xfrm>
              <a:off x="1927" y="2251"/>
              <a:ext cx="109" cy="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400" b="1">
                  <a:latin typeface="Times New Roman" panose="02020603050405020304" pitchFamily="18" charset="0"/>
                </a:rPr>
                <a:t>I'</a:t>
              </a:r>
              <a:endParaRPr lang="en-US" altLang="zh-CN" sz="2400" b="1">
                <a:latin typeface="Times New Roman" panose="02020603050405020304" pitchFamily="18" charset="0"/>
              </a:endParaRPr>
            </a:p>
          </p:txBody>
        </p:sp>
        <p:sp>
          <p:nvSpPr>
            <p:cNvPr id="23564" name="Line 12"/>
            <p:cNvSpPr>
              <a:spLocks noChangeShapeType="1"/>
            </p:cNvSpPr>
            <p:nvPr/>
          </p:nvSpPr>
          <p:spPr bwMode="auto">
            <a:xfrm>
              <a:off x="1912" y="2501"/>
              <a:ext cx="473" cy="0"/>
            </a:xfrm>
            <a:prstGeom prst="line">
              <a:avLst/>
            </a:prstGeom>
            <a:noFill/>
            <a:ln w="28575">
              <a:solidFill>
                <a:srgbClr val="000000"/>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23565" name="Line 13"/>
            <p:cNvSpPr>
              <a:spLocks noChangeShapeType="1"/>
            </p:cNvSpPr>
            <p:nvPr/>
          </p:nvSpPr>
          <p:spPr bwMode="auto">
            <a:xfrm>
              <a:off x="3176" y="2501"/>
              <a:ext cx="473" cy="0"/>
            </a:xfrm>
            <a:prstGeom prst="line">
              <a:avLst/>
            </a:prstGeom>
            <a:noFill/>
            <a:ln w="28575">
              <a:solidFill>
                <a:srgbClr val="000000"/>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23566" name="Text Box 14"/>
            <p:cNvSpPr txBox="1">
              <a:spLocks noChangeArrowheads="1"/>
            </p:cNvSpPr>
            <p:nvPr/>
          </p:nvSpPr>
          <p:spPr bwMode="auto">
            <a:xfrm>
              <a:off x="3424" y="2251"/>
              <a:ext cx="182" cy="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400" b="1">
                  <a:latin typeface="Times New Roman" panose="02020603050405020304" pitchFamily="18" charset="0"/>
                </a:rPr>
                <a:t>O'</a:t>
              </a:r>
              <a:endParaRPr lang="en-US" altLang="zh-CN" sz="2400" b="1">
                <a:latin typeface="Times New Roman" panose="02020603050405020304" pitchFamily="18" charset="0"/>
              </a:endParaRPr>
            </a:p>
          </p:txBody>
        </p:sp>
        <p:sp>
          <p:nvSpPr>
            <p:cNvPr id="23567" name="Text Box 15"/>
            <p:cNvSpPr txBox="1">
              <a:spLocks noChangeArrowheads="1"/>
            </p:cNvSpPr>
            <p:nvPr/>
          </p:nvSpPr>
          <p:spPr bwMode="auto">
            <a:xfrm>
              <a:off x="4702" y="2363"/>
              <a:ext cx="182" cy="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400" b="1">
                  <a:latin typeface="Times New Roman" panose="02020603050405020304" pitchFamily="18" charset="0"/>
                </a:rPr>
                <a:t>O</a:t>
              </a:r>
              <a:endParaRPr lang="en-US" altLang="zh-CN" sz="2400" b="1">
                <a:latin typeface="Times New Roman" panose="02020603050405020304" pitchFamily="18" charset="0"/>
              </a:endParaRPr>
            </a:p>
          </p:txBody>
        </p:sp>
        <p:sp>
          <p:nvSpPr>
            <p:cNvPr id="23568" name="AutoShape 17"/>
            <p:cNvSpPr>
              <a:spLocks noChangeArrowheads="1"/>
            </p:cNvSpPr>
            <p:nvPr/>
          </p:nvSpPr>
          <p:spPr bwMode="auto">
            <a:xfrm>
              <a:off x="3840" y="2207"/>
              <a:ext cx="818" cy="511"/>
            </a:xfrm>
            <a:prstGeom prst="rightArrow">
              <a:avLst>
                <a:gd name="adj1" fmla="val 50000"/>
                <a:gd name="adj2" fmla="val 40020"/>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18000" tIns="108000" rIns="0" bIns="0"/>
            <a:lstStyle/>
            <a:p>
              <a:pPr algn="just" eaLnBrk="0" hangingPunct="0">
                <a:lnSpc>
                  <a:spcPct val="80000"/>
                </a:lnSpc>
              </a:pPr>
              <a:r>
                <a:rPr lang="en-US" altLang="zh-CN" sz="1600" b="1">
                  <a:latin typeface="Times New Roman" panose="02020603050405020304" pitchFamily="18" charset="0"/>
                </a:rPr>
                <a:t> </a:t>
              </a:r>
              <a:r>
                <a:rPr lang="zh-CN" altLang="en-US" sz="1600" b="1">
                  <a:latin typeface="Times New Roman" panose="02020603050405020304" pitchFamily="18" charset="0"/>
                </a:rPr>
                <a:t>输出转换</a:t>
              </a:r>
              <a:endParaRPr lang="zh-CN" altLang="en-US" sz="1600" b="1">
                <a:latin typeface="Times New Roman" panose="02020603050405020304" pitchFamily="18" charset="0"/>
              </a:endParaRPr>
            </a:p>
          </p:txBody>
        </p:sp>
      </p:grpSp>
      <p:sp>
        <p:nvSpPr>
          <p:cNvPr id="23556" name="Rectangle 19"/>
          <p:cNvSpPr>
            <a:spLocks noChangeArrowheads="1"/>
          </p:cNvSpPr>
          <p:nvPr/>
        </p:nvSpPr>
        <p:spPr bwMode="auto">
          <a:xfrm>
            <a:off x="468313" y="4508500"/>
            <a:ext cx="7813675"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Wingdings" panose="05000000000000000000" pitchFamily="2" charset="2"/>
              <a:buChar char="v"/>
            </a:pPr>
            <a:r>
              <a:rPr kumimoji="1" lang="zh-CN" altLang="en-US" sz="2800" b="1"/>
              <a:t>问题变换的主要目的不是给出解决一个问题的算法，而是给出通过另一个问题</a:t>
            </a:r>
            <a:r>
              <a:rPr kumimoji="1" lang="zh-CN" altLang="en-US" sz="2800" b="1">
                <a:solidFill>
                  <a:srgbClr val="CC0099"/>
                </a:solidFill>
              </a:rPr>
              <a:t>理解</a:t>
            </a:r>
            <a:r>
              <a:rPr kumimoji="1" lang="zh-CN" altLang="en-US" sz="2800" b="1"/>
              <a:t>一个问题的</a:t>
            </a:r>
            <a:r>
              <a:rPr kumimoji="1" lang="zh-CN" altLang="en-US" sz="2800" b="1">
                <a:solidFill>
                  <a:srgbClr val="CC0099"/>
                </a:solidFill>
              </a:rPr>
              <a:t>计算时间上下限</a:t>
            </a:r>
            <a:r>
              <a:rPr kumimoji="1" lang="zh-CN" altLang="en-US" sz="2800" b="1"/>
              <a:t>的一种方式。</a:t>
            </a:r>
            <a:endParaRPr kumimoji="1" lang="zh-CN" altLang="en-US" sz="2800" b="1"/>
          </a:p>
        </p:txBody>
      </p:sp>
      <p:sp>
        <p:nvSpPr>
          <p:cNvPr id="23557" name="Text Box 5"/>
          <p:cNvSpPr txBox="1">
            <a:spLocks noChangeArrowheads="1"/>
          </p:cNvSpPr>
          <p:nvPr/>
        </p:nvSpPr>
        <p:spPr bwMode="auto">
          <a:xfrm>
            <a:off x="746125" y="115888"/>
            <a:ext cx="7645400"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600" b="1">
                <a:solidFill>
                  <a:schemeClr val="bg1"/>
                </a:solidFill>
                <a:latin typeface="黑体" panose="02010609060101010101" pitchFamily="49" charset="-122"/>
                <a:ea typeface="黑体" panose="02010609060101010101" pitchFamily="49" charset="-122"/>
                <a:sym typeface="+mn-ea"/>
              </a:rPr>
              <a:t>10.3.1</a:t>
            </a:r>
            <a:r>
              <a:rPr kumimoji="1" lang="en-US" altLang="zh-CN" sz="3600" b="1">
                <a:solidFill>
                  <a:schemeClr val="bg1"/>
                </a:solidFill>
                <a:latin typeface="黑体" panose="02010609060101010101" pitchFamily="49" charset="-122"/>
                <a:ea typeface="黑体" panose="02010609060101010101" pitchFamily="49" charset="-122"/>
              </a:rPr>
              <a:t>  </a:t>
            </a:r>
            <a:r>
              <a:rPr kumimoji="1" lang="zh-CN" altLang="en-US" sz="3600" b="1">
                <a:solidFill>
                  <a:schemeClr val="bg1"/>
                </a:solidFill>
                <a:latin typeface="黑体" panose="02010609060101010101" pitchFamily="49" charset="-122"/>
                <a:ea typeface="黑体" panose="02010609060101010101" pitchFamily="49" charset="-122"/>
              </a:rPr>
              <a:t>问题变换与计算复杂性归约</a:t>
            </a:r>
            <a:r>
              <a:rPr kumimoji="1" lang="zh-CN" altLang="en-US" sz="3600">
                <a:solidFill>
                  <a:schemeClr val="bg1"/>
                </a:solidFill>
                <a:latin typeface="黑体" panose="02010609060101010101" pitchFamily="49" charset="-122"/>
                <a:ea typeface="黑体" panose="02010609060101010101" pitchFamily="49" charset="-122"/>
              </a:rPr>
              <a:t> </a:t>
            </a:r>
            <a:endParaRPr kumimoji="1" lang="zh-CN" altLang="en-US" sz="3600">
              <a:solidFill>
                <a:schemeClr val="bg1"/>
              </a:solidFill>
              <a:latin typeface="黑体" panose="02010609060101010101" pitchFamily="49" charset="-122"/>
              <a:ea typeface="黑体" panose="02010609060101010101" pitchFamily="49" charset="-122"/>
            </a:endParaRPr>
          </a:p>
        </p:txBody>
      </p:sp>
    </p:spTree>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4"/>
          <p:cNvSpPr txBox="1">
            <a:spLocks noChangeArrowheads="1"/>
          </p:cNvSpPr>
          <p:nvPr/>
        </p:nvSpPr>
        <p:spPr bwMode="auto">
          <a:xfrm>
            <a:off x="1050925" y="149225"/>
            <a:ext cx="6858000"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3600" b="1" dirty="0">
                <a:solidFill>
                  <a:schemeClr val="bg1"/>
                </a:solidFill>
                <a:latin typeface="黑体" panose="02010609060101010101" pitchFamily="49" charset="-122"/>
                <a:ea typeface="黑体" panose="02010609060101010101" pitchFamily="49" charset="-122"/>
              </a:rPr>
              <a:t>10.3.2  NP</a:t>
            </a:r>
            <a:r>
              <a:rPr kumimoji="1" lang="zh-CN" altLang="en-US" sz="3600" b="1" dirty="0">
                <a:solidFill>
                  <a:schemeClr val="bg1"/>
                </a:solidFill>
                <a:latin typeface="黑体" panose="02010609060101010101" pitchFamily="49" charset="-122"/>
                <a:ea typeface="黑体" panose="02010609060101010101" pitchFamily="49" charset="-122"/>
              </a:rPr>
              <a:t>完全问题的定义 </a:t>
            </a:r>
            <a:endParaRPr kumimoji="1" lang="zh-CN" altLang="en-US" sz="3600" b="1" dirty="0">
              <a:solidFill>
                <a:schemeClr val="bg1"/>
              </a:solidFill>
              <a:latin typeface="黑体" panose="02010609060101010101" pitchFamily="49" charset="-122"/>
              <a:ea typeface="黑体" panose="02010609060101010101" pitchFamily="49" charset="-122"/>
            </a:endParaRPr>
          </a:p>
        </p:txBody>
      </p:sp>
      <p:sp>
        <p:nvSpPr>
          <p:cNvPr id="28675" name="Text Box 5"/>
          <p:cNvSpPr txBox="1">
            <a:spLocks noChangeArrowheads="1"/>
          </p:cNvSpPr>
          <p:nvPr/>
        </p:nvSpPr>
        <p:spPr bwMode="auto">
          <a:xfrm>
            <a:off x="323528" y="1091107"/>
            <a:ext cx="8496944" cy="156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b="1" dirty="0">
                <a:latin typeface="宋体" panose="02010600030101010101" pitchFamily="2" charset="-122"/>
              </a:rPr>
              <a:t>     </a:t>
            </a:r>
            <a:r>
              <a:rPr kumimoji="1" lang="zh-CN" altLang="en-US" sz="2400" b="1" dirty="0">
                <a:latin typeface="宋体" panose="02010600030101010101" pitchFamily="2" charset="-122"/>
              </a:rPr>
              <a:t>定义</a:t>
            </a:r>
            <a:r>
              <a:rPr kumimoji="1" lang="en-US" altLang="zh-CN" sz="2400" b="1" dirty="0">
                <a:latin typeface="Times New Roman" panose="02020603050405020304" pitchFamily="18" charset="0"/>
              </a:rPr>
              <a:t>10.6  </a:t>
            </a:r>
            <a:r>
              <a:rPr kumimoji="1" lang="zh-CN" altLang="en-US" sz="2400" b="1" dirty="0">
                <a:latin typeface="宋体" panose="02010600030101010101" pitchFamily="2" charset="-122"/>
              </a:rPr>
              <a:t>令</a:t>
            </a:r>
            <a:r>
              <a:rPr kumimoji="1" lang="en-US" altLang="zh-CN" sz="2400" b="1" dirty="0">
                <a:latin typeface="宋体" panose="02010600030101010101" pitchFamily="2" charset="-122"/>
              </a:rPr>
              <a:t>Π</a:t>
            </a:r>
            <a:r>
              <a:rPr kumimoji="1" lang="zh-CN" altLang="en-US" sz="2400" b="1" dirty="0">
                <a:latin typeface="宋体" panose="02010600030101010101" pitchFamily="2" charset="-122"/>
              </a:rPr>
              <a:t>是一个判定问题，如果问题</a:t>
            </a:r>
            <a:r>
              <a:rPr kumimoji="1" lang="en-US" altLang="zh-CN" sz="2400" b="1" dirty="0">
                <a:latin typeface="宋体" panose="02010600030101010101" pitchFamily="2" charset="-122"/>
              </a:rPr>
              <a:t>Π</a:t>
            </a:r>
            <a:r>
              <a:rPr kumimoji="1" lang="zh-CN" altLang="en-US" sz="2400" b="1" dirty="0">
                <a:latin typeface="宋体" panose="02010600030101010101" pitchFamily="2" charset="-122"/>
              </a:rPr>
              <a:t>属于</a:t>
            </a:r>
            <a:r>
              <a:rPr kumimoji="1" lang="en-US" altLang="zh-CN" sz="2400" b="1" dirty="0">
                <a:latin typeface="Times New Roman" panose="02020603050405020304" pitchFamily="18" charset="0"/>
              </a:rPr>
              <a:t>NP</a:t>
            </a:r>
            <a:r>
              <a:rPr kumimoji="1" lang="zh-CN" altLang="en-US" sz="2400" b="1" dirty="0">
                <a:latin typeface="宋体" panose="02010600030101010101" pitchFamily="2" charset="-122"/>
              </a:rPr>
              <a:t>类问题，并且对</a:t>
            </a:r>
            <a:r>
              <a:rPr kumimoji="1" lang="en-US" altLang="zh-CN" sz="2400" b="1" i="1" dirty="0">
                <a:latin typeface="Times New Roman" panose="02020603050405020304" pitchFamily="18" charset="0"/>
              </a:rPr>
              <a:t>NP</a:t>
            </a:r>
            <a:r>
              <a:rPr kumimoji="1" lang="zh-CN" altLang="en-US" sz="2400" b="1" dirty="0">
                <a:latin typeface="宋体" panose="02010600030101010101" pitchFamily="2" charset="-122"/>
              </a:rPr>
              <a:t>类问题中的每一个问题</a:t>
            </a:r>
            <a:r>
              <a:rPr kumimoji="1" lang="en-US" altLang="zh-CN" sz="2400" b="1" dirty="0">
                <a:latin typeface="宋体" panose="02010600030101010101" pitchFamily="2" charset="-122"/>
              </a:rPr>
              <a:t>Π</a:t>
            </a:r>
            <a:r>
              <a:rPr kumimoji="1" lang="en-US" altLang="zh-CN" sz="2400" b="1" dirty="0">
                <a:latin typeface="Times New Roman" panose="02020603050405020304" pitchFamily="18" charset="0"/>
              </a:rPr>
              <a:t>'</a:t>
            </a:r>
            <a:r>
              <a:rPr kumimoji="1" lang="zh-CN" altLang="en-US" sz="2400" b="1" dirty="0">
                <a:latin typeface="宋体" panose="02010600030101010101" pitchFamily="2" charset="-122"/>
              </a:rPr>
              <a:t>，都有</a:t>
            </a:r>
            <a:r>
              <a:rPr kumimoji="1" lang="en-US" altLang="zh-CN" sz="2400" b="1" dirty="0">
                <a:latin typeface="宋体" panose="02010600030101010101" pitchFamily="2" charset="-122"/>
              </a:rPr>
              <a:t>Π</a:t>
            </a:r>
            <a:r>
              <a:rPr kumimoji="1" lang="en-US" altLang="zh-CN" sz="2400" b="1" dirty="0">
                <a:latin typeface="Times New Roman" panose="02020603050405020304" pitchFamily="18" charset="0"/>
              </a:rPr>
              <a:t>'</a:t>
            </a:r>
            <a:r>
              <a:rPr kumimoji="1" lang="en-US" altLang="zh-CN" sz="2400" b="1" dirty="0">
                <a:latin typeface="宋体" panose="02010600030101010101" pitchFamily="2" charset="-122"/>
              </a:rPr>
              <a:t>∝</a:t>
            </a:r>
            <a:r>
              <a:rPr kumimoji="1" lang="en-US" altLang="zh-CN" sz="2400" b="1" i="1" baseline="-30000" dirty="0" err="1">
                <a:latin typeface="Times New Roman" panose="02020603050405020304" pitchFamily="18" charset="0"/>
              </a:rPr>
              <a:t>p</a:t>
            </a:r>
            <a:r>
              <a:rPr kumimoji="1" lang="en-US" altLang="zh-CN" sz="2400" b="1" dirty="0" err="1">
                <a:latin typeface="宋体" panose="02010600030101010101" pitchFamily="2" charset="-122"/>
              </a:rPr>
              <a:t>Π</a:t>
            </a:r>
            <a:r>
              <a:rPr kumimoji="1" lang="zh-CN" altLang="en-US" sz="2400" b="1" dirty="0">
                <a:latin typeface="宋体" panose="02010600030101010101" pitchFamily="2" charset="-122"/>
              </a:rPr>
              <a:t>，则称判定问题</a:t>
            </a:r>
            <a:r>
              <a:rPr kumimoji="1" lang="en-US" altLang="zh-CN" sz="2400" b="1" dirty="0">
                <a:latin typeface="宋体" panose="02010600030101010101" pitchFamily="2" charset="-122"/>
              </a:rPr>
              <a:t>Π</a:t>
            </a:r>
            <a:r>
              <a:rPr kumimoji="1" lang="zh-CN" altLang="en-US" sz="2400" b="1" dirty="0">
                <a:latin typeface="宋体" panose="02010600030101010101" pitchFamily="2" charset="-122"/>
              </a:rPr>
              <a:t>是一个</a:t>
            </a:r>
            <a:r>
              <a:rPr kumimoji="1" lang="en-US" altLang="zh-CN" sz="2400" b="1" dirty="0">
                <a:solidFill>
                  <a:srgbClr val="CC0099"/>
                </a:solidFill>
                <a:latin typeface="Times New Roman" panose="02020603050405020304" pitchFamily="18" charset="0"/>
              </a:rPr>
              <a:t>NP</a:t>
            </a:r>
            <a:r>
              <a:rPr kumimoji="1" lang="zh-CN" altLang="en-US" sz="2400" b="1" dirty="0">
                <a:solidFill>
                  <a:srgbClr val="CC0099"/>
                </a:solidFill>
                <a:latin typeface="宋体" panose="02010600030101010101" pitchFamily="2" charset="-122"/>
              </a:rPr>
              <a:t>完全问题</a:t>
            </a:r>
            <a:r>
              <a:rPr kumimoji="1" lang="zh-CN" altLang="en-US" sz="2400" b="1" dirty="0">
                <a:latin typeface="宋体" panose="02010600030101010101" pitchFamily="2" charset="-122"/>
              </a:rPr>
              <a:t>（</a:t>
            </a:r>
            <a:r>
              <a:rPr kumimoji="1" lang="en-US" altLang="zh-CN" sz="2400" b="1" dirty="0">
                <a:latin typeface="Times New Roman" panose="02020603050405020304" pitchFamily="18" charset="0"/>
              </a:rPr>
              <a:t>NP</a:t>
            </a:r>
            <a:r>
              <a:rPr kumimoji="1" lang="en-US" altLang="zh-CN" sz="2400" b="1" dirty="0">
                <a:latin typeface="宋体" panose="02010600030101010101" pitchFamily="2" charset="-122"/>
              </a:rPr>
              <a:t> </a:t>
            </a:r>
            <a:r>
              <a:rPr kumimoji="1" lang="en-US" altLang="zh-CN" sz="2400" b="1" dirty="0">
                <a:latin typeface="Times New Roman" panose="02020603050405020304" pitchFamily="18" charset="0"/>
              </a:rPr>
              <a:t>Complete  </a:t>
            </a:r>
            <a:r>
              <a:rPr kumimoji="1" lang="en-US" altLang="zh-CN" sz="2400" b="1" dirty="0" smtClean="0">
                <a:latin typeface="Times New Roman" panose="02020603050405020304" pitchFamily="18" charset="0"/>
              </a:rPr>
              <a:t>Problem</a:t>
            </a:r>
            <a:r>
              <a:rPr kumimoji="1" lang="zh-CN" altLang="en-US" sz="2400" b="1" dirty="0" smtClean="0">
                <a:latin typeface="宋体" panose="02010600030101010101" pitchFamily="2" charset="-122"/>
              </a:rPr>
              <a:t>，记</a:t>
            </a:r>
            <a:r>
              <a:rPr kumimoji="1" lang="zh-CN" altLang="en-US" sz="2400" b="1" dirty="0">
                <a:latin typeface="宋体" panose="02010600030101010101" pitchFamily="2" charset="-122"/>
              </a:rPr>
              <a:t>为</a:t>
            </a:r>
            <a:r>
              <a:rPr kumimoji="1" lang="en-US" altLang="zh-CN" sz="2400" b="1" dirty="0" smtClean="0">
                <a:solidFill>
                  <a:schemeClr val="tx2"/>
                </a:solidFill>
                <a:latin typeface="Times New Roman" panose="02020603050405020304" pitchFamily="18" charset="0"/>
              </a:rPr>
              <a:t>NPC</a:t>
            </a:r>
            <a:r>
              <a:rPr kumimoji="1" lang="zh-CN" altLang="en-US" sz="2400" b="1" dirty="0">
                <a:latin typeface="宋体" panose="02010600030101010101" pitchFamily="2" charset="-122"/>
              </a:rPr>
              <a:t>）。</a:t>
            </a:r>
            <a:r>
              <a:rPr kumimoji="1" lang="zh-CN" altLang="en-US" sz="2400" b="1" dirty="0" smtClean="0">
                <a:latin typeface="Times New Roman" panose="02020603050405020304" pitchFamily="18" charset="0"/>
              </a:rPr>
              <a:t> </a:t>
            </a:r>
            <a:endParaRPr kumimoji="1" lang="zh-CN" altLang="en-US" sz="2400" b="1" dirty="0">
              <a:latin typeface="Times New Roman" panose="02020603050405020304" pitchFamily="18" charset="0"/>
            </a:endParaRPr>
          </a:p>
        </p:txBody>
      </p:sp>
      <p:grpSp>
        <p:nvGrpSpPr>
          <p:cNvPr id="28676" name="Group 22"/>
          <p:cNvGrpSpPr/>
          <p:nvPr/>
        </p:nvGrpSpPr>
        <p:grpSpPr bwMode="auto">
          <a:xfrm>
            <a:off x="398145" y="2715260"/>
            <a:ext cx="3602355" cy="2293620"/>
            <a:chOff x="1761" y="2678"/>
            <a:chExt cx="1887" cy="1186"/>
          </a:xfrm>
        </p:grpSpPr>
        <p:sp>
          <p:nvSpPr>
            <p:cNvPr id="28677" name="Oval 7"/>
            <p:cNvSpPr>
              <a:spLocks noChangeArrowheads="1"/>
            </p:cNvSpPr>
            <p:nvPr/>
          </p:nvSpPr>
          <p:spPr bwMode="auto">
            <a:xfrm>
              <a:off x="1761" y="2678"/>
              <a:ext cx="1887" cy="1186"/>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sz="2400"/>
            </a:p>
          </p:txBody>
        </p:sp>
        <p:sp>
          <p:nvSpPr>
            <p:cNvPr id="28678" name="Text Box 8"/>
            <p:cNvSpPr txBox="1">
              <a:spLocks noChangeArrowheads="1"/>
            </p:cNvSpPr>
            <p:nvPr/>
          </p:nvSpPr>
          <p:spPr bwMode="auto">
            <a:xfrm>
              <a:off x="2398" y="2755"/>
              <a:ext cx="661"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latin typeface="Times New Roman" panose="02020603050405020304" pitchFamily="18" charset="0"/>
                </a:rPr>
                <a:t>NP</a:t>
              </a:r>
              <a:r>
                <a:rPr lang="zh-CN" altLang="en-US" sz="2000">
                  <a:latin typeface="Times New Roman" panose="02020603050405020304" pitchFamily="18" charset="0"/>
                </a:rPr>
                <a:t>类问题</a:t>
              </a:r>
              <a:endParaRPr lang="zh-CN" altLang="en-US" sz="2000">
                <a:latin typeface="Times New Roman" panose="02020603050405020304" pitchFamily="18" charset="0"/>
              </a:endParaRPr>
            </a:p>
          </p:txBody>
        </p:sp>
        <p:sp>
          <p:nvSpPr>
            <p:cNvPr id="28679" name="Oval 9"/>
            <p:cNvSpPr>
              <a:spLocks noChangeArrowheads="1"/>
            </p:cNvSpPr>
            <p:nvPr/>
          </p:nvSpPr>
          <p:spPr bwMode="auto">
            <a:xfrm>
              <a:off x="2547" y="3353"/>
              <a:ext cx="126" cy="92"/>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sz="2400"/>
            </a:p>
          </p:txBody>
        </p:sp>
        <p:sp>
          <p:nvSpPr>
            <p:cNvPr id="28680" name="Text Box 10"/>
            <p:cNvSpPr txBox="1">
              <a:spLocks noChangeArrowheads="1"/>
            </p:cNvSpPr>
            <p:nvPr/>
          </p:nvSpPr>
          <p:spPr bwMode="auto">
            <a:xfrm>
              <a:off x="2763" y="3321"/>
              <a:ext cx="731"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latin typeface="Times New Roman" panose="02020603050405020304" pitchFamily="18" charset="0"/>
                </a:rPr>
                <a:t>NP</a:t>
              </a:r>
              <a:r>
                <a:rPr lang="zh-CN" altLang="en-US" sz="2000">
                  <a:latin typeface="Times New Roman" panose="02020603050405020304" pitchFamily="18" charset="0"/>
                </a:rPr>
                <a:t>完全问题</a:t>
              </a:r>
              <a:endParaRPr lang="zh-CN" altLang="en-US" sz="2000">
                <a:latin typeface="Times New Roman" panose="02020603050405020304" pitchFamily="18" charset="0"/>
              </a:endParaRPr>
            </a:p>
          </p:txBody>
        </p:sp>
        <p:sp>
          <p:nvSpPr>
            <p:cNvPr id="28681" name="Oval 11"/>
            <p:cNvSpPr>
              <a:spLocks noChangeArrowheads="1"/>
            </p:cNvSpPr>
            <p:nvPr/>
          </p:nvSpPr>
          <p:spPr bwMode="auto">
            <a:xfrm>
              <a:off x="2519" y="2988"/>
              <a:ext cx="79" cy="61"/>
            </a:xfrm>
            <a:prstGeom prst="ellipse">
              <a:avLst/>
            </a:prstGeom>
            <a:noFill/>
            <a:ln w="9525">
              <a:solidFill>
                <a:srgbClr val="000000"/>
              </a:solidFill>
              <a:round/>
            </a:ln>
            <a:extLst>
              <a:ext uri="{909E8E84-426E-40DD-AFC4-6F175D3DCCD1}">
                <a14:hiddenFill xmlns:a14="http://schemas.microsoft.com/office/drawing/2010/main">
                  <a:solidFill>
                    <a:srgbClr val="808080"/>
                  </a:solidFill>
                </a14:hiddenFill>
              </a:ext>
            </a:extLst>
          </p:spPr>
          <p:txBody>
            <a:bodyPr/>
            <a:lstStyle/>
            <a:p>
              <a:endParaRPr lang="zh-CN" altLang="en-US" sz="2400"/>
            </a:p>
          </p:txBody>
        </p:sp>
        <p:sp>
          <p:nvSpPr>
            <p:cNvPr id="28682" name="Oval 12"/>
            <p:cNvSpPr>
              <a:spLocks noChangeArrowheads="1"/>
            </p:cNvSpPr>
            <p:nvPr/>
          </p:nvSpPr>
          <p:spPr bwMode="auto">
            <a:xfrm>
              <a:off x="3059" y="3055"/>
              <a:ext cx="79" cy="61"/>
            </a:xfrm>
            <a:prstGeom prst="ellipse">
              <a:avLst/>
            </a:prstGeom>
            <a:noFill/>
            <a:ln w="9525">
              <a:solidFill>
                <a:srgbClr val="000000"/>
              </a:solidFill>
              <a:round/>
            </a:ln>
            <a:extLst>
              <a:ext uri="{909E8E84-426E-40DD-AFC4-6F175D3DCCD1}">
                <a14:hiddenFill xmlns:a14="http://schemas.microsoft.com/office/drawing/2010/main">
                  <a:solidFill>
                    <a:srgbClr val="808080"/>
                  </a:solidFill>
                </a14:hiddenFill>
              </a:ext>
            </a:extLst>
          </p:spPr>
          <p:txBody>
            <a:bodyPr/>
            <a:lstStyle/>
            <a:p>
              <a:endParaRPr lang="zh-CN" altLang="en-US" sz="2400"/>
            </a:p>
          </p:txBody>
        </p:sp>
        <p:sp>
          <p:nvSpPr>
            <p:cNvPr id="28683" name="Oval 13"/>
            <p:cNvSpPr>
              <a:spLocks noChangeArrowheads="1"/>
            </p:cNvSpPr>
            <p:nvPr/>
          </p:nvSpPr>
          <p:spPr bwMode="auto">
            <a:xfrm>
              <a:off x="2021" y="3081"/>
              <a:ext cx="79" cy="61"/>
            </a:xfrm>
            <a:prstGeom prst="ellipse">
              <a:avLst/>
            </a:prstGeom>
            <a:noFill/>
            <a:ln w="9525">
              <a:solidFill>
                <a:srgbClr val="000000"/>
              </a:solidFill>
              <a:round/>
            </a:ln>
            <a:extLst>
              <a:ext uri="{909E8E84-426E-40DD-AFC4-6F175D3DCCD1}">
                <a14:hiddenFill xmlns:a14="http://schemas.microsoft.com/office/drawing/2010/main">
                  <a:solidFill>
                    <a:srgbClr val="808080"/>
                  </a:solidFill>
                </a14:hiddenFill>
              </a:ext>
            </a:extLst>
          </p:spPr>
          <p:txBody>
            <a:bodyPr/>
            <a:lstStyle/>
            <a:p>
              <a:endParaRPr lang="zh-CN" altLang="en-US" sz="2400"/>
            </a:p>
          </p:txBody>
        </p:sp>
        <p:sp>
          <p:nvSpPr>
            <p:cNvPr id="28684" name="Oval 14"/>
            <p:cNvSpPr>
              <a:spLocks noChangeArrowheads="1"/>
            </p:cNvSpPr>
            <p:nvPr/>
          </p:nvSpPr>
          <p:spPr bwMode="auto">
            <a:xfrm>
              <a:off x="1993" y="3440"/>
              <a:ext cx="79" cy="61"/>
            </a:xfrm>
            <a:prstGeom prst="ellipse">
              <a:avLst/>
            </a:prstGeom>
            <a:noFill/>
            <a:ln w="9525">
              <a:solidFill>
                <a:srgbClr val="000000"/>
              </a:solidFill>
              <a:round/>
            </a:ln>
            <a:extLst>
              <a:ext uri="{909E8E84-426E-40DD-AFC4-6F175D3DCCD1}">
                <a14:hiddenFill xmlns:a14="http://schemas.microsoft.com/office/drawing/2010/main">
                  <a:solidFill>
                    <a:srgbClr val="808080"/>
                  </a:solidFill>
                </a14:hiddenFill>
              </a:ext>
            </a:extLst>
          </p:spPr>
          <p:txBody>
            <a:bodyPr/>
            <a:lstStyle/>
            <a:p>
              <a:endParaRPr lang="zh-CN" altLang="en-US" sz="2400"/>
            </a:p>
          </p:txBody>
        </p:sp>
        <p:sp>
          <p:nvSpPr>
            <p:cNvPr id="28685" name="Oval 15"/>
            <p:cNvSpPr>
              <a:spLocks noChangeArrowheads="1"/>
            </p:cNvSpPr>
            <p:nvPr/>
          </p:nvSpPr>
          <p:spPr bwMode="auto">
            <a:xfrm>
              <a:off x="2617" y="3652"/>
              <a:ext cx="79" cy="61"/>
            </a:xfrm>
            <a:prstGeom prst="ellipse">
              <a:avLst/>
            </a:prstGeom>
            <a:noFill/>
            <a:ln w="9525">
              <a:solidFill>
                <a:srgbClr val="000000"/>
              </a:solidFill>
              <a:round/>
            </a:ln>
            <a:extLst>
              <a:ext uri="{909E8E84-426E-40DD-AFC4-6F175D3DCCD1}">
                <a14:hiddenFill xmlns:a14="http://schemas.microsoft.com/office/drawing/2010/main">
                  <a:solidFill>
                    <a:srgbClr val="808080"/>
                  </a:solidFill>
                </a14:hiddenFill>
              </a:ext>
            </a:extLst>
          </p:spPr>
          <p:txBody>
            <a:bodyPr/>
            <a:lstStyle/>
            <a:p>
              <a:endParaRPr lang="zh-CN" altLang="en-US" sz="2400"/>
            </a:p>
          </p:txBody>
        </p:sp>
        <p:sp>
          <p:nvSpPr>
            <p:cNvPr id="28686" name="Line 16"/>
            <p:cNvSpPr>
              <a:spLocks noChangeShapeType="1"/>
            </p:cNvSpPr>
            <p:nvPr/>
          </p:nvSpPr>
          <p:spPr bwMode="auto">
            <a:xfrm>
              <a:off x="2091" y="3136"/>
              <a:ext cx="470" cy="227"/>
            </a:xfrm>
            <a:prstGeom prst="line">
              <a:avLst/>
            </a:prstGeom>
            <a:noFill/>
            <a:ln w="9525">
              <a:solidFill>
                <a:srgbClr val="000000"/>
              </a:solidFill>
              <a:rou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28687" name="Line 17"/>
            <p:cNvSpPr>
              <a:spLocks noChangeShapeType="1"/>
            </p:cNvSpPr>
            <p:nvPr/>
          </p:nvSpPr>
          <p:spPr bwMode="auto">
            <a:xfrm flipV="1">
              <a:off x="2077" y="3405"/>
              <a:ext cx="463" cy="67"/>
            </a:xfrm>
            <a:prstGeom prst="line">
              <a:avLst/>
            </a:prstGeom>
            <a:noFill/>
            <a:ln w="9525">
              <a:solidFill>
                <a:srgbClr val="000000"/>
              </a:solidFill>
              <a:rou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28688" name="Line 18"/>
            <p:cNvSpPr>
              <a:spLocks noChangeShapeType="1"/>
            </p:cNvSpPr>
            <p:nvPr/>
          </p:nvSpPr>
          <p:spPr bwMode="auto">
            <a:xfrm flipH="1" flipV="1">
              <a:off x="2624" y="3436"/>
              <a:ext cx="21" cy="209"/>
            </a:xfrm>
            <a:prstGeom prst="line">
              <a:avLst/>
            </a:prstGeom>
            <a:noFill/>
            <a:ln w="9525">
              <a:solidFill>
                <a:srgbClr val="000000"/>
              </a:solidFill>
              <a:rou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28689" name="Line 19"/>
            <p:cNvSpPr>
              <a:spLocks noChangeShapeType="1"/>
            </p:cNvSpPr>
            <p:nvPr/>
          </p:nvSpPr>
          <p:spPr bwMode="auto">
            <a:xfrm>
              <a:off x="2554" y="3050"/>
              <a:ext cx="42" cy="313"/>
            </a:xfrm>
            <a:prstGeom prst="line">
              <a:avLst/>
            </a:prstGeom>
            <a:noFill/>
            <a:ln w="9525">
              <a:solidFill>
                <a:srgbClr val="000000"/>
              </a:solidFill>
              <a:rou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28690" name="Line 20"/>
            <p:cNvSpPr>
              <a:spLocks noChangeShapeType="1"/>
            </p:cNvSpPr>
            <p:nvPr/>
          </p:nvSpPr>
          <p:spPr bwMode="auto">
            <a:xfrm flipH="1">
              <a:off x="2652" y="3110"/>
              <a:ext cx="421" cy="253"/>
            </a:xfrm>
            <a:prstGeom prst="line">
              <a:avLst/>
            </a:prstGeom>
            <a:noFill/>
            <a:ln w="9525">
              <a:solidFill>
                <a:srgbClr val="000000"/>
              </a:solidFill>
              <a:round/>
              <a:tailEnd type="stealth" w="lg"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9" name="Group 13"/>
          <p:cNvGrpSpPr/>
          <p:nvPr/>
        </p:nvGrpSpPr>
        <p:grpSpPr bwMode="auto">
          <a:xfrm>
            <a:off x="4498975" y="2752725"/>
            <a:ext cx="4321175" cy="2211070"/>
            <a:chOff x="867" y="2387"/>
            <a:chExt cx="3260" cy="1234"/>
          </a:xfrm>
        </p:grpSpPr>
        <p:sp>
          <p:nvSpPr>
            <p:cNvPr id="20" name="Oval 7"/>
            <p:cNvSpPr>
              <a:spLocks noChangeArrowheads="1"/>
            </p:cNvSpPr>
            <p:nvPr/>
          </p:nvSpPr>
          <p:spPr bwMode="auto">
            <a:xfrm>
              <a:off x="867" y="2387"/>
              <a:ext cx="3260" cy="1234"/>
            </a:xfrm>
            <a:prstGeom prst="ellipse">
              <a:avLst/>
            </a:prstGeom>
            <a:noFill/>
            <a:ln w="2857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 name="Text Box 8"/>
            <p:cNvSpPr txBox="1">
              <a:spLocks noChangeArrowheads="1"/>
            </p:cNvSpPr>
            <p:nvPr/>
          </p:nvSpPr>
          <p:spPr bwMode="auto">
            <a:xfrm>
              <a:off x="1888" y="2585"/>
              <a:ext cx="120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latin typeface="Times New Roman" panose="02020603050405020304" pitchFamily="18" charset="0"/>
                </a:rPr>
                <a:t>NP</a:t>
              </a:r>
              <a:r>
                <a:rPr lang="zh-CN" altLang="en-US" sz="2000">
                  <a:latin typeface="Times New Roman" panose="02020603050405020304" pitchFamily="18" charset="0"/>
                </a:rPr>
                <a:t>类问题</a:t>
              </a:r>
              <a:endParaRPr lang="zh-CN" altLang="en-US" sz="2000">
                <a:latin typeface="Times New Roman" panose="02020603050405020304" pitchFamily="18" charset="0"/>
              </a:endParaRPr>
            </a:p>
          </p:txBody>
        </p:sp>
        <p:sp>
          <p:nvSpPr>
            <p:cNvPr id="22" name="Oval 9"/>
            <p:cNvSpPr>
              <a:spLocks noChangeArrowheads="1"/>
            </p:cNvSpPr>
            <p:nvPr/>
          </p:nvSpPr>
          <p:spPr bwMode="auto">
            <a:xfrm>
              <a:off x="2682" y="2869"/>
              <a:ext cx="1102" cy="404"/>
            </a:xfrm>
            <a:prstGeom prst="ellipse">
              <a:avLst/>
            </a:prstGeom>
            <a:noFill/>
            <a:ln w="28575">
              <a:solidFill>
                <a:srgbClr val="000000"/>
              </a:solidFill>
              <a:round/>
            </a:ln>
            <a:extLst>
              <a:ext uri="{909E8E84-426E-40DD-AFC4-6F175D3DCCD1}">
                <a14:hiddenFill xmlns:a14="http://schemas.microsoft.com/office/drawing/2010/main">
                  <a:solidFill>
                    <a:srgbClr val="FFFFFF"/>
                  </a:solidFill>
                </a14:hiddenFill>
              </a:ext>
            </a:extLst>
          </p:spPr>
          <p:txBody>
            <a:bodyPr lIns="54000" rIns="18000"/>
            <a:lstStyle/>
            <a:p>
              <a:pPr algn="just" eaLnBrk="0" hangingPunct="0"/>
              <a:r>
                <a:rPr lang="en-US" altLang="zh-CN" sz="2000">
                  <a:latin typeface="Times New Roman" panose="02020603050405020304" pitchFamily="18" charset="0"/>
                </a:rPr>
                <a:t>P</a:t>
              </a:r>
              <a:r>
                <a:rPr lang="zh-CN" altLang="en-US" sz="2000">
                  <a:latin typeface="Times New Roman" panose="02020603050405020304" pitchFamily="18" charset="0"/>
                </a:rPr>
                <a:t>类问题</a:t>
              </a:r>
              <a:endParaRPr lang="zh-CN" altLang="en-US" sz="2000">
                <a:latin typeface="Times New Roman" panose="02020603050405020304" pitchFamily="18" charset="0"/>
              </a:endParaRPr>
            </a:p>
          </p:txBody>
        </p:sp>
        <p:sp>
          <p:nvSpPr>
            <p:cNvPr id="23" name="Oval 10"/>
            <p:cNvSpPr>
              <a:spLocks noChangeArrowheads="1"/>
            </p:cNvSpPr>
            <p:nvPr/>
          </p:nvSpPr>
          <p:spPr bwMode="auto">
            <a:xfrm>
              <a:off x="1377" y="2897"/>
              <a:ext cx="1152" cy="404"/>
            </a:xfrm>
            <a:prstGeom prst="ellipse">
              <a:avLst/>
            </a:prstGeom>
            <a:noFill/>
            <a:ln w="28575">
              <a:solidFill>
                <a:srgbClr val="000000"/>
              </a:solidFill>
              <a:round/>
            </a:ln>
            <a:extLst>
              <a:ext uri="{909E8E84-426E-40DD-AFC4-6F175D3DCCD1}">
                <a14:hiddenFill xmlns:a14="http://schemas.microsoft.com/office/drawing/2010/main">
                  <a:solidFill>
                    <a:srgbClr val="FFFFFF"/>
                  </a:solidFill>
                </a14:hiddenFill>
              </a:ext>
            </a:extLst>
          </p:spPr>
          <p:txBody>
            <a:bodyPr lIns="54000" rIns="18000"/>
            <a:lstStyle/>
            <a:p>
              <a:pPr algn="just" eaLnBrk="0" hangingPunct="0"/>
              <a:r>
                <a:rPr lang="en-US" altLang="zh-CN" sz="2000">
                  <a:latin typeface="Times New Roman" panose="02020603050405020304" pitchFamily="18" charset="0"/>
                </a:rPr>
                <a:t>NPC</a:t>
              </a:r>
              <a:r>
                <a:rPr lang="zh-CN" altLang="en-US" sz="2000">
                  <a:latin typeface="Times New Roman" panose="02020603050405020304" pitchFamily="18" charset="0"/>
                </a:rPr>
                <a:t>问题</a:t>
              </a:r>
              <a:endParaRPr lang="zh-CN" altLang="en-US" sz="2000">
                <a:latin typeface="Times New Roman" panose="02020603050405020304" pitchFamily="18" charset="0"/>
              </a:endParaRPr>
            </a:p>
          </p:txBody>
        </p:sp>
      </p:grpSp>
      <p:sp>
        <p:nvSpPr>
          <p:cNvPr id="21507" name="Text Box 6">
            <a:hlinkClick r:id="" action="ppaction://hlinkshowjump?jump=nextslide"/>
          </p:cNvPr>
          <p:cNvSpPr txBox="1">
            <a:spLocks noChangeArrowheads="1"/>
          </p:cNvSpPr>
          <p:nvPr/>
        </p:nvSpPr>
        <p:spPr bwMode="auto">
          <a:xfrm>
            <a:off x="539423" y="5400889"/>
            <a:ext cx="8064896" cy="1322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pPr>
            <a:r>
              <a:rPr kumimoji="1" lang="en-US" altLang="zh-CN" sz="2000" b="1" dirty="0" smtClean="0">
                <a:solidFill>
                  <a:srgbClr val="CC0099"/>
                </a:solidFill>
                <a:latin typeface="Times New Roman" panose="02020603050405020304" pitchFamily="18" charset="0"/>
              </a:rPr>
              <a:t>NP</a:t>
            </a:r>
            <a:r>
              <a:rPr kumimoji="1" lang="zh-CN" altLang="en-US" sz="2000" b="1" dirty="0" smtClean="0">
                <a:solidFill>
                  <a:srgbClr val="CC0099"/>
                </a:solidFill>
                <a:latin typeface="Times New Roman" panose="02020603050405020304" pitchFamily="18" charset="0"/>
              </a:rPr>
              <a:t>完全问题</a:t>
            </a:r>
            <a:r>
              <a:rPr kumimoji="1" lang="zh-CN" altLang="en-US" sz="2000" b="1" dirty="0" smtClean="0">
                <a:latin typeface="Times New Roman" panose="02020603050405020304" pitchFamily="18" charset="0"/>
              </a:rPr>
              <a:t>是</a:t>
            </a:r>
            <a:r>
              <a:rPr kumimoji="1" lang="en-US" altLang="zh-CN" sz="2000" b="1" dirty="0" smtClean="0">
                <a:latin typeface="Times New Roman" panose="02020603050405020304" pitchFamily="18" charset="0"/>
              </a:rPr>
              <a:t>NP</a:t>
            </a:r>
            <a:r>
              <a:rPr kumimoji="1" lang="zh-CN" altLang="en-US" sz="2000" b="1" dirty="0" smtClean="0">
                <a:latin typeface="Times New Roman" panose="02020603050405020304" pitchFamily="18" charset="0"/>
              </a:rPr>
              <a:t>问题的一个子类，对这个子类中的任何一个问题，如果能够证明用多项式时间的确定性算法来进行求解或判定，那么，</a:t>
            </a:r>
            <a:r>
              <a:rPr kumimoji="1" lang="en-US" altLang="zh-CN" sz="2000" b="1" dirty="0" smtClean="0">
                <a:latin typeface="Times New Roman" panose="02020603050405020304" pitchFamily="18" charset="0"/>
              </a:rPr>
              <a:t>NP</a:t>
            </a:r>
            <a:r>
              <a:rPr kumimoji="1" lang="zh-CN" altLang="en-US" sz="2000" b="1" dirty="0" smtClean="0">
                <a:latin typeface="Times New Roman" panose="02020603050405020304" pitchFamily="18" charset="0"/>
              </a:rPr>
              <a:t>完全问题中的所有问题都可以通过多项式时间的确定性算法来进行求解或判定。</a:t>
            </a:r>
            <a:endParaRPr kumimoji="1" lang="zh-CN" altLang="en-US" sz="2000" b="1" dirty="0" smtClean="0">
              <a:latin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4"/>
          <p:cNvSpPr txBox="1">
            <a:spLocks noChangeArrowheads="1"/>
          </p:cNvSpPr>
          <p:nvPr/>
        </p:nvSpPr>
        <p:spPr bwMode="auto">
          <a:xfrm>
            <a:off x="807720" y="201613"/>
            <a:ext cx="7772400"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3600" b="1">
                <a:solidFill>
                  <a:schemeClr val="bg1"/>
                </a:solidFill>
                <a:latin typeface="黑体" panose="02010609060101010101" pitchFamily="49" charset="-122"/>
                <a:ea typeface="黑体" panose="02010609060101010101" pitchFamily="49" charset="-122"/>
              </a:rPr>
              <a:t>10.3.3 </a:t>
            </a:r>
            <a:r>
              <a:rPr kumimoji="1" lang="zh-CN" altLang="en-US" sz="3600" b="1">
                <a:solidFill>
                  <a:schemeClr val="bg1"/>
                </a:solidFill>
                <a:latin typeface="黑体" panose="02010609060101010101" pitchFamily="49" charset="-122"/>
                <a:ea typeface="黑体" panose="02010609060101010101" pitchFamily="49" charset="-122"/>
              </a:rPr>
              <a:t>一些基本的</a:t>
            </a:r>
            <a:r>
              <a:rPr kumimoji="1" lang="en-US" altLang="zh-CN" sz="3600" b="1">
                <a:solidFill>
                  <a:schemeClr val="bg1"/>
                </a:solidFill>
                <a:latin typeface="黑体" panose="02010609060101010101" pitchFamily="49" charset="-122"/>
                <a:ea typeface="黑体" panose="02010609060101010101" pitchFamily="49" charset="-122"/>
              </a:rPr>
              <a:t>NP</a:t>
            </a:r>
            <a:r>
              <a:rPr kumimoji="1" lang="zh-CN" altLang="en-US" sz="3600" b="1">
                <a:solidFill>
                  <a:schemeClr val="bg1"/>
                </a:solidFill>
                <a:latin typeface="黑体" panose="02010609060101010101" pitchFamily="49" charset="-122"/>
                <a:ea typeface="黑体" panose="02010609060101010101" pitchFamily="49" charset="-122"/>
              </a:rPr>
              <a:t>完全问题</a:t>
            </a:r>
            <a:endParaRPr kumimoji="1" lang="zh-CN" altLang="en-US" sz="3600" b="1">
              <a:solidFill>
                <a:schemeClr val="bg1"/>
              </a:solidFill>
              <a:latin typeface="黑体" panose="02010609060101010101" pitchFamily="49" charset="-122"/>
              <a:ea typeface="黑体" panose="02010609060101010101" pitchFamily="49" charset="-122"/>
            </a:endParaRPr>
          </a:p>
        </p:txBody>
      </p:sp>
      <p:sp>
        <p:nvSpPr>
          <p:cNvPr id="34819" name="Text Box 5"/>
          <p:cNvSpPr txBox="1">
            <a:spLocks noChangeArrowheads="1"/>
          </p:cNvSpPr>
          <p:nvPr/>
        </p:nvSpPr>
        <p:spPr bwMode="auto">
          <a:xfrm>
            <a:off x="1066800" y="1804988"/>
            <a:ext cx="7086600" cy="4291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rPr>
              <a:t>1</a:t>
            </a:r>
            <a:r>
              <a:rPr kumimoji="1" lang="zh-CN" altLang="en-US" sz="2400" b="1">
                <a:latin typeface="宋体" panose="02010600030101010101" pitchFamily="2" charset="-122"/>
              </a:rPr>
              <a:t>．</a:t>
            </a:r>
            <a:r>
              <a:rPr kumimoji="1" lang="en-US" altLang="zh-CN" sz="2400" b="1">
                <a:latin typeface="Times New Roman" panose="02020603050405020304" pitchFamily="18" charset="0"/>
              </a:rPr>
              <a:t>SAT</a:t>
            </a:r>
            <a:r>
              <a:rPr kumimoji="1" lang="zh-CN" altLang="en-US" sz="2400" b="1">
                <a:latin typeface="宋体" panose="02010600030101010101" pitchFamily="2" charset="-122"/>
              </a:rPr>
              <a:t>问题（</a:t>
            </a:r>
            <a:r>
              <a:rPr kumimoji="1" lang="en-US" altLang="zh-CN" sz="2400">
                <a:latin typeface="Times New Roman" panose="02020603050405020304" pitchFamily="18" charset="0"/>
              </a:rPr>
              <a:t>Boolean Satisfiability Problem</a:t>
            </a:r>
            <a:r>
              <a:rPr kumimoji="1" lang="zh-CN" altLang="en-US" sz="2400">
                <a:latin typeface="宋体" panose="02010600030101010101" pitchFamily="2" charset="-122"/>
              </a:rPr>
              <a:t>）</a:t>
            </a:r>
            <a:r>
              <a:rPr kumimoji="1" lang="zh-CN" altLang="en-US" sz="2400">
                <a:latin typeface="Times New Roman" panose="02020603050405020304" pitchFamily="18" charset="0"/>
              </a:rPr>
              <a:t> </a:t>
            </a:r>
            <a:endParaRPr kumimoji="1" lang="zh-CN" altLang="en-US" sz="2400">
              <a:latin typeface="Times New Roman" panose="02020603050405020304" pitchFamily="18" charset="0"/>
            </a:endParaRPr>
          </a:p>
          <a:p>
            <a:pPr eaLnBrk="1" hangingPunct="1">
              <a:spcBef>
                <a:spcPct val="50000"/>
              </a:spcBef>
            </a:pPr>
            <a:r>
              <a:rPr kumimoji="1" lang="en-US" altLang="zh-CN" sz="2400" b="1">
                <a:latin typeface="Times New Roman" panose="02020603050405020304" pitchFamily="18" charset="0"/>
              </a:rPr>
              <a:t>2</a:t>
            </a:r>
            <a:r>
              <a:rPr kumimoji="1" lang="zh-CN" altLang="en-US" sz="2400" b="1">
                <a:latin typeface="宋体" panose="02010600030101010101" pitchFamily="2" charset="-122"/>
              </a:rPr>
              <a:t>．最大团问题</a:t>
            </a:r>
            <a:r>
              <a:rPr kumimoji="1" lang="zh-CN" altLang="en-US" sz="2400">
                <a:latin typeface="宋体" panose="02010600030101010101" pitchFamily="2" charset="-122"/>
              </a:rPr>
              <a:t>（</a:t>
            </a:r>
            <a:r>
              <a:rPr kumimoji="1" lang="en-US" altLang="zh-CN" sz="2400">
                <a:latin typeface="Times New Roman" panose="02020603050405020304" pitchFamily="18" charset="0"/>
              </a:rPr>
              <a:t>Maximum Clique Problem</a:t>
            </a:r>
            <a:r>
              <a:rPr kumimoji="1" lang="zh-CN" altLang="en-US" sz="2400">
                <a:latin typeface="宋体" panose="02010600030101010101" pitchFamily="2" charset="-122"/>
              </a:rPr>
              <a:t>）</a:t>
            </a:r>
            <a:r>
              <a:rPr kumimoji="1" lang="zh-CN" altLang="en-US" sz="2400">
                <a:latin typeface="Times New Roman" panose="02020603050405020304" pitchFamily="18" charset="0"/>
              </a:rPr>
              <a:t> </a:t>
            </a:r>
            <a:endParaRPr kumimoji="1" lang="zh-CN" altLang="en-US" sz="2400">
              <a:latin typeface="Times New Roman" panose="02020603050405020304" pitchFamily="18" charset="0"/>
            </a:endParaRPr>
          </a:p>
          <a:p>
            <a:pPr eaLnBrk="1" hangingPunct="1">
              <a:spcBef>
                <a:spcPct val="50000"/>
              </a:spcBef>
            </a:pPr>
            <a:r>
              <a:rPr kumimoji="1" lang="en-US" altLang="zh-CN" sz="2400" b="1">
                <a:latin typeface="Times New Roman" panose="02020603050405020304" pitchFamily="18" charset="0"/>
              </a:rPr>
              <a:t>3</a:t>
            </a:r>
            <a:r>
              <a:rPr kumimoji="1" lang="zh-CN" altLang="en-US" sz="2400" b="1">
                <a:latin typeface="宋体" panose="02010600030101010101" pitchFamily="2" charset="-122"/>
              </a:rPr>
              <a:t>．图着色问题</a:t>
            </a:r>
            <a:r>
              <a:rPr kumimoji="1" lang="zh-CN" altLang="en-US" sz="2400">
                <a:latin typeface="宋体" panose="02010600030101010101" pitchFamily="2" charset="-122"/>
              </a:rPr>
              <a:t>（</a:t>
            </a:r>
            <a:r>
              <a:rPr kumimoji="1" lang="en-US" altLang="zh-CN" sz="2400">
                <a:latin typeface="Times New Roman" panose="02020603050405020304" pitchFamily="18" charset="0"/>
              </a:rPr>
              <a:t>Graph Coloring Problem</a:t>
            </a:r>
            <a:r>
              <a:rPr kumimoji="1" lang="zh-CN" altLang="en-US" sz="2400">
                <a:latin typeface="宋体" panose="02010600030101010101" pitchFamily="2" charset="-122"/>
              </a:rPr>
              <a:t>）</a:t>
            </a:r>
            <a:r>
              <a:rPr kumimoji="1" lang="zh-CN" altLang="en-US" sz="2400">
                <a:latin typeface="Times New Roman" panose="02020603050405020304" pitchFamily="18" charset="0"/>
              </a:rPr>
              <a:t> </a:t>
            </a:r>
            <a:endParaRPr kumimoji="1" lang="zh-CN" altLang="en-US" sz="2400">
              <a:latin typeface="Times New Roman" panose="02020603050405020304" pitchFamily="18" charset="0"/>
            </a:endParaRPr>
          </a:p>
          <a:p>
            <a:pPr algn="just" eaLnBrk="1" hangingPunct="1">
              <a:spcBef>
                <a:spcPct val="50000"/>
              </a:spcBef>
            </a:pPr>
            <a:r>
              <a:rPr kumimoji="1" lang="en-US" altLang="zh-CN" sz="2400" b="1">
                <a:latin typeface="Times New Roman" panose="02020603050405020304" pitchFamily="18" charset="0"/>
              </a:rPr>
              <a:t>4.  </a:t>
            </a:r>
            <a:r>
              <a:rPr kumimoji="1" lang="zh-CN" altLang="en-US" sz="2400" b="1">
                <a:latin typeface="Times New Roman" panose="02020603050405020304" pitchFamily="18" charset="0"/>
              </a:rPr>
              <a:t>哈密顿回路问题</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Hamiltonian Cycle Problem</a:t>
            </a:r>
            <a:r>
              <a:rPr kumimoji="1" lang="zh-CN" altLang="en-US" sz="2400">
                <a:latin typeface="Times New Roman" panose="02020603050405020304" pitchFamily="18" charset="0"/>
              </a:rPr>
              <a:t>）</a:t>
            </a:r>
            <a:endParaRPr kumimoji="1" lang="zh-CN" altLang="en-US" sz="2400">
              <a:latin typeface="Times New Roman" panose="02020603050405020304" pitchFamily="18" charset="0"/>
            </a:endParaRPr>
          </a:p>
          <a:p>
            <a:pPr algn="just" eaLnBrk="1" hangingPunct="1">
              <a:spcBef>
                <a:spcPct val="50000"/>
              </a:spcBef>
            </a:pPr>
            <a:r>
              <a:rPr kumimoji="1" lang="en-US" altLang="zh-CN" sz="2400" b="1">
                <a:latin typeface="Times New Roman" panose="02020603050405020304" pitchFamily="18" charset="0"/>
              </a:rPr>
              <a:t>5</a:t>
            </a:r>
            <a:r>
              <a:rPr kumimoji="1" lang="zh-CN" altLang="en-US" sz="2400" b="1">
                <a:latin typeface="Times New Roman" panose="02020603050405020304" pitchFamily="18" charset="0"/>
              </a:rPr>
              <a:t>．</a:t>
            </a:r>
            <a:r>
              <a:rPr kumimoji="1" lang="en-US" altLang="zh-CN" sz="2400" b="1">
                <a:latin typeface="Times New Roman" panose="02020603050405020304" pitchFamily="18" charset="0"/>
              </a:rPr>
              <a:t>TSP</a:t>
            </a:r>
            <a:r>
              <a:rPr kumimoji="1" lang="zh-CN" altLang="en-US" sz="2400" b="1">
                <a:latin typeface="Times New Roman" panose="02020603050405020304" pitchFamily="18" charset="0"/>
              </a:rPr>
              <a:t>问题</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Traveling Salsman Problem</a:t>
            </a:r>
            <a:r>
              <a:rPr kumimoji="1" lang="zh-CN" altLang="en-US" sz="2400">
                <a:latin typeface="Times New Roman" panose="02020603050405020304" pitchFamily="18" charset="0"/>
              </a:rPr>
              <a:t>）</a:t>
            </a:r>
            <a:endParaRPr kumimoji="1" lang="zh-CN" altLang="en-US" sz="2400">
              <a:latin typeface="Times New Roman" panose="02020603050405020304" pitchFamily="18" charset="0"/>
            </a:endParaRPr>
          </a:p>
          <a:p>
            <a:pPr algn="just" eaLnBrk="1" hangingPunct="1">
              <a:spcBef>
                <a:spcPct val="50000"/>
              </a:spcBef>
            </a:pPr>
            <a:r>
              <a:rPr kumimoji="1" lang="en-US" altLang="zh-CN" sz="2400" b="1">
                <a:latin typeface="Times New Roman" panose="02020603050405020304" pitchFamily="18" charset="0"/>
              </a:rPr>
              <a:t>6</a:t>
            </a:r>
            <a:r>
              <a:rPr kumimoji="1" lang="zh-CN" altLang="en-US" sz="2400" b="1">
                <a:latin typeface="Times New Roman" panose="02020603050405020304" pitchFamily="18" charset="0"/>
              </a:rPr>
              <a:t>．顶点覆盖问题</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Vertex Cover Problem</a:t>
            </a:r>
            <a:r>
              <a:rPr kumimoji="1" lang="zh-CN" altLang="en-US" sz="2400">
                <a:latin typeface="Times New Roman" panose="02020603050405020304" pitchFamily="18" charset="0"/>
              </a:rPr>
              <a:t>）</a:t>
            </a:r>
            <a:endParaRPr kumimoji="1" lang="zh-CN" altLang="en-US" sz="2400">
              <a:latin typeface="Times New Roman" panose="02020603050405020304" pitchFamily="18" charset="0"/>
            </a:endParaRPr>
          </a:p>
          <a:p>
            <a:pPr algn="just" eaLnBrk="1" hangingPunct="1">
              <a:spcBef>
                <a:spcPct val="50000"/>
              </a:spcBef>
            </a:pPr>
            <a:r>
              <a:rPr kumimoji="1" lang="en-US" altLang="zh-CN" sz="2400" b="1">
                <a:latin typeface="Times New Roman" panose="02020603050405020304" pitchFamily="18" charset="0"/>
              </a:rPr>
              <a:t>7</a:t>
            </a:r>
            <a:r>
              <a:rPr kumimoji="1" lang="zh-CN" altLang="en-US" sz="2400" b="1">
                <a:latin typeface="Times New Roman" panose="02020603050405020304" pitchFamily="18" charset="0"/>
              </a:rPr>
              <a:t>．最长路径问题</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Longest Path Problem</a:t>
            </a:r>
            <a:r>
              <a:rPr kumimoji="1" lang="zh-CN" altLang="en-US" sz="2400">
                <a:latin typeface="Times New Roman" panose="02020603050405020304" pitchFamily="18" charset="0"/>
              </a:rPr>
              <a:t>）</a:t>
            </a:r>
            <a:endParaRPr kumimoji="1" lang="zh-CN" altLang="en-US" sz="2400">
              <a:latin typeface="Times New Roman" panose="02020603050405020304" pitchFamily="18" charset="0"/>
            </a:endParaRPr>
          </a:p>
          <a:p>
            <a:pPr eaLnBrk="1" hangingPunct="1">
              <a:spcBef>
                <a:spcPct val="50000"/>
              </a:spcBef>
            </a:pPr>
            <a:r>
              <a:rPr kumimoji="1" lang="en-US" altLang="zh-CN" sz="2400" b="1">
                <a:latin typeface="Times New Roman" panose="02020603050405020304" pitchFamily="18" charset="0"/>
              </a:rPr>
              <a:t>8</a:t>
            </a:r>
            <a:r>
              <a:rPr kumimoji="1" lang="zh-CN" altLang="en-US" sz="2400" b="1">
                <a:latin typeface="宋体" panose="02010600030101010101" pitchFamily="2" charset="-122"/>
              </a:rPr>
              <a:t>．子集和问题</a:t>
            </a:r>
            <a:r>
              <a:rPr kumimoji="1" lang="zh-CN" altLang="en-US" sz="2400">
                <a:latin typeface="宋体" panose="02010600030101010101" pitchFamily="2" charset="-122"/>
              </a:rPr>
              <a:t>（</a:t>
            </a:r>
            <a:r>
              <a:rPr kumimoji="1" lang="en-US" altLang="zh-CN" sz="2400">
                <a:latin typeface="Times New Roman" panose="02020603050405020304" pitchFamily="18" charset="0"/>
              </a:rPr>
              <a:t>Sum of Subset Problem</a:t>
            </a:r>
            <a:r>
              <a:rPr kumimoji="1" lang="zh-CN" altLang="en-US" sz="2400">
                <a:latin typeface="宋体" panose="02010600030101010101" pitchFamily="2" charset="-122"/>
              </a:rPr>
              <a:t>）</a:t>
            </a:r>
            <a:r>
              <a:rPr kumimoji="1" lang="zh-CN" altLang="en-US" sz="2400">
                <a:latin typeface="Times New Roman" panose="02020603050405020304" pitchFamily="18" charset="0"/>
              </a:rPr>
              <a:t> </a:t>
            </a:r>
            <a:endParaRPr kumimoji="1" lang="zh-CN" altLang="en-US" sz="2400">
              <a:latin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4"/>
          <p:cNvSpPr txBox="1">
            <a:spLocks noChangeArrowheads="1"/>
          </p:cNvSpPr>
          <p:nvPr/>
        </p:nvSpPr>
        <p:spPr bwMode="auto">
          <a:xfrm>
            <a:off x="932815" y="211773"/>
            <a:ext cx="7554913"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3600" b="1">
                <a:solidFill>
                  <a:schemeClr val="bg1"/>
                </a:solidFill>
                <a:latin typeface="黑体" panose="02010609060101010101" pitchFamily="49" charset="-122"/>
                <a:ea typeface="黑体" panose="02010609060101010101" pitchFamily="49" charset="-122"/>
              </a:rPr>
              <a:t>10.3.4  NP</a:t>
            </a:r>
            <a:r>
              <a:rPr kumimoji="1" lang="zh-CN" altLang="en-US" sz="3600" b="1">
                <a:solidFill>
                  <a:schemeClr val="bg1"/>
                </a:solidFill>
                <a:latin typeface="黑体" panose="02010609060101010101" pitchFamily="49" charset="-122"/>
                <a:ea typeface="黑体" panose="02010609060101010101" pitchFamily="49" charset="-122"/>
              </a:rPr>
              <a:t>完全问题的计算机处理 </a:t>
            </a:r>
            <a:endParaRPr kumimoji="1" lang="zh-CN" altLang="en-US" sz="3600" b="1">
              <a:solidFill>
                <a:schemeClr val="bg1"/>
              </a:solidFill>
              <a:latin typeface="黑体" panose="02010609060101010101" pitchFamily="49" charset="-122"/>
              <a:ea typeface="黑体" panose="02010609060101010101" pitchFamily="49" charset="-122"/>
            </a:endParaRPr>
          </a:p>
        </p:txBody>
      </p:sp>
      <p:sp>
        <p:nvSpPr>
          <p:cNvPr id="35843" name="Text Box 6"/>
          <p:cNvSpPr txBox="1">
            <a:spLocks noChangeArrowheads="1"/>
          </p:cNvSpPr>
          <p:nvPr/>
        </p:nvSpPr>
        <p:spPr bwMode="auto">
          <a:xfrm>
            <a:off x="1511300" y="2349500"/>
            <a:ext cx="6526213" cy="319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pPr>
            <a:r>
              <a:rPr kumimoji="1" lang="en-US" altLang="zh-CN" sz="2400" b="1" dirty="0">
                <a:latin typeface="Times New Roman" panose="02020603050405020304" pitchFamily="18" charset="0"/>
              </a:rPr>
              <a:t>1</a:t>
            </a:r>
            <a:r>
              <a:rPr kumimoji="1" lang="zh-CN" altLang="en-US" sz="2400" b="1" dirty="0">
                <a:latin typeface="Times New Roman" panose="02020603050405020304" pitchFamily="18" charset="0"/>
              </a:rPr>
              <a:t>．采用先进的算法设计技术</a:t>
            </a:r>
            <a:endParaRPr kumimoji="1" lang="zh-CN" altLang="en-US" sz="2400" dirty="0">
              <a:latin typeface="Times New Roman" panose="02020603050405020304" pitchFamily="18" charset="0"/>
            </a:endParaRPr>
          </a:p>
          <a:p>
            <a:pPr algn="just" eaLnBrk="1" hangingPunct="1">
              <a:spcBef>
                <a:spcPct val="50000"/>
              </a:spcBef>
            </a:pPr>
            <a:r>
              <a:rPr kumimoji="1" lang="en-US" altLang="zh-CN" sz="2400" b="1" dirty="0">
                <a:latin typeface="Times New Roman" panose="02020603050405020304" pitchFamily="18" charset="0"/>
              </a:rPr>
              <a:t>2</a:t>
            </a:r>
            <a:r>
              <a:rPr kumimoji="1" lang="zh-CN" altLang="en-US" sz="2400" b="1" dirty="0">
                <a:latin typeface="Times New Roman" panose="02020603050405020304" pitchFamily="18" charset="0"/>
              </a:rPr>
              <a:t>．充分利用限制条件</a:t>
            </a:r>
            <a:endParaRPr kumimoji="1" lang="zh-CN" altLang="en-US" sz="2400" dirty="0">
              <a:latin typeface="Times New Roman" panose="02020603050405020304" pitchFamily="18" charset="0"/>
            </a:endParaRPr>
          </a:p>
          <a:p>
            <a:pPr algn="just" eaLnBrk="1" hangingPunct="1">
              <a:spcBef>
                <a:spcPct val="50000"/>
              </a:spcBef>
            </a:pPr>
            <a:r>
              <a:rPr kumimoji="1" lang="en-US" altLang="zh-CN" sz="2400" b="1" dirty="0">
                <a:latin typeface="Times New Roman" panose="02020603050405020304" pitchFamily="18" charset="0"/>
              </a:rPr>
              <a:t>3</a:t>
            </a:r>
            <a:r>
              <a:rPr kumimoji="1" lang="zh-CN" altLang="en-US" sz="2400" b="1" dirty="0">
                <a:latin typeface="Times New Roman" panose="02020603050405020304" pitchFamily="18" charset="0"/>
              </a:rPr>
              <a:t>．近似算法	</a:t>
            </a:r>
            <a:endParaRPr kumimoji="1" lang="zh-CN" altLang="en-US" sz="2400" dirty="0">
              <a:latin typeface="Times New Roman" panose="02020603050405020304" pitchFamily="18" charset="0"/>
            </a:endParaRPr>
          </a:p>
          <a:p>
            <a:pPr algn="just" eaLnBrk="1" hangingPunct="1">
              <a:spcBef>
                <a:spcPct val="50000"/>
              </a:spcBef>
            </a:pPr>
            <a:r>
              <a:rPr kumimoji="1" lang="en-US" altLang="zh-CN" sz="2400" b="1" dirty="0">
                <a:latin typeface="Times New Roman" panose="02020603050405020304" pitchFamily="18" charset="0"/>
              </a:rPr>
              <a:t>4</a:t>
            </a:r>
            <a:r>
              <a:rPr kumimoji="1" lang="zh-CN" altLang="en-US" sz="2400" b="1" dirty="0">
                <a:latin typeface="Times New Roman" panose="02020603050405020304" pitchFamily="18" charset="0"/>
              </a:rPr>
              <a:t>．概率算法</a:t>
            </a:r>
            <a:endParaRPr kumimoji="1" lang="zh-CN" altLang="en-US" sz="2400" dirty="0">
              <a:latin typeface="Times New Roman" panose="02020603050405020304" pitchFamily="18" charset="0"/>
            </a:endParaRPr>
          </a:p>
          <a:p>
            <a:pPr algn="just" eaLnBrk="1" hangingPunct="1">
              <a:spcBef>
                <a:spcPct val="50000"/>
              </a:spcBef>
            </a:pPr>
            <a:r>
              <a:rPr kumimoji="1" lang="en-US" altLang="zh-CN" sz="2400" b="1" dirty="0">
                <a:latin typeface="Times New Roman" panose="02020603050405020304" pitchFamily="18" charset="0"/>
              </a:rPr>
              <a:t>5</a:t>
            </a:r>
            <a:r>
              <a:rPr kumimoji="1" lang="zh-CN" altLang="en-US" sz="2400" b="1" dirty="0">
                <a:latin typeface="Times New Roman" panose="02020603050405020304" pitchFamily="18" charset="0"/>
              </a:rPr>
              <a:t>．并行计算</a:t>
            </a:r>
            <a:endParaRPr kumimoji="1" lang="zh-CN" altLang="en-US" sz="2400" dirty="0">
              <a:latin typeface="Times New Roman" panose="02020603050405020304" pitchFamily="18" charset="0"/>
            </a:endParaRPr>
          </a:p>
          <a:p>
            <a:pPr eaLnBrk="1" hangingPunct="1">
              <a:spcBef>
                <a:spcPct val="50000"/>
              </a:spcBef>
            </a:pPr>
            <a:r>
              <a:rPr kumimoji="1" lang="en-US" altLang="zh-CN" sz="2400" b="1" dirty="0">
                <a:latin typeface="Times New Roman" panose="02020603050405020304" pitchFamily="18" charset="0"/>
              </a:rPr>
              <a:t>6</a:t>
            </a:r>
            <a:r>
              <a:rPr kumimoji="1" lang="zh-CN" altLang="en-US" sz="2400" b="1" dirty="0">
                <a:latin typeface="宋体" panose="02010600030101010101" pitchFamily="2" charset="-122"/>
              </a:rPr>
              <a:t>．智能算法</a:t>
            </a:r>
            <a:r>
              <a:rPr kumimoji="1" lang="zh-CN" altLang="en-US" sz="2400" dirty="0">
                <a:latin typeface="Times New Roman" panose="02020603050405020304" pitchFamily="18" charset="0"/>
              </a:rPr>
              <a:t> </a:t>
            </a:r>
            <a:endParaRPr kumimoji="1" lang="zh-CN" altLang="en-US" sz="2400" dirty="0">
              <a:latin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Text Box 2"/>
          <p:cNvSpPr txBox="1">
            <a:spLocks noChangeArrowheads="1"/>
          </p:cNvSpPr>
          <p:nvPr/>
        </p:nvSpPr>
        <p:spPr bwMode="auto">
          <a:xfrm>
            <a:off x="272703" y="1110615"/>
            <a:ext cx="8358246" cy="2491105"/>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a:lnSpc>
                <a:spcPct val="120000"/>
              </a:lnSpc>
              <a:spcBef>
                <a:spcPct val="50000"/>
              </a:spcBef>
            </a:pPr>
            <a:r>
              <a:rPr lang="zh-CN" altLang="en-US" sz="2400" b="1" dirty="0">
                <a:latin typeface="宋体" panose="02010600030101010101" pitchFamily="2" charset="-122"/>
                <a:ea typeface="宋体" panose="02010600030101010101" pitchFamily="2" charset="-122"/>
                <a:cs typeface="Times New Roman" panose="02020603050405020304" pitchFamily="18" charset="0"/>
              </a:rPr>
              <a:t>　　归纳起来，</a:t>
            </a:r>
            <a:r>
              <a:rPr lang="en-US" altLang="zh-CN" sz="2400" b="1" dirty="0">
                <a:latin typeface="宋体" panose="02010600030101010101" pitchFamily="2" charset="-122"/>
                <a:ea typeface="宋体" panose="02010600030101010101" pitchFamily="2" charset="-122"/>
                <a:cs typeface="Times New Roman" panose="02020603050405020304" pitchFamily="18" charset="0"/>
              </a:rPr>
              <a:t>NP</a:t>
            </a:r>
            <a:r>
              <a:rPr lang="zh-CN" altLang="en-US" sz="2400" b="1" dirty="0">
                <a:latin typeface="宋体" panose="02010600030101010101" pitchFamily="2" charset="-122"/>
                <a:ea typeface="宋体" panose="02010600030101010101" pitchFamily="2" charset="-122"/>
                <a:cs typeface="Times New Roman" panose="02020603050405020304" pitchFamily="18" charset="0"/>
              </a:rPr>
              <a:t>问题包含</a:t>
            </a:r>
            <a:r>
              <a:rPr lang="en-US" altLang="zh-CN" sz="2400" b="1" dirty="0">
                <a:latin typeface="宋体" panose="02010600030101010101" pitchFamily="2" charset="-122"/>
                <a:ea typeface="宋体" panose="02010600030101010101" pitchFamily="2" charset="-122"/>
                <a:cs typeface="Times New Roman" panose="02020603050405020304" pitchFamily="18" charset="0"/>
              </a:rPr>
              <a:t>P</a:t>
            </a:r>
            <a:r>
              <a:rPr lang="zh-CN" altLang="en-US" sz="2400" b="1" dirty="0">
                <a:latin typeface="宋体" panose="02010600030101010101" pitchFamily="2" charset="-122"/>
                <a:ea typeface="宋体" panose="02010600030101010101" pitchFamily="2" charset="-122"/>
                <a:cs typeface="Times New Roman" panose="02020603050405020304" pitchFamily="18" charset="0"/>
              </a:rPr>
              <a:t>问题和</a:t>
            </a:r>
            <a:r>
              <a:rPr lang="en-US" altLang="zh-CN" sz="2400" b="1" dirty="0">
                <a:latin typeface="宋体" panose="02010600030101010101" pitchFamily="2" charset="-122"/>
                <a:ea typeface="宋体" panose="02010600030101010101" pitchFamily="2" charset="-122"/>
                <a:cs typeface="Times New Roman" panose="02020603050405020304" pitchFamily="18" charset="0"/>
              </a:rPr>
              <a:t>NPC</a:t>
            </a:r>
            <a:r>
              <a:rPr lang="zh-CN" altLang="en-US" sz="2400" b="1" dirty="0">
                <a:latin typeface="宋体" panose="02010600030101010101" pitchFamily="2" charset="-122"/>
                <a:ea typeface="宋体" panose="02010600030101010101" pitchFamily="2" charset="-122"/>
                <a:cs typeface="Times New Roman" panose="02020603050405020304" pitchFamily="18" charset="0"/>
              </a:rPr>
              <a:t>问题，目前属于多项式时间界求解的问题都属</a:t>
            </a:r>
            <a:r>
              <a:rPr lang="en-US" altLang="zh-CN" sz="2400" b="1" dirty="0">
                <a:latin typeface="宋体" panose="02010600030101010101" pitchFamily="2" charset="-122"/>
                <a:ea typeface="宋体" panose="02010600030101010101" pitchFamily="2" charset="-122"/>
                <a:cs typeface="Times New Roman" panose="02020603050405020304" pitchFamily="18" charset="0"/>
              </a:rPr>
              <a:t>P</a:t>
            </a:r>
            <a:r>
              <a:rPr lang="zh-CN" altLang="en-US" sz="2400" b="1" dirty="0">
                <a:latin typeface="宋体" panose="02010600030101010101" pitchFamily="2" charset="-122"/>
                <a:ea typeface="宋体" panose="02010600030101010101" pitchFamily="2" charset="-122"/>
                <a:cs typeface="Times New Roman" panose="02020603050405020304" pitchFamily="18" charset="0"/>
              </a:rPr>
              <a:t>问题，</a:t>
            </a:r>
            <a:r>
              <a:rPr lang="en-US" altLang="zh-CN" sz="2400" b="1" dirty="0">
                <a:latin typeface="宋体" panose="02010600030101010101" pitchFamily="2" charset="-122"/>
                <a:ea typeface="宋体" panose="02010600030101010101" pitchFamily="2" charset="-122"/>
                <a:cs typeface="Times New Roman" panose="02020603050405020304" pitchFamily="18" charset="0"/>
              </a:rPr>
              <a:t>NPC</a:t>
            </a:r>
            <a:r>
              <a:rPr lang="zh-CN" altLang="en-US" sz="2400" b="1" dirty="0">
                <a:latin typeface="宋体" panose="02010600030101010101" pitchFamily="2" charset="-122"/>
                <a:ea typeface="宋体" panose="02010600030101010101" pitchFamily="2" charset="-122"/>
                <a:cs typeface="Times New Roman" panose="02020603050405020304" pitchFamily="18" charset="0"/>
              </a:rPr>
              <a:t>问题是属于</a:t>
            </a:r>
            <a:r>
              <a:rPr lang="en-US" altLang="zh-CN" sz="2400" b="1" dirty="0">
                <a:latin typeface="宋体" panose="02010600030101010101" pitchFamily="2" charset="-122"/>
                <a:ea typeface="宋体" panose="02010600030101010101" pitchFamily="2" charset="-122"/>
                <a:cs typeface="Times New Roman" panose="02020603050405020304" pitchFamily="18" charset="0"/>
              </a:rPr>
              <a:t>NP</a:t>
            </a:r>
            <a:r>
              <a:rPr lang="zh-CN" altLang="en-US" sz="2400" b="1" dirty="0">
                <a:latin typeface="宋体" panose="02010600030101010101" pitchFamily="2" charset="-122"/>
                <a:ea typeface="宋体" panose="02010600030101010101" pitchFamily="2" charset="-122"/>
                <a:cs typeface="Times New Roman" panose="02020603050405020304" pitchFamily="18" charset="0"/>
              </a:rPr>
              <a:t>问题中最难的问题，目前尚不能确定能否用多项式时间界算法来求解。</a:t>
            </a:r>
            <a:endParaRPr lang="zh-CN" altLang="en-US" sz="2400" b="1" dirty="0">
              <a:latin typeface="宋体" panose="02010600030101010101" pitchFamily="2" charset="-122"/>
              <a:ea typeface="宋体" panose="02010600030101010101" pitchFamily="2" charset="-122"/>
              <a:cs typeface="Times New Roman" panose="02020603050405020304" pitchFamily="18" charset="0"/>
            </a:endParaRPr>
          </a:p>
          <a:p>
            <a:pPr>
              <a:lnSpc>
                <a:spcPct val="120000"/>
              </a:lnSpc>
              <a:spcBef>
                <a:spcPct val="50000"/>
              </a:spcBef>
            </a:pPr>
            <a:r>
              <a:rPr lang="zh-CN" altLang="en-US" sz="2400" b="1" dirty="0">
                <a:latin typeface="宋体" panose="02010600030101010101" pitchFamily="2" charset="-122"/>
                <a:ea typeface="宋体" panose="02010600030101010101" pitchFamily="2" charset="-122"/>
                <a:cs typeface="Times New Roman" panose="02020603050405020304" pitchFamily="18" charset="0"/>
              </a:rPr>
              <a:t>　　但已证明，</a:t>
            </a:r>
            <a:r>
              <a:rPr lang="zh-CN" altLang="en-US" sz="2400" b="1" dirty="0">
                <a:solidFill>
                  <a:srgbClr val="CC0099"/>
                </a:solidFill>
                <a:latin typeface="宋体" panose="02010600030101010101" pitchFamily="2" charset="-122"/>
                <a:ea typeface="宋体" panose="02010600030101010101" pitchFamily="2" charset="-122"/>
                <a:cs typeface="Times New Roman" panose="02020603050405020304" pitchFamily="18" charset="0"/>
              </a:rPr>
              <a:t>如果</a:t>
            </a:r>
            <a:r>
              <a:rPr lang="en-US" altLang="zh-CN" sz="2400" b="1" dirty="0">
                <a:solidFill>
                  <a:srgbClr val="CC0099"/>
                </a:solidFill>
                <a:latin typeface="宋体" panose="02010600030101010101" pitchFamily="2" charset="-122"/>
                <a:ea typeface="宋体" panose="02010600030101010101" pitchFamily="2" charset="-122"/>
                <a:cs typeface="Times New Roman" panose="02020603050405020304" pitchFamily="18" charset="0"/>
              </a:rPr>
              <a:t>NPC</a:t>
            </a:r>
            <a:r>
              <a:rPr lang="zh-CN" altLang="en-US" sz="2400" b="1" dirty="0">
                <a:solidFill>
                  <a:srgbClr val="CC0099"/>
                </a:solidFill>
                <a:latin typeface="宋体" panose="02010600030101010101" pitchFamily="2" charset="-122"/>
                <a:ea typeface="宋体" panose="02010600030101010101" pitchFamily="2" charset="-122"/>
                <a:cs typeface="Times New Roman" panose="02020603050405020304" pitchFamily="18" charset="0"/>
              </a:rPr>
              <a:t>问题中有一个问题能用多项式时间界算法求解，则所有</a:t>
            </a:r>
            <a:r>
              <a:rPr lang="en-US" altLang="zh-CN" sz="2400" b="1" dirty="0">
                <a:solidFill>
                  <a:srgbClr val="CC0099"/>
                </a:solidFill>
                <a:latin typeface="宋体" panose="02010600030101010101" pitchFamily="2" charset="-122"/>
                <a:ea typeface="宋体" panose="02010600030101010101" pitchFamily="2" charset="-122"/>
                <a:cs typeface="Times New Roman" panose="02020603050405020304" pitchFamily="18" charset="0"/>
              </a:rPr>
              <a:t>NPC</a:t>
            </a:r>
            <a:r>
              <a:rPr lang="zh-CN" altLang="en-US" sz="2400" b="1" dirty="0">
                <a:solidFill>
                  <a:srgbClr val="CC0099"/>
                </a:solidFill>
                <a:latin typeface="宋体" panose="02010600030101010101" pitchFamily="2" charset="-122"/>
                <a:ea typeface="宋体" panose="02010600030101010101" pitchFamily="2" charset="-122"/>
                <a:cs typeface="Times New Roman" panose="02020603050405020304" pitchFamily="18" charset="0"/>
              </a:rPr>
              <a:t>问题都可用多项式时间界算法求解。</a:t>
            </a:r>
            <a:endParaRPr lang="zh-CN" altLang="en-US" sz="2400" b="1" dirty="0">
              <a:solidFill>
                <a:srgbClr val="CC0099"/>
              </a:solidFill>
              <a:latin typeface="宋体" panose="02010600030101010101" pitchFamily="2" charset="-122"/>
              <a:ea typeface="宋体" panose="02010600030101010101" pitchFamily="2" charset="-122"/>
              <a:cs typeface="Times New Roman" panose="02020603050405020304" pitchFamily="18" charset="0"/>
            </a:endParaRPr>
          </a:p>
        </p:txBody>
      </p:sp>
      <p:graphicFrame>
        <p:nvGraphicFramePr>
          <p:cNvPr id="211971" name="Object 3"/>
          <p:cNvGraphicFramePr>
            <a:graphicFrameLocks noChangeAspect="1"/>
          </p:cNvGraphicFramePr>
          <p:nvPr/>
        </p:nvGraphicFramePr>
        <p:xfrm>
          <a:off x="1970405" y="3601720"/>
          <a:ext cx="4175125" cy="2894965"/>
        </p:xfrm>
        <a:graphic>
          <a:graphicData uri="http://schemas.openxmlformats.org/presentationml/2006/ole">
            <mc:AlternateContent xmlns:mc="http://schemas.openxmlformats.org/markup-compatibility/2006">
              <mc:Choice xmlns:v="urn:schemas-microsoft-com:vml" Requires="v">
                <p:oleObj spid="_x0000_s18433" name="图片" r:id="rId1" imgW="2172970" imgH="1819910" progId="Word.Picture.8">
                  <p:embed/>
                </p:oleObj>
              </mc:Choice>
              <mc:Fallback>
                <p:oleObj name="图片" r:id="rId1" imgW="2172970" imgH="1819910" progId="Word.Picture.8">
                  <p:embed/>
                  <p:pic>
                    <p:nvPicPr>
                      <p:cNvPr id="0" name="图片 18432"/>
                      <p:cNvPicPr>
                        <a:picLocks noChangeAspect="1"/>
                      </p:cNvPicPr>
                      <p:nvPr/>
                    </p:nvPicPr>
                    <p:blipFill>
                      <a:blip r:embed="rId2"/>
                      <a:stretch>
                        <a:fillRect/>
                      </a:stretch>
                    </p:blipFill>
                    <p:spPr>
                      <a:xfrm>
                        <a:off x="1970405" y="3601720"/>
                        <a:ext cx="4175125" cy="2894965"/>
                      </a:xfrm>
                      <a:prstGeom prst="rect">
                        <a:avLst/>
                      </a:prstGeom>
                      <a:noFill/>
                      <a:ln w="9525">
                        <a:noFill/>
                      </a:ln>
                    </p:spPr>
                  </p:pic>
                </p:oleObj>
              </mc:Fallback>
            </mc:AlternateContent>
          </a:graphicData>
        </a:graphic>
      </p:graphicFrame>
      <p:sp>
        <p:nvSpPr>
          <p:cNvPr id="29701" name="Text Box 4"/>
          <p:cNvSpPr txBox="1">
            <a:spLocks noChangeArrowheads="1"/>
          </p:cNvSpPr>
          <p:nvPr/>
        </p:nvSpPr>
        <p:spPr bwMode="auto">
          <a:xfrm>
            <a:off x="1050925" y="149225"/>
            <a:ext cx="6858000"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3600" b="1" dirty="0" smtClean="0">
                <a:solidFill>
                  <a:schemeClr val="bg1"/>
                </a:solidFill>
                <a:latin typeface="黑体" panose="02010609060101010101" pitchFamily="49" charset="-122"/>
                <a:ea typeface="黑体" panose="02010609060101010101" pitchFamily="49" charset="-122"/>
              </a:rPr>
              <a:t>小结  </a:t>
            </a:r>
            <a:endParaRPr kumimoji="1" lang="zh-CN" altLang="en-US" sz="3600" b="1" dirty="0" smtClean="0">
              <a:solidFill>
                <a:schemeClr val="bg1"/>
              </a:solidFill>
              <a:latin typeface="黑体" panose="02010609060101010101" pitchFamily="49" charset="-122"/>
              <a:ea typeface="黑体" panose="02010609060101010101" pitchFamily="49"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4"/>
          <p:cNvSpPr txBox="1">
            <a:spLocks noChangeArrowheads="1"/>
          </p:cNvSpPr>
          <p:nvPr/>
        </p:nvSpPr>
        <p:spPr bwMode="auto">
          <a:xfrm>
            <a:off x="2219325" y="214630"/>
            <a:ext cx="6086475" cy="70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4000" b="1">
                <a:solidFill>
                  <a:schemeClr val="bg1"/>
                </a:solidFill>
                <a:latin typeface="黑体" panose="02010609060101010101" pitchFamily="49" charset="-122"/>
                <a:ea typeface="黑体" panose="02010609060101010101" pitchFamily="49" charset="-122"/>
              </a:rPr>
              <a:t>10.1  </a:t>
            </a:r>
            <a:r>
              <a:rPr kumimoji="1" lang="zh-CN" altLang="en-US" sz="4000" b="1">
                <a:solidFill>
                  <a:schemeClr val="bg1"/>
                </a:solidFill>
                <a:latin typeface="黑体" panose="02010609060101010101" pitchFamily="49" charset="-122"/>
                <a:ea typeface="黑体" panose="02010609060101010101" pitchFamily="49" charset="-122"/>
              </a:rPr>
              <a:t>问题的复杂性分类 </a:t>
            </a:r>
            <a:endParaRPr kumimoji="1" lang="zh-CN" altLang="en-US" sz="4000" b="1">
              <a:solidFill>
                <a:schemeClr val="bg1"/>
              </a:solidFill>
              <a:latin typeface="黑体" panose="02010609060101010101" pitchFamily="49" charset="-122"/>
              <a:ea typeface="黑体" panose="02010609060101010101" pitchFamily="49" charset="-122"/>
            </a:endParaRPr>
          </a:p>
        </p:txBody>
      </p:sp>
      <p:sp>
        <p:nvSpPr>
          <p:cNvPr id="9219" name="Text Box 5">
            <a:hlinkClick r:id="" action="ppaction://hlinkshowjump?jump=nextslide"/>
          </p:cNvPr>
          <p:cNvSpPr txBox="1">
            <a:spLocks noChangeArrowheads="1"/>
          </p:cNvSpPr>
          <p:nvPr/>
        </p:nvSpPr>
        <p:spPr bwMode="auto">
          <a:xfrm>
            <a:off x="1301115" y="1850073"/>
            <a:ext cx="7086600"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200" b="1">
                <a:latin typeface="Times New Roman" panose="02020603050405020304" pitchFamily="18" charset="0"/>
              </a:rPr>
              <a:t>10.1.1  </a:t>
            </a:r>
            <a:r>
              <a:rPr kumimoji="1" lang="zh-CN" altLang="en-US" sz="3200" b="1">
                <a:latin typeface="Times New Roman" panose="02020603050405020304" pitchFamily="18" charset="0"/>
              </a:rPr>
              <a:t>什么是计算 </a:t>
            </a:r>
            <a:endParaRPr kumimoji="1" lang="zh-CN" altLang="en-US" sz="3200" b="1">
              <a:latin typeface="Times New Roman" panose="02020603050405020304" pitchFamily="18" charset="0"/>
            </a:endParaRPr>
          </a:p>
        </p:txBody>
      </p:sp>
      <p:sp>
        <p:nvSpPr>
          <p:cNvPr id="9220" name="Text Box 8">
            <a:hlinkClick r:id="rId1" action="ppaction://hlinksldjump"/>
          </p:cNvPr>
          <p:cNvSpPr txBox="1">
            <a:spLocks noChangeArrowheads="1"/>
          </p:cNvSpPr>
          <p:nvPr/>
        </p:nvSpPr>
        <p:spPr bwMode="auto">
          <a:xfrm>
            <a:off x="1301115" y="2597785"/>
            <a:ext cx="6324600"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200" b="1">
                <a:latin typeface="Times New Roman" panose="02020603050405020304" pitchFamily="18" charset="0"/>
              </a:rPr>
              <a:t>10.1.2  </a:t>
            </a:r>
            <a:r>
              <a:rPr kumimoji="1" lang="zh-CN" altLang="en-US" sz="3200" b="1">
                <a:latin typeface="Times New Roman" panose="02020603050405020304" pitchFamily="18" charset="0"/>
              </a:rPr>
              <a:t>可计算问题与不可计算问题</a:t>
            </a:r>
            <a:endParaRPr kumimoji="1" lang="zh-CN" altLang="en-US" sz="3200" b="1">
              <a:latin typeface="Times New Roman" panose="02020603050405020304" pitchFamily="18" charset="0"/>
            </a:endParaRPr>
          </a:p>
        </p:txBody>
      </p:sp>
      <p:sp>
        <p:nvSpPr>
          <p:cNvPr id="9221" name="Text Box 9">
            <a:hlinkClick r:id="rId2" action="ppaction://hlinksldjump"/>
          </p:cNvPr>
          <p:cNvSpPr txBox="1">
            <a:spLocks noChangeArrowheads="1"/>
          </p:cNvSpPr>
          <p:nvPr/>
        </p:nvSpPr>
        <p:spPr bwMode="auto">
          <a:xfrm>
            <a:off x="1301115" y="3314065"/>
            <a:ext cx="6621145"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200" b="1">
                <a:latin typeface="Times New Roman" panose="02020603050405020304" pitchFamily="18" charset="0"/>
              </a:rPr>
              <a:t>10.1.3  </a:t>
            </a:r>
            <a:r>
              <a:rPr kumimoji="1" lang="zh-CN" altLang="en-US" sz="3200" b="1">
                <a:latin typeface="Times New Roman" panose="02020603050405020304" pitchFamily="18" charset="0"/>
              </a:rPr>
              <a:t>易解问题与难解问题</a:t>
            </a:r>
            <a:endParaRPr kumimoji="1" lang="zh-CN" altLang="en-US" sz="3200" b="1">
              <a:latin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Text Box 5"/>
          <p:cNvSpPr txBox="1">
            <a:spLocks noChangeArrowheads="1"/>
          </p:cNvSpPr>
          <p:nvPr/>
        </p:nvSpPr>
        <p:spPr bwMode="auto">
          <a:xfrm>
            <a:off x="395605" y="3102610"/>
            <a:ext cx="8288655" cy="829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dirty="0">
                <a:latin typeface="宋体" panose="02010600030101010101" pitchFamily="2" charset="-122"/>
              </a:rPr>
              <a:t>目前人们猜测</a:t>
            </a:r>
            <a:r>
              <a:rPr kumimoji="1" lang="en-US" altLang="zh-CN" sz="2400" b="1" dirty="0">
                <a:latin typeface="Times New Roman" panose="02020603050405020304" pitchFamily="18" charset="0"/>
              </a:rPr>
              <a:t>P</a:t>
            </a:r>
            <a:r>
              <a:rPr kumimoji="1" lang="en-US" altLang="zh-CN" sz="2400" b="1" dirty="0">
                <a:latin typeface="宋体" panose="02010600030101010101" pitchFamily="2" charset="-122"/>
              </a:rPr>
              <a:t>≠</a:t>
            </a:r>
            <a:r>
              <a:rPr kumimoji="1" lang="en-US" altLang="zh-CN" sz="2400" b="1" dirty="0">
                <a:latin typeface="Times New Roman" panose="02020603050405020304" pitchFamily="18" charset="0"/>
              </a:rPr>
              <a:t>NP</a:t>
            </a:r>
            <a:r>
              <a:rPr kumimoji="1" lang="zh-CN" altLang="en-US" sz="2400" b="1" dirty="0">
                <a:latin typeface="宋体" panose="02010600030101010101" pitchFamily="2" charset="-122"/>
              </a:rPr>
              <a:t>，则</a:t>
            </a:r>
            <a:r>
              <a:rPr kumimoji="1" lang="en-US" altLang="zh-CN" sz="2400" b="1" dirty="0">
                <a:latin typeface="Times New Roman" panose="02020603050405020304" pitchFamily="18" charset="0"/>
              </a:rPr>
              <a:t>P</a:t>
            </a:r>
            <a:r>
              <a:rPr kumimoji="1" lang="zh-CN" altLang="en-US" sz="2400" b="1" dirty="0">
                <a:latin typeface="宋体" panose="02010600030101010101" pitchFamily="2" charset="-122"/>
              </a:rPr>
              <a:t>类问题、</a:t>
            </a:r>
            <a:r>
              <a:rPr kumimoji="1" lang="en-US" altLang="zh-CN" sz="2400" b="1" dirty="0">
                <a:latin typeface="Times New Roman" panose="02020603050405020304" pitchFamily="18" charset="0"/>
              </a:rPr>
              <a:t>NP</a:t>
            </a:r>
            <a:r>
              <a:rPr kumimoji="1" lang="zh-CN" altLang="en-US" sz="2400" b="1" dirty="0">
                <a:latin typeface="宋体" panose="02010600030101010101" pitchFamily="2" charset="-122"/>
              </a:rPr>
              <a:t>类问题、</a:t>
            </a:r>
            <a:r>
              <a:rPr kumimoji="1" lang="en-US" altLang="zh-CN" sz="2400" b="1" dirty="0">
                <a:latin typeface="Times New Roman" panose="02020603050405020304" pitchFamily="18" charset="0"/>
              </a:rPr>
              <a:t>NP</a:t>
            </a:r>
            <a:r>
              <a:rPr kumimoji="1" lang="zh-CN" altLang="en-US" sz="2400" b="1" dirty="0">
                <a:latin typeface="宋体" panose="02010600030101010101" pitchFamily="2" charset="-122"/>
              </a:rPr>
              <a:t>完全问题之间的关系如下：</a:t>
            </a:r>
            <a:r>
              <a:rPr kumimoji="1" lang="zh-CN" altLang="en-US" sz="2400" b="1" dirty="0">
                <a:latin typeface="Times New Roman" panose="02020603050405020304" pitchFamily="18" charset="0"/>
              </a:rPr>
              <a:t> </a:t>
            </a:r>
            <a:endParaRPr kumimoji="1" lang="zh-CN" altLang="en-US" sz="2400" b="1" dirty="0">
              <a:latin typeface="Times New Roman" panose="02020603050405020304" pitchFamily="18" charset="0"/>
            </a:endParaRPr>
          </a:p>
        </p:txBody>
      </p:sp>
      <p:grpSp>
        <p:nvGrpSpPr>
          <p:cNvPr id="29700" name="Group 13"/>
          <p:cNvGrpSpPr/>
          <p:nvPr/>
        </p:nvGrpSpPr>
        <p:grpSpPr bwMode="auto">
          <a:xfrm>
            <a:off x="1187624" y="3982854"/>
            <a:ext cx="6291262" cy="2628900"/>
            <a:chOff x="867" y="2387"/>
            <a:chExt cx="3260" cy="1234"/>
          </a:xfrm>
        </p:grpSpPr>
        <p:sp>
          <p:nvSpPr>
            <p:cNvPr id="29702" name="Oval 7"/>
            <p:cNvSpPr>
              <a:spLocks noChangeArrowheads="1"/>
            </p:cNvSpPr>
            <p:nvPr/>
          </p:nvSpPr>
          <p:spPr bwMode="auto">
            <a:xfrm>
              <a:off x="867" y="2387"/>
              <a:ext cx="3260" cy="1234"/>
            </a:xfrm>
            <a:prstGeom prst="ellipse">
              <a:avLst/>
            </a:prstGeom>
            <a:noFill/>
            <a:ln w="2857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03" name="Text Box 8"/>
            <p:cNvSpPr txBox="1">
              <a:spLocks noChangeArrowheads="1"/>
            </p:cNvSpPr>
            <p:nvPr/>
          </p:nvSpPr>
          <p:spPr bwMode="auto">
            <a:xfrm>
              <a:off x="1888" y="2585"/>
              <a:ext cx="811"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latin typeface="Times New Roman" panose="02020603050405020304" pitchFamily="18" charset="0"/>
                </a:rPr>
                <a:t>NP</a:t>
              </a:r>
              <a:r>
                <a:rPr lang="zh-CN" altLang="en-US" sz="2000">
                  <a:latin typeface="Times New Roman" panose="02020603050405020304" pitchFamily="18" charset="0"/>
                </a:rPr>
                <a:t>类问题</a:t>
              </a:r>
              <a:endParaRPr lang="zh-CN" altLang="en-US" sz="2000">
                <a:latin typeface="Times New Roman" panose="02020603050405020304" pitchFamily="18" charset="0"/>
              </a:endParaRPr>
            </a:p>
          </p:txBody>
        </p:sp>
        <p:sp>
          <p:nvSpPr>
            <p:cNvPr id="29704" name="Oval 9"/>
            <p:cNvSpPr>
              <a:spLocks noChangeArrowheads="1"/>
            </p:cNvSpPr>
            <p:nvPr/>
          </p:nvSpPr>
          <p:spPr bwMode="auto">
            <a:xfrm>
              <a:off x="2682" y="2869"/>
              <a:ext cx="1102" cy="404"/>
            </a:xfrm>
            <a:prstGeom prst="ellipse">
              <a:avLst/>
            </a:prstGeom>
            <a:noFill/>
            <a:ln w="28575">
              <a:solidFill>
                <a:srgbClr val="000000"/>
              </a:solidFill>
              <a:round/>
            </a:ln>
            <a:extLst>
              <a:ext uri="{909E8E84-426E-40DD-AFC4-6F175D3DCCD1}">
                <a14:hiddenFill xmlns:a14="http://schemas.microsoft.com/office/drawing/2010/main">
                  <a:solidFill>
                    <a:srgbClr val="FFFFFF"/>
                  </a:solidFill>
                </a14:hiddenFill>
              </a:ext>
            </a:extLst>
          </p:spPr>
          <p:txBody>
            <a:bodyPr lIns="54000" rIns="18000"/>
            <a:lstStyle/>
            <a:p>
              <a:pPr algn="just" eaLnBrk="0" hangingPunct="0"/>
              <a:r>
                <a:rPr lang="en-US" altLang="zh-CN" sz="2000">
                  <a:latin typeface="Times New Roman" panose="02020603050405020304" pitchFamily="18" charset="0"/>
                </a:rPr>
                <a:t>   P</a:t>
              </a:r>
              <a:r>
                <a:rPr lang="zh-CN" altLang="en-US" sz="2000">
                  <a:latin typeface="Times New Roman" panose="02020603050405020304" pitchFamily="18" charset="0"/>
                </a:rPr>
                <a:t>类问题</a:t>
              </a:r>
              <a:endParaRPr lang="zh-CN" altLang="en-US" sz="2000">
                <a:latin typeface="Times New Roman" panose="02020603050405020304" pitchFamily="18" charset="0"/>
              </a:endParaRPr>
            </a:p>
          </p:txBody>
        </p:sp>
        <p:sp>
          <p:nvSpPr>
            <p:cNvPr id="29705" name="Oval 10"/>
            <p:cNvSpPr>
              <a:spLocks noChangeArrowheads="1"/>
            </p:cNvSpPr>
            <p:nvPr/>
          </p:nvSpPr>
          <p:spPr bwMode="auto">
            <a:xfrm>
              <a:off x="1377" y="2897"/>
              <a:ext cx="1152" cy="404"/>
            </a:xfrm>
            <a:prstGeom prst="ellipse">
              <a:avLst/>
            </a:prstGeom>
            <a:noFill/>
            <a:ln w="28575">
              <a:solidFill>
                <a:srgbClr val="000000"/>
              </a:solidFill>
              <a:round/>
            </a:ln>
            <a:extLst>
              <a:ext uri="{909E8E84-426E-40DD-AFC4-6F175D3DCCD1}">
                <a14:hiddenFill xmlns:a14="http://schemas.microsoft.com/office/drawing/2010/main">
                  <a:solidFill>
                    <a:srgbClr val="FFFFFF"/>
                  </a:solidFill>
                </a14:hiddenFill>
              </a:ext>
            </a:extLst>
          </p:spPr>
          <p:txBody>
            <a:bodyPr lIns="54000" rIns="18000"/>
            <a:lstStyle/>
            <a:p>
              <a:pPr algn="just" eaLnBrk="0" hangingPunct="0"/>
              <a:r>
                <a:rPr lang="en-US" altLang="zh-CN" sz="2000">
                  <a:latin typeface="Times New Roman" panose="02020603050405020304" pitchFamily="18" charset="0"/>
                </a:rPr>
                <a:t>   NPC</a:t>
              </a:r>
              <a:r>
                <a:rPr lang="zh-CN" altLang="en-US" sz="2000">
                  <a:latin typeface="Times New Roman" panose="02020603050405020304" pitchFamily="18" charset="0"/>
                </a:rPr>
                <a:t>问题</a:t>
              </a:r>
              <a:endParaRPr lang="zh-CN" altLang="en-US" sz="2000">
                <a:latin typeface="Times New Roman" panose="02020603050405020304" pitchFamily="18" charset="0"/>
              </a:endParaRPr>
            </a:p>
          </p:txBody>
        </p:sp>
      </p:grpSp>
      <p:sp>
        <p:nvSpPr>
          <p:cNvPr id="29701" name="Text Box 4"/>
          <p:cNvSpPr txBox="1">
            <a:spLocks noChangeArrowheads="1"/>
          </p:cNvSpPr>
          <p:nvPr/>
        </p:nvSpPr>
        <p:spPr bwMode="auto">
          <a:xfrm>
            <a:off x="1050925" y="149225"/>
            <a:ext cx="6858000"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3600" b="1" dirty="0">
                <a:solidFill>
                  <a:schemeClr val="bg1"/>
                </a:solidFill>
                <a:latin typeface="黑体" panose="02010609060101010101" pitchFamily="49" charset="-122"/>
                <a:ea typeface="黑体" panose="02010609060101010101" pitchFamily="49" charset="-122"/>
              </a:rPr>
              <a:t>P</a:t>
            </a:r>
            <a:r>
              <a:rPr kumimoji="1" lang="zh-CN" altLang="en-US" sz="3600" b="1" dirty="0">
                <a:solidFill>
                  <a:schemeClr val="bg1"/>
                </a:solidFill>
                <a:latin typeface="黑体" panose="02010609060101010101" pitchFamily="49" charset="-122"/>
                <a:ea typeface="黑体" panose="02010609060101010101" pitchFamily="49" charset="-122"/>
              </a:rPr>
              <a:t>＝</a:t>
            </a:r>
            <a:r>
              <a:rPr kumimoji="1" lang="en-US" altLang="zh-CN" sz="3600" b="1" dirty="0">
                <a:solidFill>
                  <a:schemeClr val="bg1"/>
                </a:solidFill>
                <a:latin typeface="黑体" panose="02010609060101010101" pitchFamily="49" charset="-122"/>
                <a:ea typeface="黑体" panose="02010609060101010101" pitchFamily="49" charset="-122"/>
              </a:rPr>
              <a:t>NP</a:t>
            </a:r>
            <a:r>
              <a:rPr kumimoji="1" lang="zh-CN" altLang="en-US" sz="3600" b="1" dirty="0" smtClean="0">
                <a:solidFill>
                  <a:schemeClr val="bg1"/>
                </a:solidFill>
                <a:latin typeface="黑体" panose="02010609060101010101" pitchFamily="49" charset="-122"/>
                <a:ea typeface="黑体" panose="02010609060101010101" pitchFamily="49" charset="-122"/>
              </a:rPr>
              <a:t>？   </a:t>
            </a:r>
            <a:endParaRPr kumimoji="1" lang="zh-CN" altLang="en-US" sz="3600" b="1" dirty="0" smtClean="0">
              <a:solidFill>
                <a:schemeClr val="bg1"/>
              </a:solidFill>
              <a:latin typeface="黑体" panose="02010609060101010101" pitchFamily="49" charset="-122"/>
              <a:ea typeface="黑体" panose="02010609060101010101" pitchFamily="49" charset="-122"/>
            </a:endParaRPr>
          </a:p>
        </p:txBody>
      </p:sp>
      <p:sp>
        <p:nvSpPr>
          <p:cNvPr id="2" name="矩形 1"/>
          <p:cNvSpPr/>
          <p:nvPr/>
        </p:nvSpPr>
        <p:spPr>
          <a:xfrm>
            <a:off x="4244235" y="5043472"/>
            <a:ext cx="803425" cy="830997"/>
          </a:xfrm>
          <a:prstGeom prst="rect">
            <a:avLst/>
          </a:prstGeom>
        </p:spPr>
        <p:txBody>
          <a:bodyPr wrap="none">
            <a:spAutoFit/>
          </a:bodyPr>
          <a:lstStyle/>
          <a:p>
            <a:r>
              <a:rPr kumimoji="1" lang="zh-CN" altLang="en-US" sz="4800" b="1" dirty="0">
                <a:solidFill>
                  <a:srgbClr val="FF0000"/>
                </a:solidFill>
                <a:latin typeface="宋体" panose="02010600030101010101" pitchFamily="2" charset="-122"/>
              </a:rPr>
              <a:t>？</a:t>
            </a:r>
            <a:endParaRPr lang="zh-CN" altLang="en-US" sz="4800" dirty="0"/>
          </a:p>
        </p:txBody>
      </p:sp>
      <p:sp>
        <p:nvSpPr>
          <p:cNvPr id="208900" name="Text Box 4"/>
          <p:cNvSpPr txBox="1">
            <a:spLocks noChangeArrowheads="1"/>
          </p:cNvSpPr>
          <p:nvPr/>
        </p:nvSpPr>
        <p:spPr bwMode="auto">
          <a:xfrm>
            <a:off x="395288" y="1046798"/>
            <a:ext cx="8280400" cy="2009775"/>
          </a:xfrm>
          <a:prstGeom prst="rect">
            <a:avLst/>
          </a:prstGeom>
          <a:noFill/>
          <a:ln w="9525">
            <a:noFill/>
            <a:miter lim="800000"/>
          </a:ln>
          <a:effectLst/>
        </p:spPr>
        <p:txBody>
          <a:bodyPr>
            <a:spAutoFit/>
          </a:bodyPr>
          <a:p>
            <a:pPr>
              <a:lnSpc>
                <a:spcPct val="130000"/>
              </a:lnSpc>
            </a:pPr>
            <a:r>
              <a:rPr lang="zh-CN" altLang="en-US" sz="2400" b="1" dirty="0">
                <a:solidFill>
                  <a:srgbClr val="3907F1"/>
                </a:solidFill>
                <a:latin typeface="宋体" panose="02010600030101010101" pitchFamily="2" charset="-122"/>
                <a:cs typeface="Times New Roman" panose="02020603050405020304" pitchFamily="18" charset="0"/>
              </a:rPr>
              <a:t>“</a:t>
            </a:r>
            <a:r>
              <a:rPr lang="en-US" altLang="zh-CN" sz="2400" b="1" dirty="0">
                <a:solidFill>
                  <a:srgbClr val="3907F1"/>
                </a:solidFill>
                <a:latin typeface="宋体" panose="02010600030101010101" pitchFamily="2" charset="-122"/>
                <a:cs typeface="Times New Roman" panose="02020603050405020304" pitchFamily="18" charset="0"/>
              </a:rPr>
              <a:t>P=NP</a:t>
            </a:r>
            <a:r>
              <a:rPr lang="zh-CN" altLang="en-US" sz="2400" b="1" dirty="0">
                <a:solidFill>
                  <a:srgbClr val="3907F1"/>
                </a:solidFill>
                <a:latin typeface="宋体" panose="02010600030101010101" pitchFamily="2" charset="-122"/>
                <a:cs typeface="Times New Roman" panose="02020603050405020304" pitchFamily="18" charset="0"/>
              </a:rPr>
              <a:t>？”这个问题，作为理论计算机科学的核心问题，其声名早已经超越了这个领域。它是</a:t>
            </a:r>
            <a:r>
              <a:rPr lang="en-US" altLang="zh-CN" sz="2400" b="1" dirty="0">
                <a:solidFill>
                  <a:srgbClr val="3907F1"/>
                </a:solidFill>
                <a:latin typeface="宋体" panose="02010600030101010101" pitchFamily="2" charset="-122"/>
                <a:cs typeface="Times New Roman" panose="02020603050405020304" pitchFamily="18" charset="0"/>
              </a:rPr>
              <a:t>Clay</a:t>
            </a:r>
            <a:r>
              <a:rPr lang="zh-CN" altLang="en-US" sz="2400" b="1" dirty="0">
                <a:solidFill>
                  <a:srgbClr val="3907F1"/>
                </a:solidFill>
                <a:latin typeface="宋体" panose="02010600030101010101" pitchFamily="2" charset="-122"/>
                <a:cs typeface="Times New Roman" panose="02020603050405020304" pitchFamily="18" charset="0"/>
              </a:rPr>
              <a:t>研究所的七个百万美元大奖问题之一，在</a:t>
            </a:r>
            <a:r>
              <a:rPr lang="en-US" altLang="zh-CN" sz="2400" b="1" dirty="0">
                <a:solidFill>
                  <a:srgbClr val="3907F1"/>
                </a:solidFill>
                <a:latin typeface="宋体" panose="02010600030101010101" pitchFamily="2" charset="-122"/>
                <a:cs typeface="Times New Roman" panose="02020603050405020304" pitchFamily="18" charset="0"/>
              </a:rPr>
              <a:t>2006</a:t>
            </a:r>
            <a:r>
              <a:rPr lang="zh-CN" altLang="en-US" sz="2400" b="1" dirty="0">
                <a:solidFill>
                  <a:srgbClr val="3907F1"/>
                </a:solidFill>
                <a:latin typeface="宋体" panose="02010600030101010101" pitchFamily="2" charset="-122"/>
                <a:cs typeface="Times New Roman" panose="02020603050405020304" pitchFamily="18" charset="0"/>
              </a:rPr>
              <a:t>年国际数学家大会上，它是某个</a:t>
            </a:r>
            <a:r>
              <a:rPr lang="en-US" altLang="zh-CN" sz="2400" b="1" dirty="0">
                <a:solidFill>
                  <a:srgbClr val="3907F1"/>
                </a:solidFill>
                <a:latin typeface="宋体" panose="02010600030101010101" pitchFamily="2" charset="-122"/>
                <a:cs typeface="Times New Roman" panose="02020603050405020304" pitchFamily="18" charset="0"/>
              </a:rPr>
              <a:t>1</a:t>
            </a:r>
            <a:r>
              <a:rPr lang="zh-CN" altLang="en-US" sz="2400" b="1" dirty="0">
                <a:solidFill>
                  <a:srgbClr val="3907F1"/>
                </a:solidFill>
                <a:latin typeface="宋体" panose="02010600030101010101" pitchFamily="2" charset="-122"/>
                <a:cs typeface="Times New Roman" panose="02020603050405020304" pitchFamily="18" charset="0"/>
              </a:rPr>
              <a:t>小时讲座的主题。</a:t>
            </a:r>
            <a:endParaRPr lang="zh-CN" altLang="en-US" sz="2400" b="1" dirty="0">
              <a:latin typeface="宋体" panose="02010600030101010101" pitchFamily="2" charset="-122"/>
              <a:cs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ext Box 5">
            <a:hlinkClick r:id="" action="ppaction://hlinkshowjump?jump=nextslide"/>
          </p:cNvPr>
          <p:cNvSpPr txBox="1">
            <a:spLocks noChangeArrowheads="1"/>
          </p:cNvSpPr>
          <p:nvPr/>
        </p:nvSpPr>
        <p:spPr bwMode="auto">
          <a:xfrm>
            <a:off x="1301115" y="259398"/>
            <a:ext cx="7086600" cy="70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4000" b="1">
                <a:solidFill>
                  <a:schemeClr val="bg1"/>
                </a:solidFill>
                <a:latin typeface="黑体" panose="02010609060101010101" pitchFamily="49" charset="-122"/>
                <a:ea typeface="黑体" panose="02010609060101010101" pitchFamily="49" charset="-122"/>
              </a:rPr>
              <a:t>10.1.1  </a:t>
            </a:r>
            <a:r>
              <a:rPr kumimoji="1" lang="zh-CN" altLang="en-US" sz="4000" b="1">
                <a:solidFill>
                  <a:schemeClr val="bg1"/>
                </a:solidFill>
                <a:latin typeface="黑体" panose="02010609060101010101" pitchFamily="49" charset="-122"/>
                <a:ea typeface="黑体" panose="02010609060101010101" pitchFamily="49" charset="-122"/>
              </a:rPr>
              <a:t>什么是计算 </a:t>
            </a:r>
            <a:endParaRPr kumimoji="1" lang="zh-CN" altLang="en-US" sz="4000" b="1">
              <a:solidFill>
                <a:schemeClr val="bg1"/>
              </a:solidFill>
              <a:latin typeface="黑体" panose="02010609060101010101" pitchFamily="49" charset="-122"/>
              <a:ea typeface="黑体" panose="02010609060101010101" pitchFamily="49" charset="-122"/>
            </a:endParaRPr>
          </a:p>
        </p:txBody>
      </p:sp>
      <p:sp>
        <p:nvSpPr>
          <p:cNvPr id="2" name="文本框 1"/>
          <p:cNvSpPr txBox="1"/>
          <p:nvPr/>
        </p:nvSpPr>
        <p:spPr>
          <a:xfrm>
            <a:off x="856933" y="1650365"/>
            <a:ext cx="6911975" cy="414338"/>
          </a:xfrm>
          <a:prstGeom prst="rect">
            <a:avLst/>
          </a:prstGeom>
          <a:noFill/>
          <a:ln w="9525">
            <a:noFill/>
          </a:ln>
        </p:spPr>
        <p:txBody>
          <a:bodyPr lIns="0" tIns="0" rIns="0" bIns="0">
            <a:spAutoFit/>
          </a:bodyPr>
          <a:p>
            <a:pPr>
              <a:lnSpc>
                <a:spcPct val="85000"/>
              </a:lnSpc>
              <a:buClr>
                <a:srgbClr val="FF0000"/>
              </a:buClr>
              <a:buFont typeface="Wingdings" panose="05000000000000000000" pitchFamily="2" charset="2"/>
              <a:buChar char="Ø"/>
            </a:pPr>
            <a:r>
              <a:rPr lang="zh-CN" altLang="en-US" sz="3200" b="1" dirty="0">
                <a:solidFill>
                  <a:srgbClr val="CC0099"/>
                </a:solidFill>
                <a:latin typeface="Times New Roman" panose="02020603050405020304" pitchFamily="18" charset="0"/>
              </a:rPr>
              <a:t>什么是计算</a:t>
            </a:r>
            <a:endParaRPr lang="zh-CN" altLang="en-US" sz="3200" b="1" dirty="0">
              <a:solidFill>
                <a:srgbClr val="CC0099"/>
              </a:solidFill>
              <a:latin typeface="Times New Roman" panose="02020603050405020304" pitchFamily="18" charset="0"/>
            </a:endParaRPr>
          </a:p>
        </p:txBody>
      </p:sp>
      <p:sp>
        <p:nvSpPr>
          <p:cNvPr id="3" name="文本框 2"/>
          <p:cNvSpPr txBox="1"/>
          <p:nvPr/>
        </p:nvSpPr>
        <p:spPr>
          <a:xfrm>
            <a:off x="928370" y="2369503"/>
            <a:ext cx="7308850" cy="430530"/>
          </a:xfrm>
          <a:prstGeom prst="rect">
            <a:avLst/>
          </a:prstGeom>
          <a:noFill/>
          <a:ln w="9525">
            <a:noFill/>
          </a:ln>
        </p:spPr>
        <p:txBody>
          <a:bodyPr lIns="0" tIns="0" rIns="0" bIns="0">
            <a:spAutoFit/>
          </a:bodyPr>
          <a:p>
            <a:pPr>
              <a:spcBef>
                <a:spcPct val="50000"/>
              </a:spcBef>
            </a:pPr>
            <a:r>
              <a:rPr lang="zh-CN" altLang="en-US" sz="2800" b="1" dirty="0">
                <a:latin typeface="Times New Roman" panose="02020603050405020304" pitchFamily="18" charset="0"/>
              </a:rPr>
              <a:t>将一个符号串 </a:t>
            </a:r>
            <a:r>
              <a:rPr lang="en-US" altLang="zh-CN" sz="2800" b="1" i="1">
                <a:latin typeface="Times New Roman" panose="02020603050405020304" pitchFamily="18" charset="0"/>
              </a:rPr>
              <a:t>f </a:t>
            </a:r>
            <a:r>
              <a:rPr lang="zh-CN" altLang="en-US" sz="2800" b="1" dirty="0">
                <a:latin typeface="Times New Roman" panose="02020603050405020304" pitchFamily="18" charset="0"/>
              </a:rPr>
              <a:t>变换成另一个符号串 </a:t>
            </a:r>
            <a:r>
              <a:rPr lang="en-US" altLang="zh-CN" sz="2800" b="1" i="1">
                <a:latin typeface="Times New Roman" panose="02020603050405020304" pitchFamily="18" charset="0"/>
              </a:rPr>
              <a:t>g</a:t>
            </a:r>
            <a:r>
              <a:rPr lang="zh-CN" altLang="en-US" sz="2800" b="1" dirty="0">
                <a:latin typeface="Times New Roman" panose="02020603050405020304" pitchFamily="18" charset="0"/>
              </a:rPr>
              <a:t>。 </a:t>
            </a:r>
            <a:endParaRPr lang="zh-CN" altLang="en-US" sz="2800" b="1" dirty="0">
              <a:latin typeface="Times New Roman" panose="02020603050405020304" pitchFamily="18" charset="0"/>
            </a:endParaRPr>
          </a:p>
        </p:txBody>
      </p:sp>
      <p:sp>
        <p:nvSpPr>
          <p:cNvPr id="4" name="文本框 3"/>
          <p:cNvSpPr txBox="1"/>
          <p:nvPr/>
        </p:nvSpPr>
        <p:spPr>
          <a:xfrm>
            <a:off x="856933" y="3296603"/>
            <a:ext cx="6911975" cy="414337"/>
          </a:xfrm>
          <a:prstGeom prst="rect">
            <a:avLst/>
          </a:prstGeom>
          <a:noFill/>
          <a:ln w="9525">
            <a:noFill/>
          </a:ln>
        </p:spPr>
        <p:txBody>
          <a:bodyPr lIns="0" tIns="0" rIns="0" bIns="0">
            <a:spAutoFit/>
          </a:bodyPr>
          <a:p>
            <a:pPr>
              <a:lnSpc>
                <a:spcPct val="85000"/>
              </a:lnSpc>
              <a:buClr>
                <a:srgbClr val="FF0000"/>
              </a:buClr>
              <a:buFont typeface="Wingdings" panose="05000000000000000000" pitchFamily="2" charset="2"/>
              <a:buChar char="Ø"/>
            </a:pPr>
            <a:r>
              <a:rPr lang="zh-CN" altLang="en-US" sz="3200" b="1" dirty="0">
                <a:solidFill>
                  <a:srgbClr val="CC0099"/>
                </a:solidFill>
                <a:latin typeface="Times New Roman" panose="02020603050405020304" pitchFamily="18" charset="0"/>
              </a:rPr>
              <a:t>图灵关于“计算”的形式化定义</a:t>
            </a:r>
            <a:endParaRPr lang="zh-CN" altLang="en-US" sz="3200" b="1" dirty="0">
              <a:solidFill>
                <a:srgbClr val="CC0099"/>
              </a:solidFill>
              <a:latin typeface="Times New Roman" panose="02020603050405020304" pitchFamily="18" charset="0"/>
            </a:endParaRPr>
          </a:p>
        </p:txBody>
      </p:sp>
      <p:sp>
        <p:nvSpPr>
          <p:cNvPr id="5" name="文本框 4"/>
          <p:cNvSpPr txBox="1"/>
          <p:nvPr/>
        </p:nvSpPr>
        <p:spPr>
          <a:xfrm>
            <a:off x="857250" y="4027170"/>
            <a:ext cx="7785100" cy="1814830"/>
          </a:xfrm>
          <a:prstGeom prst="rect">
            <a:avLst/>
          </a:prstGeom>
          <a:noFill/>
          <a:ln w="9525">
            <a:noFill/>
          </a:ln>
        </p:spPr>
        <p:txBody>
          <a:bodyPr wrap="square">
            <a:spAutoFit/>
          </a:bodyPr>
          <a:p>
            <a:pPr>
              <a:spcBef>
                <a:spcPct val="50000"/>
              </a:spcBef>
            </a:pPr>
            <a:r>
              <a:rPr lang="zh-CN" altLang="en-US" sz="2800" b="1" dirty="0">
                <a:latin typeface="Arial" panose="020B0604020202020204" pitchFamily="34" charset="0"/>
              </a:rPr>
              <a:t>所谓计算就是计算者（人或机器）对一条可以无限延长的工作带上的符号串执行指令，一步一步地改变工作带上的符号串，经过有限步骤，最后得到一个满足预先规定的符号串的变换过程。</a:t>
            </a:r>
            <a:r>
              <a:rPr lang="zh-CN" altLang="en-US" sz="2800" dirty="0">
                <a:latin typeface="Arial" panose="020B0604020202020204" pitchFamily="34" charset="0"/>
              </a:rPr>
              <a:t> </a:t>
            </a:r>
            <a:endParaRPr lang="zh-CN" altLang="en-US" sz="2800" dirty="0">
              <a:latin typeface="Arial" panose="020B0604020202020204" pitchFamily="34" charset="0"/>
            </a:endParaRPr>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Text Box 2"/>
          <p:cNvSpPr txBox="1">
            <a:spLocks noChangeArrowheads="1"/>
          </p:cNvSpPr>
          <p:nvPr/>
        </p:nvSpPr>
        <p:spPr bwMode="auto">
          <a:xfrm>
            <a:off x="2574925" y="234315"/>
            <a:ext cx="4038600" cy="64516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l" eaLnBrk="1" hangingPunct="1">
              <a:spcBef>
                <a:spcPct val="50000"/>
              </a:spcBef>
            </a:pPr>
            <a:r>
              <a:rPr kumimoji="1" lang="zh-CN" altLang="en-US" sz="3600" b="1">
                <a:solidFill>
                  <a:schemeClr val="bg1"/>
                </a:solidFill>
                <a:latin typeface="黑体" panose="02010609060101010101" pitchFamily="49" charset="-122"/>
                <a:ea typeface="黑体" panose="02010609060101010101" pitchFamily="49" charset="-122"/>
                <a:sym typeface="+mn-ea"/>
              </a:rPr>
              <a:t> 图灵机模型</a:t>
            </a:r>
            <a:endParaRPr kumimoji="1" lang="zh-CN" altLang="en-US" sz="3600" b="1">
              <a:solidFill>
                <a:schemeClr val="bg1"/>
              </a:solidFill>
              <a:latin typeface="黑体" panose="02010609060101010101" pitchFamily="49" charset="-122"/>
              <a:ea typeface="黑体" panose="02010609060101010101" pitchFamily="49" charset="-122"/>
              <a:sym typeface="+mn-ea"/>
            </a:endParaRPr>
          </a:p>
        </p:txBody>
      </p:sp>
      <p:sp>
        <p:nvSpPr>
          <p:cNvPr id="171011" name="Text Box 3"/>
          <p:cNvSpPr txBox="1">
            <a:spLocks noChangeArrowheads="1"/>
          </p:cNvSpPr>
          <p:nvPr/>
        </p:nvSpPr>
        <p:spPr bwMode="auto">
          <a:xfrm>
            <a:off x="135255" y="1089025"/>
            <a:ext cx="8917940" cy="2491740"/>
          </a:xfrm>
          <a:prstGeom prst="rect">
            <a:avLst/>
          </a:prstGeom>
          <a:noFill/>
          <a:ln w="9525">
            <a:noFill/>
            <a:miter lim="800000"/>
          </a:ln>
          <a:effectLst/>
        </p:spPr>
        <p:txBody>
          <a:bodyPr wrap="square">
            <a:spAutoFit/>
          </a:bodyPr>
          <a:lstStyle/>
          <a:p>
            <a:pPr>
              <a:spcBef>
                <a:spcPct val="50000"/>
              </a:spcBef>
            </a:pPr>
            <a:r>
              <a:rPr lang="zh-CN" altLang="en-US" sz="2400" b="1">
                <a:solidFill>
                  <a:schemeClr val="tx1"/>
                </a:solidFill>
                <a:latin typeface="宋体" panose="02010600030101010101" pitchFamily="2" charset="-122"/>
                <a:cs typeface="Times New Roman" panose="02020603050405020304" pitchFamily="18" charset="0"/>
              </a:rPr>
              <a:t>　　</a:t>
            </a:r>
            <a:r>
              <a:rPr lang="en-US" altLang="zh-CN" sz="2400" b="1">
                <a:solidFill>
                  <a:schemeClr val="tx1"/>
                </a:solidFill>
                <a:latin typeface="宋体" panose="02010600030101010101" pitchFamily="2" charset="-122"/>
                <a:cs typeface="Times New Roman" panose="02020603050405020304" pitchFamily="18" charset="0"/>
              </a:rPr>
              <a:t>1936</a:t>
            </a:r>
            <a:r>
              <a:rPr lang="zh-CN" altLang="en-US" sz="2400" b="1">
                <a:solidFill>
                  <a:schemeClr val="tx1"/>
                </a:solidFill>
                <a:latin typeface="宋体" panose="02010600030101010101" pitchFamily="2" charset="-122"/>
                <a:cs typeface="Times New Roman" panose="02020603050405020304" pitchFamily="18" charset="0"/>
              </a:rPr>
              <a:t>年，英国数学家图灵从求解数学问题的一般过程入手，提出了图灵机模型，</a:t>
            </a:r>
            <a:r>
              <a:rPr lang="zh-CN" altLang="en-US" sz="2400" b="1">
                <a:solidFill>
                  <a:srgbClr val="CC0099"/>
                </a:solidFill>
                <a:latin typeface="宋体" panose="02010600030101010101" pitchFamily="2" charset="-122"/>
                <a:cs typeface="Times New Roman" panose="02020603050405020304" pitchFamily="18" charset="0"/>
              </a:rPr>
              <a:t>图灵机</a:t>
            </a:r>
            <a:r>
              <a:rPr lang="zh-CN" altLang="en-US" sz="2400" b="1">
                <a:solidFill>
                  <a:schemeClr val="tx1"/>
                </a:solidFill>
                <a:latin typeface="宋体" panose="02010600030101010101" pitchFamily="2" charset="-122"/>
                <a:cs typeface="Times New Roman" panose="02020603050405020304" pitchFamily="18" charset="0"/>
              </a:rPr>
              <a:t>是一种</a:t>
            </a:r>
            <a:r>
              <a:rPr lang="zh-CN" altLang="en-US" sz="2400" b="1">
                <a:solidFill>
                  <a:srgbClr val="CC0099"/>
                </a:solidFill>
                <a:latin typeface="宋体" panose="02010600030101010101" pitchFamily="2" charset="-122"/>
                <a:cs typeface="Times New Roman" panose="02020603050405020304" pitchFamily="18" charset="0"/>
              </a:rPr>
              <a:t>计算模型</a:t>
            </a:r>
            <a:r>
              <a:rPr lang="zh-CN" altLang="en-US" sz="2400" b="1">
                <a:solidFill>
                  <a:schemeClr val="tx1"/>
                </a:solidFill>
                <a:latin typeface="宋体" panose="02010600030101010101" pitchFamily="2" charset="-122"/>
                <a:cs typeface="Times New Roman" panose="02020603050405020304" pitchFamily="18" charset="0"/>
              </a:rPr>
              <a:t>。</a:t>
            </a:r>
            <a:endParaRPr lang="zh-CN" altLang="en-US" sz="2400" b="1">
              <a:solidFill>
                <a:schemeClr val="tx1"/>
              </a:solidFill>
              <a:latin typeface="宋体" panose="02010600030101010101" pitchFamily="2" charset="-122"/>
              <a:cs typeface="Times New Roman" panose="02020603050405020304" pitchFamily="18" charset="0"/>
            </a:endParaRPr>
          </a:p>
          <a:p>
            <a:pPr>
              <a:spcBef>
                <a:spcPct val="50000"/>
              </a:spcBef>
            </a:pPr>
            <a:r>
              <a:rPr lang="zh-CN" altLang="en-US" sz="2400" b="1">
                <a:solidFill>
                  <a:schemeClr val="tx1"/>
                </a:solidFill>
                <a:latin typeface="宋体" panose="02010600030101010101" pitchFamily="2" charset="-122"/>
                <a:cs typeface="Times New Roman" panose="02020603050405020304" pitchFamily="18" charset="0"/>
              </a:rPr>
              <a:t>    图灵机模型的基本结构包括：一条向右无限延伸的输入带（可读可写），一个有限状态控制器和连接控制器与输入带的读写头，图灵机的输入带由一个个格组成，每一格可以存放一个字符，如图所示。</a:t>
            </a:r>
            <a:endParaRPr lang="zh-CN" altLang="en-US" sz="2400" b="1">
              <a:solidFill>
                <a:schemeClr val="tx1"/>
              </a:solidFill>
              <a:latin typeface="宋体" panose="02010600030101010101" pitchFamily="2" charset="-122"/>
              <a:cs typeface="Times New Roman" panose="02020603050405020304" pitchFamily="18" charset="0"/>
            </a:endParaRPr>
          </a:p>
        </p:txBody>
      </p:sp>
      <p:graphicFrame>
        <p:nvGraphicFramePr>
          <p:cNvPr id="171012" name="Object 4"/>
          <p:cNvGraphicFramePr>
            <a:graphicFrameLocks noChangeAspect="1"/>
          </p:cNvGraphicFramePr>
          <p:nvPr/>
        </p:nvGraphicFramePr>
        <p:xfrm>
          <a:off x="2785110" y="3442335"/>
          <a:ext cx="5616575" cy="1610995"/>
        </p:xfrm>
        <a:graphic>
          <a:graphicData uri="http://schemas.openxmlformats.org/presentationml/2006/ole">
            <mc:AlternateContent xmlns:mc="http://schemas.openxmlformats.org/markup-compatibility/2006">
              <mc:Choice xmlns:v="urn:schemas-microsoft-com:vml" Requires="v">
                <p:oleObj spid="_x0000_s11265" name="图片" r:id="rId1" imgW="2581910" imgH="944880" progId="Word.Picture.8">
                  <p:embed/>
                </p:oleObj>
              </mc:Choice>
              <mc:Fallback>
                <p:oleObj name="图片" r:id="rId1" imgW="2581910" imgH="944880" progId="Word.Picture.8">
                  <p:embed/>
                  <p:pic>
                    <p:nvPicPr>
                      <p:cNvPr id="0" name="图片 11264"/>
                      <p:cNvPicPr>
                        <a:picLocks noChangeAspect="1"/>
                      </p:cNvPicPr>
                      <p:nvPr/>
                    </p:nvPicPr>
                    <p:blipFill>
                      <a:blip r:embed="rId2"/>
                      <a:stretch>
                        <a:fillRect/>
                      </a:stretch>
                    </p:blipFill>
                    <p:spPr>
                      <a:xfrm>
                        <a:off x="2785110" y="3442335"/>
                        <a:ext cx="5616575" cy="1610995"/>
                      </a:xfrm>
                      <a:prstGeom prst="rect">
                        <a:avLst/>
                      </a:prstGeom>
                      <a:noFill/>
                      <a:ln w="9525">
                        <a:noFill/>
                      </a:ln>
                    </p:spPr>
                  </p:pic>
                </p:oleObj>
              </mc:Fallback>
            </mc:AlternateContent>
          </a:graphicData>
        </a:graphic>
      </p:graphicFrame>
      <p:sp>
        <p:nvSpPr>
          <p:cNvPr id="171014" name="Text Box 6"/>
          <p:cNvSpPr txBox="1">
            <a:spLocks noChangeArrowheads="1"/>
          </p:cNvSpPr>
          <p:nvPr/>
        </p:nvSpPr>
        <p:spPr bwMode="auto">
          <a:xfrm>
            <a:off x="220345" y="5053330"/>
            <a:ext cx="8456295" cy="1568450"/>
          </a:xfrm>
          <a:prstGeom prst="rect">
            <a:avLst/>
          </a:prstGeom>
          <a:noFill/>
          <a:ln w="9525">
            <a:noFill/>
            <a:miter lim="800000"/>
          </a:ln>
          <a:effectLst/>
        </p:spPr>
        <p:txBody>
          <a:bodyPr wrap="square">
            <a:spAutoFit/>
          </a:bodyPr>
          <a:lstStyle/>
          <a:p>
            <a:pPr>
              <a:spcBef>
                <a:spcPct val="50000"/>
              </a:spcBef>
            </a:pPr>
            <a:r>
              <a:rPr lang="zh-CN" altLang="en-US" sz="2400" b="1">
                <a:solidFill>
                  <a:srgbClr val="3907F1"/>
                </a:solidFill>
                <a:latin typeface="宋体" panose="02010600030101010101" pitchFamily="2" charset="-122"/>
                <a:cs typeface="Times New Roman" panose="02020603050405020304" pitchFamily="18" charset="0"/>
              </a:rPr>
              <a:t>　　当图灵机的读写头扫描到一个格的字符时，根据控制器的当前状态和扫描到的字符，决定图灵机的动作，包括</a:t>
            </a:r>
            <a:r>
              <a:rPr lang="en-US" altLang="zh-CN" sz="2400" b="1">
                <a:solidFill>
                  <a:srgbClr val="3907F1"/>
                </a:solidFill>
                <a:latin typeface="宋体" panose="02010600030101010101" pitchFamily="2" charset="-122"/>
                <a:cs typeface="Times New Roman" panose="02020603050405020304" pitchFamily="18" charset="0"/>
              </a:rPr>
              <a:t>3</a:t>
            </a:r>
            <a:r>
              <a:rPr lang="zh-CN" altLang="en-US" sz="2400" b="1">
                <a:solidFill>
                  <a:srgbClr val="3907F1"/>
                </a:solidFill>
                <a:latin typeface="宋体" panose="02010600030101010101" pitchFamily="2" charset="-122"/>
                <a:cs typeface="Times New Roman" panose="02020603050405020304" pitchFamily="18" charset="0"/>
              </a:rPr>
              <a:t>方面：控制器进行状态转换（决定下一状态）、读写头上当前格写上新的字符、决定读写头向左或向右移动一格。</a:t>
            </a:r>
            <a:endParaRPr lang="zh-CN" altLang="en-US" sz="2400" b="1">
              <a:solidFill>
                <a:srgbClr val="3907F1"/>
              </a:solidFill>
              <a:latin typeface="宋体" panose="02010600030101010101" pitchFamily="2" charset="-122"/>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Text Box 2"/>
          <p:cNvSpPr txBox="1">
            <a:spLocks noChangeArrowheads="1"/>
          </p:cNvSpPr>
          <p:nvPr/>
        </p:nvSpPr>
        <p:spPr bwMode="auto">
          <a:xfrm>
            <a:off x="2759710" y="260350"/>
            <a:ext cx="4032250" cy="64516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numCol="1" spcCol="0" rtlCol="0" fromWordArt="0" anchor="t" anchorCtr="0" forceAA="0" compatLnSpc="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l" eaLnBrk="1" hangingPunct="1">
              <a:spcBef>
                <a:spcPct val="50000"/>
              </a:spcBef>
            </a:pPr>
            <a:r>
              <a:rPr kumimoji="1" lang="zh-CN" altLang="en-US" sz="3600" b="1">
                <a:solidFill>
                  <a:schemeClr val="bg1"/>
                </a:solidFill>
                <a:latin typeface="黑体" panose="02010609060101010101" pitchFamily="49" charset="-122"/>
                <a:ea typeface="黑体" panose="02010609060101010101" pitchFamily="49" charset="-122"/>
                <a:sym typeface="+mn-ea"/>
              </a:rPr>
              <a:t>1. 确定的图灵机</a:t>
            </a:r>
            <a:endParaRPr kumimoji="1" lang="zh-CN" altLang="en-US" sz="3600" b="1">
              <a:solidFill>
                <a:schemeClr val="bg1"/>
              </a:solidFill>
              <a:latin typeface="黑体" panose="02010609060101010101" pitchFamily="49" charset="-122"/>
              <a:ea typeface="黑体" panose="02010609060101010101" pitchFamily="49" charset="-122"/>
              <a:sym typeface="+mn-ea"/>
            </a:endParaRPr>
          </a:p>
        </p:txBody>
      </p:sp>
      <p:sp>
        <p:nvSpPr>
          <p:cNvPr id="169987" name="Text Box 3"/>
          <p:cNvSpPr txBox="1">
            <a:spLocks noChangeArrowheads="1"/>
          </p:cNvSpPr>
          <p:nvPr/>
        </p:nvSpPr>
        <p:spPr bwMode="auto">
          <a:xfrm>
            <a:off x="1000100" y="2592379"/>
            <a:ext cx="8001056" cy="3230245"/>
          </a:xfrm>
          <a:prstGeom prst="rect">
            <a:avLst/>
          </a:prstGeom>
          <a:noFill/>
          <a:ln w="9525">
            <a:noFill/>
            <a:miter lim="800000"/>
          </a:ln>
          <a:effectLst/>
        </p:spPr>
        <p:txBody>
          <a:bodyPr wrap="square">
            <a:spAutoFit/>
          </a:bodyPr>
          <a:lstStyle/>
          <a:p>
            <a:pPr marL="457200" indent="-457200">
              <a:spcBef>
                <a:spcPct val="50000"/>
              </a:spcBef>
              <a:buBlip>
                <a:blip r:embed="rId1"/>
              </a:buBlip>
            </a:pPr>
            <a:r>
              <a:rPr lang="en-US" altLang="zh-CN" sz="2400" b="1" dirty="0" smtClean="0">
                <a:latin typeface="宋体" panose="02010600030101010101" pitchFamily="2" charset="-122"/>
                <a:cs typeface="Times New Roman" panose="02020603050405020304" pitchFamily="18" charset="0"/>
              </a:rPr>
              <a:t>Q</a:t>
            </a:r>
            <a:r>
              <a:rPr lang="zh-CN" altLang="en-US" sz="2400" b="1" dirty="0">
                <a:latin typeface="宋体" panose="02010600030101010101" pitchFamily="2" charset="-122"/>
                <a:cs typeface="Times New Roman" panose="02020603050405020304" pitchFamily="18" charset="0"/>
              </a:rPr>
              <a:t>是有限状态集，</a:t>
            </a:r>
            <a:r>
              <a:rPr lang="en-US" altLang="zh-CN" sz="2400" b="1" i="1" dirty="0" err="1">
                <a:latin typeface="宋体" panose="02010600030101010101" pitchFamily="2" charset="-122"/>
                <a:cs typeface="Times New Roman" panose="02020603050405020304" pitchFamily="18" charset="0"/>
              </a:rPr>
              <a:t>q</a:t>
            </a:r>
            <a:r>
              <a:rPr lang="en-US" altLang="zh-CN" sz="2400" b="1" baseline="-25000" dirty="0" err="1">
                <a:latin typeface="宋体" panose="02010600030101010101" pitchFamily="2" charset="-122"/>
                <a:cs typeface="Times New Roman" panose="02020603050405020304" pitchFamily="18" charset="0"/>
              </a:rPr>
              <a:t>0</a:t>
            </a:r>
            <a:r>
              <a:rPr lang="zh-CN" altLang="en-US" sz="2400" b="1" dirty="0">
                <a:latin typeface="宋体" panose="02010600030101010101" pitchFamily="2" charset="-122"/>
                <a:cs typeface="Times New Roman" panose="02020603050405020304" pitchFamily="18" charset="0"/>
              </a:rPr>
              <a:t>（</a:t>
            </a:r>
            <a:r>
              <a:rPr lang="en-US" altLang="zh-CN" sz="2400" b="1" i="1" dirty="0" err="1">
                <a:latin typeface="宋体" panose="02010600030101010101" pitchFamily="2" charset="-122"/>
                <a:cs typeface="Times New Roman" panose="02020603050405020304" pitchFamily="18" charset="0"/>
              </a:rPr>
              <a:t>q</a:t>
            </a:r>
            <a:r>
              <a:rPr lang="en-US" altLang="zh-CN" sz="2400" b="1" baseline="-25000" dirty="0" err="1">
                <a:latin typeface="宋体" panose="02010600030101010101" pitchFamily="2" charset="-122"/>
                <a:cs typeface="Times New Roman" panose="02020603050405020304" pitchFamily="18" charset="0"/>
              </a:rPr>
              <a:t>0</a:t>
            </a:r>
            <a:r>
              <a:rPr lang="en-US" altLang="zh-CN" sz="2400" b="1" dirty="0" err="1">
                <a:latin typeface="宋体" panose="02010600030101010101" pitchFamily="2" charset="-122"/>
                <a:cs typeface="Times New Roman" panose="02020603050405020304" pitchFamily="18" charset="0"/>
              </a:rPr>
              <a:t>∈Q</a:t>
            </a:r>
            <a:r>
              <a:rPr lang="zh-CN" altLang="en-US" sz="2400" b="1" dirty="0">
                <a:latin typeface="宋体" panose="02010600030101010101" pitchFamily="2" charset="-122"/>
                <a:cs typeface="Times New Roman" panose="02020603050405020304" pitchFamily="18" charset="0"/>
              </a:rPr>
              <a:t>）是初始状态，</a:t>
            </a:r>
            <a:r>
              <a:rPr lang="en-US" altLang="zh-CN" sz="2400" b="1" i="1" dirty="0">
                <a:latin typeface="宋体" panose="02010600030101010101" pitchFamily="2" charset="-122"/>
                <a:cs typeface="Times New Roman" panose="02020603050405020304" pitchFamily="18" charset="0"/>
              </a:rPr>
              <a:t>F</a:t>
            </a:r>
            <a:r>
              <a:rPr lang="zh-CN" altLang="en-US" sz="2400" b="1" dirty="0">
                <a:latin typeface="宋体" panose="02010600030101010101" pitchFamily="2" charset="-122"/>
                <a:cs typeface="Times New Roman" panose="02020603050405020304" pitchFamily="18" charset="0"/>
              </a:rPr>
              <a:t>（</a:t>
            </a:r>
            <a:r>
              <a:rPr lang="en-US" altLang="zh-CN" sz="2400" b="1" i="1" dirty="0" err="1">
                <a:latin typeface="宋体" panose="02010600030101010101" pitchFamily="2" charset="-122"/>
                <a:cs typeface="Times New Roman" panose="02020603050405020304" pitchFamily="18" charset="0"/>
              </a:rPr>
              <a:t>F</a:t>
            </a:r>
            <a:r>
              <a:rPr lang="en-US" altLang="zh-CN" sz="2400" b="1" dirty="0" err="1">
                <a:latin typeface="宋体" panose="02010600030101010101" pitchFamily="2" charset="-122"/>
                <a:cs typeface="Times New Roman" panose="02020603050405020304" pitchFamily="18" charset="0"/>
                <a:sym typeface="Symbol" panose="05050102010706020507" pitchFamily="18" charset="2"/>
              </a:rPr>
              <a:t></a:t>
            </a:r>
            <a:r>
              <a:rPr lang="en-US" altLang="zh-CN" sz="2400" b="1" dirty="0" err="1">
                <a:latin typeface="宋体" panose="02010600030101010101" pitchFamily="2" charset="-122"/>
                <a:cs typeface="Times New Roman" panose="02020603050405020304" pitchFamily="18" charset="0"/>
              </a:rPr>
              <a:t>Q</a:t>
            </a:r>
            <a:r>
              <a:rPr lang="zh-CN" altLang="en-US" sz="2400" b="1" dirty="0">
                <a:latin typeface="宋体" panose="02010600030101010101" pitchFamily="2" charset="-122"/>
                <a:cs typeface="Times New Roman" panose="02020603050405020304" pitchFamily="18" charset="0"/>
              </a:rPr>
              <a:t>）是终止状态集，</a:t>
            </a:r>
            <a:r>
              <a:rPr lang="en-US" altLang="zh-CN" sz="2400" b="1" dirty="0">
                <a:latin typeface="宋体" panose="02010600030101010101" pitchFamily="2" charset="-122"/>
                <a:cs typeface="Times New Roman" panose="02020603050405020304" pitchFamily="18" charset="0"/>
              </a:rPr>
              <a:t>Γ</a:t>
            </a:r>
            <a:r>
              <a:rPr lang="zh-CN" altLang="en-US" sz="2400" b="1" dirty="0">
                <a:latin typeface="宋体" panose="02010600030101010101" pitchFamily="2" charset="-122"/>
                <a:cs typeface="Times New Roman" panose="02020603050405020304" pitchFamily="18" charset="0"/>
              </a:rPr>
              <a:t>是输入带的符号</a:t>
            </a:r>
            <a:r>
              <a:rPr lang="zh-CN" altLang="en-US" sz="2400" b="1" dirty="0" smtClean="0">
                <a:latin typeface="宋体" panose="02010600030101010101" pitchFamily="2" charset="-122"/>
                <a:cs typeface="Times New Roman" panose="02020603050405020304" pitchFamily="18" charset="0"/>
              </a:rPr>
              <a:t>集。</a:t>
            </a:r>
            <a:endParaRPr lang="zh-CN" altLang="en-US" sz="2400" b="1" dirty="0">
              <a:latin typeface="宋体" panose="02010600030101010101" pitchFamily="2" charset="-122"/>
              <a:cs typeface="Times New Roman" panose="02020603050405020304" pitchFamily="18" charset="0"/>
            </a:endParaRPr>
          </a:p>
          <a:p>
            <a:pPr marL="457200" indent="-457200">
              <a:spcBef>
                <a:spcPct val="50000"/>
              </a:spcBef>
              <a:buBlip>
                <a:blip r:embed="rId1"/>
              </a:buBlip>
            </a:pPr>
            <a:r>
              <a:rPr lang="en-US" altLang="zh-CN" sz="2400" b="1" i="1" dirty="0" smtClean="0">
                <a:latin typeface="宋体" panose="02010600030101010101" pitchFamily="2" charset="-122"/>
                <a:cs typeface="Times New Roman" panose="02020603050405020304" pitchFamily="18" charset="0"/>
              </a:rPr>
              <a:t>B</a:t>
            </a:r>
            <a:r>
              <a:rPr lang="zh-CN" altLang="en-US" sz="2400" b="1" dirty="0">
                <a:latin typeface="宋体" panose="02010600030101010101" pitchFamily="2" charset="-122"/>
                <a:cs typeface="Times New Roman" panose="02020603050405020304" pitchFamily="18" charset="0"/>
              </a:rPr>
              <a:t>（</a:t>
            </a:r>
            <a:r>
              <a:rPr lang="en-US" altLang="zh-CN" sz="2400" b="1" i="1" dirty="0" err="1">
                <a:latin typeface="宋体" panose="02010600030101010101" pitchFamily="2" charset="-122"/>
                <a:cs typeface="Times New Roman" panose="02020603050405020304" pitchFamily="18" charset="0"/>
              </a:rPr>
              <a:t>B</a:t>
            </a:r>
            <a:r>
              <a:rPr lang="en-US" altLang="zh-CN" sz="2400" b="1" dirty="0" err="1">
                <a:latin typeface="宋体" panose="02010600030101010101" pitchFamily="2" charset="-122"/>
                <a:cs typeface="Times New Roman" panose="02020603050405020304" pitchFamily="18" charset="0"/>
              </a:rPr>
              <a:t>∈Γ</a:t>
            </a:r>
            <a:r>
              <a:rPr lang="zh-CN" altLang="en-US" sz="2400" b="1" dirty="0">
                <a:latin typeface="宋体" panose="02010600030101010101" pitchFamily="2" charset="-122"/>
                <a:cs typeface="Times New Roman" panose="02020603050405020304" pitchFamily="18" charset="0"/>
              </a:rPr>
              <a:t>）是</a:t>
            </a:r>
            <a:r>
              <a:rPr lang="zh-CN" altLang="en-US" sz="2400" b="1" dirty="0" smtClean="0">
                <a:latin typeface="宋体" panose="02010600030101010101" pitchFamily="2" charset="-122"/>
                <a:cs typeface="Times New Roman" panose="02020603050405020304" pitchFamily="18" charset="0"/>
              </a:rPr>
              <a:t>空白符。</a:t>
            </a:r>
            <a:endParaRPr lang="zh-CN" altLang="en-US" sz="2400" b="1" dirty="0">
              <a:latin typeface="宋体" panose="02010600030101010101" pitchFamily="2" charset="-122"/>
              <a:cs typeface="Times New Roman" panose="02020603050405020304" pitchFamily="18" charset="0"/>
            </a:endParaRPr>
          </a:p>
          <a:p>
            <a:pPr marL="457200" indent="-457200">
              <a:spcBef>
                <a:spcPct val="50000"/>
              </a:spcBef>
              <a:buBlip>
                <a:blip r:embed="rId1"/>
              </a:buBlip>
            </a:pPr>
            <a:r>
              <a:rPr lang="zh-CN" altLang="en-US" sz="2400" b="1" dirty="0" smtClean="0">
                <a:latin typeface="宋体" panose="02010600030101010101" pitchFamily="2" charset="-122"/>
                <a:cs typeface="Times New Roman" panose="02020603050405020304" pitchFamily="18" charset="0"/>
              </a:rPr>
              <a:t>∑</a:t>
            </a:r>
            <a:r>
              <a:rPr lang="zh-CN" altLang="en-US" sz="2400" b="1" dirty="0">
                <a:latin typeface="宋体" panose="02010600030101010101" pitchFamily="2" charset="-122"/>
                <a:cs typeface="Times New Roman" panose="02020603050405020304" pitchFamily="18" charset="0"/>
              </a:rPr>
              <a:t>是</a:t>
            </a:r>
            <a:r>
              <a:rPr lang="en-US" altLang="zh-CN" sz="2400" b="1" dirty="0">
                <a:latin typeface="宋体" panose="02010600030101010101" pitchFamily="2" charset="-122"/>
                <a:cs typeface="Times New Roman" panose="02020603050405020304" pitchFamily="18" charset="0"/>
              </a:rPr>
              <a:t>Γ</a:t>
            </a:r>
            <a:r>
              <a:rPr lang="zh-CN" altLang="en-US" sz="2400" b="1" dirty="0">
                <a:latin typeface="宋体" panose="02010600030101010101" pitchFamily="2" charset="-122"/>
                <a:cs typeface="Times New Roman" panose="02020603050405020304" pitchFamily="18" charset="0"/>
              </a:rPr>
              <a:t>中除</a:t>
            </a:r>
            <a:r>
              <a:rPr lang="en-US" altLang="zh-CN" sz="2400" b="1" i="1" dirty="0">
                <a:latin typeface="宋体" panose="02010600030101010101" pitchFamily="2" charset="-122"/>
                <a:cs typeface="Times New Roman" panose="02020603050405020304" pitchFamily="18" charset="0"/>
              </a:rPr>
              <a:t>B</a:t>
            </a:r>
            <a:r>
              <a:rPr lang="zh-CN" altLang="en-US" sz="2400" b="1" dirty="0">
                <a:latin typeface="宋体" panose="02010600030101010101" pitchFamily="2" charset="-122"/>
                <a:cs typeface="Times New Roman" panose="02020603050405020304" pitchFamily="18" charset="0"/>
              </a:rPr>
              <a:t>外的输入字母表。</a:t>
            </a:r>
            <a:endParaRPr lang="zh-CN" altLang="en-US" sz="2400" b="1" dirty="0">
              <a:latin typeface="宋体" panose="02010600030101010101" pitchFamily="2" charset="-122"/>
              <a:cs typeface="Times New Roman" panose="02020603050405020304" pitchFamily="18" charset="0"/>
            </a:endParaRPr>
          </a:p>
          <a:p>
            <a:pPr marL="457200" indent="-457200">
              <a:spcBef>
                <a:spcPct val="50000"/>
              </a:spcBef>
              <a:buBlip>
                <a:blip r:embed="rId1"/>
              </a:buBlip>
            </a:pPr>
            <a:r>
              <a:rPr lang="en-US" altLang="zh-CN" sz="2400" b="1" dirty="0" smtClean="0">
                <a:latin typeface="宋体" panose="02010600030101010101" pitchFamily="2" charset="-122"/>
                <a:cs typeface="Times New Roman" panose="02020603050405020304" pitchFamily="18" charset="0"/>
              </a:rPr>
              <a:t>δ</a:t>
            </a:r>
            <a:r>
              <a:rPr lang="zh-CN" altLang="en-US" sz="2400" b="1" dirty="0">
                <a:latin typeface="宋体" panose="02010600030101010101" pitchFamily="2" charset="-122"/>
                <a:cs typeface="Times New Roman" panose="02020603050405020304" pitchFamily="18" charset="0"/>
              </a:rPr>
              <a:t>：</a:t>
            </a:r>
            <a:r>
              <a:rPr lang="en-US" altLang="zh-CN" sz="2400" b="1" dirty="0" err="1">
                <a:latin typeface="宋体" panose="02010600030101010101" pitchFamily="2" charset="-122"/>
                <a:cs typeface="Times New Roman" panose="02020603050405020304" pitchFamily="18" charset="0"/>
              </a:rPr>
              <a:t>Q×Γ→Q×Γ</a:t>
            </a:r>
            <a:r>
              <a:rPr lang="en-US" altLang="zh-CN" sz="2400" b="1" dirty="0">
                <a:latin typeface="宋体" panose="02010600030101010101" pitchFamily="2" charset="-122"/>
                <a:cs typeface="Times New Roman" panose="02020603050405020304" pitchFamily="18" charset="0"/>
              </a:rPr>
              <a:t>×{</a:t>
            </a:r>
            <a:r>
              <a:rPr lang="en-US" altLang="zh-CN" sz="2400" b="1" dirty="0" err="1">
                <a:latin typeface="宋体" panose="02010600030101010101" pitchFamily="2" charset="-122"/>
                <a:cs typeface="Times New Roman" panose="02020603050405020304" pitchFamily="18" charset="0"/>
              </a:rPr>
              <a:t>L,R</a:t>
            </a:r>
            <a:r>
              <a:rPr lang="en-US" altLang="zh-CN" sz="2400" b="1" dirty="0">
                <a:latin typeface="宋体" panose="02010600030101010101" pitchFamily="2" charset="-122"/>
                <a:cs typeface="Times New Roman" panose="02020603050405020304" pitchFamily="18" charset="0"/>
              </a:rPr>
              <a:t>}</a:t>
            </a:r>
            <a:r>
              <a:rPr lang="zh-CN" altLang="en-US" sz="2400" b="1" dirty="0">
                <a:latin typeface="宋体" panose="02010600030101010101" pitchFamily="2" charset="-122"/>
                <a:cs typeface="Times New Roman" panose="02020603050405020304" pitchFamily="18" charset="0"/>
              </a:rPr>
              <a:t>是动作函数，其中</a:t>
            </a:r>
            <a:r>
              <a:rPr lang="en-US" altLang="zh-CN" sz="2400" b="1" dirty="0">
                <a:latin typeface="宋体" panose="02010600030101010101" pitchFamily="2" charset="-122"/>
                <a:cs typeface="Times New Roman" panose="02020603050405020304" pitchFamily="18" charset="0"/>
              </a:rPr>
              <a:t>L</a:t>
            </a:r>
            <a:r>
              <a:rPr lang="zh-CN" altLang="en-US" sz="2400" b="1" dirty="0">
                <a:latin typeface="宋体" panose="02010600030101010101" pitchFamily="2" charset="-122"/>
                <a:cs typeface="Times New Roman" panose="02020603050405020304" pitchFamily="18" charset="0"/>
              </a:rPr>
              <a:t>表示左移一格，</a:t>
            </a:r>
            <a:r>
              <a:rPr lang="en-US" altLang="zh-CN" sz="2400" b="1" dirty="0">
                <a:latin typeface="宋体" panose="02010600030101010101" pitchFamily="2" charset="-122"/>
                <a:cs typeface="Times New Roman" panose="02020603050405020304" pitchFamily="18" charset="0"/>
              </a:rPr>
              <a:t>R</a:t>
            </a:r>
            <a:r>
              <a:rPr lang="zh-CN" altLang="en-US" sz="2400" b="1" dirty="0">
                <a:latin typeface="宋体" panose="02010600030101010101" pitchFamily="2" charset="-122"/>
                <a:cs typeface="Times New Roman" panose="02020603050405020304" pitchFamily="18" charset="0"/>
              </a:rPr>
              <a:t>表示右移一格，对于某些</a:t>
            </a:r>
            <a:r>
              <a:rPr lang="en-US" altLang="zh-CN" sz="2400" b="1" i="1" dirty="0" err="1">
                <a:latin typeface="宋体" panose="02010600030101010101" pitchFamily="2" charset="-122"/>
                <a:cs typeface="Times New Roman" panose="02020603050405020304" pitchFamily="18" charset="0"/>
              </a:rPr>
              <a:t>q</a:t>
            </a:r>
            <a:r>
              <a:rPr lang="en-US" altLang="zh-CN" sz="2400" b="1" dirty="0" err="1">
                <a:latin typeface="宋体" panose="02010600030101010101" pitchFamily="2" charset="-122"/>
                <a:cs typeface="Times New Roman" panose="02020603050405020304" pitchFamily="18" charset="0"/>
              </a:rPr>
              <a:t>∈Q</a:t>
            </a:r>
            <a:r>
              <a:rPr lang="zh-CN" altLang="en-US" sz="2400" b="1" dirty="0">
                <a:latin typeface="宋体" panose="02010600030101010101" pitchFamily="2" charset="-122"/>
                <a:cs typeface="Times New Roman" panose="02020603050405020304" pitchFamily="18" charset="0"/>
              </a:rPr>
              <a:t>和</a:t>
            </a:r>
            <a:r>
              <a:rPr lang="en-US" altLang="zh-CN" sz="2400" b="1" i="1" dirty="0" err="1">
                <a:latin typeface="宋体" panose="02010600030101010101" pitchFamily="2" charset="-122"/>
                <a:cs typeface="Times New Roman" panose="02020603050405020304" pitchFamily="18" charset="0"/>
              </a:rPr>
              <a:t>a</a:t>
            </a:r>
            <a:r>
              <a:rPr lang="en-US" altLang="zh-CN" sz="2400" b="1" dirty="0" err="1">
                <a:latin typeface="宋体" panose="02010600030101010101" pitchFamily="2" charset="-122"/>
                <a:cs typeface="Times New Roman" panose="02020603050405020304" pitchFamily="18" charset="0"/>
              </a:rPr>
              <a:t>∈Γ</a:t>
            </a:r>
            <a:r>
              <a:rPr lang="zh-CN" altLang="en-US" sz="2400" b="1" dirty="0">
                <a:latin typeface="宋体" panose="02010600030101010101" pitchFamily="2" charset="-122"/>
                <a:cs typeface="Times New Roman" panose="02020603050405020304" pitchFamily="18" charset="0"/>
              </a:rPr>
              <a:t>，</a:t>
            </a:r>
            <a:r>
              <a:rPr lang="en-US" altLang="zh-CN" sz="2400" b="1" dirty="0">
                <a:latin typeface="宋体" panose="02010600030101010101" pitchFamily="2" charset="-122"/>
                <a:cs typeface="Times New Roman" panose="02020603050405020304" pitchFamily="18" charset="0"/>
              </a:rPr>
              <a:t>δ(</a:t>
            </a:r>
            <a:r>
              <a:rPr lang="en-US" altLang="zh-CN" sz="2400" b="1" i="1" dirty="0" err="1">
                <a:latin typeface="宋体" panose="02010600030101010101" pitchFamily="2" charset="-122"/>
                <a:cs typeface="Times New Roman" panose="02020603050405020304" pitchFamily="18" charset="0"/>
              </a:rPr>
              <a:t>q</a:t>
            </a:r>
            <a:r>
              <a:rPr lang="en-US" altLang="zh-CN" sz="2400" b="1" dirty="0" err="1">
                <a:latin typeface="宋体" panose="02010600030101010101" pitchFamily="2" charset="-122"/>
                <a:cs typeface="Times New Roman" panose="02020603050405020304" pitchFamily="18" charset="0"/>
              </a:rPr>
              <a:t>,</a:t>
            </a:r>
            <a:r>
              <a:rPr lang="en-US" altLang="zh-CN" sz="2400" b="1" i="1" dirty="0" err="1">
                <a:latin typeface="宋体" panose="02010600030101010101" pitchFamily="2" charset="-122"/>
                <a:cs typeface="Times New Roman" panose="02020603050405020304" pitchFamily="18" charset="0"/>
              </a:rPr>
              <a:t>a</a:t>
            </a:r>
            <a:r>
              <a:rPr lang="en-US" altLang="zh-CN" sz="2400" b="1" dirty="0">
                <a:latin typeface="宋体" panose="02010600030101010101" pitchFamily="2" charset="-122"/>
                <a:cs typeface="Times New Roman" panose="02020603050405020304" pitchFamily="18" charset="0"/>
              </a:rPr>
              <a:t>)</a:t>
            </a:r>
            <a:r>
              <a:rPr lang="zh-CN" altLang="en-US" sz="2400" b="1" dirty="0">
                <a:latin typeface="宋体" panose="02010600030101010101" pitchFamily="2" charset="-122"/>
                <a:cs typeface="Times New Roman" panose="02020603050405020304" pitchFamily="18" charset="0"/>
              </a:rPr>
              <a:t>可以无定义。</a:t>
            </a:r>
            <a:endParaRPr lang="zh-CN" altLang="en-US" sz="2400" b="1" dirty="0">
              <a:latin typeface="宋体" panose="02010600030101010101" pitchFamily="2" charset="-122"/>
              <a:cs typeface="Times New Roman" panose="02020603050405020304" pitchFamily="18" charset="0"/>
            </a:endParaRPr>
          </a:p>
        </p:txBody>
      </p:sp>
      <p:sp>
        <p:nvSpPr>
          <p:cNvPr id="4" name="TextBox 3"/>
          <p:cNvSpPr txBox="1"/>
          <p:nvPr/>
        </p:nvSpPr>
        <p:spPr>
          <a:xfrm>
            <a:off x="500034" y="1449371"/>
            <a:ext cx="8072494" cy="1014730"/>
          </a:xfrm>
          <a:prstGeom prst="rect">
            <a:avLst/>
          </a:prstGeom>
          <a:noFill/>
        </p:spPr>
        <p:txBody>
          <a:bodyPr wrap="square" rtlCol="0">
            <a:spAutoFit/>
          </a:bodyPr>
          <a:lstStyle/>
          <a:p>
            <a:pPr>
              <a:spcBef>
                <a:spcPct val="50000"/>
              </a:spcBef>
            </a:pPr>
            <a:r>
              <a:rPr lang="zh-CN" altLang="en-US" sz="2400" b="1" dirty="0" smtClean="0">
                <a:latin typeface="宋体" panose="02010600030101010101" pitchFamily="2" charset="-122"/>
                <a:cs typeface="Times New Roman" panose="02020603050405020304" pitchFamily="18" charset="0"/>
              </a:rPr>
              <a:t>确定的图灵机的定义如下：</a:t>
            </a:r>
            <a:endParaRPr lang="zh-CN" altLang="en-US" sz="2400" b="1" dirty="0" smtClean="0">
              <a:latin typeface="宋体" panose="02010600030101010101" pitchFamily="2" charset="-122"/>
              <a:cs typeface="Times New Roman" panose="02020603050405020304" pitchFamily="18" charset="0"/>
            </a:endParaRPr>
          </a:p>
          <a:p>
            <a:pPr>
              <a:spcBef>
                <a:spcPct val="50000"/>
              </a:spcBef>
            </a:pPr>
            <a:r>
              <a:rPr lang="zh-CN" altLang="en-US" sz="2400" b="1" dirty="0" smtClean="0">
                <a:latin typeface="宋体" panose="02010600030101010101" pitchFamily="2" charset="-122"/>
                <a:cs typeface="Times New Roman" panose="02020603050405020304" pitchFamily="18" charset="0"/>
              </a:rPr>
              <a:t>　　图灵机是一个七元组</a:t>
            </a:r>
            <a:r>
              <a:rPr lang="en-US" altLang="zh-CN" sz="2400" b="1" dirty="0" smtClean="0">
                <a:latin typeface="宋体" panose="02010600030101010101" pitchFamily="2" charset="-122"/>
                <a:cs typeface="Times New Roman" panose="02020603050405020304" pitchFamily="18" charset="0"/>
              </a:rPr>
              <a:t>M=(</a:t>
            </a:r>
            <a:r>
              <a:rPr lang="en-US" altLang="zh-CN" sz="2400" b="1" dirty="0" err="1" smtClean="0">
                <a:latin typeface="宋体" panose="02010600030101010101" pitchFamily="2" charset="-122"/>
                <a:cs typeface="Times New Roman" panose="02020603050405020304" pitchFamily="18" charset="0"/>
              </a:rPr>
              <a:t>Q,∑,Γ,δ,</a:t>
            </a:r>
            <a:r>
              <a:rPr lang="en-US" altLang="zh-CN" sz="2400" b="1" i="1" dirty="0" err="1" smtClean="0">
                <a:latin typeface="宋体" panose="02010600030101010101" pitchFamily="2" charset="-122"/>
                <a:cs typeface="Times New Roman" panose="02020603050405020304" pitchFamily="18" charset="0"/>
              </a:rPr>
              <a:t>q</a:t>
            </a:r>
            <a:r>
              <a:rPr lang="en-US" altLang="zh-CN" sz="2400" b="1" baseline="-25000" dirty="0" err="1" smtClean="0">
                <a:latin typeface="宋体" panose="02010600030101010101" pitchFamily="2" charset="-122"/>
                <a:cs typeface="Times New Roman" panose="02020603050405020304" pitchFamily="18" charset="0"/>
              </a:rPr>
              <a:t>0</a:t>
            </a:r>
            <a:r>
              <a:rPr lang="en-US" altLang="zh-CN" sz="2400" b="1" dirty="0" err="1" smtClean="0">
                <a:latin typeface="宋体" panose="02010600030101010101" pitchFamily="2" charset="-122"/>
                <a:cs typeface="Times New Roman" panose="02020603050405020304" pitchFamily="18" charset="0"/>
              </a:rPr>
              <a:t>,</a:t>
            </a:r>
            <a:r>
              <a:rPr lang="en-US" altLang="zh-CN" sz="2400" b="1" i="1" dirty="0" err="1" smtClean="0">
                <a:latin typeface="宋体" panose="02010600030101010101" pitchFamily="2" charset="-122"/>
                <a:cs typeface="Times New Roman" panose="02020603050405020304" pitchFamily="18" charset="0"/>
              </a:rPr>
              <a:t>B</a:t>
            </a:r>
            <a:r>
              <a:rPr lang="en-US" altLang="zh-CN" sz="2400" b="1" dirty="0" err="1" smtClean="0">
                <a:latin typeface="宋体" panose="02010600030101010101" pitchFamily="2" charset="-122"/>
                <a:cs typeface="Times New Roman" panose="02020603050405020304" pitchFamily="18" charset="0"/>
              </a:rPr>
              <a:t>,</a:t>
            </a:r>
            <a:r>
              <a:rPr lang="en-US" altLang="zh-CN" sz="2400" b="1" i="1" dirty="0" err="1" smtClean="0">
                <a:latin typeface="宋体" panose="02010600030101010101" pitchFamily="2" charset="-122"/>
                <a:cs typeface="Times New Roman" panose="02020603050405020304" pitchFamily="18" charset="0"/>
              </a:rPr>
              <a:t>F</a:t>
            </a:r>
            <a:r>
              <a:rPr lang="en-US" altLang="zh-CN" sz="2400" b="1" dirty="0" smtClean="0">
                <a:latin typeface="宋体" panose="02010600030101010101" pitchFamily="2" charset="-122"/>
                <a:cs typeface="Times New Roman" panose="02020603050405020304" pitchFamily="18" charset="0"/>
              </a:rPr>
              <a:t>)</a:t>
            </a:r>
            <a:r>
              <a:rPr lang="zh-CN" altLang="en-US" sz="2400" b="1" dirty="0" smtClean="0">
                <a:latin typeface="宋体" panose="02010600030101010101" pitchFamily="2" charset="-122"/>
                <a:cs typeface="Times New Roman" panose="02020603050405020304" pitchFamily="18" charset="0"/>
              </a:rPr>
              <a:t>。</a:t>
            </a:r>
            <a:endParaRPr lang="zh-CN" altLang="en-US" sz="2400" b="1" dirty="0" smtClean="0">
              <a:latin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Text Box 2"/>
          <p:cNvSpPr txBox="1">
            <a:spLocks noChangeArrowheads="1"/>
          </p:cNvSpPr>
          <p:nvPr/>
        </p:nvSpPr>
        <p:spPr bwMode="auto">
          <a:xfrm>
            <a:off x="296545" y="1305560"/>
            <a:ext cx="8351838" cy="3969385"/>
          </a:xfrm>
          <a:prstGeom prst="rect">
            <a:avLst/>
          </a:prstGeom>
          <a:noFill/>
          <a:ln w="9525">
            <a:noFill/>
            <a:miter lim="800000"/>
          </a:ln>
          <a:effectLst/>
        </p:spPr>
        <p:txBody>
          <a:bodyPr>
            <a:spAutoFit/>
          </a:bodyPr>
          <a:lstStyle/>
          <a:p>
            <a:pPr>
              <a:spcBef>
                <a:spcPct val="50000"/>
              </a:spcBef>
            </a:pPr>
            <a:r>
              <a:rPr lang="zh-CN" altLang="en-US" sz="2400" b="1" dirty="0">
                <a:latin typeface="宋体" panose="02010600030101010101" pitchFamily="2" charset="-122"/>
                <a:cs typeface="Times New Roman" panose="02020603050405020304" pitchFamily="18" charset="0"/>
              </a:rPr>
              <a:t>　　图灵机</a:t>
            </a:r>
            <a:r>
              <a:rPr lang="en-US" altLang="zh-CN" sz="2400" b="1" dirty="0">
                <a:latin typeface="宋体" panose="02010600030101010101" pitchFamily="2" charset="-122"/>
                <a:cs typeface="Times New Roman" panose="02020603050405020304" pitchFamily="18" charset="0"/>
              </a:rPr>
              <a:t>M</a:t>
            </a:r>
            <a:r>
              <a:rPr lang="zh-CN" altLang="en-US" sz="2400" b="1" dirty="0">
                <a:latin typeface="宋体" panose="02010600030101010101" pitchFamily="2" charset="-122"/>
                <a:cs typeface="Times New Roman" panose="02020603050405020304" pitchFamily="18" charset="0"/>
              </a:rPr>
              <a:t>的</a:t>
            </a:r>
            <a:r>
              <a:rPr lang="zh-CN" altLang="en-US" sz="2400" b="1" dirty="0">
                <a:solidFill>
                  <a:srgbClr val="CC0099"/>
                </a:solidFill>
                <a:latin typeface="宋体" panose="02010600030101010101" pitchFamily="2" charset="-122"/>
                <a:cs typeface="Times New Roman" panose="02020603050405020304" pitchFamily="18" charset="0"/>
              </a:rPr>
              <a:t>工作过程</a:t>
            </a:r>
            <a:r>
              <a:rPr lang="zh-CN" altLang="en-US" sz="2400" b="1" dirty="0">
                <a:latin typeface="宋体" panose="02010600030101010101" pitchFamily="2" charset="-122"/>
                <a:cs typeface="Times New Roman" panose="02020603050405020304" pitchFamily="18" charset="0"/>
              </a:rPr>
              <a:t>是这样的：</a:t>
            </a:r>
            <a:endParaRPr lang="zh-CN" altLang="en-US" sz="2400" b="1" dirty="0">
              <a:latin typeface="宋体" panose="02010600030101010101" pitchFamily="2" charset="-122"/>
              <a:cs typeface="Times New Roman" panose="02020603050405020304" pitchFamily="18" charset="0"/>
            </a:endParaRPr>
          </a:p>
          <a:p>
            <a:pPr>
              <a:spcBef>
                <a:spcPct val="50000"/>
              </a:spcBef>
            </a:pPr>
            <a:r>
              <a:rPr lang="zh-CN" altLang="en-US" sz="2400" b="1" dirty="0">
                <a:latin typeface="宋体" panose="02010600030101010101" pitchFamily="2" charset="-122"/>
                <a:cs typeface="Times New Roman" panose="02020603050405020304" pitchFamily="18" charset="0"/>
              </a:rPr>
              <a:t>　　把输入串</a:t>
            </a:r>
            <a:r>
              <a:rPr lang="en-US" altLang="zh-CN" sz="2400" b="1" i="1" dirty="0" err="1">
                <a:latin typeface="宋体" panose="02010600030101010101" pitchFamily="2" charset="-122"/>
                <a:cs typeface="Times New Roman" panose="02020603050405020304" pitchFamily="18" charset="0"/>
              </a:rPr>
              <a:t>a</a:t>
            </a:r>
            <a:r>
              <a:rPr lang="en-US" altLang="zh-CN" sz="2400" b="1" baseline="-25000" dirty="0" err="1">
                <a:latin typeface="宋体" panose="02010600030101010101" pitchFamily="2" charset="-122"/>
                <a:cs typeface="Times New Roman" panose="02020603050405020304" pitchFamily="18" charset="0"/>
              </a:rPr>
              <a:t>1</a:t>
            </a:r>
            <a:r>
              <a:rPr lang="en-US" altLang="zh-CN" sz="2400" b="1" i="1" dirty="0" err="1">
                <a:latin typeface="宋体" panose="02010600030101010101" pitchFamily="2" charset="-122"/>
                <a:cs typeface="Times New Roman" panose="02020603050405020304" pitchFamily="18" charset="0"/>
              </a:rPr>
              <a:t>a</a:t>
            </a:r>
            <a:r>
              <a:rPr lang="en-US" altLang="zh-CN" sz="2400" b="1" baseline="-25000" dirty="0" err="1">
                <a:latin typeface="宋体" panose="02010600030101010101" pitchFamily="2" charset="-122"/>
                <a:cs typeface="Times New Roman" panose="02020603050405020304" pitchFamily="18" charset="0"/>
              </a:rPr>
              <a:t>2</a:t>
            </a:r>
            <a:r>
              <a:rPr lang="en-US" altLang="zh-CN" sz="2400" b="1" dirty="0">
                <a:latin typeface="宋体" panose="02010600030101010101" pitchFamily="2" charset="-122"/>
                <a:cs typeface="Times New Roman" panose="02020603050405020304" pitchFamily="18" charset="0"/>
              </a:rPr>
              <a:t>…</a:t>
            </a:r>
            <a:r>
              <a:rPr lang="en-US" altLang="zh-CN" sz="2400" b="1" i="1" dirty="0">
                <a:latin typeface="宋体" panose="02010600030101010101" pitchFamily="2" charset="-122"/>
                <a:cs typeface="Times New Roman" panose="02020603050405020304" pitchFamily="18" charset="0"/>
              </a:rPr>
              <a:t>a</a:t>
            </a:r>
            <a:r>
              <a:rPr lang="en-US" altLang="zh-CN" sz="2400" b="1" i="1" baseline="-25000" dirty="0">
                <a:latin typeface="宋体" panose="02010600030101010101" pitchFamily="2" charset="-122"/>
                <a:cs typeface="Times New Roman" panose="02020603050405020304" pitchFamily="18" charset="0"/>
              </a:rPr>
              <a:t>n</a:t>
            </a:r>
            <a:r>
              <a:rPr lang="zh-CN" altLang="en-US" sz="2400" b="1" dirty="0">
                <a:latin typeface="宋体" panose="02010600030101010101" pitchFamily="2" charset="-122"/>
                <a:cs typeface="Times New Roman" panose="02020603050405020304" pitchFamily="18" charset="0"/>
              </a:rPr>
              <a:t>（</a:t>
            </a:r>
            <a:r>
              <a:rPr lang="en-US" altLang="zh-CN" sz="2400" b="1" i="1" dirty="0" err="1">
                <a:latin typeface="宋体" panose="02010600030101010101" pitchFamily="2" charset="-122"/>
                <a:cs typeface="Times New Roman" panose="02020603050405020304" pitchFamily="18" charset="0"/>
              </a:rPr>
              <a:t>a</a:t>
            </a:r>
            <a:r>
              <a:rPr lang="en-US" altLang="zh-CN" sz="2400" b="1" i="1" baseline="-25000" dirty="0" err="1">
                <a:latin typeface="宋体" panose="02010600030101010101" pitchFamily="2" charset="-122"/>
                <a:cs typeface="Times New Roman" panose="02020603050405020304" pitchFamily="18" charset="0"/>
              </a:rPr>
              <a:t>i</a:t>
            </a:r>
            <a:r>
              <a:rPr lang="en-US" altLang="zh-CN" sz="2400" b="1" dirty="0">
                <a:latin typeface="宋体" panose="02010600030101010101" pitchFamily="2" charset="-122"/>
                <a:cs typeface="Times New Roman" panose="02020603050405020304" pitchFamily="18" charset="0"/>
              </a:rPr>
              <a:t>∈∑</a:t>
            </a:r>
            <a:r>
              <a:rPr lang="zh-CN" altLang="en-US" sz="2400" b="1" dirty="0">
                <a:latin typeface="宋体" panose="02010600030101010101" pitchFamily="2" charset="-122"/>
                <a:cs typeface="Times New Roman" panose="02020603050405020304" pitchFamily="18" charset="0"/>
              </a:rPr>
              <a:t>）放置在输入带上，如放置在最左端，开始时读写头注视输入带上某一格，如注视最左端的第一格，</a:t>
            </a:r>
            <a:r>
              <a:rPr lang="en-US" altLang="zh-CN" sz="2400" b="1" dirty="0">
                <a:latin typeface="宋体" panose="02010600030101010101" pitchFamily="2" charset="-122"/>
                <a:cs typeface="Times New Roman" panose="02020603050405020304" pitchFamily="18" charset="0"/>
              </a:rPr>
              <a:t>M</a:t>
            </a:r>
            <a:r>
              <a:rPr lang="zh-CN" altLang="en-US" sz="2400" b="1" dirty="0">
                <a:latin typeface="宋体" panose="02010600030101010101" pitchFamily="2" charset="-122"/>
                <a:cs typeface="Times New Roman" panose="02020603050405020304" pitchFamily="18" charset="0"/>
              </a:rPr>
              <a:t>的初始状态为</a:t>
            </a:r>
            <a:r>
              <a:rPr lang="en-US" altLang="zh-CN" sz="2400" b="1" i="1" dirty="0" err="1">
                <a:latin typeface="宋体" panose="02010600030101010101" pitchFamily="2" charset="-122"/>
                <a:cs typeface="Times New Roman" panose="02020603050405020304" pitchFamily="18" charset="0"/>
              </a:rPr>
              <a:t>q</a:t>
            </a:r>
            <a:r>
              <a:rPr lang="en-US" altLang="zh-CN" sz="2400" b="1" baseline="-25000" dirty="0" err="1">
                <a:latin typeface="宋体" panose="02010600030101010101" pitchFamily="2" charset="-122"/>
                <a:cs typeface="Times New Roman" panose="02020603050405020304" pitchFamily="18" charset="0"/>
              </a:rPr>
              <a:t>0</a:t>
            </a:r>
            <a:r>
              <a:rPr lang="zh-CN" altLang="en-US" sz="2400" b="1" dirty="0">
                <a:latin typeface="宋体" panose="02010600030101010101" pitchFamily="2" charset="-122"/>
                <a:cs typeface="Times New Roman" panose="02020603050405020304" pitchFamily="18" charset="0"/>
              </a:rPr>
              <a:t>。</a:t>
            </a:r>
            <a:endParaRPr lang="zh-CN" altLang="en-US" sz="2400" b="1" dirty="0">
              <a:latin typeface="宋体" panose="02010600030101010101" pitchFamily="2" charset="-122"/>
              <a:cs typeface="Times New Roman" panose="02020603050405020304" pitchFamily="18" charset="0"/>
            </a:endParaRPr>
          </a:p>
          <a:p>
            <a:pPr>
              <a:spcBef>
                <a:spcPct val="50000"/>
              </a:spcBef>
            </a:pPr>
            <a:r>
              <a:rPr lang="zh-CN" altLang="en-US" sz="2400" b="1" dirty="0">
                <a:latin typeface="宋体" panose="02010600030101010101" pitchFamily="2" charset="-122"/>
                <a:cs typeface="Times New Roman" panose="02020603050405020304" pitchFamily="18" charset="0"/>
              </a:rPr>
              <a:t>　　在每一步，读写头把扫描到的字符（设为</a:t>
            </a:r>
            <a:r>
              <a:rPr lang="en-US" altLang="zh-CN" sz="2400" b="1" i="1" dirty="0">
                <a:latin typeface="宋体" panose="02010600030101010101" pitchFamily="2" charset="-122"/>
                <a:cs typeface="Times New Roman" panose="02020603050405020304" pitchFamily="18" charset="0"/>
              </a:rPr>
              <a:t>x</a:t>
            </a:r>
            <a:r>
              <a:rPr lang="en-US" altLang="zh-CN" sz="2400" b="1" i="1" baseline="-25000" dirty="0">
                <a:latin typeface="宋体" panose="02010600030101010101" pitchFamily="2" charset="-122"/>
                <a:cs typeface="Times New Roman" panose="02020603050405020304" pitchFamily="18" charset="0"/>
              </a:rPr>
              <a:t>i</a:t>
            </a:r>
            <a:r>
              <a:rPr lang="zh-CN" altLang="en-US" sz="2400" b="1" dirty="0">
                <a:latin typeface="宋体" panose="02010600030101010101" pitchFamily="2" charset="-122"/>
                <a:cs typeface="Times New Roman" panose="02020603050405020304" pitchFamily="18" charset="0"/>
              </a:rPr>
              <a:t>）传送到有限状态控制器，有限状态控制器根据当前状态</a:t>
            </a:r>
            <a:r>
              <a:rPr lang="en-US" altLang="zh-CN" sz="2400" b="1" i="1" dirty="0">
                <a:latin typeface="宋体" panose="02010600030101010101" pitchFamily="2" charset="-122"/>
                <a:cs typeface="Times New Roman" panose="02020603050405020304" pitchFamily="18" charset="0"/>
              </a:rPr>
              <a:t>q</a:t>
            </a:r>
            <a:r>
              <a:rPr lang="zh-CN" altLang="en-US" sz="2400" b="1" dirty="0">
                <a:latin typeface="宋体" panose="02010600030101010101" pitchFamily="2" charset="-122"/>
                <a:cs typeface="Times New Roman" panose="02020603050405020304" pitchFamily="18" charset="0"/>
              </a:rPr>
              <a:t>和动作函数</a:t>
            </a:r>
            <a:r>
              <a:rPr lang="en-US" altLang="zh-CN" sz="2400" b="1" dirty="0">
                <a:latin typeface="宋体" panose="02010600030101010101" pitchFamily="2" charset="-122"/>
                <a:cs typeface="Times New Roman" panose="02020603050405020304" pitchFamily="18" charset="0"/>
              </a:rPr>
              <a:t>δ(</a:t>
            </a:r>
            <a:r>
              <a:rPr lang="en-US" altLang="zh-CN" sz="2400" b="1" i="1" dirty="0" err="1">
                <a:latin typeface="宋体" panose="02010600030101010101" pitchFamily="2" charset="-122"/>
                <a:cs typeface="Times New Roman" panose="02020603050405020304" pitchFamily="18" charset="0"/>
              </a:rPr>
              <a:t>q</a:t>
            </a:r>
            <a:r>
              <a:rPr lang="en-US" altLang="zh-CN" sz="2400" b="1" dirty="0" err="1">
                <a:latin typeface="宋体" panose="02010600030101010101" pitchFamily="2" charset="-122"/>
                <a:cs typeface="Times New Roman" panose="02020603050405020304" pitchFamily="18" charset="0"/>
              </a:rPr>
              <a:t>,</a:t>
            </a:r>
            <a:r>
              <a:rPr lang="en-US" altLang="zh-CN" sz="2400" b="1" i="1" dirty="0" err="1">
                <a:latin typeface="宋体" panose="02010600030101010101" pitchFamily="2" charset="-122"/>
                <a:cs typeface="Times New Roman" panose="02020603050405020304" pitchFamily="18" charset="0"/>
              </a:rPr>
              <a:t>x</a:t>
            </a:r>
            <a:r>
              <a:rPr lang="en-US" altLang="zh-CN" sz="2400" b="1" i="1" baseline="-25000" dirty="0" err="1">
                <a:latin typeface="宋体" panose="02010600030101010101" pitchFamily="2" charset="-122"/>
                <a:cs typeface="Times New Roman" panose="02020603050405020304" pitchFamily="18" charset="0"/>
              </a:rPr>
              <a:t>i</a:t>
            </a:r>
            <a:r>
              <a:rPr lang="en-US" altLang="zh-CN" sz="2400" b="1" dirty="0">
                <a:latin typeface="宋体" panose="02010600030101010101" pitchFamily="2" charset="-122"/>
                <a:cs typeface="Times New Roman" panose="02020603050405020304" pitchFamily="18" charset="0"/>
              </a:rPr>
              <a:t>)</a:t>
            </a:r>
            <a:r>
              <a:rPr lang="zh-CN" altLang="en-US" sz="2400" b="1" dirty="0">
                <a:latin typeface="宋体" panose="02010600030101010101" pitchFamily="2" charset="-122"/>
                <a:cs typeface="Times New Roman" panose="02020603050405020304" pitchFamily="18" charset="0"/>
              </a:rPr>
              <a:t>确定状态的变化，在当前格写上新字符以及移动读写头。</a:t>
            </a:r>
            <a:endParaRPr lang="zh-CN" altLang="en-US" sz="2400" b="1" dirty="0">
              <a:latin typeface="宋体" panose="02010600030101010101" pitchFamily="2" charset="-122"/>
              <a:cs typeface="Times New Roman" panose="02020603050405020304" pitchFamily="18" charset="0"/>
            </a:endParaRPr>
          </a:p>
          <a:p>
            <a:pPr>
              <a:spcBef>
                <a:spcPct val="50000"/>
              </a:spcBef>
            </a:pPr>
            <a:r>
              <a:rPr lang="zh-CN" altLang="en-US" sz="2400" b="1" dirty="0">
                <a:latin typeface="宋体" panose="02010600030101010101" pitchFamily="2" charset="-122"/>
                <a:cs typeface="Times New Roman" panose="02020603050405020304" pitchFamily="18" charset="0"/>
              </a:rPr>
              <a:t>　　当进入某个终止状态或</a:t>
            </a:r>
            <a:r>
              <a:rPr lang="en-US" altLang="zh-CN" sz="2400" b="1" dirty="0">
                <a:latin typeface="宋体" panose="02010600030101010101" pitchFamily="2" charset="-122"/>
                <a:cs typeface="Times New Roman" panose="02020603050405020304" pitchFamily="18" charset="0"/>
              </a:rPr>
              <a:t>δ(</a:t>
            </a:r>
            <a:r>
              <a:rPr lang="en-US" altLang="zh-CN" sz="2400" b="1" i="1" dirty="0" err="1">
                <a:latin typeface="宋体" panose="02010600030101010101" pitchFamily="2" charset="-122"/>
                <a:cs typeface="Times New Roman" panose="02020603050405020304" pitchFamily="18" charset="0"/>
              </a:rPr>
              <a:t>q</a:t>
            </a:r>
            <a:r>
              <a:rPr lang="en-US" altLang="zh-CN" sz="2400" b="1" dirty="0" err="1">
                <a:latin typeface="宋体" panose="02010600030101010101" pitchFamily="2" charset="-122"/>
                <a:cs typeface="Times New Roman" panose="02020603050405020304" pitchFamily="18" charset="0"/>
              </a:rPr>
              <a:t>,</a:t>
            </a:r>
            <a:r>
              <a:rPr lang="en-US" altLang="zh-CN" sz="2400" b="1" i="1" dirty="0" err="1">
                <a:latin typeface="宋体" panose="02010600030101010101" pitchFamily="2" charset="-122"/>
                <a:cs typeface="Times New Roman" panose="02020603050405020304" pitchFamily="18" charset="0"/>
              </a:rPr>
              <a:t>x</a:t>
            </a:r>
            <a:r>
              <a:rPr lang="en-US" altLang="zh-CN" sz="2400" b="1" i="1" baseline="-25000" dirty="0" err="1">
                <a:latin typeface="宋体" panose="02010600030101010101" pitchFamily="2" charset="-122"/>
                <a:cs typeface="Times New Roman" panose="02020603050405020304" pitchFamily="18" charset="0"/>
              </a:rPr>
              <a:t>i</a:t>
            </a:r>
            <a:r>
              <a:rPr lang="en-US" altLang="zh-CN" sz="2400" b="1" dirty="0">
                <a:latin typeface="宋体" panose="02010600030101010101" pitchFamily="2" charset="-122"/>
                <a:cs typeface="Times New Roman" panose="02020603050405020304" pitchFamily="18" charset="0"/>
              </a:rPr>
              <a:t>)</a:t>
            </a:r>
            <a:r>
              <a:rPr lang="zh-CN" altLang="en-US" sz="2400" b="1" dirty="0">
                <a:latin typeface="宋体" panose="02010600030101010101" pitchFamily="2" charset="-122"/>
                <a:cs typeface="Times New Roman" panose="02020603050405020304" pitchFamily="18" charset="0"/>
              </a:rPr>
              <a:t>无定义时，</a:t>
            </a:r>
            <a:r>
              <a:rPr lang="zh-CN" altLang="en-US" sz="2400" b="1" dirty="0">
                <a:solidFill>
                  <a:srgbClr val="9900FF"/>
                </a:solidFill>
                <a:latin typeface="宋体" panose="02010600030101010101" pitchFamily="2" charset="-122"/>
                <a:cs typeface="Times New Roman" panose="02020603050405020304" pitchFamily="18" charset="0"/>
              </a:rPr>
              <a:t>图灵机</a:t>
            </a:r>
            <a:r>
              <a:rPr lang="en-US" altLang="zh-CN" sz="2400" b="1" dirty="0">
                <a:solidFill>
                  <a:srgbClr val="9900FF"/>
                </a:solidFill>
                <a:latin typeface="宋体" panose="02010600030101010101" pitchFamily="2" charset="-122"/>
                <a:cs typeface="Times New Roman" panose="02020603050405020304" pitchFamily="18" charset="0"/>
              </a:rPr>
              <a:t>M</a:t>
            </a:r>
            <a:r>
              <a:rPr lang="zh-CN" altLang="en-US" sz="2400" b="1" dirty="0">
                <a:solidFill>
                  <a:srgbClr val="9900FF"/>
                </a:solidFill>
                <a:latin typeface="宋体" panose="02010600030101010101" pitchFamily="2" charset="-122"/>
                <a:cs typeface="Times New Roman" panose="02020603050405020304" pitchFamily="18" charset="0"/>
              </a:rPr>
              <a:t>停机</a:t>
            </a:r>
            <a:r>
              <a:rPr lang="zh-CN" altLang="en-US" sz="2400" b="1" dirty="0">
                <a:latin typeface="宋体" panose="02010600030101010101" pitchFamily="2" charset="-122"/>
                <a:cs typeface="Times New Roman" panose="02020603050405020304" pitchFamily="18" charset="0"/>
              </a:rPr>
              <a:t>。</a:t>
            </a:r>
            <a:endParaRPr lang="zh-CN" altLang="en-US" sz="2400" b="1" dirty="0">
              <a:latin typeface="宋体" panose="02010600030101010101" pitchFamily="2" charset="-122"/>
              <a:cs typeface="Times New Roman" panose="02020603050405020304" pitchFamily="18" charset="0"/>
            </a:endParaRPr>
          </a:p>
        </p:txBody>
      </p:sp>
      <p:sp>
        <p:nvSpPr>
          <p:cNvPr id="169986" name="Text Box 2"/>
          <p:cNvSpPr txBox="1">
            <a:spLocks noChangeArrowheads="1"/>
          </p:cNvSpPr>
          <p:nvPr/>
        </p:nvSpPr>
        <p:spPr bwMode="auto">
          <a:xfrm>
            <a:off x="2759710" y="186690"/>
            <a:ext cx="4032250" cy="64516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numCol="1" spcCol="0" rtlCol="0" fromWordArt="0" anchor="t" anchorCtr="0" forceAA="0" compatLnSpc="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l" eaLnBrk="1" hangingPunct="1">
              <a:spcBef>
                <a:spcPct val="50000"/>
              </a:spcBef>
            </a:pPr>
            <a:r>
              <a:rPr kumimoji="1" lang="zh-CN" altLang="en-US" sz="3600" b="1">
                <a:solidFill>
                  <a:schemeClr val="bg1"/>
                </a:solidFill>
                <a:latin typeface="黑体" panose="02010609060101010101" pitchFamily="49" charset="-122"/>
                <a:ea typeface="黑体" panose="02010609060101010101" pitchFamily="49" charset="-122"/>
                <a:sym typeface="+mn-ea"/>
              </a:rPr>
              <a:t>1. 确定的图灵机</a:t>
            </a:r>
            <a:endParaRPr kumimoji="1" lang="zh-CN" altLang="en-US" sz="3600" b="1">
              <a:solidFill>
                <a:schemeClr val="bg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Text Box 2"/>
          <p:cNvSpPr txBox="1">
            <a:spLocks noChangeArrowheads="1"/>
          </p:cNvSpPr>
          <p:nvPr/>
        </p:nvSpPr>
        <p:spPr bwMode="auto">
          <a:xfrm>
            <a:off x="2519680" y="192088"/>
            <a:ext cx="4104005" cy="64516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numCol="1" spcCol="0" rtlCol="0" fromWordArt="0" anchor="t" anchorCtr="0" forceAA="0" compatLnSpc="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l" eaLnBrk="1" hangingPunct="1">
              <a:spcBef>
                <a:spcPct val="50000"/>
              </a:spcBef>
            </a:pPr>
            <a:r>
              <a:rPr kumimoji="1" lang="zh-CN" altLang="en-US" sz="3600" b="1">
                <a:solidFill>
                  <a:schemeClr val="bg1"/>
                </a:solidFill>
                <a:latin typeface="黑体" panose="02010609060101010101" pitchFamily="49" charset="-122"/>
                <a:ea typeface="黑体" panose="02010609060101010101" pitchFamily="49" charset="-122"/>
                <a:sym typeface="+mn-ea"/>
              </a:rPr>
              <a:t>2. 不确定的图灵机</a:t>
            </a:r>
            <a:endParaRPr kumimoji="1" lang="zh-CN" altLang="en-US" sz="3600" b="1">
              <a:solidFill>
                <a:schemeClr val="bg1"/>
              </a:solidFill>
              <a:latin typeface="黑体" panose="02010609060101010101" pitchFamily="49" charset="-122"/>
              <a:ea typeface="黑体" panose="02010609060101010101" pitchFamily="49" charset="-122"/>
              <a:sym typeface="+mn-ea"/>
            </a:endParaRPr>
          </a:p>
        </p:txBody>
      </p:sp>
      <p:sp>
        <p:nvSpPr>
          <p:cNvPr id="157699" name="Text Box 3"/>
          <p:cNvSpPr txBox="1">
            <a:spLocks noChangeArrowheads="1"/>
          </p:cNvSpPr>
          <p:nvPr/>
        </p:nvSpPr>
        <p:spPr bwMode="auto">
          <a:xfrm>
            <a:off x="571472" y="1155365"/>
            <a:ext cx="8208963" cy="1938020"/>
          </a:xfrm>
          <a:prstGeom prst="rect">
            <a:avLst/>
          </a:prstGeom>
          <a:noFill/>
          <a:ln w="9525">
            <a:noFill/>
            <a:miter lim="800000"/>
          </a:ln>
          <a:effectLst/>
        </p:spPr>
        <p:txBody>
          <a:bodyPr>
            <a:spAutoFit/>
          </a:bodyPr>
          <a:lstStyle/>
          <a:p>
            <a:pPr>
              <a:spcBef>
                <a:spcPct val="50000"/>
              </a:spcBef>
            </a:pPr>
            <a:r>
              <a:rPr lang="zh-CN" altLang="en-US" sz="2400" b="1">
                <a:solidFill>
                  <a:srgbClr val="2605A1"/>
                </a:solidFill>
                <a:latin typeface="宋体" panose="02010600030101010101" pitchFamily="2" charset="-122"/>
                <a:cs typeface="Times New Roman" panose="02020603050405020304" pitchFamily="18" charset="0"/>
              </a:rPr>
              <a:t>　　</a:t>
            </a:r>
            <a:r>
              <a:rPr lang="zh-CN" altLang="en-US" sz="2400" b="1">
                <a:solidFill>
                  <a:srgbClr val="CC0099"/>
                </a:solidFill>
                <a:latin typeface="宋体" panose="02010600030101010101" pitchFamily="2" charset="-122"/>
                <a:cs typeface="Times New Roman" panose="02020603050405020304" pitchFamily="18" charset="0"/>
              </a:rPr>
              <a:t>不确定的图灵机同确定的图灵机的区别</a:t>
            </a:r>
            <a:r>
              <a:rPr lang="zh-CN" altLang="en-US" sz="2400" b="1">
                <a:solidFill>
                  <a:srgbClr val="2605A1"/>
                </a:solidFill>
                <a:latin typeface="宋体" panose="02010600030101010101" pitchFamily="2" charset="-122"/>
                <a:cs typeface="Times New Roman" panose="02020603050405020304" pitchFamily="18" charset="0"/>
              </a:rPr>
              <a:t>在于它的动作函数</a:t>
            </a:r>
            <a:r>
              <a:rPr lang="en-US" altLang="zh-CN" sz="2400" b="1">
                <a:solidFill>
                  <a:srgbClr val="2605A1"/>
                </a:solidFill>
                <a:latin typeface="宋体" panose="02010600030101010101" pitchFamily="2" charset="-122"/>
                <a:cs typeface="Times New Roman" panose="02020603050405020304" pitchFamily="18" charset="0"/>
              </a:rPr>
              <a:t>δ</a:t>
            </a:r>
            <a:r>
              <a:rPr lang="zh-CN" altLang="en-US" sz="2400" b="1">
                <a:solidFill>
                  <a:srgbClr val="2605A1"/>
                </a:solidFill>
                <a:latin typeface="宋体" panose="02010600030101010101" pitchFamily="2" charset="-122"/>
                <a:cs typeface="Times New Roman" panose="02020603050405020304" pitchFamily="18" charset="0"/>
              </a:rPr>
              <a:t>是一个多值映射，即在一个状态下，扫描到带上一格的字符，</a:t>
            </a:r>
            <a:r>
              <a:rPr lang="zh-CN" altLang="en-US" sz="2400" b="1">
                <a:solidFill>
                  <a:srgbClr val="CC0099"/>
                </a:solidFill>
                <a:latin typeface="宋体" panose="02010600030101010101" pitchFamily="2" charset="-122"/>
                <a:cs typeface="Times New Roman" panose="02020603050405020304" pitchFamily="18" charset="0"/>
              </a:rPr>
              <a:t>可以产生多个动作</a:t>
            </a:r>
            <a:r>
              <a:rPr lang="zh-CN" altLang="en-US" sz="2400" b="1">
                <a:solidFill>
                  <a:srgbClr val="2605A1"/>
                </a:solidFill>
                <a:latin typeface="宋体" panose="02010600030101010101" pitchFamily="2" charset="-122"/>
                <a:cs typeface="Times New Roman" panose="02020603050405020304" pitchFamily="18" charset="0"/>
              </a:rPr>
              <a:t>，包括状态的变化，在当前格上写上新的字符，以及读写头的左、右移动。即一个动作函数可以表示为：</a:t>
            </a:r>
            <a:endParaRPr lang="zh-CN" altLang="en-US" sz="2400" b="1">
              <a:solidFill>
                <a:srgbClr val="2605A1"/>
              </a:solidFill>
              <a:latin typeface="宋体" panose="02010600030101010101" pitchFamily="2" charset="-122"/>
              <a:cs typeface="Times New Roman" panose="02020603050405020304" pitchFamily="18" charset="0"/>
            </a:endParaRPr>
          </a:p>
        </p:txBody>
      </p:sp>
      <p:sp>
        <p:nvSpPr>
          <p:cNvPr id="157701" name="Rectangle 5"/>
          <p:cNvSpPr>
            <a:spLocks noChangeArrowheads="1"/>
          </p:cNvSpPr>
          <p:nvPr/>
        </p:nvSpPr>
        <p:spPr bwMode="auto">
          <a:xfrm>
            <a:off x="0" y="2713038"/>
            <a:ext cx="309880" cy="460375"/>
          </a:xfrm>
          <a:prstGeom prst="rect">
            <a:avLst/>
          </a:prstGeom>
          <a:noFill/>
          <a:ln w="9525">
            <a:noFill/>
            <a:miter lim="800000"/>
          </a:ln>
          <a:effectLst/>
        </p:spPr>
        <p:txBody>
          <a:bodyPr wrap="none" anchor="ctr">
            <a:spAutoFit/>
          </a:bodyPr>
          <a:lstStyle/>
          <a:p>
            <a:endParaRPr lang="zh-CN" altLang="en-US" sz="2400" b="1">
              <a:latin typeface="楷体" panose="02010609060101010101" pitchFamily="49" charset="-122"/>
              <a:ea typeface="楷体" panose="02010609060101010101" pitchFamily="49" charset="-122"/>
            </a:endParaRPr>
          </a:p>
        </p:txBody>
      </p:sp>
      <p:graphicFrame>
        <p:nvGraphicFramePr>
          <p:cNvPr id="157700" name="Object 4"/>
          <p:cNvGraphicFramePr>
            <a:graphicFrameLocks noChangeAspect="1"/>
          </p:cNvGraphicFramePr>
          <p:nvPr/>
        </p:nvGraphicFramePr>
        <p:xfrm>
          <a:off x="1835150" y="2852738"/>
          <a:ext cx="2592388" cy="2003425"/>
        </p:xfrm>
        <a:graphic>
          <a:graphicData uri="http://schemas.openxmlformats.org/presentationml/2006/ole">
            <mc:AlternateContent xmlns:mc="http://schemas.openxmlformats.org/markup-compatibility/2006">
              <mc:Choice xmlns:v="urn:schemas-microsoft-com:vml" Requires="v">
                <p:oleObj spid="_x0000_s16385" name="图片" r:id="rId1" imgW="1381760" imgH="1069975" progId="Word.Picture.8">
                  <p:embed/>
                </p:oleObj>
              </mc:Choice>
              <mc:Fallback>
                <p:oleObj name="图片" r:id="rId1" imgW="1381760" imgH="1069975" progId="Word.Picture.8">
                  <p:embed/>
                  <p:pic>
                    <p:nvPicPr>
                      <p:cNvPr id="0" name="图片 16384"/>
                      <p:cNvPicPr>
                        <a:picLocks noChangeAspect="1"/>
                      </p:cNvPicPr>
                      <p:nvPr/>
                    </p:nvPicPr>
                    <p:blipFill>
                      <a:blip r:embed="rId2"/>
                      <a:stretch>
                        <a:fillRect/>
                      </a:stretch>
                    </p:blipFill>
                    <p:spPr>
                      <a:xfrm>
                        <a:off x="1835150" y="2852738"/>
                        <a:ext cx="2592388" cy="2003425"/>
                      </a:xfrm>
                      <a:prstGeom prst="rect">
                        <a:avLst/>
                      </a:prstGeom>
                      <a:noFill/>
                      <a:ln w="9525">
                        <a:noFill/>
                      </a:ln>
                    </p:spPr>
                  </p:pic>
                </p:oleObj>
              </mc:Fallback>
            </mc:AlternateContent>
          </a:graphicData>
        </a:graphic>
      </p:graphicFrame>
      <p:sp>
        <p:nvSpPr>
          <p:cNvPr id="157702" name="Text Box 6"/>
          <p:cNvSpPr txBox="1">
            <a:spLocks noChangeArrowheads="1"/>
          </p:cNvSpPr>
          <p:nvPr/>
        </p:nvSpPr>
        <p:spPr bwMode="auto">
          <a:xfrm>
            <a:off x="755650" y="5157788"/>
            <a:ext cx="7416800" cy="460375"/>
          </a:xfrm>
          <a:prstGeom prst="rect">
            <a:avLst/>
          </a:prstGeom>
          <a:noFill/>
          <a:ln w="9525">
            <a:noFill/>
            <a:miter lim="800000"/>
          </a:ln>
          <a:effectLst/>
        </p:spPr>
        <p:txBody>
          <a:bodyPr>
            <a:spAutoFit/>
          </a:bodyPr>
          <a:lstStyle/>
          <a:p>
            <a:pPr>
              <a:spcBef>
                <a:spcPct val="50000"/>
              </a:spcBef>
            </a:pPr>
            <a:r>
              <a:rPr lang="zh-CN" altLang="en-US" sz="2400" b="1" dirty="0">
                <a:latin typeface="楷体" panose="02010609060101010101" pitchFamily="49" charset="-122"/>
                <a:ea typeface="楷体" panose="02010609060101010101" pitchFamily="49" charset="-122"/>
                <a:cs typeface="Times New Roman" panose="02020603050405020304" pitchFamily="18" charset="0"/>
              </a:rPr>
              <a:t>其中，</a:t>
            </a:r>
            <a:r>
              <a:rPr lang="en-US" altLang="zh-CN" sz="2400" b="1" i="1" dirty="0">
                <a:latin typeface="楷体" panose="02010609060101010101" pitchFamily="49" charset="-122"/>
                <a:ea typeface="楷体" panose="02010609060101010101" pitchFamily="49" charset="-122"/>
                <a:cs typeface="Times New Roman" panose="02020603050405020304" pitchFamily="18" charset="0"/>
              </a:rPr>
              <a:t>A</a:t>
            </a:r>
            <a:r>
              <a:rPr lang="en-US" altLang="zh-CN" sz="2400" b="1" i="1" baseline="-25000" dirty="0">
                <a:latin typeface="楷体" panose="02010609060101010101" pitchFamily="49" charset="-122"/>
                <a:ea typeface="楷体" panose="02010609060101010101" pitchFamily="49" charset="-122"/>
                <a:cs typeface="Times New Roman" panose="02020603050405020304" pitchFamily="18" charset="0"/>
              </a:rPr>
              <a:t>i</a:t>
            </a:r>
            <a:r>
              <a:rPr lang="zh-CN" altLang="en-US" sz="2400" b="1" dirty="0">
                <a:latin typeface="楷体" panose="02010609060101010101" pitchFamily="49" charset="-122"/>
                <a:ea typeface="楷体" panose="02010609060101010101" pitchFamily="49" charset="-122"/>
                <a:cs typeface="Times New Roman" panose="02020603050405020304" pitchFamily="18" charset="0"/>
              </a:rPr>
              <a:t>（</a:t>
            </a:r>
            <a:r>
              <a:rPr lang="en-US" altLang="zh-CN" sz="2400" b="1" dirty="0" err="1">
                <a:latin typeface="楷体" panose="02010609060101010101" pitchFamily="49" charset="-122"/>
                <a:ea typeface="楷体" panose="02010609060101010101" pitchFamily="49" charset="-122"/>
                <a:cs typeface="Times New Roman" panose="02020603050405020304" pitchFamily="18" charset="0"/>
              </a:rPr>
              <a:t>1≤</a:t>
            </a:r>
            <a:r>
              <a:rPr lang="en-US" altLang="zh-CN" sz="2400" b="1" i="1" dirty="0" err="1">
                <a:latin typeface="楷体" panose="02010609060101010101" pitchFamily="49" charset="-122"/>
                <a:ea typeface="楷体" panose="02010609060101010101" pitchFamily="49" charset="-122"/>
                <a:cs typeface="Times New Roman" panose="02020603050405020304" pitchFamily="18" charset="0"/>
              </a:rPr>
              <a:t>i</a:t>
            </a:r>
            <a:r>
              <a:rPr lang="en-US" altLang="zh-CN" sz="2400" b="1" dirty="0" err="1">
                <a:latin typeface="楷体" panose="02010609060101010101" pitchFamily="49" charset="-122"/>
                <a:ea typeface="楷体" panose="02010609060101010101" pitchFamily="49" charset="-122"/>
                <a:cs typeface="Times New Roman" panose="02020603050405020304" pitchFamily="18" charset="0"/>
              </a:rPr>
              <a:t>≤</a:t>
            </a:r>
            <a:r>
              <a:rPr lang="en-US" altLang="zh-CN" sz="2400" b="1" i="1" dirty="0" err="1">
                <a:latin typeface="楷体" panose="02010609060101010101" pitchFamily="49" charset="-122"/>
                <a:ea typeface="楷体" panose="02010609060101010101" pitchFamily="49" charset="-122"/>
                <a:cs typeface="Times New Roman" panose="02020603050405020304" pitchFamily="18" charset="0"/>
              </a:rPr>
              <a:t>k</a:t>
            </a:r>
            <a:r>
              <a:rPr lang="zh-CN" altLang="en-US" sz="2400" b="1" dirty="0">
                <a:latin typeface="楷体" panose="02010609060101010101" pitchFamily="49" charset="-122"/>
                <a:ea typeface="楷体" panose="02010609060101010101" pitchFamily="49" charset="-122"/>
                <a:cs typeface="Times New Roman" panose="02020603050405020304" pitchFamily="18" charset="0"/>
              </a:rPr>
              <a:t>）表示移动方向，取</a:t>
            </a:r>
            <a:r>
              <a:rPr lang="en-US" altLang="zh-CN" sz="2400" b="1" dirty="0">
                <a:latin typeface="楷体" panose="02010609060101010101" pitchFamily="49" charset="-122"/>
                <a:ea typeface="楷体" panose="02010609060101010101" pitchFamily="49" charset="-122"/>
                <a:cs typeface="Times New Roman" panose="02020603050405020304" pitchFamily="18" charset="0"/>
              </a:rPr>
              <a:t>L</a:t>
            </a:r>
            <a:r>
              <a:rPr lang="zh-CN" altLang="en-US" sz="2400" b="1" dirty="0">
                <a:latin typeface="楷体" panose="02010609060101010101" pitchFamily="49" charset="-122"/>
                <a:ea typeface="楷体" panose="02010609060101010101" pitchFamily="49" charset="-122"/>
                <a:cs typeface="Times New Roman" panose="02020603050405020304" pitchFamily="18" charset="0"/>
              </a:rPr>
              <a:t>或</a:t>
            </a:r>
            <a:r>
              <a:rPr lang="en-US" altLang="zh-CN" sz="2400" b="1" dirty="0">
                <a:latin typeface="楷体" panose="02010609060101010101" pitchFamily="49" charset="-122"/>
                <a:ea typeface="楷体" panose="02010609060101010101" pitchFamily="49" charset="-122"/>
                <a:cs typeface="Times New Roman" panose="02020603050405020304" pitchFamily="18" charset="0"/>
              </a:rPr>
              <a:t>R</a:t>
            </a:r>
            <a:r>
              <a:rPr lang="zh-CN" altLang="en-US" sz="2400" b="1" dirty="0">
                <a:latin typeface="楷体" panose="02010609060101010101" pitchFamily="49" charset="-122"/>
                <a:ea typeface="楷体" panose="02010609060101010101" pitchFamily="49" charset="-122"/>
                <a:cs typeface="Times New Roman" panose="02020603050405020304" pitchFamily="18" charset="0"/>
              </a:rPr>
              <a:t>。</a:t>
            </a:r>
            <a:endParaRPr lang="zh-CN" altLang="en-US" sz="2400" b="1" dirty="0">
              <a:latin typeface="楷体" panose="02010609060101010101" pitchFamily="49" charset="-122"/>
              <a:ea typeface="楷体" panose="02010609060101010101" pitchFamily="49" charset="-122"/>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Text Box 2"/>
          <p:cNvSpPr txBox="1">
            <a:spLocks noChangeArrowheads="1"/>
          </p:cNvSpPr>
          <p:nvPr/>
        </p:nvSpPr>
        <p:spPr bwMode="auto">
          <a:xfrm>
            <a:off x="467043" y="1359535"/>
            <a:ext cx="8208962" cy="2968625"/>
          </a:xfrm>
          <a:prstGeom prst="rect">
            <a:avLst/>
          </a:prstGeom>
          <a:noFill/>
          <a:ln w="9525">
            <a:noFill/>
            <a:miter lim="800000"/>
          </a:ln>
          <a:effectLst/>
        </p:spPr>
        <p:txBody>
          <a:bodyPr>
            <a:spAutoFit/>
          </a:bodyPr>
          <a:lstStyle/>
          <a:p>
            <a:pPr>
              <a:lnSpc>
                <a:spcPct val="130000"/>
              </a:lnSpc>
            </a:pPr>
            <a:r>
              <a:rPr lang="zh-CN" altLang="en-US" sz="2400" b="1" dirty="0">
                <a:latin typeface="宋体" panose="02010600030101010101" pitchFamily="2" charset="-122"/>
                <a:cs typeface="Times New Roman" panose="02020603050405020304" pitchFamily="18" charset="0"/>
              </a:rPr>
              <a:t>　　从中看出，对于一个输入串而言，可能存在着若干个演变过程，其中任何一个演变过程最后导致一个终止状态，则这个输入串就被不确定的图灵机接受。</a:t>
            </a:r>
            <a:endParaRPr lang="zh-CN" altLang="en-US" sz="2400" b="1" dirty="0">
              <a:latin typeface="宋体" panose="02010600030101010101" pitchFamily="2" charset="-122"/>
              <a:cs typeface="Times New Roman" panose="02020603050405020304" pitchFamily="18" charset="0"/>
            </a:endParaRPr>
          </a:p>
          <a:p>
            <a:pPr>
              <a:lnSpc>
                <a:spcPct val="130000"/>
              </a:lnSpc>
            </a:pPr>
            <a:r>
              <a:rPr lang="zh-CN" altLang="en-US" sz="2400" b="1" dirty="0">
                <a:latin typeface="宋体" panose="02010600030101010101" pitchFamily="2" charset="-122"/>
                <a:cs typeface="Times New Roman" panose="02020603050405020304" pitchFamily="18" charset="0"/>
              </a:rPr>
              <a:t>　　同样，也可以定义多带不确定的图灵机。</a:t>
            </a:r>
            <a:endParaRPr lang="zh-CN" altLang="en-US" sz="2400" b="1" dirty="0">
              <a:latin typeface="宋体" panose="02010600030101010101" pitchFamily="2" charset="-122"/>
              <a:cs typeface="Times New Roman" panose="02020603050405020304" pitchFamily="18" charset="0"/>
            </a:endParaRPr>
          </a:p>
          <a:p>
            <a:pPr>
              <a:lnSpc>
                <a:spcPct val="130000"/>
              </a:lnSpc>
            </a:pPr>
            <a:r>
              <a:rPr lang="zh-CN" altLang="en-US" sz="2400" b="1" dirty="0">
                <a:latin typeface="宋体" panose="02010600030101010101" pitchFamily="2" charset="-122"/>
                <a:cs typeface="Times New Roman" panose="02020603050405020304" pitchFamily="18" charset="0"/>
              </a:rPr>
              <a:t>　　对于任意一个不确定的图灵机</a:t>
            </a:r>
            <a:r>
              <a:rPr lang="en-US" altLang="zh-CN" sz="2400" b="1" dirty="0">
                <a:latin typeface="宋体" panose="02010600030101010101" pitchFamily="2" charset="-122"/>
                <a:cs typeface="Times New Roman" panose="02020603050405020304" pitchFamily="18" charset="0"/>
              </a:rPr>
              <a:t>M</a:t>
            </a:r>
            <a:r>
              <a:rPr lang="zh-CN" altLang="en-US" sz="2400" b="1" dirty="0">
                <a:latin typeface="宋体" panose="02010600030101010101" pitchFamily="2" charset="-122"/>
                <a:cs typeface="Times New Roman" panose="02020603050405020304" pitchFamily="18" charset="0"/>
              </a:rPr>
              <a:t>，存在一个确定的图灵机</a:t>
            </a:r>
            <a:r>
              <a:rPr lang="en-US" altLang="zh-CN" sz="2400" b="1" dirty="0">
                <a:latin typeface="宋体" panose="02010600030101010101" pitchFamily="2" charset="-122"/>
                <a:cs typeface="Times New Roman" panose="02020603050405020304" pitchFamily="18" charset="0"/>
              </a:rPr>
              <a:t>M'</a:t>
            </a:r>
            <a:r>
              <a:rPr lang="zh-CN" altLang="en-US" sz="2400" b="1" dirty="0">
                <a:latin typeface="宋体" panose="02010600030101010101" pitchFamily="2" charset="-122"/>
                <a:cs typeface="Times New Roman" panose="02020603050405020304" pitchFamily="18" charset="0"/>
              </a:rPr>
              <a:t>，使得它们的语言相等，即</a:t>
            </a:r>
            <a:r>
              <a:rPr lang="en-US" altLang="zh-CN" sz="2400" b="1" dirty="0">
                <a:solidFill>
                  <a:srgbClr val="CC0099"/>
                </a:solidFill>
                <a:latin typeface="宋体" panose="02010600030101010101" pitchFamily="2" charset="-122"/>
                <a:cs typeface="Times New Roman" panose="02020603050405020304" pitchFamily="18" charset="0"/>
              </a:rPr>
              <a:t>L(M)=L(M')</a:t>
            </a:r>
            <a:r>
              <a:rPr lang="zh-CN" altLang="en-US" sz="2400" b="1" dirty="0">
                <a:latin typeface="宋体" panose="02010600030101010101" pitchFamily="2" charset="-122"/>
                <a:cs typeface="Times New Roman" panose="02020603050405020304" pitchFamily="18" charset="0"/>
              </a:rPr>
              <a:t>。</a:t>
            </a:r>
            <a:endParaRPr lang="zh-CN" altLang="en-US" sz="2400" b="1" dirty="0">
              <a:latin typeface="宋体" panose="02010600030101010101" pitchFamily="2" charset="-122"/>
              <a:cs typeface="Times New Roman" panose="02020603050405020304" pitchFamily="18" charset="0"/>
            </a:endParaRPr>
          </a:p>
        </p:txBody>
      </p:sp>
      <p:sp>
        <p:nvSpPr>
          <p:cNvPr id="157698" name="Text Box 2"/>
          <p:cNvSpPr txBox="1">
            <a:spLocks noChangeArrowheads="1"/>
          </p:cNvSpPr>
          <p:nvPr/>
        </p:nvSpPr>
        <p:spPr bwMode="auto">
          <a:xfrm>
            <a:off x="2052320" y="210820"/>
            <a:ext cx="5615940" cy="64516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numCol="1" spcCol="0" rtlCol="0" fromWordArt="0" anchor="t" anchorCtr="0" forceAA="0" compatLnSpc="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l" eaLnBrk="1" hangingPunct="1">
              <a:spcBef>
                <a:spcPct val="50000"/>
              </a:spcBef>
            </a:pPr>
            <a:r>
              <a:rPr kumimoji="1" lang="zh-CN" altLang="en-US" sz="3600" b="1">
                <a:solidFill>
                  <a:schemeClr val="bg1"/>
                </a:solidFill>
                <a:latin typeface="黑体" panose="02010609060101010101" pitchFamily="49" charset="-122"/>
                <a:ea typeface="黑体" panose="02010609060101010101" pitchFamily="49" charset="-122"/>
                <a:sym typeface="+mn-ea"/>
              </a:rPr>
              <a:t>2. 不确定的图灵机</a:t>
            </a:r>
            <a:endParaRPr kumimoji="1" lang="zh-CN" altLang="en-US" sz="3600" b="1">
              <a:solidFill>
                <a:schemeClr val="bg1"/>
              </a:solidFill>
              <a:latin typeface="黑体" panose="02010609060101010101" pitchFamily="49" charset="-122"/>
              <a:ea typeface="黑体" panose="02010609060101010101" pitchFamily="49" charset="-122"/>
              <a:sym typeface="+mn-ea"/>
            </a:endParaRPr>
          </a:p>
        </p:txBody>
      </p:sp>
    </p:spTree>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5099</Words>
  <Application>WPS 演示</Application>
  <PresentationFormat>全屏显示(4:3)</PresentationFormat>
  <Paragraphs>283</Paragraphs>
  <Slides>30</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3</vt:i4>
      </vt:variant>
      <vt:variant>
        <vt:lpstr>幻灯片标题</vt:lpstr>
      </vt:variant>
      <vt:variant>
        <vt:i4>30</vt:i4>
      </vt:variant>
    </vt:vector>
  </HeadingPairs>
  <TitlesOfParts>
    <vt:vector size="43" baseType="lpstr">
      <vt:lpstr>Arial</vt:lpstr>
      <vt:lpstr>宋体</vt:lpstr>
      <vt:lpstr>Wingdings</vt:lpstr>
      <vt:lpstr>黑体</vt:lpstr>
      <vt:lpstr>楷体</vt:lpstr>
      <vt:lpstr>Times New Roman</vt:lpstr>
      <vt:lpstr>Symbol</vt:lpstr>
      <vt:lpstr>微软雅黑</vt:lpstr>
      <vt:lpstr>Arial Unicode MS</vt:lpstr>
      <vt:lpstr>默认设计模板</vt:lpstr>
      <vt:lpstr>Word.Picture.8</vt:lpstr>
      <vt:lpstr>Word.Picture.8</vt:lpstr>
      <vt:lpstr>Word.Picture.8</vt:lpstr>
      <vt:lpstr>   </vt:lpstr>
      <vt:lpstr>计算复杂性理论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图灵机</vt:lpstr>
      <vt:lpstr>图灵机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大数据技术原理与应用</dc:title>
  <dc:creator>厦门大学-林子雨-编著</dc:creator>
  <dc:description>http://dblab.xmu.edu.cn/post/bigdata</dc:description>
  <cp:lastModifiedBy>Administrator</cp:lastModifiedBy>
  <cp:revision>200</cp:revision>
  <dcterms:created xsi:type="dcterms:W3CDTF">2018-01-27T07:09:00Z</dcterms:created>
  <dcterms:modified xsi:type="dcterms:W3CDTF">2018-03-13T03:22:29Z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