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464" r:id="rId4"/>
    <p:sldId id="463" r:id="rId5"/>
    <p:sldId id="465" r:id="rId6"/>
    <p:sldId id="466" r:id="rId7"/>
    <p:sldId id="467" r:id="rId8"/>
    <p:sldId id="468" r:id="rId9"/>
    <p:sldId id="469" r:id="rId10"/>
    <p:sldId id="470" r:id="rId11"/>
    <p:sldId id="471" r:id="rId12"/>
    <p:sldId id="472" r:id="rId13"/>
    <p:sldId id="474" r:id="rId14"/>
    <p:sldId id="475" r:id="rId15"/>
    <p:sldId id="476" r:id="rId16"/>
    <p:sldId id="477" r:id="rId17"/>
    <p:sldId id="478" r:id="rId18"/>
    <p:sldId id="479" r:id="rId19"/>
    <p:sldId id="480" r:id="rId20"/>
    <p:sldId id="481" r:id="rId21"/>
    <p:sldId id="482" r:id="rId22"/>
    <p:sldId id="483" r:id="rId23"/>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500" r:id="rId39"/>
    <p:sldId id="613" r:id="rId40"/>
    <p:sldId id="614" r:id="rId41"/>
    <p:sldId id="501" r:id="rId42"/>
    <p:sldId id="506" r:id="rId43"/>
    <p:sldId id="615" r:id="rId44"/>
    <p:sldId id="617" r:id="rId45"/>
    <p:sldId id="503" r:id="rId46"/>
    <p:sldId id="504" r:id="rId47"/>
    <p:sldId id="618" r:id="rId48"/>
    <p:sldId id="619" r:id="rId49"/>
    <p:sldId id="620" r:id="rId50"/>
    <p:sldId id="621" r:id="rId51"/>
    <p:sldId id="622" r:id="rId52"/>
    <p:sldId id="623" r:id="rId53"/>
    <p:sldId id="624" r:id="rId54"/>
    <p:sldId id="625" r:id="rId55"/>
    <p:sldId id="626" r:id="rId56"/>
    <p:sldId id="627" r:id="rId57"/>
    <p:sldId id="507" r:id="rId58"/>
    <p:sldId id="508" r:id="rId59"/>
    <p:sldId id="509" r:id="rId60"/>
    <p:sldId id="510" r:id="rId61"/>
    <p:sldId id="511" r:id="rId62"/>
    <p:sldId id="512" r:id="rId63"/>
    <p:sldId id="513" r:id="rId64"/>
    <p:sldId id="669" r:id="rId65"/>
    <p:sldId id="514" r:id="rId66"/>
    <p:sldId id="653" r:id="rId67"/>
    <p:sldId id="667" r:id="rId68"/>
    <p:sldId id="645" r:id="rId69"/>
    <p:sldId id="647" r:id="rId70"/>
    <p:sldId id="671" r:id="rId71"/>
    <p:sldId id="646" r:id="rId72"/>
    <p:sldId id="648" r:id="rId73"/>
    <p:sldId id="649" r:id="rId74"/>
    <p:sldId id="650" r:id="rId75"/>
    <p:sldId id="651" r:id="rId76"/>
    <p:sldId id="525" r:id="rId77"/>
    <p:sldId id="526" r:id="rId78"/>
    <p:sldId id="527" r:id="rId7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0" d="100"/>
          <a:sy n="100" d="100"/>
        </p:scale>
        <p:origin x="-1626" y="-102"/>
      </p:cViewPr>
      <p:guideLst>
        <p:guide orient="horz" pos="2205"/>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2" Type="http://schemas.openxmlformats.org/officeDocument/2006/relationships/image" Target="../media/image44.wmf"/><Relationship Id="rId11" Type="http://schemas.openxmlformats.org/officeDocument/2006/relationships/image" Target="../media/image43.wmf"/><Relationship Id="rId10" Type="http://schemas.openxmlformats.org/officeDocument/2006/relationships/image" Target="../media/image42.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2" name="Rectangle 4"/>
          <p:cNvSpPr>
            <a:spLocks noGrp="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p:sp>
      <p:sp>
        <p:nvSpPr>
          <p:cNvPr id="121859" name="备注占位符 2"/>
          <p:cNvSpPr>
            <a:spLocks noGrp="1"/>
          </p:cNvSpPr>
          <p:nvPr>
            <p:ph type="body" idx="1"/>
          </p:nvPr>
        </p:nvSpPr>
        <p:spPr>
          <a:noFill/>
        </p:spPr>
        <p:txBody>
          <a:bodyPr/>
          <a:lstStyle/>
          <a:p>
            <a:r>
              <a:rPr lang="zh-CN" altLang="en-US" smtClean="0"/>
              <a:t>当</a:t>
            </a:r>
            <a:r>
              <a:rPr lang="en-US" altLang="zh-CN" smtClean="0"/>
              <a:t>p=1</a:t>
            </a:r>
            <a:r>
              <a:rPr lang="zh-CN" altLang="en-US" smtClean="0"/>
              <a:t>时，概率</a:t>
            </a:r>
            <a:r>
              <a:rPr lang="en-US" altLang="zh-CN" smtClean="0"/>
              <a:t>1/n, Tavg(n)=n+1/2</a:t>
            </a:r>
            <a:endParaRPr lang="en-US" altLang="zh-CN" smtClean="0"/>
          </a:p>
        </p:txBody>
      </p:sp>
      <p:sp>
        <p:nvSpPr>
          <p:cNvPr id="12186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338A39-3024-45D0-9C89-B8D7D6BD136D}"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r>
              <a:rPr lang="en-US" altLang="zh-CN" b="1" dirty="0" smtClean="0">
                <a:solidFill>
                  <a:srgbClr val="FF0000"/>
                </a:solidFill>
                <a:effectLst>
                  <a:outerShdw blurRad="38100" dist="38100" dir="2700000" algn="tl">
                    <a:srgbClr val="C0C0C0"/>
                  </a:outerShdw>
                </a:effectLst>
                <a:latin typeface="宋体" panose="02010600030101010101" pitchFamily="2" charset="-122"/>
              </a:rPr>
              <a:t>T(</a:t>
            </a:r>
            <a:r>
              <a:rPr lang="en-US" altLang="zh-CN" b="1" i="1" dirty="0" smtClean="0">
                <a:solidFill>
                  <a:srgbClr val="FF0000"/>
                </a:solidFill>
                <a:effectLst>
                  <a:outerShdw blurRad="38100" dist="38100" dir="2700000" algn="tl">
                    <a:srgbClr val="C0C0C0"/>
                  </a:outerShdw>
                </a:effectLst>
                <a:latin typeface="宋体" panose="02010600030101010101" pitchFamily="2" charset="-122"/>
              </a:rPr>
              <a:t>n</a:t>
            </a:r>
            <a:r>
              <a:rPr lang="en-US" altLang="zh-CN" b="1" dirty="0" smtClean="0">
                <a:solidFill>
                  <a:srgbClr val="FF0000"/>
                </a:solidFill>
                <a:effectLst>
                  <a:outerShdw blurRad="38100" dist="38100" dir="2700000" algn="tl">
                    <a:srgbClr val="C0C0C0"/>
                  </a:outerShdw>
                </a:effectLst>
                <a:latin typeface="宋体" panose="02010600030101010101" pitchFamily="2" charset="-122"/>
              </a:rPr>
              <a:t>)</a:t>
            </a:r>
            <a:r>
              <a:rPr lang="zh-CN" altLang="en-US" b="1" dirty="0" smtClean="0">
                <a:solidFill>
                  <a:srgbClr val="FF0000"/>
                </a:solidFill>
                <a:effectLst>
                  <a:outerShdw blurRad="38100" dist="38100" dir="2700000" algn="tl">
                    <a:srgbClr val="C0C0C0"/>
                  </a:outerShdw>
                </a:effectLst>
                <a:latin typeface="宋体" panose="02010600030101010101" pitchFamily="2" charset="-122"/>
              </a:rPr>
              <a:t>的解是</a:t>
            </a:r>
            <a:r>
              <a:rPr lang="zh-CN" altLang="en-US" b="1" i="1" dirty="0" smtClean="0">
                <a:solidFill>
                  <a:srgbClr val="FF0000"/>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b="1" dirty="0" smtClean="0">
                <a:solidFill>
                  <a:srgbClr val="FF0000"/>
                </a:solidFill>
                <a:effectLst>
                  <a:outerShdw blurRad="38100" dist="38100" dir="2700000" algn="tl">
                    <a:srgbClr val="C0C0C0"/>
                  </a:outerShdw>
                </a:effectLst>
                <a:latin typeface="宋体" panose="02010600030101010101" pitchFamily="2" charset="-122"/>
              </a:rPr>
              <a:t>(</a:t>
            </a:r>
            <a:r>
              <a:rPr lang="en-US" altLang="zh-CN" b="1" i="1" dirty="0" err="1" smtClean="0">
                <a:solidFill>
                  <a:srgbClr val="FF0000"/>
                </a:solidFill>
                <a:effectLst>
                  <a:outerShdw blurRad="38100" dist="38100" dir="2700000" algn="tl">
                    <a:srgbClr val="C0C0C0"/>
                  </a:outerShdw>
                </a:effectLst>
                <a:latin typeface="宋体" panose="02010600030101010101" pitchFamily="2" charset="-122"/>
              </a:rPr>
              <a:t>n</a:t>
            </a:r>
            <a:r>
              <a:rPr lang="en-US" altLang="zh-CN" b="1" dirty="0" err="1" smtClean="0">
                <a:solidFill>
                  <a:srgbClr val="FF0000"/>
                </a:solidFill>
                <a:effectLst>
                  <a:outerShdw blurRad="38100" dist="38100" dir="2700000" algn="tl">
                    <a:srgbClr val="C0C0C0"/>
                  </a:outerShdw>
                </a:effectLst>
                <a:latin typeface="宋体" panose="02010600030101010101" pitchFamily="2" charset="-122"/>
              </a:rPr>
              <a:t>log</a:t>
            </a:r>
            <a:r>
              <a:rPr lang="en-US" altLang="zh-CN" b="1" i="1" dirty="0" err="1" smtClean="0">
                <a:solidFill>
                  <a:srgbClr val="FF0000"/>
                </a:solidFill>
                <a:effectLst>
                  <a:outerShdw blurRad="38100" dist="38100" dir="2700000" algn="tl">
                    <a:srgbClr val="C0C0C0"/>
                  </a:outerShdw>
                </a:effectLst>
                <a:latin typeface="宋体" panose="02010600030101010101" pitchFamily="2" charset="-122"/>
              </a:rPr>
              <a:t>n</a:t>
            </a:r>
            <a:r>
              <a:rPr lang="en-US" altLang="zh-CN" b="1" dirty="0" smtClean="0">
                <a:solidFill>
                  <a:srgbClr val="FF0000"/>
                </a:solidFill>
                <a:effectLst>
                  <a:outerShdw blurRad="38100" dist="38100" dir="2700000" algn="tl">
                    <a:srgbClr val="C0C0C0"/>
                  </a:outerShdw>
                </a:effectLst>
                <a:latin typeface="宋体" panose="02010600030101010101" pitchFamily="2" charset="-122"/>
              </a:rPr>
              <a:t>)</a:t>
            </a:r>
            <a:r>
              <a:rPr lang="en-US" altLang="zh-CN" dirty="0" smtClean="0">
                <a:solidFill>
                  <a:srgbClr val="000000"/>
                </a:solidFill>
                <a:latin typeface="Arial" panose="020B0604020202020204" pitchFamily="34" charset="0"/>
              </a:rPr>
              <a:t> </a:t>
            </a:r>
            <a:endParaRPr lang="en-US" altLang="zh-CN" dirty="0" smtClean="0">
              <a:solidFill>
                <a:srgbClr val="000000"/>
              </a:solidFill>
              <a:latin typeface="Arial" panose="020B0604020202020204" pitchFamily="34" charset="0"/>
            </a:endParaRPr>
          </a:p>
          <a:p>
            <a:pPr>
              <a:defRPr/>
            </a:pPr>
            <a:endParaRPr lang="zh-CN" altLang="en-US" dirty="0"/>
          </a:p>
        </p:txBody>
      </p:sp>
      <p:sp>
        <p:nvSpPr>
          <p:cNvPr id="1269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7953F77-98E0-44FA-849A-82E243453AC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p:sp>
      <p:sp>
        <p:nvSpPr>
          <p:cNvPr id="125955" name="备注占位符 2"/>
          <p:cNvSpPr>
            <a:spLocks noGrp="1"/>
          </p:cNvSpPr>
          <p:nvPr>
            <p:ph type="body" idx="1"/>
          </p:nvPr>
        </p:nvSpPr>
        <p:spPr>
          <a:noFill/>
        </p:spPr>
        <p:txBody>
          <a:bodyPr/>
          <a:lstStyle/>
          <a:p>
            <a:endParaRPr lang="zh-CN" altLang="en-US" smtClean="0"/>
          </a:p>
        </p:txBody>
      </p:sp>
      <p:sp>
        <p:nvSpPr>
          <p:cNvPr id="1259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978D9A-B2A9-4D15-AAED-A439D4F3C473}"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208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1C6E9CA-B898-4319-B196-6F6846C89F18}" type="slidenum">
              <a:rPr lang="zh-CN" altLang="en-US" smtClean="0"/>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p:sp>
      <p:sp>
        <p:nvSpPr>
          <p:cNvPr id="124931" name="备注占位符 2"/>
          <p:cNvSpPr>
            <a:spLocks noGrp="1"/>
          </p:cNvSpPr>
          <p:nvPr>
            <p:ph type="body" idx="1"/>
          </p:nvPr>
        </p:nvSpPr>
        <p:spPr>
          <a:noFill/>
        </p:spPr>
        <p:txBody>
          <a:bodyPr/>
          <a:lstStyle/>
          <a:p>
            <a:endParaRPr lang="zh-CN" altLang="en-US" dirty="0" smtClean="0"/>
          </a:p>
        </p:txBody>
      </p:sp>
      <p:sp>
        <p:nvSpPr>
          <p:cNvPr id="12493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A52F42-4B11-435E-B8B9-0C8960B83D5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标题 1"/>
          <p:cNvSpPr txBox="1"/>
          <p:nvPr/>
        </p:nvSpPr>
        <p:spPr bwMode="auto">
          <a:xfrm>
            <a:off x="1143000" y="76200"/>
            <a:ext cx="8001000" cy="914400"/>
          </a:xfrm>
          <a:prstGeom prst="rect">
            <a:avLst/>
          </a:prstGeom>
          <a:noFill/>
          <a:ln w="9525">
            <a:no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bg1"/>
                </a:solidFill>
                <a:effectLst/>
                <a:uLnTx/>
                <a:uFillTx/>
                <a:latin typeface="+mj-lt"/>
                <a:ea typeface="+mj-ea"/>
                <a:cs typeface="+mj-cs"/>
              </a:rPr>
              <a:t>单击此处编辑母版标题样式</a:t>
            </a:r>
            <a:endParaRPr kumimoji="0" lang="zh-CN" altLang="en-US" sz="3200" b="0" i="0" u="none" strike="noStrike" kern="0" cap="none" spc="0" normalizeH="0" baseline="0" noProof="0" dirty="0">
              <a:ln>
                <a:noFill/>
              </a:ln>
              <a:solidFill>
                <a:schemeClr val="bg1"/>
              </a:solidFill>
              <a:effectLst/>
              <a:uLnTx/>
              <a:uFillTx/>
              <a:latin typeface="+mj-lt"/>
              <a:ea typeface="+mj-ea"/>
              <a:cs typeface="+mj-cs"/>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712D4A20-AB36-48E6-82A1-AD72197ECB9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47389B8C-BEED-4EFA-A230-7C6BF6B2A3A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pPr>
              <a:defRPr/>
            </a:pPr>
            <a:r>
              <a:rPr lang="en-US" altLang="zh-CN"/>
              <a:t>© DB-LAB (2003)</a:t>
            </a:r>
            <a:endParaRPr lang="en-US" altLang="zh-CN"/>
          </a:p>
        </p:txBody>
      </p:sp>
      <p:sp>
        <p:nvSpPr>
          <p:cNvPr id="7" name="灯片编号占位符 6"/>
          <p:cNvSpPr>
            <a:spLocks noGrp="1"/>
          </p:cNvSpPr>
          <p:nvPr>
            <p:ph type="sldNum" sz="quarter" idx="11"/>
          </p:nvPr>
        </p:nvSpPr>
        <p:spPr>
          <a:xfrm>
            <a:off x="6553200" y="6248400"/>
            <a:ext cx="1905000" cy="457200"/>
          </a:xfrm>
        </p:spPr>
        <p:txBody>
          <a:bodyPr/>
          <a:lstStyle>
            <a:lvl1pPr>
              <a:defRPr/>
            </a:lvl1pPr>
          </a:lstStyle>
          <a:p>
            <a:pPr>
              <a:defRPr/>
            </a:pPr>
            <a:fld id="{0BC4C700-E1D9-4125-922E-0C2D4574D8AB}"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1"/>
          <p:cNvSpPr>
            <a:spLocks noGrp="1"/>
          </p:cNvSpPr>
          <p:nvPr>
            <p:ph type="title"/>
          </p:nvPr>
        </p:nvSpPr>
        <p:spPr>
          <a:xfrm>
            <a:off x="1143000" y="76200"/>
            <a:ext cx="8001000" cy="91440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12"/>
          <p:cNvSpPr>
            <a:spLocks noChangeArrowheads="1"/>
          </p:cNvSpPr>
          <p:nvPr/>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3.xml"/><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3.xml"/><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9.bin"/><Relationship Id="rId2" Type="http://schemas.openxmlformats.org/officeDocument/2006/relationships/image" Target="../media/image10.wmf"/><Relationship Id="rId1"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9.xml"/><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6.bin"/><Relationship Id="rId2" Type="http://schemas.openxmlformats.org/officeDocument/2006/relationships/image" Target="../media/image19.wmf"/><Relationship Id="rId1"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2.wmf"/><Relationship Id="rId3" Type="http://schemas.openxmlformats.org/officeDocument/2006/relationships/oleObject" Target="../embeddings/oleObject18.bin"/><Relationship Id="rId2" Type="http://schemas.openxmlformats.org/officeDocument/2006/relationships/image" Target="../media/image21.wmf"/><Relationship Id="rId1"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20.bin"/><Relationship Id="rId2" Type="http://schemas.openxmlformats.org/officeDocument/2006/relationships/image" Target="../media/image23.wmf"/><Relationship Id="rId1"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9.xml"/><Relationship Id="rId4" Type="http://schemas.openxmlformats.org/officeDocument/2006/relationships/oleObject" Target="../embeddings/oleObject23.bin"/><Relationship Id="rId3" Type="http://schemas.openxmlformats.org/officeDocument/2006/relationships/oleObject" Target="../embeddings/oleObject22.bin"/><Relationship Id="rId2" Type="http://schemas.openxmlformats.org/officeDocument/2006/relationships/image" Target="../media/image25.wmf"/><Relationship Id="rId1"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25.bin"/><Relationship Id="rId2" Type="http://schemas.openxmlformats.org/officeDocument/2006/relationships/image" Target="../media/image26.wmf"/><Relationship Id="rId1" Type="http://schemas.openxmlformats.org/officeDocument/2006/relationships/oleObject" Target="../embeddings/oleObject2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6.wmf"/><Relationship Id="rId7" Type="http://schemas.openxmlformats.org/officeDocument/2006/relationships/oleObject" Target="../embeddings/oleObject29.bin"/><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 Id="rId3" Type="http://schemas.openxmlformats.org/officeDocument/2006/relationships/oleObject" Target="../embeddings/oleObject27.bin"/><Relationship Id="rId26" Type="http://schemas.openxmlformats.org/officeDocument/2006/relationships/vmlDrawing" Target="../drawings/vmlDrawing17.vml"/><Relationship Id="rId25" Type="http://schemas.openxmlformats.org/officeDocument/2006/relationships/slideLayout" Target="../slideLayouts/slideLayout3.xml"/><Relationship Id="rId24" Type="http://schemas.openxmlformats.org/officeDocument/2006/relationships/image" Target="../media/image44.wmf"/><Relationship Id="rId23" Type="http://schemas.openxmlformats.org/officeDocument/2006/relationships/oleObject" Target="../embeddings/oleObject37.bin"/><Relationship Id="rId22" Type="http://schemas.openxmlformats.org/officeDocument/2006/relationships/image" Target="../media/image43.wmf"/><Relationship Id="rId21" Type="http://schemas.openxmlformats.org/officeDocument/2006/relationships/oleObject" Target="../embeddings/oleObject36.bin"/><Relationship Id="rId20" Type="http://schemas.openxmlformats.org/officeDocument/2006/relationships/image" Target="../media/image42.wmf"/><Relationship Id="rId2" Type="http://schemas.openxmlformats.org/officeDocument/2006/relationships/image" Target="../media/image33.wmf"/><Relationship Id="rId19" Type="http://schemas.openxmlformats.org/officeDocument/2006/relationships/oleObject" Target="../embeddings/oleObject35.bin"/><Relationship Id="rId18" Type="http://schemas.openxmlformats.org/officeDocument/2006/relationships/image" Target="../media/image41.wmf"/><Relationship Id="rId17" Type="http://schemas.openxmlformats.org/officeDocument/2006/relationships/oleObject" Target="../embeddings/oleObject34.bin"/><Relationship Id="rId16" Type="http://schemas.openxmlformats.org/officeDocument/2006/relationships/image" Target="../media/image40.wmf"/><Relationship Id="rId15" Type="http://schemas.openxmlformats.org/officeDocument/2006/relationships/oleObject" Target="../embeddings/oleObject33.bin"/><Relationship Id="rId14" Type="http://schemas.openxmlformats.org/officeDocument/2006/relationships/image" Target="../media/image39.wmf"/><Relationship Id="rId13" Type="http://schemas.openxmlformats.org/officeDocument/2006/relationships/oleObject" Target="../embeddings/oleObject32.bin"/><Relationship Id="rId12" Type="http://schemas.openxmlformats.org/officeDocument/2006/relationships/image" Target="../media/image38.wmf"/><Relationship Id="rId11" Type="http://schemas.openxmlformats.org/officeDocument/2006/relationships/oleObject" Target="../embeddings/oleObject31.bin"/><Relationship Id="rId10" Type="http://schemas.openxmlformats.org/officeDocument/2006/relationships/image" Target="../media/image37.wmf"/><Relationship Id="rId1" Type="http://schemas.openxmlformats.org/officeDocument/2006/relationships/oleObject" Target="../embeddings/oleObject2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8.wmf"/><Relationship Id="rId7" Type="http://schemas.openxmlformats.org/officeDocument/2006/relationships/oleObject" Target="../embeddings/oleObject41.bin"/><Relationship Id="rId6" Type="http://schemas.openxmlformats.org/officeDocument/2006/relationships/image" Target="../media/image47.wmf"/><Relationship Id="rId5" Type="http://schemas.openxmlformats.org/officeDocument/2006/relationships/oleObject" Target="../embeddings/oleObject40.bin"/><Relationship Id="rId4" Type="http://schemas.openxmlformats.org/officeDocument/2006/relationships/image" Target="../media/image46.wmf"/><Relationship Id="rId3" Type="http://schemas.openxmlformats.org/officeDocument/2006/relationships/oleObject" Target="../embeddings/oleObject39.bin"/><Relationship Id="rId2" Type="http://schemas.openxmlformats.org/officeDocument/2006/relationships/image" Target="../media/image45.wmf"/><Relationship Id="rId14" Type="http://schemas.openxmlformats.org/officeDocument/2006/relationships/vmlDrawing" Target="../drawings/vmlDrawing18.vml"/><Relationship Id="rId13" Type="http://schemas.openxmlformats.org/officeDocument/2006/relationships/slideLayout" Target="../slideLayouts/slideLayout3.xml"/><Relationship Id="rId12" Type="http://schemas.openxmlformats.org/officeDocument/2006/relationships/image" Target="../media/image50.wmf"/><Relationship Id="rId11" Type="http://schemas.openxmlformats.org/officeDocument/2006/relationships/oleObject" Target="../embeddings/oleObject43.bin"/><Relationship Id="rId10" Type="http://schemas.openxmlformats.org/officeDocument/2006/relationships/image" Target="../media/image49.wmf"/><Relationship Id="rId1" Type="http://schemas.openxmlformats.org/officeDocument/2006/relationships/oleObject" Target="../embeddings/oleObject3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3.xml"/><Relationship Id="rId2" Type="http://schemas.openxmlformats.org/officeDocument/2006/relationships/image" Target="../media/image51.emf"/><Relationship Id="rId1" Type="http://schemas.openxmlformats.org/officeDocument/2006/relationships/oleObject" Target="../embeddings/oleObject44.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10.xml"/><Relationship Id="rId1" Type="http://schemas.openxmlformats.org/officeDocument/2006/relationships/slide" Target="slide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3.xml"/><Relationship Id="rId2" Type="http://schemas.openxmlformats.org/officeDocument/2006/relationships/image" Target="../media/image52.wmf"/><Relationship Id="rId1" Type="http://schemas.openxmlformats.org/officeDocument/2006/relationships/oleObject" Target="../embeddings/oleObject45.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100" name="Rectangle 3"/>
          <p:cNvSpPr/>
          <p:nvPr/>
        </p:nvSpPr>
        <p:spPr>
          <a:xfrm>
            <a:off x="0" y="6629400"/>
            <a:ext cx="9144000" cy="228600"/>
          </a:xfrm>
          <a:prstGeom prst="rect">
            <a:avLst/>
          </a:prstGeom>
          <a:gradFill rotWithShape="1">
            <a:gsLst>
              <a:gs pos="0">
                <a:srgbClr val="0056AC"/>
              </a:gs>
              <a:gs pos="100000">
                <a:schemeClr val="folHlink"/>
              </a:gs>
            </a:gsLst>
            <a:lin ang="0" scaled="1"/>
            <a:tileRect/>
          </a:gradFill>
          <a:ln w="9525">
            <a:noFill/>
          </a:ln>
        </p:spPr>
        <p:txBody>
          <a:bodyPr wrap="none" anchor="ctr"/>
          <a:p>
            <a:pPr algn="ctr"/>
            <a:endParaRPr lang="zh-CN" altLang="en-US" sz="1200" dirty="0">
              <a:solidFill>
                <a:schemeClr val="bg1"/>
              </a:solidFill>
              <a:latin typeface="Arial" panose="020B0604020202020204" pitchFamily="34" charset="0"/>
            </a:endParaRPr>
          </a:p>
        </p:txBody>
      </p:sp>
      <p:sp>
        <p:nvSpPr>
          <p:cNvPr id="4102" name="Rectangle 6"/>
          <p:cNvSpPr>
            <a:spLocks noGrp="1"/>
          </p:cNvSpPr>
          <p:nvPr>
            <p:ph type="title"/>
          </p:nvPr>
        </p:nvSpPr>
        <p:spPr>
          <a:xfrm>
            <a:off x="533400" y="2362200"/>
            <a:ext cx="8229600" cy="1371600"/>
          </a:xfrm>
        </p:spPr>
        <p:txBody>
          <a:bodyPr vert="horz" wrap="square" lIns="91440" tIns="45720" rIns="91440" bIns="45720" anchor="ctr"/>
          <a:p>
            <a:pPr algn="ctr" eaLnBrk="1" hangingPunct="1"/>
            <a:br>
              <a:rPr lang="en-US" altLang="zh-CN" sz="2800" b="1" dirty="0">
                <a:solidFill>
                  <a:schemeClr val="tx1"/>
                </a:solidFill>
              </a:rPr>
            </a:br>
            <a:br>
              <a:rPr lang="zh-CN" altLang="en-US" sz="2800" b="1" dirty="0">
                <a:solidFill>
                  <a:schemeClr val="tx1"/>
                </a:solidFill>
              </a:rPr>
            </a:br>
            <a:r>
              <a:rPr lang="zh-CN" altLang="en-US" sz="2800" dirty="0">
                <a:solidFill>
                  <a:schemeClr val="tx1"/>
                </a:solidFill>
              </a:rPr>
              <a:t> </a:t>
            </a:r>
            <a:endParaRPr lang="zh-CN" altLang="en-US" sz="2800" dirty="0">
              <a:solidFill>
                <a:schemeClr val="tx1"/>
              </a:solidFill>
            </a:endParaRPr>
          </a:p>
        </p:txBody>
      </p:sp>
      <p:sp>
        <p:nvSpPr>
          <p:cNvPr id="4103" name="Oval 7"/>
          <p:cNvSpPr/>
          <p:nvPr/>
        </p:nvSpPr>
        <p:spPr>
          <a:xfrm>
            <a:off x="1447800" y="304800"/>
            <a:ext cx="990600" cy="1600200"/>
          </a:xfrm>
          <a:prstGeom prst="ellipse">
            <a:avLst/>
          </a:prstGeom>
          <a:noFill/>
          <a:ln w="9525">
            <a:noFill/>
          </a:ln>
        </p:spPr>
        <p:txBody>
          <a:bodyPr wrap="none" anchor="ctr"/>
          <a:p>
            <a:endParaRPr lang="zh-CN" altLang="en-US" dirty="0">
              <a:latin typeface="Arial" panose="020B0604020202020204" pitchFamily="34" charset="0"/>
            </a:endParaRPr>
          </a:p>
        </p:txBody>
      </p:sp>
      <p:sp>
        <p:nvSpPr>
          <p:cNvPr id="4104" name="Rectangle 9"/>
          <p:cNvSpPr/>
          <p:nvPr/>
        </p:nvSpPr>
        <p:spPr>
          <a:xfrm>
            <a:off x="0" y="2133600"/>
            <a:ext cx="9144000" cy="152400"/>
          </a:xfrm>
          <a:prstGeom prst="rect">
            <a:avLst/>
          </a:prstGeom>
          <a:gradFill rotWithShape="1">
            <a:gsLst>
              <a:gs pos="0">
                <a:schemeClr val="bg1"/>
              </a:gs>
              <a:gs pos="100000">
                <a:srgbClr val="C0C0C0"/>
              </a:gs>
            </a:gsLst>
            <a:lin ang="0" scaled="1"/>
            <a:tileRect/>
          </a:gradFill>
          <a:ln w="9525">
            <a:noFill/>
          </a:ln>
        </p:spPr>
        <p:txBody>
          <a:bodyPr wrap="none" anchor="ctr"/>
          <a:p>
            <a:endParaRPr lang="zh-CN" altLang="en-US" dirty="0">
              <a:latin typeface="Arial" panose="020B0604020202020204" pitchFamily="34" charset="0"/>
            </a:endParaRPr>
          </a:p>
        </p:txBody>
      </p:sp>
      <p:sp>
        <p:nvSpPr>
          <p:cNvPr id="4106" name="Text Box 12"/>
          <p:cNvSpPr txBox="1"/>
          <p:nvPr/>
        </p:nvSpPr>
        <p:spPr>
          <a:xfrm>
            <a:off x="1203325" y="500380"/>
            <a:ext cx="6934200" cy="768350"/>
          </a:xfrm>
          <a:prstGeom prst="rect">
            <a:avLst/>
          </a:prstGeom>
          <a:noFill/>
          <a:ln w="9525">
            <a:noFill/>
          </a:ln>
        </p:spPr>
        <p:txBody>
          <a:bodyPr>
            <a:spAutoFit/>
          </a:bodyPr>
          <a:p>
            <a:pPr algn="ctr">
              <a:spcBef>
                <a:spcPct val="50000"/>
              </a:spcBef>
            </a:pPr>
            <a:r>
              <a:rPr lang="zh-CN" altLang="en-US" sz="4400" dirty="0">
                <a:solidFill>
                  <a:schemeClr val="bg1"/>
                </a:solidFill>
                <a:latin typeface="黑体" panose="02010609060101010101" pitchFamily="49" charset="-122"/>
                <a:ea typeface="黑体" panose="02010609060101010101" pitchFamily="49" charset="-122"/>
              </a:rPr>
              <a:t>第</a:t>
            </a:r>
            <a:r>
              <a:rPr lang="en-US" altLang="zh-CN" sz="4400" dirty="0">
                <a:solidFill>
                  <a:schemeClr val="bg1"/>
                </a:solidFill>
                <a:latin typeface="黑体" panose="02010609060101010101" pitchFamily="49" charset="-122"/>
                <a:ea typeface="黑体" panose="02010609060101010101" pitchFamily="49" charset="-122"/>
              </a:rPr>
              <a:t>2</a:t>
            </a:r>
            <a:r>
              <a:rPr lang="zh-CN" altLang="en-US" sz="4400" dirty="0">
                <a:solidFill>
                  <a:schemeClr val="bg1"/>
                </a:solidFill>
                <a:latin typeface="黑体" panose="02010609060101010101" pitchFamily="49" charset="-122"/>
                <a:ea typeface="黑体" panose="02010609060101010101" pitchFamily="49" charset="-122"/>
              </a:rPr>
              <a:t>章 算法分析基础</a:t>
            </a:r>
            <a:endParaRPr lang="zh-CN" altLang="en-US" sz="4400" dirty="0">
              <a:solidFill>
                <a:schemeClr val="bg1"/>
              </a:solidFill>
              <a:latin typeface="黑体" panose="02010609060101010101" pitchFamily="49" charset="-122"/>
              <a:ea typeface="黑体" panose="02010609060101010101" pitchFamily="49" charset="-122"/>
            </a:endParaRPr>
          </a:p>
        </p:txBody>
      </p:sp>
      <p:grpSp>
        <p:nvGrpSpPr>
          <p:cNvPr id="12291" name="Group 3"/>
          <p:cNvGrpSpPr/>
          <p:nvPr/>
        </p:nvGrpSpPr>
        <p:grpSpPr>
          <a:xfrm>
            <a:off x="2022475" y="2669223"/>
            <a:ext cx="762000" cy="665162"/>
            <a:chOff x="1110" y="2656"/>
            <a:chExt cx="1549" cy="1351"/>
          </a:xfrm>
        </p:grpSpPr>
        <p:sp>
          <p:nvSpPr>
            <p:cNvPr id="12316"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7"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grpSp>
        <p:nvGrpSpPr>
          <p:cNvPr id="12292" name="Group 7"/>
          <p:cNvGrpSpPr/>
          <p:nvPr/>
        </p:nvGrpSpPr>
        <p:grpSpPr>
          <a:xfrm>
            <a:off x="2044700" y="3562985"/>
            <a:ext cx="762000" cy="665163"/>
            <a:chOff x="3174" y="2656"/>
            <a:chExt cx="1549" cy="1351"/>
          </a:xfrm>
        </p:grpSpPr>
        <p:sp>
          <p:nvSpPr>
            <p:cNvPr id="12313"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4"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sp>
        <p:nvSpPr>
          <p:cNvPr id="12293" name="Line 11"/>
          <p:cNvSpPr/>
          <p:nvPr/>
        </p:nvSpPr>
        <p:spPr>
          <a:xfrm>
            <a:off x="2625725" y="3245485"/>
            <a:ext cx="4800600" cy="0"/>
          </a:xfrm>
          <a:prstGeom prst="line">
            <a:avLst/>
          </a:prstGeom>
          <a:ln w="25400" cap="flat" cmpd="sng">
            <a:solidFill>
              <a:srgbClr val="C0C0C0"/>
            </a:solidFill>
            <a:prstDash val="sysDot"/>
            <a:headEnd type="none" w="med" len="med"/>
            <a:tailEnd type="oval" w="med" len="med"/>
          </a:ln>
        </p:spPr>
      </p:sp>
      <p:sp>
        <p:nvSpPr>
          <p:cNvPr id="12294" name="Text Box 12"/>
          <p:cNvSpPr txBox="1"/>
          <p:nvPr/>
        </p:nvSpPr>
        <p:spPr>
          <a:xfrm>
            <a:off x="2241550" y="2747010"/>
            <a:ext cx="354013"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1</a:t>
            </a:r>
            <a:endParaRPr lang="en-US" altLang="zh-CN" sz="2400" b="1" dirty="0">
              <a:solidFill>
                <a:schemeClr val="tx1"/>
              </a:solidFill>
              <a:latin typeface="宋体" panose="02010600030101010101" pitchFamily="2" charset="-122"/>
            </a:endParaRPr>
          </a:p>
        </p:txBody>
      </p:sp>
      <p:sp>
        <p:nvSpPr>
          <p:cNvPr id="12295" name="Line 13"/>
          <p:cNvSpPr/>
          <p:nvPr/>
        </p:nvSpPr>
        <p:spPr>
          <a:xfrm>
            <a:off x="2627313" y="4180523"/>
            <a:ext cx="4800600" cy="0"/>
          </a:xfrm>
          <a:prstGeom prst="line">
            <a:avLst/>
          </a:prstGeom>
          <a:ln w="25400" cap="flat" cmpd="sng">
            <a:solidFill>
              <a:srgbClr val="C0C0C0"/>
            </a:solidFill>
            <a:prstDash val="sysDot"/>
            <a:headEnd type="none" w="med" len="med"/>
            <a:tailEnd type="oval" w="med" len="med"/>
          </a:ln>
        </p:spPr>
      </p:sp>
      <p:sp>
        <p:nvSpPr>
          <p:cNvPr id="12296" name="Text Box 14"/>
          <p:cNvSpPr txBox="1"/>
          <p:nvPr/>
        </p:nvSpPr>
        <p:spPr>
          <a:xfrm>
            <a:off x="2239963" y="3677285"/>
            <a:ext cx="354012"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2</a:t>
            </a:r>
            <a:endParaRPr lang="en-US" altLang="zh-CN" sz="2400" b="1" dirty="0">
              <a:solidFill>
                <a:schemeClr val="tx1"/>
              </a:solidFill>
              <a:latin typeface="宋体" panose="02010600030101010101" pitchFamily="2" charset="-122"/>
            </a:endParaRPr>
          </a:p>
        </p:txBody>
      </p:sp>
      <p:grpSp>
        <p:nvGrpSpPr>
          <p:cNvPr id="12297" name="Group 15"/>
          <p:cNvGrpSpPr/>
          <p:nvPr/>
        </p:nvGrpSpPr>
        <p:grpSpPr>
          <a:xfrm>
            <a:off x="2044700" y="4455160"/>
            <a:ext cx="762000" cy="665163"/>
            <a:chOff x="1110" y="2656"/>
            <a:chExt cx="1549" cy="1351"/>
          </a:xfrm>
        </p:grpSpPr>
        <p:sp>
          <p:nvSpPr>
            <p:cNvPr id="12310" name="AutoShape 16"/>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1" name="AutoShape 17"/>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78" name="AutoShape 18"/>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sp>
        <p:nvSpPr>
          <p:cNvPr id="12298" name="Line 23"/>
          <p:cNvSpPr/>
          <p:nvPr/>
        </p:nvSpPr>
        <p:spPr>
          <a:xfrm>
            <a:off x="2654300" y="5064760"/>
            <a:ext cx="4800600" cy="0"/>
          </a:xfrm>
          <a:prstGeom prst="line">
            <a:avLst/>
          </a:prstGeom>
          <a:ln w="25400" cap="flat" cmpd="sng">
            <a:solidFill>
              <a:srgbClr val="C0C0C0"/>
            </a:solidFill>
            <a:prstDash val="sysDot"/>
            <a:headEnd type="none" w="med" len="med"/>
            <a:tailEnd type="oval" w="med" len="med"/>
          </a:ln>
        </p:spPr>
      </p:sp>
      <p:sp>
        <p:nvSpPr>
          <p:cNvPr id="12299" name="Text Box 24"/>
          <p:cNvSpPr txBox="1"/>
          <p:nvPr/>
        </p:nvSpPr>
        <p:spPr>
          <a:xfrm>
            <a:off x="2241550" y="4553585"/>
            <a:ext cx="354013"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3</a:t>
            </a:r>
            <a:endParaRPr lang="en-US" altLang="zh-CN" sz="2400" b="1" dirty="0">
              <a:solidFill>
                <a:schemeClr val="tx1"/>
              </a:solidFill>
              <a:latin typeface="宋体" panose="02010600030101010101" pitchFamily="2" charset="-122"/>
            </a:endParaRPr>
          </a:p>
        </p:txBody>
      </p:sp>
      <p:sp>
        <p:nvSpPr>
          <p:cNvPr id="12300" name="Text Box 27"/>
          <p:cNvSpPr txBox="1"/>
          <p:nvPr/>
        </p:nvSpPr>
        <p:spPr>
          <a:xfrm>
            <a:off x="3132138" y="2596198"/>
            <a:ext cx="4032250" cy="583565"/>
          </a:xfrm>
          <a:prstGeom prst="rect">
            <a:avLst/>
          </a:prstGeom>
          <a:noFill/>
          <a:ln w="9525">
            <a:noFill/>
          </a:ln>
        </p:spPr>
        <p:txBody>
          <a:bodyPr>
            <a:spAutoFit/>
          </a:bodyPr>
          <a:p>
            <a:pPr>
              <a:spcBef>
                <a:spcPct val="50000"/>
              </a:spcBef>
            </a:pPr>
            <a:r>
              <a:rPr lang="zh-CN" altLang="en-US" sz="3200" b="1" dirty="0">
                <a:solidFill>
                  <a:schemeClr val="tx1"/>
                </a:solidFill>
                <a:latin typeface="宋体" panose="02010600030101010101" pitchFamily="2" charset="-122"/>
              </a:rPr>
              <a:t>算法时间复杂性分析</a:t>
            </a:r>
            <a:endParaRPr lang="zh-CN" altLang="en-US" sz="3200" b="1" dirty="0">
              <a:solidFill>
                <a:schemeClr val="tx1"/>
              </a:solidFill>
              <a:latin typeface="宋体" panose="02010600030101010101" pitchFamily="2" charset="-122"/>
            </a:endParaRPr>
          </a:p>
        </p:txBody>
      </p:sp>
      <p:sp>
        <p:nvSpPr>
          <p:cNvPr id="12301" name="Text Box 30"/>
          <p:cNvSpPr txBox="1"/>
          <p:nvPr/>
        </p:nvSpPr>
        <p:spPr>
          <a:xfrm>
            <a:off x="3130550" y="3540760"/>
            <a:ext cx="5447665" cy="583565"/>
          </a:xfrm>
          <a:prstGeom prst="rect">
            <a:avLst/>
          </a:prstGeom>
          <a:noFill/>
          <a:ln w="9525">
            <a:noFill/>
          </a:ln>
        </p:spPr>
        <p:txBody>
          <a:bodyPr wrap="square">
            <a:spAutoFit/>
          </a:bodyPr>
          <a:p>
            <a:pPr>
              <a:spcBef>
                <a:spcPct val="50000"/>
              </a:spcBef>
            </a:pPr>
            <a:r>
              <a:rPr lang="zh-CN" altLang="en-US" sz="3200" b="1" dirty="0">
                <a:solidFill>
                  <a:schemeClr val="tx1"/>
                </a:solidFill>
                <a:latin typeface="宋体" panose="02010600030101010101" pitchFamily="2" charset="-122"/>
              </a:rPr>
              <a:t>算法空间复杂性分析</a:t>
            </a:r>
            <a:endParaRPr lang="zh-CN" altLang="en-US" sz="3200" b="1" dirty="0">
              <a:solidFill>
                <a:schemeClr val="tx1"/>
              </a:solidFill>
              <a:latin typeface="宋体" panose="02010600030101010101" pitchFamily="2" charset="-122"/>
            </a:endParaRPr>
          </a:p>
        </p:txBody>
      </p:sp>
      <p:sp>
        <p:nvSpPr>
          <p:cNvPr id="12302" name="Text Box 30"/>
          <p:cNvSpPr txBox="1"/>
          <p:nvPr/>
        </p:nvSpPr>
        <p:spPr>
          <a:xfrm>
            <a:off x="3203575" y="4426585"/>
            <a:ext cx="4032250" cy="583565"/>
          </a:xfrm>
          <a:prstGeom prst="rect">
            <a:avLst/>
          </a:prstGeom>
          <a:noFill/>
          <a:ln w="9525">
            <a:noFill/>
          </a:ln>
        </p:spPr>
        <p:txBody>
          <a:bodyPr>
            <a:spAutoFit/>
          </a:bodyPr>
          <a:p>
            <a:pPr>
              <a:spcBef>
                <a:spcPct val="50000"/>
              </a:spcBef>
            </a:pPr>
            <a:r>
              <a:rPr lang="zh-CN" altLang="en-US" sz="3200" b="1" dirty="0">
                <a:solidFill>
                  <a:schemeClr val="tx1"/>
                </a:solidFill>
                <a:latin typeface="宋体" panose="02010600030101010101" pitchFamily="2" charset="-122"/>
              </a:rPr>
              <a:t>最优算法</a:t>
            </a:r>
            <a:endParaRPr lang="zh-CN" altLang="en-US" sz="3200" b="1" dirty="0">
              <a:solidFill>
                <a:schemeClr val="tx1"/>
              </a:solidFill>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516255" y="1322705"/>
            <a:ext cx="8126095" cy="4078605"/>
          </a:xfrm>
          <a:prstGeom prst="rect">
            <a:avLst/>
          </a:prstGeom>
          <a:noFill/>
          <a:ln w="9525">
            <a:noFill/>
            <a:miter lim="800000"/>
          </a:ln>
          <a:effectLst/>
        </p:spPr>
        <p:txBody>
          <a:bodyPr wrap="square">
            <a:spAutoFit/>
          </a:bodyPr>
          <a:lstStyle/>
          <a:p>
            <a:pPr>
              <a:lnSpc>
                <a:spcPct val="120000"/>
              </a:lnSpc>
            </a:pPr>
            <a:r>
              <a:rPr lang="zh-CN" altLang="pt-BR" sz="24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大</a:t>
            </a:r>
            <a:r>
              <a:rPr lang="en-US" sz="2400" b="1" dirty="0" smtClean="0">
                <a:latin typeface="楷体" panose="02010609060101010101" pitchFamily="49" charset="-122"/>
                <a:ea typeface="楷体" panose="02010609060101010101" pitchFamily="49" charset="-122"/>
                <a:cs typeface="Times New Roman" panose="02020603050405020304" pitchFamily="18" charset="0"/>
                <a:sym typeface="Symbol" panose="05050102010706020507"/>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符号用来描述</a:t>
            </a:r>
            <a:r>
              <a:rPr lang="zh-CN" altLang="en-US" sz="2400" b="1" dirty="0" smtClean="0">
                <a:solidFill>
                  <a:srgbClr val="9900FF"/>
                </a:solidFill>
                <a:latin typeface="楷体" panose="02010609060101010101" pitchFamily="49" charset="-122"/>
                <a:ea typeface="楷体" panose="02010609060101010101" pitchFamily="49" charset="-122"/>
                <a:cs typeface="Times New Roman" panose="02020603050405020304" pitchFamily="18" charset="0"/>
              </a:rPr>
              <a:t>增长率的下界</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，表示</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f</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的增长最少像</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g</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增长的那样快，也就是说，当输入规模为</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时，算法消耗时间的最小值。</a:t>
            </a:r>
            <a:endParaRPr lang="zh-CN" altLang="en-US" sz="2400" b="1" dirty="0" smtClean="0">
              <a:latin typeface="楷体" panose="02010609060101010101" pitchFamily="49" charset="-122"/>
              <a:ea typeface="楷体" panose="02010609060101010101" pitchFamily="49" charset="-122"/>
              <a:cs typeface="Times New Roman" panose="02020603050405020304" pitchFamily="18" charset="0"/>
            </a:endParaRPr>
          </a:p>
          <a:p>
            <a:pPr>
              <a:lnSpc>
                <a:spcPct val="120000"/>
              </a:lnSpc>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    与大</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O</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符号对称，</a:t>
            </a:r>
            <a:r>
              <a:rPr lang="zh-CN" altLang="en-US" sz="2400" b="1" dirty="0" smtClean="0">
                <a:solidFill>
                  <a:srgbClr val="9900FF"/>
                </a:solidFill>
                <a:latin typeface="楷体" panose="02010609060101010101" pitchFamily="49" charset="-122"/>
                <a:ea typeface="楷体" panose="02010609060101010101" pitchFamily="49" charset="-122"/>
                <a:cs typeface="Times New Roman" panose="02020603050405020304" pitchFamily="18" charset="0"/>
              </a:rPr>
              <a:t>这个下界的阶越高，结果就越有价值</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，所以，对于</a:t>
            </a:r>
            <a:r>
              <a:rPr lang="en-US" sz="2400" b="1" dirty="0" err="1" smtClean="0">
                <a:latin typeface="楷体" panose="02010609060101010101" pitchFamily="49" charset="-122"/>
                <a:ea typeface="楷体" panose="02010609060101010101" pitchFamily="49" charset="-122"/>
                <a:cs typeface="Times New Roman" panose="02020603050405020304" pitchFamily="18" charset="0"/>
              </a:rPr>
              <a:t>10</a:t>
            </a:r>
            <a:r>
              <a:rPr lang="en-US" sz="2400" b="1" i="1" dirty="0" err="1" smtClean="0">
                <a:latin typeface="楷体" panose="02010609060101010101" pitchFamily="49" charset="-122"/>
                <a:ea typeface="楷体" panose="02010609060101010101" pitchFamily="49" charset="-122"/>
                <a:cs typeface="Times New Roman" panose="02020603050405020304" pitchFamily="18" charset="0"/>
              </a:rPr>
              <a:t>n</a:t>
            </a:r>
            <a:r>
              <a:rPr lang="en-US" sz="2400" b="1" baseline="30000" dirty="0" err="1" smtClean="0">
                <a:latin typeface="楷体" panose="02010609060101010101" pitchFamily="49" charset="-122"/>
                <a:ea typeface="楷体" panose="02010609060101010101" pitchFamily="49" charset="-122"/>
                <a:cs typeface="Times New Roman" panose="02020603050405020304" pitchFamily="18" charset="0"/>
              </a:rPr>
              <a:t>2</a:t>
            </a:r>
            <a:r>
              <a:rPr lang="en-US" sz="2400" b="1" dirty="0" err="1" smtClean="0">
                <a:latin typeface="楷体" panose="02010609060101010101" pitchFamily="49" charset="-122"/>
                <a:ea typeface="楷体" panose="02010609060101010101" pitchFamily="49" charset="-122"/>
                <a:cs typeface="Times New Roman" panose="02020603050405020304" pitchFamily="18" charset="0"/>
              </a:rPr>
              <a:t>+4</a:t>
            </a:r>
            <a:r>
              <a:rPr lang="en-US" sz="2400" b="1" i="1" dirty="0" err="1"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err="1" smtClean="0">
                <a:latin typeface="楷体" panose="02010609060101010101" pitchFamily="49" charset="-122"/>
                <a:ea typeface="楷体" panose="02010609060101010101" pitchFamily="49" charset="-122"/>
                <a:cs typeface="Times New Roman" panose="02020603050405020304" pitchFamily="18" charset="0"/>
              </a:rPr>
              <a:t>+2</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dirty="0" smtClean="0">
                <a:latin typeface="楷体" panose="02010609060101010101" pitchFamily="49" charset="-122"/>
                <a:ea typeface="楷体" panose="02010609060101010101" pitchFamily="49" charset="-122"/>
                <a:cs typeface="Times New Roman" panose="02020603050405020304" pitchFamily="18" charset="0"/>
                <a:sym typeface="Symbol" panose="05050102010706020507"/>
              </a:rPr>
              <a:t></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err="1" smtClean="0">
                <a:latin typeface="楷体" panose="02010609060101010101" pitchFamily="49" charset="-122"/>
                <a:ea typeface="楷体" panose="02010609060101010101" pitchFamily="49" charset="-122"/>
                <a:cs typeface="Times New Roman" panose="02020603050405020304" pitchFamily="18" charset="0"/>
              </a:rPr>
              <a:t>n</a:t>
            </a:r>
            <a:r>
              <a:rPr lang="en-US" sz="2400" b="1" baseline="30000" dirty="0" err="1" smtClean="0">
                <a:latin typeface="楷体" panose="02010609060101010101" pitchFamily="49" charset="-122"/>
                <a:ea typeface="楷体" panose="02010609060101010101" pitchFamily="49" charset="-122"/>
                <a:cs typeface="Times New Roman" panose="02020603050405020304" pitchFamily="18" charset="0"/>
              </a:rPr>
              <a:t>2</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比</a:t>
            </a:r>
            <a:r>
              <a:rPr lang="en-US" sz="2400" b="1" dirty="0" smtClean="0">
                <a:latin typeface="楷体" panose="02010609060101010101" pitchFamily="49" charset="-122"/>
                <a:ea typeface="楷体" panose="02010609060101010101" pitchFamily="49" charset="-122"/>
                <a:cs typeface="Times New Roman" panose="02020603050405020304" pitchFamily="18" charset="0"/>
                <a:sym typeface="Symbol" panose="05050102010706020507"/>
              </a:rPr>
              <a:t></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有价值。一个算法的时间用大</a:t>
            </a:r>
            <a:r>
              <a:rPr lang="en-US" sz="2400" b="1" dirty="0" smtClean="0">
                <a:latin typeface="楷体" panose="02010609060101010101" pitchFamily="49" charset="-122"/>
                <a:ea typeface="楷体" panose="02010609060101010101" pitchFamily="49" charset="-122"/>
                <a:cs typeface="Times New Roman" panose="02020603050405020304" pitchFamily="18" charset="0"/>
                <a:sym typeface="Symbol" panose="05050102010706020507"/>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符号表示时，总是采用最有价值的</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g</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表示，称之为</a:t>
            </a:r>
            <a:r>
              <a:rPr lang="zh-CN" altLang="en-US" sz="2400" b="1" dirty="0" smtClean="0">
                <a:solidFill>
                  <a:srgbClr val="9900FF"/>
                </a:solidFill>
                <a:latin typeface="楷体" panose="02010609060101010101" pitchFamily="49" charset="-122"/>
                <a:ea typeface="楷体" panose="02010609060101010101" pitchFamily="49" charset="-122"/>
                <a:cs typeface="Times New Roman" panose="02020603050405020304" pitchFamily="18" charset="0"/>
              </a:rPr>
              <a:t>“紧凑下界”或“紧确下界”</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 </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a:lnSpc>
                <a:spcPct val="120000"/>
              </a:lnSpc>
            </a:pPr>
            <a:r>
              <a:rPr lang="zh-CN" altLang="pt-BR" sz="2400" b="1" dirty="0">
                <a:latin typeface="楷体" panose="02010609060101010101" pitchFamily="49" charset="-122"/>
                <a:ea typeface="楷体" panose="02010609060101010101" pitchFamily="49" charset="-122"/>
                <a:cs typeface="Times New Roman" panose="02020603050405020304" pitchFamily="18" charset="0"/>
              </a:rPr>
              <a:t>    一般地，如果</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f</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pt-BR" altLang="zh-CN" sz="2400" b="1" i="1" baseline="-25000" dirty="0">
                <a:latin typeface="楷体" panose="02010609060101010101" pitchFamily="49" charset="-122"/>
                <a:ea typeface="楷体" panose="02010609060101010101" pitchFamily="49" charset="-122"/>
                <a:cs typeface="Times New Roman" panose="02020603050405020304" pitchFamily="18" charset="0"/>
              </a:rPr>
              <a:t>m</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i="1" baseline="30000" dirty="0">
                <a:latin typeface="楷体" panose="02010609060101010101" pitchFamily="49" charset="-122"/>
                <a:ea typeface="楷体" panose="02010609060101010101" pitchFamily="49" charset="-122"/>
                <a:cs typeface="Times New Roman" panose="02020603050405020304" pitchFamily="18" charset="0"/>
              </a:rPr>
              <a:t>m</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pt-BR" altLang="zh-CN" sz="2400" b="1" i="1" baseline="-25000" dirty="0">
                <a:latin typeface="楷体" panose="02010609060101010101" pitchFamily="49" charset="-122"/>
                <a:ea typeface="楷体" panose="02010609060101010101" pitchFamily="49" charset="-122"/>
                <a:cs typeface="Times New Roman" panose="02020603050405020304" pitchFamily="18" charset="0"/>
              </a:rPr>
              <a:t>m</a:t>
            </a:r>
            <a:r>
              <a:rPr lang="pt-BR" altLang="zh-CN" sz="2400" b="1" baseline="-25000" dirty="0">
                <a:latin typeface="楷体" panose="02010609060101010101" pitchFamily="49" charset="-122"/>
                <a:ea typeface="楷体" panose="02010609060101010101" pitchFamily="49" charset="-122"/>
                <a:cs typeface="Times New Roman" panose="02020603050405020304" pitchFamily="18" charset="0"/>
              </a:rPr>
              <a:t>-1</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i="1" baseline="30000" dirty="0">
                <a:latin typeface="楷体" panose="02010609060101010101" pitchFamily="49" charset="-122"/>
                <a:ea typeface="楷体" panose="02010609060101010101" pitchFamily="49" charset="-122"/>
                <a:cs typeface="Times New Roman" panose="02020603050405020304" pitchFamily="18" charset="0"/>
              </a:rPr>
              <a:t>m</a:t>
            </a:r>
            <a:r>
              <a:rPr lang="pt-BR" altLang="zh-CN" sz="2400" b="1" baseline="30000" dirty="0">
                <a:latin typeface="楷体" panose="02010609060101010101" pitchFamily="49" charset="-122"/>
                <a:ea typeface="楷体" panose="02010609060101010101" pitchFamily="49" charset="-122"/>
                <a:cs typeface="Times New Roman" panose="02020603050405020304" pitchFamily="18" charset="0"/>
              </a:rPr>
              <a:t>-1</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pt-BR" altLang="zh-CN" sz="2400" b="1" baseline="-25000" dirty="0">
                <a:latin typeface="楷体" panose="02010609060101010101" pitchFamily="49" charset="-122"/>
                <a:ea typeface="楷体" panose="02010609060101010101" pitchFamily="49" charset="-122"/>
                <a:cs typeface="Times New Roman" panose="02020603050405020304" pitchFamily="18" charset="0"/>
              </a:rPr>
              <a:t>1</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pt-BR" altLang="zh-CN" sz="2400" b="1" baseline="-25000" dirty="0">
                <a:latin typeface="楷体" panose="02010609060101010101" pitchFamily="49" charset="-122"/>
                <a:ea typeface="楷体" panose="02010609060101010101" pitchFamily="49" charset="-122"/>
                <a:cs typeface="Times New Roman" panose="02020603050405020304" pitchFamily="18" charset="0"/>
              </a:rPr>
              <a:t>0</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，有</a:t>
            </a:r>
            <a:r>
              <a:rPr lang="pt-BR" altLang="zh-CN" sz="2400" b="1" i="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f</a:t>
            </a:r>
            <a:r>
              <a:rPr lang="pt-BR" altLang="zh-CN"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a:t>
            </a:r>
            <a:r>
              <a:rPr lang="pt-BR" altLang="zh-CN"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 (</a:t>
            </a:r>
            <a:r>
              <a:rPr lang="pt-BR" altLang="zh-CN" sz="2400" b="1" i="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n</a:t>
            </a:r>
            <a:r>
              <a:rPr lang="pt-BR" altLang="zh-CN" sz="2400" b="1" i="1" baseline="30000" dirty="0">
                <a:solidFill>
                  <a:srgbClr val="9900FF"/>
                </a:solidFill>
                <a:latin typeface="楷体" panose="02010609060101010101" pitchFamily="49" charset="-122"/>
                <a:ea typeface="楷体" panose="02010609060101010101" pitchFamily="49" charset="-122"/>
                <a:cs typeface="Times New Roman" panose="02020603050405020304" pitchFamily="18" charset="0"/>
              </a:rPr>
              <a:t>m</a:t>
            </a:r>
            <a:r>
              <a:rPr lang="pt-BR" altLang="zh-CN"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7346" name="Text Box 4"/>
          <p:cNvSpPr txBox="1">
            <a:spLocks noChangeArrowheads="1"/>
          </p:cNvSpPr>
          <p:nvPr/>
        </p:nvSpPr>
        <p:spPr bwMode="auto">
          <a:xfrm>
            <a:off x="1062990" y="259715"/>
            <a:ext cx="7089140" cy="583565"/>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定义2. 大Ω符号——渐近下界记号</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468313" y="1557338"/>
            <a:ext cx="8064500" cy="132207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例</a:t>
            </a:r>
            <a:r>
              <a:rPr lang="en-US" altLang="zh-CN"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2.1】</a:t>
            </a:r>
            <a:r>
              <a:rPr kumimoji="1" lang="zh-CN" altLang="en-US" sz="2800" b="1">
                <a:latin typeface="华文楷体" panose="02010600040101010101" pitchFamily="2" charset="-122"/>
                <a:ea typeface="华文楷体" panose="02010600040101010101" pitchFamily="2" charset="-122"/>
              </a:rPr>
              <a:t>证明：</a:t>
            </a:r>
            <a:r>
              <a:rPr kumimoji="1" lang="en-US" altLang="zh-CN" sz="2800" b="1" i="1">
                <a:latin typeface="华文楷体" panose="02010600040101010101" pitchFamily="2" charset="-122"/>
                <a:ea typeface="华文楷体" panose="02010600040101010101" pitchFamily="2" charset="-122"/>
              </a:rPr>
              <a:t>T</a:t>
            </a:r>
            <a:r>
              <a:rPr kumimoji="1" lang="en-US" altLang="zh-CN" sz="2800" b="1">
                <a:latin typeface="华文楷体" panose="02010600040101010101" pitchFamily="2" charset="-122"/>
                <a:ea typeface="华文楷体" panose="02010600040101010101" pitchFamily="2" charset="-122"/>
              </a:rPr>
              <a:t>(</a:t>
            </a:r>
            <a:r>
              <a:rPr kumimoji="1" lang="en-US" altLang="zh-CN" sz="2800" b="1" i="1">
                <a:latin typeface="华文楷体" panose="02010600040101010101" pitchFamily="2" charset="-122"/>
                <a:ea typeface="华文楷体" panose="02010600040101010101" pitchFamily="2" charset="-122"/>
              </a:rPr>
              <a:t>n</a:t>
            </a:r>
            <a:r>
              <a:rPr kumimoji="1" lang="en-US" altLang="zh-CN" sz="2800" b="1">
                <a:latin typeface="华文楷体" panose="02010600040101010101" pitchFamily="2" charset="-122"/>
                <a:ea typeface="华文楷体" panose="02010600040101010101" pitchFamily="2" charset="-122"/>
              </a:rPr>
              <a:t>) =</a:t>
            </a:r>
            <a:r>
              <a:rPr kumimoji="1" lang="en-US" altLang="zh-CN" sz="2800">
                <a:latin typeface="华文楷体" panose="02010600040101010101" pitchFamily="2" charset="-122"/>
                <a:ea typeface="华文楷体" panose="02010600040101010101" pitchFamily="2" charset="-122"/>
              </a:rPr>
              <a:t> </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i="1">
                <a:latin typeface="华文楷体" panose="02010600040101010101" pitchFamily="2" charset="-122"/>
                <a:ea typeface="华文楷体" panose="02010600040101010101" pitchFamily="2" charset="-122"/>
              </a:rPr>
              <a:t>n = </a:t>
            </a:r>
            <a:r>
              <a:rPr kumimoji="1" lang="en-US" altLang="zh-CN" sz="2800" b="1">
                <a:latin typeface="华文楷体" panose="02010600040101010101" pitchFamily="2" charset="-122"/>
                <a:ea typeface="华文楷体" panose="02010600040101010101" pitchFamily="2" charset="-122"/>
              </a:rPr>
              <a:t>Ω(</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en-US" altLang="zh-CN" sz="2800" b="1">
                <a:latin typeface="华文楷体" panose="02010600040101010101" pitchFamily="2" charset="-122"/>
                <a:ea typeface="华文楷体" panose="02010600040101010101" pitchFamily="2" charset="-122"/>
              </a:rPr>
              <a:t>)</a:t>
            </a:r>
            <a:endParaRPr kumimoji="1" lang="en-US" altLang="zh-CN" sz="2800" b="1">
              <a:latin typeface="华文楷体" panose="02010600040101010101" pitchFamily="2" charset="-122"/>
              <a:ea typeface="华文楷体" panose="02010600040101010101" pitchFamily="2" charset="-122"/>
            </a:endParaRPr>
          </a:p>
          <a:p>
            <a:pPr eaLnBrk="1" hangingPunct="1"/>
            <a:endParaRPr kumimoji="1" lang="en-US" altLang="zh-CN" sz="2400" b="1">
              <a:latin typeface="华文楷体" panose="02010600040101010101" pitchFamily="2" charset="-122"/>
              <a:ea typeface="华文楷体" panose="02010600040101010101" pitchFamily="2" charset="-122"/>
            </a:endParaRPr>
          </a:p>
          <a:p>
            <a:pPr eaLnBrk="1" hangingPunct="1"/>
            <a:endParaRPr kumimoji="1" lang="en-US" altLang="zh-CN" sz="2800" b="1">
              <a:latin typeface="华文楷体" panose="02010600040101010101" pitchFamily="2" charset="-122"/>
              <a:ea typeface="华文楷体" panose="02010600040101010101" pitchFamily="2" charset="-122"/>
            </a:endParaRPr>
          </a:p>
        </p:txBody>
      </p:sp>
      <p:graphicFrame>
        <p:nvGraphicFramePr>
          <p:cNvPr id="59395"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69" name="公式" r:id="rId1" imgW="2743200" imgH="5181600" progId="Equation.3">
                  <p:embed/>
                </p:oleObj>
              </mc:Choice>
              <mc:Fallback>
                <p:oleObj name="公式" r:id="rId1" imgW="2743200" imgH="5181600" progId="Equation.3">
                  <p:embed/>
                  <p:pic>
                    <p:nvPicPr>
                      <p:cNvPr id="0" name="图片 7168"/>
                      <p:cNvPicPr>
                        <a:picLocks noChangeAspect="1"/>
                      </p:cNvPicPr>
                      <p:nvPr/>
                    </p:nvPicPr>
                    <p:blipFill>
                      <a:blip r:embed="rId2"/>
                      <a:stretch>
                        <a:fillRect/>
                      </a:stretch>
                    </p:blipFill>
                    <p:spPr>
                      <a:xfrm>
                        <a:off x="4514850" y="3321050"/>
                        <a:ext cx="114300" cy="215900"/>
                      </a:xfrm>
                      <a:prstGeom prst="rect">
                        <a:avLst/>
                      </a:prstGeom>
                      <a:noFill/>
                      <a:ln w="9525">
                        <a:noFill/>
                      </a:ln>
                    </p:spPr>
                  </p:pic>
                </p:oleObj>
              </mc:Fallback>
            </mc:AlternateContent>
          </a:graphicData>
        </a:graphic>
      </p:graphicFrame>
      <p:sp>
        <p:nvSpPr>
          <p:cNvPr id="57346" name="Text Box 4"/>
          <p:cNvSpPr txBox="1">
            <a:spLocks noChangeArrowheads="1"/>
          </p:cNvSpPr>
          <p:nvPr/>
        </p:nvSpPr>
        <p:spPr bwMode="auto">
          <a:xfrm>
            <a:off x="1139825" y="227330"/>
            <a:ext cx="7089140" cy="583565"/>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定义2. 大Ω符号——渐近下界记号</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345440" y="2737485"/>
            <a:ext cx="8331835" cy="1814830"/>
          </a:xfrm>
          <a:prstGeom prst="rect">
            <a:avLst/>
          </a:prstGeom>
          <a:noFill/>
        </p:spPr>
        <p:txBody>
          <a:bodyPr wrap="square" rtlCol="0">
            <a:spAutoFit/>
          </a:bodyPr>
          <a:p>
            <a:pPr algn="l" eaLnBrk="1" hangingPunct="1"/>
            <a:r>
              <a:rPr kumimoji="1" lang="zh-CN" altLang="en-US" sz="2800" b="1">
                <a:latin typeface="华文楷体" panose="02010600040101010101" pitchFamily="2" charset="-122"/>
                <a:ea typeface="华文楷体" panose="02010600040101010101" pitchFamily="2" charset="-122"/>
                <a:sym typeface="+mn-ea"/>
              </a:rPr>
              <a:t>证：取</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25000">
                <a:latin typeface="华文楷体" panose="02010600040101010101" pitchFamily="2" charset="-122"/>
                <a:ea typeface="华文楷体" panose="02010600040101010101" pitchFamily="2" charset="-122"/>
                <a:sym typeface="+mn-ea"/>
              </a:rPr>
              <a:t>0</a:t>
            </a:r>
            <a:r>
              <a:rPr kumimoji="1" lang="zh-CN" altLang="en-US" sz="2800" b="1">
                <a:latin typeface="华文楷体" panose="02010600040101010101" pitchFamily="2" charset="-122"/>
                <a:ea typeface="华文楷体" panose="02010600040101010101" pitchFamily="2" charset="-122"/>
                <a:sym typeface="+mn-ea"/>
              </a:rPr>
              <a:t>＝</a:t>
            </a:r>
            <a:r>
              <a:rPr kumimoji="1" lang="en-US" altLang="zh-CN" sz="2800" b="1">
                <a:latin typeface="华文楷体" panose="02010600040101010101" pitchFamily="2" charset="-122"/>
                <a:ea typeface="华文楷体" panose="02010600040101010101" pitchFamily="2" charset="-122"/>
                <a:sym typeface="+mn-ea"/>
              </a:rPr>
              <a:t>1</a:t>
            </a:r>
            <a:r>
              <a:rPr kumimoji="1" lang="zh-CN" altLang="en-US" sz="2800" b="1">
                <a:latin typeface="华文楷体" panose="02010600040101010101" pitchFamily="2" charset="-122"/>
                <a:ea typeface="华文楷体" panose="02010600040101010101" pitchFamily="2" charset="-122"/>
                <a:sym typeface="+mn-ea"/>
              </a:rPr>
              <a:t>，任意</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a:latin typeface="华文楷体" panose="02010600040101010101" pitchFamily="2" charset="-122"/>
                <a:ea typeface="华文楷体" panose="02010600040101010101" pitchFamily="2" charset="-122"/>
                <a:sym typeface="+mn-ea"/>
              </a:rPr>
              <a:t>≥ </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25000">
                <a:latin typeface="华文楷体" panose="02010600040101010101" pitchFamily="2" charset="-122"/>
                <a:ea typeface="华文楷体" panose="02010600040101010101" pitchFamily="2" charset="-122"/>
                <a:sym typeface="+mn-ea"/>
              </a:rPr>
              <a:t>0</a:t>
            </a:r>
            <a:r>
              <a:rPr kumimoji="1" lang="zh-CN" altLang="en-US" sz="2800" b="1">
                <a:latin typeface="华文楷体" panose="02010600040101010101" pitchFamily="2" charset="-122"/>
                <a:ea typeface="华文楷体" panose="02010600040101010101" pitchFamily="2" charset="-122"/>
                <a:sym typeface="+mn-ea"/>
              </a:rPr>
              <a:t>，存在常数</a:t>
            </a:r>
            <a:r>
              <a:rPr kumimoji="1" lang="en-US" altLang="zh-CN" sz="2800" b="1" i="1">
                <a:latin typeface="华文楷体" panose="02010600040101010101" pitchFamily="2" charset="-122"/>
                <a:ea typeface="华文楷体" panose="02010600040101010101" pitchFamily="2" charset="-122"/>
                <a:sym typeface="+mn-ea"/>
              </a:rPr>
              <a:t>c</a:t>
            </a:r>
            <a:r>
              <a:rPr kumimoji="1" lang="en-US" altLang="zh-CN" sz="2800" b="1">
                <a:latin typeface="华文楷体" panose="02010600040101010101" pitchFamily="2" charset="-122"/>
                <a:ea typeface="华文楷体" panose="02010600040101010101" pitchFamily="2" charset="-122"/>
                <a:sym typeface="+mn-ea"/>
              </a:rPr>
              <a:t>=1</a:t>
            </a:r>
            <a:r>
              <a:rPr kumimoji="1" lang="zh-CN" altLang="en-US" sz="2800" b="1">
                <a:latin typeface="华文楷体" panose="02010600040101010101" pitchFamily="2" charset="-122"/>
                <a:ea typeface="华文楷体" panose="02010600040101010101" pitchFamily="2" charset="-122"/>
                <a:sym typeface="+mn-ea"/>
              </a:rPr>
              <a:t>，</a:t>
            </a:r>
            <a:endParaRPr kumimoji="1" lang="zh-CN" altLang="en-US" sz="2800" b="1">
              <a:latin typeface="华文楷体" panose="02010600040101010101" pitchFamily="2" charset="-122"/>
              <a:ea typeface="华文楷体" panose="02010600040101010101" pitchFamily="2" charset="-122"/>
              <a:sym typeface="+mn-ea"/>
            </a:endParaRPr>
          </a:p>
          <a:p>
            <a:pPr algn="l" eaLnBrk="1" hangingPunct="1"/>
            <a:r>
              <a:rPr kumimoji="1" lang="en-US" altLang="zh-CN" sz="2800" b="1" i="1">
                <a:latin typeface="华文楷体" panose="02010600040101010101" pitchFamily="2" charset="-122"/>
                <a:ea typeface="华文楷体" panose="02010600040101010101" pitchFamily="2" charset="-122"/>
                <a:sym typeface="+mn-ea"/>
              </a:rPr>
              <a:t>T</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a:latin typeface="华文楷体" panose="02010600040101010101" pitchFamily="2" charset="-122"/>
                <a:ea typeface="华文楷体" panose="02010600040101010101" pitchFamily="2" charset="-122"/>
                <a:sym typeface="+mn-ea"/>
              </a:rPr>
              <a:t>) =</a:t>
            </a:r>
            <a:r>
              <a:rPr kumimoji="1" lang="en-US" altLang="zh-CN" sz="2800">
                <a:latin typeface="华文楷体" panose="02010600040101010101" pitchFamily="2" charset="-122"/>
                <a:ea typeface="华文楷体" panose="02010600040101010101" pitchFamily="2" charset="-122"/>
                <a:sym typeface="+mn-ea"/>
              </a:rPr>
              <a:t> </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30000">
                <a:latin typeface="华文楷体" panose="02010600040101010101" pitchFamily="2" charset="-122"/>
                <a:ea typeface="华文楷体" panose="02010600040101010101" pitchFamily="2" charset="-122"/>
                <a:sym typeface="+mn-ea"/>
              </a:rPr>
              <a:t>2</a:t>
            </a:r>
            <a:r>
              <a:rPr kumimoji="1" lang="zh-CN" altLang="en-US"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 </a:t>
            </a:r>
            <a:r>
              <a:rPr kumimoji="1" lang="en-US" altLang="zh-CN" sz="2800" b="1">
                <a:latin typeface="华文楷体" panose="02010600040101010101" pitchFamily="2" charset="-122"/>
                <a:ea typeface="华文楷体" panose="02010600040101010101" pitchFamily="2" charset="-122"/>
                <a:sym typeface="+mn-ea"/>
              </a:rPr>
              <a:t>≥ </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30000">
                <a:latin typeface="华文楷体" panose="02010600040101010101" pitchFamily="2" charset="-122"/>
                <a:ea typeface="华文楷体" panose="02010600040101010101" pitchFamily="2" charset="-122"/>
                <a:sym typeface="+mn-ea"/>
              </a:rPr>
              <a:t>2 </a:t>
            </a:r>
            <a:r>
              <a:rPr kumimoji="1" lang="zh-CN" altLang="en-US" sz="2800" b="1">
                <a:latin typeface="华文楷体" panose="02010600040101010101" pitchFamily="2" charset="-122"/>
                <a:ea typeface="华文楷体" panose="02010600040101010101" pitchFamily="2" charset="-122"/>
                <a:sym typeface="+mn-ea"/>
              </a:rPr>
              <a:t>，令</a:t>
            </a:r>
            <a:r>
              <a:rPr kumimoji="1" lang="en-US" altLang="zh-CN" sz="2800" b="1" i="1">
                <a:latin typeface="华文楷体" panose="02010600040101010101" pitchFamily="2" charset="-122"/>
                <a:ea typeface="华文楷体" panose="02010600040101010101" pitchFamily="2" charset="-122"/>
                <a:sym typeface="+mn-ea"/>
              </a:rPr>
              <a:t>f</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30000">
                <a:latin typeface="华文楷体" panose="02010600040101010101" pitchFamily="2" charset="-122"/>
                <a:ea typeface="华文楷体" panose="02010600040101010101" pitchFamily="2" charset="-122"/>
                <a:sym typeface="+mn-ea"/>
              </a:rPr>
              <a:t>2</a:t>
            </a:r>
            <a:r>
              <a:rPr kumimoji="1" lang="zh-CN" altLang="en-US" sz="2400" b="1">
                <a:latin typeface="华文楷体" panose="02010600040101010101" pitchFamily="2" charset="-122"/>
                <a:ea typeface="华文楷体" panose="02010600040101010101" pitchFamily="2" charset="-122"/>
                <a:sym typeface="+mn-ea"/>
              </a:rPr>
              <a:t>，</a:t>
            </a:r>
            <a:endParaRPr kumimoji="1" lang="zh-CN" altLang="en-US" sz="2400" b="1">
              <a:latin typeface="华文楷体" panose="02010600040101010101" pitchFamily="2" charset="-122"/>
              <a:ea typeface="华文楷体" panose="02010600040101010101" pitchFamily="2" charset="-122"/>
            </a:endParaRPr>
          </a:p>
          <a:p>
            <a:pPr algn="l" eaLnBrk="1" hangingPunct="1"/>
            <a:r>
              <a:rPr kumimoji="1" lang="zh-CN" altLang="en-US" sz="2800" b="1">
                <a:latin typeface="华文楷体" panose="02010600040101010101" pitchFamily="2" charset="-122"/>
                <a:ea typeface="华文楷体" panose="02010600040101010101" pitchFamily="2" charset="-122"/>
                <a:sym typeface="+mn-ea"/>
              </a:rPr>
              <a:t>则：</a:t>
            </a:r>
            <a:r>
              <a:rPr kumimoji="1" lang="en-US" altLang="zh-CN" sz="2800" b="1" i="1">
                <a:latin typeface="华文楷体" panose="02010600040101010101" pitchFamily="2" charset="-122"/>
                <a:ea typeface="华文楷体" panose="02010600040101010101" pitchFamily="2" charset="-122"/>
                <a:sym typeface="+mn-ea"/>
              </a:rPr>
              <a:t>T</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000">
                <a:latin typeface="华文楷体" panose="02010600040101010101" pitchFamily="2" charset="-122"/>
                <a:ea typeface="华文楷体" panose="02010600040101010101" pitchFamily="2" charset="-122"/>
                <a:sym typeface="+mn-ea"/>
              </a:rPr>
              <a:t> </a:t>
            </a:r>
            <a:r>
              <a:rPr kumimoji="1" lang="en-US" altLang="zh-CN" sz="2800" b="1">
                <a:latin typeface="华文楷体" panose="02010600040101010101" pitchFamily="2" charset="-122"/>
                <a:ea typeface="华文楷体" panose="02010600040101010101" pitchFamily="2" charset="-122"/>
                <a:sym typeface="+mn-ea"/>
              </a:rPr>
              <a:t>≥ </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30000">
                <a:latin typeface="华文楷体" panose="02010600040101010101" pitchFamily="2" charset="-122"/>
                <a:ea typeface="华文楷体" panose="02010600040101010101" pitchFamily="2" charset="-122"/>
                <a:sym typeface="+mn-ea"/>
              </a:rPr>
              <a:t>2</a:t>
            </a:r>
            <a:r>
              <a:rPr kumimoji="1" lang="en-US" altLang="zh-CN" sz="2800" b="1">
                <a:latin typeface="华文楷体" panose="02010600040101010101" pitchFamily="2" charset="-122"/>
                <a:ea typeface="华文楷体" panose="02010600040101010101" pitchFamily="2" charset="-122"/>
                <a:sym typeface="+mn-ea"/>
              </a:rPr>
              <a:t>= </a:t>
            </a:r>
            <a:r>
              <a:rPr kumimoji="1" lang="en-US" altLang="zh-CN" sz="2800" b="1" i="1">
                <a:latin typeface="华文楷体" panose="02010600040101010101" pitchFamily="2" charset="-122"/>
                <a:ea typeface="华文楷体" panose="02010600040101010101" pitchFamily="2" charset="-122"/>
                <a:sym typeface="+mn-ea"/>
              </a:rPr>
              <a:t>cf</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a:latin typeface="华文楷体" panose="02010600040101010101" pitchFamily="2" charset="-122"/>
                <a:ea typeface="华文楷体" panose="02010600040101010101" pitchFamily="2" charset="-122"/>
                <a:sym typeface="+mn-ea"/>
              </a:rPr>
              <a:t>)</a:t>
            </a:r>
            <a:endParaRPr kumimoji="1" lang="en-US" altLang="zh-CN" sz="2800" b="1">
              <a:latin typeface="华文楷体" panose="02010600040101010101" pitchFamily="2" charset="-122"/>
              <a:ea typeface="华文楷体" panose="02010600040101010101" pitchFamily="2" charset="-122"/>
            </a:endParaRPr>
          </a:p>
          <a:p>
            <a:pPr algn="l" eaLnBrk="1" hangingPunct="1"/>
            <a:r>
              <a:rPr kumimoji="1" lang="zh-CN" altLang="en-US" sz="2800" b="1">
                <a:latin typeface="华文楷体" panose="02010600040101010101" pitchFamily="2" charset="-122"/>
                <a:ea typeface="华文楷体" panose="02010600040101010101" pitchFamily="2" charset="-122"/>
                <a:sym typeface="+mn-ea"/>
              </a:rPr>
              <a:t>所以</a:t>
            </a:r>
            <a:r>
              <a:rPr kumimoji="1" lang="en-US" altLang="zh-CN" sz="2800" b="1">
                <a:latin typeface="华文楷体" panose="02010600040101010101" pitchFamily="2" charset="-122"/>
                <a:ea typeface="华文楷体" panose="02010600040101010101" pitchFamily="2" charset="-122"/>
                <a:sym typeface="+mn-ea"/>
              </a:rPr>
              <a:t>, </a:t>
            </a:r>
            <a:r>
              <a:rPr kumimoji="1" lang="en-US" altLang="zh-CN" sz="2800" b="1" i="1">
                <a:latin typeface="华文楷体" panose="02010600040101010101" pitchFamily="2" charset="-122"/>
                <a:ea typeface="华文楷体" panose="02010600040101010101" pitchFamily="2" charset="-122"/>
                <a:sym typeface="+mn-ea"/>
              </a:rPr>
              <a:t>T</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a:latin typeface="华文楷体" panose="02010600040101010101" pitchFamily="2" charset="-122"/>
                <a:ea typeface="华文楷体" panose="02010600040101010101" pitchFamily="2" charset="-122"/>
                <a:sym typeface="+mn-ea"/>
              </a:rPr>
              <a:t>)=Ω(</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30000">
                <a:latin typeface="华文楷体" panose="02010600040101010101" pitchFamily="2" charset="-122"/>
                <a:ea typeface="华文楷体" panose="02010600040101010101" pitchFamily="2" charset="-122"/>
                <a:sym typeface="+mn-ea"/>
              </a:rPr>
              <a:t>2</a:t>
            </a:r>
            <a:r>
              <a:rPr kumimoji="1" lang="en-US" altLang="zh-CN" sz="2800" b="1">
                <a:latin typeface="华文楷体" panose="02010600040101010101" pitchFamily="2" charset="-122"/>
                <a:ea typeface="华文楷体" panose="02010600040101010101" pitchFamily="2" charset="-122"/>
                <a:sym typeface="+mn-ea"/>
              </a:rPr>
              <a:t>)</a:t>
            </a:r>
            <a:endParaRPr kumimoji="1" lang="en-US" altLang="zh-CN" sz="28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026"/>
          <p:cNvSpPr txBox="1">
            <a:spLocks noChangeArrowheads="1"/>
          </p:cNvSpPr>
          <p:nvPr/>
        </p:nvSpPr>
        <p:spPr bwMode="auto">
          <a:xfrm>
            <a:off x="213678" y="1085533"/>
            <a:ext cx="57912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eaLnBrk="1" hangingPunct="1">
              <a:spcBef>
                <a:spcPct val="50000"/>
              </a:spcBef>
              <a:defRPr sz="3200" b="1">
                <a:solidFill>
                  <a:srgbClr val="3907F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a:latin typeface="华文楷体" panose="02010600040101010101" pitchFamily="2" charset="-122"/>
                <a:ea typeface="华文楷体" panose="02010600040101010101" pitchFamily="2" charset="-122"/>
              </a:rPr>
              <a:t>定义</a:t>
            </a:r>
            <a:r>
              <a:rPr lang="en-US" altLang="zh-CN" sz="2800" dirty="0">
                <a:latin typeface="华文楷体" panose="02010600040101010101" pitchFamily="2" charset="-122"/>
                <a:ea typeface="华文楷体" panose="02010600040101010101" pitchFamily="2" charset="-122"/>
              </a:rPr>
              <a:t>3. </a:t>
            </a:r>
            <a:r>
              <a:rPr lang="en-US" altLang="zh-CN" sz="2800"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lang="zh-CN" altLang="en-US" sz="2800" dirty="0">
                <a:latin typeface="华文楷体" panose="02010600040101010101" pitchFamily="2" charset="-122"/>
                <a:ea typeface="华文楷体" panose="02010600040101010101" pitchFamily="2" charset="-122"/>
              </a:rPr>
              <a:t>符号</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紧渐近界记号</a:t>
            </a:r>
            <a:endParaRPr lang="zh-CN" altLang="en-US" sz="2800" dirty="0">
              <a:latin typeface="华文楷体" panose="02010600040101010101" pitchFamily="2" charset="-122"/>
              <a:ea typeface="华文楷体" panose="02010600040101010101" pitchFamily="2" charset="-122"/>
            </a:endParaRPr>
          </a:p>
        </p:txBody>
      </p:sp>
      <p:sp>
        <p:nvSpPr>
          <p:cNvPr id="61443" name="Text Box 1028"/>
          <p:cNvSpPr txBox="1">
            <a:spLocks noChangeArrowheads="1"/>
          </p:cNvSpPr>
          <p:nvPr/>
        </p:nvSpPr>
        <p:spPr bwMode="auto">
          <a:xfrm>
            <a:off x="321310" y="1607820"/>
            <a:ext cx="8500745" cy="108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zh-CN" altLang="en-US" sz="2400" b="1">
                <a:latin typeface="楷体" panose="02010609060101010101" pitchFamily="49" charset="-122"/>
                <a:ea typeface="楷体" panose="02010609060101010101" pitchFamily="49" charset="-122"/>
              </a:rPr>
              <a:t>若存在三个正的常数</a:t>
            </a:r>
            <a:r>
              <a:rPr kumimoji="1" lang="en-US" altLang="zh-CN" sz="2400" b="1" i="1">
                <a:latin typeface="楷体" panose="02010609060101010101" pitchFamily="49" charset="-122"/>
                <a:ea typeface="楷体" panose="02010609060101010101" pitchFamily="49" charset="-122"/>
              </a:rPr>
              <a:t>c</a:t>
            </a:r>
            <a:r>
              <a:rPr kumimoji="1" lang="en-US" altLang="zh-CN" sz="2400" b="1" baseline="-30000">
                <a:latin typeface="楷体" panose="02010609060101010101" pitchFamily="49" charset="-122"/>
                <a:ea typeface="楷体" panose="02010609060101010101" pitchFamily="49" charset="-122"/>
              </a:rPr>
              <a:t>1</a:t>
            </a:r>
            <a:r>
              <a:rPr kumimoji="1" lang="zh-CN" altLang="en-US"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c</a:t>
            </a:r>
            <a:r>
              <a:rPr kumimoji="1" lang="en-US" altLang="zh-CN" sz="2400" b="1" baseline="-30000">
                <a:latin typeface="楷体" panose="02010609060101010101" pitchFamily="49" charset="-122"/>
                <a:ea typeface="楷体" panose="02010609060101010101" pitchFamily="49" charset="-122"/>
              </a:rPr>
              <a:t>2</a:t>
            </a:r>
            <a:r>
              <a:rPr kumimoji="1" lang="zh-CN" altLang="en-US" sz="2400" b="1">
                <a:latin typeface="楷体" panose="02010609060101010101" pitchFamily="49" charset="-122"/>
                <a:ea typeface="楷体" panose="02010609060101010101" pitchFamily="49" charset="-122"/>
              </a:rPr>
              <a:t>和</a:t>
            </a:r>
            <a:r>
              <a:rPr kumimoji="1" lang="en-US" altLang="zh-CN" sz="2400" b="1" i="1">
                <a:latin typeface="楷体" panose="02010609060101010101" pitchFamily="49" charset="-122"/>
                <a:ea typeface="楷体" panose="02010609060101010101" pitchFamily="49" charset="-122"/>
              </a:rPr>
              <a:t>n</a:t>
            </a:r>
            <a:r>
              <a:rPr kumimoji="1" lang="en-US" altLang="zh-CN" sz="2400" b="1" baseline="-30000">
                <a:latin typeface="楷体" panose="02010609060101010101" pitchFamily="49" charset="-122"/>
                <a:ea typeface="楷体" panose="02010609060101010101" pitchFamily="49" charset="-122"/>
              </a:rPr>
              <a:t>0</a:t>
            </a:r>
            <a:r>
              <a:rPr kumimoji="1" lang="zh-CN" altLang="en-US" sz="2400" b="1">
                <a:latin typeface="楷体" panose="02010609060101010101" pitchFamily="49" charset="-122"/>
                <a:ea typeface="楷体" panose="02010609060101010101" pitchFamily="49" charset="-122"/>
              </a:rPr>
              <a:t>，对于任意</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baseline="-30000">
                <a:latin typeface="楷体" panose="02010609060101010101" pitchFamily="49" charset="-122"/>
                <a:ea typeface="楷体" panose="02010609060101010101" pitchFamily="49" charset="-122"/>
              </a:rPr>
              <a:t>0</a:t>
            </a:r>
            <a:r>
              <a:rPr kumimoji="1" lang="zh-CN" altLang="en-US" sz="2400" b="1">
                <a:latin typeface="楷体" panose="02010609060101010101" pitchFamily="49" charset="-122"/>
                <a:ea typeface="楷体" panose="02010609060101010101" pitchFamily="49" charset="-122"/>
              </a:rPr>
              <a:t>都有</a:t>
            </a:r>
            <a:r>
              <a:rPr kumimoji="1" lang="en-US" altLang="zh-CN" sz="2400" b="1" i="1">
                <a:latin typeface="楷体" panose="02010609060101010101" pitchFamily="49" charset="-122"/>
                <a:ea typeface="楷体" panose="02010609060101010101" pitchFamily="49" charset="-122"/>
              </a:rPr>
              <a:t>c</a:t>
            </a:r>
            <a:r>
              <a:rPr kumimoji="1" lang="en-US" altLang="zh-CN" sz="2400" b="1" baseline="-30000">
                <a:latin typeface="楷体" panose="02010609060101010101" pitchFamily="49" charset="-122"/>
                <a:ea typeface="楷体" panose="02010609060101010101" pitchFamily="49" charset="-122"/>
              </a:rPr>
              <a:t>1</a:t>
            </a:r>
            <a:r>
              <a:rPr kumimoji="1" lang="en-US" altLang="zh-CN" sz="2400" b="1">
                <a:latin typeface="楷体" panose="02010609060101010101" pitchFamily="49" charset="-122"/>
                <a:ea typeface="楷体" panose="02010609060101010101" pitchFamily="49" charset="-122"/>
              </a:rPr>
              <a:t>×g(</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f</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c</a:t>
            </a:r>
            <a:r>
              <a:rPr kumimoji="1" lang="en-US" altLang="zh-CN" sz="2400" b="1" baseline="-30000">
                <a:latin typeface="楷体" panose="02010609060101010101" pitchFamily="49" charset="-122"/>
                <a:ea typeface="楷体" panose="02010609060101010101" pitchFamily="49" charset="-122"/>
              </a:rPr>
              <a:t>2</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g</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zh-CN" altLang="en-US" sz="2400" b="1">
                <a:latin typeface="楷体" panose="02010609060101010101" pitchFamily="49" charset="-122"/>
                <a:ea typeface="楷体" panose="02010609060101010101" pitchFamily="49" charset="-122"/>
              </a:rPr>
              <a:t>，则称</a:t>
            </a:r>
            <a:r>
              <a:rPr kumimoji="1" lang="en-US" altLang="zh-CN" sz="2400" b="1" i="1">
                <a:latin typeface="楷体" panose="02010609060101010101" pitchFamily="49" charset="-122"/>
                <a:ea typeface="楷体" panose="02010609060101010101" pitchFamily="49" charset="-122"/>
              </a:rPr>
              <a:t>f</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lang="en-US" altLang="zh-CN" sz="24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g</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，即</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g</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与</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f</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的</a:t>
            </a:r>
            <a:r>
              <a:rPr lang="zh-CN" altLang="pt-BR"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sym typeface="+mn-ea"/>
              </a:rPr>
              <a:t>同阶</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kumimoji="1" lang="en-US" altLang="zh-CN" sz="2400" b="1">
                <a:latin typeface="楷体" panose="02010609060101010101" pitchFamily="49" charset="-122"/>
                <a:ea typeface="楷体" panose="02010609060101010101" pitchFamily="49" charset="-122"/>
              </a:rPr>
              <a:t> </a:t>
            </a:r>
            <a:endParaRPr kumimoji="1" lang="en-US" altLang="zh-CN" sz="2400" b="1">
              <a:latin typeface="楷体" panose="02010609060101010101" pitchFamily="49" charset="-122"/>
              <a:ea typeface="楷体" panose="02010609060101010101" pitchFamily="49" charset="-122"/>
            </a:endParaRPr>
          </a:p>
        </p:txBody>
      </p:sp>
      <p:grpSp>
        <p:nvGrpSpPr>
          <p:cNvPr id="61444" name="Group 1120"/>
          <p:cNvGrpSpPr/>
          <p:nvPr/>
        </p:nvGrpSpPr>
        <p:grpSpPr bwMode="auto">
          <a:xfrm>
            <a:off x="2265045" y="2506345"/>
            <a:ext cx="6115050" cy="2500630"/>
            <a:chOff x="1020" y="1797"/>
            <a:chExt cx="3852" cy="2382"/>
          </a:xfrm>
        </p:grpSpPr>
        <p:sp>
          <p:nvSpPr>
            <p:cNvPr id="61446" name="Text Box 1103"/>
            <p:cNvSpPr txBox="1">
              <a:spLocks noChangeArrowheads="1"/>
            </p:cNvSpPr>
            <p:nvPr/>
          </p:nvSpPr>
          <p:spPr bwMode="auto">
            <a:xfrm>
              <a:off x="2120" y="3913"/>
              <a:ext cx="16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华文楷体" panose="02010600040101010101" pitchFamily="2" charset="-122"/>
                  <a:ea typeface="华文楷体" panose="02010600040101010101" pitchFamily="2" charset="-122"/>
                </a:rPr>
                <a:t>n</a:t>
              </a:r>
              <a:r>
                <a:rPr lang="en-US" altLang="zh-CN" b="1" baseline="-25000">
                  <a:latin typeface="华文楷体" panose="02010600040101010101" pitchFamily="2" charset="-122"/>
                  <a:ea typeface="华文楷体" panose="02010600040101010101" pitchFamily="2" charset="-122"/>
                </a:rPr>
                <a:t>0</a:t>
              </a:r>
              <a:endParaRPr lang="en-US" altLang="zh-CN" b="1">
                <a:latin typeface="华文楷体" panose="02010600040101010101" pitchFamily="2" charset="-122"/>
                <a:ea typeface="华文楷体" panose="02010600040101010101" pitchFamily="2" charset="-122"/>
              </a:endParaRPr>
            </a:p>
          </p:txBody>
        </p:sp>
        <p:sp>
          <p:nvSpPr>
            <p:cNvPr id="61447" name="Line 1104"/>
            <p:cNvSpPr>
              <a:spLocks noChangeShapeType="1"/>
            </p:cNvSpPr>
            <p:nvPr/>
          </p:nvSpPr>
          <p:spPr bwMode="auto">
            <a:xfrm>
              <a:off x="1268" y="3907"/>
              <a:ext cx="3574"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61448" name="Line 1105"/>
            <p:cNvSpPr>
              <a:spLocks noChangeShapeType="1"/>
            </p:cNvSpPr>
            <p:nvPr/>
          </p:nvSpPr>
          <p:spPr bwMode="auto">
            <a:xfrm flipH="1" flipV="1">
              <a:off x="1282" y="1797"/>
              <a:ext cx="1" cy="211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61449" name="Text Box 1106"/>
            <p:cNvSpPr txBox="1">
              <a:spLocks noChangeArrowheads="1"/>
            </p:cNvSpPr>
            <p:nvPr/>
          </p:nvSpPr>
          <p:spPr bwMode="auto">
            <a:xfrm>
              <a:off x="4053" y="3983"/>
              <a:ext cx="81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华文楷体" panose="02010600040101010101" pitchFamily="2" charset="-122"/>
                  <a:ea typeface="华文楷体" panose="02010600040101010101" pitchFamily="2" charset="-122"/>
                </a:rPr>
                <a:t>问题规模</a:t>
              </a:r>
              <a:r>
                <a:rPr lang="en-US" altLang="zh-CN" b="1" i="1">
                  <a:latin typeface="华文楷体" panose="02010600040101010101" pitchFamily="2" charset="-122"/>
                  <a:ea typeface="华文楷体" panose="02010600040101010101" pitchFamily="2" charset="-122"/>
                </a:rPr>
                <a:t>n</a:t>
              </a:r>
              <a:endParaRPr lang="en-US" altLang="zh-CN" b="1">
                <a:latin typeface="华文楷体" panose="02010600040101010101" pitchFamily="2" charset="-122"/>
                <a:ea typeface="华文楷体" panose="02010600040101010101" pitchFamily="2" charset="-122"/>
              </a:endParaRPr>
            </a:p>
          </p:txBody>
        </p:sp>
        <p:sp>
          <p:nvSpPr>
            <p:cNvPr id="61450" name="Text Box 1107"/>
            <p:cNvSpPr txBox="1">
              <a:spLocks noChangeArrowheads="1"/>
            </p:cNvSpPr>
            <p:nvPr/>
          </p:nvSpPr>
          <p:spPr bwMode="auto">
            <a:xfrm>
              <a:off x="1020" y="1867"/>
              <a:ext cx="152"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b="1">
                  <a:latin typeface="华文楷体" panose="02010600040101010101" pitchFamily="2" charset="-122"/>
                  <a:ea typeface="华文楷体" panose="02010600040101010101" pitchFamily="2" charset="-122"/>
                </a:rPr>
                <a:t>执行次数</a:t>
              </a:r>
              <a:endParaRPr lang="zh-CN" altLang="en-US" b="1">
                <a:latin typeface="华文楷体" panose="02010600040101010101" pitchFamily="2" charset="-122"/>
                <a:ea typeface="华文楷体" panose="02010600040101010101" pitchFamily="2" charset="-122"/>
              </a:endParaRPr>
            </a:p>
          </p:txBody>
        </p:sp>
        <p:sp>
          <p:nvSpPr>
            <p:cNvPr id="61451" name="Line 1109"/>
            <p:cNvSpPr>
              <a:spLocks noChangeShapeType="1"/>
            </p:cNvSpPr>
            <p:nvPr/>
          </p:nvSpPr>
          <p:spPr bwMode="auto">
            <a:xfrm>
              <a:off x="2150" y="1804"/>
              <a:ext cx="0" cy="2105"/>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61452" name="Text Box 1110"/>
            <p:cNvSpPr txBox="1">
              <a:spLocks noChangeArrowheads="1"/>
            </p:cNvSpPr>
            <p:nvPr/>
          </p:nvSpPr>
          <p:spPr bwMode="auto">
            <a:xfrm>
              <a:off x="1352" y="3268"/>
              <a:ext cx="69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b="1" i="1">
                  <a:latin typeface="华文楷体" panose="02010600040101010101" pitchFamily="2" charset="-122"/>
                  <a:ea typeface="华文楷体" panose="02010600040101010101" pitchFamily="2" charset="-122"/>
                </a:rPr>
                <a:t>n</a:t>
              </a:r>
              <a:r>
                <a:rPr lang="en-US" altLang="zh-CN" b="1" baseline="-25000">
                  <a:latin typeface="华文楷体" panose="02010600040101010101" pitchFamily="2" charset="-122"/>
                  <a:ea typeface="华文楷体" panose="02010600040101010101" pitchFamily="2" charset="-122"/>
                </a:rPr>
                <a:t>0</a:t>
              </a:r>
              <a:r>
                <a:rPr lang="zh-CN" altLang="en-US" b="1">
                  <a:latin typeface="华文楷体" panose="02010600040101010101" pitchFamily="2" charset="-122"/>
                  <a:ea typeface="华文楷体" panose="02010600040101010101" pitchFamily="2" charset="-122"/>
                </a:rPr>
                <a:t>之前的情况无关紧要</a:t>
              </a:r>
              <a:endParaRPr lang="zh-CN" altLang="en-US" b="1">
                <a:latin typeface="华文楷体" panose="02010600040101010101" pitchFamily="2" charset="-122"/>
                <a:ea typeface="华文楷体" panose="02010600040101010101" pitchFamily="2" charset="-122"/>
              </a:endParaRPr>
            </a:p>
          </p:txBody>
        </p:sp>
        <p:sp>
          <p:nvSpPr>
            <p:cNvPr id="61453" name="Freeform 1111"/>
            <p:cNvSpPr/>
            <p:nvPr/>
          </p:nvSpPr>
          <p:spPr bwMode="auto">
            <a:xfrm>
              <a:off x="2159" y="2188"/>
              <a:ext cx="1961" cy="1213"/>
            </a:xfrm>
            <a:custGeom>
              <a:avLst/>
              <a:gdLst>
                <a:gd name="T0" fmla="*/ 0 w 2206"/>
                <a:gd name="T1" fmla="*/ 444 h 1696"/>
                <a:gd name="T2" fmla="*/ 235 w 2206"/>
                <a:gd name="T3" fmla="*/ 396 h 1696"/>
                <a:gd name="T4" fmla="*/ 422 w 2206"/>
                <a:gd name="T5" fmla="*/ 341 h 1696"/>
                <a:gd name="T6" fmla="*/ 684 w 2206"/>
                <a:gd name="T7" fmla="*/ 283 h 1696"/>
                <a:gd name="T8" fmla="*/ 1003 w 2206"/>
                <a:gd name="T9" fmla="*/ 200 h 1696"/>
                <a:gd name="T10" fmla="*/ 1190 w 2206"/>
                <a:gd name="T11" fmla="*/ 94 h 1696"/>
                <a:gd name="T12" fmla="*/ 1302 w 2206"/>
                <a:gd name="T13" fmla="*/ 51 h 1696"/>
                <a:gd name="T14" fmla="*/ 1377 w 2206"/>
                <a:gd name="T15" fmla="*/ 0 h 1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6" h="1696">
                  <a:moveTo>
                    <a:pt x="0" y="1696"/>
                  </a:moveTo>
                  <a:cubicBezTo>
                    <a:pt x="63" y="1666"/>
                    <a:pt x="263" y="1580"/>
                    <a:pt x="376" y="1515"/>
                  </a:cubicBezTo>
                  <a:cubicBezTo>
                    <a:pt x="489" y="1455"/>
                    <a:pt x="556" y="1377"/>
                    <a:pt x="676" y="1305"/>
                  </a:cubicBezTo>
                  <a:cubicBezTo>
                    <a:pt x="796" y="1233"/>
                    <a:pt x="941" y="1170"/>
                    <a:pt x="1096" y="1080"/>
                  </a:cubicBezTo>
                  <a:cubicBezTo>
                    <a:pt x="1301" y="955"/>
                    <a:pt x="1471" y="885"/>
                    <a:pt x="1606" y="765"/>
                  </a:cubicBezTo>
                  <a:cubicBezTo>
                    <a:pt x="1741" y="645"/>
                    <a:pt x="1811" y="462"/>
                    <a:pt x="1906" y="360"/>
                  </a:cubicBezTo>
                  <a:cubicBezTo>
                    <a:pt x="1982" y="262"/>
                    <a:pt x="2036" y="255"/>
                    <a:pt x="2086" y="195"/>
                  </a:cubicBezTo>
                  <a:cubicBezTo>
                    <a:pt x="2136" y="135"/>
                    <a:pt x="2181" y="41"/>
                    <a:pt x="2206"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61454" name="Freeform 1112"/>
            <p:cNvSpPr/>
            <p:nvPr/>
          </p:nvSpPr>
          <p:spPr bwMode="auto">
            <a:xfrm>
              <a:off x="2160" y="2361"/>
              <a:ext cx="1975" cy="1223"/>
            </a:xfrm>
            <a:custGeom>
              <a:avLst/>
              <a:gdLst>
                <a:gd name="T0" fmla="*/ 0 w 2130"/>
                <a:gd name="T1" fmla="*/ 557 h 1590"/>
                <a:gd name="T2" fmla="*/ 355 w 2130"/>
                <a:gd name="T3" fmla="*/ 498 h 1590"/>
                <a:gd name="T4" fmla="*/ 743 w 2130"/>
                <a:gd name="T5" fmla="*/ 378 h 1590"/>
                <a:gd name="T6" fmla="*/ 1120 w 2130"/>
                <a:gd name="T7" fmla="*/ 232 h 1590"/>
                <a:gd name="T8" fmla="*/ 1353 w 2130"/>
                <a:gd name="T9" fmla="*/ 126 h 1590"/>
                <a:gd name="T10" fmla="*/ 1574 w 2130"/>
                <a:gd name="T11" fmla="*/ 0 h 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61455" name="Text Box 1113"/>
            <p:cNvSpPr txBox="1">
              <a:spLocks noChangeArrowheads="1"/>
            </p:cNvSpPr>
            <p:nvPr/>
          </p:nvSpPr>
          <p:spPr bwMode="auto">
            <a:xfrm>
              <a:off x="4197" y="2046"/>
              <a:ext cx="40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华文楷体" panose="02010600040101010101" pitchFamily="2" charset="-122"/>
                  <a:ea typeface="华文楷体" panose="02010600040101010101" pitchFamily="2" charset="-122"/>
                </a:rPr>
                <a:t>f</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n</a:t>
              </a:r>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61456" name="Text Box 1114"/>
            <p:cNvSpPr txBox="1">
              <a:spLocks noChangeArrowheads="1"/>
            </p:cNvSpPr>
            <p:nvPr/>
          </p:nvSpPr>
          <p:spPr bwMode="auto">
            <a:xfrm>
              <a:off x="4219" y="2268"/>
              <a:ext cx="6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华文楷体" panose="02010600040101010101" pitchFamily="2" charset="-122"/>
                  <a:ea typeface="华文楷体" panose="02010600040101010101" pitchFamily="2" charset="-122"/>
                </a:rPr>
                <a:t>c</a:t>
              </a:r>
              <a:r>
                <a:rPr lang="en-US" altLang="zh-CN" b="1" baseline="-25000">
                  <a:latin typeface="华文楷体" panose="02010600040101010101" pitchFamily="2" charset="-122"/>
                  <a:ea typeface="华文楷体" panose="02010600040101010101" pitchFamily="2" charset="-122"/>
                </a:rPr>
                <a:t>2</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g</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n</a:t>
              </a:r>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61457" name="Freeform 1115"/>
            <p:cNvSpPr/>
            <p:nvPr/>
          </p:nvSpPr>
          <p:spPr bwMode="auto">
            <a:xfrm>
              <a:off x="2164" y="1960"/>
              <a:ext cx="1974" cy="1236"/>
            </a:xfrm>
            <a:custGeom>
              <a:avLst/>
              <a:gdLst>
                <a:gd name="T0" fmla="*/ 0 w 2130"/>
                <a:gd name="T1" fmla="*/ 581 h 1590"/>
                <a:gd name="T2" fmla="*/ 354 w 2130"/>
                <a:gd name="T3" fmla="*/ 520 h 1590"/>
                <a:gd name="T4" fmla="*/ 741 w 2130"/>
                <a:gd name="T5" fmla="*/ 395 h 1590"/>
                <a:gd name="T6" fmla="*/ 1118 w 2130"/>
                <a:gd name="T7" fmla="*/ 241 h 1590"/>
                <a:gd name="T8" fmla="*/ 1350 w 2130"/>
                <a:gd name="T9" fmla="*/ 131 h 1590"/>
                <a:gd name="T10" fmla="*/ 1571 w 2130"/>
                <a:gd name="T11" fmla="*/ 0 h 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61458" name="Text Box 1116"/>
            <p:cNvSpPr txBox="1">
              <a:spLocks noChangeArrowheads="1"/>
            </p:cNvSpPr>
            <p:nvPr/>
          </p:nvSpPr>
          <p:spPr bwMode="auto">
            <a:xfrm>
              <a:off x="4188" y="1798"/>
              <a:ext cx="65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华文楷体" panose="02010600040101010101" pitchFamily="2" charset="-122"/>
                  <a:ea typeface="华文楷体" panose="02010600040101010101" pitchFamily="2" charset="-122"/>
                </a:rPr>
                <a:t>c</a:t>
              </a:r>
              <a:r>
                <a:rPr lang="en-US" altLang="zh-CN" b="1" baseline="-25000">
                  <a:latin typeface="华文楷体" panose="02010600040101010101" pitchFamily="2" charset="-122"/>
                  <a:ea typeface="华文楷体" panose="02010600040101010101" pitchFamily="2" charset="-122"/>
                </a:rPr>
                <a:t>1</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g</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n</a:t>
              </a:r>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grpSp>
      <p:sp>
        <p:nvSpPr>
          <p:cNvPr id="189443" name="Text Box 3"/>
          <p:cNvSpPr txBox="1">
            <a:spLocks noChangeArrowheads="1"/>
          </p:cNvSpPr>
          <p:nvPr/>
        </p:nvSpPr>
        <p:spPr bwMode="auto">
          <a:xfrm>
            <a:off x="214282" y="5097135"/>
            <a:ext cx="8785225" cy="460375"/>
          </a:xfrm>
          <a:prstGeom prst="rect">
            <a:avLst/>
          </a:prstGeom>
          <a:noFill/>
          <a:ln w="9525">
            <a:noFill/>
            <a:miter lim="800000"/>
          </a:ln>
          <a:effectLst/>
        </p:spPr>
        <p:txBody>
          <a:bodyPr>
            <a:spAutoFit/>
          </a:bodyPr>
          <a:p>
            <a:pPr>
              <a:lnSpc>
                <a:spcPct val="100000"/>
              </a:lnSpc>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　　如</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3</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+2=</a:t>
            </a:r>
            <a:r>
              <a:rPr lang="en-US" altLang="zh-CN" sz="24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10</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baseline="30000" dirty="0">
                <a:latin typeface="楷体" panose="02010609060101010101" pitchFamily="49" charset="-122"/>
                <a:ea typeface="楷体" panose="02010609060101010101" pitchFamily="49" charset="-122"/>
                <a:cs typeface="Times New Roman" panose="02020603050405020304" pitchFamily="18" charset="0"/>
              </a:rPr>
              <a:t>2</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+4</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+2=</a:t>
            </a:r>
            <a:r>
              <a:rPr lang="en-US" altLang="zh-CN" sz="24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baseline="30000" dirty="0">
                <a:latin typeface="楷体" panose="02010609060101010101" pitchFamily="49" charset="-122"/>
                <a:ea typeface="楷体" panose="02010609060101010101" pitchFamily="49" charset="-122"/>
                <a:cs typeface="Times New Roman" panose="02020603050405020304" pitchFamily="18" charset="0"/>
              </a:rPr>
              <a:t>2</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3" name="文本框 2"/>
          <p:cNvSpPr txBox="1"/>
          <p:nvPr/>
        </p:nvSpPr>
        <p:spPr>
          <a:xfrm>
            <a:off x="734060" y="5735955"/>
            <a:ext cx="7994650" cy="829945"/>
          </a:xfrm>
          <a:prstGeom prst="rect">
            <a:avLst/>
          </a:prstGeom>
          <a:noFill/>
        </p:spPr>
        <p:txBody>
          <a:bodyPr wrap="square" rtlCol="0" anchor="t">
            <a:spAutoFit/>
          </a:bodyPr>
          <a:p>
            <a:pPr>
              <a:lnSpc>
                <a:spcPct val="100000"/>
              </a:lnSpc>
            </a:pP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大</a:t>
            </a:r>
            <a:r>
              <a:rPr lang="en-US" altLang="zh-CN" sz="24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sym typeface="+mn-ea"/>
              </a:rPr>
              <a:t>符号比</a:t>
            </a:r>
            <a:r>
              <a:rPr lang="zh-CN" altLang="en-US" sz="2400" b="1" dirty="0">
                <a:latin typeface="楷体" panose="02010609060101010101" pitchFamily="49" charset="-122"/>
                <a:ea typeface="楷体" panose="02010609060101010101" pitchFamily="49" charset="-122"/>
                <a:cs typeface="Times New Roman" panose="02020603050405020304" pitchFamily="18" charset="0"/>
                <a:sym typeface="+mn-ea"/>
              </a:rPr>
              <a:t>大</a:t>
            </a:r>
            <a:r>
              <a:rPr lang="en-US" altLang="zh-CN" sz="2400" b="1" dirty="0">
                <a:latin typeface="华文楷体" panose="02010600040101010101" pitchFamily="2" charset="-122"/>
                <a:ea typeface="华文楷体" panose="02010600040101010101" pitchFamily="2" charset="-122"/>
                <a:sym typeface="+mn-ea"/>
              </a:rPr>
              <a:t>O</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sym typeface="+mn-ea"/>
              </a:rPr>
              <a:t>符号</a:t>
            </a:r>
            <a:r>
              <a:rPr lang="zh-CN" altLang="pt-BR" sz="2400" b="1" dirty="0" smtClean="0">
                <a:latin typeface="楷体" panose="02010609060101010101" pitchFamily="49" charset="-122"/>
                <a:ea typeface="楷体" panose="02010609060101010101" pitchFamily="49" charset="-122"/>
                <a:cs typeface="Times New Roman" panose="02020603050405020304" pitchFamily="18" charset="0"/>
                <a:sym typeface="+mn-ea"/>
              </a:rPr>
              <a:t>和</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大</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sym typeface="+mn-ea"/>
              </a:rPr>
              <a:t>符号都</a:t>
            </a:r>
            <a:r>
              <a:rPr lang="zh-CN" altLang="en-US" sz="2400" b="1" dirty="0">
                <a:latin typeface="楷体" panose="02010609060101010101" pitchFamily="49" charset="-122"/>
                <a:ea typeface="楷体" panose="02010609060101010101" pitchFamily="49" charset="-122"/>
                <a:cs typeface="Times New Roman" panose="02020603050405020304" pitchFamily="18" charset="0"/>
                <a:sym typeface="+mn-ea"/>
              </a:rPr>
              <a:t>精确</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f</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en-US" altLang="zh-CN" sz="24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g</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en-US" altLang="pt-BR"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，当且仅当</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g</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既是</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f</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的上界又是</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f</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的下界。</a:t>
            </a:r>
            <a:endPar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endParaRPr>
          </a:p>
        </p:txBody>
      </p:sp>
      <p:sp>
        <p:nvSpPr>
          <p:cNvPr id="4" name="Text Box 4"/>
          <p:cNvSpPr txBox="1">
            <a:spLocks noChangeArrowheads="1"/>
          </p:cNvSpPr>
          <p:nvPr/>
        </p:nvSpPr>
        <p:spPr bwMode="auto">
          <a:xfrm>
            <a:off x="1261745" y="180975"/>
            <a:ext cx="6838315"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2.1.1  </a:t>
            </a:r>
            <a:r>
              <a:rPr lang="zh-CN" altLang="en-US" sz="3600" b="1" dirty="0">
                <a:solidFill>
                  <a:schemeClr val="bg1"/>
                </a:solidFill>
                <a:latin typeface="黑体" panose="02010609060101010101" pitchFamily="49" charset="-122"/>
                <a:ea typeface="黑体" panose="02010609060101010101" pitchFamily="49" charset="-122"/>
                <a:sym typeface="+mn-ea"/>
              </a:rPr>
              <a:t>算法的渐进分析</a:t>
            </a:r>
            <a:r>
              <a:rPr lang="en-US" altLang="zh-CN" sz="3600" b="1" dirty="0">
                <a:solidFill>
                  <a:schemeClr val="bg1"/>
                </a:solidFill>
                <a:latin typeface="黑体" panose="02010609060101010101" pitchFamily="49" charset="-122"/>
                <a:ea typeface="黑体" panose="02010609060101010101" pitchFamily="49" charset="-122"/>
                <a:sym typeface="+mn-ea"/>
              </a:rPr>
              <a:t>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Effect transition="in" filter="blinds(horizontal)">
                                      <p:cBhvr>
                                        <p:cTn id="7" dur="500"/>
                                        <p:tgtEl>
                                          <p:spTgt spid="1894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ldLvl="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5"/>
          <p:cNvSpPr txBox="1">
            <a:spLocks noChangeArrowheads="1"/>
          </p:cNvSpPr>
          <p:nvPr/>
        </p:nvSpPr>
        <p:spPr bwMode="auto">
          <a:xfrm>
            <a:off x="385763" y="1709738"/>
            <a:ext cx="8077200" cy="349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pPr>
            <a:r>
              <a:rPr kumimoji="1" lang="zh-CN" altLang="en-US" sz="2800" b="1">
                <a:latin typeface="华文楷体" panose="02010600040101010101" pitchFamily="2" charset="-122"/>
                <a:ea typeface="华文楷体" panose="02010600040101010101" pitchFamily="2" charset="-122"/>
              </a:rPr>
              <a:t>证明：</a:t>
            </a:r>
            <a:endParaRPr kumimoji="1" lang="zh-CN" altLang="en-US" sz="2800" b="1">
              <a:latin typeface="华文楷体" panose="02010600040101010101" pitchFamily="2" charset="-122"/>
              <a:ea typeface="华文楷体" panose="02010600040101010101" pitchFamily="2" charset="-122"/>
            </a:endParaRPr>
          </a:p>
          <a:p>
            <a:pPr algn="just" eaLnBrk="1" hangingPunct="1">
              <a:lnSpc>
                <a:spcPct val="90000"/>
              </a:lnSpc>
              <a:spcBef>
                <a:spcPct val="50000"/>
              </a:spcBef>
            </a:pPr>
            <a:r>
              <a:rPr kumimoji="1" lang="zh-CN" altLang="en-US" sz="2800" b="1">
                <a:latin typeface="华文楷体" panose="02010600040101010101" pitchFamily="2" charset="-122"/>
                <a:ea typeface="华文楷体" panose="02010600040101010101" pitchFamily="2" charset="-122"/>
              </a:rPr>
              <a:t>当</a:t>
            </a:r>
            <a:r>
              <a:rPr kumimoji="1" lang="en-US" altLang="zh-CN" sz="2800" b="1" i="1">
                <a:latin typeface="华文楷体" panose="02010600040101010101" pitchFamily="2" charset="-122"/>
                <a:ea typeface="华文楷体" panose="02010600040101010101" pitchFamily="2" charset="-122"/>
              </a:rPr>
              <a:t>n</a:t>
            </a: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时，</a:t>
            </a:r>
            <a:r>
              <a:rPr kumimoji="1" lang="en-US" altLang="zh-CN" sz="2800" b="1">
                <a:latin typeface="华文楷体" panose="02010600040101010101" pitchFamily="2" charset="-122"/>
                <a:ea typeface="华文楷体" panose="02010600040101010101" pitchFamily="2" charset="-122"/>
              </a:rPr>
              <a:t>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8</a:t>
            </a:r>
            <a:r>
              <a:rPr kumimoji="1" lang="en-US" altLang="zh-CN" sz="2800" b="1" i="1">
                <a:latin typeface="华文楷体" panose="02010600040101010101" pitchFamily="2" charset="-122"/>
                <a:ea typeface="华文楷体" panose="02010600040101010101" pitchFamily="2" charset="-122"/>
              </a:rPr>
              <a:t>n</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1≤5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8</a:t>
            </a:r>
            <a:r>
              <a:rPr kumimoji="1" lang="en-US" altLang="zh-CN" sz="2800" b="1" i="1">
                <a:latin typeface="华文楷体" panose="02010600040101010101" pitchFamily="2" charset="-122"/>
                <a:ea typeface="华文楷体" panose="02010600040101010101" pitchFamily="2" charset="-122"/>
              </a:rPr>
              <a:t>n</a:t>
            </a:r>
            <a:r>
              <a:rPr kumimoji="1" lang="zh-CN" altLang="en-US" sz="2800" b="1">
                <a:latin typeface="华文楷体" panose="02010600040101010101" pitchFamily="2" charset="-122"/>
                <a:ea typeface="华文楷体" panose="02010600040101010101" pitchFamily="2" charset="-122"/>
              </a:rPr>
              <a:t>＋</a:t>
            </a:r>
            <a:r>
              <a:rPr kumimoji="1" lang="en-US" altLang="zh-CN" sz="2800" b="1" i="1">
                <a:latin typeface="华文楷体" panose="02010600040101010101" pitchFamily="2" charset="-122"/>
                <a:ea typeface="华文楷体" panose="02010600040101010101" pitchFamily="2" charset="-122"/>
              </a:rPr>
              <a:t>n</a:t>
            </a:r>
            <a:endParaRPr kumimoji="1" lang="en-US" altLang="zh-CN" sz="2800" b="1" i="1">
              <a:latin typeface="华文楷体" panose="02010600040101010101" pitchFamily="2" charset="-122"/>
              <a:ea typeface="华文楷体" panose="02010600040101010101" pitchFamily="2" charset="-122"/>
            </a:endParaRPr>
          </a:p>
          <a:p>
            <a:pPr algn="just" eaLnBrk="1" hangingPunct="1">
              <a:lnSpc>
                <a:spcPct val="90000"/>
              </a:lnSpc>
              <a:spcBef>
                <a:spcPct val="50000"/>
              </a:spcBef>
            </a:pPr>
            <a:r>
              <a:rPr kumimoji="1" lang="en-US" altLang="zh-CN" sz="2800" b="1" i="1">
                <a:latin typeface="华文楷体" panose="02010600040101010101" pitchFamily="2" charset="-122"/>
                <a:ea typeface="华文楷体" panose="02010600040101010101" pitchFamily="2" charset="-122"/>
              </a:rPr>
              <a:t>                </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9</a:t>
            </a:r>
            <a:r>
              <a:rPr kumimoji="1" lang="en-US" altLang="zh-CN" sz="2800" b="1" i="1">
                <a:latin typeface="华文楷体" panose="02010600040101010101" pitchFamily="2" charset="-122"/>
                <a:ea typeface="华文楷体" panose="02010600040101010101" pitchFamily="2" charset="-122"/>
              </a:rPr>
              <a:t>n</a:t>
            </a:r>
            <a:r>
              <a:rPr kumimoji="1" lang="en-US" altLang="zh-CN" sz="2800" b="1">
                <a:latin typeface="华文楷体" panose="02010600040101010101" pitchFamily="2" charset="-122"/>
                <a:ea typeface="华文楷体" panose="02010600040101010101" pitchFamily="2" charset="-122"/>
              </a:rPr>
              <a:t>≤5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9</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en-US" altLang="zh-CN" sz="2800" b="1">
                <a:latin typeface="华文楷体" panose="02010600040101010101" pitchFamily="2" charset="-122"/>
                <a:ea typeface="华文楷体" panose="02010600040101010101" pitchFamily="2" charset="-122"/>
              </a:rPr>
              <a:t>≤14</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i="1">
                <a:latin typeface="华文楷体" panose="02010600040101010101" pitchFamily="2" charset="-122"/>
                <a:ea typeface="华文楷体" panose="02010600040101010101" pitchFamily="2" charset="-122"/>
              </a:rPr>
              <a:t>O</a:t>
            </a:r>
            <a:r>
              <a:rPr kumimoji="1" lang="en-US" altLang="zh-CN" sz="2800" b="1">
                <a:latin typeface="华文楷体" panose="02010600040101010101" pitchFamily="2" charset="-122"/>
                <a:ea typeface="华文楷体" panose="02010600040101010101" pitchFamily="2" charset="-122"/>
              </a:rPr>
              <a:t>(</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en-US" altLang="zh-CN" sz="2800" b="1">
                <a:latin typeface="华文楷体" panose="02010600040101010101" pitchFamily="2" charset="-122"/>
                <a:ea typeface="华文楷体" panose="02010600040101010101" pitchFamily="2" charset="-122"/>
              </a:rPr>
              <a:t>)</a:t>
            </a:r>
            <a:endParaRPr kumimoji="1" lang="en-US" altLang="zh-CN" sz="2800" b="1">
              <a:latin typeface="华文楷体" panose="02010600040101010101" pitchFamily="2" charset="-122"/>
              <a:ea typeface="华文楷体" panose="02010600040101010101" pitchFamily="2" charset="-122"/>
            </a:endParaRPr>
          </a:p>
          <a:p>
            <a:pPr algn="just" eaLnBrk="1" hangingPunct="1">
              <a:lnSpc>
                <a:spcPct val="90000"/>
              </a:lnSpc>
              <a:spcBef>
                <a:spcPct val="50000"/>
              </a:spcBef>
            </a:pPr>
            <a:r>
              <a:rPr kumimoji="1" lang="zh-CN" altLang="en-US" sz="2800" b="1">
                <a:latin typeface="华文楷体" panose="02010600040101010101" pitchFamily="2" charset="-122"/>
                <a:ea typeface="华文楷体" panose="02010600040101010101" pitchFamily="2" charset="-122"/>
              </a:rPr>
              <a:t>当</a:t>
            </a:r>
            <a:r>
              <a:rPr kumimoji="1" lang="en-US" altLang="zh-CN" sz="2800" b="1" i="1">
                <a:latin typeface="华文楷体" panose="02010600040101010101" pitchFamily="2" charset="-122"/>
                <a:ea typeface="华文楷体" panose="02010600040101010101" pitchFamily="2" charset="-122"/>
              </a:rPr>
              <a:t>n</a:t>
            </a: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时，</a:t>
            </a:r>
            <a:r>
              <a:rPr kumimoji="1" lang="en-US" altLang="zh-CN" sz="2800" b="1">
                <a:latin typeface="华文楷体" panose="02010600040101010101" pitchFamily="2" charset="-122"/>
                <a:ea typeface="华文楷体" panose="02010600040101010101" pitchFamily="2" charset="-122"/>
              </a:rPr>
              <a:t>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8</a:t>
            </a:r>
            <a:r>
              <a:rPr kumimoji="1" lang="en-US" altLang="zh-CN" sz="2800" b="1" i="1">
                <a:latin typeface="华文楷体" panose="02010600040101010101" pitchFamily="2" charset="-122"/>
                <a:ea typeface="华文楷体" panose="02010600040101010101" pitchFamily="2" charset="-122"/>
              </a:rPr>
              <a:t>n</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1≥5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Ω(</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en-US" altLang="zh-CN" sz="2800" b="1">
                <a:latin typeface="华文楷体" panose="02010600040101010101" pitchFamily="2" charset="-122"/>
                <a:ea typeface="华文楷体" panose="02010600040101010101" pitchFamily="2" charset="-122"/>
              </a:rPr>
              <a:t>)</a:t>
            </a:r>
            <a:endParaRPr kumimoji="1" lang="en-US" altLang="zh-CN" sz="2800" b="1">
              <a:latin typeface="华文楷体" panose="02010600040101010101" pitchFamily="2" charset="-122"/>
              <a:ea typeface="华文楷体" panose="02010600040101010101" pitchFamily="2" charset="-122"/>
            </a:endParaRPr>
          </a:p>
          <a:p>
            <a:pPr algn="just" eaLnBrk="1" hangingPunct="1">
              <a:lnSpc>
                <a:spcPct val="90000"/>
              </a:lnSpc>
              <a:spcBef>
                <a:spcPct val="50000"/>
              </a:spcBef>
            </a:pPr>
            <a:r>
              <a:rPr kumimoji="1" lang="en-US" altLang="zh-CN" sz="2800" b="1">
                <a:latin typeface="华文楷体" panose="02010600040101010101" pitchFamily="2" charset="-122"/>
                <a:ea typeface="华文楷体" panose="02010600040101010101" pitchFamily="2" charset="-122"/>
              </a:rPr>
              <a:t>∴ </a:t>
            </a:r>
            <a:r>
              <a:rPr kumimoji="1" lang="zh-CN" altLang="en-US" sz="2800" b="1">
                <a:latin typeface="华文楷体" panose="02010600040101010101" pitchFamily="2" charset="-122"/>
                <a:ea typeface="华文楷体" panose="02010600040101010101" pitchFamily="2" charset="-122"/>
              </a:rPr>
              <a:t>当</a:t>
            </a:r>
            <a:r>
              <a:rPr kumimoji="1" lang="en-US" altLang="zh-CN" sz="2800" b="1" i="1">
                <a:latin typeface="华文楷体" panose="02010600040101010101" pitchFamily="2" charset="-122"/>
                <a:ea typeface="华文楷体" panose="02010600040101010101" pitchFamily="2" charset="-122"/>
              </a:rPr>
              <a:t>n</a:t>
            </a: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时，</a:t>
            </a:r>
            <a:r>
              <a:rPr kumimoji="1" lang="en-US" altLang="zh-CN" sz="2800" b="1">
                <a:latin typeface="华文楷体" panose="02010600040101010101" pitchFamily="2" charset="-122"/>
                <a:ea typeface="华文楷体" panose="02010600040101010101" pitchFamily="2" charset="-122"/>
              </a:rPr>
              <a:t>14</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en-US" altLang="zh-CN" sz="2800" b="1">
                <a:latin typeface="华文楷体" panose="02010600040101010101" pitchFamily="2" charset="-122"/>
                <a:ea typeface="华文楷体" panose="02010600040101010101" pitchFamily="2" charset="-122"/>
              </a:rPr>
              <a:t>≥5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8</a:t>
            </a:r>
            <a:r>
              <a:rPr kumimoji="1" lang="en-US" altLang="zh-CN" sz="2800" b="1" i="1">
                <a:latin typeface="华文楷体" panose="02010600040101010101" pitchFamily="2" charset="-122"/>
                <a:ea typeface="华文楷体" panose="02010600040101010101" pitchFamily="2" charset="-122"/>
              </a:rPr>
              <a:t>n</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1≥5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endParaRPr kumimoji="1" lang="en-US" altLang="zh-CN" sz="2800" b="1">
              <a:latin typeface="华文楷体" panose="02010600040101010101" pitchFamily="2" charset="-122"/>
              <a:ea typeface="华文楷体" panose="02010600040101010101" pitchFamily="2" charset="-122"/>
            </a:endParaRPr>
          </a:p>
          <a:p>
            <a:pPr algn="just" eaLnBrk="1" hangingPunct="1">
              <a:lnSpc>
                <a:spcPct val="90000"/>
              </a:lnSpc>
              <a:spcBef>
                <a:spcPct val="50000"/>
              </a:spcBef>
            </a:pPr>
            <a:r>
              <a:rPr kumimoji="1" lang="en-US" altLang="zh-CN" sz="2800" b="1">
                <a:latin typeface="华文楷体" panose="02010600040101010101" pitchFamily="2" charset="-122"/>
                <a:ea typeface="华文楷体" panose="02010600040101010101" pitchFamily="2" charset="-122"/>
              </a:rPr>
              <a:t>      </a:t>
            </a:r>
            <a:r>
              <a:rPr kumimoji="1" lang="zh-CN" altLang="en-US" sz="2800" b="1">
                <a:latin typeface="华文楷体" panose="02010600040101010101" pitchFamily="2" charset="-122"/>
                <a:ea typeface="华文楷体" panose="02010600040101010101" pitchFamily="2" charset="-122"/>
              </a:rPr>
              <a:t>则：</a:t>
            </a:r>
            <a:r>
              <a:rPr kumimoji="1" lang="en-US" altLang="zh-CN" sz="2800" b="1">
                <a:latin typeface="华文楷体" panose="02010600040101010101" pitchFamily="2" charset="-122"/>
                <a:ea typeface="华文楷体" panose="02010600040101010101" pitchFamily="2" charset="-122"/>
              </a:rPr>
              <a:t>T(n) = 5</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8</a:t>
            </a:r>
            <a:r>
              <a:rPr kumimoji="1" lang="en-US" altLang="zh-CN" sz="2800" b="1" i="1">
                <a:latin typeface="华文楷体" panose="02010600040101010101" pitchFamily="2" charset="-122"/>
                <a:ea typeface="华文楷体" panose="02010600040101010101" pitchFamily="2" charset="-122"/>
              </a:rPr>
              <a:t>n</a:t>
            </a:r>
            <a:r>
              <a:rPr kumimoji="1" lang="zh-CN" altLang="en-US" sz="2800" b="1">
                <a:latin typeface="华文楷体" panose="02010600040101010101" pitchFamily="2" charset="-122"/>
                <a:ea typeface="华文楷体" panose="02010600040101010101" pitchFamily="2" charset="-122"/>
              </a:rPr>
              <a:t>＋</a:t>
            </a: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a:t>
            </a:r>
            <a:r>
              <a:rPr lang="en-US" altLang="zh-CN" sz="28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800" b="1">
                <a:latin typeface="华文楷体" panose="02010600040101010101" pitchFamily="2" charset="-122"/>
                <a:ea typeface="华文楷体" panose="02010600040101010101" pitchFamily="2" charset="-122"/>
              </a:rPr>
              <a:t>(</a:t>
            </a:r>
            <a:r>
              <a:rPr kumimoji="1" lang="en-US" altLang="zh-CN" sz="2800" b="1" i="1">
                <a:latin typeface="华文楷体" panose="02010600040101010101" pitchFamily="2" charset="-122"/>
                <a:ea typeface="华文楷体" panose="02010600040101010101" pitchFamily="2" charset="-122"/>
              </a:rPr>
              <a:t>n</a:t>
            </a:r>
            <a:r>
              <a:rPr kumimoji="1" lang="en-US" altLang="zh-CN" sz="2800" b="1" baseline="30000">
                <a:latin typeface="华文楷体" panose="02010600040101010101" pitchFamily="2" charset="-122"/>
                <a:ea typeface="华文楷体" panose="02010600040101010101" pitchFamily="2" charset="-122"/>
              </a:rPr>
              <a:t>2</a:t>
            </a:r>
            <a:r>
              <a:rPr kumimoji="1" lang="en-US" altLang="zh-CN" sz="2800" b="1">
                <a:latin typeface="华文楷体" panose="02010600040101010101" pitchFamily="2" charset="-122"/>
                <a:ea typeface="华文楷体" panose="02010600040101010101" pitchFamily="2" charset="-122"/>
              </a:rPr>
              <a:t>)</a:t>
            </a:r>
            <a:endParaRPr kumimoji="1" lang="en-US" altLang="zh-CN" sz="2800" b="1">
              <a:latin typeface="华文楷体" panose="02010600040101010101" pitchFamily="2" charset="-122"/>
              <a:ea typeface="华文楷体" panose="02010600040101010101" pitchFamily="2" charset="-122"/>
            </a:endParaRPr>
          </a:p>
        </p:txBody>
      </p:sp>
      <p:sp>
        <p:nvSpPr>
          <p:cNvPr id="62467" name="Text Box 7"/>
          <p:cNvSpPr txBox="1">
            <a:spLocks noChangeArrowheads="1"/>
          </p:cNvSpPr>
          <p:nvPr/>
        </p:nvSpPr>
        <p:spPr bwMode="auto">
          <a:xfrm>
            <a:off x="301625" y="5415280"/>
            <a:ext cx="8604250" cy="112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spcAft>
                <a:spcPct val="50000"/>
              </a:spcAft>
            </a:pPr>
            <a:r>
              <a:rPr kumimoji="1" lang="zh-CN" altLang="en-US" sz="2800" b="1">
                <a:solidFill>
                  <a:srgbClr val="CC0099"/>
                </a:solidFill>
                <a:latin typeface="华文楷体" panose="02010600040101010101" pitchFamily="2" charset="-122"/>
                <a:ea typeface="华文楷体" panose="02010600040101010101" pitchFamily="2" charset="-122"/>
              </a:rPr>
              <a:t>定理</a:t>
            </a:r>
            <a:r>
              <a:rPr kumimoji="1" lang="en-US" altLang="zh-CN" sz="2800" b="1">
                <a:solidFill>
                  <a:srgbClr val="CC0099"/>
                </a:solidFill>
                <a:latin typeface="华文楷体" panose="02010600040101010101" pitchFamily="2" charset="-122"/>
                <a:ea typeface="华文楷体" panose="02010600040101010101" pitchFamily="2" charset="-122"/>
              </a:rPr>
              <a:t>1.1  </a:t>
            </a:r>
            <a:r>
              <a:rPr kumimoji="1" lang="zh-CN" altLang="en-US" sz="2800" b="1">
                <a:solidFill>
                  <a:srgbClr val="CC0099"/>
                </a:solidFill>
                <a:latin typeface="华文楷体" panose="02010600040101010101" pitchFamily="2" charset="-122"/>
                <a:ea typeface="华文楷体" panose="02010600040101010101" pitchFamily="2" charset="-122"/>
              </a:rPr>
              <a:t>若</a:t>
            </a:r>
            <a:r>
              <a:rPr kumimoji="1" lang="en-US" altLang="zh-CN" sz="2800" b="1" i="1">
                <a:solidFill>
                  <a:srgbClr val="CC0099"/>
                </a:solidFill>
                <a:latin typeface="华文楷体" panose="02010600040101010101" pitchFamily="2" charset="-122"/>
                <a:ea typeface="华文楷体" panose="02010600040101010101" pitchFamily="2" charset="-122"/>
              </a:rPr>
              <a:t>T</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a</a:t>
            </a:r>
            <a:r>
              <a:rPr kumimoji="1" lang="en-US" altLang="zh-CN" sz="2800" b="1" i="1" baseline="-30000">
                <a:solidFill>
                  <a:srgbClr val="CC0099"/>
                </a:solidFill>
                <a:latin typeface="华文楷体" panose="02010600040101010101" pitchFamily="2" charset="-122"/>
                <a:ea typeface="华文楷体" panose="02010600040101010101" pitchFamily="2" charset="-122"/>
              </a:rPr>
              <a:t>m</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i="1" baseline="30000">
                <a:solidFill>
                  <a:srgbClr val="CC0099"/>
                </a:solidFill>
                <a:latin typeface="华文楷体" panose="02010600040101010101" pitchFamily="2" charset="-122"/>
                <a:ea typeface="华文楷体" panose="02010600040101010101" pitchFamily="2" charset="-122"/>
              </a:rPr>
              <a:t>m</a:t>
            </a:r>
            <a:r>
              <a:rPr kumimoji="1" lang="en-US" altLang="zh-CN" sz="2800" b="1" baseline="30000">
                <a:solidFill>
                  <a:srgbClr val="CC0099"/>
                </a:solidFill>
                <a:latin typeface="华文楷体" panose="02010600040101010101" pitchFamily="2" charset="-122"/>
                <a:ea typeface="华文楷体" panose="02010600040101010101" pitchFamily="2" charset="-122"/>
              </a:rPr>
              <a:t> </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a</a:t>
            </a:r>
            <a:r>
              <a:rPr kumimoji="1" lang="en-US" altLang="zh-CN" sz="2800" b="1" i="1" baseline="-30000">
                <a:solidFill>
                  <a:srgbClr val="CC0099"/>
                </a:solidFill>
                <a:latin typeface="华文楷体" panose="02010600040101010101" pitchFamily="2" charset="-122"/>
                <a:ea typeface="华文楷体" panose="02010600040101010101" pitchFamily="2" charset="-122"/>
              </a:rPr>
              <a:t>m-</a:t>
            </a:r>
            <a:r>
              <a:rPr kumimoji="1" lang="en-US" altLang="zh-CN" sz="2800" b="1" baseline="-30000">
                <a:solidFill>
                  <a:srgbClr val="CC0099"/>
                </a:solidFill>
                <a:latin typeface="华文楷体" panose="02010600040101010101" pitchFamily="2" charset="-122"/>
                <a:ea typeface="华文楷体" panose="02010600040101010101" pitchFamily="2" charset="-122"/>
              </a:rPr>
              <a:t>1</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i="1" baseline="30000">
                <a:solidFill>
                  <a:srgbClr val="CC0099"/>
                </a:solidFill>
                <a:latin typeface="华文楷体" panose="02010600040101010101" pitchFamily="2" charset="-122"/>
                <a:ea typeface="华文楷体" panose="02010600040101010101" pitchFamily="2" charset="-122"/>
              </a:rPr>
              <a:t>m-</a:t>
            </a:r>
            <a:r>
              <a:rPr kumimoji="1" lang="en-US" altLang="zh-CN" sz="2800" b="1" baseline="30000">
                <a:solidFill>
                  <a:srgbClr val="CC0099"/>
                </a:solidFill>
                <a:latin typeface="华文楷体" panose="02010600040101010101" pitchFamily="2" charset="-122"/>
                <a:ea typeface="华文楷体" panose="02010600040101010101" pitchFamily="2" charset="-122"/>
              </a:rPr>
              <a:t>1</a:t>
            </a:r>
            <a:r>
              <a:rPr kumimoji="1" lang="en-US" altLang="zh-CN" sz="2800" b="1">
                <a:solidFill>
                  <a:srgbClr val="CC0099"/>
                </a:solidFill>
                <a:latin typeface="华文楷体" panose="02010600040101010101" pitchFamily="2" charset="-122"/>
                <a:ea typeface="华文楷体" panose="02010600040101010101" pitchFamily="2" charset="-122"/>
              </a:rPr>
              <a:t> + … +</a:t>
            </a:r>
            <a:r>
              <a:rPr kumimoji="1" lang="en-US" altLang="zh-CN" sz="2800" b="1" i="1">
                <a:solidFill>
                  <a:srgbClr val="CC0099"/>
                </a:solidFill>
                <a:latin typeface="华文楷体" panose="02010600040101010101" pitchFamily="2" charset="-122"/>
                <a:ea typeface="华文楷体" panose="02010600040101010101" pitchFamily="2" charset="-122"/>
              </a:rPr>
              <a:t>a</a:t>
            </a:r>
            <a:r>
              <a:rPr kumimoji="1" lang="en-US" altLang="zh-CN" sz="2800" b="1" baseline="-30000">
                <a:solidFill>
                  <a:srgbClr val="CC0099"/>
                </a:solidFill>
                <a:latin typeface="华文楷体" panose="02010600040101010101" pitchFamily="2" charset="-122"/>
                <a:ea typeface="华文楷体" panose="02010600040101010101" pitchFamily="2" charset="-122"/>
              </a:rPr>
              <a:t>1</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a</a:t>
            </a:r>
            <a:r>
              <a:rPr kumimoji="1" lang="en-US" altLang="zh-CN" sz="2800" b="1" baseline="-30000">
                <a:solidFill>
                  <a:srgbClr val="CC0099"/>
                </a:solidFill>
                <a:latin typeface="华文楷体" panose="02010600040101010101" pitchFamily="2" charset="-122"/>
                <a:ea typeface="华文楷体" panose="02010600040101010101" pitchFamily="2" charset="-122"/>
              </a:rPr>
              <a:t>0</a:t>
            </a:r>
            <a:r>
              <a:rPr kumimoji="1" lang="zh-CN" altLang="en-US"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a</a:t>
            </a:r>
            <a:r>
              <a:rPr kumimoji="1" lang="en-US" altLang="zh-CN" sz="2800" b="1" i="1" baseline="-30000">
                <a:solidFill>
                  <a:srgbClr val="CC0099"/>
                </a:solidFill>
                <a:latin typeface="华文楷体" panose="02010600040101010101" pitchFamily="2" charset="-122"/>
                <a:ea typeface="华文楷体" panose="02010600040101010101" pitchFamily="2" charset="-122"/>
              </a:rPr>
              <a:t>m</a:t>
            </a:r>
            <a:r>
              <a:rPr kumimoji="1" lang="en-US" altLang="zh-CN" sz="2800" b="1">
                <a:solidFill>
                  <a:srgbClr val="CC0099"/>
                </a:solidFill>
                <a:latin typeface="华文楷体" panose="02010600040101010101" pitchFamily="2" charset="-122"/>
                <a:ea typeface="华文楷体" panose="02010600040101010101" pitchFamily="2" charset="-122"/>
              </a:rPr>
              <a:t>&gt;0</a:t>
            </a:r>
            <a:r>
              <a:rPr kumimoji="1" lang="zh-CN" altLang="en-US" sz="2800" b="1">
                <a:solidFill>
                  <a:srgbClr val="CC0099"/>
                </a:solidFill>
                <a:latin typeface="华文楷体" panose="02010600040101010101" pitchFamily="2" charset="-122"/>
                <a:ea typeface="华文楷体" panose="02010600040101010101" pitchFamily="2" charset="-122"/>
              </a:rPr>
              <a:t>），则有</a:t>
            </a:r>
            <a:r>
              <a:rPr kumimoji="1" lang="en-US" altLang="zh-CN" sz="2800" b="1" i="1">
                <a:solidFill>
                  <a:srgbClr val="CC0099"/>
                </a:solidFill>
                <a:latin typeface="华文楷体" panose="02010600040101010101" pitchFamily="2" charset="-122"/>
                <a:ea typeface="华文楷体" panose="02010600040101010101" pitchFamily="2" charset="-122"/>
              </a:rPr>
              <a:t>T</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O</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i="1" baseline="30000">
                <a:solidFill>
                  <a:srgbClr val="CC0099"/>
                </a:solidFill>
                <a:latin typeface="华文楷体" panose="02010600040101010101" pitchFamily="2" charset="-122"/>
                <a:ea typeface="华文楷体" panose="02010600040101010101" pitchFamily="2" charset="-122"/>
              </a:rPr>
              <a:t>m</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zh-CN" altLang="en-US" sz="2800" b="1">
                <a:solidFill>
                  <a:srgbClr val="CC0099"/>
                </a:solidFill>
                <a:latin typeface="华文楷体" panose="02010600040101010101" pitchFamily="2" charset="-122"/>
                <a:ea typeface="华文楷体" panose="02010600040101010101" pitchFamily="2" charset="-122"/>
              </a:rPr>
              <a:t>且</a:t>
            </a:r>
            <a:r>
              <a:rPr kumimoji="1" lang="en-US" altLang="zh-CN" sz="2800" b="1" i="1">
                <a:solidFill>
                  <a:srgbClr val="CC0099"/>
                </a:solidFill>
                <a:latin typeface="华文楷体" panose="02010600040101010101" pitchFamily="2" charset="-122"/>
                <a:ea typeface="华文楷体" panose="02010600040101010101" pitchFamily="2" charset="-122"/>
              </a:rPr>
              <a:t>T</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a:solidFill>
                  <a:srgbClr val="CC0099"/>
                </a:solidFill>
                <a:latin typeface="华文楷体" panose="02010600040101010101" pitchFamily="2" charset="-122"/>
                <a:ea typeface="华文楷体" panose="02010600040101010101" pitchFamily="2" charset="-122"/>
              </a:rPr>
              <a:t>)=Ω(</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i="1" baseline="30000">
                <a:solidFill>
                  <a:srgbClr val="CC0099"/>
                </a:solidFill>
                <a:latin typeface="华文楷体" panose="02010600040101010101" pitchFamily="2" charset="-122"/>
                <a:ea typeface="华文楷体" panose="02010600040101010101" pitchFamily="2" charset="-122"/>
              </a:rPr>
              <a:t> m</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zh-CN" altLang="en-US" sz="2800" b="1">
                <a:solidFill>
                  <a:srgbClr val="CC0099"/>
                </a:solidFill>
                <a:latin typeface="华文楷体" panose="02010600040101010101" pitchFamily="2" charset="-122"/>
                <a:ea typeface="华文楷体" panose="02010600040101010101" pitchFamily="2" charset="-122"/>
              </a:rPr>
              <a:t>，因此，有</a:t>
            </a:r>
            <a:r>
              <a:rPr kumimoji="1" lang="en-US" altLang="zh-CN" sz="2800" b="1" i="1">
                <a:solidFill>
                  <a:srgbClr val="CC0099"/>
                </a:solidFill>
                <a:latin typeface="华文楷体" panose="02010600040101010101" pitchFamily="2" charset="-122"/>
                <a:ea typeface="华文楷体" panose="02010600040101010101" pitchFamily="2" charset="-122"/>
              </a:rPr>
              <a:t>T</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a:solidFill>
                  <a:srgbClr val="CC0099"/>
                </a:solidFill>
                <a:latin typeface="华文楷体" panose="02010600040101010101" pitchFamily="2" charset="-122"/>
                <a:ea typeface="华文楷体" panose="02010600040101010101" pitchFamily="2" charset="-122"/>
              </a:rPr>
              <a:t>)=</a:t>
            </a:r>
            <a:r>
              <a:rPr lang="en-US" altLang="zh-CN" sz="2800" b="1" dirty="0">
                <a:solidFill>
                  <a:srgbClr val="CC0099"/>
                </a:solidFill>
                <a:effectLst>
                  <a:outerShdw blurRad="38100" dist="38100" dir="2700000" algn="tl">
                    <a:srgbClr val="C0C0C0"/>
                  </a:outerShdw>
                </a:effectLst>
                <a:uFillTx/>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en-US" altLang="zh-CN" sz="2800" b="1" i="1">
                <a:solidFill>
                  <a:srgbClr val="CC0099"/>
                </a:solidFill>
                <a:latin typeface="华文楷体" panose="02010600040101010101" pitchFamily="2" charset="-122"/>
                <a:ea typeface="华文楷体" panose="02010600040101010101" pitchFamily="2" charset="-122"/>
              </a:rPr>
              <a:t>n</a:t>
            </a:r>
            <a:r>
              <a:rPr kumimoji="1" lang="en-US" altLang="zh-CN" sz="2800" b="1" i="1" baseline="30000">
                <a:solidFill>
                  <a:srgbClr val="CC0099"/>
                </a:solidFill>
                <a:latin typeface="华文楷体" panose="02010600040101010101" pitchFamily="2" charset="-122"/>
                <a:ea typeface="华文楷体" panose="02010600040101010101" pitchFamily="2" charset="-122"/>
              </a:rPr>
              <a:t> m</a:t>
            </a:r>
            <a:r>
              <a:rPr kumimoji="1" lang="en-US" altLang="zh-CN" sz="2800" b="1">
                <a:solidFill>
                  <a:srgbClr val="CC0099"/>
                </a:solidFill>
                <a:latin typeface="华文楷体" panose="02010600040101010101" pitchFamily="2" charset="-122"/>
                <a:ea typeface="华文楷体" panose="02010600040101010101" pitchFamily="2" charset="-122"/>
              </a:rPr>
              <a:t>)</a:t>
            </a:r>
            <a:r>
              <a:rPr kumimoji="1" lang="zh-CN" altLang="en-US" sz="2800" b="1">
                <a:solidFill>
                  <a:srgbClr val="CC0099"/>
                </a:solidFill>
                <a:latin typeface="华文楷体" panose="02010600040101010101" pitchFamily="2" charset="-122"/>
                <a:ea typeface="华文楷体" panose="02010600040101010101" pitchFamily="2" charset="-122"/>
              </a:rPr>
              <a:t>。</a:t>
            </a:r>
            <a:r>
              <a:rPr kumimoji="1" lang="zh-CN" altLang="en-US" sz="2400" b="1">
                <a:solidFill>
                  <a:srgbClr val="CC0099"/>
                </a:solidFill>
                <a:latin typeface="华文楷体" panose="02010600040101010101" pitchFamily="2" charset="-122"/>
                <a:ea typeface="华文楷体" panose="02010600040101010101" pitchFamily="2" charset="-122"/>
              </a:rPr>
              <a:t> </a:t>
            </a:r>
            <a:endParaRPr kumimoji="1" lang="zh-CN" altLang="en-US" sz="2400" b="1">
              <a:solidFill>
                <a:srgbClr val="CC0099"/>
              </a:solidFill>
              <a:latin typeface="华文楷体" panose="02010600040101010101" pitchFamily="2" charset="-122"/>
              <a:ea typeface="华文楷体" panose="02010600040101010101" pitchFamily="2" charset="-122"/>
            </a:endParaRPr>
          </a:p>
        </p:txBody>
      </p:sp>
      <p:sp>
        <p:nvSpPr>
          <p:cNvPr id="52226" name="Text Box 1026"/>
          <p:cNvSpPr txBox="1">
            <a:spLocks noChangeArrowheads="1"/>
          </p:cNvSpPr>
          <p:nvPr/>
        </p:nvSpPr>
        <p:spPr bwMode="auto">
          <a:xfrm>
            <a:off x="201930" y="219710"/>
            <a:ext cx="7933055" cy="583565"/>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定义3. </a:t>
            </a:r>
            <a:r>
              <a:rPr lang="en-US" altLang="zh-CN" sz="3200" b="1" dirty="0">
                <a:solidFill>
                  <a:schemeClr val="bg1"/>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chemeClr val="bg1"/>
                </a:solidFill>
                <a:latin typeface="黑体" panose="02010609060101010101" pitchFamily="49" charset="-122"/>
                <a:ea typeface="黑体" panose="02010609060101010101" pitchFamily="49" charset="-122"/>
                <a:sym typeface="+mn-ea"/>
              </a:rPr>
              <a:t>符号——紧渐近界记号</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201930" y="1105535"/>
            <a:ext cx="6296025" cy="521970"/>
          </a:xfrm>
          <a:prstGeom prst="rect">
            <a:avLst/>
          </a:prstGeom>
          <a:noFill/>
        </p:spPr>
        <p:txBody>
          <a:bodyPr wrap="none" rtlCol="0">
            <a:spAutoFit/>
          </a:bodyPr>
          <a:p>
            <a:pPr algn="l"/>
            <a:r>
              <a:rPr lang="en-US" altLang="zh-CN"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例</a:t>
            </a:r>
            <a:r>
              <a:rPr lang="en-US" altLang="zh-CN"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2.2】</a:t>
            </a:r>
            <a:r>
              <a:rPr kumimoji="1" lang="zh-CN" altLang="en-US" sz="2800" b="1">
                <a:latin typeface="华文楷体" panose="02010600040101010101" pitchFamily="2" charset="-122"/>
                <a:ea typeface="华文楷体" panose="02010600040101010101" pitchFamily="2" charset="-122"/>
                <a:sym typeface="+mn-ea"/>
              </a:rPr>
              <a:t> 证明</a:t>
            </a:r>
            <a:r>
              <a:rPr kumimoji="1" lang="en-US" altLang="zh-CN" sz="2800" b="1" i="1">
                <a:latin typeface="华文楷体" panose="02010600040101010101" pitchFamily="2" charset="-122"/>
                <a:ea typeface="华文楷体" panose="02010600040101010101" pitchFamily="2" charset="-122"/>
                <a:sym typeface="+mn-ea"/>
              </a:rPr>
              <a:t>T</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a:latin typeface="华文楷体" panose="02010600040101010101" pitchFamily="2" charset="-122"/>
                <a:ea typeface="华文楷体" panose="02010600040101010101" pitchFamily="2" charset="-122"/>
                <a:sym typeface="+mn-ea"/>
              </a:rPr>
              <a:t>)</a:t>
            </a:r>
            <a:r>
              <a:rPr kumimoji="1" lang="zh-CN" altLang="en-US" sz="2800" b="1">
                <a:latin typeface="华文楷体" panose="02010600040101010101" pitchFamily="2" charset="-122"/>
                <a:ea typeface="华文楷体" panose="02010600040101010101" pitchFamily="2" charset="-122"/>
                <a:sym typeface="+mn-ea"/>
              </a:rPr>
              <a:t>＝</a:t>
            </a:r>
            <a:r>
              <a:rPr kumimoji="1" lang="en-US" altLang="zh-CN" sz="2800" b="1">
                <a:latin typeface="华文楷体" panose="02010600040101010101" pitchFamily="2" charset="-122"/>
                <a:ea typeface="华文楷体" panose="02010600040101010101" pitchFamily="2" charset="-122"/>
                <a:sym typeface="+mn-ea"/>
              </a:rPr>
              <a:t>5</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30000">
                <a:latin typeface="华文楷体" panose="02010600040101010101" pitchFamily="2" charset="-122"/>
                <a:ea typeface="华文楷体" panose="02010600040101010101" pitchFamily="2" charset="-122"/>
                <a:sym typeface="+mn-ea"/>
              </a:rPr>
              <a:t>2</a:t>
            </a:r>
            <a:r>
              <a:rPr kumimoji="1" lang="zh-CN" altLang="en-US" sz="2800" b="1">
                <a:latin typeface="华文楷体" panose="02010600040101010101" pitchFamily="2" charset="-122"/>
                <a:ea typeface="华文楷体" panose="02010600040101010101" pitchFamily="2" charset="-122"/>
                <a:sym typeface="+mn-ea"/>
              </a:rPr>
              <a:t>＋</a:t>
            </a:r>
            <a:r>
              <a:rPr kumimoji="1" lang="en-US" altLang="zh-CN" sz="2800" b="1">
                <a:latin typeface="华文楷体" panose="02010600040101010101" pitchFamily="2" charset="-122"/>
                <a:ea typeface="华文楷体" panose="02010600040101010101" pitchFamily="2" charset="-122"/>
                <a:sym typeface="+mn-ea"/>
              </a:rPr>
              <a:t>8</a:t>
            </a:r>
            <a:r>
              <a:rPr kumimoji="1" lang="en-US" altLang="zh-CN" sz="2800" b="1" i="1">
                <a:latin typeface="华文楷体" panose="02010600040101010101" pitchFamily="2" charset="-122"/>
                <a:ea typeface="华文楷体" panose="02010600040101010101" pitchFamily="2" charset="-122"/>
                <a:sym typeface="+mn-ea"/>
              </a:rPr>
              <a:t>n</a:t>
            </a:r>
            <a:r>
              <a:rPr kumimoji="1" lang="zh-CN" altLang="en-US" sz="2800" b="1">
                <a:latin typeface="华文楷体" panose="02010600040101010101" pitchFamily="2" charset="-122"/>
                <a:ea typeface="华文楷体" panose="02010600040101010101" pitchFamily="2" charset="-122"/>
                <a:sym typeface="+mn-ea"/>
              </a:rPr>
              <a:t>＋</a:t>
            </a:r>
            <a:r>
              <a:rPr kumimoji="1" lang="en-US" altLang="zh-CN" sz="2800" b="1">
                <a:latin typeface="华文楷体" panose="02010600040101010101" pitchFamily="2" charset="-122"/>
                <a:ea typeface="华文楷体" panose="02010600040101010101" pitchFamily="2" charset="-122"/>
                <a:sym typeface="+mn-ea"/>
              </a:rPr>
              <a:t>1</a:t>
            </a:r>
            <a:r>
              <a:rPr kumimoji="1" lang="zh-CN" altLang="en-US" sz="2800" b="1">
                <a:latin typeface="华文楷体" panose="02010600040101010101" pitchFamily="2" charset="-122"/>
                <a:ea typeface="华文楷体" panose="02010600040101010101" pitchFamily="2" charset="-122"/>
                <a:sym typeface="+mn-ea"/>
              </a:rPr>
              <a:t>＝</a:t>
            </a:r>
            <a:r>
              <a:rPr lang="en-US" altLang="zh-CN" sz="28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800" b="1">
                <a:latin typeface="华文楷体" panose="02010600040101010101" pitchFamily="2" charset="-122"/>
                <a:ea typeface="华文楷体" panose="02010600040101010101" pitchFamily="2" charset="-122"/>
                <a:sym typeface="+mn-ea"/>
              </a:rPr>
              <a:t>(</a:t>
            </a:r>
            <a:r>
              <a:rPr kumimoji="1" lang="en-US" altLang="zh-CN" sz="2800" b="1" i="1">
                <a:latin typeface="华文楷体" panose="02010600040101010101" pitchFamily="2" charset="-122"/>
                <a:ea typeface="华文楷体" panose="02010600040101010101" pitchFamily="2" charset="-122"/>
                <a:sym typeface="+mn-ea"/>
              </a:rPr>
              <a:t>n</a:t>
            </a:r>
            <a:r>
              <a:rPr kumimoji="1" lang="en-US" altLang="zh-CN" sz="2800" b="1" baseline="30000">
                <a:latin typeface="华文楷体" panose="02010600040101010101" pitchFamily="2" charset="-122"/>
                <a:ea typeface="华文楷体" panose="02010600040101010101" pitchFamily="2" charset="-122"/>
                <a:sym typeface="+mn-ea"/>
              </a:rPr>
              <a:t>2</a:t>
            </a:r>
            <a:r>
              <a:rPr kumimoji="1" lang="en-US" altLang="zh-CN" sz="2800" b="1">
                <a:latin typeface="华文楷体" panose="02010600040101010101" pitchFamily="2" charset="-122"/>
                <a:ea typeface="华文楷体" panose="02010600040101010101" pitchFamily="2" charset="-122"/>
                <a:sym typeface="+mn-ea"/>
              </a:rPr>
              <a:t>)</a:t>
            </a:r>
            <a:endParaRPr kumimoji="1" lang="en-US" altLang="zh-CN" sz="2800" b="1">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linds(horizontal)">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linds(horizontal)">
                                      <p:cBhvr>
                                        <p:cTn id="12"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ldLvl="0" animBg="1"/>
      <p:bldP spid="624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830263" y="2349500"/>
            <a:ext cx="7559675" cy="353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华文楷体" panose="02010600040101010101" pitchFamily="2" charset="-122"/>
                <a:ea typeface="华文楷体" panose="02010600040101010101" pitchFamily="2" charset="-122"/>
              </a:rPr>
              <a:t>【</a:t>
            </a:r>
            <a:r>
              <a:rPr kumimoji="1" lang="zh-CN" altLang="en-US" sz="3200" b="1">
                <a:latin typeface="华文楷体" panose="02010600040101010101" pitchFamily="2" charset="-122"/>
                <a:ea typeface="华文楷体" panose="02010600040101010101" pitchFamily="2" charset="-122"/>
              </a:rPr>
              <a:t>解答</a:t>
            </a:r>
            <a:r>
              <a:rPr kumimoji="1" lang="en-US" altLang="zh-CN" sz="3200" b="1">
                <a:latin typeface="华文楷体" panose="02010600040101010101" pitchFamily="2" charset="-122"/>
                <a:ea typeface="华文楷体" panose="02010600040101010101" pitchFamily="2" charset="-122"/>
              </a:rPr>
              <a:t>】</a:t>
            </a:r>
            <a:endParaRPr kumimoji="1" lang="en-US" altLang="zh-CN" sz="3200" b="1">
              <a:latin typeface="华文楷体" panose="02010600040101010101" pitchFamily="2" charset="-122"/>
              <a:ea typeface="华文楷体" panose="02010600040101010101" pitchFamily="2" charset="-122"/>
            </a:endParaRPr>
          </a:p>
          <a:p>
            <a:pPr eaLnBrk="1" hangingPunct="1"/>
            <a:endParaRPr kumimoji="1" lang="en-US" altLang="zh-CN" sz="3200" b="1">
              <a:latin typeface="华文楷体" panose="02010600040101010101" pitchFamily="2" charset="-122"/>
              <a:ea typeface="华文楷体" panose="02010600040101010101" pitchFamily="2" charset="-122"/>
            </a:endParaRPr>
          </a:p>
          <a:p>
            <a:pPr eaLnBrk="1" hangingPunct="1"/>
            <a:r>
              <a:rPr kumimoji="1" lang="zh-CN" altLang="en-US" sz="3200" b="1">
                <a:latin typeface="华文楷体" panose="02010600040101010101" pitchFamily="2" charset="-122"/>
                <a:ea typeface="华文楷体" panose="02010600040101010101" pitchFamily="2" charset="-122"/>
              </a:rPr>
              <a:t>当</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≥1</a:t>
            </a:r>
            <a:r>
              <a:rPr kumimoji="1" lang="zh-CN" altLang="en-US" sz="3200" b="1">
                <a:latin typeface="华文楷体" panose="02010600040101010101" pitchFamily="2" charset="-122"/>
                <a:ea typeface="华文楷体" panose="02010600040101010101" pitchFamily="2" charset="-122"/>
              </a:rPr>
              <a:t>时，</a:t>
            </a:r>
            <a:r>
              <a:rPr kumimoji="1" lang="en-US" altLang="zh-CN" sz="3200" b="1">
                <a:latin typeface="华文楷体" panose="02010600040101010101" pitchFamily="2" charset="-122"/>
                <a:ea typeface="华文楷体" panose="02010600040101010101" pitchFamily="2" charset="-122"/>
              </a:rPr>
              <a:t>3</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-1≤3</a:t>
            </a:r>
            <a:r>
              <a:rPr kumimoji="1" lang="en-US" altLang="zh-CN" sz="3200" b="1" i="1">
                <a:latin typeface="华文楷体" panose="02010600040101010101" pitchFamily="2" charset="-122"/>
                <a:ea typeface="华文楷体" panose="02010600040101010101" pitchFamily="2" charset="-122"/>
              </a:rPr>
              <a:t>n</a:t>
            </a:r>
            <a:r>
              <a:rPr kumimoji="1" lang="zh-CN" altLang="en-US" sz="3200" b="1">
                <a:latin typeface="华文楷体" panose="02010600040101010101" pitchFamily="2" charset="-122"/>
                <a:ea typeface="华文楷体" panose="02010600040101010101" pitchFamily="2" charset="-122"/>
              </a:rPr>
              <a:t>＝</a:t>
            </a:r>
            <a:r>
              <a:rPr kumimoji="1" lang="en-US" altLang="zh-CN" sz="3200" b="1" i="1">
                <a:latin typeface="华文楷体" panose="02010600040101010101" pitchFamily="2" charset="-122"/>
                <a:ea typeface="华文楷体" panose="02010600040101010101" pitchFamily="2" charset="-122"/>
              </a:rPr>
              <a:t>O</a:t>
            </a:r>
            <a:r>
              <a:rPr kumimoji="1" lang="en-US" altLang="zh-CN" sz="3200" b="1">
                <a:latin typeface="华文楷体" panose="02010600040101010101" pitchFamily="2" charset="-122"/>
                <a:ea typeface="华文楷体" panose="02010600040101010101" pitchFamily="2" charset="-122"/>
              </a:rPr>
              <a:t>(</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a:t>
            </a:r>
            <a:endParaRPr kumimoji="1" lang="en-US" altLang="zh-CN" sz="3200" b="1">
              <a:latin typeface="华文楷体" panose="02010600040101010101" pitchFamily="2" charset="-122"/>
              <a:ea typeface="华文楷体" panose="02010600040101010101" pitchFamily="2" charset="-122"/>
            </a:endParaRPr>
          </a:p>
          <a:p>
            <a:pPr eaLnBrk="1" hangingPunct="1"/>
            <a:endParaRPr kumimoji="1" lang="en-US" altLang="zh-CN" sz="3200" b="1">
              <a:latin typeface="华文楷体" panose="02010600040101010101" pitchFamily="2" charset="-122"/>
              <a:ea typeface="华文楷体" panose="02010600040101010101" pitchFamily="2" charset="-122"/>
            </a:endParaRPr>
          </a:p>
          <a:p>
            <a:pPr eaLnBrk="1" hangingPunct="1"/>
            <a:r>
              <a:rPr kumimoji="1" lang="zh-CN" altLang="en-US" sz="3200" b="1">
                <a:latin typeface="华文楷体" panose="02010600040101010101" pitchFamily="2" charset="-122"/>
                <a:ea typeface="华文楷体" panose="02010600040101010101" pitchFamily="2" charset="-122"/>
              </a:rPr>
              <a:t>当</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≥1</a:t>
            </a:r>
            <a:r>
              <a:rPr kumimoji="1" lang="zh-CN" altLang="en-US" sz="3200" b="1">
                <a:latin typeface="华文楷体" panose="02010600040101010101" pitchFamily="2" charset="-122"/>
                <a:ea typeface="华文楷体" panose="02010600040101010101" pitchFamily="2" charset="-122"/>
              </a:rPr>
              <a:t>时，</a:t>
            </a:r>
            <a:r>
              <a:rPr kumimoji="1" lang="en-US" altLang="zh-CN" sz="3200" b="1">
                <a:latin typeface="华文楷体" panose="02010600040101010101" pitchFamily="2" charset="-122"/>
                <a:ea typeface="华文楷体" panose="02010600040101010101" pitchFamily="2" charset="-122"/>
              </a:rPr>
              <a:t>3</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-1≥3</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a:t>
            </a:r>
            <a:r>
              <a:rPr kumimoji="1" lang="en-US" altLang="zh-CN" sz="3200" b="1" i="1">
                <a:latin typeface="华文楷体" panose="02010600040101010101" pitchFamily="2" charset="-122"/>
                <a:ea typeface="华文楷体" panose="02010600040101010101" pitchFamily="2" charset="-122"/>
              </a:rPr>
              <a:t>n</a:t>
            </a:r>
            <a:r>
              <a:rPr kumimoji="1" lang="zh-CN" altLang="en-US" sz="3200" b="1">
                <a:latin typeface="华文楷体" panose="02010600040101010101" pitchFamily="2" charset="-122"/>
                <a:ea typeface="华文楷体" panose="02010600040101010101" pitchFamily="2" charset="-122"/>
              </a:rPr>
              <a:t>＝</a:t>
            </a:r>
            <a:r>
              <a:rPr kumimoji="1" lang="en-US" altLang="zh-CN" sz="3200" b="1">
                <a:latin typeface="华文楷体" panose="02010600040101010101" pitchFamily="2" charset="-122"/>
                <a:ea typeface="华文楷体" panose="02010600040101010101" pitchFamily="2" charset="-122"/>
              </a:rPr>
              <a:t>2</a:t>
            </a:r>
            <a:r>
              <a:rPr kumimoji="1" lang="en-US" altLang="zh-CN" sz="3200" b="1" i="1">
                <a:latin typeface="华文楷体" panose="02010600040101010101" pitchFamily="2" charset="-122"/>
                <a:ea typeface="华文楷体" panose="02010600040101010101" pitchFamily="2" charset="-122"/>
              </a:rPr>
              <a:t>n</a:t>
            </a:r>
            <a:r>
              <a:rPr kumimoji="1" lang="zh-CN" altLang="en-US" sz="3200" b="1">
                <a:latin typeface="华文楷体" panose="02010600040101010101" pitchFamily="2" charset="-122"/>
                <a:ea typeface="华文楷体" panose="02010600040101010101" pitchFamily="2" charset="-122"/>
              </a:rPr>
              <a:t>＝</a:t>
            </a:r>
            <a:r>
              <a:rPr kumimoji="1" lang="en-US" altLang="zh-CN" sz="3200" b="1">
                <a:latin typeface="华文楷体" panose="02010600040101010101" pitchFamily="2" charset="-122"/>
                <a:ea typeface="华文楷体" panose="02010600040101010101" pitchFamily="2" charset="-122"/>
              </a:rPr>
              <a:t>Ω(</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a:t>
            </a:r>
            <a:endParaRPr kumimoji="1" lang="en-US" altLang="zh-CN" sz="3200" b="1">
              <a:latin typeface="华文楷体" panose="02010600040101010101" pitchFamily="2" charset="-122"/>
              <a:ea typeface="华文楷体" panose="02010600040101010101" pitchFamily="2" charset="-122"/>
            </a:endParaRPr>
          </a:p>
          <a:p>
            <a:pPr eaLnBrk="1" hangingPunct="1"/>
            <a:endParaRPr kumimoji="1" lang="en-US" altLang="zh-CN" sz="3200" b="1">
              <a:latin typeface="华文楷体" panose="02010600040101010101" pitchFamily="2" charset="-122"/>
              <a:ea typeface="华文楷体" panose="02010600040101010101" pitchFamily="2" charset="-122"/>
            </a:endParaRPr>
          </a:p>
          <a:p>
            <a:pPr eaLnBrk="1" hangingPunct="1"/>
            <a:r>
              <a:rPr kumimoji="1" lang="zh-CN" altLang="en-US" sz="3200" b="1">
                <a:latin typeface="华文楷体" panose="02010600040101010101" pitchFamily="2" charset="-122"/>
                <a:ea typeface="华文楷体" panose="02010600040101010101" pitchFamily="2" charset="-122"/>
              </a:rPr>
              <a:t>当</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≥1</a:t>
            </a:r>
            <a:r>
              <a:rPr kumimoji="1" lang="zh-CN" altLang="en-US" sz="3200" b="1">
                <a:latin typeface="华文楷体" panose="02010600040101010101" pitchFamily="2" charset="-122"/>
                <a:ea typeface="华文楷体" panose="02010600040101010101" pitchFamily="2" charset="-122"/>
              </a:rPr>
              <a:t>时，</a:t>
            </a:r>
            <a:r>
              <a:rPr kumimoji="1" lang="en-US" altLang="zh-CN" sz="3200" b="1">
                <a:latin typeface="华文楷体" panose="02010600040101010101" pitchFamily="2" charset="-122"/>
                <a:ea typeface="华文楷体" panose="02010600040101010101" pitchFamily="2" charset="-122"/>
              </a:rPr>
              <a:t>3</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≥3</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-1≥2</a:t>
            </a:r>
            <a:r>
              <a:rPr kumimoji="1" lang="en-US" altLang="zh-CN" sz="3200" b="1" i="1">
                <a:latin typeface="华文楷体" panose="02010600040101010101" pitchFamily="2" charset="-122"/>
                <a:ea typeface="华文楷体" panose="02010600040101010101" pitchFamily="2" charset="-122"/>
              </a:rPr>
              <a:t>n</a:t>
            </a:r>
            <a:r>
              <a:rPr kumimoji="1" lang="zh-CN" altLang="en-US" sz="3200" b="1">
                <a:latin typeface="华文楷体" panose="02010600040101010101" pitchFamily="2" charset="-122"/>
                <a:ea typeface="华文楷体" panose="02010600040101010101" pitchFamily="2" charset="-122"/>
              </a:rPr>
              <a:t>，则</a:t>
            </a:r>
            <a:r>
              <a:rPr kumimoji="1" lang="en-US" altLang="zh-CN" sz="3200" b="1">
                <a:latin typeface="华文楷体" panose="02010600040101010101" pitchFamily="2" charset="-122"/>
                <a:ea typeface="华文楷体" panose="02010600040101010101" pitchFamily="2" charset="-122"/>
              </a:rPr>
              <a:t>3</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-1</a:t>
            </a:r>
            <a:r>
              <a:rPr kumimoji="1" lang="zh-CN" altLang="en-US" sz="3200" b="1">
                <a:latin typeface="华文楷体" panose="02010600040101010101" pitchFamily="2" charset="-122"/>
                <a:ea typeface="华文楷体" panose="02010600040101010101" pitchFamily="2" charset="-122"/>
              </a:rPr>
              <a:t>＝</a:t>
            </a: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3200" b="1">
                <a:latin typeface="华文楷体" panose="02010600040101010101" pitchFamily="2" charset="-122"/>
                <a:ea typeface="华文楷体" panose="02010600040101010101" pitchFamily="2" charset="-122"/>
              </a:rPr>
              <a:t>(</a:t>
            </a:r>
            <a:r>
              <a:rPr kumimoji="1" lang="en-US" altLang="zh-CN" sz="3200" b="1" i="1">
                <a:latin typeface="华文楷体" panose="02010600040101010101" pitchFamily="2" charset="-122"/>
                <a:ea typeface="华文楷体" panose="02010600040101010101" pitchFamily="2" charset="-122"/>
              </a:rPr>
              <a:t>n</a:t>
            </a:r>
            <a:r>
              <a:rPr kumimoji="1" lang="en-US" altLang="zh-CN" sz="3200" b="1">
                <a:latin typeface="华文楷体" panose="02010600040101010101" pitchFamily="2" charset="-122"/>
                <a:ea typeface="华文楷体" panose="02010600040101010101" pitchFamily="2" charset="-122"/>
              </a:rPr>
              <a:t>)</a:t>
            </a:r>
            <a:endParaRPr kumimoji="1" lang="en-US" altLang="zh-CN" sz="3200" b="1">
              <a:latin typeface="华文楷体" panose="02010600040101010101" pitchFamily="2" charset="-122"/>
              <a:ea typeface="华文楷体" panose="02010600040101010101" pitchFamily="2" charset="-122"/>
            </a:endParaRPr>
          </a:p>
        </p:txBody>
      </p:sp>
      <p:sp>
        <p:nvSpPr>
          <p:cNvPr id="64516" name="矩形 1"/>
          <p:cNvSpPr>
            <a:spLocks noChangeArrowheads="1"/>
          </p:cNvSpPr>
          <p:nvPr/>
        </p:nvSpPr>
        <p:spPr bwMode="auto">
          <a:xfrm>
            <a:off x="852488" y="1265238"/>
            <a:ext cx="64992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32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例</a:t>
            </a:r>
            <a:r>
              <a:rPr lang="en-US" altLang="zh-CN" sz="32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2.3】</a:t>
            </a:r>
            <a:r>
              <a:rPr kumimoji="1" lang="en-US" altLang="zh-CN" sz="3200" b="1" i="1">
                <a:solidFill>
                  <a:srgbClr val="000000"/>
                </a:solidFill>
                <a:latin typeface="华文楷体" panose="02010600040101010101" pitchFamily="2" charset="-122"/>
                <a:ea typeface="华文楷体" panose="02010600040101010101" pitchFamily="2" charset="-122"/>
              </a:rPr>
              <a:t>T</a:t>
            </a:r>
            <a:r>
              <a:rPr kumimoji="1" lang="en-US" altLang="zh-CN" sz="3200" b="1">
                <a:solidFill>
                  <a:srgbClr val="000000"/>
                </a:solidFill>
                <a:latin typeface="华文楷体" panose="02010600040101010101" pitchFamily="2" charset="-122"/>
                <a:ea typeface="华文楷体" panose="02010600040101010101" pitchFamily="2" charset="-122"/>
              </a:rPr>
              <a:t>(</a:t>
            </a:r>
            <a:r>
              <a:rPr kumimoji="1" lang="en-US" altLang="zh-CN" sz="3200" b="1" i="1">
                <a:solidFill>
                  <a:srgbClr val="000000"/>
                </a:solidFill>
                <a:latin typeface="华文楷体" panose="02010600040101010101" pitchFamily="2" charset="-122"/>
                <a:ea typeface="华文楷体" panose="02010600040101010101" pitchFamily="2" charset="-122"/>
              </a:rPr>
              <a:t>n</a:t>
            </a:r>
            <a:r>
              <a:rPr kumimoji="1" lang="en-US" altLang="zh-CN" sz="3200" b="1">
                <a:solidFill>
                  <a:srgbClr val="000000"/>
                </a:solidFill>
                <a:latin typeface="华文楷体" panose="02010600040101010101" pitchFamily="2" charset="-122"/>
                <a:ea typeface="华文楷体" panose="02010600040101010101" pitchFamily="2" charset="-122"/>
              </a:rPr>
              <a:t>)</a:t>
            </a:r>
            <a:r>
              <a:rPr kumimoji="1" lang="zh-CN" altLang="en-US" sz="3200" b="1">
                <a:solidFill>
                  <a:srgbClr val="000000"/>
                </a:solidFill>
                <a:latin typeface="华文楷体" panose="02010600040101010101" pitchFamily="2" charset="-122"/>
                <a:ea typeface="华文楷体" panose="02010600040101010101" pitchFamily="2" charset="-122"/>
              </a:rPr>
              <a:t>＝</a:t>
            </a:r>
            <a:r>
              <a:rPr kumimoji="1" lang="en-US" altLang="zh-CN" sz="3200" b="1">
                <a:solidFill>
                  <a:srgbClr val="000000"/>
                </a:solidFill>
                <a:latin typeface="华文楷体" panose="02010600040101010101" pitchFamily="2" charset="-122"/>
                <a:ea typeface="华文楷体" panose="02010600040101010101" pitchFamily="2" charset="-122"/>
              </a:rPr>
              <a:t>3</a:t>
            </a:r>
            <a:r>
              <a:rPr kumimoji="1" lang="en-US" altLang="zh-CN" sz="3200" b="1" i="1">
                <a:solidFill>
                  <a:srgbClr val="000000"/>
                </a:solidFill>
                <a:latin typeface="华文楷体" panose="02010600040101010101" pitchFamily="2" charset="-122"/>
                <a:ea typeface="华文楷体" panose="02010600040101010101" pitchFamily="2" charset="-122"/>
              </a:rPr>
              <a:t>n</a:t>
            </a:r>
            <a:r>
              <a:rPr kumimoji="1" lang="en-US" altLang="zh-CN" sz="3200" b="1">
                <a:solidFill>
                  <a:srgbClr val="000000"/>
                </a:solidFill>
                <a:latin typeface="华文楷体" panose="02010600040101010101" pitchFamily="2" charset="-122"/>
                <a:ea typeface="华文楷体" panose="02010600040101010101" pitchFamily="2" charset="-122"/>
              </a:rPr>
              <a:t>-1, </a:t>
            </a:r>
            <a:r>
              <a:rPr kumimoji="1" lang="zh-CN" altLang="en-US" sz="3200" b="1">
                <a:solidFill>
                  <a:srgbClr val="000000"/>
                </a:solidFill>
                <a:latin typeface="华文楷体" panose="02010600040101010101" pitchFamily="2" charset="-122"/>
                <a:ea typeface="华文楷体" panose="02010600040101010101" pitchFamily="2" charset="-122"/>
              </a:rPr>
              <a:t>求</a:t>
            </a: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3200" b="1">
                <a:solidFill>
                  <a:srgbClr val="000000"/>
                </a:solidFill>
                <a:latin typeface="华文楷体" panose="02010600040101010101" pitchFamily="2" charset="-122"/>
                <a:ea typeface="华文楷体" panose="02010600040101010101" pitchFamily="2" charset="-122"/>
              </a:rPr>
              <a:t>(?)</a:t>
            </a:r>
            <a:endParaRPr kumimoji="1" lang="en-US" altLang="zh-CN" sz="3200" b="1">
              <a:solidFill>
                <a:srgbClr val="000000"/>
              </a:solidFill>
              <a:latin typeface="华文楷体" panose="02010600040101010101" pitchFamily="2" charset="-122"/>
              <a:ea typeface="华文楷体" panose="02010600040101010101" pitchFamily="2" charset="-122"/>
            </a:endParaRPr>
          </a:p>
        </p:txBody>
      </p:sp>
      <p:sp>
        <p:nvSpPr>
          <p:cNvPr id="52226" name="Text Box 1026"/>
          <p:cNvSpPr txBox="1">
            <a:spLocks noChangeArrowheads="1"/>
          </p:cNvSpPr>
          <p:nvPr/>
        </p:nvSpPr>
        <p:spPr bwMode="auto">
          <a:xfrm>
            <a:off x="201930" y="219710"/>
            <a:ext cx="8125460" cy="583565"/>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定义3. </a:t>
            </a:r>
            <a:r>
              <a:rPr lang="en-US" altLang="zh-CN" sz="3200" b="1" dirty="0">
                <a:solidFill>
                  <a:schemeClr val="bg1"/>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chemeClr val="bg1"/>
                </a:solidFill>
                <a:latin typeface="黑体" panose="02010609060101010101" pitchFamily="49" charset="-122"/>
                <a:ea typeface="黑体" panose="02010609060101010101" pitchFamily="49" charset="-122"/>
                <a:sym typeface="+mn-ea"/>
              </a:rPr>
              <a:t>符号——紧渐近界记号</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noChangeArrowheads="1"/>
          </p:cNvSpPr>
          <p:nvPr>
            <p:ph type="title"/>
          </p:nvPr>
        </p:nvSpPr>
        <p:spPr bwMode="auto">
          <a:xfrm>
            <a:off x="1642110" y="205154"/>
            <a:ext cx="5556250" cy="583565"/>
          </a:xfr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defTabSz="914400" eaLnBrk="1" hangingPunct="1">
              <a:spcBef>
                <a:spcPct val="50000"/>
              </a:spcBef>
              <a:buFont typeface="Arial" panose="020B0604020202020204" pitchFamily="34" charset="0"/>
            </a:pPr>
            <a:r>
              <a:rPr lang="en-US" altLang="zh-CN" b="1" kern="1200" dirty="0">
                <a:solidFill>
                  <a:schemeClr val="bg1"/>
                </a:solidFill>
                <a:latin typeface="黑体" panose="02010609060101010101" pitchFamily="49" charset="-122"/>
                <a:ea typeface="黑体" panose="02010609060101010101" pitchFamily="49" charset="-122"/>
                <a:cs typeface="+mn-cs"/>
                <a:sym typeface="+mn-ea"/>
              </a:rPr>
              <a:t>渐近分析中函数比较</a:t>
            </a:r>
            <a:endParaRPr lang="en-US" altLang="zh-CN" b="1" kern="1200" dirty="0">
              <a:solidFill>
                <a:schemeClr val="bg1"/>
              </a:solidFill>
              <a:latin typeface="黑体" panose="02010609060101010101" pitchFamily="49" charset="-122"/>
              <a:ea typeface="黑体" panose="02010609060101010101" pitchFamily="49" charset="-122"/>
              <a:cs typeface="+mn-cs"/>
              <a:sym typeface="+mn-ea"/>
            </a:endParaRPr>
          </a:p>
        </p:txBody>
      </p:sp>
      <p:sp>
        <p:nvSpPr>
          <p:cNvPr id="65539" name="Rectangle 3"/>
          <p:cNvSpPr>
            <a:spLocks noGrp="1" noChangeArrowheads="1"/>
          </p:cNvSpPr>
          <p:nvPr>
            <p:ph type="body" idx="1"/>
          </p:nvPr>
        </p:nvSpPr>
        <p:spPr>
          <a:xfrm>
            <a:off x="1403350" y="2276475"/>
            <a:ext cx="5267325" cy="2736850"/>
          </a:xfrm>
          <a:ln>
            <a:solidFill>
              <a:schemeClr val="tx1"/>
            </a:solidFill>
            <a:miter lim="800000"/>
          </a:ln>
        </p:spPr>
        <p:txBody>
          <a:bodyPr/>
          <a:lstStyle/>
          <a:p>
            <a:pPr eaLnBrk="1" hangingPunct="1">
              <a:lnSpc>
                <a:spcPct val="150000"/>
              </a:lnSpc>
            </a:pPr>
            <a:r>
              <a:rPr lang="en-US" altLang="zh-CN" sz="3600" i="1" smtClean="0">
                <a:latin typeface="华文楷体" panose="02010600040101010101" pitchFamily="2" charset="-122"/>
                <a:ea typeface="华文楷体" panose="02010600040101010101" pitchFamily="2" charset="-122"/>
              </a:rPr>
              <a:t>f</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n</a:t>
            </a:r>
            <a:r>
              <a:rPr lang="en-US" altLang="zh-CN" sz="3600" smtClean="0">
                <a:latin typeface="华文楷体" panose="02010600040101010101" pitchFamily="2" charset="-122"/>
                <a:ea typeface="华文楷体" panose="02010600040101010101" pitchFamily="2" charset="-122"/>
              </a:rPr>
              <a:t>)= </a:t>
            </a:r>
            <a:r>
              <a:rPr lang="en-US" altLang="zh-CN" sz="3600" i="1" smtClean="0">
                <a:latin typeface="华文楷体" panose="02010600040101010101" pitchFamily="2" charset="-122"/>
                <a:ea typeface="华文楷体" panose="02010600040101010101" pitchFamily="2" charset="-122"/>
                <a:sym typeface="Symbol" panose="05050102010706020507" pitchFamily="18" charset="2"/>
              </a:rPr>
              <a:t>O</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g</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n</a:t>
            </a:r>
            <a:r>
              <a:rPr lang="en-US" altLang="zh-CN" sz="3600" smtClean="0">
                <a:latin typeface="华文楷体" panose="02010600040101010101" pitchFamily="2" charset="-122"/>
                <a:ea typeface="华文楷体" panose="02010600040101010101" pitchFamily="2" charset="-122"/>
              </a:rPr>
              <a:t>)) </a:t>
            </a:r>
            <a:r>
              <a:rPr lang="en-US" altLang="zh-CN" sz="3600" smtClean="0">
                <a:latin typeface="华文楷体" panose="02010600040101010101" pitchFamily="2" charset="-122"/>
                <a:ea typeface="华文楷体" panose="02010600040101010101" pitchFamily="2" charset="-122"/>
                <a:sym typeface="Symbol" panose="05050102010706020507" pitchFamily="18" charset="2"/>
              </a:rPr>
              <a:t></a:t>
            </a:r>
            <a:r>
              <a:rPr lang="en-US" altLang="zh-CN" sz="3600" smtClean="0">
                <a:latin typeface="华文楷体" panose="02010600040101010101" pitchFamily="2" charset="-122"/>
                <a:ea typeface="华文楷体" panose="02010600040101010101" pitchFamily="2" charset="-122"/>
              </a:rPr>
              <a:t> a </a:t>
            </a:r>
            <a:r>
              <a:rPr lang="en-US" altLang="zh-CN" sz="3600" smtClean="0">
                <a:latin typeface="华文楷体" panose="02010600040101010101" pitchFamily="2" charset="-122"/>
                <a:ea typeface="华文楷体" panose="02010600040101010101" pitchFamily="2" charset="-122"/>
                <a:sym typeface="Symbol" panose="05050102010706020507" pitchFamily="18" charset="2"/>
              </a:rPr>
              <a:t> b;</a:t>
            </a:r>
            <a:endParaRPr lang="en-US" altLang="zh-CN" sz="3600" smtClean="0">
              <a:latin typeface="华文楷体" panose="02010600040101010101" pitchFamily="2" charset="-122"/>
              <a:ea typeface="华文楷体" panose="02010600040101010101" pitchFamily="2" charset="-122"/>
              <a:sym typeface="Symbol" panose="05050102010706020507" pitchFamily="18" charset="2"/>
            </a:endParaRPr>
          </a:p>
          <a:p>
            <a:pPr eaLnBrk="1" hangingPunct="1">
              <a:lnSpc>
                <a:spcPct val="150000"/>
              </a:lnSpc>
            </a:pPr>
            <a:r>
              <a:rPr lang="en-US" altLang="zh-CN" sz="3600" i="1" smtClean="0">
                <a:latin typeface="华文楷体" panose="02010600040101010101" pitchFamily="2" charset="-122"/>
                <a:ea typeface="华文楷体" panose="02010600040101010101" pitchFamily="2" charset="-122"/>
              </a:rPr>
              <a:t>f</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n</a:t>
            </a:r>
            <a:r>
              <a:rPr lang="en-US" altLang="zh-CN" sz="3600" smtClean="0">
                <a:latin typeface="华文楷体" panose="02010600040101010101" pitchFamily="2" charset="-122"/>
                <a:ea typeface="华文楷体" panose="02010600040101010101" pitchFamily="2" charset="-122"/>
              </a:rPr>
              <a:t>)= </a:t>
            </a:r>
            <a:r>
              <a:rPr lang="en-US" altLang="zh-CN" sz="3600" smtClean="0">
                <a:latin typeface="华文楷体" panose="02010600040101010101" pitchFamily="2" charset="-122"/>
                <a:ea typeface="华文楷体" panose="02010600040101010101" pitchFamily="2" charset="-122"/>
                <a:sym typeface="Symbol" panose="05050102010706020507" pitchFamily="18" charset="2"/>
              </a:rPr>
              <a:t></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g</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n</a:t>
            </a:r>
            <a:r>
              <a:rPr lang="en-US" altLang="zh-CN" sz="3600" smtClean="0">
                <a:latin typeface="华文楷体" panose="02010600040101010101" pitchFamily="2" charset="-122"/>
                <a:ea typeface="华文楷体" panose="02010600040101010101" pitchFamily="2" charset="-122"/>
              </a:rPr>
              <a:t>)) </a:t>
            </a:r>
            <a:r>
              <a:rPr lang="en-US" altLang="zh-CN" sz="3600" smtClean="0">
                <a:latin typeface="华文楷体" panose="02010600040101010101" pitchFamily="2" charset="-122"/>
                <a:ea typeface="华文楷体" panose="02010600040101010101" pitchFamily="2" charset="-122"/>
                <a:sym typeface="Symbol" panose="05050102010706020507" pitchFamily="18" charset="2"/>
              </a:rPr>
              <a:t></a:t>
            </a:r>
            <a:r>
              <a:rPr lang="en-US" altLang="zh-CN" sz="3600" smtClean="0">
                <a:latin typeface="华文楷体" panose="02010600040101010101" pitchFamily="2" charset="-122"/>
                <a:ea typeface="华文楷体" panose="02010600040101010101" pitchFamily="2" charset="-122"/>
              </a:rPr>
              <a:t> a </a:t>
            </a:r>
            <a:r>
              <a:rPr lang="en-US" altLang="zh-CN" sz="3600" smtClean="0">
                <a:latin typeface="华文楷体" panose="02010600040101010101" pitchFamily="2" charset="-122"/>
                <a:ea typeface="华文楷体" panose="02010600040101010101" pitchFamily="2" charset="-122"/>
                <a:sym typeface="Symbol" panose="05050102010706020507" pitchFamily="18" charset="2"/>
              </a:rPr>
              <a:t> b;</a:t>
            </a:r>
            <a:endParaRPr lang="en-US" altLang="zh-CN" sz="3600" smtClean="0">
              <a:latin typeface="华文楷体" panose="02010600040101010101" pitchFamily="2" charset="-122"/>
              <a:ea typeface="华文楷体" panose="02010600040101010101" pitchFamily="2" charset="-122"/>
              <a:sym typeface="Symbol" panose="05050102010706020507" pitchFamily="18" charset="2"/>
            </a:endParaRPr>
          </a:p>
          <a:p>
            <a:pPr eaLnBrk="1" hangingPunct="1">
              <a:lnSpc>
                <a:spcPct val="150000"/>
              </a:lnSpc>
            </a:pPr>
            <a:r>
              <a:rPr lang="en-US" altLang="zh-CN" sz="3600" i="1" smtClean="0">
                <a:latin typeface="华文楷体" panose="02010600040101010101" pitchFamily="2" charset="-122"/>
                <a:ea typeface="华文楷体" panose="02010600040101010101" pitchFamily="2" charset="-122"/>
              </a:rPr>
              <a:t>f</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n</a:t>
            </a:r>
            <a:r>
              <a:rPr lang="en-US" altLang="zh-CN" sz="3600" smtClean="0">
                <a:latin typeface="华文楷体" panose="02010600040101010101" pitchFamily="2" charset="-122"/>
                <a:ea typeface="华文楷体" panose="02010600040101010101" pitchFamily="2" charset="-122"/>
              </a:rPr>
              <a:t>)= </a:t>
            </a:r>
            <a:r>
              <a:rPr lang="en-US" altLang="zh-CN" sz="36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g</a:t>
            </a:r>
            <a:r>
              <a:rPr lang="en-US" altLang="zh-CN" sz="3600" smtClean="0">
                <a:latin typeface="华文楷体" panose="02010600040101010101" pitchFamily="2" charset="-122"/>
                <a:ea typeface="华文楷体" panose="02010600040101010101" pitchFamily="2" charset="-122"/>
              </a:rPr>
              <a:t>(</a:t>
            </a:r>
            <a:r>
              <a:rPr lang="en-US" altLang="zh-CN" sz="3600" i="1" smtClean="0">
                <a:latin typeface="华文楷体" panose="02010600040101010101" pitchFamily="2" charset="-122"/>
                <a:ea typeface="华文楷体" panose="02010600040101010101" pitchFamily="2" charset="-122"/>
              </a:rPr>
              <a:t>n</a:t>
            </a:r>
            <a:r>
              <a:rPr lang="en-US" altLang="zh-CN" sz="3600" smtClean="0">
                <a:latin typeface="华文楷体" panose="02010600040101010101" pitchFamily="2" charset="-122"/>
                <a:ea typeface="华文楷体" panose="02010600040101010101" pitchFamily="2" charset="-122"/>
              </a:rPr>
              <a:t>)) </a:t>
            </a:r>
            <a:r>
              <a:rPr lang="en-US" altLang="zh-CN" sz="3600" smtClean="0">
                <a:latin typeface="华文楷体" panose="02010600040101010101" pitchFamily="2" charset="-122"/>
                <a:ea typeface="华文楷体" panose="02010600040101010101" pitchFamily="2" charset="-122"/>
                <a:sym typeface="Symbol" panose="05050102010706020507" pitchFamily="18" charset="2"/>
              </a:rPr>
              <a:t></a:t>
            </a:r>
            <a:r>
              <a:rPr lang="en-US" altLang="zh-CN" sz="3600" smtClean="0">
                <a:latin typeface="华文楷体" panose="02010600040101010101" pitchFamily="2" charset="-122"/>
                <a:ea typeface="华文楷体" panose="02010600040101010101" pitchFamily="2" charset="-122"/>
              </a:rPr>
              <a:t> a </a:t>
            </a:r>
            <a:r>
              <a:rPr lang="en-US" altLang="zh-CN" sz="3600" smtClean="0">
                <a:latin typeface="华文楷体" panose="02010600040101010101" pitchFamily="2" charset="-122"/>
                <a:ea typeface="华文楷体" panose="02010600040101010101" pitchFamily="2" charset="-122"/>
                <a:sym typeface="Symbol" panose="05050102010706020507" pitchFamily="18" charset="2"/>
              </a:rPr>
              <a:t>= b;</a:t>
            </a:r>
            <a:endParaRPr lang="en-US" altLang="zh-CN" sz="3600" smtClean="0">
              <a:latin typeface="华文楷体" panose="02010600040101010101" pitchFamily="2" charset="-122"/>
              <a:ea typeface="华文楷体" panose="02010600040101010101" pitchFamily="2" charset="-122"/>
              <a:sym typeface="Symbol" panose="05050102010706020507" pitchFamily="18" charset="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1"/>
          <p:cNvSpPr>
            <a:spLocks noChangeArrowheads="1"/>
          </p:cNvSpPr>
          <p:nvPr/>
        </p:nvSpPr>
        <p:spPr bwMode="auto">
          <a:xfrm>
            <a:off x="8890" y="1135539"/>
            <a:ext cx="42995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 </a:t>
            </a:r>
            <a:r>
              <a:rPr lang="zh-CN" sz="2400" b="1" dirty="0">
                <a:latin typeface="华文楷体" panose="02010600040101010101" pitchFamily="2" charset="-122"/>
                <a:ea typeface="华文楷体" panose="02010600040101010101" pitchFamily="2" charset="-122"/>
                <a:cs typeface="Times New Roman" panose="02020603050405020304" pitchFamily="18" charset="0"/>
              </a:rPr>
              <a:t>记号</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O</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的定义正确的是（   ）</a:t>
            </a:r>
            <a:endParaRPr lang="zh-CN" altLang="en-US" sz="2400" b="1" dirty="0">
              <a:latin typeface="华文楷体" panose="02010600040101010101" pitchFamily="2" charset="-122"/>
              <a:ea typeface="华文楷体" panose="02010600040101010101" pitchFamily="2" charset="-122"/>
            </a:endParaRPr>
          </a:p>
        </p:txBody>
      </p:sp>
      <p:pic>
        <p:nvPicPr>
          <p:cNvPr id="105475" name="Picture 5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388" y="1643698"/>
            <a:ext cx="856932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矩形 53"/>
          <p:cNvSpPr>
            <a:spLocks noChangeArrowheads="1"/>
          </p:cNvSpPr>
          <p:nvPr/>
        </p:nvSpPr>
        <p:spPr bwMode="auto">
          <a:xfrm>
            <a:off x="7308850" y="6053138"/>
            <a:ext cx="444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a:t>
            </a:r>
            <a:endParaRPr lang="zh-CN" altLang="en-US" sz="2800">
              <a:solidFill>
                <a:srgbClr val="FF0000"/>
              </a:solidFill>
              <a:latin typeface="华文楷体" panose="02010600040101010101" pitchFamily="2" charset="-122"/>
              <a:ea typeface="华文楷体" panose="02010600040101010101" pitchFamily="2" charset="-122"/>
            </a:endParaRPr>
          </a:p>
        </p:txBody>
      </p:sp>
      <p:sp>
        <p:nvSpPr>
          <p:cNvPr id="105477" name="标题 1"/>
          <p:cNvSpPr txBox="1">
            <a:spLocks noGrp="1"/>
          </p:cNvSpPr>
          <p:nvPr>
            <p:ph type="title"/>
          </p:nvPr>
        </p:nvSpPr>
        <p:spPr bwMode="auto">
          <a:xfrm>
            <a:off x="456883" y="165100"/>
            <a:ext cx="8229600" cy="583565"/>
          </a:xfr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defTabSz="914400" eaLnBrk="1" hangingPunct="1">
              <a:spcBef>
                <a:spcPct val="50000"/>
              </a:spcBef>
              <a:buFont typeface="Arial" panose="020B0604020202020204" pitchFamily="34" charset="0"/>
            </a:pPr>
            <a:r>
              <a:rPr lang="en-US" altLang="zh-CN" b="1" kern="1200" dirty="0">
                <a:solidFill>
                  <a:schemeClr val="bg1"/>
                </a:solidFill>
                <a:latin typeface="黑体" panose="02010609060101010101" pitchFamily="49" charset="-122"/>
                <a:ea typeface="黑体" panose="02010609060101010101" pitchFamily="49" charset="-122"/>
                <a:cs typeface="+mn-cs"/>
                <a:sym typeface="+mn-ea"/>
              </a:rPr>
              <a:t>习题</a:t>
            </a:r>
            <a:endParaRPr lang="en-US" altLang="zh-CN" b="1" kern="1200" dirty="0">
              <a:solidFill>
                <a:schemeClr val="bg1"/>
              </a:solidFill>
              <a:latin typeface="黑体" panose="02010609060101010101" pitchFamily="49" charset="-122"/>
              <a:ea typeface="黑体" panose="02010609060101010101"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7830" y="1185545"/>
            <a:ext cx="4554220" cy="461010"/>
            <a:chOff x="658" y="1867"/>
            <a:chExt cx="7172" cy="726"/>
          </a:xfrm>
        </p:grpSpPr>
        <p:sp>
          <p:nvSpPr>
            <p:cNvPr id="106498" name="Rectangle 2"/>
            <p:cNvSpPr>
              <a:spLocks noChangeArrowheads="1"/>
            </p:cNvSpPr>
            <p:nvPr/>
          </p:nvSpPr>
          <p:spPr bwMode="auto">
            <a:xfrm>
              <a:off x="658" y="1868"/>
              <a:ext cx="1703"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记号</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06499" name="对象 4"/>
            <p:cNvGraphicFramePr>
              <a:graphicFrameLocks noChangeAspect="1"/>
            </p:cNvGraphicFramePr>
            <p:nvPr/>
          </p:nvGraphicFramePr>
          <p:xfrm>
            <a:off x="2325" y="2007"/>
            <a:ext cx="680" cy="502"/>
          </p:xfrm>
          <a:graphic>
            <a:graphicData uri="http://schemas.openxmlformats.org/presentationml/2006/ole">
              <mc:AlternateContent xmlns:mc="http://schemas.openxmlformats.org/markup-compatibility/2006">
                <mc:Choice xmlns:v="urn:schemas-microsoft-com:vml" Requires="v">
                  <p:oleObj spid="_x0000_s15361" name="Equation" r:id="rId1" imgW="3962400" imgH="3962400" progId="Equation.DSMT4">
                    <p:embed/>
                  </p:oleObj>
                </mc:Choice>
                <mc:Fallback>
                  <p:oleObj name="Equation" r:id="rId1" imgW="3962400" imgH="3962400" progId="Equation.DSMT4">
                    <p:embed/>
                    <p:pic>
                      <p:nvPicPr>
                        <p:cNvPr id="0" name="图片 15360"/>
                        <p:cNvPicPr>
                          <a:picLocks noChangeAspect="1"/>
                        </p:cNvPicPr>
                        <p:nvPr/>
                      </p:nvPicPr>
                      <p:blipFill>
                        <a:blip r:embed="rId2"/>
                        <a:stretch>
                          <a:fillRect/>
                        </a:stretch>
                      </p:blipFill>
                      <p:spPr>
                        <a:xfrm>
                          <a:off x="2325" y="2007"/>
                          <a:ext cx="680" cy="502"/>
                        </a:xfrm>
                        <a:prstGeom prst="rect">
                          <a:avLst/>
                        </a:prstGeom>
                        <a:noFill/>
                        <a:ln w="9525">
                          <a:noFill/>
                        </a:ln>
                      </p:spPr>
                    </p:pic>
                  </p:oleObj>
                </mc:Fallback>
              </mc:AlternateContent>
            </a:graphicData>
          </a:graphic>
        </p:graphicFrame>
        <p:sp>
          <p:nvSpPr>
            <p:cNvPr id="106500" name="Rectangle 3"/>
            <p:cNvSpPr>
              <a:spLocks noChangeArrowheads="1"/>
            </p:cNvSpPr>
            <p:nvPr/>
          </p:nvSpPr>
          <p:spPr bwMode="auto">
            <a:xfrm>
              <a:off x="2778" y="1867"/>
              <a:ext cx="5052" cy="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的定义正确是（  ）。</a:t>
              </a:r>
              <a:r>
                <a:rPr lang="zh-CN" altLang="en-US" sz="2400" b="1" dirty="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grpSp>
      <p:pic>
        <p:nvPicPr>
          <p:cNvPr id="10650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1361440"/>
            <a:ext cx="835342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a:spLocks noChangeArrowheads="1"/>
          </p:cNvSpPr>
          <p:nvPr/>
        </p:nvSpPr>
        <p:spPr bwMode="auto">
          <a:xfrm>
            <a:off x="8027988" y="616585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B</a:t>
            </a:r>
            <a:endParaRPr lang="zh-CN" altLang="en-US" sz="2400">
              <a:solidFill>
                <a:srgbClr val="FF0000"/>
              </a:solidFill>
              <a:latin typeface="华文楷体" panose="02010600040101010101" pitchFamily="2" charset="-122"/>
              <a:ea typeface="华文楷体" panose="02010600040101010101" pitchFamily="2" charset="-122"/>
            </a:endParaRPr>
          </a:p>
        </p:txBody>
      </p:sp>
      <p:sp>
        <p:nvSpPr>
          <p:cNvPr id="105477" name="标题 1"/>
          <p:cNvSpPr txBox="1">
            <a:spLocks noGrp="1"/>
          </p:cNvSpPr>
          <p:nvPr>
            <p:ph type="title"/>
          </p:nvPr>
        </p:nvSpPr>
        <p:spPr bwMode="auto">
          <a:xfrm>
            <a:off x="456883" y="165100"/>
            <a:ext cx="8229600" cy="583565"/>
          </a:xfr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defTabSz="914400" eaLnBrk="1" hangingPunct="1">
              <a:spcBef>
                <a:spcPct val="50000"/>
              </a:spcBef>
              <a:buFont typeface="Arial" panose="020B0604020202020204" pitchFamily="34" charset="0"/>
            </a:pPr>
            <a:r>
              <a:rPr lang="en-US" altLang="zh-CN" b="1" kern="1200" dirty="0">
                <a:solidFill>
                  <a:schemeClr val="bg1"/>
                </a:solidFill>
                <a:latin typeface="黑体" panose="02010609060101010101" pitchFamily="49" charset="-122"/>
                <a:ea typeface="黑体" panose="02010609060101010101" pitchFamily="49" charset="-122"/>
                <a:cs typeface="+mn-cs"/>
                <a:sym typeface="+mn-ea"/>
              </a:rPr>
              <a:t>习题</a:t>
            </a:r>
            <a:endParaRPr lang="en-US" altLang="zh-CN" b="1" kern="1200" dirty="0">
              <a:solidFill>
                <a:schemeClr val="bg1"/>
              </a:solidFill>
              <a:latin typeface="黑体" panose="02010609060101010101" pitchFamily="49" charset="-122"/>
              <a:ea typeface="黑体" panose="02010609060101010101"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481965" y="271780"/>
            <a:ext cx="7746365" cy="58356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2.1.3 算法的最好、最坏和平均情况</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
        <p:nvSpPr>
          <p:cNvPr id="187395" name="Text Box 3"/>
          <p:cNvSpPr txBox="1">
            <a:spLocks noChangeArrowheads="1"/>
          </p:cNvSpPr>
          <p:nvPr/>
        </p:nvSpPr>
        <p:spPr bwMode="auto">
          <a:xfrm>
            <a:off x="250825" y="1268413"/>
            <a:ext cx="8208963" cy="3153410"/>
          </a:xfrm>
          <a:prstGeom prst="rect">
            <a:avLst/>
          </a:prstGeom>
          <a:noFill/>
          <a:ln w="9525">
            <a:noFill/>
            <a:miter lim="800000"/>
          </a:ln>
          <a:effectLst/>
        </p:spPr>
        <p:txBody>
          <a:bodyPr>
            <a:spAutoFit/>
          </a:bodyPr>
          <a:lstStyle/>
          <a:p>
            <a:pPr>
              <a:lnSpc>
                <a:spcPct val="130000"/>
              </a:lnSpc>
              <a:spcBef>
                <a:spcPct val="50000"/>
              </a:spcBef>
            </a:pPr>
            <a:r>
              <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定义</a:t>
            </a: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4 </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设一个算法的输入规模为</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err="1">
                <a:latin typeface="楷体" panose="02010609060101010101" pitchFamily="49" charset="-122"/>
                <a:ea typeface="楷体" panose="02010609060101010101" pitchFamily="49" charset="-122"/>
                <a:cs typeface="Times New Roman" panose="02020603050405020304" pitchFamily="18" charset="0"/>
              </a:rPr>
              <a:t>D</a:t>
            </a:r>
            <a:r>
              <a:rPr lang="en-US" altLang="zh-CN" sz="2400" b="1" i="1" baseline="-25000" dirty="0" err="1">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是所有输入的集合，任一输入</a:t>
            </a:r>
            <a:r>
              <a:rPr lang="en-US" altLang="zh-CN" sz="2400" b="1" i="1"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2400" b="1" dirty="0" err="1">
                <a:latin typeface="楷体" panose="02010609060101010101" pitchFamily="49" charset="-122"/>
                <a:ea typeface="楷体" panose="02010609060101010101" pitchFamily="49" charset="-122"/>
                <a:cs typeface="Times New Roman" panose="02020603050405020304" pitchFamily="18" charset="0"/>
              </a:rPr>
              <a:t>∈D</a:t>
            </a:r>
            <a:r>
              <a:rPr lang="en-US" altLang="zh-CN" sz="2400" b="1" i="1" baseline="-25000" dirty="0" err="1">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P(</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I</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是</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I</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出现的概率，有        </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=1</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T</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I</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是算法在输入</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I</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下所执行的基本语句次数，则该算法的平均执行时间为：</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　   　　　　　。</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spcBef>
                <a:spcPct val="50000"/>
              </a:spcBef>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　　也就是说算法的平均情况是指用各种特定输入下的基本语句执行次数的带权平均值。</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87397" name="Rectangle 5"/>
          <p:cNvSpPr>
            <a:spLocks noChangeArrowheads="1"/>
          </p:cNvSpPr>
          <p:nvPr/>
        </p:nvSpPr>
        <p:spPr bwMode="auto">
          <a:xfrm>
            <a:off x="0" y="331946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187396" name="Object 4"/>
          <p:cNvGraphicFramePr>
            <a:graphicFrameLocks noChangeAspect="1"/>
          </p:cNvGraphicFramePr>
          <p:nvPr/>
        </p:nvGraphicFramePr>
        <p:xfrm>
          <a:off x="5942648" y="1773238"/>
          <a:ext cx="935037" cy="488950"/>
        </p:xfrm>
        <a:graphic>
          <a:graphicData uri="http://schemas.openxmlformats.org/presentationml/2006/ole">
            <mc:AlternateContent xmlns:mc="http://schemas.openxmlformats.org/markup-compatibility/2006">
              <mc:Choice xmlns:v="urn:schemas-microsoft-com:vml" Requires="v">
                <p:oleObj spid="_x0000_s6145" name="公式" r:id="rId1" imgW="10058400" imgH="5181600" progId="Equation.3">
                  <p:embed/>
                </p:oleObj>
              </mc:Choice>
              <mc:Fallback>
                <p:oleObj name="公式" r:id="rId1" imgW="10058400" imgH="5181600" progId="Equation.3">
                  <p:embed/>
                  <p:pic>
                    <p:nvPicPr>
                      <p:cNvPr id="0" name="图片 6144"/>
                      <p:cNvPicPr>
                        <a:picLocks noChangeAspect="1"/>
                      </p:cNvPicPr>
                      <p:nvPr/>
                    </p:nvPicPr>
                    <p:blipFill>
                      <a:blip r:embed="rId2"/>
                      <a:stretch>
                        <a:fillRect/>
                      </a:stretch>
                    </p:blipFill>
                    <p:spPr>
                      <a:xfrm>
                        <a:off x="5942648" y="1773238"/>
                        <a:ext cx="935037" cy="488950"/>
                      </a:xfrm>
                      <a:prstGeom prst="rect">
                        <a:avLst/>
                      </a:prstGeom>
                      <a:noFill/>
                      <a:ln w="9525">
                        <a:noFill/>
                      </a:ln>
                    </p:spPr>
                  </p:pic>
                </p:oleObj>
              </mc:Fallback>
            </mc:AlternateContent>
          </a:graphicData>
        </a:graphic>
      </p:graphicFrame>
      <p:graphicFrame>
        <p:nvGraphicFramePr>
          <p:cNvPr id="187398" name="Object 6"/>
          <p:cNvGraphicFramePr>
            <a:graphicFrameLocks noChangeAspect="1"/>
          </p:cNvGraphicFramePr>
          <p:nvPr/>
        </p:nvGraphicFramePr>
        <p:xfrm>
          <a:off x="3204210" y="2816225"/>
          <a:ext cx="1511300" cy="612775"/>
        </p:xfrm>
        <a:graphic>
          <a:graphicData uri="http://schemas.openxmlformats.org/presentationml/2006/ole">
            <mc:AlternateContent xmlns:mc="http://schemas.openxmlformats.org/markup-compatibility/2006">
              <mc:Choice xmlns:v="urn:schemas-microsoft-com:vml" Requires="v">
                <p:oleObj spid="_x0000_s6146" name="公式" r:id="rId3" imgW="15849600" imgH="6400800" progId="Equation.3">
                  <p:embed/>
                </p:oleObj>
              </mc:Choice>
              <mc:Fallback>
                <p:oleObj name="公式" r:id="rId3" imgW="15849600" imgH="6400800" progId="Equation.3">
                  <p:embed/>
                  <p:pic>
                    <p:nvPicPr>
                      <p:cNvPr id="0" name="图片 6145"/>
                      <p:cNvPicPr>
                        <a:picLocks noChangeAspect="1"/>
                      </p:cNvPicPr>
                      <p:nvPr/>
                    </p:nvPicPr>
                    <p:blipFill>
                      <a:blip r:embed="rId4"/>
                      <a:stretch>
                        <a:fillRect/>
                      </a:stretch>
                    </p:blipFill>
                    <p:spPr>
                      <a:xfrm>
                        <a:off x="3204210" y="2816225"/>
                        <a:ext cx="1511300" cy="612775"/>
                      </a:xfrm>
                      <a:prstGeom prst="rect">
                        <a:avLst/>
                      </a:prstGeom>
                      <a:noFill/>
                      <a:ln w="9525">
                        <a:noFill/>
                      </a:ln>
                    </p:spPr>
                  </p:pic>
                </p:oleObj>
              </mc:Fallback>
            </mc:AlternateContent>
          </a:graphicData>
        </a:graphic>
      </p:graphicFrame>
      <p:sp>
        <p:nvSpPr>
          <p:cNvPr id="66563" name="Text Box 8"/>
          <p:cNvSpPr txBox="1">
            <a:spLocks noChangeArrowheads="1"/>
          </p:cNvSpPr>
          <p:nvPr/>
        </p:nvSpPr>
        <p:spPr bwMode="auto">
          <a:xfrm>
            <a:off x="323850" y="4614228"/>
            <a:ext cx="8162925"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Char char="•"/>
            </a:pPr>
            <a:r>
              <a:rPr kumimoji="1" lang="zh-CN" altLang="en-US" sz="2400" b="1" dirty="0">
                <a:latin typeface="华文楷体" panose="02010600040101010101" pitchFamily="2" charset="-122"/>
                <a:ea typeface="华文楷体" panose="02010600040101010101" pitchFamily="2" charset="-122"/>
              </a:rPr>
              <a:t>有些算法的时间代价只依赖于问题的输入规模，而</a:t>
            </a:r>
            <a:r>
              <a:rPr kumimoji="1" lang="zh-CN" altLang="en-US" sz="2400" b="1" dirty="0">
                <a:solidFill>
                  <a:srgbClr val="3907F1"/>
                </a:solidFill>
                <a:latin typeface="华文楷体" panose="02010600040101010101" pitchFamily="2" charset="-122"/>
                <a:ea typeface="华文楷体" panose="02010600040101010101" pitchFamily="2" charset="-122"/>
              </a:rPr>
              <a:t>与输入的具体数据无关</a:t>
            </a:r>
            <a:r>
              <a:rPr kumimoji="1" lang="zh-CN" altLang="en-US" sz="2000" b="1" dirty="0">
                <a:latin typeface="华文楷体" panose="02010600040101010101" pitchFamily="2" charset="-122"/>
                <a:ea typeface="华文楷体" panose="02010600040101010101" pitchFamily="2" charset="-122"/>
              </a:rPr>
              <a:t>。</a:t>
            </a:r>
            <a:endParaRPr kumimoji="1" lang="zh-CN" altLang="en-US" sz="2000" b="1" dirty="0">
              <a:latin typeface="华文楷体" panose="02010600040101010101" pitchFamily="2" charset="-122"/>
              <a:ea typeface="华文楷体" panose="02010600040101010101" pitchFamily="2" charset="-122"/>
            </a:endParaRPr>
          </a:p>
          <a:p>
            <a:pPr eaLnBrk="1" hangingPunct="1">
              <a:spcBef>
                <a:spcPct val="50000"/>
              </a:spcBef>
              <a:buFont typeface="Arial" panose="020B0604020202020204" pitchFamily="34" charset="0"/>
              <a:buChar char="•"/>
            </a:pPr>
            <a:r>
              <a:rPr kumimoji="1" lang="zh-CN" altLang="en-US" sz="2400" b="1" dirty="0">
                <a:latin typeface="华文楷体" panose="02010600040101010101" pitchFamily="2" charset="-122"/>
                <a:ea typeface="华文楷体" panose="02010600040101010101" pitchFamily="2" charset="-122"/>
              </a:rPr>
              <a:t>如果问题规模相同，</a:t>
            </a:r>
            <a:r>
              <a:rPr kumimoji="1" lang="zh-CN" altLang="en-US" sz="2400" b="1" dirty="0">
                <a:solidFill>
                  <a:srgbClr val="3907F1"/>
                </a:solidFill>
                <a:latin typeface="华文楷体" panose="02010600040101010101" pitchFamily="2" charset="-122"/>
                <a:ea typeface="华文楷体" panose="02010600040101010101" pitchFamily="2" charset="-122"/>
              </a:rPr>
              <a:t>算法时间代价与输入数据有关</a:t>
            </a:r>
            <a:r>
              <a:rPr kumimoji="1" lang="zh-CN" altLang="en-US" sz="2400" b="1" dirty="0">
                <a:latin typeface="华文楷体" panose="02010600040101010101" pitchFamily="2" charset="-122"/>
                <a:ea typeface="华文楷体" panose="02010600040101010101" pitchFamily="2" charset="-122"/>
              </a:rPr>
              <a:t>，则需要分析最好情况、最坏情况、平均情况。</a:t>
            </a:r>
            <a:endParaRPr kumimoji="1" lang="zh-CN" altLang="en-US" sz="24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606108" y="1611630"/>
            <a:ext cx="8135937" cy="2158365"/>
          </a:xfrm>
          <a:prstGeom prst="rect">
            <a:avLst/>
          </a:prstGeom>
          <a:noFill/>
          <a:ln w="9525">
            <a:noFill/>
            <a:miter lim="800000"/>
          </a:ln>
          <a:effectLst/>
        </p:spPr>
        <p:txBody>
          <a:bodyPr>
            <a:spAutoFit/>
          </a:bodyPr>
          <a:lstStyle/>
          <a:p>
            <a:pPr>
              <a:lnSpc>
                <a:spcPct val="140000"/>
              </a:lnSpc>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　　算法的最好情况为：</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G</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　　　　　　，是指算法在所有输入</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I</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下所执行基本语句的</a:t>
            </a:r>
            <a:r>
              <a:rPr lang="zh-CN" altLang="en-US"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最少次数</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a:p>
            <a:pPr>
              <a:lnSpc>
                <a:spcPct val="140000"/>
              </a:lnSpc>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　　算法的最坏情况为：</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W</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　　　　　　，是指算法在所有输入</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I</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下所执行基本语句的</a:t>
            </a:r>
            <a:r>
              <a:rPr lang="zh-CN" altLang="en-US"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rPr>
              <a:t>最大次数</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86372" name="Rectangle 4"/>
          <p:cNvSpPr>
            <a:spLocks noChangeArrowheads="1"/>
          </p:cNvSpPr>
          <p:nvPr/>
        </p:nvSpPr>
        <p:spPr bwMode="auto">
          <a:xfrm>
            <a:off x="0" y="330041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186371" name="Object 3"/>
          <p:cNvGraphicFramePr>
            <a:graphicFrameLocks noChangeAspect="1"/>
          </p:cNvGraphicFramePr>
          <p:nvPr/>
        </p:nvGraphicFramePr>
        <p:xfrm>
          <a:off x="4936808" y="1611630"/>
          <a:ext cx="1584325" cy="638175"/>
        </p:xfrm>
        <a:graphic>
          <a:graphicData uri="http://schemas.openxmlformats.org/presentationml/2006/ole">
            <mc:AlternateContent xmlns:mc="http://schemas.openxmlformats.org/markup-compatibility/2006">
              <mc:Choice xmlns:v="urn:schemas-microsoft-com:vml" Requires="v">
                <p:oleObj spid="_x0000_s7169" name="公式" r:id="rId1" imgW="15240000" imgH="6096000" progId="Equation.3">
                  <p:embed/>
                </p:oleObj>
              </mc:Choice>
              <mc:Fallback>
                <p:oleObj name="公式" r:id="rId1" imgW="15240000" imgH="6096000" progId="Equation.3">
                  <p:embed/>
                  <p:pic>
                    <p:nvPicPr>
                      <p:cNvPr id="0" name="图片 7168"/>
                      <p:cNvPicPr>
                        <a:picLocks noChangeAspect="1"/>
                      </p:cNvPicPr>
                      <p:nvPr/>
                    </p:nvPicPr>
                    <p:blipFill>
                      <a:blip r:embed="rId2"/>
                      <a:stretch>
                        <a:fillRect/>
                      </a:stretch>
                    </p:blipFill>
                    <p:spPr>
                      <a:xfrm>
                        <a:off x="4936808" y="1611630"/>
                        <a:ext cx="1584325" cy="638175"/>
                      </a:xfrm>
                      <a:prstGeom prst="rect">
                        <a:avLst/>
                      </a:prstGeom>
                      <a:noFill/>
                      <a:ln w="9525">
                        <a:noFill/>
                      </a:ln>
                    </p:spPr>
                  </p:pic>
                </p:oleObj>
              </mc:Fallback>
            </mc:AlternateContent>
          </a:graphicData>
        </a:graphic>
      </p:graphicFrame>
      <p:sp>
        <p:nvSpPr>
          <p:cNvPr id="186374" name="Rectangle 6"/>
          <p:cNvSpPr>
            <a:spLocks noChangeArrowheads="1"/>
          </p:cNvSpPr>
          <p:nvPr/>
        </p:nvSpPr>
        <p:spPr bwMode="auto">
          <a:xfrm>
            <a:off x="0" y="3300413"/>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186373" name="Object 5"/>
          <p:cNvGraphicFramePr>
            <a:graphicFrameLocks noChangeAspect="1"/>
          </p:cNvGraphicFramePr>
          <p:nvPr/>
        </p:nvGraphicFramePr>
        <p:xfrm>
          <a:off x="4992370" y="2706688"/>
          <a:ext cx="1584325" cy="593725"/>
        </p:xfrm>
        <a:graphic>
          <a:graphicData uri="http://schemas.openxmlformats.org/presentationml/2006/ole">
            <mc:AlternateContent xmlns:mc="http://schemas.openxmlformats.org/markup-compatibility/2006">
              <mc:Choice xmlns:v="urn:schemas-microsoft-com:vml" Requires="v">
                <p:oleObj spid="_x0000_s7170" name="公式" r:id="rId3" imgW="16459200" imgH="6096000" progId="Equation.3">
                  <p:embed/>
                </p:oleObj>
              </mc:Choice>
              <mc:Fallback>
                <p:oleObj name="公式" r:id="rId3" imgW="16459200" imgH="6096000" progId="Equation.3">
                  <p:embed/>
                  <p:pic>
                    <p:nvPicPr>
                      <p:cNvPr id="0" name="图片 7169"/>
                      <p:cNvPicPr>
                        <a:picLocks noChangeAspect="1"/>
                      </p:cNvPicPr>
                      <p:nvPr/>
                    </p:nvPicPr>
                    <p:blipFill>
                      <a:blip r:embed="rId4"/>
                      <a:stretch>
                        <a:fillRect/>
                      </a:stretch>
                    </p:blipFill>
                    <p:spPr>
                      <a:xfrm>
                        <a:off x="4992370" y="2706688"/>
                        <a:ext cx="1584325" cy="593725"/>
                      </a:xfrm>
                      <a:prstGeom prst="rect">
                        <a:avLst/>
                      </a:prstGeom>
                      <a:noFill/>
                      <a:ln w="9525">
                        <a:noFill/>
                      </a:ln>
                    </p:spPr>
                  </p:pic>
                </p:oleObj>
              </mc:Fallback>
            </mc:AlternateContent>
          </a:graphicData>
        </a:graphic>
      </p:graphicFrame>
      <p:sp>
        <p:nvSpPr>
          <p:cNvPr id="187394" name="Text Box 2"/>
          <p:cNvSpPr txBox="1">
            <a:spLocks noChangeArrowheads="1"/>
          </p:cNvSpPr>
          <p:nvPr/>
        </p:nvSpPr>
        <p:spPr bwMode="auto">
          <a:xfrm>
            <a:off x="690245" y="281305"/>
            <a:ext cx="7176135" cy="58356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2.1.3 算法的最好、最坏和平均情况</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
        <p:nvSpPr>
          <p:cNvPr id="66562" name="Text Box 5"/>
          <p:cNvSpPr txBox="1">
            <a:spLocks noChangeArrowheads="1"/>
          </p:cNvSpPr>
          <p:nvPr/>
        </p:nvSpPr>
        <p:spPr bwMode="auto">
          <a:xfrm>
            <a:off x="785786" y="4074161"/>
            <a:ext cx="8023225" cy="19380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ü"/>
            </a:pPr>
            <a:r>
              <a:rPr kumimoji="1" lang="zh-CN" altLang="en-US" sz="2400" b="1">
                <a:solidFill>
                  <a:srgbClr val="3907F1"/>
                </a:solidFill>
                <a:latin typeface="华文楷体" panose="02010600040101010101" pitchFamily="2" charset="-122"/>
                <a:ea typeface="华文楷体" panose="02010600040101010101" pitchFamily="2" charset="-122"/>
              </a:rPr>
              <a:t>最好情况</a:t>
            </a:r>
            <a:r>
              <a:rPr lang="en-US" altLang="zh-CN" sz="2400" b="1" i="1">
                <a:solidFill>
                  <a:srgbClr val="3907F1"/>
                </a:solidFill>
                <a:latin typeface="华文楷体" panose="02010600040101010101" pitchFamily="2" charset="-122"/>
                <a:ea typeface="华文楷体" panose="02010600040101010101" pitchFamily="2" charset="-122"/>
              </a:rPr>
              <a:t>T</a:t>
            </a:r>
            <a:r>
              <a:rPr lang="en-US" altLang="zh-CN" sz="2400" b="1" baseline="-25000">
                <a:solidFill>
                  <a:srgbClr val="3907F1"/>
                </a:solidFill>
                <a:latin typeface="华文楷体" panose="02010600040101010101" pitchFamily="2" charset="-122"/>
                <a:ea typeface="华文楷体" panose="02010600040101010101" pitchFamily="2" charset="-122"/>
              </a:rPr>
              <a:t>min</a:t>
            </a:r>
            <a:r>
              <a:rPr lang="en-US" altLang="zh-CN" sz="2400" b="1">
                <a:solidFill>
                  <a:srgbClr val="3907F1"/>
                </a:solidFill>
                <a:latin typeface="华文楷体" panose="02010600040101010101" pitchFamily="2" charset="-122"/>
                <a:ea typeface="华文楷体" panose="02010600040101010101" pitchFamily="2" charset="-122"/>
              </a:rPr>
              <a:t>(</a:t>
            </a:r>
            <a:r>
              <a:rPr lang="en-US" altLang="zh-CN" sz="2400" b="1" i="1">
                <a:solidFill>
                  <a:srgbClr val="3907F1"/>
                </a:solidFill>
                <a:latin typeface="华文楷体" panose="02010600040101010101" pitchFamily="2" charset="-122"/>
                <a:ea typeface="华文楷体" panose="02010600040101010101" pitchFamily="2" charset="-122"/>
              </a:rPr>
              <a:t>n</a:t>
            </a:r>
            <a:r>
              <a:rPr lang="en-US" altLang="zh-CN" sz="2400" b="1">
                <a:solidFill>
                  <a:srgbClr val="3907F1"/>
                </a:solidFill>
                <a:latin typeface="华文楷体" panose="02010600040101010101" pitchFamily="2" charset="-122"/>
                <a:ea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rPr>
              <a:t> </a:t>
            </a:r>
            <a:r>
              <a:rPr kumimoji="1" lang="zh-CN" altLang="en-US" sz="2400" b="1">
                <a:latin typeface="华文楷体" panose="02010600040101010101" pitchFamily="2" charset="-122"/>
                <a:ea typeface="华文楷体" panose="02010600040101010101" pitchFamily="2" charset="-122"/>
              </a:rPr>
              <a:t>：出现概率较大时分析</a:t>
            </a:r>
            <a:endParaRPr kumimoji="1" lang="zh-CN" altLang="en-US" sz="2400" b="1">
              <a:latin typeface="华文楷体" panose="02010600040101010101" pitchFamily="2" charset="-122"/>
              <a:ea typeface="华文楷体" panose="02010600040101010101" pitchFamily="2" charset="-122"/>
            </a:endParaRPr>
          </a:p>
          <a:p>
            <a:pPr eaLnBrk="1" hangingPunct="1">
              <a:spcBef>
                <a:spcPct val="50000"/>
              </a:spcBef>
              <a:buFont typeface="Wingdings" panose="05000000000000000000" pitchFamily="2" charset="2"/>
              <a:buChar char="ü"/>
            </a:pPr>
            <a:r>
              <a:rPr kumimoji="1" lang="zh-CN" altLang="en-US" sz="2400" b="1">
                <a:solidFill>
                  <a:srgbClr val="3907F1"/>
                </a:solidFill>
                <a:latin typeface="华文楷体" panose="02010600040101010101" pitchFamily="2" charset="-122"/>
                <a:ea typeface="华文楷体" panose="02010600040101010101" pitchFamily="2" charset="-122"/>
              </a:rPr>
              <a:t>最差情况</a:t>
            </a:r>
            <a:r>
              <a:rPr lang="en-US" altLang="zh-CN" sz="2400" b="1" i="1">
                <a:solidFill>
                  <a:srgbClr val="3907F1"/>
                </a:solidFill>
                <a:latin typeface="华文楷体" panose="02010600040101010101" pitchFamily="2" charset="-122"/>
                <a:ea typeface="华文楷体" panose="02010600040101010101" pitchFamily="2" charset="-122"/>
              </a:rPr>
              <a:t>T</a:t>
            </a:r>
            <a:r>
              <a:rPr lang="en-US" altLang="zh-CN" sz="2400" b="1" baseline="-25000">
                <a:solidFill>
                  <a:srgbClr val="3907F1"/>
                </a:solidFill>
                <a:latin typeface="华文楷体" panose="02010600040101010101" pitchFamily="2" charset="-122"/>
                <a:ea typeface="华文楷体" panose="02010600040101010101" pitchFamily="2" charset="-122"/>
              </a:rPr>
              <a:t>max</a:t>
            </a:r>
            <a:r>
              <a:rPr lang="en-US" altLang="zh-CN" sz="2400" b="1">
                <a:solidFill>
                  <a:srgbClr val="3907F1"/>
                </a:solidFill>
                <a:latin typeface="华文楷体" panose="02010600040101010101" pitchFamily="2" charset="-122"/>
                <a:ea typeface="华文楷体" panose="02010600040101010101" pitchFamily="2" charset="-122"/>
              </a:rPr>
              <a:t>(</a:t>
            </a:r>
            <a:r>
              <a:rPr lang="en-US" altLang="zh-CN" sz="2400" b="1" i="1">
                <a:solidFill>
                  <a:srgbClr val="3907F1"/>
                </a:solidFill>
                <a:latin typeface="华文楷体" panose="02010600040101010101" pitchFamily="2" charset="-122"/>
                <a:ea typeface="华文楷体" panose="02010600040101010101" pitchFamily="2" charset="-122"/>
              </a:rPr>
              <a:t>n</a:t>
            </a:r>
            <a:r>
              <a:rPr lang="en-US" altLang="zh-CN" sz="2400" b="1">
                <a:solidFill>
                  <a:srgbClr val="3907F1"/>
                </a:solidFill>
                <a:latin typeface="华文楷体" panose="02010600040101010101" pitchFamily="2" charset="-122"/>
                <a:ea typeface="华文楷体" panose="02010600040101010101" pitchFamily="2" charset="-122"/>
              </a:rPr>
              <a:t>) </a:t>
            </a:r>
            <a:r>
              <a:rPr kumimoji="1" lang="zh-CN" altLang="en-US" sz="2400" b="1">
                <a:latin typeface="华文楷体" panose="02010600040101010101" pitchFamily="2" charset="-122"/>
                <a:ea typeface="华文楷体" panose="02010600040101010101" pitchFamily="2" charset="-122"/>
              </a:rPr>
              <a:t>：实时系统</a:t>
            </a:r>
            <a:endParaRPr kumimoji="1" lang="zh-CN" altLang="en-US" sz="2400" b="1">
              <a:latin typeface="华文楷体" panose="02010600040101010101" pitchFamily="2" charset="-122"/>
              <a:ea typeface="华文楷体" panose="02010600040101010101" pitchFamily="2" charset="-122"/>
            </a:endParaRPr>
          </a:p>
          <a:p>
            <a:pPr eaLnBrk="1" hangingPunct="1">
              <a:spcBef>
                <a:spcPct val="50000"/>
              </a:spcBef>
              <a:buFont typeface="Wingdings" panose="05000000000000000000" pitchFamily="2" charset="2"/>
              <a:buChar char="ü"/>
            </a:pPr>
            <a:r>
              <a:rPr kumimoji="1" lang="zh-CN" altLang="en-US" sz="2400" b="1">
                <a:solidFill>
                  <a:srgbClr val="3907F1"/>
                </a:solidFill>
                <a:latin typeface="华文楷体" panose="02010600040101010101" pitchFamily="2" charset="-122"/>
                <a:ea typeface="华文楷体" panose="02010600040101010101" pitchFamily="2" charset="-122"/>
              </a:rPr>
              <a:t>平均情况</a:t>
            </a:r>
            <a:r>
              <a:rPr lang="en-US" altLang="zh-CN" sz="2400" b="1" i="1">
                <a:solidFill>
                  <a:srgbClr val="3907F1"/>
                </a:solidFill>
                <a:latin typeface="华文楷体" panose="02010600040101010101" pitchFamily="2" charset="-122"/>
                <a:ea typeface="华文楷体" panose="02010600040101010101" pitchFamily="2" charset="-122"/>
              </a:rPr>
              <a:t>T</a:t>
            </a:r>
            <a:r>
              <a:rPr lang="en-US" altLang="zh-CN" sz="2400" b="1" baseline="-25000">
                <a:solidFill>
                  <a:srgbClr val="3907F1"/>
                </a:solidFill>
                <a:latin typeface="华文楷体" panose="02010600040101010101" pitchFamily="2" charset="-122"/>
                <a:ea typeface="华文楷体" panose="02010600040101010101" pitchFamily="2" charset="-122"/>
              </a:rPr>
              <a:t>avg</a:t>
            </a:r>
            <a:r>
              <a:rPr lang="en-US" altLang="zh-CN" sz="2400" b="1">
                <a:solidFill>
                  <a:srgbClr val="3907F1"/>
                </a:solidFill>
                <a:latin typeface="华文楷体" panose="02010600040101010101" pitchFamily="2" charset="-122"/>
                <a:ea typeface="华文楷体" panose="02010600040101010101" pitchFamily="2" charset="-122"/>
              </a:rPr>
              <a:t>(</a:t>
            </a:r>
            <a:r>
              <a:rPr lang="en-US" altLang="zh-CN" sz="2400" b="1" i="1">
                <a:solidFill>
                  <a:srgbClr val="3907F1"/>
                </a:solidFill>
                <a:latin typeface="华文楷体" panose="02010600040101010101" pitchFamily="2" charset="-122"/>
                <a:ea typeface="华文楷体" panose="02010600040101010101" pitchFamily="2" charset="-122"/>
              </a:rPr>
              <a:t>n</a:t>
            </a:r>
            <a:r>
              <a:rPr lang="en-US" altLang="zh-CN" sz="2400" b="1">
                <a:solidFill>
                  <a:srgbClr val="3907F1"/>
                </a:solidFill>
                <a:latin typeface="华文楷体" panose="02010600040101010101" pitchFamily="2" charset="-122"/>
                <a:ea typeface="华文楷体" panose="02010600040101010101" pitchFamily="2" charset="-122"/>
              </a:rPr>
              <a:t>) </a:t>
            </a:r>
            <a:r>
              <a:rPr kumimoji="1" lang="zh-CN" altLang="en-US" sz="2400" b="1">
                <a:latin typeface="华文楷体" panose="02010600040101010101" pitchFamily="2" charset="-122"/>
                <a:ea typeface="华文楷体" panose="02010600040101010101" pitchFamily="2" charset="-122"/>
              </a:rPr>
              <a:t>：已知输入数据是如何分布的（通常假设等概率分布）</a:t>
            </a:r>
            <a:endParaRPr kumimoji="1" lang="zh-CN" altLang="en-US" sz="2400" b="1">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1900238" y="247695"/>
            <a:ext cx="48768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  算法分析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45059" name="Text Box 5"/>
          <p:cNvSpPr txBox="1">
            <a:spLocks noChangeArrowheads="1"/>
          </p:cNvSpPr>
          <p:nvPr/>
        </p:nvSpPr>
        <p:spPr bwMode="auto">
          <a:xfrm>
            <a:off x="390525" y="2207930"/>
            <a:ext cx="8615363" cy="256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3907F1"/>
                </a:solidFill>
                <a:latin typeface="华文楷体" panose="02010600040101010101" pitchFamily="2" charset="-122"/>
                <a:ea typeface="华文楷体" panose="02010600040101010101" pitchFamily="2" charset="-122"/>
              </a:rPr>
              <a:t>算法分析（</a:t>
            </a:r>
            <a:r>
              <a:rPr kumimoji="1" lang="en-US" altLang="zh-CN" sz="2800" b="1" dirty="0">
                <a:solidFill>
                  <a:srgbClr val="3907F1"/>
                </a:solidFill>
                <a:latin typeface="华文楷体" panose="02010600040101010101" pitchFamily="2" charset="-122"/>
                <a:ea typeface="华文楷体" panose="02010600040101010101" pitchFamily="2" charset="-122"/>
              </a:rPr>
              <a:t>Algorithm Analysis</a:t>
            </a:r>
            <a:r>
              <a:rPr kumimoji="1" lang="zh-CN" altLang="en-US" sz="2800" b="1" dirty="0">
                <a:solidFill>
                  <a:srgbClr val="3907F1"/>
                </a:solidFill>
                <a:latin typeface="华文楷体" panose="02010600040101010101" pitchFamily="2" charset="-122"/>
                <a:ea typeface="华文楷体" panose="02010600040101010101" pitchFamily="2" charset="-122"/>
              </a:rPr>
              <a:t>）</a:t>
            </a:r>
            <a:endParaRPr kumimoji="1" lang="zh-CN" altLang="en-US" sz="2400" b="1" dirty="0" smtClean="0">
              <a:latin typeface="华文楷体" panose="02010600040101010101" pitchFamily="2" charset="-122"/>
              <a:ea typeface="华文楷体" panose="02010600040101010101" pitchFamily="2" charset="-122"/>
            </a:endParaRPr>
          </a:p>
          <a:p>
            <a:pPr eaLnBrk="1" hangingPunct="1">
              <a:lnSpc>
                <a:spcPct val="120000"/>
              </a:lnSpc>
              <a:spcBef>
                <a:spcPct val="50000"/>
              </a:spcBef>
            </a:pPr>
            <a:r>
              <a:rPr lang="zh-CN" altLang="en-US" sz="2400" b="1" dirty="0">
                <a:solidFill>
                  <a:srgbClr val="3907F1"/>
                </a:solidFill>
                <a:ea typeface="楷体" panose="02010609060101010101" pitchFamily="49" charset="-122"/>
                <a:cs typeface="Times New Roman" panose="02020603050405020304" pitchFamily="18" charset="0"/>
                <a:sym typeface="+mn-ea"/>
              </a:rPr>
              <a:t>算法分析是分析算法占用计算机资源的情况。算法分析的两个主要方面是分析算法</a:t>
            </a:r>
            <a:endParaRPr kumimoji="1" lang="zh-CN" altLang="en-US" sz="2000" b="1" dirty="0">
              <a:solidFill>
                <a:srgbClr val="3907F1"/>
              </a:solidFill>
              <a:latin typeface="华文楷体" panose="02010600040101010101" pitchFamily="2" charset="-122"/>
              <a:ea typeface="楷体" panose="02010609060101010101" pitchFamily="49" charset="-122"/>
              <a:cs typeface="Times New Roman" panose="02020603050405020304" pitchFamily="18" charset="0"/>
              <a:sym typeface="+mn-ea"/>
            </a:endParaRPr>
          </a:p>
          <a:p>
            <a:pPr eaLnBrk="1" hangingPunct="1">
              <a:spcBef>
                <a:spcPct val="20000"/>
              </a:spcBef>
              <a:buFont typeface="Wingdings" panose="05000000000000000000" pitchFamily="2" charset="2"/>
              <a:buChar char="Ø"/>
            </a:pPr>
            <a:r>
              <a:rPr kumimoji="1" lang="zh-CN" altLang="en-US" sz="2400" b="1" dirty="0">
                <a:latin typeface="华文楷体" panose="02010600040101010101" pitchFamily="2" charset="-122"/>
                <a:ea typeface="华文楷体" panose="02010600040101010101" pitchFamily="2" charset="-122"/>
              </a:rPr>
              <a:t> 时间复杂性（</a:t>
            </a:r>
            <a:r>
              <a:rPr kumimoji="1" lang="en-US" altLang="zh-CN" sz="2400" b="1" dirty="0">
                <a:latin typeface="华文楷体" panose="02010600040101010101" pitchFamily="2" charset="-122"/>
                <a:ea typeface="华文楷体" panose="02010600040101010101" pitchFamily="2" charset="-122"/>
              </a:rPr>
              <a:t>Time Complexity</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a:p>
            <a:pPr eaLnBrk="1" hangingPunct="1">
              <a:spcBef>
                <a:spcPct val="20000"/>
              </a:spcBef>
              <a:buFont typeface="Wingdings" panose="05000000000000000000" pitchFamily="2" charset="2"/>
              <a:buChar char="Ø"/>
            </a:pPr>
            <a:r>
              <a:rPr kumimoji="1" lang="zh-CN" altLang="en-US" sz="2400" b="1" dirty="0">
                <a:latin typeface="华文楷体" panose="02010600040101010101" pitchFamily="2" charset="-122"/>
                <a:ea typeface="华文楷体" panose="02010600040101010101" pitchFamily="2" charset="-122"/>
              </a:rPr>
              <a:t> 空间复杂性（</a:t>
            </a:r>
            <a:r>
              <a:rPr kumimoji="1" lang="en-US" altLang="zh-CN" sz="2400" b="1" dirty="0">
                <a:latin typeface="华文楷体" panose="02010600040101010101" pitchFamily="2" charset="-122"/>
                <a:ea typeface="华文楷体" panose="02010600040101010101" pitchFamily="2" charset="-122"/>
              </a:rPr>
              <a:t>Space Complexity</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p:txBody>
      </p:sp>
      <p:sp>
        <p:nvSpPr>
          <p:cNvPr id="29703" name="Text Box 7"/>
          <p:cNvSpPr txBox="1">
            <a:spLocks noChangeArrowheads="1"/>
          </p:cNvSpPr>
          <p:nvPr/>
        </p:nvSpPr>
        <p:spPr bwMode="auto">
          <a:xfrm>
            <a:off x="390208" y="5105618"/>
            <a:ext cx="8497887" cy="136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pPr>
            <a:r>
              <a:rPr kumimoji="1" lang="zh-CN" altLang="en-US" sz="2800" b="1" dirty="0">
                <a:solidFill>
                  <a:srgbClr val="3907F1"/>
                </a:solidFill>
                <a:latin typeface="华文楷体" panose="02010600040101010101" pitchFamily="2" charset="-122"/>
                <a:ea typeface="华文楷体" panose="02010600040101010101" pitchFamily="2" charset="-122"/>
              </a:rPr>
              <a:t>算法分析的目的：</a:t>
            </a:r>
            <a:endParaRPr kumimoji="1" lang="zh-CN" altLang="en-US" sz="2800" b="1" dirty="0">
              <a:solidFill>
                <a:srgbClr val="3907F1"/>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Ø"/>
            </a:pPr>
            <a:r>
              <a:rPr kumimoji="1" lang="zh-CN" altLang="en-US" sz="2400" b="1" dirty="0">
                <a:latin typeface="华文楷体" panose="02010600040101010101" pitchFamily="2" charset="-122"/>
                <a:ea typeface="华文楷体" panose="02010600040101010101" pitchFamily="2" charset="-122"/>
              </a:rPr>
              <a:t> 设计算法</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设计出复杂性尽可能低的算法</a:t>
            </a:r>
            <a:endParaRPr kumimoji="1" lang="zh-CN" altLang="en-US" sz="2400" b="1" dirty="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Ø"/>
            </a:pPr>
            <a:r>
              <a:rPr kumimoji="1" lang="zh-CN" altLang="en-US" sz="2400" b="1" dirty="0">
                <a:latin typeface="华文楷体" panose="02010600040101010101" pitchFamily="2" charset="-122"/>
                <a:ea typeface="华文楷体" panose="02010600040101010101" pitchFamily="2" charset="-122"/>
              </a:rPr>
              <a:t> 选择算法</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在多种算法中选择其中复杂性最低者</a:t>
            </a:r>
            <a:endParaRPr kumimoji="1" lang="zh-CN" altLang="en-US" sz="2400" b="1" dirty="0">
              <a:latin typeface="华文楷体" panose="02010600040101010101" pitchFamily="2" charset="-122"/>
              <a:ea typeface="华文楷体" panose="02010600040101010101" pitchFamily="2" charset="-122"/>
            </a:endParaRPr>
          </a:p>
        </p:txBody>
      </p:sp>
      <p:sp>
        <p:nvSpPr>
          <p:cNvPr id="117767" name="矩形 117766"/>
          <p:cNvSpPr/>
          <p:nvPr/>
        </p:nvSpPr>
        <p:spPr>
          <a:xfrm>
            <a:off x="264795" y="1289050"/>
            <a:ext cx="8867140" cy="521970"/>
          </a:xfrm>
          <a:prstGeom prst="rect">
            <a:avLst/>
          </a:prstGeom>
          <a:noFill/>
          <a:ln w="9525">
            <a:noFill/>
          </a:ln>
        </p:spPr>
        <p:txBody>
          <a:bodyPr wrap="square">
            <a:spAutoFit/>
          </a:bodyPr>
          <a:p>
            <a:r>
              <a:rPr lang="zh-CN" altLang="en-US" sz="2800" b="1" dirty="0">
                <a:solidFill>
                  <a:srgbClr val="CC0099"/>
                </a:solidFill>
                <a:latin typeface="Arial" panose="020B0604020202020204" pitchFamily="34" charset="0"/>
              </a:rPr>
              <a:t>算法研究的核心问题是时间（速度）问题。</a:t>
            </a:r>
            <a:endParaRPr lang="zh-CN" altLang="en-US" sz="2800" b="1" dirty="0">
              <a:solidFill>
                <a:srgbClr val="CC0099"/>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79388" y="1125538"/>
            <a:ext cx="8229600" cy="4525962"/>
          </a:xfrm>
        </p:spPr>
        <p:txBody>
          <a:bodyPr/>
          <a:lstStyle/>
          <a:p>
            <a:pPr marL="0" indent="0" eaLnBrk="1" hangingPunct="1">
              <a:lnSpc>
                <a:spcPct val="120000"/>
              </a:lnSpc>
              <a:buNone/>
            </a:pP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例</a:t>
            </a: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2.4】</a:t>
            </a:r>
            <a:r>
              <a:rPr lang="zh-CN" altLang="en-US" sz="2400" b="1" dirty="0">
                <a:solidFill>
                  <a:srgbClr val="3907F1"/>
                </a:solidFill>
                <a:latin typeface="楷体" panose="02010609060101010101" pitchFamily="49" charset="-122"/>
                <a:ea typeface="楷体" panose="02010609060101010101" pitchFamily="49" charset="-122"/>
                <a:cs typeface="Times New Roman" panose="02020603050405020304" pitchFamily="18" charset="0"/>
                <a:sym typeface="+mn-ea"/>
              </a:rPr>
              <a:t>分析</a:t>
            </a:r>
            <a:r>
              <a:rPr lang="zh-CN" altLang="en-US" sz="2400" b="1" smtClean="0">
                <a:solidFill>
                  <a:srgbClr val="3907F1"/>
                </a:solidFill>
                <a:latin typeface="华文楷体" panose="02010600040101010101" pitchFamily="2" charset="-122"/>
                <a:ea typeface="华文楷体" panose="02010600040101010101" pitchFamily="2" charset="-122"/>
              </a:rPr>
              <a:t>顺序查找算法的最好、最坏和平均复杂度</a:t>
            </a:r>
            <a:endParaRPr lang="zh-CN" altLang="en-US" sz="2400" b="1" smtClean="0">
              <a:solidFill>
                <a:srgbClr val="3907F1"/>
              </a:solidFill>
              <a:latin typeface="华文楷体" panose="02010600040101010101" pitchFamily="2" charset="-122"/>
              <a:ea typeface="华文楷体" panose="02010600040101010101" pitchFamily="2" charset="-122"/>
            </a:endParaRPr>
          </a:p>
        </p:txBody>
      </p:sp>
      <p:sp>
        <p:nvSpPr>
          <p:cNvPr id="187394" name="Text Box 2"/>
          <p:cNvSpPr txBox="1">
            <a:spLocks noChangeArrowheads="1"/>
          </p:cNvSpPr>
          <p:nvPr/>
        </p:nvSpPr>
        <p:spPr bwMode="auto">
          <a:xfrm>
            <a:off x="763905" y="208280"/>
            <a:ext cx="7644765" cy="58356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2.1.3 算法的最好、最坏和平均情况</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763905" y="2011680"/>
            <a:ext cx="7419975" cy="400939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algn="l" defTabSz="914400">
              <a:lnSpc>
                <a:spcPct val="130000"/>
              </a:lnSpc>
            </a:pPr>
            <a:r>
              <a:rPr kumimoji="1" lang="en-US" altLang="zh-CN" sz="2800" b="1" dirty="0" err="1">
                <a:solidFill>
                  <a:srgbClr val="FF00FF"/>
                </a:solidFill>
                <a:latin typeface="Times New Roman" panose="02020603050405020304" pitchFamily="18" charset="0"/>
                <a:ea typeface="华文楷体" panose="02010600040101010101" pitchFamily="2" charset="-122"/>
                <a:sym typeface="+mn-ea"/>
              </a:rPr>
              <a:t>int</a:t>
            </a:r>
            <a:r>
              <a:rPr kumimoji="1" lang="en-US" altLang="zh-CN" sz="2800" b="1" dirty="0">
                <a:solidFill>
                  <a:srgbClr val="FF00FF"/>
                </a:solidFill>
                <a:latin typeface="Times New Roman" panose="02020603050405020304" pitchFamily="18" charset="0"/>
                <a:ea typeface="华文楷体" panose="02010600040101010101" pitchFamily="2" charset="-122"/>
                <a:sym typeface="+mn-ea"/>
              </a:rPr>
              <a:t> </a:t>
            </a:r>
            <a:r>
              <a:rPr kumimoji="1" lang="en-US" altLang="zh-CN" sz="2800" b="1" dirty="0" err="1">
                <a:solidFill>
                  <a:srgbClr val="FF00FF"/>
                </a:solidFill>
                <a:latin typeface="Times New Roman" panose="02020603050405020304" pitchFamily="18" charset="0"/>
                <a:ea typeface="华文楷体" panose="02010600040101010101" pitchFamily="2" charset="-122"/>
                <a:sym typeface="+mn-ea"/>
              </a:rPr>
              <a:t>seqSearch</a:t>
            </a:r>
            <a:r>
              <a:rPr kumimoji="1" lang="en-US" altLang="zh-CN" sz="2800" b="1" dirty="0">
                <a:solidFill>
                  <a:srgbClr val="FF00FF"/>
                </a:solidFill>
                <a:latin typeface="Times New Roman" panose="02020603050405020304" pitchFamily="18" charset="0"/>
                <a:ea typeface="华文楷体" panose="02010600040101010101" pitchFamily="2" charset="-122"/>
                <a:sym typeface="+mn-ea"/>
              </a:rPr>
              <a:t>(int a[ ], </a:t>
            </a:r>
            <a:r>
              <a:rPr kumimoji="1" lang="en-US" altLang="zh-CN" sz="2800" b="1" dirty="0" err="1">
                <a:solidFill>
                  <a:srgbClr val="FF00FF"/>
                </a:solidFill>
                <a:latin typeface="Times New Roman" panose="02020603050405020304" pitchFamily="18" charset="0"/>
                <a:ea typeface="华文楷体" panose="02010600040101010101" pitchFamily="2" charset="-122"/>
                <a:sym typeface="+mn-ea"/>
              </a:rPr>
              <a:t>int</a:t>
            </a:r>
            <a:r>
              <a:rPr kumimoji="1" lang="en-US" altLang="zh-CN" sz="2800" b="1" dirty="0">
                <a:solidFill>
                  <a:srgbClr val="FF00FF"/>
                </a:solidFill>
                <a:latin typeface="Times New Roman" panose="02020603050405020304" pitchFamily="18" charset="0"/>
                <a:ea typeface="华文楷体" panose="02010600040101010101" pitchFamily="2" charset="-122"/>
                <a:sym typeface="+mn-ea"/>
              </a:rPr>
              <a:t> n, int k)</a:t>
            </a:r>
            <a:endParaRPr kumimoji="1" lang="en-US" altLang="zh-CN" sz="2800" b="1" dirty="0">
              <a:solidFill>
                <a:srgbClr val="FF00FF"/>
              </a:solidFill>
              <a:latin typeface="Times New Roman" panose="02020603050405020304" pitchFamily="18" charset="0"/>
              <a:ea typeface="华文楷体" panose="02010600040101010101" pitchFamily="2" charset="-122"/>
            </a:endParaRPr>
          </a:p>
          <a:p>
            <a:pPr algn="l" defTabSz="914400">
              <a:lnSpc>
                <a:spcPct val="130000"/>
              </a:lnSpc>
            </a:pPr>
            <a:r>
              <a:rPr kumimoji="1" lang="en-US" altLang="zh-CN" sz="2800" b="1" dirty="0">
                <a:solidFill>
                  <a:schemeClr val="tx1"/>
                </a:solidFill>
                <a:latin typeface="Times New Roman" panose="02020603050405020304" pitchFamily="18" charset="0"/>
                <a:ea typeface="华文楷体" panose="02010600040101010101" pitchFamily="2" charset="-122"/>
                <a:sym typeface="+mn-ea"/>
              </a:rPr>
              <a:t>{     </a:t>
            </a:r>
            <a:r>
              <a:rPr lang="en-US" altLang="zh-CN" sz="2800" b="1"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int</a:t>
            </a:r>
            <a:r>
              <a:rPr lang="en-US" altLang="zh-CN" sz="28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8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a:t>
            </a:r>
            <a:endPar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l" defTabSz="914400">
              <a:lnSpc>
                <a:spcPct val="130000"/>
              </a:lnSpc>
            </a:pP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8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while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8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&lt;n &amp;&amp; a[</a:t>
            </a:r>
            <a:r>
              <a:rPr lang="en-US" altLang="zh-CN" sz="28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]!=k)</a:t>
            </a:r>
            <a:endPar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l" defTabSz="914400">
              <a:lnSpc>
                <a:spcPct val="130000"/>
              </a:lnSpc>
            </a:pP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8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l" defTabSz="914400">
              <a:lnSpc>
                <a:spcPct val="130000"/>
              </a:lnSpc>
            </a:pPr>
            <a:r>
              <a:rPr lang="en-US" altLang="zh-CN" sz="28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if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8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&lt;n)   return i;</a:t>
            </a:r>
            <a:endPar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l" defTabSz="914400">
              <a:lnSpc>
                <a:spcPct val="130000"/>
              </a:lnSpc>
            </a:pPr>
            <a:r>
              <a:rPr lang="en-US" altLang="zh-CN" sz="28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else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return -1;</a:t>
            </a:r>
            <a:endPar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l" defTabSz="914400">
              <a:lnSpc>
                <a:spcPct val="130000"/>
              </a:lnSpc>
            </a:pPr>
            <a:r>
              <a:rPr kumimoji="1" lang="en-US" altLang="zh-CN" sz="2800" b="1" dirty="0">
                <a:solidFill>
                  <a:schemeClr val="tx1"/>
                </a:solidFill>
                <a:latin typeface="Times New Roman" panose="02020603050405020304" pitchFamily="18" charset="0"/>
                <a:ea typeface="华文楷体" panose="02010600040101010101" pitchFamily="2" charset="-122"/>
                <a:sym typeface="+mn-ea"/>
              </a:rPr>
              <a:t>}</a:t>
            </a:r>
            <a:endParaRPr kumimoji="1" lang="en-US" altLang="zh-CN" sz="2800" b="1" dirty="0">
              <a:solidFill>
                <a:schemeClr val="tx1"/>
              </a:solidFill>
              <a:latin typeface="Times New Roman" panose="02020603050405020304" pitchFamily="18" charset="0"/>
              <a:ea typeface="华文楷体" panose="0201060004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0" y="909638"/>
            <a:ext cx="9251950" cy="3240087"/>
          </a:xfrm>
        </p:spPr>
        <p:txBody>
          <a:bodyPr/>
          <a:lstStyle/>
          <a:p>
            <a:pPr marL="0" indent="0" eaLnBrk="1" hangingPunct="1">
              <a:lnSpc>
                <a:spcPct val="150000"/>
              </a:lnSpc>
              <a:buFontTx/>
              <a:buNone/>
            </a:pPr>
            <a:r>
              <a:rPr lang="zh-CN" altLang="en-US" sz="2400" b="1" smtClean="0">
                <a:latin typeface="华文楷体" panose="02010600040101010101" pitchFamily="2" charset="-122"/>
                <a:ea typeface="华文楷体" panose="02010600040101010101" pitchFamily="2" charset="-122"/>
              </a:rPr>
              <a:t>（</a:t>
            </a:r>
            <a:r>
              <a:rPr lang="en-US" altLang="zh-CN" sz="2400" b="1" smtClean="0">
                <a:latin typeface="华文楷体" panose="02010600040101010101" pitchFamily="2" charset="-122"/>
                <a:ea typeface="华文楷体" panose="02010600040101010101" pitchFamily="2" charset="-122"/>
              </a:rPr>
              <a:t>1</a:t>
            </a:r>
            <a:r>
              <a:rPr lang="zh-CN" altLang="en-US" sz="2400" b="1" smtClean="0">
                <a:latin typeface="华文楷体" panose="02010600040101010101" pitchFamily="2" charset="-122"/>
                <a:ea typeface="华文楷体" panose="02010600040101010101" pitchFamily="2" charset="-122"/>
              </a:rPr>
              <a:t>）</a:t>
            </a:r>
            <a:r>
              <a:rPr lang="en-US" altLang="zh-CN" sz="2400" b="1" i="1" smtClean="0">
                <a:solidFill>
                  <a:srgbClr val="FF00FF"/>
                </a:solidFill>
                <a:latin typeface="华文楷体" panose="02010600040101010101" pitchFamily="2" charset="-122"/>
                <a:ea typeface="华文楷体" panose="02010600040101010101" pitchFamily="2" charset="-122"/>
              </a:rPr>
              <a:t>T</a:t>
            </a:r>
            <a:r>
              <a:rPr lang="en-US" altLang="zh-CN" sz="2400" b="1" baseline="-25000" smtClean="0">
                <a:solidFill>
                  <a:srgbClr val="FF00FF"/>
                </a:solidFill>
                <a:latin typeface="华文楷体" panose="02010600040101010101" pitchFamily="2" charset="-122"/>
                <a:ea typeface="华文楷体" panose="02010600040101010101" pitchFamily="2" charset="-122"/>
              </a:rPr>
              <a:t>max</a:t>
            </a:r>
            <a:r>
              <a:rPr lang="en-US" altLang="zh-CN" sz="2400" b="1" smtClean="0">
                <a:solidFill>
                  <a:srgbClr val="FF00FF"/>
                </a:solidFill>
                <a:latin typeface="华文楷体" panose="02010600040101010101" pitchFamily="2" charset="-122"/>
                <a:ea typeface="华文楷体" panose="02010600040101010101" pitchFamily="2" charset="-122"/>
              </a:rPr>
              <a:t>(</a:t>
            </a:r>
            <a:r>
              <a:rPr lang="en-US" altLang="zh-CN" sz="2400" b="1" i="1" smtClean="0">
                <a:solidFill>
                  <a:srgbClr val="FF00FF"/>
                </a:solidFill>
                <a:latin typeface="华文楷体" panose="02010600040101010101" pitchFamily="2" charset="-122"/>
                <a:ea typeface="华文楷体" panose="02010600040101010101" pitchFamily="2" charset="-122"/>
              </a:rPr>
              <a:t>n</a:t>
            </a:r>
            <a:r>
              <a:rPr lang="en-US" altLang="zh-CN" sz="2400" b="1" smtClean="0">
                <a:solidFill>
                  <a:srgbClr val="FF00FF"/>
                </a:solidFill>
                <a:latin typeface="华文楷体" panose="02010600040101010101" pitchFamily="2" charset="-122"/>
                <a:ea typeface="华文楷体" panose="02010600040101010101" pitchFamily="2" charset="-122"/>
              </a:rPr>
              <a:t>)</a:t>
            </a:r>
            <a:r>
              <a:rPr lang="en-US" altLang="zh-CN" sz="2400" b="1" smtClean="0">
                <a:latin typeface="华文楷体" panose="02010600040101010101" pitchFamily="2" charset="-122"/>
                <a:ea typeface="华文楷体" panose="02010600040101010101" pitchFamily="2" charset="-122"/>
              </a:rPr>
              <a:t> = max{ </a:t>
            </a:r>
            <a:r>
              <a:rPr lang="en-US" altLang="zh-CN" sz="2400" b="1" i="1" smtClean="0">
                <a:latin typeface="华文楷体" panose="02010600040101010101" pitchFamily="2" charset="-122"/>
                <a:ea typeface="华文楷体" panose="02010600040101010101" pitchFamily="2" charset="-122"/>
              </a:rPr>
              <a:t>T</a:t>
            </a:r>
            <a:r>
              <a:rPr lang="en-US" altLang="zh-CN" sz="2400" b="1" smtClean="0">
                <a:latin typeface="华文楷体" panose="02010600040101010101" pitchFamily="2" charset="-122"/>
                <a:ea typeface="华文楷体" panose="02010600040101010101" pitchFamily="2" charset="-122"/>
              </a:rPr>
              <a:t>(I) | size(I)=</a:t>
            </a:r>
            <a:r>
              <a:rPr lang="en-US" altLang="zh-CN" sz="2400" b="1" i="1" smtClean="0">
                <a:latin typeface="华文楷体" panose="02010600040101010101" pitchFamily="2" charset="-122"/>
                <a:ea typeface="华文楷体" panose="02010600040101010101" pitchFamily="2" charset="-122"/>
              </a:rPr>
              <a:t>n </a:t>
            </a:r>
            <a:r>
              <a:rPr lang="en-US" altLang="zh-CN" sz="2400" b="1" smtClean="0">
                <a:latin typeface="华文楷体" panose="02010600040101010101" pitchFamily="2" charset="-122"/>
                <a:ea typeface="华文楷体" panose="02010600040101010101" pitchFamily="2" charset="-122"/>
              </a:rPr>
              <a:t>}=</a:t>
            </a:r>
            <a:r>
              <a:rPr lang="en-US" altLang="zh-CN" sz="2400" b="1" i="1" smtClean="0">
                <a:solidFill>
                  <a:srgbClr val="FF00FF"/>
                </a:solidFill>
                <a:latin typeface="华文楷体" panose="02010600040101010101" pitchFamily="2" charset="-122"/>
                <a:ea typeface="华文楷体" panose="02010600040101010101" pitchFamily="2" charset="-122"/>
              </a:rPr>
              <a:t>O</a:t>
            </a:r>
            <a:r>
              <a:rPr lang="en-US" altLang="zh-CN" sz="2400" b="1" smtClean="0">
                <a:solidFill>
                  <a:srgbClr val="FF00FF"/>
                </a:solidFill>
                <a:latin typeface="华文楷体" panose="02010600040101010101" pitchFamily="2" charset="-122"/>
                <a:ea typeface="华文楷体" panose="02010600040101010101" pitchFamily="2" charset="-122"/>
              </a:rPr>
              <a:t>(</a:t>
            </a:r>
            <a:r>
              <a:rPr lang="en-US" altLang="zh-CN" sz="2400" b="1" i="1" smtClean="0">
                <a:solidFill>
                  <a:srgbClr val="FF00FF"/>
                </a:solidFill>
                <a:latin typeface="华文楷体" panose="02010600040101010101" pitchFamily="2" charset="-122"/>
                <a:ea typeface="华文楷体" panose="02010600040101010101" pitchFamily="2" charset="-122"/>
              </a:rPr>
              <a:t>n</a:t>
            </a:r>
            <a:r>
              <a:rPr lang="en-US" altLang="zh-CN" sz="2400" b="1" smtClean="0">
                <a:solidFill>
                  <a:srgbClr val="FF00FF"/>
                </a:solidFill>
                <a:latin typeface="华文楷体" panose="02010600040101010101" pitchFamily="2" charset="-122"/>
                <a:ea typeface="华文楷体" panose="02010600040101010101" pitchFamily="2" charset="-122"/>
              </a:rPr>
              <a:t>)</a:t>
            </a:r>
            <a:endParaRPr lang="en-US" altLang="zh-CN" sz="2400" b="1" smtClean="0">
              <a:solidFill>
                <a:srgbClr val="FF00FF"/>
              </a:solidFill>
              <a:latin typeface="华文楷体" panose="02010600040101010101" pitchFamily="2" charset="-122"/>
              <a:ea typeface="华文楷体" panose="02010600040101010101" pitchFamily="2" charset="-122"/>
            </a:endParaRPr>
          </a:p>
          <a:p>
            <a:pPr marL="0" indent="0" eaLnBrk="1" hangingPunct="1">
              <a:lnSpc>
                <a:spcPct val="150000"/>
              </a:lnSpc>
              <a:buFontTx/>
              <a:buNone/>
            </a:pPr>
            <a:r>
              <a:rPr lang="zh-CN" altLang="en-US" sz="2400" b="1" smtClean="0">
                <a:latin typeface="华文楷体" panose="02010600040101010101" pitchFamily="2" charset="-122"/>
                <a:ea typeface="华文楷体" panose="02010600040101010101" pitchFamily="2" charset="-122"/>
              </a:rPr>
              <a:t>（</a:t>
            </a:r>
            <a:r>
              <a:rPr lang="en-US" altLang="zh-CN" sz="2400" b="1" smtClean="0">
                <a:latin typeface="华文楷体" panose="02010600040101010101" pitchFamily="2" charset="-122"/>
                <a:ea typeface="华文楷体" panose="02010600040101010101" pitchFamily="2" charset="-122"/>
              </a:rPr>
              <a:t>2</a:t>
            </a:r>
            <a:r>
              <a:rPr lang="zh-CN" altLang="en-US" sz="2400" b="1" smtClean="0">
                <a:latin typeface="华文楷体" panose="02010600040101010101" pitchFamily="2" charset="-122"/>
                <a:ea typeface="华文楷体" panose="02010600040101010101" pitchFamily="2" charset="-122"/>
              </a:rPr>
              <a:t>）</a:t>
            </a:r>
            <a:r>
              <a:rPr lang="en-US" altLang="zh-CN" sz="2400" b="1" i="1" smtClean="0">
                <a:solidFill>
                  <a:srgbClr val="FF00FF"/>
                </a:solidFill>
                <a:latin typeface="华文楷体" panose="02010600040101010101" pitchFamily="2" charset="-122"/>
                <a:ea typeface="华文楷体" panose="02010600040101010101" pitchFamily="2" charset="-122"/>
              </a:rPr>
              <a:t>T</a:t>
            </a:r>
            <a:r>
              <a:rPr lang="en-US" altLang="zh-CN" sz="2400" b="1" baseline="-25000" smtClean="0">
                <a:solidFill>
                  <a:srgbClr val="FF00FF"/>
                </a:solidFill>
                <a:latin typeface="华文楷体" panose="02010600040101010101" pitchFamily="2" charset="-122"/>
                <a:ea typeface="华文楷体" panose="02010600040101010101" pitchFamily="2" charset="-122"/>
              </a:rPr>
              <a:t>min</a:t>
            </a:r>
            <a:r>
              <a:rPr lang="en-US" altLang="zh-CN" sz="2400" b="1" smtClean="0">
                <a:solidFill>
                  <a:srgbClr val="FF00FF"/>
                </a:solidFill>
                <a:latin typeface="华文楷体" panose="02010600040101010101" pitchFamily="2" charset="-122"/>
                <a:ea typeface="华文楷体" panose="02010600040101010101" pitchFamily="2" charset="-122"/>
              </a:rPr>
              <a:t>(</a:t>
            </a:r>
            <a:r>
              <a:rPr lang="en-US" altLang="zh-CN" sz="2400" b="1" i="1" smtClean="0">
                <a:solidFill>
                  <a:srgbClr val="FF00FF"/>
                </a:solidFill>
                <a:latin typeface="华文楷体" panose="02010600040101010101" pitchFamily="2" charset="-122"/>
                <a:ea typeface="华文楷体" panose="02010600040101010101" pitchFamily="2" charset="-122"/>
              </a:rPr>
              <a:t>n</a:t>
            </a:r>
            <a:r>
              <a:rPr lang="en-US" altLang="zh-CN" sz="2400" b="1" smtClean="0">
                <a:solidFill>
                  <a:srgbClr val="FF00FF"/>
                </a:solidFill>
                <a:latin typeface="华文楷体" panose="02010600040101010101" pitchFamily="2" charset="-122"/>
                <a:ea typeface="华文楷体" panose="02010600040101010101" pitchFamily="2" charset="-122"/>
              </a:rPr>
              <a:t>)</a:t>
            </a:r>
            <a:r>
              <a:rPr lang="en-US" altLang="zh-CN" sz="2400" b="1" smtClean="0">
                <a:latin typeface="华文楷体" panose="02010600040101010101" pitchFamily="2" charset="-122"/>
                <a:ea typeface="华文楷体" panose="02010600040101010101" pitchFamily="2" charset="-122"/>
              </a:rPr>
              <a:t> = min{ </a:t>
            </a:r>
            <a:r>
              <a:rPr lang="en-US" altLang="zh-CN" sz="2400" b="1" i="1" smtClean="0">
                <a:latin typeface="华文楷体" panose="02010600040101010101" pitchFamily="2" charset="-122"/>
                <a:ea typeface="华文楷体" panose="02010600040101010101" pitchFamily="2" charset="-122"/>
              </a:rPr>
              <a:t>T</a:t>
            </a:r>
            <a:r>
              <a:rPr lang="en-US" altLang="zh-CN" sz="2400" b="1" smtClean="0">
                <a:latin typeface="华文楷体" panose="02010600040101010101" pitchFamily="2" charset="-122"/>
                <a:ea typeface="华文楷体" panose="02010600040101010101" pitchFamily="2" charset="-122"/>
              </a:rPr>
              <a:t>(I) | size(I)=</a:t>
            </a:r>
            <a:r>
              <a:rPr lang="en-US" altLang="zh-CN" sz="2400" b="1" i="1" smtClean="0">
                <a:latin typeface="华文楷体" panose="02010600040101010101" pitchFamily="2" charset="-122"/>
                <a:ea typeface="华文楷体" panose="02010600040101010101" pitchFamily="2" charset="-122"/>
              </a:rPr>
              <a:t>n </a:t>
            </a:r>
            <a:r>
              <a:rPr lang="en-US" altLang="zh-CN" sz="2400" b="1" smtClean="0">
                <a:latin typeface="华文楷体" panose="02010600040101010101" pitchFamily="2" charset="-122"/>
                <a:ea typeface="华文楷体" panose="02010600040101010101" pitchFamily="2" charset="-122"/>
              </a:rPr>
              <a:t>}=</a:t>
            </a:r>
            <a:r>
              <a:rPr lang="en-US" altLang="zh-CN" sz="2400" b="1" i="1" smtClean="0">
                <a:solidFill>
                  <a:srgbClr val="FF00FF"/>
                </a:solidFill>
                <a:latin typeface="华文楷体" panose="02010600040101010101" pitchFamily="2" charset="-122"/>
                <a:ea typeface="华文楷体" panose="02010600040101010101" pitchFamily="2" charset="-122"/>
              </a:rPr>
              <a:t>O</a:t>
            </a:r>
            <a:r>
              <a:rPr lang="en-US" altLang="zh-CN" sz="2400" b="1" smtClean="0">
                <a:solidFill>
                  <a:srgbClr val="FF00FF"/>
                </a:solidFill>
                <a:latin typeface="华文楷体" panose="02010600040101010101" pitchFamily="2" charset="-122"/>
                <a:ea typeface="华文楷体" panose="02010600040101010101" pitchFamily="2" charset="-122"/>
              </a:rPr>
              <a:t>(1)</a:t>
            </a:r>
            <a:endParaRPr lang="en-US" altLang="zh-CN" sz="2400" b="1" smtClean="0">
              <a:solidFill>
                <a:srgbClr val="FF00FF"/>
              </a:solidFill>
              <a:latin typeface="华文楷体" panose="02010600040101010101" pitchFamily="2" charset="-122"/>
              <a:ea typeface="华文楷体" panose="02010600040101010101" pitchFamily="2" charset="-122"/>
            </a:endParaRPr>
          </a:p>
          <a:p>
            <a:pPr marL="0" indent="0" eaLnBrk="1" hangingPunct="1">
              <a:lnSpc>
                <a:spcPct val="150000"/>
              </a:lnSpc>
              <a:buFontTx/>
              <a:buNone/>
            </a:pPr>
            <a:r>
              <a:rPr lang="zh-CN" altLang="en-US" sz="2400" b="1" smtClean="0">
                <a:latin typeface="华文楷体" panose="02010600040101010101" pitchFamily="2" charset="-122"/>
                <a:ea typeface="华文楷体" panose="02010600040101010101" pitchFamily="2" charset="-122"/>
              </a:rPr>
              <a:t>（</a:t>
            </a:r>
            <a:r>
              <a:rPr lang="en-US" altLang="zh-CN" sz="2400" b="1" smtClean="0">
                <a:latin typeface="华文楷体" panose="02010600040101010101" pitchFamily="2" charset="-122"/>
                <a:ea typeface="华文楷体" panose="02010600040101010101" pitchFamily="2" charset="-122"/>
              </a:rPr>
              <a:t>3</a:t>
            </a:r>
            <a:r>
              <a:rPr lang="zh-CN" altLang="en-US" sz="2400" b="1" smtClean="0">
                <a:latin typeface="华文楷体" panose="02010600040101010101" pitchFamily="2" charset="-122"/>
                <a:ea typeface="华文楷体" panose="02010600040101010101" pitchFamily="2" charset="-122"/>
              </a:rPr>
              <a:t>）在平均情况下，假设：</a:t>
            </a:r>
            <a:endParaRPr lang="zh-CN" altLang="en-US" sz="2400" b="1" smtClean="0">
              <a:latin typeface="华文楷体" panose="02010600040101010101" pitchFamily="2" charset="-122"/>
              <a:ea typeface="华文楷体" panose="02010600040101010101" pitchFamily="2" charset="-122"/>
            </a:endParaRPr>
          </a:p>
          <a:p>
            <a:pPr marL="0" indent="0" eaLnBrk="1" hangingPunct="1">
              <a:lnSpc>
                <a:spcPct val="150000"/>
              </a:lnSpc>
              <a:buFontTx/>
              <a:buNone/>
            </a:pPr>
            <a:r>
              <a:rPr lang="zh-CN" altLang="en-US" sz="2400" b="1" smtClean="0">
                <a:latin typeface="华文楷体" panose="02010600040101010101" pitchFamily="2" charset="-122"/>
                <a:ea typeface="华文楷体" panose="02010600040101010101" pitchFamily="2" charset="-122"/>
              </a:rPr>
              <a:t>   在数组的每个位置</a:t>
            </a:r>
            <a:r>
              <a:rPr lang="en-US" altLang="zh-CN" sz="2400" b="1" i="1" smtClean="0">
                <a:latin typeface="华文楷体" panose="02010600040101010101" pitchFamily="2" charset="-122"/>
                <a:ea typeface="华文楷体" panose="02010600040101010101" pitchFamily="2" charset="-122"/>
              </a:rPr>
              <a:t>i </a:t>
            </a:r>
            <a:r>
              <a:rPr lang="en-US" altLang="zh-CN" sz="2400" b="1" smtClean="0">
                <a:latin typeface="华文楷体" panose="02010600040101010101" pitchFamily="2" charset="-122"/>
                <a:ea typeface="华文楷体" panose="02010600040101010101" pitchFamily="2" charset="-122"/>
              </a:rPr>
              <a:t>( 0 </a:t>
            </a:r>
            <a:r>
              <a:rPr lang="en-US" altLang="zh-CN" sz="2400" b="1" smtClean="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i="1" smtClean="0">
                <a:latin typeface="华文楷体" panose="02010600040101010101" pitchFamily="2" charset="-122"/>
                <a:ea typeface="华文楷体" panose="02010600040101010101" pitchFamily="2" charset="-122"/>
              </a:rPr>
              <a:t>i </a:t>
            </a:r>
            <a:r>
              <a:rPr lang="en-US" altLang="zh-CN" sz="2400" b="1" smtClean="0">
                <a:latin typeface="华文楷体" panose="02010600040101010101" pitchFamily="2" charset="-122"/>
                <a:ea typeface="华文楷体" panose="02010600040101010101" pitchFamily="2" charset="-122"/>
              </a:rPr>
              <a:t>&lt; </a:t>
            </a:r>
            <a:r>
              <a:rPr lang="en-US" altLang="zh-CN" sz="2400" b="1" i="1" smtClean="0">
                <a:latin typeface="华文楷体" panose="02010600040101010101" pitchFamily="2" charset="-122"/>
                <a:ea typeface="华文楷体" panose="02010600040101010101" pitchFamily="2" charset="-122"/>
              </a:rPr>
              <a:t>n </a:t>
            </a:r>
            <a:r>
              <a:rPr lang="en-US" altLang="zh-CN" sz="2400" b="1" smtClean="0">
                <a:latin typeface="华文楷体" panose="02010600040101010101" pitchFamily="2" charset="-122"/>
                <a:ea typeface="华文楷体" panose="02010600040101010101" pitchFamily="2" charset="-122"/>
              </a:rPr>
              <a:t>)</a:t>
            </a:r>
            <a:r>
              <a:rPr lang="zh-CN" altLang="en-US" sz="2400" b="1" smtClean="0">
                <a:latin typeface="华文楷体" panose="02010600040101010101" pitchFamily="2" charset="-122"/>
                <a:ea typeface="华文楷体" panose="02010600040101010101" pitchFamily="2" charset="-122"/>
              </a:rPr>
              <a:t>搜索成功的概率相同，均为</a:t>
            </a:r>
            <a:r>
              <a:rPr lang="zh-CN" altLang="en-US" sz="2400" b="1" smtClean="0">
                <a:solidFill>
                  <a:srgbClr val="CC0099"/>
                </a:solidFill>
                <a:latin typeface="华文楷体" panose="02010600040101010101" pitchFamily="2" charset="-122"/>
                <a:ea typeface="华文楷体" panose="02010600040101010101" pitchFamily="2" charset="-122"/>
              </a:rPr>
              <a:t> </a:t>
            </a:r>
            <a:r>
              <a:rPr lang="en-US" altLang="zh-CN" sz="2400" b="1" i="1" smtClean="0">
                <a:solidFill>
                  <a:srgbClr val="CC0099"/>
                </a:solidFill>
                <a:latin typeface="华文楷体" panose="02010600040101010101" pitchFamily="2" charset="-122"/>
                <a:ea typeface="华文楷体" panose="02010600040101010101" pitchFamily="2" charset="-122"/>
              </a:rPr>
              <a:t>1</a:t>
            </a:r>
            <a:r>
              <a:rPr lang="en-US" altLang="zh-CN" sz="2400" b="1" smtClean="0">
                <a:solidFill>
                  <a:srgbClr val="CC0099"/>
                </a:solidFill>
                <a:latin typeface="华文楷体" panose="02010600040101010101" pitchFamily="2" charset="-122"/>
                <a:ea typeface="华文楷体" panose="02010600040101010101" pitchFamily="2" charset="-122"/>
              </a:rPr>
              <a:t>/</a:t>
            </a:r>
            <a:r>
              <a:rPr lang="en-US" altLang="zh-CN" sz="2400" b="1" i="1" smtClean="0">
                <a:solidFill>
                  <a:srgbClr val="CC0099"/>
                </a:solidFill>
                <a:latin typeface="华文楷体" panose="02010600040101010101" pitchFamily="2" charset="-122"/>
                <a:ea typeface="华文楷体" panose="02010600040101010101" pitchFamily="2" charset="-122"/>
              </a:rPr>
              <a:t>n</a:t>
            </a:r>
            <a:r>
              <a:rPr lang="zh-CN" altLang="en-US" sz="2400" b="1" smtClean="0">
                <a:latin typeface="华文楷体" panose="02010600040101010101" pitchFamily="2" charset="-122"/>
                <a:ea typeface="华文楷体" panose="02010600040101010101" pitchFamily="2" charset="-122"/>
              </a:rPr>
              <a:t>。</a:t>
            </a:r>
            <a:endParaRPr lang="zh-CN" altLang="en-US" sz="2400" b="1" smtClean="0">
              <a:latin typeface="华文楷体" panose="02010600040101010101" pitchFamily="2" charset="-122"/>
              <a:ea typeface="华文楷体" panose="02010600040101010101" pitchFamily="2" charset="-122"/>
            </a:endParaRPr>
          </a:p>
        </p:txBody>
      </p:sp>
      <p:sp>
        <p:nvSpPr>
          <p:cNvPr id="69635" name="Rectangle 5"/>
          <p:cNvSpPr>
            <a:spLocks noChangeArrowheads="1"/>
          </p:cNvSpPr>
          <p:nvPr/>
        </p:nvSpPr>
        <p:spPr bwMode="auto">
          <a:xfrm>
            <a:off x="0" y="2508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graphicFrame>
        <p:nvGraphicFramePr>
          <p:cNvPr id="69636" name="Object 4"/>
          <p:cNvGraphicFramePr>
            <a:graphicFrameLocks noChangeAspect="1"/>
          </p:cNvGraphicFramePr>
          <p:nvPr/>
        </p:nvGraphicFramePr>
        <p:xfrm>
          <a:off x="694055" y="4149725"/>
          <a:ext cx="3343910" cy="720725"/>
        </p:xfrm>
        <a:graphic>
          <a:graphicData uri="http://schemas.openxmlformats.org/presentationml/2006/ole">
            <mc:AlternateContent xmlns:mc="http://schemas.openxmlformats.org/markup-compatibility/2006">
              <mc:Choice xmlns:v="urn:schemas-microsoft-com:vml" Requires="v">
                <p:oleObj spid="_x0000_s9217" name="公式" r:id="rId1" imgW="1638300" imgH="355600" progId="Equation.DSMT4">
                  <p:embed/>
                </p:oleObj>
              </mc:Choice>
              <mc:Fallback>
                <p:oleObj name="公式" r:id="rId1" imgW="1638300" imgH="355600" progId="Equation.DSMT4">
                  <p:embed/>
                  <p:pic>
                    <p:nvPicPr>
                      <p:cNvPr id="0" name="图片 9216"/>
                      <p:cNvPicPr>
                        <a:picLocks noChangeAspect="1"/>
                      </p:cNvPicPr>
                      <p:nvPr/>
                    </p:nvPicPr>
                    <p:blipFill>
                      <a:blip r:embed="rId2"/>
                      <a:stretch>
                        <a:fillRect/>
                      </a:stretch>
                    </p:blipFill>
                    <p:spPr>
                      <a:xfrm>
                        <a:off x="694055" y="4149725"/>
                        <a:ext cx="3343910" cy="720725"/>
                      </a:xfrm>
                      <a:prstGeom prst="rect">
                        <a:avLst/>
                      </a:prstGeom>
                      <a:noFill/>
                      <a:ln w="9525">
                        <a:noFill/>
                      </a:ln>
                    </p:spPr>
                  </p:pic>
                </p:oleObj>
              </mc:Fallback>
            </mc:AlternateContent>
          </a:graphicData>
        </a:graphic>
      </p:graphicFrame>
      <p:sp>
        <p:nvSpPr>
          <p:cNvPr id="69637" name="Rectangle 7"/>
          <p:cNvSpPr>
            <a:spLocks noChangeArrowheads="1"/>
          </p:cNvSpPr>
          <p:nvPr/>
        </p:nvSpPr>
        <p:spPr bwMode="auto">
          <a:xfrm>
            <a:off x="0" y="346551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69639" name="Rectangle 9"/>
          <p:cNvSpPr>
            <a:spLocks noChangeArrowheads="1"/>
          </p:cNvSpPr>
          <p:nvPr/>
        </p:nvSpPr>
        <p:spPr bwMode="auto">
          <a:xfrm>
            <a:off x="0" y="346551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69641" name="矩形 1"/>
          <p:cNvSpPr txBox="1">
            <a:spLocks noChangeArrowheads="1"/>
          </p:cNvSpPr>
          <p:nvPr/>
        </p:nvSpPr>
        <p:spPr bwMode="auto">
          <a:xfrm>
            <a:off x="241935" y="168275"/>
            <a:ext cx="6211570" cy="58356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【例2.4】顺序</a:t>
            </a:r>
            <a:r>
              <a:rPr lang="zh-CN" altLang="en-US" sz="3200" b="1" dirty="0">
                <a:solidFill>
                  <a:schemeClr val="bg1"/>
                </a:solidFill>
                <a:latin typeface="黑体" panose="02010609060101010101" pitchFamily="49" charset="-122"/>
                <a:ea typeface="黑体" panose="02010609060101010101" pitchFamily="49" charset="-122"/>
                <a:sym typeface="+mn-ea"/>
              </a:rPr>
              <a:t>查找</a:t>
            </a:r>
            <a:r>
              <a:rPr lang="en-US" altLang="zh-CN" sz="3200" b="1" dirty="0">
                <a:solidFill>
                  <a:schemeClr val="bg1"/>
                </a:solidFill>
                <a:latin typeface="黑体" panose="02010609060101010101" pitchFamily="49" charset="-122"/>
                <a:ea typeface="黑体" panose="02010609060101010101" pitchFamily="49" charset="-122"/>
                <a:sym typeface="+mn-ea"/>
              </a:rPr>
              <a:t>算法</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graphicFrame>
        <p:nvGraphicFramePr>
          <p:cNvPr id="184325" name="Object 5"/>
          <p:cNvGraphicFramePr>
            <a:graphicFrameLocks noChangeAspect="1"/>
          </p:cNvGraphicFramePr>
          <p:nvPr/>
        </p:nvGraphicFramePr>
        <p:xfrm>
          <a:off x="4037965" y="4067175"/>
          <a:ext cx="3803015" cy="713105"/>
        </p:xfrm>
        <a:graphic>
          <a:graphicData uri="http://schemas.openxmlformats.org/presentationml/2006/ole">
            <mc:AlternateContent xmlns:mc="http://schemas.openxmlformats.org/markup-compatibility/2006">
              <mc:Choice xmlns:v="urn:schemas-microsoft-com:vml" Requires="v">
                <p:oleObj spid="_x0000_s8193" name="公式" r:id="rId3" imgW="2298700" imgH="431800" progId="Equation.DSMT4">
                  <p:embed/>
                </p:oleObj>
              </mc:Choice>
              <mc:Fallback>
                <p:oleObj name="公式" r:id="rId3" imgW="2298700" imgH="431800" progId="Equation.DSMT4">
                  <p:embed/>
                  <p:pic>
                    <p:nvPicPr>
                      <p:cNvPr id="0" name="图片 8192"/>
                      <p:cNvPicPr>
                        <a:picLocks noChangeAspect="1"/>
                      </p:cNvPicPr>
                      <p:nvPr/>
                    </p:nvPicPr>
                    <p:blipFill>
                      <a:blip r:embed="rId4"/>
                      <a:stretch>
                        <a:fillRect/>
                      </a:stretch>
                    </p:blipFill>
                    <p:spPr>
                      <a:xfrm>
                        <a:off x="4037965" y="4067175"/>
                        <a:ext cx="3803015" cy="71310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ChangeArrowheads="1"/>
          </p:cNvSpPr>
          <p:nvPr/>
        </p:nvSpPr>
        <p:spPr bwMode="auto">
          <a:xfrm>
            <a:off x="106998" y="94139"/>
            <a:ext cx="8929687"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solidFill>
                  <a:schemeClr val="bg1"/>
                </a:solidFill>
                <a:latin typeface="宋体" panose="02010600030101010101" pitchFamily="2" charset="-122"/>
              </a:rPr>
              <a:t>练习：编写函数</a:t>
            </a:r>
            <a:r>
              <a:rPr lang="en-US" altLang="zh-CN" sz="2000" b="1">
                <a:solidFill>
                  <a:schemeClr val="bg1"/>
                </a:solidFill>
                <a:latin typeface="宋体" panose="02010600030101010101" pitchFamily="2" charset="-122"/>
              </a:rPr>
              <a:t>MinMax</a:t>
            </a:r>
            <a:r>
              <a:rPr lang="zh-CN" altLang="en-US" sz="2000" b="1">
                <a:solidFill>
                  <a:schemeClr val="bg1"/>
                </a:solidFill>
                <a:latin typeface="宋体" panose="02010600030101010101" pitchFamily="2" charset="-122"/>
              </a:rPr>
              <a:t>查找数组</a:t>
            </a:r>
            <a:r>
              <a:rPr lang="en-US" altLang="zh-CN" sz="2000" b="1">
                <a:solidFill>
                  <a:schemeClr val="bg1"/>
                </a:solidFill>
                <a:latin typeface="宋体" panose="02010600030101010101" pitchFamily="2" charset="-122"/>
              </a:rPr>
              <a:t>a[0:n-1]</a:t>
            </a:r>
            <a:r>
              <a:rPr lang="zh-CN" altLang="en-US" sz="2000" b="1">
                <a:solidFill>
                  <a:schemeClr val="bg1"/>
                </a:solidFill>
                <a:latin typeface="宋体" panose="02010600030101010101" pitchFamily="2" charset="-122"/>
              </a:rPr>
              <a:t>中的最大元素和最小元素。令</a:t>
            </a:r>
            <a:r>
              <a:rPr lang="en-US" altLang="zh-CN" sz="2000" b="1">
                <a:solidFill>
                  <a:schemeClr val="bg1"/>
                </a:solidFill>
                <a:latin typeface="宋体" panose="02010600030101010101" pitchFamily="2" charset="-122"/>
              </a:rPr>
              <a:t>n</a:t>
            </a:r>
            <a:r>
              <a:rPr lang="zh-CN" altLang="en-US" sz="2000" b="1">
                <a:solidFill>
                  <a:schemeClr val="bg1"/>
                </a:solidFill>
                <a:latin typeface="宋体" panose="02010600030101010101" pitchFamily="2" charset="-122"/>
              </a:rPr>
              <a:t>为实例规模。试问：在各个程序中，</a:t>
            </a:r>
            <a:r>
              <a:rPr lang="en-US" altLang="zh-CN" sz="2000" b="1">
                <a:solidFill>
                  <a:schemeClr val="bg1"/>
                </a:solidFill>
                <a:latin typeface="宋体" panose="02010600030101010101" pitchFamily="2" charset="-122"/>
              </a:rPr>
              <a:t>a</a:t>
            </a:r>
            <a:r>
              <a:rPr lang="zh-CN" altLang="en-US" sz="2000" b="1">
                <a:solidFill>
                  <a:schemeClr val="bg1"/>
                </a:solidFill>
                <a:latin typeface="宋体" panose="02010600030101010101" pitchFamily="2" charset="-122"/>
              </a:rPr>
              <a:t>中元素之间的比较次数在最好和最坏情况下各是多少？</a:t>
            </a:r>
            <a:endParaRPr lang="zh-CN" altLang="en-US" sz="2000" b="1">
              <a:solidFill>
                <a:schemeClr val="bg1"/>
              </a:solidFill>
              <a:latin typeface="宋体" panose="02010600030101010101" pitchFamily="2" charset="-122"/>
            </a:endParaRPr>
          </a:p>
        </p:txBody>
      </p:sp>
      <p:sp>
        <p:nvSpPr>
          <p:cNvPr id="32786" name="Rectangle 18"/>
          <p:cNvSpPr>
            <a:spLocks noChangeArrowheads="1"/>
          </p:cNvSpPr>
          <p:nvPr/>
        </p:nvSpPr>
        <p:spPr bwMode="auto">
          <a:xfrm>
            <a:off x="76200" y="1259047"/>
            <a:ext cx="3990975" cy="4154170"/>
          </a:xfrm>
          <a:prstGeom prst="rect">
            <a:avLst/>
          </a:prstGeom>
        </p:spPr>
        <p:style>
          <a:lnRef idx="2">
            <a:schemeClr val="dk1"/>
          </a:lnRef>
          <a:fillRef idx="1">
            <a:schemeClr val="lt1"/>
          </a:fillRef>
          <a:effectRef idx="0">
            <a:schemeClr val="dk1"/>
          </a:effectRef>
          <a:fontRef idx="minor">
            <a:schemeClr val="dk1"/>
          </a:fontRef>
        </p:style>
        <p:txBody>
          <a:bodyPr anchor="ctr">
            <a:spAutoFit/>
          </a:bodyPr>
          <a:lstStyle/>
          <a:p>
            <a:pPr eaLnBrk="0" hangingPunct="0">
              <a:defRPr/>
            </a:pPr>
            <a:r>
              <a:rPr lang="en-US" altLang="zh-CN" sz="2400" b="1" dirty="0" err="1">
                <a:solidFill>
                  <a:schemeClr val="tx1"/>
                </a:solidFill>
                <a:latin typeface="华文楷体" panose="02010600040101010101" pitchFamily="2" charset="-122"/>
                <a:ea typeface="华文楷体" panose="02010600040101010101" pitchFamily="2" charset="-122"/>
              </a:rPr>
              <a:t>bool</a:t>
            </a:r>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MinMax</a:t>
            </a:r>
            <a:r>
              <a:rPr lang="en-US" altLang="zh-CN" sz="2400" b="1" dirty="0">
                <a:solidFill>
                  <a:schemeClr val="tx1"/>
                </a:solidFill>
                <a:latin typeface="华文楷体" panose="02010600040101010101" pitchFamily="2" charset="-122"/>
                <a:ea typeface="华文楷体" panose="02010600040101010101" pitchFamily="2" charset="-122"/>
              </a:rPr>
              <a:t>(int a[], </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b="1" dirty="0">
                <a:solidFill>
                  <a:schemeClr val="tx1"/>
                </a:solidFill>
                <a:latin typeface="华文楷体" panose="02010600040101010101" pitchFamily="2" charset="-122"/>
                <a:ea typeface="华文楷体" panose="02010600040101010101" pitchFamily="2" charset="-122"/>
              </a:rPr>
              <a:t> n,</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 </a:t>
            </a:r>
            <a:r>
              <a:rPr lang="en-US" altLang="zh-CN" sz="2400" b="1" dirty="0" err="1">
                <a:solidFill>
                  <a:schemeClr val="tx1"/>
                </a:solidFill>
                <a:latin typeface="华文楷体" panose="02010600040101010101" pitchFamily="2" charset="-122"/>
                <a:ea typeface="华文楷体" panose="02010600040101010101" pitchFamily="2" charset="-122"/>
              </a:rPr>
              <a:t>int </a:t>
            </a:r>
            <a:r>
              <a:rPr lang="en-US" altLang="zh-CN" sz="2400" b="1" dirty="0">
                <a:solidFill>
                  <a:schemeClr val="tx1"/>
                </a:solidFill>
                <a:latin typeface="华文楷体" panose="02010600040101010101" pitchFamily="2" charset="-122"/>
                <a:ea typeface="华文楷体" panose="02010600040101010101" pitchFamily="2" charset="-122"/>
              </a:rPr>
              <a:t>&amp; Min, </a:t>
            </a:r>
            <a:r>
              <a:rPr lang="en-US" altLang="zh-CN" sz="2400" b="1" dirty="0" err="1">
                <a:solidFill>
                  <a:schemeClr val="tx1"/>
                </a:solidFill>
                <a:latin typeface="华文楷体" panose="02010600040101010101" pitchFamily="2" charset="-122"/>
                <a:ea typeface="华文楷体" panose="02010600040101010101" pitchFamily="2" charset="-122"/>
              </a:rPr>
              <a:t>int </a:t>
            </a:r>
            <a:r>
              <a:rPr lang="en-US" altLang="zh-CN" sz="2400" b="1" dirty="0">
                <a:solidFill>
                  <a:schemeClr val="tx1"/>
                </a:solidFill>
                <a:latin typeface="华文楷体" panose="02010600040101010101" pitchFamily="2" charset="-122"/>
                <a:ea typeface="华文楷体" panose="02010600040101010101" pitchFamily="2" charset="-122"/>
              </a:rPr>
              <a:t>&amp; Max)</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  if(n&lt;1) return false;</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   Min=Max=0; //</a:t>
            </a:r>
            <a:r>
              <a:rPr lang="zh-CN" altLang="en-US" sz="2400" b="1" dirty="0">
                <a:solidFill>
                  <a:schemeClr val="tx1"/>
                </a:solidFill>
                <a:latin typeface="华文楷体" panose="02010600040101010101" pitchFamily="2" charset="-122"/>
                <a:ea typeface="华文楷体" panose="02010600040101010101" pitchFamily="2" charset="-122"/>
              </a:rPr>
              <a:t>初始化</a:t>
            </a:r>
            <a:endParaRPr lang="zh-CN" altLang="en-US"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zh-CN" altLang="en-US" sz="2400" b="1" dirty="0">
                <a:solidFill>
                  <a:schemeClr val="tx1"/>
                </a:solidFill>
                <a:latin typeface="华文楷体" panose="02010600040101010101" pitchFamily="2" charset="-122"/>
                <a:ea typeface="华文楷体" panose="02010600040101010101" pitchFamily="2" charset="-122"/>
              </a:rPr>
              <a:t>   </a:t>
            </a:r>
            <a:r>
              <a:rPr lang="en-US" altLang="zh-CN" sz="2400" b="1" dirty="0">
                <a:solidFill>
                  <a:schemeClr val="tx1"/>
                </a:solidFill>
                <a:latin typeface="华文楷体" panose="02010600040101010101" pitchFamily="2" charset="-122"/>
                <a:ea typeface="华文楷体" panose="02010600040101010101" pitchFamily="2" charset="-122"/>
              </a:rPr>
              <a:t>for(</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b="1" dirty="0">
                <a:solidFill>
                  <a:schemeClr val="tx1"/>
                </a:solidFill>
                <a:latin typeface="华文楷体" panose="02010600040101010101" pitchFamily="2" charset="-122"/>
                <a:ea typeface="华文楷体" panose="02010600040101010101" pitchFamily="2" charset="-122"/>
              </a:rPr>
              <a:t> i=1; i&lt;n; i++)</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   {</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      if(a[i]&lt;a[Min]) Min=i;</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      if(a[i]&gt;a[Max]) Max=i;</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   }</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   return true;</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chemeClr val="tx1"/>
                </a:solidFill>
                <a:latin typeface="华文楷体" panose="02010600040101010101" pitchFamily="2" charset="-122"/>
                <a:ea typeface="华文楷体" panose="02010600040101010101" pitchFamily="2" charset="-122"/>
              </a:rPr>
              <a:t>}</a:t>
            </a:r>
            <a:endParaRPr lang="en-US" altLang="zh-CN" sz="2400" b="1" dirty="0">
              <a:solidFill>
                <a:schemeClr val="tx1"/>
              </a:solidFill>
              <a:latin typeface="华文楷体" panose="02010600040101010101" pitchFamily="2" charset="-122"/>
              <a:ea typeface="华文楷体" panose="02010600040101010101" pitchFamily="2" charset="-122"/>
            </a:endParaRPr>
          </a:p>
        </p:txBody>
      </p:sp>
      <p:sp>
        <p:nvSpPr>
          <p:cNvPr id="32788" name="Rectangle 20"/>
          <p:cNvSpPr>
            <a:spLocks noChangeArrowheads="1"/>
          </p:cNvSpPr>
          <p:nvPr/>
        </p:nvSpPr>
        <p:spPr bwMode="auto">
          <a:xfrm>
            <a:off x="4284663" y="1269365"/>
            <a:ext cx="4767262" cy="4154170"/>
          </a:xfrm>
          <a:prstGeom prst="rect">
            <a:avLst/>
          </a:prstGeom>
        </p:spPr>
        <p:style>
          <a:lnRef idx="2">
            <a:schemeClr val="dk1"/>
          </a:lnRef>
          <a:fillRef idx="1">
            <a:schemeClr val="lt1"/>
          </a:fillRef>
          <a:effectRef idx="0">
            <a:schemeClr val="dk1"/>
          </a:effectRef>
          <a:fontRef idx="minor">
            <a:schemeClr val="dk1"/>
          </a:fontRef>
        </p:style>
        <p:txBody>
          <a:bodyPr anchor="ctr">
            <a:spAutoFit/>
          </a:bodyPr>
          <a:lstStyle/>
          <a:p>
            <a:pPr eaLnBrk="0" hangingPunct="0">
              <a:defRPr/>
            </a:pPr>
            <a:r>
              <a:rPr lang="en-US" altLang="zh-CN" sz="2400" b="1" dirty="0" err="1">
                <a:solidFill>
                  <a:srgbClr val="0000FF"/>
                </a:solidFill>
                <a:latin typeface="华文楷体" panose="02010600040101010101" pitchFamily="2" charset="-122"/>
                <a:ea typeface="华文楷体" panose="02010600040101010101" pitchFamily="2" charset="-122"/>
              </a:rPr>
              <a:t>bool</a:t>
            </a:r>
            <a:r>
              <a:rPr lang="en-US" altLang="zh-CN" sz="2400" b="1" dirty="0">
                <a:solidFill>
                  <a:srgbClr val="0000FF"/>
                </a:solidFill>
                <a:latin typeface="华文楷体" panose="02010600040101010101" pitchFamily="2" charset="-122"/>
                <a:ea typeface="华文楷体" panose="02010600040101010101" pitchFamily="2" charset="-122"/>
              </a:rPr>
              <a:t> </a:t>
            </a:r>
            <a:r>
              <a:rPr lang="en-US" altLang="zh-CN" sz="2400" b="1" dirty="0" err="1">
                <a:solidFill>
                  <a:srgbClr val="0000FF"/>
                </a:solidFill>
                <a:latin typeface="华文楷体" panose="02010600040101010101" pitchFamily="2" charset="-122"/>
                <a:ea typeface="华文楷体" panose="02010600040101010101" pitchFamily="2" charset="-122"/>
              </a:rPr>
              <a:t>MinMax</a:t>
            </a:r>
            <a:r>
              <a:rPr lang="en-US" altLang="zh-CN" sz="2400" b="1" dirty="0">
                <a:solidFill>
                  <a:srgbClr val="0000FF"/>
                </a:solidFill>
                <a:latin typeface="华文楷体" panose="02010600040101010101" pitchFamily="2" charset="-122"/>
                <a:ea typeface="华文楷体" panose="02010600040101010101" pitchFamily="2" charset="-122"/>
              </a:rPr>
              <a:t>(int a[], </a:t>
            </a:r>
            <a:r>
              <a:rPr lang="en-US" altLang="zh-CN" sz="2400" b="1" dirty="0" err="1">
                <a:solidFill>
                  <a:srgbClr val="0000FF"/>
                </a:solidFill>
                <a:latin typeface="华文楷体" panose="02010600040101010101" pitchFamily="2" charset="-122"/>
                <a:ea typeface="华文楷体" panose="02010600040101010101" pitchFamily="2" charset="-122"/>
              </a:rPr>
              <a:t>int</a:t>
            </a:r>
            <a:r>
              <a:rPr lang="en-US" altLang="zh-CN" sz="2400" b="1" dirty="0">
                <a:solidFill>
                  <a:srgbClr val="0000FF"/>
                </a:solidFill>
                <a:latin typeface="华文楷体" panose="02010600040101010101" pitchFamily="2" charset="-122"/>
                <a:ea typeface="华文楷体" panose="02010600040101010101" pitchFamily="2" charset="-122"/>
              </a:rPr>
              <a:t> n, </a:t>
            </a:r>
            <a:r>
              <a:rPr lang="en-US" altLang="zh-CN" sz="2400" b="1" dirty="0" err="1">
                <a:solidFill>
                  <a:srgbClr val="0000FF"/>
                </a:solidFill>
                <a:latin typeface="华文楷体" panose="02010600040101010101" pitchFamily="2" charset="-122"/>
                <a:ea typeface="华文楷体" panose="02010600040101010101" pitchFamily="2" charset="-122"/>
              </a:rPr>
              <a:t>int </a:t>
            </a:r>
            <a:r>
              <a:rPr lang="en-US" altLang="zh-CN" sz="2400" b="1" dirty="0">
                <a:solidFill>
                  <a:srgbClr val="0000FF"/>
                </a:solidFill>
                <a:latin typeface="华文楷体" panose="02010600040101010101" pitchFamily="2" charset="-122"/>
                <a:ea typeface="华文楷体" panose="02010600040101010101" pitchFamily="2" charset="-122"/>
              </a:rPr>
              <a:t>&amp; Min, </a:t>
            </a:r>
            <a:r>
              <a:rPr lang="en-US" altLang="zh-CN" sz="2400" b="1" dirty="0" err="1">
                <a:solidFill>
                  <a:srgbClr val="0000FF"/>
                </a:solidFill>
                <a:latin typeface="华文楷体" panose="02010600040101010101" pitchFamily="2" charset="-122"/>
                <a:ea typeface="华文楷体" panose="02010600040101010101" pitchFamily="2" charset="-122"/>
              </a:rPr>
              <a:t>int </a:t>
            </a:r>
            <a:r>
              <a:rPr lang="en-US" altLang="zh-CN" sz="2400" b="1" dirty="0">
                <a:solidFill>
                  <a:srgbClr val="0000FF"/>
                </a:solidFill>
                <a:latin typeface="华文楷体" panose="02010600040101010101" pitchFamily="2" charset="-122"/>
                <a:ea typeface="华文楷体" panose="02010600040101010101" pitchFamily="2" charset="-122"/>
              </a:rPr>
              <a:t>&amp; Max)</a:t>
            </a:r>
            <a:endParaRPr lang="en-US" altLang="zh-CN" sz="2400" b="1" dirty="0">
              <a:latin typeface="华文楷体" panose="02010600040101010101" pitchFamily="2" charset="-122"/>
              <a:ea typeface="华文楷体" panose="02010600040101010101" pitchFamily="2" charset="-122"/>
            </a:endParaRPr>
          </a:p>
          <a:p>
            <a:pPr eaLnBrk="0" hangingPunct="0">
              <a:defRPr/>
            </a:pPr>
            <a:r>
              <a:rPr lang="en-US" altLang="zh-CN" sz="2400" b="1" dirty="0">
                <a:solidFill>
                  <a:srgbClr val="0000FF"/>
                </a:solidFill>
                <a:latin typeface="华文楷体" panose="02010600040101010101" pitchFamily="2" charset="-122"/>
                <a:ea typeface="华文楷体" panose="02010600040101010101" pitchFamily="2" charset="-122"/>
              </a:rPr>
              <a:t>{  if(n&lt;1) return false;</a:t>
            </a:r>
            <a:endParaRPr lang="en-US" altLang="zh-CN" sz="2400" b="1" dirty="0">
              <a:latin typeface="华文楷体" panose="02010600040101010101" pitchFamily="2" charset="-122"/>
              <a:ea typeface="华文楷体" panose="02010600040101010101" pitchFamily="2" charset="-122"/>
            </a:endParaRPr>
          </a:p>
          <a:p>
            <a:pPr eaLnBrk="0" hangingPunct="0">
              <a:defRPr/>
            </a:pPr>
            <a:r>
              <a:rPr lang="en-US" altLang="zh-CN" sz="2400" b="1" dirty="0">
                <a:solidFill>
                  <a:srgbClr val="0000FF"/>
                </a:solidFill>
                <a:latin typeface="华文楷体" panose="02010600040101010101" pitchFamily="2" charset="-122"/>
                <a:ea typeface="华文楷体" panose="02010600040101010101" pitchFamily="2" charset="-122"/>
              </a:rPr>
              <a:t>   Min=Max=0; //</a:t>
            </a:r>
            <a:r>
              <a:rPr lang="zh-CN" altLang="en-US" sz="2400" b="1" dirty="0">
                <a:solidFill>
                  <a:srgbClr val="0000FF"/>
                </a:solidFill>
                <a:latin typeface="华文楷体" panose="02010600040101010101" pitchFamily="2" charset="-122"/>
                <a:ea typeface="华文楷体" panose="02010600040101010101" pitchFamily="2" charset="-122"/>
              </a:rPr>
              <a:t>初始化</a:t>
            </a:r>
            <a:endParaRPr lang="zh-CN" altLang="en-US" sz="2400" b="1" dirty="0">
              <a:latin typeface="华文楷体" panose="02010600040101010101" pitchFamily="2" charset="-122"/>
              <a:ea typeface="华文楷体" panose="02010600040101010101" pitchFamily="2" charset="-122"/>
            </a:endParaRPr>
          </a:p>
          <a:p>
            <a:pPr eaLnBrk="0" hangingPunct="0">
              <a:defRPr/>
            </a:pPr>
            <a:r>
              <a:rPr lang="zh-CN" altLang="en-US" sz="2400" b="1" dirty="0">
                <a:solidFill>
                  <a:srgbClr val="0000FF"/>
                </a:solidFill>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for(</a:t>
            </a:r>
            <a:r>
              <a:rPr lang="en-US" altLang="zh-CN" sz="2400" b="1" dirty="0" err="1">
                <a:solidFill>
                  <a:srgbClr val="0000FF"/>
                </a:solidFill>
                <a:latin typeface="华文楷体" panose="02010600040101010101" pitchFamily="2" charset="-122"/>
                <a:ea typeface="华文楷体" panose="02010600040101010101" pitchFamily="2" charset="-122"/>
              </a:rPr>
              <a:t>int</a:t>
            </a:r>
            <a:r>
              <a:rPr lang="en-US" altLang="zh-CN" sz="2400" b="1" dirty="0">
                <a:solidFill>
                  <a:srgbClr val="0000FF"/>
                </a:solidFill>
                <a:latin typeface="华文楷体" panose="02010600040101010101" pitchFamily="2" charset="-122"/>
                <a:ea typeface="华文楷体" panose="02010600040101010101" pitchFamily="2" charset="-122"/>
              </a:rPr>
              <a:t> i=1; i&lt;n; i++)</a:t>
            </a:r>
            <a:endParaRPr lang="en-US" altLang="zh-CN" sz="2400" b="1" dirty="0">
              <a:solidFill>
                <a:srgbClr val="0000FF"/>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rgbClr val="0000FF"/>
                </a:solidFill>
                <a:latin typeface="华文楷体" panose="02010600040101010101" pitchFamily="2" charset="-122"/>
                <a:ea typeface="华文楷体" panose="02010600040101010101" pitchFamily="2" charset="-122"/>
              </a:rPr>
              <a:t>   {</a:t>
            </a:r>
            <a:endParaRPr lang="en-US" altLang="zh-CN" sz="2400" b="1" dirty="0">
              <a:latin typeface="华文楷体" panose="02010600040101010101" pitchFamily="2" charset="-122"/>
              <a:ea typeface="华文楷体" panose="02010600040101010101" pitchFamily="2" charset="-122"/>
            </a:endParaRPr>
          </a:p>
          <a:p>
            <a:pPr eaLnBrk="0" hangingPunct="0">
              <a:defRPr/>
            </a:pPr>
            <a:r>
              <a:rPr lang="en-US" altLang="zh-CN" sz="2400" b="1" dirty="0">
                <a:solidFill>
                  <a:srgbClr val="0000FF"/>
                </a:solidFill>
                <a:latin typeface="华文楷体" panose="02010600040101010101" pitchFamily="2" charset="-122"/>
                <a:ea typeface="华文楷体" panose="02010600040101010101" pitchFamily="2" charset="-122"/>
              </a:rPr>
              <a:t>       if(a[i]&lt;a[Min])  Min=i;</a:t>
            </a:r>
            <a:endParaRPr lang="en-US" altLang="zh-CN" sz="2400" b="1" dirty="0">
              <a:latin typeface="华文楷体" panose="02010600040101010101" pitchFamily="2" charset="-122"/>
              <a:ea typeface="华文楷体" panose="02010600040101010101" pitchFamily="2" charset="-122"/>
            </a:endParaRPr>
          </a:p>
          <a:p>
            <a:pPr eaLnBrk="0" hangingPunct="0">
              <a:defRPr/>
            </a:pPr>
            <a:r>
              <a:rPr lang="en-US" altLang="zh-CN" sz="2400" b="1" dirty="0">
                <a:solidFill>
                  <a:srgbClr val="0000FF"/>
                </a:solidFill>
                <a:latin typeface="华文楷体" panose="02010600040101010101" pitchFamily="2" charset="-122"/>
                <a:ea typeface="华文楷体" panose="02010600040101010101" pitchFamily="2" charset="-122"/>
              </a:rPr>
              <a:t>       else if(a[i]&gt;a[Max]) Max=i;</a:t>
            </a:r>
            <a:endParaRPr lang="en-US" altLang="zh-CN" sz="2400" b="1" dirty="0">
              <a:latin typeface="华文楷体" panose="02010600040101010101" pitchFamily="2" charset="-122"/>
              <a:ea typeface="华文楷体" panose="02010600040101010101" pitchFamily="2" charset="-122"/>
            </a:endParaRPr>
          </a:p>
          <a:p>
            <a:pPr eaLnBrk="0" hangingPunct="0">
              <a:defRPr/>
            </a:pPr>
            <a:r>
              <a:rPr lang="en-US" altLang="zh-CN" sz="2400" b="1" dirty="0">
                <a:solidFill>
                  <a:srgbClr val="0000FF"/>
                </a:solidFill>
                <a:latin typeface="华文楷体" panose="02010600040101010101" pitchFamily="2" charset="-122"/>
                <a:ea typeface="华文楷体" panose="02010600040101010101" pitchFamily="2" charset="-122"/>
              </a:rPr>
              <a:t>    }</a:t>
            </a:r>
            <a:endParaRPr lang="en-US" altLang="zh-CN" sz="2400" b="1" dirty="0">
              <a:latin typeface="华文楷体" panose="02010600040101010101" pitchFamily="2" charset="-122"/>
              <a:ea typeface="华文楷体" panose="02010600040101010101" pitchFamily="2" charset="-122"/>
            </a:endParaRPr>
          </a:p>
          <a:p>
            <a:pPr eaLnBrk="0" hangingPunct="0">
              <a:defRPr/>
            </a:pPr>
            <a:r>
              <a:rPr lang="en-US" altLang="zh-CN" sz="2400" b="1" dirty="0">
                <a:solidFill>
                  <a:srgbClr val="0000FF"/>
                </a:solidFill>
                <a:latin typeface="华文楷体" panose="02010600040101010101" pitchFamily="2" charset="-122"/>
                <a:ea typeface="华文楷体" panose="02010600040101010101" pitchFamily="2" charset="-122"/>
              </a:rPr>
              <a:t>   return true;</a:t>
            </a:r>
            <a:endParaRPr lang="en-US" altLang="zh-CN" sz="2400" b="1" dirty="0">
              <a:solidFill>
                <a:srgbClr val="0000FF"/>
              </a:solidFill>
              <a:latin typeface="华文楷体" panose="02010600040101010101" pitchFamily="2" charset="-122"/>
              <a:ea typeface="华文楷体" panose="02010600040101010101" pitchFamily="2" charset="-122"/>
            </a:endParaRPr>
          </a:p>
          <a:p>
            <a:pPr eaLnBrk="0" hangingPunct="0">
              <a:defRPr/>
            </a:pPr>
            <a:r>
              <a:rPr lang="en-US" altLang="zh-CN" sz="2400" b="1" dirty="0">
                <a:solidFill>
                  <a:srgbClr val="0000FF"/>
                </a:solidFill>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sp>
        <p:nvSpPr>
          <p:cNvPr id="32789" name="Rectangle 21"/>
          <p:cNvSpPr>
            <a:spLocks noChangeArrowheads="1"/>
          </p:cNvSpPr>
          <p:nvPr/>
        </p:nvSpPr>
        <p:spPr bwMode="auto">
          <a:xfrm>
            <a:off x="5300663" y="5641975"/>
            <a:ext cx="16401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61950"/>
            <a:r>
              <a:rPr lang="zh-CN" altLang="en-US" sz="2400" b="1">
                <a:solidFill>
                  <a:srgbClr val="CC0099"/>
                </a:solidFill>
                <a:latin typeface="华文楷体" panose="02010600040101010101" pitchFamily="2" charset="-122"/>
                <a:ea typeface="华文楷体" panose="02010600040101010101" pitchFamily="2" charset="-122"/>
              </a:rPr>
              <a:t>最好 </a:t>
            </a:r>
            <a:r>
              <a:rPr lang="en-US" altLang="zh-CN" sz="2400" b="1">
                <a:solidFill>
                  <a:srgbClr val="CC0099"/>
                </a:solidFill>
                <a:latin typeface="华文楷体" panose="02010600040101010101" pitchFamily="2" charset="-122"/>
                <a:ea typeface="华文楷体" panose="02010600040101010101" pitchFamily="2" charset="-122"/>
              </a:rPr>
              <a:t>n-1</a:t>
            </a:r>
            <a:endParaRPr lang="en-US" altLang="zh-CN" sz="2400" b="1">
              <a:solidFill>
                <a:srgbClr val="CC0099"/>
              </a:solidFill>
              <a:latin typeface="华文楷体" panose="02010600040101010101" pitchFamily="2" charset="-122"/>
              <a:ea typeface="华文楷体" panose="02010600040101010101" pitchFamily="2" charset="-122"/>
            </a:endParaRPr>
          </a:p>
        </p:txBody>
      </p:sp>
      <p:sp>
        <p:nvSpPr>
          <p:cNvPr id="72710" name="Rectangle 22"/>
          <p:cNvSpPr>
            <a:spLocks noChangeArrowheads="1"/>
          </p:cNvSpPr>
          <p:nvPr/>
        </p:nvSpPr>
        <p:spPr bwMode="auto">
          <a:xfrm>
            <a:off x="0" y="71707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华文楷体" panose="02010600040101010101" pitchFamily="2" charset="-122"/>
              <a:ea typeface="华文楷体" panose="02010600040101010101" pitchFamily="2" charset="-122"/>
            </a:endParaRPr>
          </a:p>
        </p:txBody>
      </p:sp>
      <p:sp>
        <p:nvSpPr>
          <p:cNvPr id="2" name="矩形 1"/>
          <p:cNvSpPr>
            <a:spLocks noChangeArrowheads="1"/>
          </p:cNvSpPr>
          <p:nvPr/>
        </p:nvSpPr>
        <p:spPr bwMode="auto">
          <a:xfrm>
            <a:off x="5292725" y="6196013"/>
            <a:ext cx="254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361950"/>
            <a:r>
              <a:rPr lang="zh-CN" altLang="en-US" sz="2400" b="1">
                <a:solidFill>
                  <a:srgbClr val="CC0099"/>
                </a:solidFill>
                <a:latin typeface="华文楷体" panose="02010600040101010101" pitchFamily="2" charset="-122"/>
                <a:ea typeface="华文楷体" panose="02010600040101010101" pitchFamily="2" charset="-122"/>
              </a:rPr>
              <a:t>最坏</a:t>
            </a:r>
            <a:r>
              <a:rPr lang="en-US" altLang="zh-CN" sz="2400" b="1">
                <a:solidFill>
                  <a:srgbClr val="CC0099"/>
                </a:solidFill>
                <a:latin typeface="华文楷体" panose="02010600040101010101" pitchFamily="2" charset="-122"/>
                <a:ea typeface="华文楷体" panose="02010600040101010101" pitchFamily="2" charset="-122"/>
              </a:rPr>
              <a:t>2*</a:t>
            </a:r>
            <a:r>
              <a:rPr lang="zh-CN" altLang="en-US" sz="2400" b="1">
                <a:solidFill>
                  <a:srgbClr val="CC0099"/>
                </a:solidFill>
                <a:latin typeface="华文楷体" panose="02010600040101010101" pitchFamily="2" charset="-122"/>
                <a:ea typeface="华文楷体" panose="02010600040101010101" pitchFamily="2" charset="-122"/>
              </a:rPr>
              <a:t>（</a:t>
            </a:r>
            <a:r>
              <a:rPr lang="en-US" altLang="zh-CN" sz="2400" b="1">
                <a:solidFill>
                  <a:srgbClr val="CC0099"/>
                </a:solidFill>
                <a:latin typeface="华文楷体" panose="02010600040101010101" pitchFamily="2" charset="-122"/>
                <a:ea typeface="华文楷体" panose="02010600040101010101" pitchFamily="2" charset="-122"/>
              </a:rPr>
              <a:t>n-1</a:t>
            </a:r>
            <a:r>
              <a:rPr lang="zh-CN" altLang="en-US" sz="2400" b="1">
                <a:solidFill>
                  <a:srgbClr val="CC0099"/>
                </a:solidFill>
                <a:latin typeface="华文楷体" panose="02010600040101010101" pitchFamily="2" charset="-122"/>
                <a:ea typeface="华文楷体" panose="02010600040101010101" pitchFamily="2" charset="-122"/>
              </a:rPr>
              <a:t>）</a:t>
            </a:r>
            <a:endParaRPr lang="zh-CN" altLang="en-US" sz="2400" b="1">
              <a:solidFill>
                <a:srgbClr val="CC0099"/>
              </a:solidFill>
              <a:latin typeface="华文楷体" panose="02010600040101010101" pitchFamily="2" charset="-122"/>
              <a:ea typeface="华文楷体" panose="02010600040101010101" pitchFamily="2" charset="-122"/>
            </a:endParaRPr>
          </a:p>
        </p:txBody>
      </p:sp>
      <p:sp>
        <p:nvSpPr>
          <p:cNvPr id="3" name="矩形 2"/>
          <p:cNvSpPr/>
          <p:nvPr/>
        </p:nvSpPr>
        <p:spPr>
          <a:xfrm>
            <a:off x="503238" y="5641975"/>
            <a:ext cx="3241675" cy="461963"/>
          </a:xfrm>
          <a:prstGeom prst="rect">
            <a:avLst/>
          </a:prstGeom>
        </p:spPr>
        <p:txBody>
          <a:bodyPr>
            <a:spAutoFit/>
          </a:bodyPr>
          <a:lstStyle/>
          <a:p>
            <a:pPr>
              <a:defRPr/>
            </a:pPr>
            <a:r>
              <a:rPr lang="zh-CN" altLang="en-US" sz="2400" b="1" dirty="0">
                <a:solidFill>
                  <a:srgbClr val="CC0099"/>
                </a:solidFill>
                <a:latin typeface="华文楷体" panose="02010600040101010101" pitchFamily="2" charset="-122"/>
                <a:ea typeface="华文楷体" panose="02010600040101010101" pitchFamily="2" charset="-122"/>
              </a:rPr>
              <a:t>最好</a:t>
            </a:r>
            <a:r>
              <a:rPr lang="en-US" altLang="zh-CN" sz="2400" b="1" dirty="0">
                <a:solidFill>
                  <a:srgbClr val="CC0099"/>
                </a:solidFill>
                <a:latin typeface="华文楷体" panose="02010600040101010101" pitchFamily="2" charset="-122"/>
                <a:ea typeface="华文楷体" panose="02010600040101010101" pitchFamily="2" charset="-122"/>
              </a:rPr>
              <a:t>2*</a:t>
            </a:r>
            <a:r>
              <a:rPr lang="zh-CN" altLang="en-US" sz="2400" b="1" dirty="0">
                <a:solidFill>
                  <a:srgbClr val="CC0099"/>
                </a:solidFill>
                <a:latin typeface="华文楷体" panose="02010600040101010101" pitchFamily="2" charset="-122"/>
                <a:ea typeface="华文楷体" panose="02010600040101010101" pitchFamily="2" charset="-122"/>
              </a:rPr>
              <a:t>（</a:t>
            </a:r>
            <a:r>
              <a:rPr lang="en-US" altLang="zh-CN" sz="2400" b="1" dirty="0">
                <a:solidFill>
                  <a:srgbClr val="CC0099"/>
                </a:solidFill>
                <a:latin typeface="华文楷体" panose="02010600040101010101" pitchFamily="2" charset="-122"/>
                <a:ea typeface="华文楷体" panose="02010600040101010101" pitchFamily="2" charset="-122"/>
              </a:rPr>
              <a:t>n-1</a:t>
            </a:r>
            <a:r>
              <a:rPr lang="zh-CN" altLang="en-US" sz="2400" b="1" dirty="0">
                <a:solidFill>
                  <a:srgbClr val="CC0099"/>
                </a:solidFill>
                <a:latin typeface="华文楷体" panose="02010600040101010101" pitchFamily="2" charset="-122"/>
                <a:ea typeface="华文楷体" panose="02010600040101010101" pitchFamily="2" charset="-122"/>
              </a:rPr>
              <a:t>）</a:t>
            </a:r>
            <a:endParaRPr lang="zh-CN" altLang="en-US" sz="2400" b="1" dirty="0">
              <a:solidFill>
                <a:srgbClr val="CC0099"/>
              </a:solidFill>
              <a:latin typeface="华文楷体" panose="02010600040101010101" pitchFamily="2" charset="-122"/>
              <a:ea typeface="华文楷体" panose="02010600040101010101" pitchFamily="2" charset="-122"/>
            </a:endParaRPr>
          </a:p>
        </p:txBody>
      </p:sp>
      <p:sp>
        <p:nvSpPr>
          <p:cNvPr id="4" name="矩形 3"/>
          <p:cNvSpPr/>
          <p:nvPr/>
        </p:nvSpPr>
        <p:spPr>
          <a:xfrm>
            <a:off x="503238" y="6253163"/>
            <a:ext cx="2089033" cy="461665"/>
          </a:xfrm>
          <a:prstGeom prst="rect">
            <a:avLst/>
          </a:prstGeom>
        </p:spPr>
        <p:txBody>
          <a:bodyPr wrap="none">
            <a:spAutoFit/>
          </a:bodyPr>
          <a:lstStyle/>
          <a:p>
            <a:pPr>
              <a:defRPr/>
            </a:pPr>
            <a:r>
              <a:rPr lang="zh-CN" altLang="en-US" sz="2400" b="1" dirty="0">
                <a:solidFill>
                  <a:srgbClr val="CC0099"/>
                </a:solidFill>
                <a:latin typeface="华文楷体" panose="02010600040101010101" pitchFamily="2" charset="-122"/>
                <a:ea typeface="华文楷体" panose="02010600040101010101" pitchFamily="2" charset="-122"/>
              </a:rPr>
              <a:t>最坏</a:t>
            </a:r>
            <a:r>
              <a:rPr lang="en-US" altLang="zh-CN" sz="2400" b="1" dirty="0">
                <a:solidFill>
                  <a:srgbClr val="CC0099"/>
                </a:solidFill>
                <a:latin typeface="华文楷体" panose="02010600040101010101" pitchFamily="2" charset="-122"/>
                <a:ea typeface="华文楷体" panose="02010600040101010101" pitchFamily="2" charset="-122"/>
              </a:rPr>
              <a:t>2*</a:t>
            </a:r>
            <a:r>
              <a:rPr lang="zh-CN" altLang="en-US" sz="2400" b="1" dirty="0">
                <a:solidFill>
                  <a:srgbClr val="CC0099"/>
                </a:solidFill>
                <a:latin typeface="华文楷体" panose="02010600040101010101" pitchFamily="2" charset="-122"/>
                <a:ea typeface="华文楷体" panose="02010600040101010101" pitchFamily="2" charset="-122"/>
              </a:rPr>
              <a:t>（</a:t>
            </a:r>
            <a:r>
              <a:rPr lang="en-US" altLang="zh-CN" sz="2400" b="1" dirty="0">
                <a:solidFill>
                  <a:srgbClr val="CC0099"/>
                </a:solidFill>
                <a:latin typeface="华文楷体" panose="02010600040101010101" pitchFamily="2" charset="-122"/>
                <a:ea typeface="华文楷体" panose="02010600040101010101" pitchFamily="2" charset="-122"/>
              </a:rPr>
              <a:t>n-1</a:t>
            </a:r>
            <a:r>
              <a:rPr lang="zh-CN" altLang="en-US" sz="2400" b="1" dirty="0">
                <a:solidFill>
                  <a:srgbClr val="CC0099"/>
                </a:solidFill>
                <a:latin typeface="华文楷体" panose="02010600040101010101" pitchFamily="2" charset="-122"/>
                <a:ea typeface="华文楷体" panose="02010600040101010101" pitchFamily="2" charset="-122"/>
              </a:rPr>
              <a:t>）</a:t>
            </a:r>
            <a:endParaRPr lang="zh-CN" altLang="en-US" sz="2400" b="1" dirty="0">
              <a:solidFill>
                <a:srgbClr val="CC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86"/>
                                        </p:tgtEl>
                                        <p:attrNameLst>
                                          <p:attrName>style.visibility</p:attrName>
                                        </p:attrNameLst>
                                      </p:cBhvr>
                                      <p:to>
                                        <p:strVal val="visible"/>
                                      </p:to>
                                    </p:set>
                                    <p:animEffect transition="in" filter="blinds(horizontal)">
                                      <p:cBhvr>
                                        <p:cTn id="7" dur="500"/>
                                        <p:tgtEl>
                                          <p:spTgt spid="327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788"/>
                                        </p:tgtEl>
                                        <p:attrNameLst>
                                          <p:attrName>style.visibility</p:attrName>
                                        </p:attrNameLst>
                                      </p:cBhvr>
                                      <p:to>
                                        <p:strVal val="visible"/>
                                      </p:to>
                                    </p:set>
                                    <p:animEffect transition="in" filter="blinds(horizontal)">
                                      <p:cBhvr>
                                        <p:cTn id="20" dur="500"/>
                                        <p:tgtEl>
                                          <p:spTgt spid="3278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9" grpId="0" bldLvl="0" animBg="1"/>
      <p:bldP spid="2" grpId="0"/>
      <p:bldP spid="3" grpId="0"/>
      <p:bldP spid="4" grpId="0"/>
      <p:bldP spid="32786" grpId="0" bldLvl="0" animBg="1"/>
      <p:bldP spid="3278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755650" y="212725"/>
            <a:ext cx="7335520" cy="58356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2.1.4 非递归算法的时间复杂</a:t>
            </a:r>
            <a:r>
              <a:rPr lang="zh-CN" altLang="en-US" sz="3200" b="1" dirty="0">
                <a:solidFill>
                  <a:schemeClr val="bg1"/>
                </a:solidFill>
                <a:latin typeface="黑体" panose="02010609060101010101" pitchFamily="49" charset="-122"/>
                <a:ea typeface="黑体" panose="02010609060101010101" pitchFamily="49" charset="-122"/>
                <a:sym typeface="+mn-ea"/>
              </a:rPr>
              <a:t>性</a:t>
            </a:r>
            <a:r>
              <a:rPr lang="en-US" altLang="zh-CN" sz="3200" b="1" dirty="0">
                <a:solidFill>
                  <a:schemeClr val="bg1"/>
                </a:solidFill>
                <a:latin typeface="黑体" panose="02010609060101010101" pitchFamily="49" charset="-122"/>
                <a:ea typeface="黑体" panose="02010609060101010101" pitchFamily="49" charset="-122"/>
                <a:sym typeface="+mn-ea"/>
              </a:rPr>
              <a:t>分析</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
        <p:nvSpPr>
          <p:cNvPr id="182275" name="Text Box 3"/>
          <p:cNvSpPr txBox="1">
            <a:spLocks noChangeArrowheads="1"/>
          </p:cNvSpPr>
          <p:nvPr/>
        </p:nvSpPr>
        <p:spPr bwMode="auto">
          <a:xfrm>
            <a:off x="109855" y="1139825"/>
            <a:ext cx="8923655" cy="1753235"/>
          </a:xfrm>
          <a:prstGeom prst="rect">
            <a:avLst/>
          </a:prstGeom>
          <a:noFill/>
          <a:ln w="9525">
            <a:noFill/>
            <a:miter lim="800000"/>
          </a:ln>
          <a:effectLst/>
        </p:spPr>
        <p:txBody>
          <a:bodyPr wrap="square">
            <a:spAutoFit/>
          </a:bodyPr>
          <a:lstStyle/>
          <a:p>
            <a:pPr>
              <a:lnSpc>
                <a:spcPct val="100000"/>
              </a:lnSpc>
              <a:spcBef>
                <a:spcPct val="50000"/>
              </a:spcBef>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对于非递归算法，分析其时间复杂度相对比较简单，关键是求出代表算法执行时间的表达式。</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a:p>
            <a:pPr>
              <a:lnSpc>
                <a:spcPct val="100000"/>
              </a:lnSpc>
              <a:spcBef>
                <a:spcPct val="50000"/>
              </a:spcBef>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通常是算法中基本语句的执行次数，是一个关于问题规模</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的表达式，然后用渐进符号来表示这个表达式即得到算法的时间复杂度。</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 name="Text Box 6"/>
          <p:cNvSpPr txBox="1">
            <a:spLocks noChangeArrowheads="1"/>
          </p:cNvSpPr>
          <p:nvPr/>
        </p:nvSpPr>
        <p:spPr bwMode="auto">
          <a:xfrm>
            <a:off x="755650" y="3187700"/>
            <a:ext cx="4176713" cy="304609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tx1"/>
                </a:solidFill>
                <a:latin typeface="Times New Roman" panose="02020603050405020304" pitchFamily="18" charset="0"/>
                <a:ea typeface="华文楷体" panose="02010600040101010101" pitchFamily="2" charset="-122"/>
              </a:rPr>
              <a:t>void add()</a:t>
            </a:r>
            <a:endParaRPr kumimoji="1" lang="en-US" altLang="zh-CN" sz="2400" b="1" dirty="0">
              <a:solidFill>
                <a:schemeClr val="tx1"/>
              </a:solidFill>
              <a:latin typeface="Times New Roman" panose="02020603050405020304" pitchFamily="18" charset="0"/>
              <a:ea typeface="华文楷体" panose="02010600040101010101" pitchFamily="2" charset="-122"/>
            </a:endParaRPr>
          </a:p>
          <a:p>
            <a:pPr eaLnBrk="1" hangingPunct="1"/>
            <a:r>
              <a:rPr kumimoji="1" lang="en-US" altLang="zh-CN" sz="2400" b="1" dirty="0">
                <a:solidFill>
                  <a:schemeClr val="tx1"/>
                </a:solidFill>
                <a:latin typeface="Times New Roman" panose="02020603050405020304" pitchFamily="18" charset="0"/>
                <a:ea typeface="华文楷体" panose="02010600040101010101" pitchFamily="2" charset="-122"/>
              </a:rPr>
              <a:t>{</a:t>
            </a:r>
            <a:endParaRPr kumimoji="1" lang="en-US" altLang="zh-CN" sz="2400" b="1" dirty="0">
              <a:solidFill>
                <a:schemeClr val="tx1"/>
              </a:solidFill>
              <a:latin typeface="Times New Roman" panose="02020603050405020304" pitchFamily="18" charset="0"/>
              <a:ea typeface="华文楷体" panose="02010600040101010101" pitchFamily="2" charset="-122"/>
            </a:endParaRPr>
          </a:p>
          <a:p>
            <a:pPr eaLnBrk="1" hangingPunct="1"/>
            <a:r>
              <a:rPr kumimoji="1" lang="en-US" altLang="zh-CN" sz="2400" b="1" dirty="0">
                <a:solidFill>
                  <a:schemeClr val="tx1"/>
                </a:solidFill>
                <a:latin typeface="Times New Roman" panose="02020603050405020304" pitchFamily="18" charset="0"/>
                <a:ea typeface="华文楷体" panose="02010600040101010101" pitchFamily="2" charset="-122"/>
              </a:rPr>
              <a:t>     sum=0;</a:t>
            </a:r>
            <a:endParaRPr kumimoji="1" lang="en-US" altLang="zh-CN" sz="2400" b="1" dirty="0">
              <a:solidFill>
                <a:schemeClr val="tx1"/>
              </a:solidFill>
              <a:latin typeface="Times New Roman" panose="02020603050405020304" pitchFamily="18" charset="0"/>
              <a:ea typeface="华文楷体" panose="02010600040101010101" pitchFamily="2" charset="-122"/>
            </a:endParaRPr>
          </a:p>
          <a:p>
            <a:pPr eaLnBrk="1" hangingPunct="1"/>
            <a:r>
              <a:rPr kumimoji="1" lang="en-US" altLang="zh-CN" sz="2400" b="1" dirty="0">
                <a:solidFill>
                  <a:schemeClr val="tx1"/>
                </a:solidFill>
                <a:latin typeface="Times New Roman" panose="02020603050405020304" pitchFamily="18" charset="0"/>
                <a:ea typeface="华文楷体" panose="02010600040101010101" pitchFamily="2" charset="-122"/>
              </a:rPr>
              <a:t>     for(i=1;i&lt;=</a:t>
            </a:r>
            <a:r>
              <a:rPr kumimoji="1" lang="en-US" altLang="zh-CN" sz="2400" b="1" dirty="0" err="1">
                <a:solidFill>
                  <a:schemeClr val="tx1"/>
                </a:solidFill>
                <a:latin typeface="Times New Roman" panose="02020603050405020304" pitchFamily="18" charset="0"/>
                <a:ea typeface="华文楷体" panose="02010600040101010101" pitchFamily="2" charset="-122"/>
              </a:rPr>
              <a:t>n;i</a:t>
            </a:r>
            <a:r>
              <a:rPr kumimoji="1" lang="en-US" altLang="zh-CN" sz="2400" b="1" dirty="0">
                <a:solidFill>
                  <a:schemeClr val="tx1"/>
                </a:solidFill>
                <a:latin typeface="Times New Roman" panose="02020603050405020304" pitchFamily="18" charset="0"/>
                <a:ea typeface="华文楷体" panose="02010600040101010101" pitchFamily="2" charset="-122"/>
              </a:rPr>
              <a:t>++)</a:t>
            </a:r>
            <a:endParaRPr kumimoji="1" lang="en-US" altLang="zh-CN" sz="2400" b="1" dirty="0">
              <a:solidFill>
                <a:schemeClr val="tx1"/>
              </a:solidFill>
              <a:latin typeface="Times New Roman" panose="02020603050405020304" pitchFamily="18" charset="0"/>
              <a:ea typeface="华文楷体" panose="02010600040101010101" pitchFamily="2" charset="-122"/>
            </a:endParaRPr>
          </a:p>
          <a:p>
            <a:pPr eaLnBrk="1" hangingPunct="1"/>
            <a:r>
              <a:rPr kumimoji="1" lang="en-US" altLang="zh-CN" sz="2400" b="1" dirty="0">
                <a:solidFill>
                  <a:schemeClr val="tx1"/>
                </a:solidFill>
                <a:latin typeface="Times New Roman" panose="02020603050405020304" pitchFamily="18" charset="0"/>
                <a:ea typeface="华文楷体" panose="02010600040101010101" pitchFamily="2" charset="-122"/>
              </a:rPr>
              <a:t>        for(j=1;j&lt;=</a:t>
            </a:r>
            <a:r>
              <a:rPr kumimoji="1" lang="en-US" altLang="zh-CN" sz="2400" b="1" dirty="0" err="1">
                <a:solidFill>
                  <a:schemeClr val="tx1"/>
                </a:solidFill>
                <a:latin typeface="Times New Roman" panose="02020603050405020304" pitchFamily="18" charset="0"/>
                <a:ea typeface="华文楷体" panose="02010600040101010101" pitchFamily="2" charset="-122"/>
              </a:rPr>
              <a:t>n;j</a:t>
            </a:r>
            <a:r>
              <a:rPr kumimoji="1" lang="en-US" altLang="zh-CN" sz="2400" b="1" dirty="0">
                <a:solidFill>
                  <a:schemeClr val="tx1"/>
                </a:solidFill>
                <a:latin typeface="Times New Roman" panose="02020603050405020304" pitchFamily="18" charset="0"/>
                <a:ea typeface="华文楷体" panose="02010600040101010101" pitchFamily="2" charset="-122"/>
              </a:rPr>
              <a:t>++)</a:t>
            </a:r>
            <a:endParaRPr kumimoji="1" lang="en-US" altLang="zh-CN" sz="2400" b="1" dirty="0">
              <a:solidFill>
                <a:schemeClr val="tx1"/>
              </a:solidFill>
              <a:latin typeface="Times New Roman" panose="02020603050405020304" pitchFamily="18" charset="0"/>
              <a:ea typeface="华文楷体" panose="02010600040101010101" pitchFamily="2" charset="-122"/>
            </a:endParaRPr>
          </a:p>
          <a:p>
            <a:pPr eaLnBrk="1" hangingPunct="1"/>
            <a:r>
              <a:rPr kumimoji="1" lang="en-US" altLang="zh-CN" sz="2400" b="1" dirty="0">
                <a:solidFill>
                  <a:schemeClr val="tx1"/>
                </a:solidFill>
                <a:latin typeface="Times New Roman" panose="02020603050405020304" pitchFamily="18" charset="0"/>
                <a:ea typeface="华文楷体" panose="02010600040101010101" pitchFamily="2" charset="-122"/>
              </a:rPr>
              <a:t>            sum=</a:t>
            </a:r>
            <a:r>
              <a:rPr kumimoji="1" lang="en-US" altLang="zh-CN" sz="2400" b="1" dirty="0" err="1">
                <a:solidFill>
                  <a:schemeClr val="tx1"/>
                </a:solidFill>
                <a:latin typeface="Times New Roman" panose="02020603050405020304" pitchFamily="18" charset="0"/>
                <a:ea typeface="华文楷体" panose="02010600040101010101" pitchFamily="2" charset="-122"/>
              </a:rPr>
              <a:t>sum+i</a:t>
            </a:r>
            <a:r>
              <a:rPr kumimoji="1" lang="en-US" altLang="zh-CN" sz="2400" b="1" dirty="0">
                <a:solidFill>
                  <a:schemeClr val="tx1"/>
                </a:solidFill>
                <a:latin typeface="Times New Roman" panose="02020603050405020304" pitchFamily="18" charset="0"/>
                <a:ea typeface="华文楷体" panose="02010600040101010101" pitchFamily="2" charset="-122"/>
              </a:rPr>
              <a:t>*j;</a:t>
            </a:r>
            <a:endParaRPr kumimoji="1" lang="en-US" altLang="zh-CN" sz="2400" b="1" dirty="0">
              <a:solidFill>
                <a:schemeClr val="tx1"/>
              </a:solidFill>
              <a:latin typeface="Times New Roman" panose="02020603050405020304" pitchFamily="18" charset="0"/>
              <a:ea typeface="华文楷体" panose="02010600040101010101" pitchFamily="2" charset="-122"/>
            </a:endParaRPr>
          </a:p>
          <a:p>
            <a:pPr eaLnBrk="1" hangingPunct="1"/>
            <a:r>
              <a:rPr kumimoji="1" lang="en-US" altLang="zh-CN" sz="2400" b="1" dirty="0">
                <a:solidFill>
                  <a:schemeClr val="tx1"/>
                </a:solidFill>
                <a:latin typeface="Times New Roman" panose="02020603050405020304" pitchFamily="18" charset="0"/>
                <a:ea typeface="华文楷体" panose="02010600040101010101" pitchFamily="2" charset="-122"/>
              </a:rPr>
              <a:t>     </a:t>
            </a:r>
            <a:r>
              <a:rPr kumimoji="1" lang="en-US" altLang="zh-CN" sz="2400" b="1" dirty="0" err="1">
                <a:solidFill>
                  <a:schemeClr val="tx1"/>
                </a:solidFill>
                <a:latin typeface="Times New Roman" panose="02020603050405020304" pitchFamily="18" charset="0"/>
                <a:ea typeface="华文楷体" panose="02010600040101010101" pitchFamily="2" charset="-122"/>
              </a:rPr>
              <a:t>printf</a:t>
            </a:r>
            <a:r>
              <a:rPr kumimoji="1" lang="en-US" altLang="zh-CN" sz="2400" b="1" dirty="0">
                <a:solidFill>
                  <a:schemeClr val="tx1"/>
                </a:solidFill>
                <a:latin typeface="Times New Roman" panose="02020603050405020304" pitchFamily="18" charset="0"/>
                <a:ea typeface="华文楷体" panose="02010600040101010101" pitchFamily="2" charset="-122"/>
              </a:rPr>
              <a:t>(“%</a:t>
            </a:r>
            <a:r>
              <a:rPr kumimoji="1" lang="en-US" altLang="zh-CN" sz="2400" b="1" dirty="0" err="1">
                <a:solidFill>
                  <a:schemeClr val="tx1"/>
                </a:solidFill>
                <a:latin typeface="Times New Roman" panose="02020603050405020304" pitchFamily="18" charset="0"/>
                <a:ea typeface="华文楷体" panose="02010600040101010101" pitchFamily="2" charset="-122"/>
              </a:rPr>
              <a:t>d”,sum</a:t>
            </a:r>
            <a:r>
              <a:rPr kumimoji="1" lang="en-US" altLang="zh-CN" sz="2400" b="1" dirty="0">
                <a:solidFill>
                  <a:schemeClr val="tx1"/>
                </a:solidFill>
                <a:latin typeface="Times New Roman" panose="02020603050405020304" pitchFamily="18" charset="0"/>
                <a:ea typeface="华文楷体" panose="02010600040101010101" pitchFamily="2" charset="-122"/>
              </a:rPr>
              <a:t>);</a:t>
            </a:r>
            <a:endParaRPr kumimoji="1" lang="en-US" altLang="zh-CN" sz="2400" b="1" dirty="0">
              <a:solidFill>
                <a:schemeClr val="tx1"/>
              </a:solidFill>
              <a:latin typeface="Times New Roman" panose="02020603050405020304" pitchFamily="18" charset="0"/>
              <a:ea typeface="华文楷体" panose="02010600040101010101" pitchFamily="2" charset="-122"/>
            </a:endParaRPr>
          </a:p>
          <a:p>
            <a:pPr eaLnBrk="1" hangingPunct="1"/>
            <a:r>
              <a:rPr kumimoji="1" lang="en-US" altLang="zh-CN" sz="2400" b="1" dirty="0">
                <a:solidFill>
                  <a:schemeClr val="tx1"/>
                </a:solidFill>
                <a:latin typeface="Times New Roman" panose="02020603050405020304" pitchFamily="18" charset="0"/>
                <a:ea typeface="华文楷体" panose="02010600040101010101" pitchFamily="2" charset="-122"/>
              </a:rPr>
              <a:t>}</a:t>
            </a:r>
            <a:endParaRPr kumimoji="1" lang="en-US" altLang="zh-CN" sz="2400" b="1" dirty="0">
              <a:solidFill>
                <a:schemeClr val="tx1"/>
              </a:solidFill>
              <a:latin typeface="Times New Roman" panose="02020603050405020304" pitchFamily="18" charset="0"/>
              <a:ea typeface="华文楷体" panose="02010600040101010101" pitchFamily="2" charset="-122"/>
            </a:endParaRPr>
          </a:p>
        </p:txBody>
      </p:sp>
      <p:sp>
        <p:nvSpPr>
          <p:cNvPr id="7" name="Text Box 7"/>
          <p:cNvSpPr txBox="1">
            <a:spLocks noChangeArrowheads="1"/>
          </p:cNvSpPr>
          <p:nvPr/>
        </p:nvSpPr>
        <p:spPr bwMode="auto">
          <a:xfrm>
            <a:off x="5195888" y="3856038"/>
            <a:ext cx="990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华文楷体" panose="02010600040101010101" pitchFamily="2" charset="-122"/>
                <a:ea typeface="华文楷体" panose="02010600040101010101" pitchFamily="2" charset="-122"/>
              </a:rPr>
              <a:t>1</a:t>
            </a:r>
            <a:endParaRPr kumimoji="1" lang="zh-CN" altLang="en-US" sz="2400" b="1">
              <a:latin typeface="华文楷体" panose="02010600040101010101" pitchFamily="2" charset="-122"/>
              <a:ea typeface="华文楷体" panose="02010600040101010101" pitchFamily="2" charset="-122"/>
            </a:endParaRPr>
          </a:p>
          <a:p>
            <a:pPr algn="ctr" eaLnBrk="1" hangingPunct="1"/>
            <a:r>
              <a:rPr kumimoji="1" lang="en-US" altLang="zh-CN" sz="2400" b="1">
                <a:latin typeface="华文楷体" panose="02010600040101010101" pitchFamily="2" charset="-122"/>
                <a:ea typeface="华文楷体" panose="02010600040101010101" pitchFamily="2" charset="-122"/>
              </a:rPr>
              <a:t>n+1</a:t>
            </a:r>
            <a:endParaRPr kumimoji="1" lang="en-US" altLang="zh-CN" sz="2400" b="1">
              <a:latin typeface="华文楷体" panose="02010600040101010101" pitchFamily="2" charset="-122"/>
              <a:ea typeface="华文楷体" panose="02010600040101010101" pitchFamily="2" charset="-122"/>
            </a:endParaRPr>
          </a:p>
          <a:p>
            <a:pPr algn="ctr" eaLnBrk="1" hangingPunct="1"/>
            <a:r>
              <a:rPr kumimoji="1" lang="en-US" altLang="zh-CN" sz="2400" b="1">
                <a:latin typeface="华文楷体" panose="02010600040101010101" pitchFamily="2" charset="-122"/>
                <a:ea typeface="华文楷体" panose="02010600040101010101" pitchFamily="2" charset="-122"/>
              </a:rPr>
              <a:t>n(n+1)</a:t>
            </a:r>
            <a:endParaRPr kumimoji="1" lang="en-US" altLang="zh-CN" sz="2400" b="1">
              <a:latin typeface="华文楷体" panose="02010600040101010101" pitchFamily="2" charset="-122"/>
              <a:ea typeface="华文楷体" panose="02010600040101010101" pitchFamily="2" charset="-122"/>
            </a:endParaRPr>
          </a:p>
          <a:p>
            <a:pPr algn="ctr" eaLnBrk="1" hangingPunct="1"/>
            <a:r>
              <a:rPr kumimoji="1" lang="en-US" altLang="zh-CN" sz="2400" b="1">
                <a:latin typeface="华文楷体" panose="02010600040101010101" pitchFamily="2" charset="-122"/>
                <a:ea typeface="华文楷体" panose="02010600040101010101" pitchFamily="2" charset="-122"/>
              </a:rPr>
              <a:t>n</a:t>
            </a:r>
            <a:r>
              <a:rPr kumimoji="1" lang="en-US" altLang="zh-CN" sz="2400" b="1" baseline="30000">
                <a:latin typeface="华文楷体" panose="02010600040101010101" pitchFamily="2" charset="-122"/>
                <a:ea typeface="华文楷体" panose="02010600040101010101" pitchFamily="2" charset="-122"/>
              </a:rPr>
              <a:t>2</a:t>
            </a:r>
            <a:endParaRPr kumimoji="1" lang="en-US" altLang="zh-CN" sz="2400" b="1" baseline="30000">
              <a:latin typeface="华文楷体" panose="02010600040101010101" pitchFamily="2" charset="-122"/>
              <a:ea typeface="华文楷体" panose="02010600040101010101" pitchFamily="2" charset="-122"/>
            </a:endParaRPr>
          </a:p>
          <a:p>
            <a:pPr algn="ctr" eaLnBrk="1" hangingPunct="1"/>
            <a:r>
              <a:rPr kumimoji="1" lang="en-US" altLang="zh-CN" sz="2400" b="1">
                <a:latin typeface="华文楷体" panose="02010600040101010101" pitchFamily="2" charset="-122"/>
                <a:ea typeface="华文楷体" panose="02010600040101010101" pitchFamily="2" charset="-122"/>
              </a:rPr>
              <a:t>1</a:t>
            </a:r>
            <a:endParaRPr kumimoji="1" lang="en-US" altLang="zh-CN" sz="2400" b="1">
              <a:latin typeface="华文楷体" panose="02010600040101010101" pitchFamily="2" charset="-122"/>
              <a:ea typeface="华文楷体" panose="02010600040101010101" pitchFamily="2" charset="-122"/>
            </a:endParaRPr>
          </a:p>
        </p:txBody>
      </p:sp>
      <p:sp>
        <p:nvSpPr>
          <p:cNvPr id="8" name="Text Box 9"/>
          <p:cNvSpPr txBox="1">
            <a:spLocks noChangeArrowheads="1"/>
          </p:cNvSpPr>
          <p:nvPr/>
        </p:nvSpPr>
        <p:spPr bwMode="auto">
          <a:xfrm>
            <a:off x="1042988" y="6219825"/>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华文楷体" panose="02010600040101010101" pitchFamily="2" charset="-122"/>
                <a:ea typeface="华文楷体" panose="02010600040101010101" pitchFamily="2" charset="-122"/>
              </a:rPr>
              <a:t>T(n)=O(f(n))=O(2n</a:t>
            </a:r>
            <a:r>
              <a:rPr kumimoji="1" lang="en-US" altLang="zh-CN" sz="2400" b="1" baseline="30000">
                <a:latin typeface="华文楷体" panose="02010600040101010101" pitchFamily="2" charset="-122"/>
                <a:ea typeface="华文楷体" panose="02010600040101010101" pitchFamily="2" charset="-122"/>
              </a:rPr>
              <a:t>2</a:t>
            </a:r>
            <a:r>
              <a:rPr kumimoji="1" lang="en-US" altLang="zh-CN" sz="2400" b="1">
                <a:latin typeface="华文楷体" panose="02010600040101010101" pitchFamily="2" charset="-122"/>
                <a:ea typeface="华文楷体" panose="02010600040101010101" pitchFamily="2" charset="-122"/>
              </a:rPr>
              <a:t>+2n+3)=O(n</a:t>
            </a:r>
            <a:r>
              <a:rPr kumimoji="1" lang="en-US" altLang="zh-CN" sz="2400" b="1" baseline="30000">
                <a:latin typeface="华文楷体" panose="02010600040101010101" pitchFamily="2" charset="-122"/>
                <a:ea typeface="华文楷体" panose="02010600040101010101" pitchFamily="2" charset="-122"/>
              </a:rPr>
              <a:t>2</a:t>
            </a:r>
            <a:r>
              <a:rPr kumimoji="1" lang="en-US" altLang="zh-CN" sz="2400" b="1">
                <a:latin typeface="华文楷体" panose="02010600040101010101" pitchFamily="2" charset="-122"/>
                <a:ea typeface="华文楷体" panose="02010600040101010101" pitchFamily="2" charset="-122"/>
              </a:rPr>
              <a:t>)</a:t>
            </a:r>
            <a:endParaRPr kumimoji="1" lang="en-US" altLang="zh-CN" sz="24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autoUpdateAnimBg="0"/>
      <p:bldP spid="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630" y="287020"/>
            <a:ext cx="7795895" cy="521970"/>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sym typeface="+mn-ea"/>
              </a:rPr>
              <a:t>【例2.5】分析以下算法的时间复杂度：</a:t>
            </a:r>
            <a:endParaRPr lang="en-US" altLang="zh-CN" sz="2800" b="1" dirty="0">
              <a:solidFill>
                <a:schemeClr val="bg1"/>
              </a:solidFill>
              <a:latin typeface="黑体" panose="02010609060101010101" pitchFamily="49" charset="-122"/>
              <a:ea typeface="黑体" panose="02010609060101010101" pitchFamily="49" charset="-122"/>
              <a:sym typeface="+mn-ea"/>
            </a:endParaRPr>
          </a:p>
        </p:txBody>
      </p:sp>
      <p:sp>
        <p:nvSpPr>
          <p:cNvPr id="188419" name="Text Box 3"/>
          <p:cNvSpPr txBox="1">
            <a:spLocks noChangeArrowheads="1"/>
          </p:cNvSpPr>
          <p:nvPr/>
        </p:nvSpPr>
        <p:spPr bwMode="auto">
          <a:xfrm>
            <a:off x="740700" y="1162985"/>
            <a:ext cx="6697662" cy="26765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void fun(</a:t>
            </a:r>
            <a:r>
              <a:rPr lang="en-US" altLang="zh-CN" sz="24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n)</a:t>
            </a:r>
            <a:endPar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0,i,j,k</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4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4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for </a:t>
            </a:r>
            <a:r>
              <a:rPr lang="nb-NO"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(j=0;j&lt;=i;j++)</a:t>
            </a:r>
            <a:endParaRPr lang="nb-NO"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nb-NO"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4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for </a:t>
            </a:r>
            <a:r>
              <a:rPr lang="nb-NO"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(k=0;k&lt;j;k++)</a:t>
            </a:r>
            <a:endParaRPr lang="nb-NO"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nb-NO"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4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8420" name="Text Box 4"/>
          <p:cNvSpPr txBox="1">
            <a:spLocks noChangeArrowheads="1"/>
          </p:cNvSpPr>
          <p:nvPr/>
        </p:nvSpPr>
        <p:spPr bwMode="auto">
          <a:xfrm>
            <a:off x="468313" y="3843020"/>
            <a:ext cx="7993062" cy="460375"/>
          </a:xfrm>
          <a:prstGeom prst="rect">
            <a:avLst/>
          </a:prstGeom>
          <a:noFill/>
          <a:ln w="9525">
            <a:noFill/>
            <a:miter lim="800000"/>
          </a:ln>
          <a:effectLst/>
        </p:spPr>
        <p:txBody>
          <a:bodyPr>
            <a:spAutoFit/>
          </a:bodyPr>
          <a:lstStyle/>
          <a:p>
            <a:pPr>
              <a:spcBef>
                <a:spcPct val="50000"/>
              </a:spcBef>
            </a:pPr>
            <a:r>
              <a:rPr lang="zh-CN" altLang="en-US" sz="2400" b="1">
                <a:solidFill>
                  <a:srgbClr val="CC0099"/>
                </a:solidFill>
                <a:latin typeface="楷体" panose="02010609060101010101" pitchFamily="49" charset="-122"/>
                <a:ea typeface="楷体" panose="02010609060101010101" pitchFamily="49" charset="-122"/>
                <a:cs typeface="Times New Roman" panose="02020603050405020304" pitchFamily="18" charset="0"/>
              </a:rPr>
              <a:t>解：</a:t>
            </a:r>
            <a:r>
              <a:rPr lang="zh-CN" altLang="en-US" sz="2400" b="1">
                <a:latin typeface="楷体" panose="02010609060101010101" pitchFamily="49" charset="-122"/>
                <a:ea typeface="楷体" panose="02010609060101010101" pitchFamily="49" charset="-122"/>
                <a:cs typeface="Times New Roman" panose="02020603050405020304" pitchFamily="18" charset="0"/>
              </a:rPr>
              <a:t>该算法的基本语句是</a:t>
            </a:r>
            <a:r>
              <a:rPr lang="en-US" altLang="zh-CN" sz="2400" b="1">
                <a:latin typeface="楷体" panose="02010609060101010101" pitchFamily="49" charset="-122"/>
                <a:ea typeface="楷体" panose="02010609060101010101" pitchFamily="49" charset="-122"/>
                <a:cs typeface="Times New Roman" panose="02020603050405020304" pitchFamily="18" charset="0"/>
              </a:rPr>
              <a:t>s++</a:t>
            </a:r>
            <a:r>
              <a:rPr lang="zh-CN" altLang="en-US" sz="2400" b="1">
                <a:latin typeface="楷体" panose="02010609060101010101" pitchFamily="49" charset="-122"/>
                <a:ea typeface="楷体" panose="02010609060101010101" pitchFamily="49" charset="-122"/>
                <a:cs typeface="Times New Roman" panose="02020603050405020304" pitchFamily="18" charset="0"/>
              </a:rPr>
              <a:t>，所以有：</a:t>
            </a:r>
            <a:endParaRPr lang="zh-CN" altLang="en-US" sz="2400" b="1">
              <a:latin typeface="楷体" panose="02010609060101010101" pitchFamily="49" charset="-122"/>
              <a:ea typeface="楷体" panose="02010609060101010101" pitchFamily="49" charset="-122"/>
              <a:cs typeface="Times New Roman" panose="02020603050405020304" pitchFamily="18" charset="0"/>
            </a:endParaRPr>
          </a:p>
        </p:txBody>
      </p:sp>
      <p:sp>
        <p:nvSpPr>
          <p:cNvPr id="188423" name="Rectangle 7"/>
          <p:cNvSpPr>
            <a:spLocks noChangeArrowheads="1"/>
          </p:cNvSpPr>
          <p:nvPr/>
        </p:nvSpPr>
        <p:spPr bwMode="auto">
          <a:xfrm>
            <a:off x="0" y="3248025"/>
            <a:ext cx="9144000" cy="0"/>
          </a:xfrm>
          <a:prstGeom prst="rect">
            <a:avLst/>
          </a:prstGeom>
          <a:noFill/>
          <a:ln w="9525">
            <a:noFill/>
            <a:miter lim="800000"/>
          </a:ln>
          <a:effectLst/>
        </p:spPr>
        <p:txBody>
          <a:bodyPr wrap="none" anchor="ctr">
            <a:spAutoFit/>
          </a:bodyPr>
          <a:lstStyle/>
          <a:p>
            <a:endParaRPr lang="zh-CN" altLang="en-US"/>
          </a:p>
        </p:txBody>
      </p:sp>
      <p:pic>
        <p:nvPicPr>
          <p:cNvPr id="188436" name="Picture 20"/>
          <p:cNvPicPr>
            <a:picLocks noChangeAspect="1" noChangeArrowheads="1"/>
          </p:cNvPicPr>
          <p:nvPr/>
        </p:nvPicPr>
        <p:blipFill>
          <a:blip r:embed="rId1"/>
          <a:srcRect/>
          <a:stretch>
            <a:fillRect/>
          </a:stretch>
        </p:blipFill>
        <p:spPr bwMode="auto">
          <a:xfrm>
            <a:off x="611505" y="4394200"/>
            <a:ext cx="8213090" cy="1753870"/>
          </a:xfrm>
          <a:prstGeom prst="rect">
            <a:avLst/>
          </a:prstGeom>
          <a:noFill/>
        </p:spPr>
      </p:pic>
      <p:sp>
        <p:nvSpPr>
          <p:cNvPr id="188437" name="Text Box 21"/>
          <p:cNvSpPr txBox="1">
            <a:spLocks noChangeArrowheads="1"/>
          </p:cNvSpPr>
          <p:nvPr/>
        </p:nvSpPr>
        <p:spPr bwMode="auto">
          <a:xfrm>
            <a:off x="740093" y="6206173"/>
            <a:ext cx="5329237" cy="460375"/>
          </a:xfrm>
          <a:prstGeom prst="rect">
            <a:avLst/>
          </a:prstGeom>
          <a:noFill/>
          <a:ln w="9525">
            <a:noFill/>
            <a:miter lim="800000"/>
          </a:ln>
          <a:effec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cs typeface="Times New Roman" panose="02020603050405020304" pitchFamily="18" charset="0"/>
              </a:rPr>
              <a:t>则该算法的时间复杂度为</a:t>
            </a:r>
            <a:r>
              <a:rPr lang="en-US" altLang="zh-CN" sz="2400" b="1">
                <a:latin typeface="楷体" panose="02010609060101010101" pitchFamily="49" charset="-122"/>
                <a:ea typeface="楷体" panose="02010609060101010101" pitchFamily="49" charset="-122"/>
                <a:cs typeface="Times New Roman" panose="02020603050405020304" pitchFamily="18" charset="0"/>
              </a:rPr>
              <a:t>O(</a:t>
            </a:r>
            <a:r>
              <a:rPr lang="en-US" altLang="zh-CN" sz="2400" b="1" i="1">
                <a:latin typeface="楷体" panose="02010609060101010101" pitchFamily="49" charset="-122"/>
                <a:ea typeface="楷体" panose="02010609060101010101" pitchFamily="49" charset="-122"/>
                <a:cs typeface="Times New Roman" panose="02020603050405020304" pitchFamily="18" charset="0"/>
              </a:rPr>
              <a:t>n</a:t>
            </a:r>
            <a:r>
              <a:rPr lang="en-US" altLang="zh-CN" sz="2400" b="1" baseline="30000">
                <a:latin typeface="楷体" panose="02010609060101010101" pitchFamily="49" charset="-122"/>
                <a:ea typeface="楷体" panose="02010609060101010101" pitchFamily="49" charset="-122"/>
                <a:cs typeface="Times New Roman" panose="02020603050405020304" pitchFamily="18" charset="0"/>
              </a:rPr>
              <a:t>3</a:t>
            </a:r>
            <a:r>
              <a:rPr lang="en-US" altLang="zh-CN" sz="2400" b="1">
                <a:latin typeface="楷体" panose="02010609060101010101" pitchFamily="49" charset="-122"/>
                <a:ea typeface="楷体" panose="02010609060101010101" pitchFamily="49" charset="-122"/>
                <a:cs typeface="Times New Roman" panose="02020603050405020304" pitchFamily="18" charset="0"/>
              </a:rPr>
              <a:t>)</a:t>
            </a:r>
            <a:r>
              <a:rPr lang="zh-CN" altLang="en-US" sz="2400" b="1">
                <a:latin typeface="楷体" panose="02010609060101010101" pitchFamily="49" charset="-122"/>
                <a:ea typeface="楷体" panose="02010609060101010101" pitchFamily="49" charset="-122"/>
                <a:cs typeface="Times New Roman" panose="02020603050405020304" pitchFamily="18" charset="0"/>
              </a:rPr>
              <a:t>。</a:t>
            </a:r>
            <a:endParaRPr lang="zh-CN" altLang="en-US" sz="2400" b="1">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50825" y="1121728"/>
            <a:ext cx="8642350" cy="54657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2400" b="1">
                <a:solidFill>
                  <a:srgbClr val="FF00FF"/>
                </a:solidFill>
                <a:latin typeface="华文楷体" panose="02010600040101010101" pitchFamily="2" charset="-122"/>
                <a:ea typeface="华文楷体" panose="02010600040101010101" pitchFamily="2" charset="-122"/>
              </a:rPr>
              <a:t>1. </a:t>
            </a:r>
            <a:r>
              <a:rPr kumimoji="1" lang="zh-CN" altLang="en-US" sz="2400" b="1">
                <a:solidFill>
                  <a:srgbClr val="FF00FF"/>
                </a:solidFill>
                <a:latin typeface="华文楷体" panose="02010600040101010101" pitchFamily="2" charset="-122"/>
                <a:ea typeface="华文楷体" panose="02010600040101010101" pitchFamily="2" charset="-122"/>
              </a:rPr>
              <a:t>决定用哪个（或哪些）参数作为算法问题规模的度量</a:t>
            </a:r>
            <a:endParaRPr kumimoji="1" lang="zh-CN" altLang="en-US" sz="2400" b="1">
              <a:solidFill>
                <a:srgbClr val="FF00FF"/>
              </a:solidFill>
              <a:latin typeface="华文楷体" panose="02010600040101010101" pitchFamily="2" charset="-122"/>
              <a:ea typeface="华文楷体" panose="02010600040101010101" pitchFamily="2" charset="-122"/>
            </a:endParaRPr>
          </a:p>
          <a:p>
            <a:pPr eaLnBrk="1" hangingPunct="1">
              <a:spcBef>
                <a:spcPct val="20000"/>
              </a:spcBef>
            </a:pPr>
            <a:r>
              <a:rPr kumimoji="1" lang="zh-CN" altLang="en-US" sz="2400" b="1">
                <a:latin typeface="华文楷体" panose="02010600040101010101" pitchFamily="2" charset="-122"/>
                <a:ea typeface="华文楷体" panose="02010600040101010101" pitchFamily="2" charset="-122"/>
              </a:rPr>
              <a:t>    可以从问题的描述中得到。</a:t>
            </a:r>
            <a:endParaRPr kumimoji="1" lang="zh-CN" altLang="en-US" sz="2400" b="1">
              <a:latin typeface="华文楷体" panose="02010600040101010101" pitchFamily="2" charset="-122"/>
              <a:ea typeface="华文楷体" panose="02010600040101010101" pitchFamily="2" charset="-122"/>
            </a:endParaRPr>
          </a:p>
          <a:p>
            <a:pPr eaLnBrk="1" hangingPunct="1">
              <a:spcBef>
                <a:spcPct val="20000"/>
              </a:spcBef>
            </a:pPr>
            <a:r>
              <a:rPr kumimoji="1" lang="en-US" altLang="zh-CN" sz="2400" b="1">
                <a:solidFill>
                  <a:srgbClr val="FF00FF"/>
                </a:solidFill>
                <a:latin typeface="华文楷体" panose="02010600040101010101" pitchFamily="2" charset="-122"/>
                <a:ea typeface="华文楷体" panose="02010600040101010101" pitchFamily="2" charset="-122"/>
              </a:rPr>
              <a:t>2. </a:t>
            </a:r>
            <a:r>
              <a:rPr kumimoji="1" lang="zh-CN" altLang="en-US" sz="2400" b="1">
                <a:solidFill>
                  <a:srgbClr val="FF00FF"/>
                </a:solidFill>
                <a:latin typeface="华文楷体" panose="02010600040101010101" pitchFamily="2" charset="-122"/>
                <a:ea typeface="华文楷体" panose="02010600040101010101" pitchFamily="2" charset="-122"/>
              </a:rPr>
              <a:t>找出算法中的基本语句</a:t>
            </a:r>
            <a:endParaRPr kumimoji="1" lang="zh-CN" altLang="en-US" sz="2400" b="1">
              <a:solidFill>
                <a:srgbClr val="FF00FF"/>
              </a:solidFill>
              <a:latin typeface="华文楷体" panose="02010600040101010101" pitchFamily="2" charset="-122"/>
              <a:ea typeface="华文楷体" panose="02010600040101010101" pitchFamily="2" charset="-122"/>
            </a:endParaRPr>
          </a:p>
          <a:p>
            <a:pPr eaLnBrk="1" hangingPunct="1">
              <a:spcBef>
                <a:spcPct val="20000"/>
              </a:spcBef>
            </a:pPr>
            <a:r>
              <a:rPr kumimoji="1" lang="zh-CN" altLang="en-US" sz="2400" b="1">
                <a:latin typeface="华文楷体" panose="02010600040101010101" pitchFamily="2" charset="-122"/>
                <a:ea typeface="华文楷体" panose="02010600040101010101" pitchFamily="2" charset="-122"/>
              </a:rPr>
              <a:t>    通常是最内层循环的循环体。</a:t>
            </a:r>
            <a:endParaRPr kumimoji="1" lang="zh-CN" altLang="en-US" sz="2400" b="1">
              <a:latin typeface="华文楷体" panose="02010600040101010101" pitchFamily="2" charset="-122"/>
              <a:ea typeface="华文楷体" panose="02010600040101010101" pitchFamily="2" charset="-122"/>
            </a:endParaRPr>
          </a:p>
          <a:p>
            <a:pPr eaLnBrk="1" hangingPunct="1">
              <a:spcBef>
                <a:spcPct val="20000"/>
              </a:spcBef>
            </a:pPr>
            <a:r>
              <a:rPr kumimoji="1" lang="en-US" altLang="zh-CN" sz="2400" b="1">
                <a:solidFill>
                  <a:srgbClr val="FF00FF"/>
                </a:solidFill>
                <a:latin typeface="华文楷体" panose="02010600040101010101" pitchFamily="2" charset="-122"/>
                <a:ea typeface="华文楷体" panose="02010600040101010101" pitchFamily="2" charset="-122"/>
              </a:rPr>
              <a:t>3. </a:t>
            </a:r>
            <a:r>
              <a:rPr kumimoji="1" lang="zh-CN" altLang="en-US" sz="2400" b="1">
                <a:solidFill>
                  <a:srgbClr val="FF00FF"/>
                </a:solidFill>
                <a:latin typeface="华文楷体" panose="02010600040101010101" pitchFamily="2" charset="-122"/>
                <a:ea typeface="华文楷体" panose="02010600040101010101" pitchFamily="2" charset="-122"/>
              </a:rPr>
              <a:t>检查基本语句的执行次数是否只依赖于问题规模</a:t>
            </a:r>
            <a:endParaRPr kumimoji="1" lang="zh-CN" altLang="en-US" sz="2400" b="1">
              <a:solidFill>
                <a:srgbClr val="FF00FF"/>
              </a:solidFill>
              <a:latin typeface="华文楷体" panose="02010600040101010101" pitchFamily="2" charset="-122"/>
              <a:ea typeface="华文楷体" panose="02010600040101010101" pitchFamily="2" charset="-122"/>
            </a:endParaRPr>
          </a:p>
          <a:p>
            <a:pPr eaLnBrk="1" hangingPunct="1">
              <a:spcBef>
                <a:spcPct val="20000"/>
              </a:spcBef>
            </a:pPr>
            <a:r>
              <a:rPr kumimoji="1" lang="zh-CN" altLang="en-US" sz="2400" b="1">
                <a:latin typeface="华文楷体" panose="02010600040101010101" pitchFamily="2" charset="-122"/>
                <a:ea typeface="华文楷体" panose="02010600040101010101" pitchFamily="2" charset="-122"/>
              </a:rPr>
              <a:t>    如果基本语句的执行次数还依赖于其他一些特性，则需要分别研究最好情况、最坏情况和平均情况的效率。</a:t>
            </a:r>
            <a:endParaRPr kumimoji="1" lang="zh-CN" altLang="en-US" sz="2400" b="1">
              <a:latin typeface="华文楷体" panose="02010600040101010101" pitchFamily="2" charset="-122"/>
              <a:ea typeface="华文楷体" panose="02010600040101010101" pitchFamily="2" charset="-122"/>
            </a:endParaRPr>
          </a:p>
          <a:p>
            <a:pPr eaLnBrk="1" hangingPunct="1">
              <a:spcBef>
                <a:spcPct val="20000"/>
              </a:spcBef>
            </a:pPr>
            <a:r>
              <a:rPr kumimoji="1" lang="en-US" altLang="zh-CN" sz="2400" b="1">
                <a:solidFill>
                  <a:srgbClr val="FF00FF"/>
                </a:solidFill>
                <a:latin typeface="华文楷体" panose="02010600040101010101" pitchFamily="2" charset="-122"/>
                <a:ea typeface="华文楷体" panose="02010600040101010101" pitchFamily="2" charset="-122"/>
              </a:rPr>
              <a:t>4. </a:t>
            </a:r>
            <a:r>
              <a:rPr kumimoji="1" lang="zh-CN" altLang="en-US" sz="2400" b="1">
                <a:solidFill>
                  <a:srgbClr val="FF00FF"/>
                </a:solidFill>
                <a:latin typeface="华文楷体" panose="02010600040101010101" pitchFamily="2" charset="-122"/>
                <a:ea typeface="华文楷体" panose="02010600040101010101" pitchFamily="2" charset="-122"/>
              </a:rPr>
              <a:t>建立基本语句执行次数的求和表达式</a:t>
            </a:r>
            <a:endParaRPr kumimoji="1" lang="zh-CN" altLang="en-US" sz="2400" b="1">
              <a:solidFill>
                <a:srgbClr val="FF00FF"/>
              </a:solidFill>
              <a:latin typeface="华文楷体" panose="02010600040101010101" pitchFamily="2" charset="-122"/>
              <a:ea typeface="华文楷体" panose="02010600040101010101" pitchFamily="2" charset="-122"/>
            </a:endParaRPr>
          </a:p>
          <a:p>
            <a:pPr eaLnBrk="1" hangingPunct="1">
              <a:spcBef>
                <a:spcPct val="20000"/>
              </a:spcBef>
            </a:pPr>
            <a:r>
              <a:rPr kumimoji="1" lang="zh-CN" altLang="en-US" sz="2400" b="1">
                <a:latin typeface="华文楷体" panose="02010600040101010101" pitchFamily="2" charset="-122"/>
                <a:ea typeface="华文楷体" panose="02010600040101010101" pitchFamily="2" charset="-122"/>
              </a:rPr>
              <a:t>    计算基本语句执行的次数，建立一个代表算法运行时间的求和表达式。</a:t>
            </a:r>
            <a:endParaRPr kumimoji="1" lang="zh-CN" altLang="en-US" sz="2400" b="1">
              <a:latin typeface="华文楷体" panose="02010600040101010101" pitchFamily="2" charset="-122"/>
              <a:ea typeface="华文楷体" panose="02010600040101010101" pitchFamily="2" charset="-122"/>
            </a:endParaRPr>
          </a:p>
          <a:p>
            <a:pPr eaLnBrk="1" hangingPunct="1">
              <a:spcBef>
                <a:spcPct val="20000"/>
              </a:spcBef>
            </a:pPr>
            <a:r>
              <a:rPr kumimoji="1" lang="en-US" altLang="zh-CN" sz="2400" b="1">
                <a:solidFill>
                  <a:srgbClr val="FF00FF"/>
                </a:solidFill>
                <a:latin typeface="华文楷体" panose="02010600040101010101" pitchFamily="2" charset="-122"/>
                <a:ea typeface="华文楷体" panose="02010600040101010101" pitchFamily="2" charset="-122"/>
              </a:rPr>
              <a:t>5. </a:t>
            </a:r>
            <a:r>
              <a:rPr kumimoji="1" lang="zh-CN" altLang="en-US" sz="2400" b="1">
                <a:solidFill>
                  <a:srgbClr val="FF00FF"/>
                </a:solidFill>
                <a:latin typeface="华文楷体" panose="02010600040101010101" pitchFamily="2" charset="-122"/>
                <a:ea typeface="华文楷体" panose="02010600040101010101" pitchFamily="2" charset="-122"/>
              </a:rPr>
              <a:t>用渐进符号表示这个求和表达式</a:t>
            </a:r>
            <a:endParaRPr kumimoji="1" lang="zh-CN" altLang="en-US" sz="2400" b="1">
              <a:solidFill>
                <a:srgbClr val="FF00FF"/>
              </a:solidFill>
              <a:latin typeface="华文楷体" panose="02010600040101010101" pitchFamily="2" charset="-122"/>
              <a:ea typeface="华文楷体" panose="02010600040101010101" pitchFamily="2" charset="-122"/>
            </a:endParaRPr>
          </a:p>
          <a:p>
            <a:pPr eaLnBrk="1" hangingPunct="1">
              <a:spcBef>
                <a:spcPct val="20000"/>
              </a:spcBef>
            </a:pPr>
            <a:r>
              <a:rPr kumimoji="1" lang="zh-CN" altLang="en-US" sz="2400" b="1">
                <a:latin typeface="华文楷体" panose="02010600040101010101" pitchFamily="2" charset="-122"/>
                <a:ea typeface="华文楷体" panose="02010600040101010101" pitchFamily="2" charset="-122"/>
              </a:rPr>
              <a:t>    计算基本语句执行次数的数量级，用大</a:t>
            </a:r>
            <a:r>
              <a:rPr kumimoji="1" lang="en-US" altLang="zh-CN" sz="2400" b="1" i="1">
                <a:latin typeface="华文楷体" panose="02010600040101010101" pitchFamily="2" charset="-122"/>
                <a:ea typeface="华文楷体" panose="02010600040101010101" pitchFamily="2" charset="-122"/>
              </a:rPr>
              <a:t>O</a:t>
            </a:r>
            <a:r>
              <a:rPr kumimoji="1" lang="zh-CN" altLang="en-US" sz="2400" b="1">
                <a:latin typeface="华文楷体" panose="02010600040101010101" pitchFamily="2" charset="-122"/>
                <a:ea typeface="华文楷体" panose="02010600040101010101" pitchFamily="2" charset="-122"/>
              </a:rPr>
              <a:t>符号来描述算法增长率的上限。</a:t>
            </a:r>
            <a:endParaRPr kumimoji="1" lang="zh-CN" altLang="en-US" sz="2400" b="1">
              <a:latin typeface="华文楷体" panose="02010600040101010101" pitchFamily="2" charset="-122"/>
              <a:ea typeface="华文楷体" panose="02010600040101010101" pitchFamily="2" charset="-122"/>
            </a:endParaRPr>
          </a:p>
        </p:txBody>
      </p:sp>
      <p:sp>
        <p:nvSpPr>
          <p:cNvPr id="75779" name="Text Box 4"/>
          <p:cNvSpPr txBox="1">
            <a:spLocks noChangeArrowheads="1"/>
          </p:cNvSpPr>
          <p:nvPr/>
        </p:nvSpPr>
        <p:spPr bwMode="auto">
          <a:xfrm>
            <a:off x="723900" y="188913"/>
            <a:ext cx="7924800" cy="58356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非递归算法分析的一般步骤： </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6"/>
          <p:cNvSpPr>
            <a:spLocks noChangeArrowheads="1"/>
          </p:cNvSpPr>
          <p:nvPr/>
        </p:nvSpPr>
        <p:spPr bwMode="auto">
          <a:xfrm>
            <a:off x="225425" y="1123315"/>
            <a:ext cx="8709660" cy="5442585"/>
          </a:xfrm>
          <a:prstGeom prst="rect">
            <a:avLst/>
          </a:prstGeom>
        </p:spPr>
        <p:style>
          <a:lnRef idx="2">
            <a:schemeClr val="dk1"/>
          </a:lnRef>
          <a:fillRef idx="1">
            <a:schemeClr val="lt1"/>
          </a:fillRef>
          <a:effectRef idx="0">
            <a:schemeClr val="dk1"/>
          </a:effectRef>
          <a:fontRef idx="minor">
            <a:schemeClr val="dk1"/>
          </a:fontRef>
        </p:style>
        <p:txBody>
          <a:bodyPr/>
          <a:lstStyle/>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void Mult(int **a, int **b, int m, int r, int p)   </a:t>
            </a:r>
            <a:endParaRPr lang="en-US" altLang="zh-CN" sz="2800" b="1">
              <a:solidFill>
                <a:srgbClr val="00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    for(int i=0; i&lt;m; i++) </a:t>
            </a:r>
            <a:endParaRPr lang="en-US" altLang="zh-CN" sz="2800" b="1">
              <a:solidFill>
                <a:srgbClr val="00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     { </a:t>
            </a:r>
            <a:endParaRPr lang="en-US" altLang="zh-CN" sz="2800" b="1">
              <a:solidFill>
                <a:srgbClr val="00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         for(int j=0; j&lt;p; j++)</a:t>
            </a:r>
            <a:endParaRPr lang="en-US" altLang="zh-CN" sz="2800" b="1">
              <a:solidFill>
                <a:srgbClr val="00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         { </a:t>
            </a:r>
            <a:endParaRPr lang="en-US" altLang="zh-CN" sz="2800" b="1">
              <a:solidFill>
                <a:srgbClr val="00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             sum=0; </a:t>
            </a:r>
            <a:endParaRPr lang="en-US" altLang="zh-CN" sz="2800" b="1">
              <a:solidFill>
                <a:srgbClr val="00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             for(int k=0; k&lt;r; k++)</a:t>
            </a:r>
            <a:endParaRPr lang="en-US" altLang="zh-CN" sz="2800" b="1">
              <a:solidFill>
                <a:srgbClr val="FF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FF0000"/>
                </a:solidFill>
                <a:latin typeface="Times New Roman" panose="02020603050405020304" pitchFamily="18" charset="0"/>
                <a:ea typeface="华文楷体" panose="02010600040101010101" pitchFamily="2" charset="-122"/>
              </a:rPr>
              <a:t>             </a:t>
            </a:r>
            <a:r>
              <a:rPr lang="en-US" altLang="zh-CN" sz="2800" b="1">
                <a:solidFill>
                  <a:srgbClr val="000000"/>
                </a:solidFill>
                <a:latin typeface="Times New Roman" panose="02020603050405020304" pitchFamily="18" charset="0"/>
                <a:ea typeface="华文楷体" panose="02010600040101010101" pitchFamily="2" charset="-122"/>
              </a:rPr>
              <a:t>    sum+=a[i][k]*b[k][j]; </a:t>
            </a:r>
            <a:endParaRPr lang="en-US" altLang="zh-CN" sz="2800" b="1">
              <a:solidFill>
                <a:srgbClr val="00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             cout&lt;&lt;sum;  </a:t>
            </a:r>
            <a:r>
              <a:rPr lang="en-US" altLang="zh-CN" sz="2800" b="1">
                <a:solidFill>
                  <a:srgbClr val="FF0000"/>
                </a:solidFill>
                <a:latin typeface="Times New Roman" panose="02020603050405020304" pitchFamily="18" charset="0"/>
                <a:ea typeface="华文楷体" panose="02010600040101010101" pitchFamily="2" charset="-122"/>
              </a:rPr>
              <a:t>   </a:t>
            </a:r>
            <a:endParaRPr lang="en-US" altLang="zh-CN" sz="2800" b="1">
              <a:solidFill>
                <a:srgbClr val="FF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FF0000"/>
                </a:solidFill>
                <a:latin typeface="Times New Roman" panose="02020603050405020304" pitchFamily="18" charset="0"/>
                <a:ea typeface="华文楷体" panose="02010600040101010101" pitchFamily="2" charset="-122"/>
              </a:rPr>
              <a:t>         </a:t>
            </a:r>
            <a:r>
              <a:rPr lang="en-US" altLang="zh-CN" sz="2800" b="1">
                <a:solidFill>
                  <a:srgbClr val="000000"/>
                </a:solidFill>
                <a:latin typeface="Times New Roman" panose="02020603050405020304" pitchFamily="18" charset="0"/>
                <a:ea typeface="华文楷体" panose="02010600040101010101" pitchFamily="2" charset="-122"/>
              </a:rPr>
              <a:t>}                                           </a:t>
            </a:r>
            <a:endParaRPr lang="en-US" altLang="zh-CN" sz="2800" b="1">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     }</a:t>
            </a:r>
            <a:endParaRPr lang="en-US" altLang="zh-CN" sz="2800" b="1">
              <a:solidFill>
                <a:srgbClr val="000000"/>
              </a:solidFill>
              <a:latin typeface="Times New Roman" panose="02020603050405020304" pitchFamily="18" charset="0"/>
              <a:ea typeface="华文楷体" panose="02010600040101010101" pitchFamily="2" charset="-122"/>
            </a:endParaRPr>
          </a:p>
          <a:p>
            <a:pPr indent="361950" eaLnBrk="0" hangingPunct="0"/>
            <a:r>
              <a:rPr lang="en-US" altLang="zh-CN" sz="2800" b="1">
                <a:solidFill>
                  <a:srgbClr val="000000"/>
                </a:solidFill>
                <a:latin typeface="Times New Roman" panose="02020603050405020304" pitchFamily="18" charset="0"/>
                <a:ea typeface="华文楷体" panose="02010600040101010101" pitchFamily="2" charset="-122"/>
              </a:rPr>
              <a:t>}</a:t>
            </a:r>
            <a:endParaRPr lang="en-US" altLang="zh-CN" sz="2800" b="1">
              <a:latin typeface="Times New Roman" panose="02020603050405020304" pitchFamily="18" charset="0"/>
              <a:ea typeface="华文楷体" panose="02010600040101010101" pitchFamily="2" charset="-122"/>
            </a:endParaRPr>
          </a:p>
        </p:txBody>
      </p:sp>
      <p:sp>
        <p:nvSpPr>
          <p:cNvPr id="103428" name="Rectangle 10"/>
          <p:cNvSpPr txBox="1">
            <a:spLocks noChangeArrowheads="1"/>
          </p:cNvSpPr>
          <p:nvPr/>
        </p:nvSpPr>
        <p:spPr bwMode="auto">
          <a:xfrm>
            <a:off x="0" y="215236"/>
            <a:ext cx="9009062" cy="82994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2400" b="1" dirty="0">
                <a:solidFill>
                  <a:schemeClr val="bg1"/>
                </a:solidFill>
                <a:latin typeface="黑体" panose="02010609060101010101" pitchFamily="49" charset="-122"/>
                <a:ea typeface="黑体" panose="02010609060101010101" pitchFamily="49" charset="-122"/>
                <a:sym typeface="+mn-ea"/>
              </a:rPr>
              <a:t>练习：试确定下述程序的执行步数(语句频度)，该函数实现一个m×r矩阵与一个r×p矩阵之间的乘法:</a:t>
            </a:r>
            <a:endParaRPr lang="en-US" altLang="zh-CN" sz="2400" b="1" dirty="0">
              <a:solidFill>
                <a:schemeClr val="bg1"/>
              </a:solidFill>
              <a:latin typeface="黑体" panose="02010609060101010101" pitchFamily="49" charset="-122"/>
              <a:ea typeface="黑体" panose="02010609060101010101" pitchFamily="49" charset="-122"/>
              <a:sym typeface="+mn-ea"/>
            </a:endParaRPr>
          </a:p>
        </p:txBody>
      </p:sp>
      <p:sp>
        <p:nvSpPr>
          <p:cNvPr id="103429" name="Rectangle 12"/>
          <p:cNvSpPr>
            <a:spLocks noChangeArrowheads="1"/>
          </p:cNvSpPr>
          <p:nvPr/>
        </p:nvSpPr>
        <p:spPr bwMode="auto">
          <a:xfrm>
            <a:off x="1042988" y="32845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华文楷体" panose="02010600040101010101" pitchFamily="2" charset="-122"/>
              <a:ea typeface="华文楷体" panose="02010600040101010101" pitchFamily="2" charset="-122"/>
            </a:endParaRPr>
          </a:p>
        </p:txBody>
      </p:sp>
      <p:sp>
        <p:nvSpPr>
          <p:cNvPr id="2" name="矩形 1"/>
          <p:cNvSpPr>
            <a:spLocks noChangeArrowheads="1"/>
          </p:cNvSpPr>
          <p:nvPr/>
        </p:nvSpPr>
        <p:spPr bwMode="auto">
          <a:xfrm>
            <a:off x="4858385" y="1632585"/>
            <a:ext cx="1174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361950" eaLnBrk="0" hangingPunct="0"/>
            <a:r>
              <a:rPr lang="en-US" altLang="zh-CN" sz="2400" b="1">
                <a:solidFill>
                  <a:srgbClr val="FF0000"/>
                </a:solidFill>
                <a:latin typeface="华文楷体" panose="02010600040101010101" pitchFamily="2" charset="-122"/>
                <a:ea typeface="华文楷体" panose="02010600040101010101" pitchFamily="2" charset="-122"/>
              </a:rPr>
              <a:t>m+1</a:t>
            </a:r>
            <a:endParaRPr lang="en-US" altLang="zh-CN" sz="2400">
              <a:latin typeface="华文楷体" panose="02010600040101010101" pitchFamily="2" charset="-122"/>
              <a:ea typeface="华文楷体" panose="02010600040101010101" pitchFamily="2" charset="-122"/>
            </a:endParaRPr>
          </a:p>
        </p:txBody>
      </p:sp>
      <p:sp>
        <p:nvSpPr>
          <p:cNvPr id="3" name="矩形 2"/>
          <p:cNvSpPr>
            <a:spLocks noChangeArrowheads="1"/>
          </p:cNvSpPr>
          <p:nvPr/>
        </p:nvSpPr>
        <p:spPr bwMode="auto">
          <a:xfrm>
            <a:off x="4995228" y="2427923"/>
            <a:ext cx="1316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FF0000"/>
                </a:solidFill>
                <a:latin typeface="华文楷体" panose="02010600040101010101" pitchFamily="2" charset="-122"/>
                <a:ea typeface="华文楷体" panose="02010600040101010101" pitchFamily="2" charset="-122"/>
              </a:rPr>
              <a:t>m*</a:t>
            </a:r>
            <a:r>
              <a:rPr lang="en-US" altLang="zh-CN" sz="2400" b="1">
                <a:solidFill>
                  <a:srgbClr val="FF0000"/>
                </a:solidFill>
                <a:latin typeface="华文楷体" panose="02010600040101010101" pitchFamily="2" charset="-122"/>
                <a:ea typeface="华文楷体" panose="02010600040101010101" pitchFamily="2" charset="-122"/>
              </a:rPr>
              <a:t>(p+1)</a:t>
            </a:r>
            <a:r>
              <a:rPr lang="en-US" altLang="zh-CN" sz="2400">
                <a:solidFill>
                  <a:srgbClr val="FF0000"/>
                </a:solidFill>
                <a:latin typeface="华文楷体" panose="02010600040101010101" pitchFamily="2" charset="-122"/>
                <a:ea typeface="华文楷体" panose="02010600040101010101" pitchFamily="2" charset="-122"/>
              </a:rPr>
              <a:t> </a:t>
            </a:r>
            <a:endParaRPr lang="zh-CN" altLang="en-US" sz="2400">
              <a:solidFill>
                <a:srgbClr val="FF0000"/>
              </a:solidFill>
              <a:latin typeface="华文楷体" panose="02010600040101010101" pitchFamily="2" charset="-122"/>
              <a:ea typeface="华文楷体" panose="02010600040101010101" pitchFamily="2" charset="-122"/>
            </a:endParaRPr>
          </a:p>
        </p:txBody>
      </p:sp>
      <p:sp>
        <p:nvSpPr>
          <p:cNvPr id="4" name="矩形 3"/>
          <p:cNvSpPr>
            <a:spLocks noChangeArrowheads="1"/>
          </p:cNvSpPr>
          <p:nvPr/>
        </p:nvSpPr>
        <p:spPr bwMode="auto">
          <a:xfrm>
            <a:off x="4957445" y="3284538"/>
            <a:ext cx="1075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361950" eaLnBrk="0" hangingPunct="0"/>
            <a:r>
              <a:rPr lang="en-US" altLang="zh-CN" sz="2400" b="1">
                <a:solidFill>
                  <a:srgbClr val="FF0000"/>
                </a:solidFill>
                <a:latin typeface="华文楷体" panose="02010600040101010101" pitchFamily="2" charset="-122"/>
                <a:ea typeface="华文楷体" panose="02010600040101010101" pitchFamily="2" charset="-122"/>
              </a:rPr>
              <a:t>m*p</a:t>
            </a:r>
            <a:endParaRPr lang="en-US" altLang="zh-CN" sz="2400" b="1">
              <a:solidFill>
                <a:srgbClr val="FF0000"/>
              </a:solidFill>
              <a:latin typeface="华文楷体" panose="02010600040101010101" pitchFamily="2" charset="-122"/>
              <a:ea typeface="华文楷体" panose="02010600040101010101" pitchFamily="2" charset="-122"/>
            </a:endParaRPr>
          </a:p>
        </p:txBody>
      </p:sp>
      <p:sp>
        <p:nvSpPr>
          <p:cNvPr id="5" name="矩形 4"/>
          <p:cNvSpPr>
            <a:spLocks noChangeArrowheads="1"/>
          </p:cNvSpPr>
          <p:nvPr/>
        </p:nvSpPr>
        <p:spPr bwMode="auto">
          <a:xfrm>
            <a:off x="5338763" y="3746500"/>
            <a:ext cx="14734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FF0000"/>
                </a:solidFill>
                <a:latin typeface="华文楷体" panose="02010600040101010101" pitchFamily="2" charset="-122"/>
                <a:ea typeface="华文楷体" panose="02010600040101010101" pitchFamily="2" charset="-122"/>
              </a:rPr>
              <a:t>m*p*(r+1)</a:t>
            </a:r>
            <a:endParaRPr lang="zh-CN" altLang="en-US" sz="2400" b="1">
              <a:solidFill>
                <a:srgbClr val="FF0000"/>
              </a:solidFill>
              <a:latin typeface="华文楷体" panose="02010600040101010101" pitchFamily="2" charset="-122"/>
              <a:ea typeface="华文楷体" panose="02010600040101010101" pitchFamily="2" charset="-122"/>
            </a:endParaRPr>
          </a:p>
        </p:txBody>
      </p:sp>
      <p:sp>
        <p:nvSpPr>
          <p:cNvPr id="6" name="矩形 5"/>
          <p:cNvSpPr>
            <a:spLocks noChangeArrowheads="1"/>
          </p:cNvSpPr>
          <p:nvPr/>
        </p:nvSpPr>
        <p:spPr bwMode="auto">
          <a:xfrm>
            <a:off x="5367655" y="4208145"/>
            <a:ext cx="9444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FF0000"/>
                </a:solidFill>
                <a:latin typeface="华文楷体" panose="02010600040101010101" pitchFamily="2" charset="-122"/>
                <a:ea typeface="华文楷体" panose="02010600040101010101" pitchFamily="2" charset="-122"/>
              </a:rPr>
              <a:t>m*p*r</a:t>
            </a:r>
            <a:endParaRPr lang="zh-CN" altLang="en-US" sz="2400" b="1">
              <a:solidFill>
                <a:srgbClr val="FF0000"/>
              </a:solidFill>
              <a:latin typeface="华文楷体" panose="02010600040101010101" pitchFamily="2" charset="-122"/>
              <a:ea typeface="华文楷体" panose="02010600040101010101" pitchFamily="2" charset="-122"/>
            </a:endParaRPr>
          </a:p>
        </p:txBody>
      </p:sp>
      <p:sp>
        <p:nvSpPr>
          <p:cNvPr id="7" name="矩形 6"/>
          <p:cNvSpPr>
            <a:spLocks noChangeArrowheads="1"/>
          </p:cNvSpPr>
          <p:nvPr/>
        </p:nvSpPr>
        <p:spPr bwMode="auto">
          <a:xfrm>
            <a:off x="5484178" y="4669473"/>
            <a:ext cx="710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FF0000"/>
                </a:solidFill>
                <a:latin typeface="华文楷体" panose="02010600040101010101" pitchFamily="2" charset="-122"/>
                <a:ea typeface="华文楷体" panose="02010600040101010101" pitchFamily="2" charset="-122"/>
              </a:rPr>
              <a:t>m*p</a:t>
            </a:r>
            <a:endParaRPr lang="zh-CN" altLang="en-US" sz="2400">
              <a:latin typeface="华文楷体" panose="02010600040101010101" pitchFamily="2" charset="-122"/>
              <a:ea typeface="华文楷体" panose="02010600040101010101" pitchFamily="2" charset="-122"/>
            </a:endParaRPr>
          </a:p>
        </p:txBody>
      </p:sp>
      <p:sp>
        <p:nvSpPr>
          <p:cNvPr id="8" name="矩形 7"/>
          <p:cNvSpPr>
            <a:spLocks noChangeArrowheads="1"/>
          </p:cNvSpPr>
          <p:nvPr/>
        </p:nvSpPr>
        <p:spPr bwMode="auto">
          <a:xfrm>
            <a:off x="3736975" y="5779770"/>
            <a:ext cx="41184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361950" eaLnBrk="0" hangingPunct="0"/>
            <a:r>
              <a:rPr lang="en-US" altLang="zh-CN" sz="2400" b="1">
                <a:solidFill>
                  <a:srgbClr val="FF0000"/>
                </a:solidFill>
                <a:latin typeface="华文楷体" panose="02010600040101010101" pitchFamily="2" charset="-122"/>
                <a:ea typeface="华文楷体" panose="02010600040101010101" pitchFamily="2" charset="-122"/>
              </a:rPr>
              <a:t>f = 2*m*p*r+4*m*p+2*m+1</a:t>
            </a:r>
            <a:endParaRPr lang="en-US" altLang="zh-CN" sz="240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23850" y="260350"/>
            <a:ext cx="8074660" cy="58356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2.1.5  递归算法的时间复杂</a:t>
            </a:r>
            <a:r>
              <a:rPr lang="zh-CN" altLang="en-US" sz="3200" b="1" dirty="0">
                <a:solidFill>
                  <a:schemeClr val="bg1"/>
                </a:solidFill>
                <a:latin typeface="黑体" panose="02010609060101010101" pitchFamily="49" charset="-122"/>
                <a:ea typeface="黑体" panose="02010609060101010101" pitchFamily="49" charset="-122"/>
                <a:sym typeface="+mn-ea"/>
              </a:rPr>
              <a:t>性</a:t>
            </a:r>
            <a:r>
              <a:rPr lang="en-US" altLang="zh-CN" sz="3200" b="1" dirty="0">
                <a:solidFill>
                  <a:schemeClr val="bg1"/>
                </a:solidFill>
                <a:latin typeface="黑体" panose="02010609060101010101" pitchFamily="49" charset="-122"/>
                <a:ea typeface="黑体" panose="02010609060101010101" pitchFamily="49" charset="-122"/>
                <a:sym typeface="+mn-ea"/>
              </a:rPr>
              <a:t>分析</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
        <p:nvSpPr>
          <p:cNvPr id="180227" name="Text Box 3"/>
          <p:cNvSpPr txBox="1">
            <a:spLocks noChangeArrowheads="1"/>
          </p:cNvSpPr>
          <p:nvPr/>
        </p:nvSpPr>
        <p:spPr bwMode="auto">
          <a:xfrm>
            <a:off x="416215" y="1201103"/>
            <a:ext cx="8105803" cy="2676525"/>
          </a:xfrm>
          <a:prstGeom prst="rect">
            <a:avLst/>
          </a:prstGeom>
          <a:noFill/>
          <a:ln w="9525">
            <a:noFill/>
            <a:miter lim="800000"/>
          </a:ln>
          <a:effectLst/>
        </p:spPr>
        <p:txBody>
          <a:bodyPr wrap="square">
            <a:spAutoFit/>
          </a:bodyPr>
          <a:lstStyle/>
          <a:p>
            <a:pPr>
              <a:lnSpc>
                <a:spcPct val="150000"/>
              </a:lnSpc>
              <a:spcBef>
                <a:spcPct val="50000"/>
              </a:spcBef>
            </a:pPr>
            <a:r>
              <a:rPr lang="zh-CN" altLang="pt-BR" sz="2800" b="1" dirty="0">
                <a:latin typeface="楷体" panose="02010609060101010101" pitchFamily="49" charset="-122"/>
                <a:ea typeface="楷体" panose="02010609060101010101" pitchFamily="49" charset="-122"/>
                <a:cs typeface="Times New Roman" panose="02020603050405020304" pitchFamily="18" charset="0"/>
              </a:rPr>
              <a:t>　　对递归算法时间复杂度的分析，关键是根据</a:t>
            </a:r>
            <a:r>
              <a:rPr lang="zh-CN" altLang="pt-BR"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递归过程</a:t>
            </a:r>
            <a:r>
              <a:rPr lang="zh-CN" altLang="pt-BR" sz="2800" b="1" dirty="0">
                <a:latin typeface="楷体" panose="02010609060101010101" pitchFamily="49" charset="-122"/>
                <a:ea typeface="楷体" panose="02010609060101010101" pitchFamily="49" charset="-122"/>
                <a:cs typeface="Times New Roman" panose="02020603050405020304" pitchFamily="18" charset="0"/>
              </a:rPr>
              <a:t>建立递推关系式，然后</a:t>
            </a:r>
            <a:r>
              <a:rPr lang="zh-CN" altLang="pt-BR"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求解这个递推关系式</a:t>
            </a:r>
            <a:r>
              <a:rPr lang="zh-CN" altLang="pt-BR" sz="2800" b="1" dirty="0">
                <a:latin typeface="楷体" panose="02010609060101010101" pitchFamily="49" charset="-122"/>
                <a:ea typeface="楷体" panose="02010609060101010101" pitchFamily="49" charset="-122"/>
                <a:cs typeface="Times New Roman" panose="02020603050405020304" pitchFamily="18" charset="0"/>
              </a:rPr>
              <a:t>，得到一个表示算法执行时间的表达式，最后用</a:t>
            </a:r>
            <a:r>
              <a:rPr lang="zh-CN" altLang="pt-BR"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渐进符号</a:t>
            </a:r>
            <a:r>
              <a:rPr lang="zh-CN" altLang="pt-BR" sz="2800" b="1" dirty="0">
                <a:latin typeface="楷体" panose="02010609060101010101" pitchFamily="49" charset="-122"/>
                <a:ea typeface="楷体" panose="02010609060101010101" pitchFamily="49" charset="-122"/>
                <a:cs typeface="Times New Roman" panose="02020603050405020304" pitchFamily="18" charset="0"/>
              </a:rPr>
              <a:t>来表示这个表达式即得到算法的时间复杂度。</a:t>
            </a:r>
            <a:endParaRPr lang="zh-CN" altLang="pt-BR" sz="2800" b="1" dirty="0">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0825" y="44450"/>
            <a:ext cx="8497888" cy="953135"/>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sym typeface="+mn-ea"/>
              </a:rPr>
              <a:t>【例2.6】写出求解梵塔问题的递归算法，分析其时间复杂度。</a:t>
            </a:r>
            <a:endParaRPr lang="en-US" altLang="zh-CN" sz="2800" b="1" dirty="0">
              <a:solidFill>
                <a:schemeClr val="bg1"/>
              </a:solidFill>
              <a:latin typeface="黑体" panose="02010609060101010101" pitchFamily="49" charset="-122"/>
              <a:ea typeface="黑体" panose="02010609060101010101" pitchFamily="49" charset="-122"/>
              <a:sym typeface="+mn-ea"/>
            </a:endParaRPr>
          </a:p>
        </p:txBody>
      </p:sp>
      <p:sp>
        <p:nvSpPr>
          <p:cNvPr id="177155" name="Text Box 3"/>
          <p:cNvSpPr txBox="1">
            <a:spLocks noChangeArrowheads="1"/>
          </p:cNvSpPr>
          <p:nvPr/>
        </p:nvSpPr>
        <p:spPr bwMode="auto">
          <a:xfrm>
            <a:off x="468630" y="1156335"/>
            <a:ext cx="8280400" cy="30803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pPr>
            <a:r>
              <a:rPr lang="en-US" altLang="zh-CN" sz="2400" b="1" dirty="0">
                <a:solidFill>
                  <a:srgbClr val="FF00FF"/>
                </a:solidFill>
                <a:latin typeface="Times New Roman" panose="02020603050405020304" pitchFamily="18" charset="0"/>
                <a:ea typeface="楷体" panose="02010609060101010101" pitchFamily="49" charset="-122"/>
              </a:rPr>
              <a:t>void Hanoi(</a:t>
            </a:r>
            <a:r>
              <a:rPr lang="en-US" altLang="zh-CN" sz="2400" b="1" dirty="0" err="1">
                <a:solidFill>
                  <a:srgbClr val="FF00FF"/>
                </a:solidFill>
                <a:latin typeface="Times New Roman" panose="02020603050405020304" pitchFamily="18" charset="0"/>
                <a:ea typeface="楷体" panose="02010609060101010101" pitchFamily="49" charset="-122"/>
              </a:rPr>
              <a:t>int</a:t>
            </a:r>
            <a:r>
              <a:rPr lang="en-US" altLang="zh-CN" sz="2400" b="1" dirty="0">
                <a:solidFill>
                  <a:srgbClr val="FF00FF"/>
                </a:solidFill>
                <a:latin typeface="Times New Roman" panose="02020603050405020304" pitchFamily="18" charset="0"/>
                <a:ea typeface="楷体" panose="02010609060101010101" pitchFamily="49" charset="-122"/>
              </a:rPr>
              <a:t> </a:t>
            </a:r>
            <a:r>
              <a:rPr lang="en-US" altLang="zh-CN" sz="2400" b="1" dirty="0" err="1">
                <a:solidFill>
                  <a:srgbClr val="FF00FF"/>
                </a:solidFill>
                <a:latin typeface="Times New Roman" panose="02020603050405020304" pitchFamily="18" charset="0"/>
                <a:ea typeface="楷体" panose="02010609060101010101" pitchFamily="49" charset="-122"/>
              </a:rPr>
              <a:t>n,char</a:t>
            </a:r>
            <a:r>
              <a:rPr lang="en-US" altLang="zh-CN" sz="2400" b="1" dirty="0">
                <a:solidFill>
                  <a:srgbClr val="FF00FF"/>
                </a:solidFill>
                <a:latin typeface="Times New Roman" panose="02020603050405020304" pitchFamily="18" charset="0"/>
                <a:ea typeface="楷体" panose="02010609060101010101" pitchFamily="49" charset="-122"/>
              </a:rPr>
              <a:t> A</a:t>
            </a:r>
            <a:r>
              <a:rPr lang="en-US" altLang="zh-CN" sz="2400" b="1" dirty="0" err="1">
                <a:solidFill>
                  <a:srgbClr val="FF00FF"/>
                </a:solidFill>
                <a:latin typeface="Times New Roman" panose="02020603050405020304" pitchFamily="18" charset="0"/>
                <a:ea typeface="楷体" panose="02010609060101010101" pitchFamily="49" charset="-122"/>
              </a:rPr>
              <a:t>,char</a:t>
            </a:r>
            <a:r>
              <a:rPr lang="en-US" altLang="zh-CN" sz="2400" b="1" dirty="0">
                <a:solidFill>
                  <a:srgbClr val="FF00FF"/>
                </a:solidFill>
                <a:latin typeface="Times New Roman" panose="02020603050405020304" pitchFamily="18" charset="0"/>
                <a:ea typeface="楷体" panose="02010609060101010101" pitchFamily="49" charset="-122"/>
              </a:rPr>
              <a:t> </a:t>
            </a:r>
            <a:r>
              <a:rPr lang="en-US" altLang="zh-CN" sz="2400" b="1" dirty="0" err="1">
                <a:solidFill>
                  <a:srgbClr val="FF00FF"/>
                </a:solidFill>
                <a:latin typeface="Times New Roman" panose="02020603050405020304" pitchFamily="18" charset="0"/>
                <a:ea typeface="楷体" panose="02010609060101010101" pitchFamily="49" charset="-122"/>
              </a:rPr>
              <a:t>B,char</a:t>
            </a:r>
            <a:r>
              <a:rPr lang="en-US" altLang="zh-CN" sz="2400" b="1" dirty="0">
                <a:solidFill>
                  <a:srgbClr val="FF00FF"/>
                </a:solidFill>
                <a:latin typeface="Times New Roman" panose="02020603050405020304" pitchFamily="18" charset="0"/>
                <a:ea typeface="楷体" panose="02010609060101010101" pitchFamily="49" charset="-122"/>
              </a:rPr>
              <a:t> C)</a:t>
            </a:r>
            <a:endParaRPr lang="en-US" altLang="zh-CN" sz="2400" b="1" dirty="0">
              <a:solidFill>
                <a:srgbClr val="FF00FF"/>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chemeClr val="tx1"/>
                </a:solidFill>
                <a:latin typeface="Times New Roman" panose="02020603050405020304" pitchFamily="18" charset="0"/>
                <a:ea typeface="楷体" panose="02010609060101010101" pitchFamily="49" charset="-122"/>
              </a:rPr>
              <a:t>{   if (n==1)</a:t>
            </a:r>
            <a:endParaRPr lang="en-US" altLang="zh-CN" sz="2400" b="1" dirty="0">
              <a:solidFill>
                <a:schemeClr val="tx1"/>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chemeClr val="tx1"/>
                </a:solidFill>
                <a:latin typeface="Times New Roman" panose="02020603050405020304" pitchFamily="18" charset="0"/>
                <a:ea typeface="楷体" panose="02010609060101010101" pitchFamily="49" charset="-122"/>
              </a:rPr>
              <a:t>printf</a:t>
            </a:r>
            <a:r>
              <a:rPr lang="en-US" altLang="zh-CN" sz="2400" b="1" dirty="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将盘片</a:t>
            </a:r>
            <a:r>
              <a:rPr lang="en-US" altLang="zh-CN" sz="2400" b="1" dirty="0">
                <a:solidFill>
                  <a:schemeClr val="tx1"/>
                </a:solidFill>
                <a:latin typeface="Times New Roman" panose="02020603050405020304" pitchFamily="18" charset="0"/>
                <a:ea typeface="楷体" panose="02010609060101010101" pitchFamily="49" charset="-122"/>
              </a:rPr>
              <a:t>%d</a:t>
            </a:r>
            <a:r>
              <a:rPr lang="zh-CN" altLang="en-US" sz="2400" b="1" dirty="0">
                <a:solidFill>
                  <a:schemeClr val="tx1"/>
                </a:solidFill>
                <a:latin typeface="Times New Roman" panose="02020603050405020304" pitchFamily="18" charset="0"/>
                <a:ea typeface="楷体" panose="02010609060101010101" pitchFamily="49" charset="-122"/>
              </a:rPr>
              <a:t>从</a:t>
            </a:r>
            <a:r>
              <a:rPr lang="en-US" altLang="zh-CN" sz="2400" b="1" dirty="0">
                <a:solidFill>
                  <a:schemeClr val="tx1"/>
                </a:solidFill>
                <a:latin typeface="Times New Roman" panose="02020603050405020304" pitchFamily="18" charset="0"/>
                <a:ea typeface="楷体" panose="02010609060101010101" pitchFamily="49" charset="-122"/>
              </a:rPr>
              <a:t>%c</a:t>
            </a:r>
            <a:r>
              <a:rPr lang="zh-CN" altLang="en-US" sz="2400" b="1" dirty="0">
                <a:solidFill>
                  <a:schemeClr val="tx1"/>
                </a:solidFill>
                <a:latin typeface="Times New Roman" panose="02020603050405020304" pitchFamily="18" charset="0"/>
                <a:ea typeface="楷体" panose="02010609060101010101" pitchFamily="49" charset="-122"/>
              </a:rPr>
              <a:t>搬到</a:t>
            </a:r>
            <a:r>
              <a:rPr lang="en-US" altLang="zh-CN" sz="2400" b="1" dirty="0">
                <a:solidFill>
                  <a:schemeClr val="tx1"/>
                </a:solidFill>
                <a:latin typeface="Times New Roman" panose="02020603050405020304" pitchFamily="18" charset="0"/>
                <a:ea typeface="楷体" panose="02010609060101010101" pitchFamily="49" charset="-122"/>
              </a:rPr>
              <a:t>%c\</a:t>
            </a:r>
            <a:r>
              <a:rPr lang="en-US" altLang="zh-CN" sz="2400" b="1" dirty="0" err="1">
                <a:solidFill>
                  <a:schemeClr val="tx1"/>
                </a:solidFill>
                <a:latin typeface="Times New Roman" panose="02020603050405020304" pitchFamily="18" charset="0"/>
                <a:ea typeface="楷体" panose="02010609060101010101" pitchFamily="49" charset="-122"/>
              </a:rPr>
              <a:t>n",n,A,C</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chemeClr val="tx1"/>
                </a:solidFill>
                <a:latin typeface="Times New Roman" panose="02020603050405020304" pitchFamily="18" charset="0"/>
                <a:ea typeface="楷体" panose="02010609060101010101" pitchFamily="49" charset="-122"/>
              </a:rPr>
              <a:t>    else</a:t>
            </a:r>
            <a:endParaRPr lang="en-US" altLang="zh-CN" sz="2400" b="1" dirty="0">
              <a:solidFill>
                <a:schemeClr val="tx1"/>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chemeClr val="tx1"/>
                </a:solidFill>
                <a:latin typeface="Times New Roman" panose="02020603050405020304" pitchFamily="18" charset="0"/>
                <a:ea typeface="楷体" panose="02010609060101010101" pitchFamily="49" charset="-122"/>
              </a:rPr>
              <a:t>    {	  Hanoi(n-</a:t>
            </a:r>
            <a:r>
              <a:rPr lang="en-US" altLang="zh-CN" sz="2400" b="1" dirty="0" err="1">
                <a:solidFill>
                  <a:schemeClr val="tx1"/>
                </a:solidFill>
                <a:latin typeface="Times New Roman" panose="02020603050405020304" pitchFamily="18" charset="0"/>
                <a:ea typeface="楷体" panose="02010609060101010101" pitchFamily="49" charset="-122"/>
              </a:rPr>
              <a:t>1,A,C,B</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chemeClr val="tx1"/>
                </a:solidFill>
                <a:latin typeface="Times New Roman" panose="02020603050405020304" pitchFamily="18" charset="0"/>
                <a:ea typeface="楷体" panose="02010609060101010101" pitchFamily="49" charset="-122"/>
              </a:rPr>
              <a:t>printf</a:t>
            </a:r>
            <a:r>
              <a:rPr lang="en-US" altLang="zh-CN" sz="2400" b="1" dirty="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将盘片</a:t>
            </a:r>
            <a:r>
              <a:rPr lang="en-US" altLang="zh-CN" sz="2400" b="1" dirty="0">
                <a:solidFill>
                  <a:schemeClr val="tx1"/>
                </a:solidFill>
                <a:latin typeface="Times New Roman" panose="02020603050405020304" pitchFamily="18" charset="0"/>
                <a:ea typeface="楷体" panose="02010609060101010101" pitchFamily="49" charset="-122"/>
              </a:rPr>
              <a:t>%d</a:t>
            </a:r>
            <a:r>
              <a:rPr lang="zh-CN" altLang="en-US" sz="2400" b="1" dirty="0">
                <a:solidFill>
                  <a:schemeClr val="tx1"/>
                </a:solidFill>
                <a:latin typeface="Times New Roman" panose="02020603050405020304" pitchFamily="18" charset="0"/>
                <a:ea typeface="楷体" panose="02010609060101010101" pitchFamily="49" charset="-122"/>
              </a:rPr>
              <a:t>从</a:t>
            </a:r>
            <a:r>
              <a:rPr lang="en-US" altLang="zh-CN" sz="2400" b="1" dirty="0">
                <a:solidFill>
                  <a:schemeClr val="tx1"/>
                </a:solidFill>
                <a:latin typeface="Times New Roman" panose="02020603050405020304" pitchFamily="18" charset="0"/>
                <a:ea typeface="楷体" panose="02010609060101010101" pitchFamily="49" charset="-122"/>
              </a:rPr>
              <a:t>%c</a:t>
            </a:r>
            <a:r>
              <a:rPr lang="zh-CN" altLang="en-US" sz="2400" b="1" dirty="0">
                <a:solidFill>
                  <a:schemeClr val="tx1"/>
                </a:solidFill>
                <a:latin typeface="Times New Roman" panose="02020603050405020304" pitchFamily="18" charset="0"/>
                <a:ea typeface="楷体" panose="02010609060101010101" pitchFamily="49" charset="-122"/>
              </a:rPr>
              <a:t>搬到</a:t>
            </a:r>
            <a:r>
              <a:rPr lang="en-US" altLang="zh-CN" sz="2400" b="1" dirty="0">
                <a:solidFill>
                  <a:schemeClr val="tx1"/>
                </a:solidFill>
                <a:latin typeface="Times New Roman" panose="02020603050405020304" pitchFamily="18" charset="0"/>
                <a:ea typeface="楷体" panose="02010609060101010101" pitchFamily="49" charset="-122"/>
              </a:rPr>
              <a:t>%c\</a:t>
            </a:r>
            <a:r>
              <a:rPr lang="en-US" altLang="zh-CN" sz="2400" b="1" dirty="0" err="1">
                <a:solidFill>
                  <a:schemeClr val="tx1"/>
                </a:solidFill>
                <a:latin typeface="Times New Roman" panose="02020603050405020304" pitchFamily="18" charset="0"/>
                <a:ea typeface="楷体" panose="02010609060101010101" pitchFamily="49" charset="-122"/>
              </a:rPr>
              <a:t>n",n,A,C</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chemeClr val="tx1"/>
                </a:solidFill>
                <a:latin typeface="Times New Roman" panose="02020603050405020304" pitchFamily="18" charset="0"/>
                <a:ea typeface="楷体" panose="02010609060101010101" pitchFamily="49" charset="-122"/>
              </a:rPr>
              <a:t>	  Hanoi(n-</a:t>
            </a:r>
            <a:r>
              <a:rPr lang="en-US" altLang="zh-CN" sz="2400" b="1" dirty="0" err="1">
                <a:solidFill>
                  <a:schemeClr val="tx1"/>
                </a:solidFill>
                <a:latin typeface="Times New Roman" panose="02020603050405020304" pitchFamily="18" charset="0"/>
                <a:ea typeface="楷体" panose="02010609060101010101" pitchFamily="49" charset="-122"/>
              </a:rPr>
              <a:t>1,B,A,C</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chemeClr val="tx1"/>
                </a:solidFill>
                <a:latin typeface="Times New Roman" panose="02020603050405020304" pitchFamily="18" charset="0"/>
                <a:ea typeface="楷体" panose="02010609060101010101" pitchFamily="49" charset="-122"/>
              </a:rPr>
              <a:t>    }</a:t>
            </a:r>
            <a:endParaRPr lang="en-US" altLang="zh-CN" sz="2400" b="1" dirty="0">
              <a:solidFill>
                <a:schemeClr val="tx1"/>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p:txBody>
      </p:sp>
      <p:pic>
        <p:nvPicPr>
          <p:cNvPr id="7680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825" y="4405630"/>
            <a:ext cx="2656205" cy="210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Text Box 2"/>
          <p:cNvSpPr txBox="1">
            <a:spLocks noChangeArrowheads="1"/>
          </p:cNvSpPr>
          <p:nvPr/>
        </p:nvSpPr>
        <p:spPr bwMode="auto">
          <a:xfrm>
            <a:off x="3067685" y="4405630"/>
            <a:ext cx="555625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buNone/>
            </a:pPr>
            <a:r>
              <a:rPr kumimoji="1" lang="zh-CN" altLang="en-US" sz="2400" b="1">
                <a:solidFill>
                  <a:srgbClr val="FF00FF"/>
                </a:solidFill>
                <a:latin typeface="华文楷体" panose="02010600040101010101" pitchFamily="2" charset="-122"/>
                <a:ea typeface="华文楷体" panose="02010600040101010101" pitchFamily="2" charset="-122"/>
              </a:rPr>
              <a:t>关键</a:t>
            </a:r>
            <a:r>
              <a:rPr kumimoji="1" lang="zh-CN" altLang="en-US" sz="2400" b="1">
                <a:latin typeface="华文楷体" panose="02010600040101010101" pitchFamily="2" charset="-122"/>
                <a:ea typeface="华文楷体" panose="02010600040101010101" pitchFamily="2" charset="-122"/>
              </a:rPr>
              <a:t>：根据递归过程建立递归方程（递推关系式），然后求解这个递归方程。</a:t>
            </a:r>
            <a:endParaRPr kumimoji="1" lang="zh-CN" altLang="en-US" sz="2400" b="1">
              <a:latin typeface="华文楷体" panose="02010600040101010101" pitchFamily="2" charset="-122"/>
              <a:ea typeface="华文楷体" panose="02010600040101010101" pitchFamily="2" charset="-122"/>
            </a:endParaRPr>
          </a:p>
        </p:txBody>
      </p:sp>
      <p:sp>
        <p:nvSpPr>
          <p:cNvPr id="76804" name="Text Box 6"/>
          <p:cNvSpPr txBox="1">
            <a:spLocks noChangeArrowheads="1"/>
          </p:cNvSpPr>
          <p:nvPr/>
        </p:nvSpPr>
        <p:spPr bwMode="auto">
          <a:xfrm>
            <a:off x="3585845" y="5654675"/>
            <a:ext cx="452056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华文楷体" panose="02010600040101010101" pitchFamily="2" charset="-122"/>
                <a:ea typeface="华文楷体" panose="02010600040101010101" pitchFamily="2" charset="-122"/>
              </a:rPr>
              <a:t>T(1) =</a:t>
            </a:r>
            <a:r>
              <a:rPr lang="en-US" altLang="zh-CN" sz="2400" b="1">
                <a:latin typeface="华文楷体" panose="02010600040101010101" pitchFamily="2" charset="-122"/>
                <a:ea typeface="华文楷体" panose="02010600040101010101" pitchFamily="2" charset="-122"/>
                <a:sym typeface="+mn-ea"/>
              </a:rPr>
              <a:t>1</a:t>
            </a:r>
            <a:r>
              <a:rPr lang="en-US" altLang="zh-CN" sz="2400" b="1">
                <a:latin typeface="华文楷体" panose="02010600040101010101" pitchFamily="2" charset="-122"/>
                <a:ea typeface="华文楷体" panose="02010600040101010101" pitchFamily="2" charset="-122"/>
              </a:rPr>
              <a:t>                          (</a:t>
            </a:r>
            <a:r>
              <a:rPr lang="en-US" altLang="zh-CN" sz="2400" b="1" i="1">
                <a:latin typeface="华文楷体" panose="02010600040101010101" pitchFamily="2" charset="-122"/>
                <a:ea typeface="华文楷体" panose="02010600040101010101" pitchFamily="2" charset="-122"/>
              </a:rPr>
              <a:t>n</a:t>
            </a:r>
            <a:r>
              <a:rPr lang="en-US" altLang="zh-CN" sz="2400" b="1">
                <a:latin typeface="华文楷体" panose="02010600040101010101" pitchFamily="2" charset="-122"/>
                <a:ea typeface="华文楷体" panose="02010600040101010101" pitchFamily="2" charset="-122"/>
              </a:rPr>
              <a:t>=1)</a:t>
            </a:r>
            <a:endParaRPr lang="en-US" altLang="zh-CN" sz="2400" b="1">
              <a:latin typeface="华文楷体" panose="02010600040101010101" pitchFamily="2" charset="-122"/>
              <a:ea typeface="华文楷体" panose="02010600040101010101" pitchFamily="2" charset="-122"/>
            </a:endParaRPr>
          </a:p>
          <a:p>
            <a:pPr eaLnBrk="1" hangingPunct="1"/>
            <a:r>
              <a:rPr lang="en-US" altLang="zh-CN" sz="2400" b="1">
                <a:latin typeface="华文楷体" panose="02010600040101010101" pitchFamily="2" charset="-122"/>
                <a:ea typeface="华文楷体" panose="02010600040101010101" pitchFamily="2" charset="-122"/>
              </a:rPr>
              <a:t>T(</a:t>
            </a:r>
            <a:r>
              <a:rPr lang="en-US" altLang="zh-CN" sz="2400" b="1" i="1">
                <a:latin typeface="华文楷体" panose="02010600040101010101" pitchFamily="2" charset="-122"/>
                <a:ea typeface="华文楷体" panose="02010600040101010101" pitchFamily="2" charset="-122"/>
              </a:rPr>
              <a:t>n</a:t>
            </a:r>
            <a:r>
              <a:rPr lang="en-US" altLang="zh-CN" sz="2400" b="1">
                <a:latin typeface="华文楷体" panose="02010600040101010101" pitchFamily="2" charset="-122"/>
                <a:ea typeface="华文楷体" panose="02010600040101010101" pitchFamily="2" charset="-122"/>
              </a:rPr>
              <a:t>) = 2*T(</a:t>
            </a:r>
            <a:r>
              <a:rPr lang="en-US" altLang="zh-CN" sz="2400" b="1" i="1">
                <a:latin typeface="华文楷体" panose="02010600040101010101" pitchFamily="2" charset="-122"/>
                <a:ea typeface="华文楷体" panose="02010600040101010101" pitchFamily="2" charset="-122"/>
              </a:rPr>
              <a:t>n</a:t>
            </a:r>
            <a:r>
              <a:rPr lang="en-US" altLang="zh-CN" sz="2400" b="1">
                <a:latin typeface="华文楷体" panose="02010600040101010101" pitchFamily="2" charset="-122"/>
                <a:ea typeface="华文楷体" panose="02010600040101010101" pitchFamily="2" charset="-122"/>
              </a:rPr>
              <a:t>-1)+</a:t>
            </a:r>
            <a:r>
              <a:rPr lang="en-US" altLang="zh-CN" sz="2400" b="1">
                <a:latin typeface="华文楷体" panose="02010600040101010101" pitchFamily="2" charset="-122"/>
                <a:ea typeface="华文楷体" panose="02010600040101010101" pitchFamily="2" charset="-122"/>
                <a:sym typeface="+mn-ea"/>
              </a:rPr>
              <a:t>1</a:t>
            </a:r>
            <a:r>
              <a:rPr lang="en-US" altLang="zh-CN" sz="2400" b="1">
                <a:latin typeface="华文楷体" panose="02010600040101010101" pitchFamily="2" charset="-122"/>
                <a:ea typeface="华文楷体" panose="02010600040101010101" pitchFamily="2" charset="-122"/>
              </a:rPr>
              <a:t>         (</a:t>
            </a:r>
            <a:r>
              <a:rPr lang="en-US" altLang="zh-CN" sz="2400" b="1" i="1">
                <a:latin typeface="华文楷体" panose="02010600040101010101" pitchFamily="2" charset="-122"/>
                <a:ea typeface="华文楷体" panose="02010600040101010101" pitchFamily="2" charset="-122"/>
              </a:rPr>
              <a:t>n</a:t>
            </a:r>
            <a:r>
              <a:rPr lang="en-US" altLang="zh-CN" sz="2400" b="1">
                <a:latin typeface="华文楷体" panose="02010600040101010101" pitchFamily="2" charset="-122"/>
                <a:ea typeface="华文楷体" panose="02010600040101010101" pitchFamily="2" charset="-122"/>
              </a:rPr>
              <a:t>&gt;1)</a:t>
            </a:r>
            <a:endParaRPr lang="en-US" altLang="zh-CN" sz="2400" b="1">
              <a:latin typeface="华文楷体" panose="02010600040101010101" pitchFamily="2" charset="-122"/>
              <a:ea typeface="华文楷体" panose="02010600040101010101" pitchFamily="2" charset="-122"/>
            </a:endParaRPr>
          </a:p>
        </p:txBody>
      </p:sp>
      <p:sp>
        <p:nvSpPr>
          <p:cNvPr id="76805" name="左大括号 7"/>
          <p:cNvSpPr/>
          <p:nvPr/>
        </p:nvSpPr>
        <p:spPr bwMode="auto">
          <a:xfrm>
            <a:off x="3290570" y="5654675"/>
            <a:ext cx="208915" cy="829945"/>
          </a:xfrm>
          <a:prstGeom prst="leftBrace">
            <a:avLst>
              <a:gd name="adj1" fmla="val 8302"/>
              <a:gd name="adj2" fmla="val 50000"/>
            </a:avLst>
          </a:prstGeom>
          <a:noFill/>
          <a:ln w="9525" algn="ctr">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n>
                <a:noFill/>
              </a:ln>
              <a:solidFill>
                <a:schemeClr val="bg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blinds(horizontal)">
                                      <p:cBhvr>
                                        <p:cTn id="7" dur="500"/>
                                        <p:tgtEl>
                                          <p:spTgt spid="1771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5">
                                            <p:txEl>
                                              <p:pRg st="0" end="0"/>
                                            </p:txEl>
                                          </p:spTgt>
                                        </p:tgtEl>
                                        <p:attrNameLst>
                                          <p:attrName>style.visibility</p:attrName>
                                        </p:attrNameLst>
                                      </p:cBhvr>
                                      <p:to>
                                        <p:strVal val="visible"/>
                                      </p:to>
                                    </p:set>
                                    <p:animEffect transition="in" filter="blinds(horizontal)">
                                      <p:cBhvr>
                                        <p:cTn id="12" dur="500"/>
                                        <p:tgtEl>
                                          <p:spTgt spid="1771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5">
                                            <p:txEl>
                                              <p:pRg st="0" end="0"/>
                                            </p:txEl>
                                          </p:spTgt>
                                        </p:tgtEl>
                                        <p:attrNameLst>
                                          <p:attrName>style.visibility</p:attrName>
                                        </p:attrNameLst>
                                      </p:cBhvr>
                                      <p:to>
                                        <p:strVal val="visible"/>
                                      </p:to>
                                    </p:set>
                                    <p:animEffect transition="in" filter="blinds(horizontal)">
                                      <p:cBhvr>
                                        <p:cTn id="17" dur="500"/>
                                        <p:tgtEl>
                                          <p:spTgt spid="177155">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7155">
                                            <p:txEl>
                                              <p:pRg st="1" end="1"/>
                                            </p:txEl>
                                          </p:spTgt>
                                        </p:tgtEl>
                                        <p:attrNameLst>
                                          <p:attrName>style.visibility</p:attrName>
                                        </p:attrNameLst>
                                      </p:cBhvr>
                                      <p:to>
                                        <p:strVal val="visible"/>
                                      </p:to>
                                    </p:set>
                                    <p:animEffect transition="in" filter="blinds(horizontal)">
                                      <p:cBhvr>
                                        <p:cTn id="20" dur="500"/>
                                        <p:tgtEl>
                                          <p:spTgt spid="177155">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7155">
                                            <p:txEl>
                                              <p:pRg st="2" end="2"/>
                                            </p:txEl>
                                          </p:spTgt>
                                        </p:tgtEl>
                                        <p:attrNameLst>
                                          <p:attrName>style.visibility</p:attrName>
                                        </p:attrNameLst>
                                      </p:cBhvr>
                                      <p:to>
                                        <p:strVal val="visible"/>
                                      </p:to>
                                    </p:set>
                                    <p:animEffect transition="in" filter="blinds(horizontal)">
                                      <p:cBhvr>
                                        <p:cTn id="23" dur="500"/>
                                        <p:tgtEl>
                                          <p:spTgt spid="177155">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7155">
                                            <p:txEl>
                                              <p:pRg st="3" end="3"/>
                                            </p:txEl>
                                          </p:spTgt>
                                        </p:tgtEl>
                                        <p:attrNameLst>
                                          <p:attrName>style.visibility</p:attrName>
                                        </p:attrNameLst>
                                      </p:cBhvr>
                                      <p:to>
                                        <p:strVal val="visible"/>
                                      </p:to>
                                    </p:set>
                                    <p:animEffect transition="in" filter="blinds(horizontal)">
                                      <p:cBhvr>
                                        <p:cTn id="26" dur="500"/>
                                        <p:tgtEl>
                                          <p:spTgt spid="177155">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77155">
                                            <p:txEl>
                                              <p:pRg st="4" end="4"/>
                                            </p:txEl>
                                          </p:spTgt>
                                        </p:tgtEl>
                                        <p:attrNameLst>
                                          <p:attrName>style.visibility</p:attrName>
                                        </p:attrNameLst>
                                      </p:cBhvr>
                                      <p:to>
                                        <p:strVal val="visible"/>
                                      </p:to>
                                    </p:set>
                                    <p:animEffect transition="in" filter="blinds(horizontal)">
                                      <p:cBhvr>
                                        <p:cTn id="29" dur="500"/>
                                        <p:tgtEl>
                                          <p:spTgt spid="177155">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77155">
                                            <p:txEl>
                                              <p:pRg st="5" end="5"/>
                                            </p:txEl>
                                          </p:spTgt>
                                        </p:tgtEl>
                                        <p:attrNameLst>
                                          <p:attrName>style.visibility</p:attrName>
                                        </p:attrNameLst>
                                      </p:cBhvr>
                                      <p:to>
                                        <p:strVal val="visible"/>
                                      </p:to>
                                    </p:set>
                                    <p:animEffect transition="in" filter="blinds(horizontal)">
                                      <p:cBhvr>
                                        <p:cTn id="32" dur="500"/>
                                        <p:tgtEl>
                                          <p:spTgt spid="177155">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77155">
                                            <p:txEl>
                                              <p:pRg st="6" end="6"/>
                                            </p:txEl>
                                          </p:spTgt>
                                        </p:tgtEl>
                                        <p:attrNameLst>
                                          <p:attrName>style.visibility</p:attrName>
                                        </p:attrNameLst>
                                      </p:cBhvr>
                                      <p:to>
                                        <p:strVal val="visible"/>
                                      </p:to>
                                    </p:set>
                                    <p:animEffect transition="in" filter="blinds(horizontal)">
                                      <p:cBhvr>
                                        <p:cTn id="35" dur="500"/>
                                        <p:tgtEl>
                                          <p:spTgt spid="177155">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77155">
                                            <p:txEl>
                                              <p:pRg st="7" end="7"/>
                                            </p:txEl>
                                          </p:spTgt>
                                        </p:tgtEl>
                                        <p:attrNameLst>
                                          <p:attrName>style.visibility</p:attrName>
                                        </p:attrNameLst>
                                      </p:cBhvr>
                                      <p:to>
                                        <p:strVal val="visible"/>
                                      </p:to>
                                    </p:set>
                                    <p:animEffect transition="in" filter="blinds(horizontal)">
                                      <p:cBhvr>
                                        <p:cTn id="38" dur="500"/>
                                        <p:tgtEl>
                                          <p:spTgt spid="177155">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77155">
                                            <p:txEl>
                                              <p:pRg st="8" end="8"/>
                                            </p:txEl>
                                          </p:spTgt>
                                        </p:tgtEl>
                                        <p:attrNameLst>
                                          <p:attrName>style.visibility</p:attrName>
                                        </p:attrNameLst>
                                      </p:cBhvr>
                                      <p:to>
                                        <p:strVal val="visible"/>
                                      </p:to>
                                    </p:set>
                                    <p:animEffect transition="in" filter="blinds(horizontal)">
                                      <p:cBhvr>
                                        <p:cTn id="41" dur="500"/>
                                        <p:tgtEl>
                                          <p:spTgt spid="17715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76807"/>
                                        </p:tgtEl>
                                        <p:attrNameLst>
                                          <p:attrName>style.visibility</p:attrName>
                                        </p:attrNameLst>
                                      </p:cBhvr>
                                      <p:to>
                                        <p:strVal val="visible"/>
                                      </p:to>
                                    </p:set>
                                    <p:anim calcmode="lin" valueType="num">
                                      <p:cBhvr additive="base">
                                        <p:cTn id="46" dur="500" fill="hold"/>
                                        <p:tgtEl>
                                          <p:spTgt spid="76807"/>
                                        </p:tgtEl>
                                        <p:attrNameLst>
                                          <p:attrName>ppt_x</p:attrName>
                                        </p:attrNameLst>
                                      </p:cBhvr>
                                      <p:tavLst>
                                        <p:tav tm="0">
                                          <p:val>
                                            <p:strVal val="#ppt_x"/>
                                          </p:val>
                                        </p:tav>
                                        <p:tav tm="100000">
                                          <p:val>
                                            <p:strVal val="#ppt_x"/>
                                          </p:val>
                                        </p:tav>
                                      </p:tavLst>
                                    </p:anim>
                                    <p:anim calcmode="lin" valueType="num">
                                      <p:cBhvr additive="base">
                                        <p:cTn id="47" dur="500" fill="hold"/>
                                        <p:tgtEl>
                                          <p:spTgt spid="7680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6805"/>
                                        </p:tgtEl>
                                        <p:attrNameLst>
                                          <p:attrName>style.visibility</p:attrName>
                                        </p:attrNameLst>
                                      </p:cBhvr>
                                      <p:to>
                                        <p:strVal val="visible"/>
                                      </p:to>
                                    </p:set>
                                    <p:animEffect transition="in" filter="blinds(horizontal)">
                                      <p:cBhvr>
                                        <p:cTn id="52" dur="500"/>
                                        <p:tgtEl>
                                          <p:spTgt spid="7680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6804"/>
                                        </p:tgtEl>
                                        <p:attrNameLst>
                                          <p:attrName>style.visibility</p:attrName>
                                        </p:attrNameLst>
                                      </p:cBhvr>
                                      <p:to>
                                        <p:strVal val="visible"/>
                                      </p:to>
                                    </p:set>
                                    <p:animEffect transition="in" filter="blinds(horizontal)">
                                      <p:cBhvr>
                                        <p:cTn id="55"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ldLvl="0" animBg="1"/>
      <p:bldP spid="76807" grpId="0" bldLvl="0" animBg="1"/>
      <p:bldP spid="76805" grpId="0" bldLvl="0" animBg="1"/>
      <p:bldP spid="7680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1187450" y="1916113"/>
            <a:ext cx="7083425" cy="3240087"/>
          </a:xfrm>
        </p:spPr>
        <p:txBody>
          <a:bodyPr/>
          <a:lstStyle/>
          <a:p>
            <a:pPr algn="just" eaLnBrk="1" hangingPunct="1">
              <a:buFontTx/>
              <a:buNone/>
            </a:pPr>
            <a:r>
              <a:rPr lang="zh-CN" altLang="en-US" sz="3600" b="1" smtClean="0">
                <a:solidFill>
                  <a:srgbClr val="CC0099"/>
                </a:solidFill>
                <a:latin typeface="华文楷体" panose="02010600040101010101" pitchFamily="2" charset="-122"/>
                <a:ea typeface="华文楷体" panose="02010600040101010101" pitchFamily="2" charset="-122"/>
              </a:rPr>
              <a:t>方法：</a:t>
            </a:r>
            <a:endParaRPr lang="zh-CN" altLang="en-US" sz="3600" b="1" smtClean="0">
              <a:solidFill>
                <a:srgbClr val="CC0099"/>
              </a:solidFill>
              <a:latin typeface="华文楷体" panose="02010600040101010101" pitchFamily="2" charset="-122"/>
              <a:ea typeface="华文楷体" panose="02010600040101010101" pitchFamily="2" charset="-122"/>
            </a:endParaRPr>
          </a:p>
          <a:p>
            <a:pPr algn="just" eaLnBrk="1" hangingPunct="1">
              <a:buFontTx/>
              <a:buNone/>
            </a:pPr>
            <a:r>
              <a:rPr lang="zh-CN" altLang="en-US" sz="3600" b="1" smtClean="0">
                <a:solidFill>
                  <a:srgbClr val="FF0000"/>
                </a:solidFill>
                <a:latin typeface="华文楷体" panose="02010600040101010101" pitchFamily="2" charset="-122"/>
                <a:ea typeface="华文楷体" panose="02010600040101010101" pitchFamily="2" charset="-122"/>
              </a:rPr>
              <a:t>            </a:t>
            </a:r>
            <a:r>
              <a:rPr lang="zh-CN" altLang="en-US" sz="3600" b="1" smtClean="0">
                <a:solidFill>
                  <a:schemeClr val="tx1"/>
                </a:solidFill>
                <a:latin typeface="华文楷体" panose="02010600040101010101" pitchFamily="2" charset="-122"/>
                <a:ea typeface="华文楷体" panose="02010600040101010101" pitchFamily="2" charset="-122"/>
              </a:rPr>
              <a:t>循环地展开递归方程，</a:t>
            </a:r>
            <a:endParaRPr lang="zh-CN" altLang="en-US" sz="3600" b="1" smtClean="0">
              <a:solidFill>
                <a:schemeClr val="tx1"/>
              </a:solidFill>
              <a:latin typeface="华文楷体" panose="02010600040101010101" pitchFamily="2" charset="-122"/>
              <a:ea typeface="华文楷体" panose="02010600040101010101" pitchFamily="2" charset="-122"/>
            </a:endParaRPr>
          </a:p>
          <a:p>
            <a:pPr algn="just" eaLnBrk="1" hangingPunct="1">
              <a:buFontTx/>
              <a:buNone/>
            </a:pPr>
            <a:r>
              <a:rPr lang="zh-CN" altLang="en-US" sz="3600" b="1" smtClean="0">
                <a:solidFill>
                  <a:schemeClr val="tx1"/>
                </a:solidFill>
                <a:latin typeface="华文楷体" panose="02010600040101010101" pitchFamily="2" charset="-122"/>
                <a:ea typeface="华文楷体" panose="02010600040101010101" pitchFamily="2" charset="-122"/>
              </a:rPr>
              <a:t>            把递归方程转化为和式，</a:t>
            </a:r>
            <a:endParaRPr lang="zh-CN" altLang="en-US" sz="3600" b="1" smtClean="0">
              <a:solidFill>
                <a:schemeClr val="tx1"/>
              </a:solidFill>
              <a:latin typeface="华文楷体" panose="02010600040101010101" pitchFamily="2" charset="-122"/>
              <a:ea typeface="华文楷体" panose="02010600040101010101" pitchFamily="2" charset="-122"/>
            </a:endParaRPr>
          </a:p>
          <a:p>
            <a:pPr algn="just" eaLnBrk="1" hangingPunct="1">
              <a:buFontTx/>
              <a:buNone/>
            </a:pPr>
            <a:r>
              <a:rPr lang="zh-CN" altLang="en-US" sz="3600" b="1" smtClean="0">
                <a:solidFill>
                  <a:schemeClr val="tx1"/>
                </a:solidFill>
                <a:latin typeface="华文楷体" panose="02010600040101010101" pitchFamily="2" charset="-122"/>
                <a:ea typeface="华文楷体" panose="02010600040101010101" pitchFamily="2" charset="-122"/>
              </a:rPr>
              <a:t>            然后可使用求和技术解之</a:t>
            </a:r>
            <a:r>
              <a:rPr lang="zh-CN" altLang="en-US" b="1" smtClean="0">
                <a:solidFill>
                  <a:schemeClr val="tx1"/>
                </a:solidFill>
                <a:latin typeface="华文楷体" panose="02010600040101010101" pitchFamily="2" charset="-122"/>
                <a:ea typeface="华文楷体" panose="02010600040101010101" pitchFamily="2" charset="-122"/>
              </a:rPr>
              <a:t>。</a:t>
            </a:r>
            <a:r>
              <a:rPr lang="zh-CN" altLang="en-US" smtClean="0">
                <a:solidFill>
                  <a:schemeClr val="tx1"/>
                </a:solidFill>
                <a:latin typeface="华文楷体" panose="02010600040101010101" pitchFamily="2" charset="-122"/>
                <a:ea typeface="华文楷体" panose="02010600040101010101" pitchFamily="2" charset="-122"/>
              </a:rPr>
              <a:t> </a:t>
            </a:r>
            <a:endParaRPr lang="zh-CN" altLang="en-US" smtClean="0">
              <a:solidFill>
                <a:schemeClr val="tx1"/>
              </a:solidFill>
              <a:latin typeface="华文楷体" panose="02010600040101010101" pitchFamily="2" charset="-122"/>
              <a:ea typeface="华文楷体" panose="02010600040101010101" pitchFamily="2" charset="-122"/>
            </a:endParaRPr>
          </a:p>
        </p:txBody>
      </p:sp>
      <p:sp>
        <p:nvSpPr>
          <p:cNvPr id="79875" name="Rectangle 4"/>
          <p:cNvSpPr>
            <a:spLocks noChangeArrowheads="1"/>
          </p:cNvSpPr>
          <p:nvPr/>
        </p:nvSpPr>
        <p:spPr bwMode="auto">
          <a:xfrm>
            <a:off x="208280" y="1168718"/>
            <a:ext cx="45720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solidFill>
                  <a:srgbClr val="CC0099"/>
                </a:solidFill>
                <a:latin typeface="华文楷体" panose="02010600040101010101" pitchFamily="2" charset="-122"/>
                <a:ea typeface="华文楷体" panose="02010600040101010101" pitchFamily="2" charset="-122"/>
              </a:rPr>
              <a:t>1. </a:t>
            </a:r>
            <a:r>
              <a:rPr kumimoji="1" lang="zh-CN" altLang="en-US" sz="3200" b="1" dirty="0">
                <a:solidFill>
                  <a:srgbClr val="CC0099"/>
                </a:solidFill>
                <a:latin typeface="华文楷体" panose="02010600040101010101" pitchFamily="2" charset="-122"/>
                <a:ea typeface="华文楷体" panose="02010600040101010101" pitchFamily="2" charset="-122"/>
              </a:rPr>
              <a:t>扩展递归技术</a:t>
            </a:r>
            <a:r>
              <a:rPr kumimoji="1" lang="zh-CN" altLang="en-US" sz="3200" b="1" dirty="0">
                <a:solidFill>
                  <a:srgbClr val="A50021"/>
                </a:solidFill>
                <a:latin typeface="华文楷体" panose="02010600040101010101" pitchFamily="2" charset="-122"/>
                <a:ea typeface="华文楷体" panose="02010600040101010101" pitchFamily="2" charset="-122"/>
              </a:rPr>
              <a:t> </a:t>
            </a:r>
            <a:endParaRPr kumimoji="1" lang="zh-CN" altLang="en-US" sz="3200" b="1" dirty="0">
              <a:solidFill>
                <a:srgbClr val="A50021"/>
              </a:solidFill>
              <a:latin typeface="华文楷体" panose="02010600040101010101" pitchFamily="2" charset="-122"/>
              <a:ea typeface="华文楷体" panose="02010600040101010101" pitchFamily="2" charset="-122"/>
            </a:endParaRPr>
          </a:p>
        </p:txBody>
      </p:sp>
      <p:sp>
        <p:nvSpPr>
          <p:cNvPr id="58372" name="Text Box 2"/>
          <p:cNvSpPr txBox="1">
            <a:spLocks noChangeArrowheads="1"/>
          </p:cNvSpPr>
          <p:nvPr/>
        </p:nvSpPr>
        <p:spPr bwMode="auto">
          <a:xfrm>
            <a:off x="798513" y="115888"/>
            <a:ext cx="8010525" cy="645160"/>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求解递归方程的主要方法</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801495" y="240665"/>
            <a:ext cx="642112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2.1  算法</a:t>
            </a:r>
            <a:r>
              <a:rPr lang="zh-CN" altLang="en-US" sz="3600" b="1" dirty="0">
                <a:solidFill>
                  <a:schemeClr val="bg1"/>
                </a:solidFill>
                <a:latin typeface="黑体" panose="02010609060101010101" pitchFamily="49" charset="-122"/>
                <a:ea typeface="黑体" panose="02010609060101010101" pitchFamily="49" charset="-122"/>
                <a:sym typeface="+mn-ea"/>
              </a:rPr>
              <a:t>时间复杂度</a:t>
            </a:r>
            <a:r>
              <a:rPr lang="en-US" altLang="zh-CN" sz="3600" b="1" dirty="0">
                <a:solidFill>
                  <a:schemeClr val="bg1"/>
                </a:solidFill>
                <a:latin typeface="黑体" panose="02010609060101010101" pitchFamily="49" charset="-122"/>
                <a:ea typeface="黑体" panose="02010609060101010101" pitchFamily="49" charset="-122"/>
                <a:sym typeface="+mn-ea"/>
              </a:rPr>
              <a:t>分析</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44035" name="Text Box 3">
            <a:hlinkClick r:id="" action="ppaction://hlinkshowjump?jump=nextslide"/>
          </p:cNvPr>
          <p:cNvSpPr txBox="1">
            <a:spLocks noChangeArrowheads="1"/>
          </p:cNvSpPr>
          <p:nvPr/>
        </p:nvSpPr>
        <p:spPr bwMode="auto">
          <a:xfrm>
            <a:off x="1630998" y="1628140"/>
            <a:ext cx="6400800" cy="5835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2.1.1  </a:t>
            </a:r>
            <a:r>
              <a:rPr kumimoji="1" lang="zh-CN" altLang="en-US" sz="3200" b="1">
                <a:latin typeface="华文楷体" panose="02010600040101010101" pitchFamily="2" charset="-122"/>
                <a:ea typeface="华文楷体" panose="02010600040101010101" pitchFamily="2" charset="-122"/>
              </a:rPr>
              <a:t>输入规模与基本语句</a:t>
            </a:r>
            <a:endParaRPr kumimoji="1" lang="zh-CN" altLang="en-US" sz="3200" b="1">
              <a:latin typeface="华文楷体" panose="02010600040101010101" pitchFamily="2" charset="-122"/>
              <a:ea typeface="华文楷体" panose="02010600040101010101" pitchFamily="2" charset="-122"/>
            </a:endParaRPr>
          </a:p>
        </p:txBody>
      </p:sp>
      <p:sp>
        <p:nvSpPr>
          <p:cNvPr id="44036" name="Text Box 7">
            <a:hlinkClick r:id="rId1" action="ppaction://hlinksldjump"/>
          </p:cNvPr>
          <p:cNvSpPr txBox="1">
            <a:spLocks noChangeArrowheads="1"/>
          </p:cNvSpPr>
          <p:nvPr/>
        </p:nvSpPr>
        <p:spPr bwMode="auto">
          <a:xfrm>
            <a:off x="1643063" y="2313940"/>
            <a:ext cx="721677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2.1.2  </a:t>
            </a:r>
            <a:r>
              <a:rPr kumimoji="1" lang="zh-CN" altLang="en-US" sz="3200" b="1">
                <a:latin typeface="华文楷体" panose="02010600040101010101" pitchFamily="2" charset="-122"/>
                <a:ea typeface="华文楷体" panose="02010600040101010101" pitchFamily="2" charset="-122"/>
              </a:rPr>
              <a:t>算法的</a:t>
            </a:r>
            <a:r>
              <a:rPr kumimoji="1" lang="zh-CN" altLang="en-US" sz="3200" b="1">
                <a:latin typeface="华文楷体" panose="02010600040101010101" pitchFamily="2" charset="-122"/>
                <a:ea typeface="华文楷体" panose="02010600040101010101" pitchFamily="2" charset="-122"/>
                <a:sym typeface="+mn-ea"/>
              </a:rPr>
              <a:t>渐进分析</a:t>
            </a:r>
            <a:endParaRPr kumimoji="1" lang="zh-CN" altLang="en-US" sz="3200" b="1">
              <a:latin typeface="华文楷体" panose="02010600040101010101" pitchFamily="2" charset="-122"/>
              <a:ea typeface="华文楷体" panose="02010600040101010101" pitchFamily="2" charset="-122"/>
            </a:endParaRPr>
          </a:p>
          <a:p>
            <a:pPr eaLnBrk="1" hangingPunct="1">
              <a:spcBef>
                <a:spcPct val="50000"/>
              </a:spcBef>
            </a:pPr>
            <a:endParaRPr kumimoji="1" lang="zh-CN" altLang="en-US" sz="3200" b="1">
              <a:latin typeface="华文楷体" panose="02010600040101010101" pitchFamily="2" charset="-122"/>
              <a:ea typeface="华文楷体" panose="02010600040101010101" pitchFamily="2" charset="-122"/>
            </a:endParaRPr>
          </a:p>
        </p:txBody>
      </p:sp>
      <p:sp>
        <p:nvSpPr>
          <p:cNvPr id="44037" name="Text Box 8">
            <a:hlinkClick r:id="rId1" action="ppaction://hlinksldjump"/>
          </p:cNvPr>
          <p:cNvSpPr txBox="1">
            <a:spLocks noChangeArrowheads="1"/>
          </p:cNvSpPr>
          <p:nvPr/>
        </p:nvSpPr>
        <p:spPr bwMode="auto">
          <a:xfrm>
            <a:off x="1643063" y="3075940"/>
            <a:ext cx="6351587"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2.</a:t>
            </a:r>
            <a:r>
              <a:rPr kumimoji="1" lang="en-US" altLang="zh-CN" sz="3200" b="1">
                <a:latin typeface="华文楷体" panose="02010600040101010101" pitchFamily="2" charset="-122"/>
                <a:ea typeface="华文楷体" panose="02010600040101010101" pitchFamily="2" charset="-122"/>
                <a:sym typeface="+mn-ea"/>
              </a:rPr>
              <a:t>1.</a:t>
            </a:r>
            <a:r>
              <a:rPr kumimoji="1" lang="en-US" altLang="zh-CN" sz="3200" b="1">
                <a:latin typeface="华文楷体" panose="02010600040101010101" pitchFamily="2" charset="-122"/>
                <a:ea typeface="华文楷体" panose="02010600040101010101" pitchFamily="2" charset="-122"/>
              </a:rPr>
              <a:t>3  </a:t>
            </a:r>
            <a:r>
              <a:rPr kumimoji="1" lang="zh-CN" altLang="en-US" sz="3200" b="1">
                <a:latin typeface="华文楷体" panose="02010600040101010101" pitchFamily="2" charset="-122"/>
                <a:ea typeface="华文楷体" panose="02010600040101010101" pitchFamily="2" charset="-122"/>
                <a:sym typeface="+mn-ea"/>
              </a:rPr>
              <a:t>最好、最坏和平均情况</a:t>
            </a:r>
            <a:endParaRPr kumimoji="1" lang="zh-CN" altLang="en-US" sz="3200" b="1">
              <a:latin typeface="华文楷体" panose="02010600040101010101" pitchFamily="2" charset="-122"/>
              <a:ea typeface="华文楷体" panose="02010600040101010101" pitchFamily="2" charset="-122"/>
              <a:sym typeface="+mn-ea"/>
            </a:endParaRPr>
          </a:p>
        </p:txBody>
      </p:sp>
      <p:sp>
        <p:nvSpPr>
          <p:cNvPr id="44038" name="Text Box 9">
            <a:hlinkClick r:id="rId1" action="ppaction://hlinksldjump"/>
          </p:cNvPr>
          <p:cNvSpPr txBox="1">
            <a:spLocks noChangeArrowheads="1"/>
          </p:cNvSpPr>
          <p:nvPr/>
        </p:nvSpPr>
        <p:spPr bwMode="auto">
          <a:xfrm>
            <a:off x="1643063" y="3837940"/>
            <a:ext cx="606425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2.</a:t>
            </a:r>
            <a:r>
              <a:rPr kumimoji="1" lang="en-US" altLang="zh-CN" sz="3200" b="1">
                <a:latin typeface="华文楷体" panose="02010600040101010101" pitchFamily="2" charset="-122"/>
                <a:ea typeface="华文楷体" panose="02010600040101010101" pitchFamily="2" charset="-122"/>
                <a:sym typeface="+mn-ea"/>
              </a:rPr>
              <a:t>1.</a:t>
            </a:r>
            <a:r>
              <a:rPr kumimoji="1" lang="en-US" altLang="zh-CN" sz="3200" b="1">
                <a:latin typeface="华文楷体" panose="02010600040101010101" pitchFamily="2" charset="-122"/>
                <a:ea typeface="华文楷体" panose="02010600040101010101" pitchFamily="2" charset="-122"/>
              </a:rPr>
              <a:t>4  </a:t>
            </a:r>
            <a:r>
              <a:rPr kumimoji="1" lang="zh-CN" altLang="en-US" sz="3200" b="1">
                <a:latin typeface="华文楷体" panose="02010600040101010101" pitchFamily="2" charset="-122"/>
                <a:ea typeface="华文楷体" panose="02010600040101010101" pitchFamily="2" charset="-122"/>
                <a:sym typeface="+mn-ea"/>
              </a:rPr>
              <a:t>非递归算法的分析</a:t>
            </a:r>
            <a:endParaRPr kumimoji="1" lang="zh-CN" altLang="en-US" sz="3200" b="1">
              <a:latin typeface="华文楷体" panose="02010600040101010101" pitchFamily="2" charset="-122"/>
              <a:ea typeface="华文楷体" panose="02010600040101010101" pitchFamily="2" charset="-122"/>
              <a:sym typeface="+mn-ea"/>
            </a:endParaRPr>
          </a:p>
        </p:txBody>
      </p:sp>
      <p:sp>
        <p:nvSpPr>
          <p:cNvPr id="44039" name="Text Box 10">
            <a:hlinkClick r:id="rId1" action="ppaction://hlinksldjump"/>
          </p:cNvPr>
          <p:cNvSpPr txBox="1">
            <a:spLocks noChangeArrowheads="1"/>
          </p:cNvSpPr>
          <p:nvPr/>
        </p:nvSpPr>
        <p:spPr bwMode="auto">
          <a:xfrm>
            <a:off x="1643063" y="4523740"/>
            <a:ext cx="6424612"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2.</a:t>
            </a:r>
            <a:r>
              <a:rPr kumimoji="1" lang="en-US" altLang="zh-CN" sz="3200" b="1">
                <a:latin typeface="华文楷体" panose="02010600040101010101" pitchFamily="2" charset="-122"/>
                <a:ea typeface="华文楷体" panose="02010600040101010101" pitchFamily="2" charset="-122"/>
                <a:sym typeface="+mn-ea"/>
              </a:rPr>
              <a:t>1.</a:t>
            </a:r>
            <a:r>
              <a:rPr kumimoji="1" lang="en-US" altLang="zh-CN" sz="3200" b="1">
                <a:latin typeface="华文楷体" panose="02010600040101010101" pitchFamily="2" charset="-122"/>
                <a:ea typeface="华文楷体" panose="02010600040101010101" pitchFamily="2" charset="-122"/>
              </a:rPr>
              <a:t>5  </a:t>
            </a:r>
            <a:r>
              <a:rPr kumimoji="1" lang="zh-CN" altLang="en-US" sz="3200" b="1">
                <a:latin typeface="华文楷体" panose="02010600040101010101" pitchFamily="2" charset="-122"/>
                <a:ea typeface="华文楷体" panose="02010600040101010101" pitchFamily="2" charset="-122"/>
                <a:sym typeface="+mn-ea"/>
              </a:rPr>
              <a:t>递归算法的分析</a:t>
            </a:r>
            <a:endParaRPr kumimoji="1" lang="zh-CN" altLang="en-US" sz="3200" b="1">
              <a:latin typeface="华文楷体" panose="02010600040101010101" pitchFamily="2" charset="-122"/>
              <a:ea typeface="华文楷体" panose="02010600040101010101" pitchFamily="2" charset="-122"/>
            </a:endParaRPr>
          </a:p>
        </p:txBody>
      </p:sp>
      <p:sp>
        <p:nvSpPr>
          <p:cNvPr id="2" name="Text Box 10">
            <a:hlinkClick r:id="rId1" action="ppaction://hlinksldjump"/>
          </p:cNvPr>
          <p:cNvSpPr txBox="1">
            <a:spLocks noChangeArrowheads="1"/>
          </p:cNvSpPr>
          <p:nvPr/>
        </p:nvSpPr>
        <p:spPr bwMode="auto">
          <a:xfrm>
            <a:off x="1618933" y="5330825"/>
            <a:ext cx="6424612"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2.</a:t>
            </a:r>
            <a:r>
              <a:rPr kumimoji="1" lang="en-US" altLang="zh-CN" sz="3200" b="1">
                <a:latin typeface="华文楷体" panose="02010600040101010101" pitchFamily="2" charset="-122"/>
                <a:ea typeface="华文楷体" panose="02010600040101010101" pitchFamily="2" charset="-122"/>
                <a:sym typeface="+mn-ea"/>
              </a:rPr>
              <a:t>1.</a:t>
            </a:r>
            <a:r>
              <a:rPr kumimoji="1" lang="en-US" altLang="zh-CN" sz="3200" b="1">
                <a:latin typeface="华文楷体" panose="02010600040101010101" pitchFamily="2" charset="-122"/>
                <a:ea typeface="华文楷体" panose="02010600040101010101" pitchFamily="2" charset="-122"/>
              </a:rPr>
              <a:t>6  </a:t>
            </a:r>
            <a:r>
              <a:rPr kumimoji="1" lang="zh-CN" altLang="en-US" sz="3200" b="1">
                <a:latin typeface="华文楷体" panose="02010600040101010101" pitchFamily="2" charset="-122"/>
                <a:ea typeface="华文楷体" panose="02010600040101010101" pitchFamily="2" charset="-122"/>
              </a:rPr>
              <a:t>算法的后验分析</a:t>
            </a:r>
            <a:endParaRPr kumimoji="1" lang="zh-CN" altLang="en-US" sz="3200" b="1">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215" y="982980"/>
            <a:ext cx="6685915" cy="1078230"/>
            <a:chOff x="170" y="2113"/>
            <a:chExt cx="10529" cy="1698"/>
          </a:xfrm>
        </p:grpSpPr>
        <p:sp>
          <p:nvSpPr>
            <p:cNvPr id="80898" name="Text Box 6"/>
            <p:cNvSpPr txBox="1">
              <a:spLocks noChangeArrowheads="1"/>
            </p:cNvSpPr>
            <p:nvPr/>
          </p:nvSpPr>
          <p:spPr bwMode="auto">
            <a:xfrm>
              <a:off x="3557" y="2113"/>
              <a:ext cx="7143" cy="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华文楷体" panose="02010600040101010101" pitchFamily="2" charset="-122"/>
                  <a:ea typeface="华文楷体" panose="02010600040101010101" pitchFamily="2" charset="-122"/>
                </a:rPr>
                <a:t>T(1) = 1                    (</a:t>
              </a:r>
              <a:r>
                <a:rPr lang="en-US" altLang="zh-CN" sz="3200" b="1" i="1">
                  <a:latin typeface="华文楷体" panose="02010600040101010101" pitchFamily="2" charset="-122"/>
                  <a:ea typeface="华文楷体" panose="02010600040101010101" pitchFamily="2" charset="-122"/>
                </a:rPr>
                <a:t>n</a:t>
              </a:r>
              <a:r>
                <a:rPr lang="en-US" altLang="zh-CN" sz="3200" b="1">
                  <a:latin typeface="华文楷体" panose="02010600040101010101" pitchFamily="2" charset="-122"/>
                  <a:ea typeface="华文楷体" panose="02010600040101010101" pitchFamily="2" charset="-122"/>
                </a:rPr>
                <a:t>=1)</a:t>
              </a:r>
              <a:endParaRPr lang="en-US" altLang="zh-CN" sz="3200" b="1">
                <a:latin typeface="华文楷体" panose="02010600040101010101" pitchFamily="2" charset="-122"/>
                <a:ea typeface="华文楷体" panose="02010600040101010101" pitchFamily="2" charset="-122"/>
              </a:endParaRPr>
            </a:p>
            <a:p>
              <a:pPr eaLnBrk="1" hangingPunct="1"/>
              <a:r>
                <a:rPr lang="en-US" altLang="zh-CN" sz="3200" b="1">
                  <a:latin typeface="华文楷体" panose="02010600040101010101" pitchFamily="2" charset="-122"/>
                  <a:ea typeface="华文楷体" panose="02010600040101010101" pitchFamily="2" charset="-122"/>
                </a:rPr>
                <a:t>T(</a:t>
              </a:r>
              <a:r>
                <a:rPr lang="en-US" altLang="zh-CN" sz="3200" b="1" i="1">
                  <a:latin typeface="华文楷体" panose="02010600040101010101" pitchFamily="2" charset="-122"/>
                  <a:ea typeface="华文楷体" panose="02010600040101010101" pitchFamily="2" charset="-122"/>
                </a:rPr>
                <a:t>n</a:t>
              </a:r>
              <a:r>
                <a:rPr lang="en-US" altLang="zh-CN" sz="3200" b="1">
                  <a:latin typeface="华文楷体" panose="02010600040101010101" pitchFamily="2" charset="-122"/>
                  <a:ea typeface="华文楷体" panose="02010600040101010101" pitchFamily="2" charset="-122"/>
                </a:rPr>
                <a:t>) = 2*T(</a:t>
              </a:r>
              <a:r>
                <a:rPr lang="en-US" altLang="zh-CN" sz="3200" b="1" i="1">
                  <a:latin typeface="华文楷体" panose="02010600040101010101" pitchFamily="2" charset="-122"/>
                  <a:ea typeface="华文楷体" panose="02010600040101010101" pitchFamily="2" charset="-122"/>
                </a:rPr>
                <a:t>n</a:t>
              </a:r>
              <a:r>
                <a:rPr lang="en-US" altLang="zh-CN" sz="3200" b="1">
                  <a:latin typeface="华文楷体" panose="02010600040101010101" pitchFamily="2" charset="-122"/>
                  <a:ea typeface="华文楷体" panose="02010600040101010101" pitchFamily="2" charset="-122"/>
                </a:rPr>
                <a:t>-1)+1   (</a:t>
              </a:r>
              <a:r>
                <a:rPr lang="en-US" altLang="zh-CN" sz="3200" b="1" i="1">
                  <a:latin typeface="华文楷体" panose="02010600040101010101" pitchFamily="2" charset="-122"/>
                  <a:ea typeface="华文楷体" panose="02010600040101010101" pitchFamily="2" charset="-122"/>
                </a:rPr>
                <a:t>n</a:t>
              </a:r>
              <a:r>
                <a:rPr lang="en-US" altLang="zh-CN" sz="3200" b="1">
                  <a:latin typeface="华文楷体" panose="02010600040101010101" pitchFamily="2" charset="-122"/>
                  <a:ea typeface="华文楷体" panose="02010600040101010101" pitchFamily="2" charset="-122"/>
                </a:rPr>
                <a:t>&gt;1)</a:t>
              </a:r>
              <a:endParaRPr lang="en-US" altLang="zh-CN" sz="3200" b="1">
                <a:latin typeface="华文楷体" panose="02010600040101010101" pitchFamily="2" charset="-122"/>
                <a:ea typeface="华文楷体" panose="02010600040101010101" pitchFamily="2" charset="-122"/>
              </a:endParaRPr>
            </a:p>
          </p:txBody>
        </p:sp>
        <p:sp>
          <p:nvSpPr>
            <p:cNvPr id="80899" name="左大括号 7"/>
            <p:cNvSpPr/>
            <p:nvPr/>
          </p:nvSpPr>
          <p:spPr bwMode="auto">
            <a:xfrm>
              <a:off x="3330" y="2308"/>
              <a:ext cx="227" cy="1308"/>
            </a:xfrm>
            <a:prstGeom prst="leftBrace">
              <a:avLst>
                <a:gd name="adj1" fmla="val 8302"/>
                <a:gd name="adj2" fmla="val 50000"/>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楷体" panose="02010600040101010101" pitchFamily="2" charset="-122"/>
                <a:ea typeface="华文楷体" panose="02010600040101010101" pitchFamily="2" charset="-122"/>
              </a:endParaRPr>
            </a:p>
          </p:txBody>
        </p:sp>
        <p:sp>
          <p:nvSpPr>
            <p:cNvPr id="3" name="矩形 2"/>
            <p:cNvSpPr/>
            <p:nvPr/>
          </p:nvSpPr>
          <p:spPr>
            <a:xfrm>
              <a:off x="170" y="2338"/>
              <a:ext cx="3908" cy="822"/>
            </a:xfrm>
            <a:prstGeom prst="rect">
              <a:avLst/>
            </a:prstGeom>
          </p:spPr>
          <p:txBody>
            <a:bodyPr>
              <a:spAutoFit/>
            </a:bodyPr>
            <a:lstStyle/>
            <a:p>
              <a:pPr marL="0" indent="0">
                <a:buNone/>
                <a:defRPr/>
              </a:pPr>
              <a:r>
                <a:rPr lang="en-US" altLang="zh-CN" sz="2800" b="1" dirty="0">
                  <a:solidFill>
                    <a:srgbClr val="2605A1"/>
                  </a:solidFill>
                  <a:latin typeface="华文楷体" panose="02010600040101010101" pitchFamily="2" charset="-122"/>
                  <a:ea typeface="华文楷体" panose="02010600040101010101" pitchFamily="2" charset="-122"/>
                </a:rPr>
                <a:t> Hanoi</a:t>
              </a:r>
              <a:r>
                <a:rPr lang="zh-CN" altLang="en-US" sz="2800" b="1" dirty="0">
                  <a:solidFill>
                    <a:srgbClr val="2605A1"/>
                  </a:solidFill>
                  <a:latin typeface="华文楷体" panose="02010600040101010101" pitchFamily="2" charset="-122"/>
                  <a:ea typeface="华文楷体" panose="02010600040101010101" pitchFamily="2" charset="-122"/>
                </a:rPr>
                <a:t>问题</a:t>
              </a:r>
              <a:endParaRPr lang="zh-CN" altLang="en-US" sz="2800" b="1" dirty="0">
                <a:solidFill>
                  <a:srgbClr val="2605A1"/>
                </a:solidFill>
                <a:latin typeface="华文楷体" panose="02010600040101010101" pitchFamily="2" charset="-122"/>
                <a:ea typeface="华文楷体" panose="02010600040101010101" pitchFamily="2" charset="-122"/>
              </a:endParaRPr>
            </a:p>
          </p:txBody>
        </p:sp>
      </p:grpSp>
      <p:sp>
        <p:nvSpPr>
          <p:cNvPr id="5" name="矩形 4"/>
          <p:cNvSpPr/>
          <p:nvPr/>
        </p:nvSpPr>
        <p:spPr>
          <a:xfrm>
            <a:off x="1147763" y="5989955"/>
            <a:ext cx="4589462" cy="583565"/>
          </a:xfrm>
          <a:prstGeom prst="rect">
            <a:avLst/>
          </a:prstGeom>
        </p:spPr>
        <p:txBody>
          <a:bodyPr>
            <a:spAutoFit/>
          </a:bodyPr>
          <a:lstStyle/>
          <a:p>
            <a:pPr marL="342900" indent="-342900" algn="just">
              <a:spcBef>
                <a:spcPct val="20000"/>
              </a:spcBef>
              <a:defRPr/>
            </a:pPr>
            <a:r>
              <a:rPr lang="en-US" altLang="zh-CN" sz="3200" b="1"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T(</a:t>
            </a:r>
            <a:r>
              <a:rPr lang="en-US" altLang="zh-CN" sz="3200" b="1" i="1"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n</a:t>
            </a:r>
            <a:r>
              <a:rPr lang="en-US" altLang="zh-CN" sz="3200" b="1"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3200" b="1"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的解是</a:t>
            </a:r>
            <a:r>
              <a:rPr lang="zh-CN" altLang="en-US" sz="3200" b="1" i="1"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3200" b="1"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3200" b="1" i="1"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2</a:t>
            </a:r>
            <a:r>
              <a:rPr lang="en-US" altLang="zh-CN" sz="3200" b="1" i="1" baseline="30000"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n</a:t>
            </a:r>
            <a:r>
              <a:rPr lang="en-US" altLang="zh-CN" sz="3200" b="1" dirty="0">
                <a:solidFill>
                  <a:srgbClr val="CC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3200" b="1" dirty="0">
                <a:solidFill>
                  <a:srgbClr val="CC0099"/>
                </a:solidFill>
                <a:latin typeface="华文楷体" panose="02010600040101010101" pitchFamily="2" charset="-122"/>
                <a:ea typeface="华文楷体" panose="02010600040101010101" pitchFamily="2" charset="-122"/>
              </a:rPr>
              <a:t> </a:t>
            </a:r>
            <a:endParaRPr lang="en-US" altLang="zh-CN" sz="3200" b="1" dirty="0">
              <a:solidFill>
                <a:srgbClr val="CC0099"/>
              </a:solidFill>
              <a:latin typeface="华文楷体" panose="02010600040101010101" pitchFamily="2" charset="-122"/>
              <a:ea typeface="华文楷体" panose="02010600040101010101" pitchFamily="2" charset="-122"/>
            </a:endParaRPr>
          </a:p>
        </p:txBody>
      </p:sp>
      <p:sp>
        <p:nvSpPr>
          <p:cNvPr id="80903" name="Rectangle 4"/>
          <p:cNvSpPr txBox="1">
            <a:spLocks noChangeArrowheads="1"/>
          </p:cNvSpPr>
          <p:nvPr/>
        </p:nvSpPr>
        <p:spPr bwMode="auto">
          <a:xfrm>
            <a:off x="263525" y="202248"/>
            <a:ext cx="4572000" cy="645160"/>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 扩展递归技术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4" name="文本框 3"/>
          <p:cNvSpPr txBox="1"/>
          <p:nvPr/>
        </p:nvSpPr>
        <p:spPr>
          <a:xfrm>
            <a:off x="323215" y="2283460"/>
            <a:ext cx="8062595" cy="3415030"/>
          </a:xfrm>
          <a:prstGeom prst="rect">
            <a:avLst/>
          </a:prstGeom>
          <a:noFill/>
        </p:spPr>
        <p:txBody>
          <a:bodyPr wrap="square" rtlCol="0">
            <a:spAutoFit/>
          </a:bodyPr>
          <a:p>
            <a:r>
              <a:rPr lang="en-US" altLang="zh-CN" sz="2400">
                <a:latin typeface="Times New Roman" panose="02020603050405020304" pitchFamily="18" charset="0"/>
              </a:rPr>
              <a:t>T(n)  = 2T(n-1) + 1</a:t>
            </a:r>
            <a:endParaRPr lang="en-US" altLang="zh-CN" sz="2400">
              <a:latin typeface="Times New Roman" panose="02020603050405020304" pitchFamily="18" charset="0"/>
            </a:endParaRPr>
          </a:p>
          <a:p>
            <a:r>
              <a:rPr lang="en-US" altLang="zh-CN" sz="2400">
                <a:latin typeface="Times New Roman" panose="02020603050405020304" pitchFamily="18" charset="0"/>
              </a:rPr>
              <a:t>         = 2(2T(n-2) + 1) + 1</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2</a:t>
            </a:r>
            <a:r>
              <a:rPr lang="en-US" altLang="zh-CN" sz="2400">
                <a:latin typeface="Times New Roman" panose="02020603050405020304" pitchFamily="18" charset="0"/>
              </a:rPr>
              <a:t>T(n-2) + 2 + 1</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2</a:t>
            </a:r>
            <a:r>
              <a:rPr lang="en-US" altLang="zh-CN" sz="2400">
                <a:latin typeface="Times New Roman" panose="02020603050405020304" pitchFamily="18" charset="0"/>
              </a:rPr>
              <a:t>(2T(n-3) + 1) + 2 + 1</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3</a:t>
            </a:r>
            <a:r>
              <a:rPr lang="en-US" altLang="zh-CN" sz="2400">
                <a:latin typeface="Times New Roman" panose="02020603050405020304" pitchFamily="18" charset="0"/>
              </a:rPr>
              <a:t>T(n-3) + 2</a:t>
            </a:r>
            <a:r>
              <a:rPr lang="en-US" altLang="zh-CN" sz="2400" baseline="30000">
                <a:latin typeface="Times New Roman" panose="02020603050405020304" pitchFamily="18" charset="0"/>
              </a:rPr>
              <a:t>2</a:t>
            </a:r>
            <a:r>
              <a:rPr lang="en-US" altLang="zh-CN" sz="2400">
                <a:latin typeface="Times New Roman" panose="02020603050405020304" pitchFamily="18" charset="0"/>
              </a:rPr>
              <a:t> + 2 + 1</a:t>
            </a:r>
            <a:endParaRPr lang="en-US" altLang="zh-CN" sz="2400">
              <a:latin typeface="Times New Roman" panose="02020603050405020304" pitchFamily="18" charset="0"/>
            </a:endParaRPr>
          </a:p>
          <a:p>
            <a:r>
              <a:rPr lang="en-US" altLang="zh-CN" sz="2400">
                <a:latin typeface="Times New Roman" panose="02020603050405020304" pitchFamily="18" charset="0"/>
              </a:rPr>
              <a:t>         = ……</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n-1</a:t>
            </a:r>
            <a:r>
              <a:rPr lang="en-US" altLang="zh-CN" sz="2400">
                <a:latin typeface="Times New Roman" panose="02020603050405020304" pitchFamily="18" charset="0"/>
              </a:rPr>
              <a:t>T(1) + 2</a:t>
            </a:r>
            <a:r>
              <a:rPr lang="en-US" altLang="zh-CN" sz="2400" baseline="30000">
                <a:latin typeface="Times New Roman" panose="02020603050405020304" pitchFamily="18" charset="0"/>
              </a:rPr>
              <a:t>n-2</a:t>
            </a:r>
            <a:r>
              <a:rPr lang="en-US" altLang="zh-CN" sz="2400">
                <a:latin typeface="Times New Roman" panose="02020603050405020304" pitchFamily="18" charset="0"/>
              </a:rPr>
              <a:t> + … + 2</a:t>
            </a:r>
            <a:r>
              <a:rPr lang="en-US" altLang="zh-CN" sz="2400" baseline="30000">
                <a:latin typeface="Times New Roman" panose="02020603050405020304" pitchFamily="18" charset="0"/>
              </a:rPr>
              <a:t>2</a:t>
            </a:r>
            <a:r>
              <a:rPr lang="en-US" altLang="zh-CN" sz="2400">
                <a:latin typeface="Times New Roman" panose="02020603050405020304" pitchFamily="18" charset="0"/>
              </a:rPr>
              <a:t> + 2 + 1</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n</a:t>
            </a:r>
            <a:r>
              <a:rPr lang="en-US" altLang="zh-CN" sz="2400">
                <a:latin typeface="Times New Roman" panose="02020603050405020304" pitchFamily="18" charset="0"/>
              </a:rPr>
              <a:t> - 1</a:t>
            </a:r>
            <a:endParaRPr lang="en-US" altLang="zh-CN" sz="2400">
              <a:latin typeface="Times New Roman" panose="02020603050405020304" pitchFamily="18" charset="0"/>
            </a:endParaRPr>
          </a:p>
          <a:p>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txBox="1">
            <a:spLocks noChangeArrowheads="1"/>
          </p:cNvSpPr>
          <p:nvPr/>
        </p:nvSpPr>
        <p:spPr bwMode="auto">
          <a:xfrm>
            <a:off x="343535" y="2642235"/>
            <a:ext cx="8229600" cy="20453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dirty="0">
                <a:solidFill>
                  <a:schemeClr val="tx1"/>
                </a:solidFill>
                <a:latin typeface="Times New Roman" panose="02020603050405020304" pitchFamily="18" charset="0"/>
                <a:ea typeface="华文楷体" panose="02010600040101010101" pitchFamily="2" charset="-122"/>
              </a:rPr>
              <a:t>  </a:t>
            </a:r>
            <a:r>
              <a:rPr lang="en-US" altLang="zh-CN" sz="2800" b="1" dirty="0" err="1">
                <a:solidFill>
                  <a:schemeClr val="tx1"/>
                </a:solidFill>
                <a:latin typeface="Times New Roman" panose="02020603050405020304" pitchFamily="18" charset="0"/>
                <a:ea typeface="华文楷体" panose="02010600040101010101" pitchFamily="2" charset="-122"/>
              </a:rPr>
              <a:t>int</a:t>
            </a:r>
            <a:r>
              <a:rPr lang="en-US" altLang="zh-CN" sz="2800" b="1" dirty="0">
                <a:solidFill>
                  <a:schemeClr val="tx1"/>
                </a:solidFill>
                <a:latin typeface="Times New Roman" panose="02020603050405020304" pitchFamily="18" charset="0"/>
                <a:ea typeface="华文楷体" panose="02010600040101010101" pitchFamily="2" charset="-122"/>
              </a:rPr>
              <a:t> fact(</a:t>
            </a:r>
            <a:r>
              <a:rPr lang="en-US" altLang="zh-CN" sz="2800" b="1" dirty="0" err="1">
                <a:solidFill>
                  <a:schemeClr val="tx1"/>
                </a:solidFill>
                <a:latin typeface="Times New Roman" panose="02020603050405020304" pitchFamily="18" charset="0"/>
                <a:ea typeface="华文楷体" panose="02010600040101010101" pitchFamily="2" charset="-122"/>
              </a:rPr>
              <a:t>int</a:t>
            </a:r>
            <a:r>
              <a:rPr lang="en-US" altLang="zh-CN" sz="2800" b="1" dirty="0">
                <a:solidFill>
                  <a:schemeClr val="tx1"/>
                </a:solidFill>
                <a:latin typeface="Times New Roman" panose="02020603050405020304" pitchFamily="18" charset="0"/>
                <a:ea typeface="华文楷体" panose="02010600040101010101" pitchFamily="2" charset="-122"/>
              </a:rPr>
              <a:t> n)</a:t>
            </a:r>
            <a:endParaRPr lang="en-US" altLang="zh-CN" sz="2800" b="1" dirty="0">
              <a:solidFill>
                <a:schemeClr val="tx1"/>
              </a:solidFill>
              <a:latin typeface="Times New Roman" panose="02020603050405020304" pitchFamily="18" charset="0"/>
              <a:ea typeface="华文楷体" panose="02010600040101010101" pitchFamily="2" charset="-122"/>
            </a:endParaRPr>
          </a:p>
          <a:p>
            <a:pPr eaLnBrk="1" hangingPunct="1">
              <a:spcBef>
                <a:spcPct val="20000"/>
              </a:spcBef>
            </a:pPr>
            <a:r>
              <a:rPr lang="en-US" altLang="zh-CN" sz="2800" b="1" dirty="0">
                <a:solidFill>
                  <a:schemeClr val="tx1"/>
                </a:solidFill>
                <a:latin typeface="Times New Roman" panose="02020603050405020304" pitchFamily="18" charset="0"/>
                <a:ea typeface="华文楷体" panose="02010600040101010101" pitchFamily="2" charset="-122"/>
              </a:rPr>
              <a:t>  {   if (n == 0)  return 1;          </a:t>
            </a:r>
            <a:endParaRPr lang="en-US" altLang="zh-CN" sz="2800" b="1" dirty="0">
              <a:solidFill>
                <a:schemeClr val="tx1"/>
              </a:solidFill>
              <a:latin typeface="Times New Roman" panose="02020603050405020304" pitchFamily="18" charset="0"/>
              <a:ea typeface="华文楷体" panose="02010600040101010101" pitchFamily="2" charset="-122"/>
            </a:endParaRPr>
          </a:p>
          <a:p>
            <a:pPr eaLnBrk="1" hangingPunct="1">
              <a:spcBef>
                <a:spcPct val="20000"/>
              </a:spcBef>
            </a:pPr>
            <a:r>
              <a:rPr lang="en-US" altLang="zh-CN" sz="2800" b="1" dirty="0">
                <a:solidFill>
                  <a:schemeClr val="tx1"/>
                </a:solidFill>
                <a:latin typeface="Times New Roman" panose="02020603050405020304" pitchFamily="18" charset="0"/>
                <a:ea typeface="华文楷体" panose="02010600040101010101" pitchFamily="2" charset="-122"/>
              </a:rPr>
              <a:t>       return n*fact(n-1);</a:t>
            </a:r>
            <a:endParaRPr lang="en-US" altLang="zh-CN" sz="2800" b="1" dirty="0">
              <a:solidFill>
                <a:schemeClr val="tx1"/>
              </a:solidFill>
              <a:latin typeface="Times New Roman" panose="02020603050405020304" pitchFamily="18" charset="0"/>
              <a:ea typeface="华文楷体" panose="02010600040101010101" pitchFamily="2" charset="-122"/>
            </a:endParaRPr>
          </a:p>
          <a:p>
            <a:pPr eaLnBrk="1" hangingPunct="1">
              <a:spcBef>
                <a:spcPct val="20000"/>
              </a:spcBef>
            </a:pPr>
            <a:r>
              <a:rPr lang="en-US" altLang="zh-CN" sz="2800" b="1" dirty="0">
                <a:solidFill>
                  <a:schemeClr val="tx1"/>
                </a:solidFill>
                <a:latin typeface="Times New Roman" panose="02020603050405020304" pitchFamily="18" charset="0"/>
                <a:ea typeface="华文楷体" panose="02010600040101010101" pitchFamily="2" charset="-122"/>
              </a:rPr>
              <a:t>   }</a:t>
            </a:r>
            <a:endParaRPr lang="en-US" altLang="zh-CN" sz="2800" b="1" dirty="0">
              <a:solidFill>
                <a:schemeClr val="tx1"/>
              </a:solidFill>
              <a:latin typeface="Times New Roman" panose="02020603050405020304" pitchFamily="18" charset="0"/>
              <a:ea typeface="华文楷体" panose="02010600040101010101" pitchFamily="2" charset="-122"/>
            </a:endParaRPr>
          </a:p>
        </p:txBody>
      </p:sp>
      <p:graphicFrame>
        <p:nvGraphicFramePr>
          <p:cNvPr id="65539" name="Object 6"/>
          <p:cNvGraphicFramePr>
            <a:graphicFrameLocks noChangeAspect="1"/>
          </p:cNvGraphicFramePr>
          <p:nvPr/>
        </p:nvGraphicFramePr>
        <p:xfrm>
          <a:off x="1666875" y="5059045"/>
          <a:ext cx="5861050" cy="1014095"/>
        </p:xfrm>
        <a:graphic>
          <a:graphicData uri="http://schemas.openxmlformats.org/presentationml/2006/ole">
            <mc:AlternateContent xmlns:mc="http://schemas.openxmlformats.org/markup-compatibility/2006">
              <mc:Choice xmlns:v="urn:schemas-microsoft-com:vml" Requires="v">
                <p:oleObj spid="_x0000_s17409" name="公式" r:id="rId1" imgW="46939200" imgH="10972800" progId="Equation.3">
                  <p:embed/>
                </p:oleObj>
              </mc:Choice>
              <mc:Fallback>
                <p:oleObj name="公式" r:id="rId1" imgW="46939200" imgH="10972800" progId="Equation.3">
                  <p:embed/>
                  <p:pic>
                    <p:nvPicPr>
                      <p:cNvPr id="0" name="图片 17408"/>
                      <p:cNvPicPr>
                        <a:picLocks noChangeAspect="1"/>
                      </p:cNvPicPr>
                      <p:nvPr/>
                    </p:nvPicPr>
                    <p:blipFill>
                      <a:blip r:embed="rId2"/>
                      <a:stretch>
                        <a:fillRect/>
                      </a:stretch>
                    </p:blipFill>
                    <p:spPr>
                      <a:xfrm>
                        <a:off x="1666875" y="5059045"/>
                        <a:ext cx="5861050" cy="1014095"/>
                      </a:xfrm>
                      <a:prstGeom prst="rect">
                        <a:avLst/>
                      </a:prstGeom>
                      <a:noFill/>
                      <a:ln w="9525">
                        <a:noFill/>
                      </a:ln>
                    </p:spPr>
                  </p:pic>
                </p:oleObj>
              </mc:Fallback>
            </mc:AlternateContent>
          </a:graphicData>
        </a:graphic>
      </p:graphicFrame>
      <p:sp>
        <p:nvSpPr>
          <p:cNvPr id="5" name="矩形 2"/>
          <p:cNvSpPr>
            <a:spLocks noChangeArrowheads="1"/>
          </p:cNvSpPr>
          <p:nvPr/>
        </p:nvSpPr>
        <p:spPr bwMode="auto">
          <a:xfrm>
            <a:off x="742288" y="6085540"/>
            <a:ext cx="1933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i="1" dirty="0">
                <a:solidFill>
                  <a:srgbClr val="000000"/>
                </a:solidFill>
                <a:latin typeface="华文楷体" panose="02010600040101010101" pitchFamily="2" charset="-122"/>
                <a:ea typeface="华文楷体" panose="02010600040101010101" pitchFamily="2" charset="-122"/>
              </a:rPr>
              <a:t>T</a:t>
            </a:r>
            <a:r>
              <a:rPr lang="en-US" altLang="zh-CN" sz="2800" b="1" dirty="0">
                <a:solidFill>
                  <a:srgbClr val="000000"/>
                </a:solidFill>
                <a:latin typeface="华文楷体" panose="02010600040101010101" pitchFamily="2" charset="-122"/>
                <a:ea typeface="华文楷体" panose="02010600040101010101" pitchFamily="2" charset="-122"/>
              </a:rPr>
              <a:t>(</a:t>
            </a:r>
            <a:r>
              <a:rPr lang="en-US" altLang="zh-CN" sz="2800" b="1" i="1" dirty="0">
                <a:solidFill>
                  <a:srgbClr val="000000"/>
                </a:solidFill>
                <a:latin typeface="华文楷体" panose="02010600040101010101" pitchFamily="2" charset="-122"/>
                <a:ea typeface="华文楷体" panose="02010600040101010101" pitchFamily="2" charset="-122"/>
              </a:rPr>
              <a:t>n</a:t>
            </a:r>
            <a:r>
              <a:rPr lang="en-US" altLang="zh-CN" sz="2800" b="1" dirty="0">
                <a:solidFill>
                  <a:srgbClr val="000000"/>
                </a:solidFill>
                <a:latin typeface="华文楷体" panose="02010600040101010101" pitchFamily="2" charset="-122"/>
                <a:ea typeface="华文楷体" panose="02010600040101010101" pitchFamily="2" charset="-122"/>
              </a:rPr>
              <a:t>)=</a:t>
            </a:r>
            <a:r>
              <a:rPr lang="en-US" altLang="zh-CN" sz="2800" b="1" i="1" dirty="0">
                <a:solidFill>
                  <a:srgbClr val="000000"/>
                </a:solidFill>
                <a:latin typeface="华文楷体" panose="02010600040101010101" pitchFamily="2" charset="-122"/>
                <a:ea typeface="华文楷体" panose="02010600040101010101" pitchFamily="2" charset="-122"/>
              </a:rPr>
              <a:t>O</a:t>
            </a:r>
            <a:r>
              <a:rPr lang="en-US" altLang="zh-CN" sz="2800" b="1" dirty="0">
                <a:solidFill>
                  <a:srgbClr val="000000"/>
                </a:solidFill>
                <a:latin typeface="华文楷体" panose="02010600040101010101" pitchFamily="2" charset="-122"/>
                <a:ea typeface="华文楷体" panose="02010600040101010101" pitchFamily="2" charset="-122"/>
              </a:rPr>
              <a:t>(</a:t>
            </a:r>
            <a:r>
              <a:rPr lang="en-US" altLang="zh-CN" sz="2800" b="1" i="1" dirty="0">
                <a:solidFill>
                  <a:srgbClr val="000000"/>
                </a:solidFill>
                <a:latin typeface="华文楷体" panose="02010600040101010101" pitchFamily="2" charset="-122"/>
                <a:ea typeface="华文楷体" panose="02010600040101010101" pitchFamily="2" charset="-122"/>
              </a:rPr>
              <a:t>n</a:t>
            </a:r>
            <a:r>
              <a:rPr lang="en-US" altLang="zh-CN" sz="2800" b="1" dirty="0">
                <a:solidFill>
                  <a:srgbClr val="000000"/>
                </a:solidFill>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67587" name="Rectangle 3"/>
          <p:cNvSpPr>
            <a:spLocks noGrp="1" noChangeArrowheads="1"/>
          </p:cNvSpPr>
          <p:nvPr>
            <p:ph type="body" idx="1"/>
          </p:nvPr>
        </p:nvSpPr>
        <p:spPr>
          <a:xfrm>
            <a:off x="241300" y="1114425"/>
            <a:ext cx="8788400" cy="1143000"/>
          </a:xfrm>
        </p:spPr>
        <p:txBody>
          <a:bodyPr/>
          <a:p>
            <a:pPr marL="0" indent="0" algn="just" eaLnBrk="1" hangingPunct="1">
              <a:buNone/>
              <a:defRPr/>
            </a:pPr>
            <a:r>
              <a:rPr lang="zh-CN" altLang="en-US" sz="2800" b="1" dirty="0" smtClean="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递归方程</a:t>
            </a:r>
            <a:r>
              <a:rPr lang="en-US" altLang="zh-CN" sz="2800" b="1" dirty="0" smtClean="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28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2800" b="1" dirty="0" smtClean="0">
                <a:solidFill>
                  <a:schemeClr val="accent2"/>
                </a:solidFill>
                <a:effectLst>
                  <a:outerShdw blurRad="38100" dist="38100" dir="2700000" algn="tl">
                    <a:srgbClr val="C0C0C0"/>
                  </a:outerShdw>
                </a:effectLst>
                <a:latin typeface="华文楷体" panose="02010600040101010101" pitchFamily="2" charset="-122"/>
                <a:ea typeface="华文楷体" panose="02010600040101010101" pitchFamily="2" charset="-122"/>
              </a:rPr>
              <a:t>递归方程是使用小的输入值来描述一个函数的方程或不等式</a:t>
            </a:r>
            <a:r>
              <a:rPr lang="en-US" altLang="zh-CN" sz="2800" b="1" dirty="0" smtClean="0">
                <a:solidFill>
                  <a:schemeClr val="accent2"/>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 </a:t>
            </a:r>
            <a:endParaRPr lang="en-US" altLang="zh-CN" sz="2800" dirty="0" smtClean="0">
              <a:latin typeface="华文楷体" panose="02010600040101010101" pitchFamily="2" charset="-122"/>
              <a:ea typeface="华文楷体" panose="02010600040101010101" pitchFamily="2" charset="-122"/>
            </a:endParaRPr>
          </a:p>
        </p:txBody>
      </p:sp>
      <p:sp>
        <p:nvSpPr>
          <p:cNvPr id="10" name="Rectangle 4"/>
          <p:cNvSpPr txBox="1">
            <a:spLocks noChangeArrowheads="1"/>
          </p:cNvSpPr>
          <p:nvPr/>
        </p:nvSpPr>
        <p:spPr bwMode="auto">
          <a:xfrm>
            <a:off x="1666875" y="228600"/>
            <a:ext cx="5029200" cy="645160"/>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递归方程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7" name="Rectangle 3"/>
          <p:cNvSpPr>
            <a:spLocks noGrp="1" noChangeArrowheads="1"/>
          </p:cNvSpPr>
          <p:nvPr/>
        </p:nvSpPr>
        <p:spPr>
          <a:xfrm>
            <a:off x="241300" y="1743075"/>
            <a:ext cx="8915400" cy="114300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eaLnBrk="1" hangingPunct="1">
              <a:buNone/>
              <a:defRPr/>
            </a:pPr>
            <a:endParaRPr lang="en-US" altLang="zh-CN" sz="28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85090" y="2120900"/>
            <a:ext cx="7684770" cy="460375"/>
          </a:xfrm>
          <a:prstGeom prst="rect">
            <a:avLst/>
          </a:prstGeom>
          <a:noFill/>
        </p:spPr>
        <p:txBody>
          <a:bodyPr wrap="none" rtlCol="0" anchor="t">
            <a:spAutoFit/>
          </a:bodyPr>
          <a:p>
            <a:pPr algn="l" defTabSz="914400">
              <a:spcBef>
                <a:spcPct val="50000"/>
              </a:spcBef>
            </a:pP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例</a:t>
            </a: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2.7】</a:t>
            </a:r>
            <a:r>
              <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写出求解</a:t>
            </a: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n!</a:t>
            </a:r>
            <a:r>
              <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的递归算法，分析其时间复杂度。</a:t>
            </a:r>
            <a:endPar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endParaRPr>
          </a:p>
        </p:txBody>
      </p:sp>
      <p:sp>
        <p:nvSpPr>
          <p:cNvPr id="9" name="文本框 8"/>
          <p:cNvSpPr txBox="1"/>
          <p:nvPr/>
        </p:nvSpPr>
        <p:spPr>
          <a:xfrm>
            <a:off x="343535" y="4686300"/>
            <a:ext cx="2626360" cy="460375"/>
          </a:xfrm>
          <a:prstGeom prst="rect">
            <a:avLst/>
          </a:prstGeom>
          <a:noFill/>
        </p:spPr>
        <p:txBody>
          <a:bodyPr wrap="none" rtlCol="0" anchor="t">
            <a:spAutoFit/>
          </a:bodyPr>
          <a:p>
            <a:r>
              <a:rPr lang="zh-CN" altLang="en-US" sz="2400" b="1" dirty="0">
                <a:solidFill>
                  <a:srgbClr val="2605A1"/>
                </a:solidFill>
                <a:latin typeface="华文楷体" panose="02010600040101010101" pitchFamily="2" charset="-122"/>
                <a:ea typeface="华文楷体" panose="02010600040101010101" pitchFamily="2" charset="-122"/>
                <a:sym typeface="+mn-ea"/>
              </a:rPr>
              <a:t>复杂性递归方程为</a:t>
            </a:r>
            <a:endParaRPr lang="zh-CN" altLang="en-US" sz="2400" b="1" dirty="0">
              <a:solidFill>
                <a:srgbClr val="2605A1"/>
              </a:solidFill>
              <a:latin typeface="华文楷体" panose="02010600040101010101" pitchFamily="2" charset="-122"/>
              <a:ea typeface="华文楷体" panose="02010600040101010101" pitchFamily="2"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1618"/>
                                        </p:tgtEl>
                                        <p:attrNameLst>
                                          <p:attrName>style.visibility</p:attrName>
                                        </p:attrNameLst>
                                      </p:cBhvr>
                                      <p:to>
                                        <p:strVal val="visible"/>
                                      </p:to>
                                    </p:set>
                                    <p:anim calcmode="lin" valueType="num">
                                      <p:cBhvr additive="base">
                                        <p:cTn id="12" dur="500" fill="hold"/>
                                        <p:tgtEl>
                                          <p:spTgt spid="111618"/>
                                        </p:tgtEl>
                                        <p:attrNameLst>
                                          <p:attrName>ppt_x</p:attrName>
                                        </p:attrNameLst>
                                      </p:cBhvr>
                                      <p:tavLst>
                                        <p:tav tm="0">
                                          <p:val>
                                            <p:strVal val="#ppt_x"/>
                                          </p:val>
                                        </p:tav>
                                        <p:tav tm="100000">
                                          <p:val>
                                            <p:strVal val="#ppt_x"/>
                                          </p:val>
                                        </p:tav>
                                      </p:tavLst>
                                    </p:anim>
                                    <p:anim calcmode="lin" valueType="num">
                                      <p:cBhvr additive="base">
                                        <p:cTn id="13" dur="500" fill="hold"/>
                                        <p:tgtEl>
                                          <p:spTgt spid="1116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1618" grpId="0" bldLvl="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矩形 2"/>
          <p:cNvSpPr>
            <a:spLocks noChangeArrowheads="1"/>
          </p:cNvSpPr>
          <p:nvPr/>
        </p:nvSpPr>
        <p:spPr bwMode="auto">
          <a:xfrm>
            <a:off x="5310505" y="6138545"/>
            <a:ext cx="1933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3200" b="1" i="1">
                <a:solidFill>
                  <a:srgbClr val="000000"/>
                </a:solidFill>
                <a:latin typeface="华文楷体" panose="02010600040101010101" pitchFamily="2" charset="-122"/>
                <a:ea typeface="华文楷体" panose="02010600040101010101" pitchFamily="2" charset="-122"/>
              </a:rPr>
              <a:t>T</a:t>
            </a:r>
            <a:r>
              <a:rPr lang="en-US" altLang="zh-CN" sz="3200" b="1">
                <a:solidFill>
                  <a:srgbClr val="000000"/>
                </a:solidFill>
                <a:latin typeface="华文楷体" panose="02010600040101010101" pitchFamily="2" charset="-122"/>
                <a:ea typeface="华文楷体" panose="02010600040101010101" pitchFamily="2" charset="-122"/>
              </a:rPr>
              <a:t>(</a:t>
            </a:r>
            <a:r>
              <a:rPr lang="en-US" altLang="zh-CN" sz="3200" b="1" i="1">
                <a:solidFill>
                  <a:srgbClr val="000000"/>
                </a:solidFill>
                <a:latin typeface="华文楷体" panose="02010600040101010101" pitchFamily="2" charset="-122"/>
                <a:ea typeface="华文楷体" panose="02010600040101010101" pitchFamily="2" charset="-122"/>
              </a:rPr>
              <a:t>n</a:t>
            </a:r>
            <a:r>
              <a:rPr lang="en-US" altLang="zh-CN" sz="3200" b="1">
                <a:solidFill>
                  <a:srgbClr val="000000"/>
                </a:solidFill>
                <a:latin typeface="华文楷体" panose="02010600040101010101" pitchFamily="2" charset="-122"/>
                <a:ea typeface="华文楷体" panose="02010600040101010101" pitchFamily="2" charset="-122"/>
              </a:rPr>
              <a:t>)=</a:t>
            </a:r>
            <a:r>
              <a:rPr lang="en-US" altLang="zh-CN" sz="3200" b="1" i="1">
                <a:solidFill>
                  <a:srgbClr val="000000"/>
                </a:solidFill>
                <a:latin typeface="华文楷体" panose="02010600040101010101" pitchFamily="2" charset="-122"/>
                <a:ea typeface="华文楷体" panose="02010600040101010101" pitchFamily="2" charset="-122"/>
              </a:rPr>
              <a:t>O</a:t>
            </a:r>
            <a:r>
              <a:rPr lang="en-US" altLang="zh-CN" sz="3200" b="1">
                <a:solidFill>
                  <a:srgbClr val="000000"/>
                </a:solidFill>
                <a:latin typeface="华文楷体" panose="02010600040101010101" pitchFamily="2" charset="-122"/>
                <a:ea typeface="华文楷体" panose="02010600040101010101" pitchFamily="2" charset="-122"/>
              </a:rPr>
              <a:t>(</a:t>
            </a:r>
            <a:r>
              <a:rPr lang="en-US" altLang="zh-CN" sz="3200" b="1" i="1">
                <a:solidFill>
                  <a:srgbClr val="000000"/>
                </a:solidFill>
                <a:latin typeface="华文楷体" panose="02010600040101010101" pitchFamily="2" charset="-122"/>
                <a:ea typeface="华文楷体" panose="02010600040101010101" pitchFamily="2" charset="-122"/>
              </a:rPr>
              <a:t>n</a:t>
            </a:r>
            <a:r>
              <a:rPr lang="en-US" altLang="zh-CN" sz="3200" b="1">
                <a:solidFill>
                  <a:srgbClr val="000000"/>
                </a:solidFill>
                <a:latin typeface="华文楷体" panose="02010600040101010101" pitchFamily="2" charset="-122"/>
                <a:ea typeface="华文楷体" panose="02010600040101010101" pitchFamily="2" charset="-122"/>
              </a:rPr>
              <a:t>)</a:t>
            </a:r>
            <a:endParaRPr lang="zh-CN" altLang="en-US" sz="3200">
              <a:latin typeface="华文楷体" panose="02010600040101010101" pitchFamily="2" charset="-122"/>
              <a:ea typeface="华文楷体" panose="02010600040101010101" pitchFamily="2" charset="-122"/>
            </a:endParaRPr>
          </a:p>
        </p:txBody>
      </p:sp>
      <p:sp>
        <p:nvSpPr>
          <p:cNvPr id="2" name="文本框 1"/>
          <p:cNvSpPr txBox="1"/>
          <p:nvPr/>
        </p:nvSpPr>
        <p:spPr>
          <a:xfrm>
            <a:off x="2888615" y="257175"/>
            <a:ext cx="3857625" cy="583565"/>
          </a:xfrm>
          <a:prstGeom prst="rect">
            <a:avLst/>
          </a:prstGeom>
          <a:noFill/>
        </p:spPr>
        <p:txBody>
          <a:bodyPr wrap="none" rtlCol="0" anchor="t">
            <a:spAutoFit/>
          </a:bodyPr>
          <a:p>
            <a:r>
              <a:rPr lang="zh-CN" altLang="en-US" sz="3200" b="1" kern="0" dirty="0">
                <a:solidFill>
                  <a:schemeClr val="bg1"/>
                </a:solidFill>
                <a:latin typeface="黑体" panose="02010609060101010101" pitchFamily="49" charset="-122"/>
                <a:ea typeface="黑体" panose="02010609060101010101" pitchFamily="49" charset="-122"/>
                <a:sym typeface="+mn-ea"/>
              </a:rPr>
              <a:t>练习：求解递归方程</a:t>
            </a:r>
            <a:endParaRPr lang="zh-CN" altLang="en-US" sz="3200" b="1" kern="0" dirty="0">
              <a:solidFill>
                <a:schemeClr val="bg1"/>
              </a:solidFill>
              <a:latin typeface="黑体" panose="02010609060101010101" pitchFamily="49" charset="-122"/>
              <a:ea typeface="黑体" panose="02010609060101010101" pitchFamily="49" charset="-122"/>
              <a:sym typeface="+mn-ea"/>
            </a:endParaRPr>
          </a:p>
        </p:txBody>
      </p:sp>
      <p:grpSp>
        <p:nvGrpSpPr>
          <p:cNvPr id="3" name="组合 2"/>
          <p:cNvGrpSpPr/>
          <p:nvPr/>
        </p:nvGrpSpPr>
        <p:grpSpPr>
          <a:xfrm>
            <a:off x="598170" y="1219835"/>
            <a:ext cx="7372985" cy="1568450"/>
            <a:chOff x="942" y="1921"/>
            <a:chExt cx="11611" cy="2470"/>
          </a:xfrm>
        </p:grpSpPr>
        <p:sp>
          <p:nvSpPr>
            <p:cNvPr id="5" name="矩形 4"/>
            <p:cNvSpPr/>
            <p:nvPr/>
          </p:nvSpPr>
          <p:spPr>
            <a:xfrm>
              <a:off x="1385" y="1921"/>
              <a:ext cx="11168" cy="2470"/>
            </a:xfrm>
            <a:prstGeom prst="rect">
              <a:avLst/>
            </a:prstGeom>
          </p:spPr>
          <p:txBody>
            <a:bodyPr wrap="square">
              <a:spAutoFit/>
            </a:bodyPr>
            <a:lstStyle/>
            <a:p>
              <a:pPr eaLnBrk="0" hangingPunct="0">
                <a:spcBef>
                  <a:spcPct val="20000"/>
                </a:spcBef>
                <a:defRPr/>
              </a:pPr>
              <a:r>
                <a:rPr lang="en-US" altLang="zh-CN" sz="3200" b="1" i="1" kern="0" dirty="0">
                  <a:solidFill>
                    <a:srgbClr val="3907F1"/>
                  </a:solidFill>
                  <a:latin typeface="华文楷体" panose="02010600040101010101" pitchFamily="2" charset="-122"/>
                  <a:ea typeface="华文楷体" panose="02010600040101010101" pitchFamily="2" charset="-122"/>
                </a:rPr>
                <a:t>T</a:t>
              </a:r>
              <a:r>
                <a:rPr lang="en-US" altLang="zh-CN" sz="3200" b="1" kern="0" dirty="0">
                  <a:solidFill>
                    <a:srgbClr val="3907F1"/>
                  </a:solidFill>
                  <a:latin typeface="华文楷体" panose="02010600040101010101" pitchFamily="2" charset="-122"/>
                  <a:ea typeface="华文楷体" panose="02010600040101010101" pitchFamily="2" charset="-122"/>
                </a:rPr>
                <a:t>(1)=0</a:t>
              </a:r>
              <a:br>
                <a:rPr lang="en-US" altLang="zh-CN" sz="3200" b="1" kern="0" dirty="0">
                  <a:solidFill>
                    <a:srgbClr val="3907F1"/>
                  </a:solidFill>
                  <a:latin typeface="华文楷体" panose="02010600040101010101" pitchFamily="2" charset="-122"/>
                  <a:ea typeface="华文楷体" panose="02010600040101010101" pitchFamily="2" charset="-122"/>
                </a:rPr>
              </a:br>
              <a:r>
                <a:rPr lang="en-US" altLang="zh-CN" sz="3200" b="1" i="1" kern="0" dirty="0">
                  <a:solidFill>
                    <a:srgbClr val="3907F1"/>
                  </a:solidFill>
                  <a:latin typeface="华文楷体" panose="02010600040101010101" pitchFamily="2" charset="-122"/>
                  <a:ea typeface="华文楷体" panose="02010600040101010101" pitchFamily="2" charset="-122"/>
                </a:rPr>
                <a:t>T</a:t>
              </a:r>
              <a:r>
                <a:rPr lang="en-US" altLang="zh-CN" sz="3200" b="1" kern="0" dirty="0">
                  <a:solidFill>
                    <a:srgbClr val="3907F1"/>
                  </a:solidFill>
                  <a:latin typeface="华文楷体" panose="02010600040101010101" pitchFamily="2" charset="-122"/>
                  <a:ea typeface="华文楷体" panose="02010600040101010101" pitchFamily="2" charset="-122"/>
                </a:rPr>
                <a:t>(2)=1</a:t>
              </a:r>
              <a:br>
                <a:rPr lang="en-US" altLang="zh-CN" sz="3200" b="1" kern="0" dirty="0">
                  <a:solidFill>
                    <a:srgbClr val="3907F1"/>
                  </a:solidFill>
                  <a:latin typeface="华文楷体" panose="02010600040101010101" pitchFamily="2" charset="-122"/>
                  <a:ea typeface="华文楷体" panose="02010600040101010101" pitchFamily="2" charset="-122"/>
                </a:rPr>
              </a:br>
              <a:r>
                <a:rPr lang="en-US" altLang="zh-CN" sz="3200" b="1" i="1" kern="0" dirty="0">
                  <a:solidFill>
                    <a:srgbClr val="3907F1"/>
                  </a:solidFill>
                  <a:latin typeface="华文楷体" panose="02010600040101010101" pitchFamily="2" charset="-122"/>
                  <a:ea typeface="华文楷体" panose="02010600040101010101" pitchFamily="2" charset="-122"/>
                </a:rPr>
                <a:t>T</a:t>
              </a:r>
              <a:r>
                <a:rPr lang="en-US" altLang="zh-CN" sz="3200" b="1" kern="0" dirty="0">
                  <a:solidFill>
                    <a:srgbClr val="3907F1"/>
                  </a:solidFill>
                  <a:latin typeface="华文楷体" panose="02010600040101010101" pitchFamily="2" charset="-122"/>
                  <a:ea typeface="华文楷体" panose="02010600040101010101" pitchFamily="2" charset="-122"/>
                </a:rPr>
                <a:t>(</a:t>
              </a:r>
              <a:r>
                <a:rPr lang="en-US" altLang="zh-CN" sz="3200" b="1" i="1" kern="0" dirty="0">
                  <a:solidFill>
                    <a:srgbClr val="3907F1"/>
                  </a:solidFill>
                  <a:latin typeface="华文楷体" panose="02010600040101010101" pitchFamily="2" charset="-122"/>
                  <a:ea typeface="华文楷体" panose="02010600040101010101" pitchFamily="2" charset="-122"/>
                </a:rPr>
                <a:t>n</a:t>
              </a:r>
              <a:r>
                <a:rPr lang="en-US" altLang="zh-CN" sz="3200" b="1" kern="0" dirty="0">
                  <a:solidFill>
                    <a:srgbClr val="3907F1"/>
                  </a:solidFill>
                  <a:latin typeface="华文楷体" panose="02010600040101010101" pitchFamily="2" charset="-122"/>
                  <a:ea typeface="华文楷体" panose="02010600040101010101" pitchFamily="2" charset="-122"/>
                </a:rPr>
                <a:t>)=2</a:t>
              </a:r>
              <a:r>
                <a:rPr lang="en-US" altLang="zh-CN" sz="3200" b="1" i="1" kern="0" dirty="0">
                  <a:solidFill>
                    <a:srgbClr val="3907F1"/>
                  </a:solidFill>
                  <a:latin typeface="华文楷体" panose="02010600040101010101" pitchFamily="2" charset="-122"/>
                  <a:ea typeface="华文楷体" panose="02010600040101010101" pitchFamily="2" charset="-122"/>
                </a:rPr>
                <a:t>T</a:t>
              </a:r>
              <a:r>
                <a:rPr lang="en-US" altLang="zh-CN" sz="3200" b="1" kern="0" dirty="0">
                  <a:solidFill>
                    <a:srgbClr val="3907F1"/>
                  </a:solidFill>
                  <a:latin typeface="华文楷体" panose="02010600040101010101" pitchFamily="2" charset="-122"/>
                  <a:ea typeface="华文楷体" panose="02010600040101010101" pitchFamily="2" charset="-122"/>
                </a:rPr>
                <a:t>(</a:t>
              </a:r>
              <a:r>
                <a:rPr lang="en-US" altLang="zh-CN" sz="3200" b="1" i="1" kern="0" dirty="0">
                  <a:solidFill>
                    <a:srgbClr val="3907F1"/>
                  </a:solidFill>
                  <a:latin typeface="华文楷体" panose="02010600040101010101" pitchFamily="2" charset="-122"/>
                  <a:ea typeface="华文楷体" panose="02010600040101010101" pitchFamily="2" charset="-122"/>
                </a:rPr>
                <a:t>n</a:t>
              </a:r>
              <a:r>
                <a:rPr lang="en-US" altLang="zh-CN" sz="3200" b="1" kern="0" dirty="0">
                  <a:solidFill>
                    <a:srgbClr val="3907F1"/>
                  </a:solidFill>
                  <a:latin typeface="华文楷体" panose="02010600040101010101" pitchFamily="2" charset="-122"/>
                  <a:ea typeface="华文楷体" panose="02010600040101010101" pitchFamily="2" charset="-122"/>
                </a:rPr>
                <a:t>/2)+2</a:t>
              </a:r>
              <a:endParaRPr lang="en-US" altLang="zh-CN" sz="3200" b="1" kern="0" dirty="0">
                <a:solidFill>
                  <a:srgbClr val="3907F1"/>
                </a:solidFill>
                <a:latin typeface="华文楷体" panose="02010600040101010101" pitchFamily="2" charset="-122"/>
                <a:ea typeface="华文楷体" panose="02010600040101010101" pitchFamily="2" charset="-122"/>
              </a:endParaRPr>
            </a:p>
          </p:txBody>
        </p:sp>
        <p:sp>
          <p:nvSpPr>
            <p:cNvPr id="80899" name="左大括号 7"/>
            <p:cNvSpPr/>
            <p:nvPr/>
          </p:nvSpPr>
          <p:spPr bwMode="auto">
            <a:xfrm>
              <a:off x="942" y="2215"/>
              <a:ext cx="443" cy="1945"/>
            </a:xfrm>
            <a:prstGeom prst="leftBrace">
              <a:avLst>
                <a:gd name="adj1" fmla="val 0"/>
                <a:gd name="adj2" fmla="val 50000"/>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a:latin typeface="华文楷体" panose="02010600040101010101" pitchFamily="2" charset="-122"/>
                <a:ea typeface="华文楷体" panose="02010600040101010101" pitchFamily="2" charset="-122"/>
              </a:endParaRPr>
            </a:p>
          </p:txBody>
        </p:sp>
      </p:grpSp>
      <p:sp>
        <p:nvSpPr>
          <p:cNvPr id="4" name="文本框 3"/>
          <p:cNvSpPr txBox="1"/>
          <p:nvPr/>
        </p:nvSpPr>
        <p:spPr>
          <a:xfrm>
            <a:off x="540385" y="2863850"/>
            <a:ext cx="8062595" cy="3784600"/>
          </a:xfrm>
          <a:prstGeom prst="rect">
            <a:avLst/>
          </a:prstGeom>
          <a:noFill/>
        </p:spPr>
        <p:txBody>
          <a:bodyPr wrap="square" rtlCol="0">
            <a:spAutoFit/>
          </a:bodyPr>
          <a:p>
            <a:r>
              <a:rPr lang="en-US" altLang="zh-CN" sz="2400">
                <a:latin typeface="Times New Roman" panose="02020603050405020304" pitchFamily="18" charset="0"/>
              </a:rPr>
              <a:t>T(n)  = 2T(n/2) + 2</a:t>
            </a:r>
            <a:endParaRPr lang="en-US" altLang="zh-CN" sz="2400">
              <a:latin typeface="Times New Roman" panose="02020603050405020304" pitchFamily="18" charset="0"/>
            </a:endParaRPr>
          </a:p>
          <a:p>
            <a:r>
              <a:rPr lang="en-US" altLang="zh-CN" sz="2400">
                <a:latin typeface="Times New Roman" panose="02020603050405020304" pitchFamily="18" charset="0"/>
              </a:rPr>
              <a:t>         = 2(2T(n</a:t>
            </a:r>
            <a:r>
              <a:rPr lang="en-US" altLang="zh-CN" sz="2400">
                <a:latin typeface="Times New Roman" panose="02020603050405020304" pitchFamily="18" charset="0"/>
                <a:sym typeface="+mn-ea"/>
              </a:rPr>
              <a:t>/2</a:t>
            </a:r>
            <a:r>
              <a:rPr lang="en-US" altLang="zh-CN" sz="2400">
                <a:latin typeface="Times New Roman" panose="02020603050405020304" pitchFamily="18" charset="0"/>
              </a:rPr>
              <a:t>) + 2) + 2</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2</a:t>
            </a:r>
            <a:r>
              <a:rPr lang="en-US" altLang="zh-CN" sz="2400">
                <a:latin typeface="Times New Roman" panose="02020603050405020304" pitchFamily="18" charset="0"/>
              </a:rPr>
              <a:t>T(n</a:t>
            </a:r>
            <a:r>
              <a:rPr lang="en-US" altLang="zh-CN" sz="2400">
                <a:latin typeface="Times New Roman" panose="02020603050405020304" pitchFamily="18" charset="0"/>
                <a:sym typeface="+mn-ea"/>
              </a:rPr>
              <a:t>/2</a:t>
            </a:r>
            <a:r>
              <a:rPr lang="en-US" altLang="zh-CN" sz="2400">
                <a:latin typeface="Times New Roman" panose="02020603050405020304" pitchFamily="18" charset="0"/>
              </a:rPr>
              <a:t>) + 2</a:t>
            </a:r>
            <a:r>
              <a:rPr lang="en-US" altLang="zh-CN" sz="2400" baseline="30000">
                <a:latin typeface="Times New Roman" panose="02020603050405020304" pitchFamily="18" charset="0"/>
              </a:rPr>
              <a:t>2</a:t>
            </a:r>
            <a:r>
              <a:rPr lang="en-US" altLang="zh-CN" sz="2400">
                <a:latin typeface="Times New Roman" panose="02020603050405020304" pitchFamily="18" charset="0"/>
              </a:rPr>
              <a:t> + 2</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2</a:t>
            </a:r>
            <a:r>
              <a:rPr lang="en-US" altLang="zh-CN" sz="2400">
                <a:latin typeface="Times New Roman" panose="02020603050405020304" pitchFamily="18" charset="0"/>
              </a:rPr>
              <a:t>(2T(n</a:t>
            </a:r>
            <a:r>
              <a:rPr lang="en-US" altLang="zh-CN" sz="2400">
                <a:latin typeface="Times New Roman" panose="02020603050405020304" pitchFamily="18" charset="0"/>
                <a:sym typeface="+mn-ea"/>
              </a:rPr>
              <a:t>/2</a:t>
            </a:r>
            <a:r>
              <a:rPr lang="en-US" altLang="zh-CN" sz="2400">
                <a:latin typeface="Times New Roman" panose="02020603050405020304" pitchFamily="18" charset="0"/>
              </a:rPr>
              <a:t>) + 2) + 2</a:t>
            </a:r>
            <a:r>
              <a:rPr lang="en-US" altLang="zh-CN" sz="2400" baseline="30000">
                <a:latin typeface="Times New Roman" panose="02020603050405020304" pitchFamily="18" charset="0"/>
              </a:rPr>
              <a:t>2</a:t>
            </a:r>
            <a:r>
              <a:rPr lang="en-US" altLang="zh-CN" sz="2400">
                <a:latin typeface="Times New Roman" panose="02020603050405020304" pitchFamily="18" charset="0"/>
              </a:rPr>
              <a:t> + 2</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3</a:t>
            </a:r>
            <a:r>
              <a:rPr lang="en-US" altLang="zh-CN" sz="2400">
                <a:latin typeface="Times New Roman" panose="02020603050405020304" pitchFamily="18" charset="0"/>
              </a:rPr>
              <a:t>T(n/2) + </a:t>
            </a:r>
            <a:r>
              <a:rPr lang="en-US" altLang="zh-CN" sz="2400">
                <a:latin typeface="Times New Roman" panose="02020603050405020304" pitchFamily="18" charset="0"/>
                <a:sym typeface="+mn-ea"/>
              </a:rPr>
              <a:t>2</a:t>
            </a:r>
            <a:r>
              <a:rPr lang="en-US" altLang="zh-CN" sz="2400" baseline="30000">
                <a:latin typeface="Times New Roman" panose="02020603050405020304" pitchFamily="18" charset="0"/>
                <a:sym typeface="+mn-ea"/>
              </a:rPr>
              <a:t>3</a:t>
            </a:r>
            <a:r>
              <a:rPr lang="en-US" altLang="zh-CN" sz="2400">
                <a:latin typeface="Times New Roman" panose="02020603050405020304" pitchFamily="18" charset="0"/>
                <a:sym typeface="+mn-ea"/>
              </a:rPr>
              <a:t> + </a:t>
            </a:r>
            <a:r>
              <a:rPr lang="en-US" altLang="zh-CN" sz="2400">
                <a:latin typeface="Times New Roman" panose="02020603050405020304" pitchFamily="18" charset="0"/>
              </a:rPr>
              <a:t>2</a:t>
            </a:r>
            <a:r>
              <a:rPr lang="en-US" altLang="zh-CN" sz="2400" baseline="30000">
                <a:latin typeface="Times New Roman" panose="02020603050405020304" pitchFamily="18" charset="0"/>
              </a:rPr>
              <a:t>2</a:t>
            </a:r>
            <a:r>
              <a:rPr lang="en-US" altLang="zh-CN" sz="2400">
                <a:latin typeface="Times New Roman" panose="02020603050405020304" pitchFamily="18" charset="0"/>
              </a:rPr>
              <a:t> +  2</a:t>
            </a:r>
            <a:endParaRPr lang="en-US" altLang="zh-CN" sz="2400">
              <a:latin typeface="Times New Roman" panose="02020603050405020304" pitchFamily="18" charset="0"/>
            </a:endParaRPr>
          </a:p>
          <a:p>
            <a:r>
              <a:rPr lang="en-US" altLang="zh-CN" sz="2400">
                <a:latin typeface="Times New Roman" panose="02020603050405020304" pitchFamily="18" charset="0"/>
              </a:rPr>
              <a:t>         = ……</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k-1</a:t>
            </a:r>
            <a:r>
              <a:rPr lang="en-US" altLang="zh-CN" sz="2400">
                <a:latin typeface="Times New Roman" panose="02020603050405020304" pitchFamily="18" charset="0"/>
              </a:rPr>
              <a:t>T(1) + </a:t>
            </a:r>
            <a:r>
              <a:rPr lang="en-US" altLang="zh-CN" sz="2400">
                <a:latin typeface="Times New Roman" panose="02020603050405020304" pitchFamily="18" charset="0"/>
                <a:sym typeface="+mn-ea"/>
              </a:rPr>
              <a:t>2</a:t>
            </a:r>
            <a:r>
              <a:rPr lang="en-US" altLang="zh-CN" sz="2400" baseline="30000">
                <a:latin typeface="Times New Roman" panose="02020603050405020304" pitchFamily="18" charset="0"/>
                <a:sym typeface="+mn-ea"/>
              </a:rPr>
              <a:t>k-1</a:t>
            </a:r>
            <a:r>
              <a:rPr lang="en-US" altLang="zh-CN" sz="2400">
                <a:latin typeface="Times New Roman" panose="02020603050405020304" pitchFamily="18" charset="0"/>
                <a:sym typeface="+mn-ea"/>
              </a:rPr>
              <a:t> +</a:t>
            </a:r>
            <a:r>
              <a:rPr lang="en-US" altLang="zh-CN" sz="2400">
                <a:latin typeface="Times New Roman" panose="02020603050405020304" pitchFamily="18" charset="0"/>
              </a:rPr>
              <a:t>2</a:t>
            </a:r>
            <a:r>
              <a:rPr lang="en-US" altLang="zh-CN" sz="2400" baseline="30000">
                <a:latin typeface="Times New Roman" panose="02020603050405020304" pitchFamily="18" charset="0"/>
              </a:rPr>
              <a:t>k-2</a:t>
            </a:r>
            <a:r>
              <a:rPr lang="en-US" altLang="zh-CN" sz="2400">
                <a:latin typeface="Times New Roman" panose="02020603050405020304" pitchFamily="18" charset="0"/>
              </a:rPr>
              <a:t> + … + 2</a:t>
            </a:r>
            <a:r>
              <a:rPr lang="en-US" altLang="zh-CN" sz="2400" baseline="30000">
                <a:latin typeface="Times New Roman" panose="02020603050405020304" pitchFamily="18" charset="0"/>
              </a:rPr>
              <a:t>2</a:t>
            </a:r>
            <a:r>
              <a:rPr lang="en-US" altLang="zh-CN" sz="2400">
                <a:latin typeface="Times New Roman" panose="02020603050405020304" pitchFamily="18" charset="0"/>
              </a:rPr>
              <a:t> + 2                 </a:t>
            </a:r>
            <a:endParaRPr lang="en-US" altLang="zh-CN" sz="2400">
              <a:latin typeface="Times New Roman" panose="02020603050405020304" pitchFamily="18" charset="0"/>
            </a:endParaRPr>
          </a:p>
          <a:p>
            <a:r>
              <a:rPr lang="en-US" altLang="zh-CN" sz="2400">
                <a:latin typeface="Times New Roman" panose="02020603050405020304" pitchFamily="18" charset="0"/>
              </a:rPr>
              <a:t>         = 2</a:t>
            </a:r>
            <a:r>
              <a:rPr lang="en-US" altLang="zh-CN" sz="2400" baseline="30000">
                <a:latin typeface="Times New Roman" panose="02020603050405020304" pitchFamily="18" charset="0"/>
              </a:rPr>
              <a:t>k-1</a:t>
            </a:r>
            <a:r>
              <a:rPr lang="en-US" altLang="zh-CN" sz="2400">
                <a:latin typeface="Times New Roman" panose="02020603050405020304" pitchFamily="18" charset="0"/>
              </a:rPr>
              <a:t> + </a:t>
            </a:r>
            <a:r>
              <a:rPr lang="en-US" altLang="zh-CN" sz="2400">
                <a:latin typeface="Times New Roman" panose="02020603050405020304" pitchFamily="18" charset="0"/>
                <a:sym typeface="+mn-ea"/>
              </a:rPr>
              <a:t>2</a:t>
            </a:r>
            <a:r>
              <a:rPr lang="en-US" altLang="zh-CN" sz="2400" baseline="30000">
                <a:latin typeface="Times New Roman" panose="02020603050405020304" pitchFamily="18" charset="0"/>
                <a:sym typeface="+mn-ea"/>
              </a:rPr>
              <a:t>k </a:t>
            </a:r>
            <a:r>
              <a:rPr lang="en-US" altLang="zh-CN" sz="2400">
                <a:latin typeface="Times New Roman" panose="02020603050405020304" pitchFamily="18" charset="0"/>
              </a:rPr>
              <a:t>- 1              </a:t>
            </a:r>
            <a:r>
              <a:rPr lang="en-US" altLang="zh-CN" sz="2400">
                <a:latin typeface="Times New Roman" panose="02020603050405020304" pitchFamily="18" charset="0"/>
                <a:sym typeface="+mn-ea"/>
              </a:rPr>
              <a:t>n = 2</a:t>
            </a:r>
            <a:r>
              <a:rPr lang="en-US" altLang="zh-CN" sz="2400" baseline="30000">
                <a:latin typeface="Times New Roman" panose="02020603050405020304" pitchFamily="18" charset="0"/>
                <a:sym typeface="+mn-ea"/>
              </a:rPr>
              <a:t>k </a:t>
            </a:r>
            <a:endParaRPr lang="en-US" altLang="zh-CN" sz="2400">
              <a:latin typeface="Times New Roman" panose="02020603050405020304" pitchFamily="18" charset="0"/>
              <a:sym typeface="+mn-ea"/>
            </a:endParaRPr>
          </a:p>
          <a:p>
            <a:r>
              <a:rPr lang="en-US" altLang="zh-CN" sz="2400">
                <a:latin typeface="Times New Roman" panose="02020603050405020304" pitchFamily="18" charset="0"/>
                <a:sym typeface="+mn-ea"/>
              </a:rPr>
              <a:t>         = n/2 + n -1</a:t>
            </a:r>
            <a:endParaRPr lang="en-US" altLang="zh-CN" sz="2400">
              <a:latin typeface="Times New Roman" panose="02020603050405020304" pitchFamily="18" charset="0"/>
              <a:sym typeface="+mn-ea"/>
            </a:endParaRPr>
          </a:p>
          <a:p>
            <a:r>
              <a:rPr lang="en-US" altLang="zh-CN" sz="2400">
                <a:latin typeface="Times New Roman" panose="02020603050405020304" pitchFamily="18" charset="0"/>
              </a:rPr>
              <a:t>         = 3n/2 - 1</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blinds(horizontal)">
                                      <p:cBhvr>
                                        <p:cTn id="12" dur="5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ChangeArrowheads="1"/>
          </p:cNvSpPr>
          <p:nvPr/>
        </p:nvSpPr>
        <p:spPr bwMode="auto">
          <a:xfrm>
            <a:off x="277813" y="1178878"/>
            <a:ext cx="8758237"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2. 通用分治递推式（Master方法，主方法）</a:t>
            </a:r>
            <a:endParaRPr lang="zh-CN" altLang="en-US" sz="3200" b="1" dirty="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82947" name="Rectangle 6"/>
          <p:cNvSpPr>
            <a:spLocks noChangeArrowheads="1"/>
          </p:cNvSpPr>
          <p:nvPr/>
        </p:nvSpPr>
        <p:spPr bwMode="auto">
          <a:xfrm>
            <a:off x="215583" y="2616359"/>
            <a:ext cx="8751887"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solidFill>
                  <a:srgbClr val="3907F1"/>
                </a:solidFill>
                <a:latin typeface="华文楷体" panose="02010600040101010101" pitchFamily="2" charset="-122"/>
                <a:ea typeface="华文楷体" panose="02010600040101010101" pitchFamily="2" charset="-122"/>
              </a:rPr>
              <a:t>大小为</a:t>
            </a:r>
            <a:r>
              <a:rPr lang="en-US" altLang="zh-CN" sz="2800" b="1" i="1">
                <a:solidFill>
                  <a:srgbClr val="3907F1"/>
                </a:solidFill>
                <a:latin typeface="华文楷体" panose="02010600040101010101" pitchFamily="2" charset="-122"/>
                <a:ea typeface="华文楷体" panose="02010600040101010101" pitchFamily="2" charset="-122"/>
              </a:rPr>
              <a:t>n</a:t>
            </a:r>
            <a:r>
              <a:rPr lang="zh-CN" altLang="en-US" sz="2800" b="1">
                <a:solidFill>
                  <a:srgbClr val="3907F1"/>
                </a:solidFill>
                <a:latin typeface="华文楷体" panose="02010600040101010101" pitchFamily="2" charset="-122"/>
                <a:ea typeface="华文楷体" panose="02010600040101010101" pitchFamily="2" charset="-122"/>
              </a:rPr>
              <a:t>的原问题分成若干个大小为</a:t>
            </a:r>
            <a:r>
              <a:rPr lang="en-US" altLang="zh-CN" sz="2800" b="1" i="1">
                <a:solidFill>
                  <a:srgbClr val="3907F1"/>
                </a:solidFill>
                <a:latin typeface="华文楷体" panose="02010600040101010101" pitchFamily="2" charset="-122"/>
                <a:ea typeface="华文楷体" panose="02010600040101010101" pitchFamily="2" charset="-122"/>
              </a:rPr>
              <a:t>n</a:t>
            </a:r>
            <a:r>
              <a:rPr lang="en-US" altLang="zh-CN" sz="2800" b="1">
                <a:solidFill>
                  <a:srgbClr val="3907F1"/>
                </a:solidFill>
                <a:latin typeface="华文楷体" panose="02010600040101010101" pitchFamily="2" charset="-122"/>
                <a:ea typeface="华文楷体" panose="02010600040101010101" pitchFamily="2" charset="-122"/>
              </a:rPr>
              <a:t>/</a:t>
            </a:r>
            <a:r>
              <a:rPr lang="en-US" altLang="zh-CN" sz="2800" b="1" i="1">
                <a:solidFill>
                  <a:srgbClr val="3907F1"/>
                </a:solidFill>
                <a:latin typeface="华文楷体" panose="02010600040101010101" pitchFamily="2" charset="-122"/>
                <a:ea typeface="华文楷体" panose="02010600040101010101" pitchFamily="2" charset="-122"/>
              </a:rPr>
              <a:t>b</a:t>
            </a:r>
            <a:r>
              <a:rPr lang="zh-CN" altLang="en-US" sz="2800" b="1">
                <a:solidFill>
                  <a:srgbClr val="3907F1"/>
                </a:solidFill>
                <a:latin typeface="华文楷体" panose="02010600040101010101" pitchFamily="2" charset="-122"/>
                <a:ea typeface="华文楷体" panose="02010600040101010101" pitchFamily="2" charset="-122"/>
              </a:rPr>
              <a:t>的子问题，其中</a:t>
            </a:r>
            <a:r>
              <a:rPr lang="en-US" altLang="zh-CN" sz="2800" b="1" i="1">
                <a:solidFill>
                  <a:srgbClr val="3907F1"/>
                </a:solidFill>
                <a:latin typeface="华文楷体" panose="02010600040101010101" pitchFamily="2" charset="-122"/>
                <a:ea typeface="华文楷体" panose="02010600040101010101" pitchFamily="2" charset="-122"/>
              </a:rPr>
              <a:t>a</a:t>
            </a:r>
            <a:r>
              <a:rPr lang="zh-CN" altLang="en-US" sz="2800" b="1">
                <a:solidFill>
                  <a:srgbClr val="3907F1"/>
                </a:solidFill>
                <a:latin typeface="华文楷体" panose="02010600040101010101" pitchFamily="2" charset="-122"/>
                <a:ea typeface="华文楷体" panose="02010600040101010101" pitchFamily="2" charset="-122"/>
              </a:rPr>
              <a:t>个子问题需要求解，而</a:t>
            </a:r>
            <a:r>
              <a:rPr lang="en-US" altLang="zh-CN" sz="2800" b="1" i="1">
                <a:solidFill>
                  <a:srgbClr val="3907F1"/>
                </a:solidFill>
                <a:latin typeface="华文楷体" panose="02010600040101010101" pitchFamily="2" charset="-122"/>
                <a:ea typeface="华文楷体" panose="02010600040101010101" pitchFamily="2" charset="-122"/>
              </a:rPr>
              <a:t>f(n)</a:t>
            </a:r>
            <a:r>
              <a:rPr lang="zh-CN" altLang="en-US" sz="2800" b="1">
                <a:solidFill>
                  <a:srgbClr val="3907F1"/>
                </a:solidFill>
                <a:latin typeface="华文楷体" panose="02010600040101010101" pitchFamily="2" charset="-122"/>
                <a:ea typeface="华文楷体" panose="02010600040101010101" pitchFamily="2" charset="-122"/>
              </a:rPr>
              <a:t>是合并各个子问题的解需要的工作量。 </a:t>
            </a:r>
            <a:endParaRPr lang="zh-CN" altLang="en-US" sz="2800" b="1">
              <a:solidFill>
                <a:srgbClr val="3907F1"/>
              </a:solidFill>
              <a:latin typeface="华文楷体" panose="02010600040101010101" pitchFamily="2" charset="-122"/>
              <a:ea typeface="华文楷体" panose="02010600040101010101" pitchFamily="2" charset="-122"/>
            </a:endParaRPr>
          </a:p>
        </p:txBody>
      </p:sp>
      <p:sp>
        <p:nvSpPr>
          <p:cNvPr id="2" name="矩形 1"/>
          <p:cNvSpPr/>
          <p:nvPr/>
        </p:nvSpPr>
        <p:spPr>
          <a:xfrm>
            <a:off x="79375" y="1760855"/>
            <a:ext cx="8956675" cy="585788"/>
          </a:xfrm>
          <a:prstGeom prst="rect">
            <a:avLst/>
          </a:prstGeom>
        </p:spPr>
        <p:txBody>
          <a:bodyPr>
            <a:spAutoFit/>
          </a:bodyPr>
          <a:lstStyle/>
          <a:p>
            <a:pPr lvl="1">
              <a:defRPr/>
            </a:pPr>
            <a:r>
              <a:rPr lang="zh-CN" altLang="en-US" sz="3200" b="1" dirty="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求解型为</a:t>
            </a:r>
            <a:r>
              <a:rPr lang="en-US" altLang="zh-CN" sz="3200" b="1" dirty="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T(n)=</a:t>
            </a:r>
            <a:r>
              <a:rPr lang="en-US" altLang="zh-CN" sz="3200" b="1" dirty="0" err="1">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a:t>
            </a:r>
            <a:r>
              <a:rPr lang="en-US" altLang="zh-CN" sz="3200" b="1" dirty="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(n/b)+f(n)</a:t>
            </a:r>
            <a:r>
              <a:rPr lang="zh-CN" altLang="en-US" sz="3200" b="1" dirty="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的递归方程 </a:t>
            </a:r>
            <a:endParaRPr lang="zh-CN" altLang="en-US" sz="3200" b="1" dirty="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grpSp>
        <p:nvGrpSpPr>
          <p:cNvPr id="82949" name="Group 79"/>
          <p:cNvGrpSpPr/>
          <p:nvPr/>
        </p:nvGrpSpPr>
        <p:grpSpPr bwMode="auto">
          <a:xfrm>
            <a:off x="684213" y="4218304"/>
            <a:ext cx="6767512" cy="1293404"/>
            <a:chOff x="981" y="1990"/>
            <a:chExt cx="3175" cy="680"/>
          </a:xfrm>
        </p:grpSpPr>
        <p:sp>
          <p:nvSpPr>
            <p:cNvPr id="82951" name="AutoShape 9"/>
            <p:cNvSpPr>
              <a:spLocks noChangeAspect="1" noChangeArrowheads="1" noTextEdit="1"/>
            </p:cNvSpPr>
            <p:nvPr/>
          </p:nvSpPr>
          <p:spPr bwMode="auto">
            <a:xfrm>
              <a:off x="981" y="1990"/>
              <a:ext cx="3175"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82952" name="Line 11"/>
            <p:cNvSpPr>
              <a:spLocks noChangeShapeType="1"/>
            </p:cNvSpPr>
            <p:nvPr/>
          </p:nvSpPr>
          <p:spPr bwMode="auto">
            <a:xfrm flipH="1">
              <a:off x="2322" y="2398"/>
              <a:ext cx="77" cy="21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82956" name="Rectangle 15"/>
            <p:cNvSpPr>
              <a:spLocks noChangeArrowheads="1"/>
            </p:cNvSpPr>
            <p:nvPr/>
          </p:nvSpPr>
          <p:spPr bwMode="auto">
            <a:xfrm>
              <a:off x="3761" y="2346"/>
              <a:ext cx="1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&gt;</a:t>
              </a:r>
              <a:endParaRPr lang="en-US" altLang="zh-CN" sz="6000" b="1">
                <a:latin typeface="华文楷体" panose="02010600040101010101" pitchFamily="2" charset="-122"/>
                <a:ea typeface="华文楷体" panose="02010600040101010101" pitchFamily="2" charset="-122"/>
              </a:endParaRPr>
            </a:p>
          </p:txBody>
        </p:sp>
        <p:sp>
          <p:nvSpPr>
            <p:cNvPr id="82957" name="Rectangle 16"/>
            <p:cNvSpPr>
              <a:spLocks noChangeArrowheads="1"/>
            </p:cNvSpPr>
            <p:nvPr/>
          </p:nvSpPr>
          <p:spPr bwMode="auto">
            <a:xfrm>
              <a:off x="2664" y="2346"/>
              <a:ext cx="1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a:t>
              </a:r>
              <a:endParaRPr lang="en-US" altLang="zh-CN" sz="6000" b="1">
                <a:latin typeface="华文楷体" panose="02010600040101010101" pitchFamily="2" charset="-122"/>
                <a:ea typeface="华文楷体" panose="02010600040101010101" pitchFamily="2" charset="-122"/>
              </a:endParaRPr>
            </a:p>
          </p:txBody>
        </p:sp>
        <p:sp>
          <p:nvSpPr>
            <p:cNvPr id="82958" name="Rectangle 17"/>
            <p:cNvSpPr>
              <a:spLocks noChangeArrowheads="1"/>
            </p:cNvSpPr>
            <p:nvPr/>
          </p:nvSpPr>
          <p:spPr bwMode="auto">
            <a:xfrm>
              <a:off x="3742" y="1997"/>
              <a:ext cx="1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a:t>
              </a:r>
              <a:endParaRPr lang="en-US" altLang="zh-CN" sz="6000" b="1">
                <a:latin typeface="华文楷体" panose="02010600040101010101" pitchFamily="2" charset="-122"/>
                <a:ea typeface="华文楷体" panose="02010600040101010101" pitchFamily="2" charset="-122"/>
              </a:endParaRPr>
            </a:p>
          </p:txBody>
        </p:sp>
        <p:sp>
          <p:nvSpPr>
            <p:cNvPr id="82959" name="Rectangle 18"/>
            <p:cNvSpPr>
              <a:spLocks noChangeArrowheads="1"/>
            </p:cNvSpPr>
            <p:nvPr/>
          </p:nvSpPr>
          <p:spPr bwMode="auto">
            <a:xfrm>
              <a:off x="1517" y="2168"/>
              <a:ext cx="1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a:t>
              </a:r>
              <a:endParaRPr lang="en-US" altLang="zh-CN" sz="6000" b="1">
                <a:latin typeface="华文楷体" panose="02010600040101010101" pitchFamily="2" charset="-122"/>
                <a:ea typeface="华文楷体" panose="02010600040101010101" pitchFamily="2" charset="-122"/>
              </a:endParaRPr>
            </a:p>
          </p:txBody>
        </p:sp>
        <p:sp>
          <p:nvSpPr>
            <p:cNvPr id="82960" name="Rectangle 19"/>
            <p:cNvSpPr>
              <a:spLocks noChangeArrowheads="1"/>
            </p:cNvSpPr>
            <p:nvPr/>
          </p:nvSpPr>
          <p:spPr bwMode="auto">
            <a:xfrm>
              <a:off x="3926" y="2371"/>
              <a:ext cx="1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1</a:t>
              </a:r>
              <a:endParaRPr lang="en-US" altLang="zh-CN" sz="6000" b="1">
                <a:latin typeface="华文楷体" panose="02010600040101010101" pitchFamily="2" charset="-122"/>
                <a:ea typeface="华文楷体" panose="02010600040101010101" pitchFamily="2" charset="-122"/>
              </a:endParaRPr>
            </a:p>
          </p:txBody>
        </p:sp>
        <p:sp>
          <p:nvSpPr>
            <p:cNvPr id="82961" name="Rectangle 20"/>
            <p:cNvSpPr>
              <a:spLocks noChangeArrowheads="1"/>
            </p:cNvSpPr>
            <p:nvPr/>
          </p:nvSpPr>
          <p:spPr bwMode="auto">
            <a:xfrm>
              <a:off x="2536" y="2371"/>
              <a:ext cx="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a:t>
              </a:r>
              <a:endParaRPr lang="en-US" altLang="zh-CN" sz="6000" b="1">
                <a:latin typeface="华文楷体" panose="02010600040101010101" pitchFamily="2" charset="-122"/>
                <a:ea typeface="华文楷体" panose="02010600040101010101" pitchFamily="2" charset="-122"/>
              </a:endParaRPr>
            </a:p>
          </p:txBody>
        </p:sp>
        <p:sp>
          <p:nvSpPr>
            <p:cNvPr id="82962" name="Rectangle 21"/>
            <p:cNvSpPr>
              <a:spLocks noChangeArrowheads="1"/>
            </p:cNvSpPr>
            <p:nvPr/>
          </p:nvSpPr>
          <p:spPr bwMode="auto">
            <a:xfrm>
              <a:off x="2115" y="2371"/>
              <a:ext cx="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a:t>
              </a:r>
              <a:endParaRPr lang="en-US" altLang="zh-CN" sz="6000" b="1">
                <a:latin typeface="华文楷体" panose="02010600040101010101" pitchFamily="2" charset="-122"/>
                <a:ea typeface="华文楷体" panose="02010600040101010101" pitchFamily="2" charset="-122"/>
              </a:endParaRPr>
            </a:p>
          </p:txBody>
        </p:sp>
        <p:sp>
          <p:nvSpPr>
            <p:cNvPr id="82963" name="Rectangle 22"/>
            <p:cNvSpPr>
              <a:spLocks noChangeArrowheads="1"/>
            </p:cNvSpPr>
            <p:nvPr/>
          </p:nvSpPr>
          <p:spPr bwMode="auto">
            <a:xfrm>
              <a:off x="3906" y="2022"/>
              <a:ext cx="1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1</a:t>
              </a:r>
              <a:endParaRPr lang="en-US" altLang="zh-CN" sz="6000" b="1">
                <a:latin typeface="华文楷体" panose="02010600040101010101" pitchFamily="2" charset="-122"/>
                <a:ea typeface="华文楷体" panose="02010600040101010101" pitchFamily="2" charset="-122"/>
              </a:endParaRPr>
            </a:p>
          </p:txBody>
        </p:sp>
        <p:sp>
          <p:nvSpPr>
            <p:cNvPr id="82964" name="Rectangle 23"/>
            <p:cNvSpPr>
              <a:spLocks noChangeArrowheads="1"/>
            </p:cNvSpPr>
            <p:nvPr/>
          </p:nvSpPr>
          <p:spPr bwMode="auto">
            <a:xfrm>
              <a:off x="1379" y="2193"/>
              <a:ext cx="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a:t>
              </a:r>
              <a:endParaRPr lang="en-US" altLang="zh-CN" sz="6000" b="1">
                <a:latin typeface="华文楷体" panose="02010600040101010101" pitchFamily="2" charset="-122"/>
                <a:ea typeface="华文楷体" panose="02010600040101010101" pitchFamily="2" charset="-122"/>
              </a:endParaRPr>
            </a:p>
          </p:txBody>
        </p:sp>
        <p:sp>
          <p:nvSpPr>
            <p:cNvPr id="82965" name="Rectangle 24"/>
            <p:cNvSpPr>
              <a:spLocks noChangeArrowheads="1"/>
            </p:cNvSpPr>
            <p:nvPr/>
          </p:nvSpPr>
          <p:spPr bwMode="auto">
            <a:xfrm>
              <a:off x="1168" y="2193"/>
              <a:ext cx="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a:latin typeface="华文楷体" panose="02010600040101010101" pitchFamily="2" charset="-122"/>
                  <a:ea typeface="华文楷体" panose="02010600040101010101" pitchFamily="2" charset="-122"/>
                </a:rPr>
                <a:t>(</a:t>
              </a:r>
              <a:endParaRPr lang="en-US" altLang="zh-CN" sz="6000" b="1">
                <a:latin typeface="华文楷体" panose="02010600040101010101" pitchFamily="2" charset="-122"/>
                <a:ea typeface="华文楷体" panose="02010600040101010101" pitchFamily="2" charset="-122"/>
              </a:endParaRPr>
            </a:p>
          </p:txBody>
        </p:sp>
        <p:sp>
          <p:nvSpPr>
            <p:cNvPr id="82966" name="Rectangle 25"/>
            <p:cNvSpPr>
              <a:spLocks noChangeArrowheads="1"/>
            </p:cNvSpPr>
            <p:nvPr/>
          </p:nvSpPr>
          <p:spPr bwMode="auto">
            <a:xfrm>
              <a:off x="3582" y="2371"/>
              <a:ext cx="1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n</a:t>
              </a:r>
              <a:endParaRPr lang="en-US" altLang="zh-CN" sz="6000" b="1">
                <a:latin typeface="华文楷体" panose="02010600040101010101" pitchFamily="2" charset="-122"/>
                <a:ea typeface="华文楷体" panose="02010600040101010101" pitchFamily="2" charset="-122"/>
              </a:endParaRPr>
            </a:p>
          </p:txBody>
        </p:sp>
        <p:sp>
          <p:nvSpPr>
            <p:cNvPr id="82967" name="Rectangle 26"/>
            <p:cNvSpPr>
              <a:spLocks noChangeArrowheads="1"/>
            </p:cNvSpPr>
            <p:nvPr/>
          </p:nvSpPr>
          <p:spPr bwMode="auto">
            <a:xfrm>
              <a:off x="2845" y="2371"/>
              <a:ext cx="3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f(n)</a:t>
              </a:r>
              <a:endParaRPr lang="en-US" altLang="zh-CN" sz="6000" b="1">
                <a:latin typeface="华文楷体" panose="02010600040101010101" pitchFamily="2" charset="-122"/>
                <a:ea typeface="华文楷体" panose="02010600040101010101" pitchFamily="2" charset="-122"/>
              </a:endParaRPr>
            </a:p>
          </p:txBody>
        </p:sp>
        <p:sp>
          <p:nvSpPr>
            <p:cNvPr id="82968" name="Rectangle 27"/>
            <p:cNvSpPr>
              <a:spLocks noChangeArrowheads="1"/>
            </p:cNvSpPr>
            <p:nvPr/>
          </p:nvSpPr>
          <p:spPr bwMode="auto">
            <a:xfrm>
              <a:off x="2412" y="2371"/>
              <a:ext cx="1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b</a:t>
              </a:r>
              <a:endParaRPr lang="en-US" altLang="zh-CN" sz="6000" b="1">
                <a:latin typeface="华文楷体" panose="02010600040101010101" pitchFamily="2" charset="-122"/>
                <a:ea typeface="华文楷体" panose="02010600040101010101" pitchFamily="2" charset="-122"/>
              </a:endParaRPr>
            </a:p>
          </p:txBody>
        </p:sp>
        <p:sp>
          <p:nvSpPr>
            <p:cNvPr id="82969" name="Rectangle 28"/>
            <p:cNvSpPr>
              <a:spLocks noChangeArrowheads="1"/>
            </p:cNvSpPr>
            <p:nvPr/>
          </p:nvSpPr>
          <p:spPr bwMode="auto">
            <a:xfrm>
              <a:off x="2202" y="2371"/>
              <a:ext cx="1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n</a:t>
              </a:r>
              <a:endParaRPr lang="en-US" altLang="zh-CN" sz="6000" b="1">
                <a:latin typeface="华文楷体" panose="02010600040101010101" pitchFamily="2" charset="-122"/>
                <a:ea typeface="华文楷体" panose="02010600040101010101" pitchFamily="2" charset="-122"/>
              </a:endParaRPr>
            </a:p>
          </p:txBody>
        </p:sp>
        <p:sp>
          <p:nvSpPr>
            <p:cNvPr id="82970" name="Rectangle 29"/>
            <p:cNvSpPr>
              <a:spLocks noChangeArrowheads="1"/>
            </p:cNvSpPr>
            <p:nvPr/>
          </p:nvSpPr>
          <p:spPr bwMode="auto">
            <a:xfrm>
              <a:off x="1829" y="2371"/>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aT</a:t>
              </a:r>
              <a:endParaRPr lang="en-US" altLang="zh-CN" sz="6000" b="1">
                <a:latin typeface="华文楷体" panose="02010600040101010101" pitchFamily="2" charset="-122"/>
                <a:ea typeface="华文楷体" panose="02010600040101010101" pitchFamily="2" charset="-122"/>
              </a:endParaRPr>
            </a:p>
          </p:txBody>
        </p:sp>
        <p:sp>
          <p:nvSpPr>
            <p:cNvPr id="82971" name="Rectangle 30"/>
            <p:cNvSpPr>
              <a:spLocks noChangeArrowheads="1"/>
            </p:cNvSpPr>
            <p:nvPr/>
          </p:nvSpPr>
          <p:spPr bwMode="auto">
            <a:xfrm>
              <a:off x="3562" y="2022"/>
              <a:ext cx="1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n</a:t>
              </a:r>
              <a:endParaRPr lang="en-US" altLang="zh-CN" sz="6000" b="1">
                <a:latin typeface="华文楷体" panose="02010600040101010101" pitchFamily="2" charset="-122"/>
                <a:ea typeface="华文楷体" panose="02010600040101010101" pitchFamily="2" charset="-122"/>
              </a:endParaRPr>
            </a:p>
          </p:txBody>
        </p:sp>
        <p:sp>
          <p:nvSpPr>
            <p:cNvPr id="82972" name="Rectangle 31"/>
            <p:cNvSpPr>
              <a:spLocks noChangeArrowheads="1"/>
            </p:cNvSpPr>
            <p:nvPr/>
          </p:nvSpPr>
          <p:spPr bwMode="auto">
            <a:xfrm>
              <a:off x="2624" y="2022"/>
              <a:ext cx="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c</a:t>
              </a:r>
              <a:endParaRPr lang="en-US" altLang="zh-CN" sz="6000" b="1">
                <a:latin typeface="华文楷体" panose="02010600040101010101" pitchFamily="2" charset="-122"/>
                <a:ea typeface="华文楷体" panose="02010600040101010101" pitchFamily="2" charset="-122"/>
              </a:endParaRPr>
            </a:p>
          </p:txBody>
        </p:sp>
        <p:sp>
          <p:nvSpPr>
            <p:cNvPr id="82973" name="Rectangle 32"/>
            <p:cNvSpPr>
              <a:spLocks noChangeArrowheads="1"/>
            </p:cNvSpPr>
            <p:nvPr/>
          </p:nvSpPr>
          <p:spPr bwMode="auto">
            <a:xfrm>
              <a:off x="1255" y="2193"/>
              <a:ext cx="1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n</a:t>
              </a:r>
              <a:endParaRPr lang="en-US" altLang="zh-CN" sz="6000" b="1">
                <a:latin typeface="华文楷体" panose="02010600040101010101" pitchFamily="2" charset="-122"/>
                <a:ea typeface="华文楷体" panose="02010600040101010101" pitchFamily="2" charset="-122"/>
              </a:endParaRPr>
            </a:p>
          </p:txBody>
        </p:sp>
        <p:sp>
          <p:nvSpPr>
            <p:cNvPr id="82974" name="Rectangle 33"/>
            <p:cNvSpPr>
              <a:spLocks noChangeArrowheads="1"/>
            </p:cNvSpPr>
            <p:nvPr/>
          </p:nvSpPr>
          <p:spPr bwMode="auto">
            <a:xfrm>
              <a:off x="1002" y="2193"/>
              <a:ext cx="1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b="1" i="1">
                  <a:latin typeface="华文楷体" panose="02010600040101010101" pitchFamily="2" charset="-122"/>
                  <a:ea typeface="华文楷体" panose="02010600040101010101" pitchFamily="2" charset="-122"/>
                </a:rPr>
                <a:t>T</a:t>
              </a:r>
              <a:endParaRPr lang="en-US" altLang="zh-CN" sz="6000" b="1">
                <a:latin typeface="华文楷体" panose="02010600040101010101" pitchFamily="2" charset="-122"/>
                <a:ea typeface="华文楷体" panose="02010600040101010101" pitchFamily="2" charset="-122"/>
              </a:endParaRPr>
            </a:p>
          </p:txBody>
        </p:sp>
      </p:grpSp>
      <p:sp>
        <p:nvSpPr>
          <p:cNvPr id="77828" name="左大括号 1"/>
          <p:cNvSpPr/>
          <p:nvPr/>
        </p:nvSpPr>
        <p:spPr bwMode="auto">
          <a:xfrm>
            <a:off x="2240280" y="4513898"/>
            <a:ext cx="144463" cy="935037"/>
          </a:xfrm>
          <a:prstGeom prst="leftBrace">
            <a:avLst>
              <a:gd name="adj1" fmla="val 8300"/>
              <a:gd name="adj2" fmla="val 50000"/>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华文楷体" panose="02010600040101010101" pitchFamily="2" charset="-122"/>
              <a:ea typeface="华文楷体" panose="02010600040101010101" pitchFamily="2" charset="-122"/>
            </a:endParaRPr>
          </a:p>
        </p:txBody>
      </p:sp>
      <p:sp>
        <p:nvSpPr>
          <p:cNvPr id="58372" name="Text Box 2"/>
          <p:cNvSpPr txBox="1">
            <a:spLocks noChangeArrowheads="1"/>
          </p:cNvSpPr>
          <p:nvPr/>
        </p:nvSpPr>
        <p:spPr bwMode="auto">
          <a:xfrm>
            <a:off x="728663" y="216853"/>
            <a:ext cx="8010525"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求解递归方程的主要方法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8300" y="3944938"/>
            <a:ext cx="8280400" cy="1570037"/>
          </a:xfrm>
          <a:prstGeom prst="rect">
            <a:avLst/>
          </a:prstGeom>
        </p:spPr>
        <p:txBody>
          <a:bodyPr>
            <a:spAutoFit/>
          </a:bodyPr>
          <a:lstStyle/>
          <a:p>
            <a:pPr lvl="1">
              <a:defRPr/>
            </a:pPr>
            <a:r>
              <a:rPr lang="zh-CN" altLang="en-US"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型为</a:t>
            </a:r>
            <a:r>
              <a:rPr lang="en-US" altLang="zh-CN"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T(n)=</a:t>
            </a:r>
            <a:r>
              <a:rPr lang="en-US" altLang="zh-CN" sz="3200" b="1" dirty="0" err="1">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a:t>
            </a:r>
            <a:r>
              <a:rPr lang="en-US" altLang="zh-CN"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(n/b)+f(n)</a:t>
            </a:r>
            <a:r>
              <a:rPr lang="zh-CN" altLang="en-US"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的递归方程</a:t>
            </a:r>
            <a:endParaRPr lang="en-US" altLang="zh-CN"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lvl="1">
              <a:defRPr/>
            </a:pPr>
            <a:r>
              <a:rPr lang="zh-CN" altLang="en-US"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其中</a:t>
            </a:r>
            <a:r>
              <a:rPr lang="en-US" altLang="zh-CN"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a=2,b=2,f(n)=O(n)</a:t>
            </a:r>
            <a:endParaRPr lang="en-US" altLang="zh-CN"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lvl="1">
              <a:defRPr/>
            </a:pPr>
            <a:r>
              <a:rPr lang="en-US" altLang="zh-CN"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T(n) = O</a:t>
            </a:r>
            <a:r>
              <a:rPr lang="zh-CN" altLang="en-US"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endParaRPr lang="zh-CN" altLang="en-US" sz="3200" b="1" dirty="0">
              <a:solidFill>
                <a:srgbClr val="3907F1"/>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8" name="Rectangle 6"/>
          <p:cNvSpPr>
            <a:spLocks noChangeArrowheads="1"/>
          </p:cNvSpPr>
          <p:nvPr/>
        </p:nvSpPr>
        <p:spPr bwMode="auto">
          <a:xfrm>
            <a:off x="103188" y="1628775"/>
            <a:ext cx="891540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just">
              <a:spcBef>
                <a:spcPct val="20000"/>
              </a:spcBef>
              <a:buNone/>
              <a:defRPr/>
            </a:pPr>
            <a:r>
              <a:rPr lang="en-US" altLang="zh-CN"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例</a:t>
            </a:r>
            <a:r>
              <a:rPr lang="en-US" altLang="zh-CN" sz="2800" b="1" dirty="0">
                <a:solidFill>
                  <a:srgbClr val="CC0099"/>
                </a:solidFill>
                <a:latin typeface="楷体" panose="02010609060101010101" pitchFamily="49" charset="-122"/>
                <a:ea typeface="楷体" panose="02010609060101010101" pitchFamily="49" charset="-122"/>
                <a:cs typeface="Times New Roman" panose="02020603050405020304" pitchFamily="18" charset="0"/>
                <a:sym typeface="+mn-ea"/>
              </a:rPr>
              <a:t>2.8】</a:t>
            </a:r>
            <a:r>
              <a:rPr lang="en-US" altLang="zh-CN" sz="2800" b="1" dirty="0">
                <a:solidFill>
                  <a:srgbClr val="2605A1"/>
                </a:solidFill>
                <a:latin typeface="华文楷体" panose="02010600040101010101" pitchFamily="2" charset="-122"/>
                <a:ea typeface="华文楷体" panose="02010600040101010101" pitchFamily="2" charset="-122"/>
              </a:rPr>
              <a:t>Merge-sort</a:t>
            </a:r>
            <a:r>
              <a:rPr lang="zh-CN" altLang="en-US" sz="2800" b="1" dirty="0">
                <a:solidFill>
                  <a:srgbClr val="2605A1"/>
                </a:solidFill>
                <a:latin typeface="华文楷体" panose="02010600040101010101" pitchFamily="2" charset="-122"/>
                <a:ea typeface="华文楷体" panose="02010600040101010101" pitchFamily="2" charset="-122"/>
              </a:rPr>
              <a:t>排序算法的复杂性递归方程为</a:t>
            </a:r>
            <a:endParaRPr lang="zh-CN" altLang="en-US" sz="2800" b="1" dirty="0">
              <a:solidFill>
                <a:srgbClr val="2605A1"/>
              </a:solidFill>
              <a:latin typeface="华文楷体" panose="02010600040101010101" pitchFamily="2" charset="-122"/>
              <a:ea typeface="华文楷体" panose="02010600040101010101" pitchFamily="2" charset="-122"/>
            </a:endParaRPr>
          </a:p>
          <a:p>
            <a:pPr marL="342900" indent="-342900" algn="just">
              <a:spcBef>
                <a:spcPct val="20000"/>
              </a:spcBef>
              <a:defRPr/>
            </a:pPr>
            <a:r>
              <a:rPr lang="zh-CN" altLang="en-US" sz="3200" dirty="0">
                <a:latin typeface="华文楷体" panose="02010600040101010101" pitchFamily="2" charset="-122"/>
                <a:ea typeface="华文楷体" panose="02010600040101010101" pitchFamily="2" charset="-122"/>
              </a:rPr>
              <a:t>            </a:t>
            </a: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rPr>
              <a:t>T(</a:t>
            </a:r>
            <a:r>
              <a:rPr lang="en-US" altLang="zh-CN" sz="3200" b="1" i="1" dirty="0">
                <a:effectLst>
                  <a:outerShdw blurRad="38100" dist="38100" dir="2700000" algn="tl">
                    <a:srgbClr val="C0C0C0"/>
                  </a:outerShdw>
                </a:effectLst>
                <a:latin typeface="华文楷体" panose="02010600040101010101" pitchFamily="2" charset="-122"/>
                <a:ea typeface="华文楷体" panose="02010600040101010101" pitchFamily="2" charset="-122"/>
              </a:rPr>
              <a:t>n</a:t>
            </a: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sym typeface="Symbol" panose="05050102010706020507" pitchFamily="18" charset="2"/>
              </a:rPr>
              <a:t>C</a:t>
            </a: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rPr>
              <a:t>         	                   if n=1</a:t>
            </a:r>
            <a:endPar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marL="342900" indent="-342900" algn="just">
              <a:spcBef>
                <a:spcPct val="20000"/>
              </a:spcBef>
              <a:defRPr/>
            </a:pP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rPr>
              <a:t>            T(</a:t>
            </a:r>
            <a:r>
              <a:rPr lang="en-US" altLang="zh-CN" sz="3200" b="1" i="1" dirty="0">
                <a:effectLst>
                  <a:outerShdw blurRad="38100" dist="38100" dir="2700000" algn="tl">
                    <a:srgbClr val="C0C0C0"/>
                  </a:outerShdw>
                </a:effectLst>
                <a:latin typeface="华文楷体" panose="02010600040101010101" pitchFamily="2" charset="-122"/>
                <a:ea typeface="华文楷体" panose="02010600040101010101" pitchFamily="2" charset="-122"/>
              </a:rPr>
              <a:t>n</a:t>
            </a: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rPr>
              <a:t>)=2T(</a:t>
            </a:r>
            <a:r>
              <a:rPr lang="en-US" altLang="zh-CN" sz="3200" b="1" i="1" dirty="0">
                <a:effectLst>
                  <a:outerShdw blurRad="38100" dist="38100" dir="2700000" algn="tl">
                    <a:srgbClr val="C0C0C0"/>
                  </a:outerShdw>
                </a:effectLst>
                <a:latin typeface="华文楷体" panose="02010600040101010101" pitchFamily="2" charset="-122"/>
                <a:ea typeface="华文楷体" panose="02010600040101010101" pitchFamily="2" charset="-122"/>
              </a:rPr>
              <a:t>n</a:t>
            </a:r>
            <a:r>
              <a:rPr lang="en-US" altLang="zh-CN" sz="3200" b="1" dirty="0">
                <a:effectLst>
                  <a:outerShdw blurRad="38100" dist="38100" dir="2700000" algn="tl">
                    <a:srgbClr val="C0C0C0"/>
                  </a:outerShdw>
                </a:effectLst>
                <a:latin typeface="华文楷体" panose="02010600040101010101" pitchFamily="2" charset="-122"/>
                <a:ea typeface="华文楷体" panose="02010600040101010101" pitchFamily="2" charset="-122"/>
              </a:rPr>
              <a:t>/2)+O(n) 	 if n&gt;1 </a:t>
            </a:r>
            <a:endParaRPr lang="en-US" altLang="zh-CN" sz="3200" dirty="0">
              <a:latin typeface="华文楷体" panose="02010600040101010101" pitchFamily="2" charset="-122"/>
              <a:ea typeface="华文楷体" panose="02010600040101010101" pitchFamily="2" charset="-122"/>
            </a:endParaRPr>
          </a:p>
        </p:txBody>
      </p:sp>
      <p:sp>
        <p:nvSpPr>
          <p:cNvPr id="83972" name="Rectangle 4"/>
          <p:cNvSpPr txBox="1">
            <a:spLocks noChangeArrowheads="1"/>
          </p:cNvSpPr>
          <p:nvPr/>
        </p:nvSpPr>
        <p:spPr bwMode="auto">
          <a:xfrm>
            <a:off x="103251" y="244793"/>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4" name="左大括号 3"/>
          <p:cNvSpPr/>
          <p:nvPr/>
        </p:nvSpPr>
        <p:spPr bwMode="auto">
          <a:xfrm>
            <a:off x="1116013" y="2205038"/>
            <a:ext cx="360362" cy="1008062"/>
          </a:xfrm>
          <a:prstGeom prst="lef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wrap="none"/>
          <a:lstStyle/>
          <a:p>
            <a:pPr>
              <a:defRPr/>
            </a:pPr>
            <a:endParaRPr lang="zh-CN" altLang="en-US" b="1" dirty="0">
              <a:latin typeface="华文楷体" panose="02010600040101010101" pitchFamily="2" charset="-122"/>
              <a:ea typeface="华文楷体" panose="02010600040101010101" pitchFamily="2" charset="-122"/>
            </a:endParaRPr>
          </a:p>
        </p:txBody>
      </p:sp>
      <p:sp>
        <p:nvSpPr>
          <p:cNvPr id="100" name="TextBox 99"/>
          <p:cNvSpPr txBox="1"/>
          <p:nvPr/>
        </p:nvSpPr>
        <p:spPr>
          <a:xfrm>
            <a:off x="141605" y="6010910"/>
            <a:ext cx="8825865" cy="521970"/>
          </a:xfrm>
          <a:prstGeom prst="rect">
            <a:avLst/>
          </a:prstGeom>
          <a:noFill/>
        </p:spPr>
        <p:txBody>
          <a:bodyPr wrap="square">
            <a:spAutoFit/>
          </a:bodyPr>
          <a:p>
            <a:pPr>
              <a:defRPr/>
            </a:pPr>
            <a:r>
              <a:rPr lang="zh-CN" altLang="en-US" sz="2800" b="1" dirty="0">
                <a:solidFill>
                  <a:srgbClr val="CC0099"/>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方法：记住三种情况，不用纸笔即可求解上述方程</a:t>
            </a:r>
            <a:endParaRPr lang="zh-CN" altLang="en-US" sz="2800" b="1" dirty="0">
              <a:solidFill>
                <a:srgbClr val="CC0099"/>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79"/>
          <p:cNvGrpSpPr/>
          <p:nvPr/>
        </p:nvGrpSpPr>
        <p:grpSpPr bwMode="auto">
          <a:xfrm>
            <a:off x="1557338" y="1773238"/>
            <a:ext cx="5040312" cy="1079500"/>
            <a:chOff x="981" y="1990"/>
            <a:chExt cx="3175" cy="680"/>
          </a:xfrm>
        </p:grpSpPr>
        <p:sp>
          <p:nvSpPr>
            <p:cNvPr id="85026" name="AutoShape 9"/>
            <p:cNvSpPr>
              <a:spLocks noChangeAspect="1" noChangeArrowheads="1" noTextEdit="1"/>
            </p:cNvSpPr>
            <p:nvPr/>
          </p:nvSpPr>
          <p:spPr bwMode="auto">
            <a:xfrm>
              <a:off x="981" y="1990"/>
              <a:ext cx="3175"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85027" name="Line 11"/>
            <p:cNvSpPr>
              <a:spLocks noChangeShapeType="1"/>
            </p:cNvSpPr>
            <p:nvPr/>
          </p:nvSpPr>
          <p:spPr bwMode="auto">
            <a:xfrm flipH="1">
              <a:off x="2322" y="2398"/>
              <a:ext cx="77" cy="21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85031" name="Rectangle 15"/>
            <p:cNvSpPr>
              <a:spLocks noChangeArrowheads="1"/>
            </p:cNvSpPr>
            <p:nvPr/>
          </p:nvSpPr>
          <p:spPr bwMode="auto">
            <a:xfrm>
              <a:off x="3761" y="2346"/>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&gt;</a:t>
              </a:r>
              <a:endParaRPr lang="en-US" altLang="zh-CN" sz="4400" b="1">
                <a:latin typeface="华文楷体" panose="02010600040101010101" pitchFamily="2" charset="-122"/>
                <a:ea typeface="华文楷体" panose="02010600040101010101" pitchFamily="2" charset="-122"/>
              </a:endParaRPr>
            </a:p>
          </p:txBody>
        </p:sp>
        <p:sp>
          <p:nvSpPr>
            <p:cNvPr id="85032" name="Rectangle 16"/>
            <p:cNvSpPr>
              <a:spLocks noChangeArrowheads="1"/>
            </p:cNvSpPr>
            <p:nvPr/>
          </p:nvSpPr>
          <p:spPr bwMode="auto">
            <a:xfrm>
              <a:off x="2664" y="2346"/>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a:t>
              </a:r>
              <a:endParaRPr lang="en-US" altLang="zh-CN" sz="4400" b="1">
                <a:latin typeface="华文楷体" panose="02010600040101010101" pitchFamily="2" charset="-122"/>
                <a:ea typeface="华文楷体" panose="02010600040101010101" pitchFamily="2" charset="-122"/>
              </a:endParaRPr>
            </a:p>
          </p:txBody>
        </p:sp>
        <p:sp>
          <p:nvSpPr>
            <p:cNvPr id="85033" name="Rectangle 17"/>
            <p:cNvSpPr>
              <a:spLocks noChangeArrowheads="1"/>
            </p:cNvSpPr>
            <p:nvPr/>
          </p:nvSpPr>
          <p:spPr bwMode="auto">
            <a:xfrm>
              <a:off x="3742" y="1997"/>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a:t>
              </a:r>
              <a:endParaRPr lang="en-US" altLang="zh-CN" sz="4400" b="1">
                <a:latin typeface="华文楷体" panose="02010600040101010101" pitchFamily="2" charset="-122"/>
                <a:ea typeface="华文楷体" panose="02010600040101010101" pitchFamily="2" charset="-122"/>
              </a:endParaRPr>
            </a:p>
          </p:txBody>
        </p:sp>
        <p:sp>
          <p:nvSpPr>
            <p:cNvPr id="85034" name="Rectangle 18"/>
            <p:cNvSpPr>
              <a:spLocks noChangeArrowheads="1"/>
            </p:cNvSpPr>
            <p:nvPr/>
          </p:nvSpPr>
          <p:spPr bwMode="auto">
            <a:xfrm>
              <a:off x="1517" y="2168"/>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a:t>
              </a:r>
              <a:endParaRPr lang="en-US" altLang="zh-CN" sz="4400" b="1">
                <a:latin typeface="华文楷体" panose="02010600040101010101" pitchFamily="2" charset="-122"/>
                <a:ea typeface="华文楷体" panose="02010600040101010101" pitchFamily="2" charset="-122"/>
              </a:endParaRPr>
            </a:p>
          </p:txBody>
        </p:sp>
        <p:sp>
          <p:nvSpPr>
            <p:cNvPr id="85035" name="Rectangle 19"/>
            <p:cNvSpPr>
              <a:spLocks noChangeArrowheads="1"/>
            </p:cNvSpPr>
            <p:nvPr/>
          </p:nvSpPr>
          <p:spPr bwMode="auto">
            <a:xfrm>
              <a:off x="3926" y="2371"/>
              <a:ext cx="1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1</a:t>
              </a:r>
              <a:endParaRPr lang="en-US" altLang="zh-CN" sz="4400" b="1">
                <a:latin typeface="华文楷体" panose="02010600040101010101" pitchFamily="2" charset="-122"/>
                <a:ea typeface="华文楷体" panose="02010600040101010101" pitchFamily="2" charset="-122"/>
              </a:endParaRPr>
            </a:p>
          </p:txBody>
        </p:sp>
        <p:sp>
          <p:nvSpPr>
            <p:cNvPr id="85036" name="Rectangle 20"/>
            <p:cNvSpPr>
              <a:spLocks noChangeArrowheads="1"/>
            </p:cNvSpPr>
            <p:nvPr/>
          </p:nvSpPr>
          <p:spPr bwMode="auto">
            <a:xfrm>
              <a:off x="2536" y="2371"/>
              <a:ext cx="6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a:t>
              </a:r>
              <a:endParaRPr lang="en-US" altLang="zh-CN" sz="4400" b="1">
                <a:latin typeface="华文楷体" panose="02010600040101010101" pitchFamily="2" charset="-122"/>
                <a:ea typeface="华文楷体" panose="02010600040101010101" pitchFamily="2" charset="-122"/>
              </a:endParaRPr>
            </a:p>
          </p:txBody>
        </p:sp>
        <p:sp>
          <p:nvSpPr>
            <p:cNvPr id="85037" name="Rectangle 21"/>
            <p:cNvSpPr>
              <a:spLocks noChangeArrowheads="1"/>
            </p:cNvSpPr>
            <p:nvPr/>
          </p:nvSpPr>
          <p:spPr bwMode="auto">
            <a:xfrm>
              <a:off x="2115" y="2371"/>
              <a:ext cx="6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a:t>
              </a:r>
              <a:endParaRPr lang="en-US" altLang="zh-CN" sz="4400" b="1">
                <a:latin typeface="华文楷体" panose="02010600040101010101" pitchFamily="2" charset="-122"/>
                <a:ea typeface="华文楷体" panose="02010600040101010101" pitchFamily="2" charset="-122"/>
              </a:endParaRPr>
            </a:p>
          </p:txBody>
        </p:sp>
        <p:sp>
          <p:nvSpPr>
            <p:cNvPr id="85038" name="Rectangle 22"/>
            <p:cNvSpPr>
              <a:spLocks noChangeArrowheads="1"/>
            </p:cNvSpPr>
            <p:nvPr/>
          </p:nvSpPr>
          <p:spPr bwMode="auto">
            <a:xfrm>
              <a:off x="3906" y="2022"/>
              <a:ext cx="1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1</a:t>
              </a:r>
              <a:endParaRPr lang="en-US" altLang="zh-CN" sz="4400" b="1">
                <a:latin typeface="华文楷体" panose="02010600040101010101" pitchFamily="2" charset="-122"/>
                <a:ea typeface="华文楷体" panose="02010600040101010101" pitchFamily="2" charset="-122"/>
              </a:endParaRPr>
            </a:p>
          </p:txBody>
        </p:sp>
        <p:sp>
          <p:nvSpPr>
            <p:cNvPr id="85039" name="Rectangle 23"/>
            <p:cNvSpPr>
              <a:spLocks noChangeArrowheads="1"/>
            </p:cNvSpPr>
            <p:nvPr/>
          </p:nvSpPr>
          <p:spPr bwMode="auto">
            <a:xfrm>
              <a:off x="1379" y="2193"/>
              <a:ext cx="6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a:t>
              </a:r>
              <a:endParaRPr lang="en-US" altLang="zh-CN" sz="4400" b="1">
                <a:latin typeface="华文楷体" panose="02010600040101010101" pitchFamily="2" charset="-122"/>
                <a:ea typeface="华文楷体" panose="02010600040101010101" pitchFamily="2" charset="-122"/>
              </a:endParaRPr>
            </a:p>
          </p:txBody>
        </p:sp>
        <p:sp>
          <p:nvSpPr>
            <p:cNvPr id="85040" name="Rectangle 24"/>
            <p:cNvSpPr>
              <a:spLocks noChangeArrowheads="1"/>
            </p:cNvSpPr>
            <p:nvPr/>
          </p:nvSpPr>
          <p:spPr bwMode="auto">
            <a:xfrm>
              <a:off x="1168" y="2193"/>
              <a:ext cx="6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a:latin typeface="华文楷体" panose="02010600040101010101" pitchFamily="2" charset="-122"/>
                  <a:ea typeface="华文楷体" panose="02010600040101010101" pitchFamily="2" charset="-122"/>
                </a:rPr>
                <a:t>(</a:t>
              </a:r>
              <a:endParaRPr lang="en-US" altLang="zh-CN" sz="4400" b="1">
                <a:latin typeface="华文楷体" panose="02010600040101010101" pitchFamily="2" charset="-122"/>
                <a:ea typeface="华文楷体" panose="02010600040101010101" pitchFamily="2" charset="-122"/>
              </a:endParaRPr>
            </a:p>
          </p:txBody>
        </p:sp>
        <p:sp>
          <p:nvSpPr>
            <p:cNvPr id="85041" name="Rectangle 25"/>
            <p:cNvSpPr>
              <a:spLocks noChangeArrowheads="1"/>
            </p:cNvSpPr>
            <p:nvPr/>
          </p:nvSpPr>
          <p:spPr bwMode="auto">
            <a:xfrm>
              <a:off x="3582" y="2371"/>
              <a:ext cx="11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n</a:t>
              </a:r>
              <a:endParaRPr lang="en-US" altLang="zh-CN" sz="4400" b="1">
                <a:latin typeface="华文楷体" panose="02010600040101010101" pitchFamily="2" charset="-122"/>
                <a:ea typeface="华文楷体" panose="02010600040101010101" pitchFamily="2" charset="-122"/>
              </a:endParaRPr>
            </a:p>
          </p:txBody>
        </p:sp>
        <p:sp>
          <p:nvSpPr>
            <p:cNvPr id="85042" name="Rectangle 26"/>
            <p:cNvSpPr>
              <a:spLocks noChangeArrowheads="1"/>
            </p:cNvSpPr>
            <p:nvPr/>
          </p:nvSpPr>
          <p:spPr bwMode="auto">
            <a:xfrm>
              <a:off x="2845" y="2371"/>
              <a:ext cx="30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f(n)</a:t>
              </a:r>
              <a:endParaRPr lang="en-US" altLang="zh-CN" sz="4400" b="1">
                <a:latin typeface="华文楷体" panose="02010600040101010101" pitchFamily="2" charset="-122"/>
                <a:ea typeface="华文楷体" panose="02010600040101010101" pitchFamily="2" charset="-122"/>
              </a:endParaRPr>
            </a:p>
          </p:txBody>
        </p:sp>
        <p:sp>
          <p:nvSpPr>
            <p:cNvPr id="85043" name="Rectangle 27"/>
            <p:cNvSpPr>
              <a:spLocks noChangeArrowheads="1"/>
            </p:cNvSpPr>
            <p:nvPr/>
          </p:nvSpPr>
          <p:spPr bwMode="auto">
            <a:xfrm>
              <a:off x="2412" y="2371"/>
              <a:ext cx="11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b</a:t>
              </a:r>
              <a:endParaRPr lang="en-US" altLang="zh-CN" sz="4400" b="1">
                <a:latin typeface="华文楷体" panose="02010600040101010101" pitchFamily="2" charset="-122"/>
                <a:ea typeface="华文楷体" panose="02010600040101010101" pitchFamily="2" charset="-122"/>
              </a:endParaRPr>
            </a:p>
          </p:txBody>
        </p:sp>
        <p:sp>
          <p:nvSpPr>
            <p:cNvPr id="85044" name="Rectangle 28"/>
            <p:cNvSpPr>
              <a:spLocks noChangeArrowheads="1"/>
            </p:cNvSpPr>
            <p:nvPr/>
          </p:nvSpPr>
          <p:spPr bwMode="auto">
            <a:xfrm>
              <a:off x="2202" y="2371"/>
              <a:ext cx="11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n</a:t>
              </a:r>
              <a:endParaRPr lang="en-US" altLang="zh-CN" sz="4400" b="1">
                <a:latin typeface="华文楷体" panose="02010600040101010101" pitchFamily="2" charset="-122"/>
                <a:ea typeface="华文楷体" panose="02010600040101010101" pitchFamily="2" charset="-122"/>
              </a:endParaRPr>
            </a:p>
          </p:txBody>
        </p:sp>
        <p:sp>
          <p:nvSpPr>
            <p:cNvPr id="85045" name="Rectangle 29"/>
            <p:cNvSpPr>
              <a:spLocks noChangeArrowheads="1"/>
            </p:cNvSpPr>
            <p:nvPr/>
          </p:nvSpPr>
          <p:spPr bwMode="auto">
            <a:xfrm>
              <a:off x="1829" y="2371"/>
              <a:ext cx="2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aT</a:t>
              </a:r>
              <a:endParaRPr lang="en-US" altLang="zh-CN" sz="4400" b="1">
                <a:latin typeface="华文楷体" panose="02010600040101010101" pitchFamily="2" charset="-122"/>
                <a:ea typeface="华文楷体" panose="02010600040101010101" pitchFamily="2" charset="-122"/>
              </a:endParaRPr>
            </a:p>
          </p:txBody>
        </p:sp>
        <p:sp>
          <p:nvSpPr>
            <p:cNvPr id="85046" name="Rectangle 30"/>
            <p:cNvSpPr>
              <a:spLocks noChangeArrowheads="1"/>
            </p:cNvSpPr>
            <p:nvPr/>
          </p:nvSpPr>
          <p:spPr bwMode="auto">
            <a:xfrm>
              <a:off x="3562" y="2022"/>
              <a:ext cx="11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n</a:t>
              </a:r>
              <a:endParaRPr lang="en-US" altLang="zh-CN" sz="4400" b="1">
                <a:latin typeface="华文楷体" panose="02010600040101010101" pitchFamily="2" charset="-122"/>
                <a:ea typeface="华文楷体" panose="02010600040101010101" pitchFamily="2" charset="-122"/>
              </a:endParaRPr>
            </a:p>
          </p:txBody>
        </p:sp>
        <p:sp>
          <p:nvSpPr>
            <p:cNvPr id="85047" name="Rectangle 31"/>
            <p:cNvSpPr>
              <a:spLocks noChangeArrowheads="1"/>
            </p:cNvSpPr>
            <p:nvPr/>
          </p:nvSpPr>
          <p:spPr bwMode="auto">
            <a:xfrm>
              <a:off x="2624" y="2022"/>
              <a:ext cx="9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c</a:t>
              </a:r>
              <a:endParaRPr lang="en-US" altLang="zh-CN" sz="4400" b="1">
                <a:latin typeface="华文楷体" panose="02010600040101010101" pitchFamily="2" charset="-122"/>
                <a:ea typeface="华文楷体" panose="02010600040101010101" pitchFamily="2" charset="-122"/>
              </a:endParaRPr>
            </a:p>
          </p:txBody>
        </p:sp>
        <p:sp>
          <p:nvSpPr>
            <p:cNvPr id="85048" name="Rectangle 32"/>
            <p:cNvSpPr>
              <a:spLocks noChangeArrowheads="1"/>
            </p:cNvSpPr>
            <p:nvPr/>
          </p:nvSpPr>
          <p:spPr bwMode="auto">
            <a:xfrm>
              <a:off x="1255" y="2193"/>
              <a:ext cx="11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n</a:t>
              </a:r>
              <a:endParaRPr lang="en-US" altLang="zh-CN" sz="4400" b="1">
                <a:latin typeface="华文楷体" panose="02010600040101010101" pitchFamily="2" charset="-122"/>
                <a:ea typeface="华文楷体" panose="02010600040101010101" pitchFamily="2" charset="-122"/>
              </a:endParaRPr>
            </a:p>
          </p:txBody>
        </p:sp>
        <p:sp>
          <p:nvSpPr>
            <p:cNvPr id="85049" name="Rectangle 33"/>
            <p:cNvSpPr>
              <a:spLocks noChangeArrowheads="1"/>
            </p:cNvSpPr>
            <p:nvPr/>
          </p:nvSpPr>
          <p:spPr bwMode="auto">
            <a:xfrm>
              <a:off x="1002" y="2193"/>
              <a:ext cx="13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b="1" i="1">
                  <a:latin typeface="华文楷体" panose="02010600040101010101" pitchFamily="2" charset="-122"/>
                  <a:ea typeface="华文楷体" panose="02010600040101010101" pitchFamily="2" charset="-122"/>
                </a:rPr>
                <a:t>T</a:t>
              </a:r>
              <a:endParaRPr lang="en-US" altLang="zh-CN" sz="4400" b="1">
                <a:latin typeface="华文楷体" panose="02010600040101010101" pitchFamily="2" charset="-122"/>
                <a:ea typeface="华文楷体" panose="02010600040101010101" pitchFamily="2" charset="-122"/>
              </a:endParaRPr>
            </a:p>
          </p:txBody>
        </p:sp>
      </p:grpSp>
      <p:sp>
        <p:nvSpPr>
          <p:cNvPr id="85025" name="Rectangle 4"/>
          <p:cNvSpPr txBox="1">
            <a:spLocks noChangeArrowheads="1"/>
          </p:cNvSpPr>
          <p:nvPr/>
        </p:nvSpPr>
        <p:spPr bwMode="auto">
          <a:xfrm>
            <a:off x="0" y="291148"/>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77828" name="左大括号 1"/>
          <p:cNvSpPr/>
          <p:nvPr/>
        </p:nvSpPr>
        <p:spPr bwMode="auto">
          <a:xfrm>
            <a:off x="2639695" y="1796733"/>
            <a:ext cx="144463" cy="935037"/>
          </a:xfrm>
          <a:prstGeom prst="leftBrace">
            <a:avLst>
              <a:gd name="adj1" fmla="val 8300"/>
              <a:gd name="adj2" fmla="val 50000"/>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华文楷体" panose="02010600040101010101" pitchFamily="2" charset="-122"/>
              <a:ea typeface="华文楷体" panose="02010600040101010101" pitchFamily="2" charset="-122"/>
            </a:endParaRPr>
          </a:p>
        </p:txBody>
      </p:sp>
      <p:graphicFrame>
        <p:nvGraphicFramePr>
          <p:cNvPr id="86018" name="对象 2"/>
          <p:cNvGraphicFramePr>
            <a:graphicFrameLocks noChangeAspect="1"/>
          </p:cNvGraphicFramePr>
          <p:nvPr/>
        </p:nvGraphicFramePr>
        <p:xfrm>
          <a:off x="-434340" y="3404870"/>
          <a:ext cx="9508490" cy="1913890"/>
        </p:xfrm>
        <a:graphic>
          <a:graphicData uri="http://schemas.openxmlformats.org/presentationml/2006/ole">
            <mc:AlternateContent xmlns:mc="http://schemas.openxmlformats.org/markup-compatibility/2006">
              <mc:Choice xmlns:v="urn:schemas-microsoft-com:vml" Requires="v">
                <p:oleObj spid="_x0000_s12289" name="公式" r:id="rId1" imgW="3340100" imgH="787400" progId="Equation.DSMT4">
                  <p:embed/>
                </p:oleObj>
              </mc:Choice>
              <mc:Fallback>
                <p:oleObj name="公式" r:id="rId1" imgW="3340100" imgH="787400" progId="Equation.DSMT4">
                  <p:embed/>
                  <p:pic>
                    <p:nvPicPr>
                      <p:cNvPr id="0" name="图片 12288"/>
                      <p:cNvPicPr>
                        <a:picLocks noChangeAspect="1"/>
                      </p:cNvPicPr>
                      <p:nvPr/>
                    </p:nvPicPr>
                    <p:blipFill>
                      <a:blip r:embed="rId2"/>
                      <a:stretch>
                        <a:fillRect/>
                      </a:stretch>
                    </p:blipFill>
                    <p:spPr>
                      <a:xfrm>
                        <a:off x="-434340" y="3404870"/>
                        <a:ext cx="9508490" cy="1913890"/>
                      </a:xfrm>
                      <a:prstGeom prst="rect">
                        <a:avLst/>
                      </a:prstGeom>
                      <a:noFill/>
                      <a:ln w="9525">
                        <a:no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4"/>
          <p:cNvSpPr txBox="1">
            <a:spLocks noChangeArrowheads="1"/>
          </p:cNvSpPr>
          <p:nvPr/>
        </p:nvSpPr>
        <p:spPr bwMode="auto">
          <a:xfrm>
            <a:off x="55880" y="281623"/>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graphicFrame>
        <p:nvGraphicFramePr>
          <p:cNvPr id="86018" name="对象 2"/>
          <p:cNvGraphicFramePr>
            <a:graphicFrameLocks noChangeAspect="1"/>
          </p:cNvGraphicFramePr>
          <p:nvPr/>
        </p:nvGraphicFramePr>
        <p:xfrm>
          <a:off x="363855" y="1451610"/>
          <a:ext cx="8549005" cy="3116580"/>
        </p:xfrm>
        <a:graphic>
          <a:graphicData uri="http://schemas.openxmlformats.org/presentationml/2006/ole">
            <mc:AlternateContent xmlns:mc="http://schemas.openxmlformats.org/markup-compatibility/2006">
              <mc:Choice xmlns:v="urn:schemas-microsoft-com:vml" Requires="v">
                <p:oleObj spid="_x0000_s12289" name="公式" r:id="rId1" imgW="2882900" imgH="1231265" progId="Equation.DSMT4">
                  <p:embed/>
                </p:oleObj>
              </mc:Choice>
              <mc:Fallback>
                <p:oleObj name="公式" r:id="rId1" imgW="2882900" imgH="1231265" progId="Equation.DSMT4">
                  <p:embed/>
                  <p:pic>
                    <p:nvPicPr>
                      <p:cNvPr id="0" name="图片 12288"/>
                      <p:cNvPicPr>
                        <a:picLocks noChangeAspect="1"/>
                      </p:cNvPicPr>
                      <p:nvPr/>
                    </p:nvPicPr>
                    <p:blipFill>
                      <a:blip r:embed="rId2"/>
                      <a:stretch>
                        <a:fillRect/>
                      </a:stretch>
                    </p:blipFill>
                    <p:spPr>
                      <a:xfrm>
                        <a:off x="363855" y="1451610"/>
                        <a:ext cx="8549005" cy="311658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对象 2"/>
          <p:cNvGraphicFramePr>
            <a:graphicFrameLocks noChangeAspect="1"/>
          </p:cNvGraphicFramePr>
          <p:nvPr/>
        </p:nvGraphicFramePr>
        <p:xfrm>
          <a:off x="179546" y="1283335"/>
          <a:ext cx="8761095" cy="5245100"/>
        </p:xfrm>
        <a:graphic>
          <a:graphicData uri="http://schemas.openxmlformats.org/presentationml/2006/ole">
            <mc:AlternateContent xmlns:mc="http://schemas.openxmlformats.org/markup-compatibility/2006">
              <mc:Choice xmlns:v="urn:schemas-microsoft-com:vml" Requires="v">
                <p:oleObj spid="_x0000_s12289" name="公式" r:id="rId1" imgW="3276600" imgH="2641600" progId="Equation.DSMT4">
                  <p:embed/>
                </p:oleObj>
              </mc:Choice>
              <mc:Fallback>
                <p:oleObj name="公式" r:id="rId1" imgW="3276600" imgH="2641600" progId="Equation.DSMT4">
                  <p:embed/>
                  <p:pic>
                    <p:nvPicPr>
                      <p:cNvPr id="0" name="图片 12288"/>
                      <p:cNvPicPr>
                        <a:picLocks noChangeAspect="1"/>
                      </p:cNvPicPr>
                      <p:nvPr/>
                    </p:nvPicPr>
                    <p:blipFill>
                      <a:blip r:embed="rId2"/>
                      <a:stretch>
                        <a:fillRect/>
                      </a:stretch>
                    </p:blipFill>
                    <p:spPr>
                      <a:xfrm>
                        <a:off x="179546" y="1283335"/>
                        <a:ext cx="8761095" cy="5245100"/>
                      </a:xfrm>
                      <a:prstGeom prst="rect">
                        <a:avLst/>
                      </a:prstGeom>
                      <a:noFill/>
                      <a:ln w="9525">
                        <a:noFill/>
                      </a:ln>
                    </p:spPr>
                  </p:pic>
                </p:oleObj>
              </mc:Fallback>
            </mc:AlternateContent>
          </a:graphicData>
        </a:graphic>
      </p:graphicFrame>
      <p:sp>
        <p:nvSpPr>
          <p:cNvPr id="86019" name="Rectangle 4"/>
          <p:cNvSpPr txBox="1">
            <a:spLocks noChangeArrowheads="1"/>
          </p:cNvSpPr>
          <p:nvPr/>
        </p:nvSpPr>
        <p:spPr bwMode="auto">
          <a:xfrm>
            <a:off x="0" y="260350"/>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对象 2"/>
          <p:cNvGraphicFramePr>
            <a:graphicFrameLocks noChangeAspect="1"/>
          </p:cNvGraphicFramePr>
          <p:nvPr/>
        </p:nvGraphicFramePr>
        <p:xfrm>
          <a:off x="431800" y="1593215"/>
          <a:ext cx="8310880" cy="4569460"/>
        </p:xfrm>
        <a:graphic>
          <a:graphicData uri="http://schemas.openxmlformats.org/presentationml/2006/ole">
            <mc:AlternateContent xmlns:mc="http://schemas.openxmlformats.org/markup-compatibility/2006">
              <mc:Choice xmlns:v="urn:schemas-microsoft-com:vml" Requires="v">
                <p:oleObj spid="_x0000_s12289" name="公式" r:id="rId1" imgW="2819400" imgH="1930400" progId="Equation.DSMT4">
                  <p:embed/>
                </p:oleObj>
              </mc:Choice>
              <mc:Fallback>
                <p:oleObj name="公式" r:id="rId1" imgW="2819400" imgH="1930400" progId="Equation.DSMT4">
                  <p:embed/>
                  <p:pic>
                    <p:nvPicPr>
                      <p:cNvPr id="0" name="图片 12288"/>
                      <p:cNvPicPr>
                        <a:picLocks noChangeAspect="1"/>
                      </p:cNvPicPr>
                      <p:nvPr/>
                    </p:nvPicPr>
                    <p:blipFill>
                      <a:blip r:embed="rId2"/>
                      <a:stretch>
                        <a:fillRect/>
                      </a:stretch>
                    </p:blipFill>
                    <p:spPr>
                      <a:xfrm>
                        <a:off x="431800" y="1593215"/>
                        <a:ext cx="8310880" cy="4569460"/>
                      </a:xfrm>
                      <a:prstGeom prst="rect">
                        <a:avLst/>
                      </a:prstGeom>
                      <a:noFill/>
                      <a:ln w="9525">
                        <a:noFill/>
                      </a:ln>
                    </p:spPr>
                  </p:pic>
                </p:oleObj>
              </mc:Fallback>
            </mc:AlternateContent>
          </a:graphicData>
        </a:graphic>
      </p:graphicFrame>
      <p:sp>
        <p:nvSpPr>
          <p:cNvPr id="86019" name="Rectangle 4"/>
          <p:cNvSpPr txBox="1">
            <a:spLocks noChangeArrowheads="1"/>
          </p:cNvSpPr>
          <p:nvPr/>
        </p:nvSpPr>
        <p:spPr bwMode="auto">
          <a:xfrm>
            <a:off x="0" y="260350"/>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4"/>
          <p:cNvSpPr txBox="1">
            <a:spLocks noChangeArrowheads="1"/>
          </p:cNvSpPr>
          <p:nvPr/>
        </p:nvSpPr>
        <p:spPr bwMode="auto">
          <a:xfrm>
            <a:off x="62230" y="263208"/>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graphicFrame>
        <p:nvGraphicFramePr>
          <p:cNvPr id="2" name="对象 1"/>
          <p:cNvGraphicFramePr/>
          <p:nvPr/>
        </p:nvGraphicFramePr>
        <p:xfrm>
          <a:off x="322898" y="1258253"/>
          <a:ext cx="5127625" cy="475615"/>
        </p:xfrm>
        <a:graphic>
          <a:graphicData uri="http://schemas.openxmlformats.org/presentationml/2006/ole">
            <mc:AlternateContent xmlns:mc="http://schemas.openxmlformats.org/markup-compatibility/2006">
              <mc:Choice xmlns:v="urn:schemas-microsoft-com:vml" Requires="v">
                <p:oleObj spid="_x0000_s3" name="" r:id="rId1" imgW="2209800" imgH="215900" progId="Equation.DSMT4">
                  <p:embed/>
                </p:oleObj>
              </mc:Choice>
              <mc:Fallback>
                <p:oleObj name="" r:id="rId1" imgW="2209800" imgH="215900" progId="Equation.DSMT4">
                  <p:embed/>
                  <p:pic>
                    <p:nvPicPr>
                      <p:cNvPr id="0" name="图片 2"/>
                      <p:cNvPicPr/>
                      <p:nvPr/>
                    </p:nvPicPr>
                    <p:blipFill>
                      <a:blip r:embed="rId2"/>
                      <a:stretch>
                        <a:fillRect/>
                      </a:stretch>
                    </p:blipFill>
                    <p:spPr>
                      <a:xfrm>
                        <a:off x="322898" y="1258253"/>
                        <a:ext cx="5127625" cy="475615"/>
                      </a:xfrm>
                      <a:prstGeom prst="rect">
                        <a:avLst/>
                      </a:prstGeom>
                    </p:spPr>
                  </p:pic>
                </p:oleObj>
              </mc:Fallback>
            </mc:AlternateContent>
          </a:graphicData>
        </a:graphic>
      </p:graphicFrame>
      <p:graphicFrame>
        <p:nvGraphicFramePr>
          <p:cNvPr id="86018" name="对象 2"/>
          <p:cNvGraphicFramePr>
            <a:graphicFrameLocks noChangeAspect="1"/>
          </p:cNvGraphicFramePr>
          <p:nvPr/>
        </p:nvGraphicFramePr>
        <p:xfrm>
          <a:off x="352425" y="1948180"/>
          <a:ext cx="8489950" cy="2062480"/>
        </p:xfrm>
        <a:graphic>
          <a:graphicData uri="http://schemas.openxmlformats.org/presentationml/2006/ole">
            <mc:AlternateContent xmlns:mc="http://schemas.openxmlformats.org/markup-compatibility/2006">
              <mc:Choice xmlns:v="urn:schemas-microsoft-com:vml" Requires="v">
                <p:oleObj spid="_x0000_s12289" name="公式" r:id="rId3" imgW="2552700" imgH="736600" progId="Equation.DSMT4">
                  <p:embed/>
                </p:oleObj>
              </mc:Choice>
              <mc:Fallback>
                <p:oleObj name="公式" r:id="rId3" imgW="2552700" imgH="736600" progId="Equation.DSMT4">
                  <p:embed/>
                  <p:pic>
                    <p:nvPicPr>
                      <p:cNvPr id="0" name="图片 12288"/>
                      <p:cNvPicPr>
                        <a:picLocks noChangeAspect="1"/>
                      </p:cNvPicPr>
                      <p:nvPr/>
                    </p:nvPicPr>
                    <p:blipFill>
                      <a:blip r:embed="rId4"/>
                      <a:stretch>
                        <a:fillRect/>
                      </a:stretch>
                    </p:blipFill>
                    <p:spPr>
                      <a:xfrm>
                        <a:off x="352425" y="1948180"/>
                        <a:ext cx="8489950" cy="206248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blinds(horizontal)">
                                      <p:cBhvr>
                                        <p:cTn id="7"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Text Box 3"/>
          <p:cNvSpPr txBox="1">
            <a:spLocks noChangeArrowheads="1"/>
          </p:cNvSpPr>
          <p:nvPr/>
        </p:nvSpPr>
        <p:spPr bwMode="auto">
          <a:xfrm>
            <a:off x="428597" y="1122347"/>
            <a:ext cx="3671887" cy="460375"/>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a:spAutoFit/>
          </a:bodyPr>
          <a:lstStyle/>
          <a:p>
            <a:pPr algn="just">
              <a:spcBef>
                <a:spcPct val="50000"/>
              </a:spcBef>
            </a:pPr>
            <a:r>
              <a:rPr lang="en-US" altLang="zh-CN" sz="2400" b="1" dirty="0">
                <a:solidFill>
                  <a:srgbClr val="CC0099"/>
                </a:solidFill>
                <a:latin typeface="楷体" panose="02010609060101010101" pitchFamily="49" charset="-122"/>
                <a:ea typeface="楷体" panose="02010609060101010101" pitchFamily="49" charset="-122"/>
              </a:rPr>
              <a:t>1. </a:t>
            </a:r>
            <a:r>
              <a:rPr lang="zh-CN" altLang="en-US" sz="2400" b="1" dirty="0">
                <a:solidFill>
                  <a:srgbClr val="CC0099"/>
                </a:solidFill>
                <a:latin typeface="楷体" panose="02010609060101010101" pitchFamily="49" charset="-122"/>
                <a:ea typeface="楷体" panose="02010609060101010101" pitchFamily="49" charset="-122"/>
              </a:rPr>
              <a:t>时间复杂度分析概述</a:t>
            </a:r>
            <a:endParaRPr lang="zh-CN" altLang="en-US" sz="2400" b="1" dirty="0">
              <a:solidFill>
                <a:srgbClr val="CC0099"/>
              </a:solidFill>
              <a:latin typeface="楷体" panose="02010609060101010101" pitchFamily="49" charset="-122"/>
              <a:ea typeface="楷体" panose="02010609060101010101" pitchFamily="49" charset="-122"/>
            </a:endParaRPr>
          </a:p>
        </p:txBody>
      </p:sp>
      <p:sp>
        <p:nvSpPr>
          <p:cNvPr id="193540" name="Text Box 4"/>
          <p:cNvSpPr txBox="1">
            <a:spLocks noChangeArrowheads="1"/>
          </p:cNvSpPr>
          <p:nvPr/>
        </p:nvSpPr>
        <p:spPr bwMode="auto">
          <a:xfrm>
            <a:off x="428625" y="1713230"/>
            <a:ext cx="8463915" cy="1198880"/>
          </a:xfrm>
          <a:prstGeom prst="rect">
            <a:avLst/>
          </a:prstGeom>
          <a:noFill/>
          <a:ln w="9525">
            <a:noFill/>
            <a:miter lim="800000"/>
          </a:ln>
          <a:effec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　　一个算法是由控制结构（顺序、分支和循环</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种）和原操作（指固有数据类型的操作）构成的，算法的运行时间取决于两者的综合效果。 </a:t>
            </a:r>
            <a:endParaRPr lang="zh-CN" altLang="en-US" sz="2400" b="1" dirty="0">
              <a:latin typeface="楷体" panose="02010609060101010101" pitchFamily="49" charset="-122"/>
              <a:ea typeface="楷体" panose="02010609060101010101" pitchFamily="49" charset="-122"/>
            </a:endParaRPr>
          </a:p>
        </p:txBody>
      </p:sp>
      <p:sp>
        <p:nvSpPr>
          <p:cNvPr id="193542" name="Rectangle 6"/>
          <p:cNvSpPr>
            <a:spLocks noChangeArrowheads="1"/>
          </p:cNvSpPr>
          <p:nvPr/>
        </p:nvSpPr>
        <p:spPr bwMode="auto">
          <a:xfrm>
            <a:off x="0" y="2524125"/>
            <a:ext cx="9144000" cy="0"/>
          </a:xfrm>
          <a:prstGeom prst="rect">
            <a:avLst/>
          </a:prstGeom>
          <a:noFill/>
          <a:ln w="9525">
            <a:noFill/>
            <a:miter lim="800000"/>
          </a:ln>
          <a:effectLst/>
        </p:spPr>
        <p:txBody>
          <a:bodyPr wrap="none" anchor="ctr">
            <a:spAutoFit/>
          </a:bodyPr>
          <a:lstStyle/>
          <a:p>
            <a:endParaRPr lang="zh-CN" altLang="en-US"/>
          </a:p>
        </p:txBody>
      </p:sp>
      <p:sp>
        <p:nvSpPr>
          <p:cNvPr id="193543"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 name="Object 6"/>
          <p:cNvGraphicFramePr>
            <a:graphicFrameLocks noChangeAspect="1"/>
          </p:cNvGraphicFramePr>
          <p:nvPr/>
        </p:nvGraphicFramePr>
        <p:xfrm>
          <a:off x="1393825" y="3043555"/>
          <a:ext cx="5741035" cy="3453765"/>
        </p:xfrm>
        <a:graphic>
          <a:graphicData uri="http://schemas.openxmlformats.org/presentationml/2006/ole">
            <mc:AlternateContent xmlns:mc="http://schemas.openxmlformats.org/markup-compatibility/2006">
              <mc:Choice xmlns:v="urn:schemas-microsoft-com:vml" Requires="v">
                <p:oleObj spid="_x0000_s5121" name="Picture" r:id="rId1" imgW="2980690" imgH="2258695" progId="Word.Picture.8">
                  <p:embed/>
                </p:oleObj>
              </mc:Choice>
              <mc:Fallback>
                <p:oleObj name="Picture" r:id="rId1" imgW="2980690" imgH="2258695" progId="Word.Picture.8">
                  <p:embed/>
                  <p:pic>
                    <p:nvPicPr>
                      <p:cNvPr id="0" name="图片 5120"/>
                      <p:cNvPicPr>
                        <a:picLocks noChangeAspect="1"/>
                      </p:cNvPicPr>
                      <p:nvPr/>
                    </p:nvPicPr>
                    <p:blipFill>
                      <a:blip r:embed="rId2"/>
                      <a:stretch>
                        <a:fillRect/>
                      </a:stretch>
                    </p:blipFill>
                    <p:spPr>
                      <a:xfrm>
                        <a:off x="1393825" y="3043555"/>
                        <a:ext cx="5741035" cy="3453765"/>
                      </a:xfrm>
                      <a:prstGeom prst="rect">
                        <a:avLst/>
                      </a:prstGeom>
                      <a:noFill/>
                      <a:ln w="9525">
                        <a:noFill/>
                      </a:ln>
                    </p:spPr>
                  </p:pic>
                </p:oleObj>
              </mc:Fallback>
            </mc:AlternateContent>
          </a:graphicData>
        </a:graphic>
      </p:graphicFrame>
      <p:sp>
        <p:nvSpPr>
          <p:cNvPr id="44035" name="Text Box 3">
            <a:hlinkClick r:id="" action="ppaction://hlinkshowjump?jump=nextslide"/>
          </p:cNvPr>
          <p:cNvSpPr txBox="1">
            <a:spLocks noChangeArrowheads="1"/>
          </p:cNvSpPr>
          <p:nvPr/>
        </p:nvSpPr>
        <p:spPr bwMode="auto">
          <a:xfrm>
            <a:off x="1371283" y="203200"/>
            <a:ext cx="6400800" cy="645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rPr>
              <a:t>2.1.1  </a:t>
            </a:r>
            <a:r>
              <a:rPr kumimoji="1" lang="zh-CN" altLang="en-US" sz="3600" b="1">
                <a:solidFill>
                  <a:schemeClr val="bg1"/>
                </a:solidFill>
                <a:latin typeface="黑体" panose="02010609060101010101" pitchFamily="49" charset="-122"/>
                <a:ea typeface="黑体" panose="02010609060101010101" pitchFamily="49" charset="-122"/>
              </a:rPr>
              <a:t>输入规模与基本语句</a:t>
            </a:r>
            <a:endParaRPr kumimoji="1" lang="zh-CN" altLang="en-US" sz="3600" b="1">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内容占位符 2"/>
          <p:cNvSpPr txBox="1">
            <a:spLocks noGrp="1"/>
          </p:cNvSpPr>
          <p:nvPr>
            <p:ph idx="1"/>
          </p:nvPr>
        </p:nvSpPr>
        <p:spPr bwMode="auto">
          <a:xfrm>
            <a:off x="245782" y="1467525"/>
            <a:ext cx="8229600" cy="583565"/>
          </a:xfr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marL="0" lvl="0" algn="ctr" defTabSz="914400" eaLnBrk="1" hangingPunct="1">
              <a:spcBef>
                <a:spcPct val="50000"/>
              </a:spcBef>
              <a:buFont typeface="Arial" panose="020B0604020202020204" pitchFamily="34" charset="0"/>
              <a:buNone/>
            </a:pPr>
            <a:r>
              <a:rPr lang="pt-BR" altLang="zh-CN"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rPr>
              <a:t>练习：求解递归方程T(n) = 2T(n/2) + n</a:t>
            </a:r>
            <a:r>
              <a:rPr lang="pt-BR" altLang="zh-CN" b="1" kern="1200" baseline="30000" dirty="0">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rPr>
              <a:t>2</a:t>
            </a:r>
            <a:endParaRPr lang="pt-BR" altLang="zh-CN" b="1" kern="1200" baseline="30000" dirty="0">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5" name="内容占位符 2"/>
          <p:cNvSpPr txBox="1"/>
          <p:nvPr/>
        </p:nvSpPr>
        <p:spPr bwMode="auto">
          <a:xfrm>
            <a:off x="586105" y="2420521"/>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defRPr/>
            </a:pPr>
            <a:r>
              <a:rPr lang="zh-CN" altLang="en-US"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利用主定理：</a:t>
            </a:r>
            <a:r>
              <a:rPr lang="en-US" altLang="zh-CN"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a=2, b = 2, f(n) = n</a:t>
            </a:r>
            <a:r>
              <a:rPr lang="en-US" altLang="zh-CN" sz="2800" b="1" baseline="30000"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2</a:t>
            </a:r>
            <a:endParaRPr lang="en-US" altLang="zh-CN" sz="2800" b="1" baseline="30000"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endParaRPr>
          </a:p>
          <a:p>
            <a:pPr marL="0" indent="0">
              <a:buFontTx/>
              <a:buNone/>
              <a:defRPr/>
            </a:pPr>
            <a:r>
              <a:rPr lang="en-US" altLang="zh-CN"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800" b="1" dirty="0" err="1">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n</a:t>
            </a:r>
            <a:r>
              <a:rPr lang="en-US" altLang="zh-CN" sz="2800" b="1" baseline="30000" dirty="0" err="1">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log</a:t>
            </a:r>
            <a:r>
              <a:rPr lang="en-US" altLang="zh-CN" sz="2800" b="1" baseline="10000" dirty="0" err="1">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b</a:t>
            </a:r>
            <a:r>
              <a:rPr lang="en-US" altLang="zh-CN" sz="2800" b="1" baseline="30000" dirty="0" err="1">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a</a:t>
            </a:r>
            <a:r>
              <a:rPr lang="en-US" altLang="zh-CN" sz="2800" b="1" dirty="0" smtClean="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 = </a:t>
            </a:r>
            <a:r>
              <a:rPr lang="en-US" altLang="zh-CN"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800" b="1" dirty="0" smtClean="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n)    f(n)=</a:t>
            </a:r>
            <a:r>
              <a:rPr lang="en-US" altLang="zh-CN" sz="2800" b="1" dirty="0" smtClean="0">
                <a:solidFill>
                  <a:srgbClr val="3907F1"/>
                </a:solidFill>
                <a:latin typeface="华文楷体" panose="02010600040101010101" pitchFamily="2" charset="-122"/>
                <a:ea typeface="华文楷体" panose="02010600040101010101" pitchFamily="2" charset="-122"/>
              </a:rPr>
              <a:t>n</a:t>
            </a:r>
            <a:r>
              <a:rPr lang="en-US" altLang="zh-CN" sz="2800" b="1" baseline="30000" dirty="0" smtClean="0">
                <a:solidFill>
                  <a:srgbClr val="3907F1"/>
                </a:solidFill>
                <a:latin typeface="华文楷体" panose="02010600040101010101" pitchFamily="2" charset="-122"/>
                <a:ea typeface="华文楷体" panose="02010600040101010101" pitchFamily="2" charset="-122"/>
              </a:rPr>
              <a:t>2</a:t>
            </a:r>
            <a:r>
              <a:rPr lang="en-US" altLang="zh-CN" sz="2800" b="1" dirty="0" smtClean="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 &gt; n</a:t>
            </a:r>
            <a:endParaRPr lang="en-US" altLang="zh-CN" sz="2800" b="1" dirty="0" smtClean="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endParaRPr>
          </a:p>
          <a:p>
            <a:pPr marL="0" indent="0">
              <a:buFontTx/>
              <a:buNone/>
              <a:defRPr/>
            </a:pPr>
            <a:r>
              <a:rPr lang="en-US" altLang="zh-CN" sz="2800" b="1" dirty="0" smtClean="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T(n) = </a:t>
            </a:r>
            <a:r>
              <a:rPr lang="en-US" altLang="zh-CN"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2800" b="1" dirty="0" smtClean="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(f(n))=</a:t>
            </a:r>
            <a:r>
              <a:rPr lang="en-US" altLang="zh-CN"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 </a:t>
            </a:r>
            <a:r>
              <a:rPr lang="en-US" altLang="zh-CN" sz="2800" b="1" dirty="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800" b="1" dirty="0" smtClean="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n</a:t>
            </a:r>
            <a:r>
              <a:rPr lang="en-US" altLang="zh-CN" sz="2800" b="1" baseline="30000" dirty="0">
                <a:solidFill>
                  <a:srgbClr val="3907F1"/>
                </a:solidFill>
                <a:latin typeface="华文楷体" panose="02010600040101010101" pitchFamily="2" charset="-122"/>
                <a:ea typeface="华文楷体" panose="02010600040101010101" pitchFamily="2" charset="-122"/>
              </a:rPr>
              <a:t>2</a:t>
            </a:r>
            <a:r>
              <a:rPr lang="en-US" altLang="zh-CN" sz="2800" b="1" dirty="0" smtClean="0">
                <a:solidFill>
                  <a:srgbClr val="3907F1"/>
                </a:solidFill>
                <a:effectLst>
                  <a:outerShdw blurRad="38100" dist="38100" dir="2700000" algn="tl">
                    <a:srgbClr val="FFFFFF"/>
                  </a:outerShdw>
                </a:effectLst>
                <a:latin typeface="华文楷体" panose="02010600040101010101" pitchFamily="2" charset="-122"/>
                <a:ea typeface="华文楷体" panose="02010600040101010101" pitchFamily="2" charset="-122"/>
              </a:rPr>
              <a:t>)</a:t>
            </a:r>
            <a:endParaRPr lang="en-US" altLang="zh-CN" sz="2800" dirty="0" smtClean="0">
              <a:solidFill>
                <a:srgbClr val="3907F1"/>
              </a:solidFill>
              <a:latin typeface="华文楷体" panose="02010600040101010101" pitchFamily="2" charset="-122"/>
              <a:ea typeface="华文楷体" panose="02010600040101010101" pitchFamily="2" charset="-122"/>
            </a:endParaRPr>
          </a:p>
          <a:p>
            <a:pPr marL="0" indent="0">
              <a:buFontTx/>
              <a:buNone/>
              <a:defRPr/>
            </a:pPr>
            <a:br>
              <a:rPr lang="en-US" altLang="zh-CN" sz="2800" b="1" dirty="0" smtClean="0">
                <a:solidFill>
                  <a:srgbClr val="3907F1"/>
                </a:solidFill>
                <a:latin typeface="华文楷体" panose="02010600040101010101" pitchFamily="2" charset="-122"/>
                <a:ea typeface="华文楷体" panose="02010600040101010101" pitchFamily="2" charset="-122"/>
              </a:rPr>
            </a:br>
            <a:br>
              <a:rPr lang="en-US" altLang="zh-CN" sz="2800" b="1" dirty="0" smtClean="0">
                <a:solidFill>
                  <a:srgbClr val="3907F1"/>
                </a:solidFill>
                <a:latin typeface="华文楷体" panose="02010600040101010101" pitchFamily="2" charset="-122"/>
                <a:ea typeface="华文楷体" panose="02010600040101010101" pitchFamily="2" charset="-122"/>
              </a:rPr>
            </a:br>
            <a:endParaRPr lang="zh-CN" altLang="en-US" sz="2800" dirty="0" smtClean="0">
              <a:solidFill>
                <a:srgbClr val="3907F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对象 2"/>
          <p:cNvGraphicFramePr>
            <a:graphicFrameLocks noChangeAspect="1"/>
          </p:cNvGraphicFramePr>
          <p:nvPr/>
        </p:nvGraphicFramePr>
        <p:xfrm>
          <a:off x="212090" y="2311400"/>
          <a:ext cx="8719820" cy="2088515"/>
        </p:xfrm>
        <a:graphic>
          <a:graphicData uri="http://schemas.openxmlformats.org/presentationml/2006/ole">
            <mc:AlternateContent xmlns:mc="http://schemas.openxmlformats.org/markup-compatibility/2006">
              <mc:Choice xmlns:v="urn:schemas-microsoft-com:vml" Requires="v">
                <p:oleObj spid="_x0000_s12289" name="公式" r:id="rId1" imgW="3148965" imgH="736600" progId="Equation.DSMT4">
                  <p:embed/>
                </p:oleObj>
              </mc:Choice>
              <mc:Fallback>
                <p:oleObj name="公式" r:id="rId1" imgW="3148965" imgH="736600" progId="Equation.DSMT4">
                  <p:embed/>
                  <p:pic>
                    <p:nvPicPr>
                      <p:cNvPr id="0" name="图片 12288"/>
                      <p:cNvPicPr>
                        <a:picLocks noChangeAspect="1"/>
                      </p:cNvPicPr>
                      <p:nvPr/>
                    </p:nvPicPr>
                    <p:blipFill>
                      <a:blip r:embed="rId2"/>
                      <a:stretch>
                        <a:fillRect/>
                      </a:stretch>
                    </p:blipFill>
                    <p:spPr>
                      <a:xfrm>
                        <a:off x="212090" y="2311400"/>
                        <a:ext cx="8719820" cy="2088515"/>
                      </a:xfrm>
                      <a:prstGeom prst="rect">
                        <a:avLst/>
                      </a:prstGeom>
                      <a:noFill/>
                      <a:ln w="9525">
                        <a:noFill/>
                      </a:ln>
                    </p:spPr>
                  </p:pic>
                </p:oleObj>
              </mc:Fallback>
            </mc:AlternateContent>
          </a:graphicData>
        </a:graphic>
      </p:graphicFrame>
      <p:sp>
        <p:nvSpPr>
          <p:cNvPr id="86019" name="Rectangle 4"/>
          <p:cNvSpPr txBox="1">
            <a:spLocks noChangeArrowheads="1"/>
          </p:cNvSpPr>
          <p:nvPr/>
        </p:nvSpPr>
        <p:spPr bwMode="auto">
          <a:xfrm>
            <a:off x="0" y="260350"/>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graphicFrame>
        <p:nvGraphicFramePr>
          <p:cNvPr id="2" name="对象 1"/>
          <p:cNvGraphicFramePr/>
          <p:nvPr/>
        </p:nvGraphicFramePr>
        <p:xfrm>
          <a:off x="254635" y="1282700"/>
          <a:ext cx="7095490" cy="589280"/>
        </p:xfrm>
        <a:graphic>
          <a:graphicData uri="http://schemas.openxmlformats.org/presentationml/2006/ole">
            <mc:AlternateContent xmlns:mc="http://schemas.openxmlformats.org/markup-compatibility/2006">
              <mc:Choice xmlns:v="urn:schemas-microsoft-com:vml" Requires="v">
                <p:oleObj spid="_x0000_s3" name="" r:id="rId3" imgW="2273300" imgH="215900" progId="Equation.DSMT4">
                  <p:embed/>
                </p:oleObj>
              </mc:Choice>
              <mc:Fallback>
                <p:oleObj name="" r:id="rId3" imgW="2273300" imgH="215900" progId="Equation.DSMT4">
                  <p:embed/>
                  <p:pic>
                    <p:nvPicPr>
                      <p:cNvPr id="0" name="图片 2"/>
                      <p:cNvPicPr/>
                      <p:nvPr/>
                    </p:nvPicPr>
                    <p:blipFill>
                      <a:blip r:embed="rId4"/>
                      <a:stretch>
                        <a:fillRect/>
                      </a:stretch>
                    </p:blipFill>
                    <p:spPr>
                      <a:xfrm>
                        <a:off x="254635" y="1282700"/>
                        <a:ext cx="7095490" cy="5892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blinds(horizontal)">
                                      <p:cBhvr>
                                        <p:cTn id="7"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对象 2"/>
          <p:cNvGraphicFramePr>
            <a:graphicFrameLocks noChangeAspect="1"/>
          </p:cNvGraphicFramePr>
          <p:nvPr/>
        </p:nvGraphicFramePr>
        <p:xfrm>
          <a:off x="373698" y="2554288"/>
          <a:ext cx="7892415" cy="1749425"/>
        </p:xfrm>
        <a:graphic>
          <a:graphicData uri="http://schemas.openxmlformats.org/presentationml/2006/ole">
            <mc:AlternateContent xmlns:mc="http://schemas.openxmlformats.org/markup-compatibility/2006">
              <mc:Choice xmlns:v="urn:schemas-microsoft-com:vml" Requires="v">
                <p:oleObj spid="_x0000_s12289" name="公式" r:id="rId1" imgW="3390900" imgH="723900" progId="Equation.DSMT4">
                  <p:embed/>
                </p:oleObj>
              </mc:Choice>
              <mc:Fallback>
                <p:oleObj name="公式" r:id="rId1" imgW="3390900" imgH="723900" progId="Equation.DSMT4">
                  <p:embed/>
                  <p:pic>
                    <p:nvPicPr>
                      <p:cNvPr id="0" name="图片 12288"/>
                      <p:cNvPicPr>
                        <a:picLocks noChangeAspect="1"/>
                      </p:cNvPicPr>
                      <p:nvPr/>
                    </p:nvPicPr>
                    <p:blipFill>
                      <a:blip r:embed="rId2"/>
                      <a:stretch>
                        <a:fillRect/>
                      </a:stretch>
                    </p:blipFill>
                    <p:spPr>
                      <a:xfrm>
                        <a:off x="373698" y="2554288"/>
                        <a:ext cx="7892415" cy="1749425"/>
                      </a:xfrm>
                      <a:prstGeom prst="rect">
                        <a:avLst/>
                      </a:prstGeom>
                      <a:noFill/>
                      <a:ln w="9525">
                        <a:noFill/>
                      </a:ln>
                    </p:spPr>
                  </p:pic>
                </p:oleObj>
              </mc:Fallback>
            </mc:AlternateContent>
          </a:graphicData>
        </a:graphic>
      </p:graphicFrame>
      <p:sp>
        <p:nvSpPr>
          <p:cNvPr id="86019" name="Rectangle 4"/>
          <p:cNvSpPr txBox="1">
            <a:spLocks noChangeArrowheads="1"/>
          </p:cNvSpPr>
          <p:nvPr/>
        </p:nvSpPr>
        <p:spPr bwMode="auto">
          <a:xfrm>
            <a:off x="0" y="260350"/>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graphicFrame>
        <p:nvGraphicFramePr>
          <p:cNvPr id="2" name="对象 1"/>
          <p:cNvGraphicFramePr/>
          <p:nvPr/>
        </p:nvGraphicFramePr>
        <p:xfrm>
          <a:off x="108268" y="1319530"/>
          <a:ext cx="7809865" cy="589280"/>
        </p:xfrm>
        <a:graphic>
          <a:graphicData uri="http://schemas.openxmlformats.org/presentationml/2006/ole">
            <mc:AlternateContent xmlns:mc="http://schemas.openxmlformats.org/markup-compatibility/2006">
              <mc:Choice xmlns:v="urn:schemas-microsoft-com:vml" Requires="v">
                <p:oleObj spid="_x0000_s3" name="" r:id="rId3" imgW="2501900" imgH="215900" progId="Equation.DSMT4">
                  <p:embed/>
                </p:oleObj>
              </mc:Choice>
              <mc:Fallback>
                <p:oleObj name="" r:id="rId3" imgW="2501900" imgH="215900" progId="Equation.DSMT4">
                  <p:embed/>
                  <p:pic>
                    <p:nvPicPr>
                      <p:cNvPr id="0" name="图片 2"/>
                      <p:cNvPicPr/>
                      <p:nvPr/>
                    </p:nvPicPr>
                    <p:blipFill>
                      <a:blip r:embed="rId4"/>
                      <a:stretch>
                        <a:fillRect/>
                      </a:stretch>
                    </p:blipFill>
                    <p:spPr>
                      <a:xfrm>
                        <a:off x="108268" y="1319530"/>
                        <a:ext cx="7809865" cy="5892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blinds(horizontal)">
                                      <p:cBhvr>
                                        <p:cTn id="7"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
          <p:cNvSpPr>
            <a:spLocks noChangeArrowheads="1"/>
          </p:cNvSpPr>
          <p:nvPr/>
        </p:nvSpPr>
        <p:spPr bwMode="auto">
          <a:xfrm>
            <a:off x="250190" y="1251268"/>
            <a:ext cx="8208963" cy="63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1650"/>
              </a:lnSpc>
            </a:pPr>
            <a:r>
              <a:rPr lang="zh-CN" altLang="zh-CN" sz="2800" b="1">
                <a:solidFill>
                  <a:srgbClr val="3907F1"/>
                </a:solidFill>
                <a:latin typeface="华文楷体" panose="02010600040101010101" pitchFamily="2" charset="-122"/>
                <a:ea typeface="华文楷体" panose="02010600040101010101" pitchFamily="2" charset="-122"/>
              </a:rPr>
              <a:t>优点：</a:t>
            </a:r>
            <a:r>
              <a:rPr lang="zh-CN" altLang="zh-CN" sz="2800" b="1">
                <a:solidFill>
                  <a:srgbClr val="202020"/>
                </a:solidFill>
                <a:latin typeface="华文楷体" panose="02010600040101010101" pitchFamily="2" charset="-122"/>
                <a:ea typeface="华文楷体" panose="02010600040101010101" pitchFamily="2" charset="-122"/>
              </a:rPr>
              <a:t>针对形如</a:t>
            </a:r>
            <a:r>
              <a:rPr lang="en-US" altLang="zh-CN" sz="2800" b="1">
                <a:solidFill>
                  <a:srgbClr val="CC0099"/>
                </a:solidFill>
                <a:latin typeface="华文楷体" panose="02010600040101010101" pitchFamily="2" charset="-122"/>
                <a:ea typeface="华文楷体" panose="02010600040101010101" pitchFamily="2" charset="-122"/>
              </a:rPr>
              <a:t>T(n) = aT(n/b) + f(n)</a:t>
            </a:r>
            <a:r>
              <a:rPr lang="zh-CN" altLang="zh-CN" sz="3200" b="1">
                <a:solidFill>
                  <a:srgbClr val="202020"/>
                </a:solidFill>
                <a:latin typeface="华文楷体" panose="02010600040101010101" pitchFamily="2" charset="-122"/>
                <a:ea typeface="华文楷体" panose="02010600040101010101" pitchFamily="2" charset="-122"/>
              </a:rPr>
              <a:t>的递归式</a:t>
            </a:r>
            <a:endParaRPr lang="zh-CN" altLang="zh-CN" sz="3200" b="1">
              <a:solidFill>
                <a:srgbClr val="202020"/>
              </a:solidFill>
              <a:latin typeface="华文楷体" panose="02010600040101010101" pitchFamily="2" charset="-122"/>
              <a:ea typeface="华文楷体" panose="02010600040101010101" pitchFamily="2" charset="-122"/>
            </a:endParaRPr>
          </a:p>
          <a:p>
            <a:pPr>
              <a:lnSpc>
                <a:spcPts val="1650"/>
              </a:lnSpc>
              <a:spcBef>
                <a:spcPts val="975"/>
              </a:spcBef>
              <a:spcAft>
                <a:spcPts val="975"/>
              </a:spcAft>
            </a:pPr>
            <a:r>
              <a:rPr lang="zh-CN" altLang="zh-CN" sz="2800" b="1">
                <a:solidFill>
                  <a:srgbClr val="3907F1"/>
                </a:solidFill>
                <a:latin typeface="华文楷体" panose="02010600040101010101" pitchFamily="2" charset="-122"/>
                <a:ea typeface="华文楷体" panose="02010600040101010101" pitchFamily="2" charset="-122"/>
              </a:rPr>
              <a:t>缺点：</a:t>
            </a:r>
            <a:r>
              <a:rPr lang="zh-CN" altLang="zh-CN" sz="2800" b="1">
                <a:solidFill>
                  <a:srgbClr val="202020"/>
                </a:solidFill>
                <a:latin typeface="华文楷体" panose="02010600040101010101" pitchFamily="2" charset="-122"/>
                <a:ea typeface="华文楷体" panose="02010600040101010101" pitchFamily="2" charset="-122"/>
              </a:rPr>
              <a:t>并不能解所有形如上式的递归式的解。</a:t>
            </a:r>
            <a:endParaRPr lang="zh-CN" altLang="zh-CN" sz="2800" b="1">
              <a:solidFill>
                <a:srgbClr val="202020"/>
              </a:solidFill>
              <a:latin typeface="华文楷体" panose="02010600040101010101" pitchFamily="2" charset="-122"/>
              <a:ea typeface="华文楷体" panose="02010600040101010101" pitchFamily="2" charset="-122"/>
            </a:endParaRPr>
          </a:p>
        </p:txBody>
      </p:sp>
      <p:sp>
        <p:nvSpPr>
          <p:cNvPr id="22" name="矩形 21"/>
          <p:cNvSpPr/>
          <p:nvPr/>
        </p:nvSpPr>
        <p:spPr>
          <a:xfrm>
            <a:off x="581025" y="2060575"/>
            <a:ext cx="8181975" cy="1569660"/>
          </a:xfrm>
          <a:prstGeom prst="rect">
            <a:avLst/>
          </a:prstGeom>
        </p:spPr>
        <p:txBody>
          <a:bodyPr>
            <a:spAutoFit/>
          </a:bodyPr>
          <a:lstStyle/>
          <a:p>
            <a:pPr>
              <a:defRPr/>
            </a:pPr>
            <a:r>
              <a:rPr lang="zh-CN" altLang="en-US" sz="2400" b="1" dirty="0">
                <a:latin typeface="华文楷体" panose="02010600040101010101" pitchFamily="2" charset="-122"/>
                <a:ea typeface="华文楷体" panose="02010600040101010101" pitchFamily="2" charset="-122"/>
              </a:rPr>
              <a:t>主定理的三种情况，经过分析，可以发现都是把</a:t>
            </a:r>
            <a:r>
              <a:rPr lang="en-US" altLang="zh-CN" sz="2400" b="1" dirty="0">
                <a:latin typeface="华文楷体" panose="02010600040101010101" pitchFamily="2" charset="-122"/>
                <a:ea typeface="华文楷体" panose="02010600040101010101" pitchFamily="2" charset="-122"/>
              </a:rPr>
              <a:t>f(n)</a:t>
            </a:r>
            <a:r>
              <a:rPr lang="zh-CN" altLang="en-US" sz="2400" b="1" dirty="0">
                <a:latin typeface="华文楷体" panose="02010600040101010101" pitchFamily="2" charset="-122"/>
                <a:ea typeface="华文楷体" panose="02010600040101010101" pitchFamily="2" charset="-122"/>
              </a:rPr>
              <a:t>与 </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400" b="1" i="1" dirty="0" err="1">
                <a:effectLst>
                  <a:outerShdw blurRad="38100" dist="38100" dir="2700000" algn="tl">
                    <a:srgbClr val="FFFFFF"/>
                  </a:outerShdw>
                </a:effectLst>
                <a:latin typeface="华文楷体" panose="02010600040101010101" pitchFamily="2" charset="-122"/>
                <a:ea typeface="华文楷体" panose="02010600040101010101" pitchFamily="2" charset="-122"/>
              </a:rPr>
              <a:t>n</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log</a:t>
            </a:r>
            <a:r>
              <a:rPr lang="en-US" altLang="zh-CN" sz="2400" b="1" i="1" baseline="1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b</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a</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比较。</a:t>
            </a:r>
            <a:endParaRPr lang="en-US" altLang="zh-CN" sz="2400" b="1" dirty="0">
              <a:latin typeface="华文楷体" panose="02010600040101010101" pitchFamily="2" charset="-122"/>
              <a:ea typeface="华文楷体" panose="02010600040101010101" pitchFamily="2" charset="-122"/>
            </a:endParaRPr>
          </a:p>
          <a:p>
            <a:pPr>
              <a:defRPr/>
            </a:pPr>
            <a:r>
              <a:rPr lang="zh-CN" altLang="zh-CN" sz="2400" b="1" dirty="0">
                <a:latin typeface="华文楷体" panose="02010600040101010101" pitchFamily="2" charset="-122"/>
                <a:ea typeface="华文楷体" panose="02010600040101010101" pitchFamily="2" charset="-122"/>
              </a:rPr>
              <a:t>第一种情况是</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400" b="1" i="1" dirty="0" err="1">
                <a:effectLst>
                  <a:outerShdw blurRad="38100" dist="38100" dir="2700000" algn="tl">
                    <a:srgbClr val="FFFFFF"/>
                  </a:outerShdw>
                </a:effectLst>
                <a:latin typeface="华文楷体" panose="02010600040101010101" pitchFamily="2" charset="-122"/>
                <a:ea typeface="华文楷体" panose="02010600040101010101" pitchFamily="2" charset="-122"/>
              </a:rPr>
              <a:t>n</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log</a:t>
            </a:r>
            <a:r>
              <a:rPr lang="en-US" altLang="zh-CN" sz="2400" b="1" i="1" baseline="1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b</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a</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zh-CN" sz="2400" b="1" dirty="0">
                <a:latin typeface="华文楷体" panose="02010600040101010101" pitchFamily="2" charset="-122"/>
                <a:ea typeface="华文楷体" panose="02010600040101010101" pitchFamily="2" charset="-122"/>
              </a:rPr>
              <a:t>更大，第二种情况是</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400" b="1" i="1" dirty="0" err="1">
                <a:effectLst>
                  <a:outerShdw blurRad="38100" dist="38100" dir="2700000" algn="tl">
                    <a:srgbClr val="FFFFFF"/>
                  </a:outerShdw>
                </a:effectLst>
                <a:latin typeface="华文楷体" panose="02010600040101010101" pitchFamily="2" charset="-122"/>
                <a:ea typeface="华文楷体" panose="02010600040101010101" pitchFamily="2" charset="-122"/>
              </a:rPr>
              <a:t>n</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log</a:t>
            </a:r>
            <a:r>
              <a:rPr lang="en-US" altLang="zh-CN" sz="2400" b="1" i="1" baseline="1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b</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a</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与</a:t>
            </a:r>
            <a:r>
              <a:rPr lang="en-US" altLang="zh-CN" sz="2400" b="1" dirty="0">
                <a:latin typeface="华文楷体" panose="02010600040101010101" pitchFamily="2" charset="-122"/>
                <a:ea typeface="华文楷体" panose="02010600040101010101" pitchFamily="2" charset="-122"/>
              </a:rPr>
              <a:t>f(n)</a:t>
            </a:r>
            <a:r>
              <a:rPr lang="zh-CN" altLang="zh-CN" sz="2400" b="1" dirty="0">
                <a:latin typeface="华文楷体" panose="02010600040101010101" pitchFamily="2" charset="-122"/>
                <a:ea typeface="华文楷体" panose="02010600040101010101" pitchFamily="2" charset="-122"/>
              </a:rPr>
              <a:t>相等，第三种情况是</a:t>
            </a:r>
            <a:r>
              <a:rPr lang="en-US" altLang="zh-CN" sz="2400" b="1" dirty="0">
                <a:latin typeface="华文楷体" panose="02010600040101010101" pitchFamily="2" charset="-122"/>
                <a:ea typeface="华文楷体" panose="02010600040101010101" pitchFamily="2" charset="-122"/>
              </a:rPr>
              <a:t>f(n)</a:t>
            </a:r>
            <a:r>
              <a:rPr lang="zh-CN" altLang="zh-CN" sz="2400" b="1" dirty="0">
                <a:latin typeface="华文楷体" panose="02010600040101010101" pitchFamily="2" charset="-122"/>
                <a:ea typeface="华文楷体" panose="02010600040101010101" pitchFamily="2" charset="-122"/>
              </a:rPr>
              <a:t>更大。</a:t>
            </a:r>
            <a:endParaRPr lang="zh-CN" altLang="en-US" sz="2400" b="1" dirty="0">
              <a:latin typeface="华文楷体" panose="02010600040101010101" pitchFamily="2" charset="-122"/>
              <a:ea typeface="华文楷体" panose="02010600040101010101" pitchFamily="2" charset="-122"/>
            </a:endParaRPr>
          </a:p>
        </p:txBody>
      </p:sp>
      <p:sp>
        <p:nvSpPr>
          <p:cNvPr id="23" name="矩形 22"/>
          <p:cNvSpPr/>
          <p:nvPr/>
        </p:nvSpPr>
        <p:spPr>
          <a:xfrm>
            <a:off x="581025" y="4111625"/>
            <a:ext cx="7951788" cy="1938020"/>
          </a:xfrm>
          <a:prstGeom prst="rect">
            <a:avLst/>
          </a:prstGeom>
        </p:spPr>
        <p:txBody>
          <a:bodyPr>
            <a:spAutoFit/>
          </a:bodyPr>
          <a:lstStyle/>
          <a:p>
            <a:pPr>
              <a:defRPr/>
            </a:pPr>
            <a:r>
              <a:rPr lang="zh-CN" altLang="en-US" sz="2400" b="1" dirty="0">
                <a:latin typeface="华文楷体" panose="02010600040101010101" pitchFamily="2" charset="-122"/>
                <a:ea typeface="华文楷体" panose="02010600040101010101" pitchFamily="2" charset="-122"/>
              </a:rPr>
              <a:t>但是，这三种情况并未完全覆盖所有可能的</a:t>
            </a:r>
            <a:r>
              <a:rPr lang="en-US" altLang="zh-CN" sz="2400" b="1" dirty="0">
                <a:latin typeface="华文楷体" panose="02010600040101010101" pitchFamily="2" charset="-122"/>
                <a:ea typeface="华文楷体" panose="02010600040101010101" pitchFamily="2" charset="-122"/>
              </a:rPr>
              <a:t>f(n)</a:t>
            </a:r>
            <a:r>
              <a:rPr lang="zh-CN" altLang="en-US"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a:p>
            <a:pPr>
              <a:defRPr/>
            </a:pPr>
            <a:r>
              <a:rPr lang="zh-CN" altLang="en-US" sz="2400" b="1" dirty="0">
                <a:latin typeface="华文楷体" panose="02010600040101010101" pitchFamily="2" charset="-122"/>
                <a:ea typeface="华文楷体" panose="02010600040101010101" pitchFamily="2" charset="-122"/>
              </a:rPr>
              <a:t>第一种情况是</a:t>
            </a:r>
            <a:r>
              <a:rPr lang="en-US" altLang="zh-CN" sz="2400" b="1" dirty="0">
                <a:latin typeface="华文楷体" panose="02010600040101010101" pitchFamily="2" charset="-122"/>
                <a:ea typeface="华文楷体" panose="02010600040101010101" pitchFamily="2" charset="-122"/>
              </a:rPr>
              <a:t>f(n)</a:t>
            </a:r>
            <a:r>
              <a:rPr lang="zh-CN" altLang="en-US" sz="2400" b="1" dirty="0">
                <a:solidFill>
                  <a:srgbClr val="3907F1"/>
                </a:solidFill>
                <a:latin typeface="华文楷体" panose="02010600040101010101" pitchFamily="2" charset="-122"/>
                <a:ea typeface="华文楷体" panose="02010600040101010101" pitchFamily="2" charset="-122"/>
              </a:rPr>
              <a:t>多项式地小于</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400" b="1" i="1" dirty="0" err="1">
                <a:effectLst>
                  <a:outerShdw blurRad="38100" dist="38100" dir="2700000" algn="tl">
                    <a:srgbClr val="FFFFFF"/>
                  </a:outerShdw>
                </a:effectLst>
                <a:latin typeface="华文楷体" panose="02010600040101010101" pitchFamily="2" charset="-122"/>
                <a:ea typeface="华文楷体" panose="02010600040101010101" pitchFamily="2" charset="-122"/>
              </a:rPr>
              <a:t>n</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log</a:t>
            </a:r>
            <a:r>
              <a:rPr lang="en-US" altLang="zh-CN" sz="2400" b="1" i="1" baseline="1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b</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a</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，而第三种情况是</a:t>
            </a:r>
            <a:r>
              <a:rPr lang="en-US" altLang="zh-CN" sz="2400" b="1" dirty="0">
                <a:latin typeface="华文楷体" panose="02010600040101010101" pitchFamily="2" charset="-122"/>
                <a:ea typeface="华文楷体" panose="02010600040101010101" pitchFamily="2" charset="-122"/>
              </a:rPr>
              <a:t>f(n)</a:t>
            </a:r>
            <a:r>
              <a:rPr lang="zh-CN" altLang="en-US" sz="2400" b="1" dirty="0">
                <a:solidFill>
                  <a:srgbClr val="3907F1"/>
                </a:solidFill>
                <a:latin typeface="华文楷体" panose="02010600040101010101" pitchFamily="2" charset="-122"/>
                <a:ea typeface="华文楷体" panose="02010600040101010101" pitchFamily="2" charset="-122"/>
              </a:rPr>
              <a:t>多项式地大于</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en-US" altLang="zh-CN" sz="2400" b="1" i="1" dirty="0" err="1">
                <a:effectLst>
                  <a:outerShdw blurRad="38100" dist="38100" dir="2700000" algn="tl">
                    <a:srgbClr val="FFFFFF"/>
                  </a:outerShdw>
                </a:effectLst>
                <a:latin typeface="华文楷体" panose="02010600040101010101" pitchFamily="2" charset="-122"/>
                <a:ea typeface="华文楷体" panose="02010600040101010101" pitchFamily="2" charset="-122"/>
              </a:rPr>
              <a:t>n</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log</a:t>
            </a:r>
            <a:r>
              <a:rPr lang="en-US" altLang="zh-CN" sz="2400" b="1" i="1" baseline="1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b</a:t>
            </a:r>
            <a:r>
              <a:rPr lang="en-US" altLang="zh-CN" sz="2400" b="1" i="1" baseline="30000" dirty="0" err="1">
                <a:effectLst>
                  <a:outerShdw blurRad="38100" dist="38100" dir="2700000" algn="tl">
                    <a:srgbClr val="FFFFFF"/>
                  </a:outerShdw>
                </a:effectLst>
                <a:latin typeface="华文楷体" panose="02010600040101010101" pitchFamily="2" charset="-122"/>
                <a:ea typeface="华文楷体" panose="02010600040101010101" pitchFamily="2" charset="-122"/>
              </a:rPr>
              <a:t>a</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i="1" dirty="0">
                <a:effectLst>
                  <a:outerShdw blurRad="38100" dist="38100" dir="2700000" algn="tl">
                    <a:srgbClr val="FFFFFF"/>
                  </a:outerShdw>
                </a:effectLst>
                <a:latin typeface="华文楷体" panose="02010600040101010101" pitchFamily="2" charset="-122"/>
                <a:ea typeface="华文楷体" panose="02010600040101010101" pitchFamily="2" charset="-122"/>
                <a:sym typeface="Symbol" panose="05050102010706020507" pitchFamily="18" charset="2"/>
              </a:rPr>
              <a:t> </a:t>
            </a:r>
            <a:r>
              <a:rPr lang="zh-CN" altLang="en-US" sz="2400" b="1" dirty="0">
                <a:latin typeface="华文楷体" panose="02010600040101010101" pitchFamily="2" charset="-122"/>
                <a:ea typeface="华文楷体" panose="02010600040101010101" pitchFamily="2" charset="-122"/>
              </a:rPr>
              <a:t>即两者相差的是</a:t>
            </a:r>
            <a:r>
              <a:rPr lang="en-US" altLang="zh-CN" sz="2400" b="1" i="1" dirty="0">
                <a:latin typeface="华文楷体" panose="02010600040101010101" pitchFamily="2" charset="-122"/>
                <a:ea typeface="华文楷体" panose="02010600040101010101" pitchFamily="2" charset="-122"/>
              </a:rPr>
              <a:t>n</a:t>
            </a:r>
            <a:r>
              <a:rPr lang="en-US" altLang="zh-CN" sz="2400" b="1" i="1" baseline="30000" dirty="0">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rPr>
              <a:t> 。如果两者相差的不是</a:t>
            </a:r>
            <a:r>
              <a:rPr lang="en-US" altLang="zh-CN" sz="2400" b="1" i="1" dirty="0">
                <a:latin typeface="华文楷体" panose="02010600040101010101" pitchFamily="2" charset="-122"/>
                <a:ea typeface="华文楷体" panose="02010600040101010101" pitchFamily="2" charset="-122"/>
              </a:rPr>
              <a:t>n</a:t>
            </a:r>
            <a:r>
              <a:rPr lang="en-US" altLang="zh-CN" sz="2400" b="1" i="1" baseline="30000" dirty="0">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rPr>
              <a:t>，则无法用主定理来确定界。</a:t>
            </a:r>
            <a:endParaRPr lang="zh-CN" altLang="en-US" sz="2400" b="1" dirty="0">
              <a:latin typeface="华文楷体" panose="02010600040101010101" pitchFamily="2" charset="-122"/>
              <a:ea typeface="华文楷体" panose="02010600040101010101" pitchFamily="2" charset="-122"/>
            </a:endParaRPr>
          </a:p>
          <a:p>
            <a:pPr>
              <a:defRPr/>
            </a:pPr>
            <a:r>
              <a:rPr lang="zh-CN" altLang="en-US" sz="2400" b="1" dirty="0">
                <a:latin typeface="华文楷体" panose="02010600040101010101" pitchFamily="2" charset="-122"/>
                <a:ea typeface="华文楷体" panose="02010600040101010101" pitchFamily="2" charset="-122"/>
              </a:rPr>
              <a:t>比如下面的问题就不能用主定理来判断。</a:t>
            </a:r>
            <a:endParaRPr lang="zh-CN" altLang="en-US" sz="2400" b="1" dirty="0">
              <a:latin typeface="华文楷体" panose="02010600040101010101" pitchFamily="2" charset="-122"/>
              <a:ea typeface="华文楷体" panose="02010600040101010101" pitchFamily="2" charset="-122"/>
            </a:endParaRPr>
          </a:p>
        </p:txBody>
      </p:sp>
      <p:sp>
        <p:nvSpPr>
          <p:cNvPr id="91141" name="Rectangle 4"/>
          <p:cNvSpPr txBox="1">
            <a:spLocks noChangeArrowheads="1"/>
          </p:cNvSpPr>
          <p:nvPr/>
        </p:nvSpPr>
        <p:spPr bwMode="auto">
          <a:xfrm>
            <a:off x="0" y="188913"/>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40"/>
          <p:cNvGrpSpPr/>
          <p:nvPr/>
        </p:nvGrpSpPr>
        <p:grpSpPr bwMode="auto">
          <a:xfrm>
            <a:off x="71438" y="1989138"/>
            <a:ext cx="9180512" cy="2378075"/>
            <a:chOff x="0" y="2341"/>
            <a:chExt cx="5783" cy="1498"/>
          </a:xfrm>
        </p:grpSpPr>
        <p:sp>
          <p:nvSpPr>
            <p:cNvPr id="84001" name="Rectangle 33"/>
            <p:cNvSpPr>
              <a:spLocks noChangeArrowheads="1"/>
            </p:cNvSpPr>
            <p:nvPr/>
          </p:nvSpPr>
          <p:spPr bwMode="auto">
            <a:xfrm>
              <a:off x="68" y="2341"/>
              <a:ext cx="1678" cy="104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3200" b="1" i="1" dirty="0">
                  <a:effectLst>
                    <a:outerShdw blurRad="38100" dist="38100" dir="2700000" algn="tl">
                      <a:srgbClr val="FFFFFF"/>
                    </a:outerShdw>
                  </a:effectLst>
                  <a:latin typeface="Arial" panose="020B0604020202020204" pitchFamily="34" charset="0"/>
                </a:rPr>
                <a:t>T(n)=</a:t>
              </a:r>
              <a:r>
                <a:rPr lang="en-US" altLang="zh-CN" sz="3200" b="1" i="1" dirty="0">
                  <a:effectLst>
                    <a:outerShdw blurRad="38100" dist="38100" dir="2700000" algn="tl">
                      <a:srgbClr val="FFFFFF"/>
                    </a:outerShdw>
                  </a:effectLst>
                  <a:latin typeface="Arial" panose="020B0604020202020204" pitchFamily="34" charset="0"/>
                  <a:sym typeface="Symbol" panose="05050102010706020507" pitchFamily="18" charset="2"/>
                </a:rPr>
                <a:t></a:t>
              </a:r>
              <a:r>
                <a:rPr lang="en-US" altLang="zh-CN" sz="3200" b="1" i="1" dirty="0">
                  <a:effectLst>
                    <a:outerShdw blurRad="38100" dist="38100" dir="2700000" algn="tl">
                      <a:srgbClr val="FFFFFF"/>
                    </a:outerShdw>
                  </a:effectLst>
                  <a:latin typeface="Arial" panose="020B0604020202020204" pitchFamily="34" charset="0"/>
                </a:rPr>
                <a:t>(</a:t>
              </a:r>
              <a:r>
                <a:rPr lang="en-US" altLang="zh-CN" sz="3200" b="1" i="1" dirty="0" err="1">
                  <a:effectLst>
                    <a:outerShdw blurRad="38100" dist="38100" dir="2700000" algn="tl">
                      <a:srgbClr val="FFFFFF"/>
                    </a:outerShdw>
                  </a:effectLst>
                  <a:latin typeface="Arial" panose="020B0604020202020204" pitchFamily="34" charset="0"/>
                </a:rPr>
                <a:t>n</a:t>
              </a:r>
              <a:r>
                <a:rPr lang="en-US" altLang="zh-CN" sz="3200" b="1" i="1" baseline="30000" dirty="0" err="1">
                  <a:effectLst>
                    <a:outerShdw blurRad="38100" dist="38100" dir="2700000" algn="tl">
                      <a:srgbClr val="FFFFFF"/>
                    </a:outerShdw>
                  </a:effectLst>
                  <a:latin typeface="Arial" panose="020B0604020202020204" pitchFamily="34" charset="0"/>
                </a:rPr>
                <a:t>log</a:t>
              </a:r>
              <a:r>
                <a:rPr lang="en-US" altLang="zh-CN" sz="3200" b="1" i="1" baseline="10000" dirty="0" err="1">
                  <a:effectLst>
                    <a:outerShdw blurRad="38100" dist="38100" dir="2700000" algn="tl">
                      <a:srgbClr val="FFFFFF"/>
                    </a:outerShdw>
                  </a:effectLst>
                  <a:latin typeface="Arial" panose="020B0604020202020204" pitchFamily="34" charset="0"/>
                </a:rPr>
                <a:t>b</a:t>
              </a:r>
              <a:r>
                <a:rPr lang="en-US" altLang="zh-CN" sz="3200" b="1" i="1" baseline="30000" dirty="0" err="1">
                  <a:effectLst>
                    <a:outerShdw blurRad="38100" dist="38100" dir="2700000" algn="tl">
                      <a:srgbClr val="FFFFFF"/>
                    </a:outerShdw>
                  </a:effectLst>
                  <a:latin typeface="Arial" panose="020B0604020202020204" pitchFamily="34" charset="0"/>
                </a:rPr>
                <a:t>a</a:t>
              </a:r>
              <a:r>
                <a:rPr lang="en-US" altLang="zh-CN" sz="3200" b="1" i="1" dirty="0">
                  <a:effectLst>
                    <a:outerShdw blurRad="38100" dist="38100" dir="2700000" algn="tl">
                      <a:srgbClr val="FFFFFF"/>
                    </a:outerShdw>
                  </a:effectLst>
                  <a:latin typeface="Arial" panose="020B0604020202020204" pitchFamily="34" charset="0"/>
                </a:rPr>
                <a:t>)</a:t>
              </a:r>
              <a:endParaRPr lang="en-US" altLang="zh-CN" sz="3200" b="1" i="1" dirty="0">
                <a:effectLst>
                  <a:outerShdw blurRad="38100" dist="38100" dir="2700000" algn="tl">
                    <a:srgbClr val="FFFFFF"/>
                  </a:outerShdw>
                </a:effectLst>
                <a:latin typeface="Arial" panose="020B0604020202020204" pitchFamily="34" charset="0"/>
              </a:endParaRPr>
            </a:p>
          </p:txBody>
        </p:sp>
        <p:sp>
          <p:nvSpPr>
            <p:cNvPr id="84002" name="Rectangle 34"/>
            <p:cNvSpPr>
              <a:spLocks noChangeArrowheads="1"/>
            </p:cNvSpPr>
            <p:nvPr/>
          </p:nvSpPr>
          <p:spPr bwMode="auto">
            <a:xfrm>
              <a:off x="3470" y="2341"/>
              <a:ext cx="1814" cy="104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3200" b="1" i="1">
                  <a:effectLst>
                    <a:outerShdw blurRad="38100" dist="38100" dir="2700000" algn="tl">
                      <a:srgbClr val="FFFFFF"/>
                    </a:outerShdw>
                  </a:effectLst>
                  <a:latin typeface="Arial" panose="020B0604020202020204" pitchFamily="34" charset="0"/>
                </a:rPr>
                <a:t>T(n)=</a:t>
              </a:r>
              <a:r>
                <a:rPr lang="en-US" altLang="zh-CN" sz="3200" b="1" i="1">
                  <a:effectLst>
                    <a:outerShdw blurRad="38100" dist="38100" dir="2700000" algn="tl">
                      <a:srgbClr val="FFFFFF"/>
                    </a:outerShdw>
                  </a:effectLst>
                  <a:latin typeface="Arial" panose="020B0604020202020204" pitchFamily="34" charset="0"/>
                  <a:sym typeface="Symbol" panose="05050102010706020507" pitchFamily="18" charset="2"/>
                </a:rPr>
                <a:t></a:t>
              </a:r>
              <a:r>
                <a:rPr lang="en-US" altLang="zh-CN" sz="3200" b="1" i="1">
                  <a:effectLst>
                    <a:outerShdw blurRad="38100" dist="38100" dir="2700000" algn="tl">
                      <a:srgbClr val="FFFFFF"/>
                    </a:outerShdw>
                  </a:effectLst>
                  <a:latin typeface="Arial" panose="020B0604020202020204" pitchFamily="34" charset="0"/>
                </a:rPr>
                <a:t>(f(n))</a:t>
              </a:r>
              <a:endParaRPr lang="en-US" altLang="zh-CN" sz="3200" b="1" i="1">
                <a:effectLst>
                  <a:outerShdw blurRad="38100" dist="38100" dir="2700000" algn="tl">
                    <a:srgbClr val="FFFFFF"/>
                  </a:outerShdw>
                </a:effectLst>
                <a:latin typeface="Arial" panose="020B0604020202020204" pitchFamily="34" charset="0"/>
              </a:endParaRPr>
            </a:p>
          </p:txBody>
        </p:sp>
        <p:sp>
          <p:nvSpPr>
            <p:cNvPr id="84003" name="Text Box 35"/>
            <p:cNvSpPr txBox="1">
              <a:spLocks noChangeArrowheads="1"/>
            </p:cNvSpPr>
            <p:nvPr/>
          </p:nvSpPr>
          <p:spPr bwMode="auto">
            <a:xfrm>
              <a:off x="5317" y="3203"/>
              <a:ext cx="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a:effectLst>
                    <a:outerShdw blurRad="38100" dist="38100" dir="2700000" algn="tl">
                      <a:srgbClr val="C0C0C0"/>
                    </a:outerShdw>
                  </a:effectLst>
                  <a:latin typeface="Arial" panose="020B0604020202020204" pitchFamily="34" charset="0"/>
                </a:rPr>
                <a:t>f(n)</a:t>
              </a:r>
              <a:endParaRPr lang="en-US" altLang="zh-CN" sz="2800" b="1" i="1">
                <a:effectLst>
                  <a:outerShdw blurRad="38100" dist="38100" dir="2700000" algn="tl">
                    <a:srgbClr val="C0C0C0"/>
                  </a:outerShdw>
                </a:effectLst>
                <a:latin typeface="Arial" panose="020B0604020202020204" pitchFamily="34" charset="0"/>
              </a:endParaRPr>
            </a:p>
          </p:txBody>
        </p:sp>
        <p:sp>
          <p:nvSpPr>
            <p:cNvPr id="84004" name="Text Box 36"/>
            <p:cNvSpPr txBox="1">
              <a:spLocks noChangeArrowheads="1"/>
            </p:cNvSpPr>
            <p:nvPr/>
          </p:nvSpPr>
          <p:spPr bwMode="auto">
            <a:xfrm>
              <a:off x="2043" y="2341"/>
              <a:ext cx="11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1" i="1">
                  <a:effectLst>
                    <a:outerShdw blurRad="38100" dist="38100" dir="2700000" algn="tl">
                      <a:srgbClr val="C0C0C0"/>
                    </a:outerShdw>
                  </a:effectLst>
                  <a:latin typeface="Arial" panose="020B0604020202020204" pitchFamily="34" charset="0"/>
                  <a:sym typeface="Symbol" panose="05050102010706020507" pitchFamily="18" charset="2"/>
                </a:rPr>
                <a:t></a:t>
              </a:r>
              <a:r>
                <a:rPr lang="en-US" altLang="zh-CN" sz="3200" b="1">
                  <a:effectLst>
                    <a:outerShdw blurRad="38100" dist="38100" dir="2700000" algn="tl">
                      <a:srgbClr val="C0C0C0"/>
                    </a:outerShdw>
                  </a:effectLst>
                  <a:latin typeface="Arial" panose="020B0604020202020204" pitchFamily="34" charset="0"/>
                </a:rPr>
                <a:t>(</a:t>
              </a:r>
              <a:r>
                <a:rPr lang="en-US" altLang="zh-CN" sz="3200" b="1" i="1">
                  <a:effectLst>
                    <a:outerShdw blurRad="38100" dist="38100" dir="2700000" algn="tl">
                      <a:srgbClr val="C0C0C0"/>
                    </a:outerShdw>
                  </a:effectLst>
                  <a:latin typeface="Arial" panose="020B0604020202020204" pitchFamily="34" charset="0"/>
                </a:rPr>
                <a:t>f(n)</a:t>
              </a:r>
              <a:r>
                <a:rPr lang="en-US" altLang="zh-CN" sz="3200" b="1">
                  <a:effectLst>
                    <a:outerShdw blurRad="38100" dist="38100" dir="2700000" algn="tl">
                      <a:srgbClr val="C0C0C0"/>
                    </a:outerShdw>
                  </a:effectLst>
                  <a:latin typeface="Arial" panose="020B0604020202020204" pitchFamily="34" charset="0"/>
                </a:rPr>
                <a:t>lg</a:t>
              </a:r>
              <a:r>
                <a:rPr lang="en-US" altLang="zh-CN" sz="3200" b="1" i="1">
                  <a:effectLst>
                    <a:outerShdw blurRad="38100" dist="38100" dir="2700000" algn="tl">
                      <a:srgbClr val="C0C0C0"/>
                    </a:outerShdw>
                  </a:effectLst>
                  <a:latin typeface="Arial" panose="020B0604020202020204" pitchFamily="34" charset="0"/>
                </a:rPr>
                <a:t>n</a:t>
              </a:r>
              <a:r>
                <a:rPr lang="en-US" altLang="zh-CN" sz="3200" b="1">
                  <a:effectLst>
                    <a:outerShdw blurRad="38100" dist="38100" dir="2700000" algn="tl">
                      <a:srgbClr val="C0C0C0"/>
                    </a:outerShdw>
                  </a:effectLst>
                  <a:latin typeface="Arial" panose="020B0604020202020204" pitchFamily="34" charset="0"/>
                </a:rPr>
                <a:t>)</a:t>
              </a:r>
              <a:endParaRPr lang="en-US" altLang="zh-CN" sz="3200" b="1">
                <a:effectLst>
                  <a:outerShdw blurRad="38100" dist="38100" dir="2700000" algn="tl">
                    <a:srgbClr val="C0C0C0"/>
                  </a:outerShdw>
                </a:effectLst>
                <a:latin typeface="Arial" panose="020B0604020202020204" pitchFamily="34" charset="0"/>
              </a:endParaRPr>
            </a:p>
          </p:txBody>
        </p:sp>
        <p:sp>
          <p:nvSpPr>
            <p:cNvPr id="92169" name="Rectangle 38"/>
            <p:cNvSpPr>
              <a:spLocks noChangeArrowheads="1"/>
            </p:cNvSpPr>
            <p:nvPr/>
          </p:nvSpPr>
          <p:spPr bwMode="auto">
            <a:xfrm>
              <a:off x="1746" y="2976"/>
              <a:ext cx="1724" cy="409"/>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70" name="Line 37"/>
            <p:cNvSpPr>
              <a:spLocks noChangeShapeType="1"/>
            </p:cNvSpPr>
            <p:nvPr/>
          </p:nvSpPr>
          <p:spPr bwMode="auto">
            <a:xfrm>
              <a:off x="2608" y="2659"/>
              <a:ext cx="0" cy="7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1" name="Line 6"/>
            <p:cNvSpPr>
              <a:spLocks noChangeShapeType="1"/>
            </p:cNvSpPr>
            <p:nvPr/>
          </p:nvSpPr>
          <p:spPr bwMode="auto">
            <a:xfrm>
              <a:off x="0" y="3385"/>
              <a:ext cx="535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2172" name="Object 18"/>
            <p:cNvGraphicFramePr>
              <a:graphicFrameLocks noChangeAspect="1"/>
            </p:cNvGraphicFramePr>
            <p:nvPr/>
          </p:nvGraphicFramePr>
          <p:xfrm>
            <a:off x="1541" y="3430"/>
            <a:ext cx="590" cy="363"/>
          </p:xfrm>
          <a:graphic>
            <a:graphicData uri="http://schemas.openxmlformats.org/presentationml/2006/ole">
              <mc:AlternateContent xmlns:mc="http://schemas.openxmlformats.org/markup-compatibility/2006">
                <mc:Choice xmlns:v="urn:schemas-microsoft-com:vml" Requires="v">
                  <p:oleObj spid="_x0000_s13313" name="公式" r:id="rId1" imgW="9144000" imgH="6400800" progId="Equation.3">
                    <p:embed/>
                  </p:oleObj>
                </mc:Choice>
                <mc:Fallback>
                  <p:oleObj name="公式" r:id="rId1" imgW="9144000" imgH="6400800" progId="Equation.3">
                    <p:embed/>
                    <p:pic>
                      <p:nvPicPr>
                        <p:cNvPr id="0" name="图片 13312"/>
                        <p:cNvPicPr>
                          <a:picLocks noChangeAspect="1"/>
                        </p:cNvPicPr>
                        <p:nvPr/>
                      </p:nvPicPr>
                      <p:blipFill>
                        <a:blip r:embed="rId2"/>
                        <a:stretch>
                          <a:fillRect/>
                        </a:stretch>
                      </p:blipFill>
                      <p:spPr>
                        <a:xfrm>
                          <a:off x="1541" y="3430"/>
                          <a:ext cx="590" cy="363"/>
                        </a:xfrm>
                        <a:prstGeom prst="rect">
                          <a:avLst/>
                        </a:prstGeom>
                        <a:noFill/>
                        <a:ln w="9525">
                          <a:noFill/>
                        </a:ln>
                      </p:spPr>
                    </p:pic>
                  </p:oleObj>
                </mc:Fallback>
              </mc:AlternateContent>
            </a:graphicData>
          </a:graphic>
        </p:graphicFrame>
        <p:graphicFrame>
          <p:nvGraphicFramePr>
            <p:cNvPr id="92173" name="Object 24"/>
            <p:cNvGraphicFramePr>
              <a:graphicFrameLocks noChangeAspect="1"/>
            </p:cNvGraphicFramePr>
            <p:nvPr/>
          </p:nvGraphicFramePr>
          <p:xfrm>
            <a:off x="3447" y="3385"/>
            <a:ext cx="544" cy="404"/>
          </p:xfrm>
          <a:graphic>
            <a:graphicData uri="http://schemas.openxmlformats.org/presentationml/2006/ole">
              <mc:AlternateContent xmlns:mc="http://schemas.openxmlformats.org/markup-compatibility/2006">
                <mc:Choice xmlns:v="urn:schemas-microsoft-com:vml" Requires="v">
                  <p:oleObj spid="_x0000_s13314" name="公式" r:id="rId3" imgW="9144000" imgH="6400800" progId="Equation.3">
                    <p:embed/>
                  </p:oleObj>
                </mc:Choice>
                <mc:Fallback>
                  <p:oleObj name="公式" r:id="rId3" imgW="9144000" imgH="6400800" progId="Equation.3">
                    <p:embed/>
                    <p:pic>
                      <p:nvPicPr>
                        <p:cNvPr id="0" name="图片 13313"/>
                        <p:cNvPicPr>
                          <a:picLocks noChangeAspect="1"/>
                        </p:cNvPicPr>
                        <p:nvPr/>
                      </p:nvPicPr>
                      <p:blipFill>
                        <a:blip r:embed="rId2"/>
                        <a:stretch>
                          <a:fillRect/>
                        </a:stretch>
                      </p:blipFill>
                      <p:spPr>
                        <a:xfrm>
                          <a:off x="3447" y="3385"/>
                          <a:ext cx="544" cy="404"/>
                        </a:xfrm>
                        <a:prstGeom prst="rect">
                          <a:avLst/>
                        </a:prstGeom>
                        <a:noFill/>
                        <a:ln w="9525">
                          <a:noFill/>
                        </a:ln>
                      </p:spPr>
                    </p:pic>
                  </p:oleObj>
                </mc:Fallback>
              </mc:AlternateContent>
            </a:graphicData>
          </a:graphic>
        </p:graphicFrame>
        <p:graphicFrame>
          <p:nvGraphicFramePr>
            <p:cNvPr id="92174" name="Object 27"/>
            <p:cNvGraphicFramePr>
              <a:graphicFrameLocks noChangeAspect="1"/>
            </p:cNvGraphicFramePr>
            <p:nvPr/>
          </p:nvGraphicFramePr>
          <p:xfrm>
            <a:off x="2403" y="3430"/>
            <a:ext cx="545" cy="409"/>
          </p:xfrm>
          <a:graphic>
            <a:graphicData uri="http://schemas.openxmlformats.org/presentationml/2006/ole">
              <mc:AlternateContent xmlns:mc="http://schemas.openxmlformats.org/markup-compatibility/2006">
                <mc:Choice xmlns:v="urn:schemas-microsoft-com:vml" Requires="v">
                  <p:oleObj spid="_x0000_s13315" name="公式" r:id="rId4" imgW="9144000" imgH="6400800" progId="Equation.3">
                    <p:embed/>
                  </p:oleObj>
                </mc:Choice>
                <mc:Fallback>
                  <p:oleObj name="公式" r:id="rId4" imgW="9144000" imgH="6400800" progId="Equation.3">
                    <p:embed/>
                    <p:pic>
                      <p:nvPicPr>
                        <p:cNvPr id="0" name="图片 13314"/>
                        <p:cNvPicPr>
                          <a:picLocks noChangeAspect="1"/>
                        </p:cNvPicPr>
                        <p:nvPr/>
                      </p:nvPicPr>
                      <p:blipFill>
                        <a:blip r:embed="rId2"/>
                        <a:stretch>
                          <a:fillRect/>
                        </a:stretch>
                      </p:blipFill>
                      <p:spPr>
                        <a:xfrm>
                          <a:off x="2403" y="3430"/>
                          <a:ext cx="545" cy="409"/>
                        </a:xfrm>
                        <a:prstGeom prst="rect">
                          <a:avLst/>
                        </a:prstGeom>
                        <a:noFill/>
                        <a:ln w="9525">
                          <a:noFill/>
                        </a:ln>
                      </p:spPr>
                    </p:pic>
                  </p:oleObj>
                </mc:Fallback>
              </mc:AlternateContent>
            </a:graphicData>
          </a:graphic>
        </p:graphicFrame>
        <p:sp>
          <p:nvSpPr>
            <p:cNvPr id="92175" name="Text Box 30"/>
            <p:cNvSpPr txBox="1">
              <a:spLocks noChangeArrowheads="1"/>
            </p:cNvSpPr>
            <p:nvPr/>
          </p:nvSpPr>
          <p:spPr bwMode="auto">
            <a:xfrm>
              <a:off x="3174" y="3430"/>
              <a:ext cx="3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t>n</a:t>
              </a:r>
              <a:r>
                <a:rPr lang="en-US" altLang="zh-CN" sz="3600" i="1" baseline="30000">
                  <a:sym typeface="Symbol" panose="05050102010706020507" pitchFamily="18" charset="2"/>
                </a:rPr>
                <a:t></a:t>
              </a:r>
              <a:endParaRPr lang="en-US" altLang="zh-CN" sz="3600" i="1" baseline="30000">
                <a:sym typeface="Symbol" panose="05050102010706020507" pitchFamily="18" charset="2"/>
              </a:endParaRPr>
            </a:p>
          </p:txBody>
        </p:sp>
        <p:sp>
          <p:nvSpPr>
            <p:cNvPr id="92176" name="Text Box 31"/>
            <p:cNvSpPr txBox="1">
              <a:spLocks noChangeArrowheads="1"/>
            </p:cNvSpPr>
            <p:nvPr/>
          </p:nvSpPr>
          <p:spPr bwMode="auto">
            <a:xfrm>
              <a:off x="1224" y="3435"/>
              <a:ext cx="4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i="1"/>
                <a:t>n</a:t>
              </a:r>
              <a:r>
                <a:rPr lang="en-US" altLang="zh-CN" sz="3600" i="1" baseline="30000"/>
                <a:t>-</a:t>
              </a:r>
              <a:r>
                <a:rPr lang="en-US" altLang="zh-CN" sz="3600" i="1" baseline="30000">
                  <a:sym typeface="Symbol" panose="05050102010706020507" pitchFamily="18" charset="2"/>
                </a:rPr>
                <a:t></a:t>
              </a:r>
              <a:endParaRPr lang="en-US" altLang="zh-CN" sz="3600" i="1" baseline="30000">
                <a:sym typeface="Symbol" panose="05050102010706020507" pitchFamily="18" charset="2"/>
              </a:endParaRPr>
            </a:p>
          </p:txBody>
        </p:sp>
      </p:grpSp>
      <p:sp>
        <p:nvSpPr>
          <p:cNvPr id="84007" name="Text Box 39"/>
          <p:cNvSpPr txBox="1">
            <a:spLocks noChangeArrowheads="1"/>
          </p:cNvSpPr>
          <p:nvPr/>
        </p:nvSpPr>
        <p:spPr bwMode="auto">
          <a:xfrm>
            <a:off x="730250" y="4530725"/>
            <a:ext cx="7348220" cy="64516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600" b="1" dirty="0">
                <a:solidFill>
                  <a:srgbClr val="CC0099"/>
                </a:solidFill>
                <a:effectLst>
                  <a:outerShdw blurRad="38100" dist="38100" dir="2700000" algn="tl">
                    <a:srgbClr val="000000"/>
                  </a:outerShdw>
                </a:effectLst>
                <a:latin typeface="华文楷体" panose="02010600040101010101" pitchFamily="2" charset="-122"/>
                <a:ea typeface="华文楷体" panose="02010600040101010101" pitchFamily="2" charset="-122"/>
              </a:rPr>
              <a:t>对于红色部分，</a:t>
            </a:r>
            <a:r>
              <a:rPr lang="en-US" altLang="zh-CN" sz="3600" b="1" dirty="0">
                <a:solidFill>
                  <a:srgbClr val="CC0099"/>
                </a:solidFill>
                <a:effectLst>
                  <a:outerShdw blurRad="38100" dist="38100" dir="2700000" algn="tl">
                    <a:srgbClr val="000000"/>
                  </a:outerShdw>
                </a:effectLst>
                <a:latin typeface="华文楷体" panose="02010600040101010101" pitchFamily="2" charset="-122"/>
                <a:ea typeface="华文楷体" panose="02010600040101010101" pitchFamily="2" charset="-122"/>
              </a:rPr>
              <a:t>Master</a:t>
            </a:r>
            <a:r>
              <a:rPr lang="zh-CN" altLang="en-US" sz="3600" b="1" dirty="0">
                <a:solidFill>
                  <a:srgbClr val="CC0099"/>
                </a:solidFill>
                <a:effectLst>
                  <a:outerShdw blurRad="38100" dist="38100" dir="2700000" algn="tl">
                    <a:srgbClr val="000000"/>
                  </a:outerShdw>
                </a:effectLst>
                <a:latin typeface="华文楷体" panose="02010600040101010101" pitchFamily="2" charset="-122"/>
                <a:ea typeface="华文楷体" panose="02010600040101010101" pitchFamily="2" charset="-122"/>
              </a:rPr>
              <a:t>定理无能为力</a:t>
            </a:r>
            <a:endParaRPr lang="zh-CN" altLang="en-US" sz="3600" b="1" dirty="0">
              <a:solidFill>
                <a:srgbClr val="CC0099"/>
              </a:solidFill>
              <a:effectLst>
                <a:outerShdw blurRad="38100" dist="38100" dir="2700000" algn="tl">
                  <a:srgbClr val="000000"/>
                </a:outerShdw>
              </a:effectLst>
              <a:latin typeface="华文楷体" panose="02010600040101010101" pitchFamily="2" charset="-122"/>
              <a:ea typeface="华文楷体" panose="02010600040101010101" pitchFamily="2" charset="-122"/>
            </a:endParaRPr>
          </a:p>
        </p:txBody>
      </p:sp>
      <p:sp>
        <p:nvSpPr>
          <p:cNvPr id="92164" name="Rectangle 4"/>
          <p:cNvSpPr txBox="1">
            <a:spLocks noChangeArrowheads="1"/>
          </p:cNvSpPr>
          <p:nvPr/>
        </p:nvSpPr>
        <p:spPr bwMode="auto">
          <a:xfrm>
            <a:off x="-16510" y="254318"/>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007"/>
                                        </p:tgtEl>
                                        <p:attrNameLst>
                                          <p:attrName>style.visibility</p:attrName>
                                        </p:attrNameLst>
                                      </p:cBhvr>
                                      <p:to>
                                        <p:strVal val="visible"/>
                                      </p:to>
                                    </p:set>
                                    <p:anim calcmode="lin" valueType="num">
                                      <p:cBhvr additive="base">
                                        <p:cTn id="7" dur="500" fill="hold"/>
                                        <p:tgtEl>
                                          <p:spTgt spid="84007"/>
                                        </p:tgtEl>
                                        <p:attrNameLst>
                                          <p:attrName>ppt_x</p:attrName>
                                        </p:attrNameLst>
                                      </p:cBhvr>
                                      <p:tavLst>
                                        <p:tav tm="0">
                                          <p:val>
                                            <p:strVal val="#ppt_x"/>
                                          </p:val>
                                        </p:tav>
                                        <p:tav tm="100000">
                                          <p:val>
                                            <p:strVal val="#ppt_x"/>
                                          </p:val>
                                        </p:tav>
                                      </p:tavLst>
                                    </p:anim>
                                    <p:anim calcmode="lin" valueType="num">
                                      <p:cBhvr additive="base">
                                        <p:cTn id="8" dur="500" fill="hold"/>
                                        <p:tgtEl>
                                          <p:spTgt spid="840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对象 2"/>
          <p:cNvGraphicFramePr>
            <a:graphicFrameLocks noChangeAspect="1"/>
          </p:cNvGraphicFramePr>
          <p:nvPr/>
        </p:nvGraphicFramePr>
        <p:xfrm>
          <a:off x="574040" y="2926715"/>
          <a:ext cx="8233410" cy="1749425"/>
        </p:xfrm>
        <a:graphic>
          <a:graphicData uri="http://schemas.openxmlformats.org/presentationml/2006/ole">
            <mc:AlternateContent xmlns:mc="http://schemas.openxmlformats.org/markup-compatibility/2006">
              <mc:Choice xmlns:v="urn:schemas-microsoft-com:vml" Requires="v">
                <p:oleObj spid="_x0000_s12289" name="公式" r:id="rId1" imgW="3340100" imgH="723900" progId="Equation.DSMT4">
                  <p:embed/>
                </p:oleObj>
              </mc:Choice>
              <mc:Fallback>
                <p:oleObj name="公式" r:id="rId1" imgW="3340100" imgH="723900" progId="Equation.DSMT4">
                  <p:embed/>
                  <p:pic>
                    <p:nvPicPr>
                      <p:cNvPr id="0" name="图片 12288"/>
                      <p:cNvPicPr>
                        <a:picLocks noChangeAspect="1"/>
                      </p:cNvPicPr>
                      <p:nvPr/>
                    </p:nvPicPr>
                    <p:blipFill>
                      <a:blip r:embed="rId2"/>
                      <a:stretch>
                        <a:fillRect/>
                      </a:stretch>
                    </p:blipFill>
                    <p:spPr>
                      <a:xfrm>
                        <a:off x="574040" y="2926715"/>
                        <a:ext cx="8233410" cy="1749425"/>
                      </a:xfrm>
                      <a:prstGeom prst="rect">
                        <a:avLst/>
                      </a:prstGeom>
                      <a:noFill/>
                      <a:ln w="9525">
                        <a:noFill/>
                      </a:ln>
                    </p:spPr>
                  </p:pic>
                </p:oleObj>
              </mc:Fallback>
            </mc:AlternateContent>
          </a:graphicData>
        </a:graphic>
      </p:graphicFrame>
      <p:sp>
        <p:nvSpPr>
          <p:cNvPr id="86019" name="Rectangle 4"/>
          <p:cNvSpPr txBox="1">
            <a:spLocks noChangeArrowheads="1"/>
          </p:cNvSpPr>
          <p:nvPr/>
        </p:nvSpPr>
        <p:spPr bwMode="auto">
          <a:xfrm>
            <a:off x="0" y="260350"/>
            <a:ext cx="9018588"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wrap="square">
            <a:spAutoFit/>
          </a:bodyPr>
          <a:lstStyle/>
          <a:p>
            <a:pPr lvl="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 通用分治递推式（Master方法，主方法）</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graphicFrame>
        <p:nvGraphicFramePr>
          <p:cNvPr id="2" name="对象 1"/>
          <p:cNvGraphicFramePr/>
          <p:nvPr/>
        </p:nvGraphicFramePr>
        <p:xfrm>
          <a:off x="197485" y="1530985"/>
          <a:ext cx="7889240" cy="589280"/>
        </p:xfrm>
        <a:graphic>
          <a:graphicData uri="http://schemas.openxmlformats.org/presentationml/2006/ole">
            <mc:AlternateContent xmlns:mc="http://schemas.openxmlformats.org/markup-compatibility/2006">
              <mc:Choice xmlns:v="urn:schemas-microsoft-com:vml" Requires="v">
                <p:oleObj spid="_x0000_s3" name="" r:id="rId3" imgW="2527300" imgH="215900" progId="Equation.DSMT4">
                  <p:embed/>
                </p:oleObj>
              </mc:Choice>
              <mc:Fallback>
                <p:oleObj name="" r:id="rId3" imgW="2527300" imgH="215900" progId="Equation.DSMT4">
                  <p:embed/>
                  <p:pic>
                    <p:nvPicPr>
                      <p:cNvPr id="0" name="图片 2"/>
                      <p:cNvPicPr/>
                      <p:nvPr/>
                    </p:nvPicPr>
                    <p:blipFill>
                      <a:blip r:embed="rId4"/>
                      <a:stretch>
                        <a:fillRect/>
                      </a:stretch>
                    </p:blipFill>
                    <p:spPr>
                      <a:xfrm>
                        <a:off x="197485" y="1530985"/>
                        <a:ext cx="7889240" cy="5892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blinds(horizontal)">
                                      <p:cBhvr>
                                        <p:cTn id="7"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ChangeArrowheads="1"/>
          </p:cNvSpPr>
          <p:nvPr/>
        </p:nvSpPr>
        <p:spPr bwMode="auto">
          <a:xfrm>
            <a:off x="250825" y="1341438"/>
            <a:ext cx="8713788"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nSpc>
                <a:spcPct val="110000"/>
              </a:lnSpc>
              <a:spcBef>
                <a:spcPct val="20000"/>
              </a:spcBef>
              <a:buClr>
                <a:srgbClr val="F52D61"/>
              </a:buClr>
              <a:buSzPct val="85000"/>
              <a:defRPr/>
            </a:pPr>
            <a:r>
              <a:rPr kumimoji="1" lang="zh-CN" altLang="en-US" sz="2800" b="1" dirty="0">
                <a:solidFill>
                  <a:srgbClr val="3907F1"/>
                </a:solidFill>
                <a:latin typeface="华文楷体" panose="02010600040101010101" pitchFamily="2" charset="-122"/>
                <a:ea typeface="华文楷体" panose="02010600040101010101" pitchFamily="2" charset="-122"/>
              </a:rPr>
              <a:t>算法效率的衡量方法</a:t>
            </a:r>
            <a:r>
              <a:rPr kumimoji="1" lang="en-US" altLang="zh-CN" sz="2800" b="1" dirty="0">
                <a:solidFill>
                  <a:srgbClr val="3907F1"/>
                </a:solidFill>
                <a:latin typeface="华文楷体" panose="02010600040101010101" pitchFamily="2" charset="-122"/>
                <a:ea typeface="华文楷体" panose="02010600040101010101" pitchFamily="2" charset="-122"/>
              </a:rPr>
              <a:t>——</a:t>
            </a:r>
            <a:r>
              <a:rPr kumimoji="1" lang="zh-CN" altLang="en-US" sz="2800" b="1" dirty="0">
                <a:solidFill>
                  <a:srgbClr val="3907F1"/>
                </a:solidFill>
                <a:latin typeface="华文楷体" panose="02010600040101010101" pitchFamily="2" charset="-122"/>
                <a:ea typeface="华文楷体" panose="02010600040101010101" pitchFamily="2" charset="-122"/>
              </a:rPr>
              <a:t>两种方法</a:t>
            </a:r>
            <a:endParaRPr kumimoji="1" lang="zh-CN" altLang="en-US" sz="2800" b="1" dirty="0">
              <a:solidFill>
                <a:srgbClr val="3907F1"/>
              </a:solidFill>
              <a:latin typeface="华文楷体" panose="02010600040101010101" pitchFamily="2" charset="-122"/>
              <a:ea typeface="华文楷体" panose="02010600040101010101" pitchFamily="2" charset="-122"/>
            </a:endParaRPr>
          </a:p>
          <a:p>
            <a:pPr>
              <a:lnSpc>
                <a:spcPct val="110000"/>
              </a:lnSpc>
              <a:spcBef>
                <a:spcPct val="20000"/>
              </a:spcBef>
              <a:buClr>
                <a:srgbClr val="F52D61"/>
              </a:buClr>
              <a:buSzPct val="85000"/>
              <a:defRPr/>
            </a:pPr>
            <a:r>
              <a:rPr kumimoji="1" lang="zh-CN" altLang="en-US" sz="2400" b="1" dirty="0">
                <a:solidFill>
                  <a:srgbClr val="CC0099"/>
                </a:solidFill>
                <a:latin typeface="华文楷体" panose="02010600040101010101" pitchFamily="2" charset="-122"/>
                <a:ea typeface="华文楷体" panose="02010600040101010101" pitchFamily="2" charset="-122"/>
              </a:rPr>
              <a:t>算法的后验分析</a:t>
            </a:r>
            <a:endParaRPr kumimoji="1" lang="zh-CN" altLang="en-US" sz="2400" b="1" dirty="0">
              <a:solidFill>
                <a:srgbClr val="CC0099"/>
              </a:solidFill>
              <a:latin typeface="华文楷体" panose="02010600040101010101" pitchFamily="2" charset="-122"/>
              <a:ea typeface="华文楷体" panose="02010600040101010101" pitchFamily="2" charset="-122"/>
            </a:endParaRPr>
          </a:p>
          <a:p>
            <a:pPr>
              <a:lnSpc>
                <a:spcPct val="110000"/>
              </a:lnSpc>
              <a:spcBef>
                <a:spcPct val="20000"/>
              </a:spcBef>
              <a:buClr>
                <a:srgbClr val="F52D61"/>
              </a:buClr>
              <a:buSzPct val="85000"/>
              <a:defRPr/>
            </a:pPr>
            <a:r>
              <a:rPr kumimoji="1" lang="zh-CN" altLang="en-US" sz="2400" b="1" dirty="0">
                <a:latin typeface="华文楷体" panose="02010600040101010101" pitchFamily="2" charset="-122"/>
                <a:ea typeface="华文楷体" panose="02010600040101010101" pitchFamily="2" charset="-122"/>
              </a:rPr>
              <a:t>    也称算法的实验分析，它是一种事后计算的方法，通常需要将算法转换为对应的程序并上机运行。</a:t>
            </a:r>
            <a:endParaRPr kumimoji="1" lang="zh-CN" altLang="en-US" sz="2400" b="1" dirty="0">
              <a:latin typeface="华文楷体" panose="02010600040101010101" pitchFamily="2" charset="-122"/>
              <a:ea typeface="华文楷体" panose="02010600040101010101" pitchFamily="2" charset="-122"/>
            </a:endParaRPr>
          </a:p>
          <a:p>
            <a:pPr>
              <a:lnSpc>
                <a:spcPct val="110000"/>
              </a:lnSpc>
              <a:spcBef>
                <a:spcPct val="20000"/>
              </a:spcBef>
              <a:buClr>
                <a:srgbClr val="F52D61"/>
              </a:buClr>
              <a:buSzPct val="85000"/>
              <a:defRPr/>
            </a:pPr>
            <a:r>
              <a:rPr kumimoji="1" lang="zh-CN" altLang="en-US" sz="2400" b="1" dirty="0">
                <a:latin typeface="华文楷体" panose="02010600040101010101" pitchFamily="2" charset="-122"/>
                <a:ea typeface="华文楷体" panose="02010600040101010101" pitchFamily="2" charset="-122"/>
              </a:rPr>
              <a:t>    计算机内部都有计时功能，不同算法的程序可通过一组或若干组相同的统计数据以分辨优劣。</a:t>
            </a:r>
            <a:endParaRPr kumimoji="1" lang="zh-CN" altLang="en-US" sz="2400" b="1" dirty="0">
              <a:latin typeface="华文楷体" panose="02010600040101010101" pitchFamily="2" charset="-122"/>
              <a:ea typeface="华文楷体" panose="02010600040101010101" pitchFamily="2" charset="-122"/>
            </a:endParaRPr>
          </a:p>
          <a:p>
            <a:pPr>
              <a:lnSpc>
                <a:spcPct val="120000"/>
              </a:lnSpc>
              <a:spcBef>
                <a:spcPct val="20000"/>
              </a:spcBef>
              <a:buClr>
                <a:srgbClr val="F52D61"/>
              </a:buClr>
              <a:buSzPct val="85000"/>
              <a:defRPr/>
            </a:pPr>
            <a:r>
              <a:rPr kumimoji="1" lang="zh-CN" altLang="en-US" sz="2400" b="1" dirty="0">
                <a:latin typeface="华文楷体" panose="02010600040101010101" pitchFamily="2" charset="-122"/>
                <a:ea typeface="华文楷体" panose="02010600040101010101" pitchFamily="2" charset="-122"/>
              </a:rPr>
              <a:t>    缺陷：一是必须先运行依据算法编制的程序；二是所得时间的统计量依赖于计算机的硬件、软件等环境因素，有时容易掩盖算法本身的优劣。</a:t>
            </a:r>
            <a:endParaRPr kumimoji="1" lang="zh-CN" altLang="en-US" sz="2400" b="1" dirty="0">
              <a:latin typeface="华文楷体" panose="02010600040101010101" pitchFamily="2" charset="-122"/>
              <a:ea typeface="华文楷体" panose="02010600040101010101" pitchFamily="2" charset="-122"/>
            </a:endParaRPr>
          </a:p>
          <a:p>
            <a:pPr>
              <a:lnSpc>
                <a:spcPct val="110000"/>
              </a:lnSpc>
              <a:spcBef>
                <a:spcPct val="20000"/>
              </a:spcBef>
              <a:buClr>
                <a:srgbClr val="F52D61"/>
              </a:buClr>
              <a:buSzPct val="85000"/>
              <a:defRPr/>
            </a:pPr>
            <a:r>
              <a:rPr kumimoji="1" lang="zh-CN" altLang="en-US" sz="2400" b="1" dirty="0">
                <a:solidFill>
                  <a:srgbClr val="CC0099"/>
                </a:solidFill>
                <a:latin typeface="华文楷体" panose="02010600040101010101" pitchFamily="2" charset="-122"/>
                <a:ea typeface="华文楷体" panose="02010600040101010101" pitchFamily="2" charset="-122"/>
              </a:rPr>
              <a:t>事前分析估算法</a:t>
            </a:r>
            <a:endParaRPr kumimoji="1" lang="zh-CN" altLang="en-US" sz="2400" b="1" dirty="0">
              <a:solidFill>
                <a:srgbClr val="CC0099"/>
              </a:solidFill>
              <a:latin typeface="华文楷体" panose="02010600040101010101" pitchFamily="2" charset="-122"/>
              <a:ea typeface="华文楷体" panose="02010600040101010101" pitchFamily="2" charset="-122"/>
            </a:endParaRPr>
          </a:p>
          <a:p>
            <a:pPr>
              <a:lnSpc>
                <a:spcPct val="110000"/>
              </a:lnSpc>
              <a:spcBef>
                <a:spcPct val="20000"/>
              </a:spcBef>
              <a:buClr>
                <a:srgbClr val="F52D61"/>
              </a:buClr>
              <a:buSzPct val="85000"/>
              <a:defRPr/>
            </a:pPr>
            <a:r>
              <a:rPr kumimoji="1" lang="en-US" altLang="zh-CN" sz="2400" b="1" dirty="0">
                <a:solidFill>
                  <a:srgbClr val="FF0000"/>
                </a:solidFill>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采用算法效率的渐进分析方法</a:t>
            </a:r>
            <a:endParaRPr kumimoji="1" lang="zh-CN" altLang="en-US" sz="2400" b="1" dirty="0">
              <a:latin typeface="华文楷体" panose="02010600040101010101" pitchFamily="2" charset="-122"/>
              <a:ea typeface="华文楷体" panose="02010600040101010101" pitchFamily="2" charset="-122"/>
            </a:endParaRPr>
          </a:p>
        </p:txBody>
      </p:sp>
      <p:sp>
        <p:nvSpPr>
          <p:cNvPr id="94211" name="Text Box 4"/>
          <p:cNvSpPr txBox="1">
            <a:spLocks noChangeArrowheads="1"/>
          </p:cNvSpPr>
          <p:nvPr/>
        </p:nvSpPr>
        <p:spPr bwMode="auto">
          <a:xfrm>
            <a:off x="1771968" y="326708"/>
            <a:ext cx="579120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1.6</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算法的后验分析 </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ChangeArrowheads="1"/>
          </p:cNvSpPr>
          <p:nvPr/>
        </p:nvSpPr>
        <p:spPr bwMode="auto">
          <a:xfrm>
            <a:off x="250825" y="1196975"/>
            <a:ext cx="871378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nSpc>
                <a:spcPct val="110000"/>
              </a:lnSpc>
              <a:spcBef>
                <a:spcPct val="20000"/>
              </a:spcBef>
              <a:buClr>
                <a:srgbClr val="F52D61"/>
              </a:buClr>
              <a:buSzPct val="85000"/>
              <a:defRPr/>
            </a:pPr>
            <a:r>
              <a:rPr kumimoji="1" lang="zh-CN" altLang="en-US" sz="2800" b="1" dirty="0">
                <a:solidFill>
                  <a:srgbClr val="CC0099"/>
                </a:solidFill>
                <a:latin typeface="华文楷体" panose="02010600040101010101" pitchFamily="2" charset="-122"/>
                <a:ea typeface="华文楷体" panose="02010600040101010101" pitchFamily="2" charset="-122"/>
              </a:rPr>
              <a:t>事后统计方法</a:t>
            </a:r>
            <a:endParaRPr kumimoji="1" lang="zh-CN" altLang="en-US" sz="2800" b="1" dirty="0">
              <a:solidFill>
                <a:srgbClr val="CC0099"/>
              </a:solidFill>
              <a:latin typeface="华文楷体" panose="02010600040101010101" pitchFamily="2" charset="-122"/>
              <a:ea typeface="华文楷体" panose="02010600040101010101" pitchFamily="2" charset="-122"/>
            </a:endParaRPr>
          </a:p>
          <a:p>
            <a:pPr>
              <a:lnSpc>
                <a:spcPct val="120000"/>
              </a:lnSpc>
              <a:spcBef>
                <a:spcPct val="20000"/>
              </a:spcBef>
              <a:buClr>
                <a:srgbClr val="F52D61"/>
              </a:buClr>
              <a:buSzPct val="85000"/>
              <a:defRPr/>
            </a:pPr>
            <a:r>
              <a:rPr lang="en-US" altLang="zh-CN" sz="2800" b="1" dirty="0">
                <a:latin typeface="华文楷体" panose="02010600040101010101" pitchFamily="2" charset="-122"/>
                <a:ea typeface="华文楷体" panose="02010600040101010101" pitchFamily="2" charset="-122"/>
              </a:rPr>
              <a:t>#include &lt;</a:t>
            </a:r>
            <a:r>
              <a:rPr lang="en-US" altLang="zh-CN" sz="2800" b="1" dirty="0" err="1">
                <a:latin typeface="华文楷体" panose="02010600040101010101" pitchFamily="2" charset="-122"/>
                <a:ea typeface="华文楷体" panose="02010600040101010101" pitchFamily="2" charset="-122"/>
              </a:rPr>
              <a:t>time.h</a:t>
            </a:r>
            <a:r>
              <a:rPr lang="en-US" altLang="zh-CN" sz="2800" b="1" dirty="0">
                <a:latin typeface="华文楷体" panose="02010600040101010101" pitchFamily="2" charset="-122"/>
                <a:ea typeface="华文楷体" panose="02010600040101010101" pitchFamily="2" charset="-122"/>
              </a:rPr>
              <a:t>&gt;</a:t>
            </a:r>
            <a:endParaRPr lang="en-US" altLang="zh-CN" sz="2800" b="1" dirty="0">
              <a:latin typeface="华文楷体" panose="02010600040101010101" pitchFamily="2" charset="-122"/>
              <a:ea typeface="华文楷体" panose="02010600040101010101" pitchFamily="2" charset="-122"/>
            </a:endParaRPr>
          </a:p>
          <a:p>
            <a:pPr>
              <a:lnSpc>
                <a:spcPct val="120000"/>
              </a:lnSpc>
              <a:spcBef>
                <a:spcPct val="20000"/>
              </a:spcBef>
              <a:buClr>
                <a:srgbClr val="F52D61"/>
              </a:buClr>
              <a:buSzPct val="85000"/>
              <a:defRPr/>
            </a:pPr>
            <a:r>
              <a:rPr lang="zh-CN" altLang="en-US" sz="2800" b="1" dirty="0">
                <a:latin typeface="华文楷体" panose="02010600040101010101" pitchFamily="2" charset="-122"/>
                <a:ea typeface="华文楷体" panose="02010600040101010101" pitchFamily="2" charset="-122"/>
              </a:rPr>
              <a:t>函数</a:t>
            </a:r>
            <a:r>
              <a:rPr lang="en-US" altLang="zh-CN" sz="2800" b="1" dirty="0">
                <a:latin typeface="华文楷体" panose="02010600040101010101" pitchFamily="2" charset="-122"/>
                <a:ea typeface="华文楷体" panose="02010600040101010101" pitchFamily="2" charset="-122"/>
              </a:rPr>
              <a:t>clock()</a:t>
            </a:r>
            <a:r>
              <a:rPr lang="zh-CN" altLang="en-US" sz="2800" b="1" dirty="0">
                <a:latin typeface="华文楷体" panose="02010600040101010101" pitchFamily="2" charset="-122"/>
                <a:ea typeface="华文楷体" panose="02010600040101010101" pitchFamily="2" charset="-122"/>
              </a:rPr>
              <a:t>原型：</a:t>
            </a:r>
            <a:r>
              <a:rPr lang="en-US" altLang="zh-CN" sz="2800" b="1" dirty="0" err="1">
                <a:latin typeface="华文楷体" panose="02010600040101010101" pitchFamily="2" charset="-122"/>
                <a:ea typeface="华文楷体" panose="02010600040101010101" pitchFamily="2" charset="-122"/>
              </a:rPr>
              <a:t>clock_t</a:t>
            </a:r>
            <a:r>
              <a:rPr lang="en-US" altLang="zh-CN" sz="2800" b="1" dirty="0">
                <a:latin typeface="华文楷体" panose="02010600040101010101" pitchFamily="2" charset="-122"/>
                <a:ea typeface="华文楷体" panose="02010600040101010101" pitchFamily="2" charset="-122"/>
              </a:rPr>
              <a:t> clock(void) ;</a:t>
            </a:r>
            <a:endParaRPr lang="en-US" altLang="zh-CN" sz="2800" b="1" dirty="0">
              <a:latin typeface="华文楷体" panose="02010600040101010101" pitchFamily="2" charset="-122"/>
              <a:ea typeface="华文楷体" panose="02010600040101010101" pitchFamily="2" charset="-122"/>
            </a:endParaRPr>
          </a:p>
          <a:p>
            <a:pPr>
              <a:defRPr/>
            </a:pPr>
            <a:r>
              <a:rPr lang="zh-CN" altLang="en-US" sz="2800" b="1" dirty="0">
                <a:latin typeface="华文楷体" panose="02010600040101010101" pitchFamily="2" charset="-122"/>
                <a:ea typeface="华文楷体" panose="02010600040101010101" pitchFamily="2" charset="-122"/>
              </a:rPr>
              <a:t>功能：捕捉从程序开始运行到</a:t>
            </a:r>
            <a:r>
              <a:rPr lang="en-US" altLang="zh-CN" sz="2800" b="1" dirty="0">
                <a:latin typeface="华文楷体" panose="02010600040101010101" pitchFamily="2" charset="-122"/>
                <a:ea typeface="华文楷体" panose="02010600040101010101" pitchFamily="2" charset="-122"/>
              </a:rPr>
              <a:t>clock()</a:t>
            </a:r>
            <a:r>
              <a:rPr lang="zh-CN" altLang="en-US" sz="2800" b="1" dirty="0">
                <a:latin typeface="华文楷体" panose="02010600040101010101" pitchFamily="2" charset="-122"/>
                <a:ea typeface="华文楷体" panose="02010600040101010101" pitchFamily="2" charset="-122"/>
              </a:rPr>
              <a:t>被调用时所耗费的时间。这个时间单位是</a:t>
            </a:r>
            <a:r>
              <a:rPr lang="en-US" altLang="zh-CN" sz="2800" b="1" dirty="0">
                <a:latin typeface="华文楷体" panose="02010600040101010101" pitchFamily="2" charset="-122"/>
                <a:ea typeface="华文楷体" panose="02010600040101010101" pitchFamily="2" charset="-122"/>
              </a:rPr>
              <a:t>clock tick</a:t>
            </a:r>
            <a:r>
              <a:rPr lang="zh-CN" altLang="en-US" sz="2800" b="1" dirty="0">
                <a:latin typeface="华文楷体" panose="02010600040101010101" pitchFamily="2" charset="-122"/>
                <a:ea typeface="华文楷体" panose="02010600040101010101" pitchFamily="2" charset="-122"/>
              </a:rPr>
              <a:t>，即“时钟打点”。</a:t>
            </a:r>
            <a:endParaRPr lang="zh-CN" altLang="en-US" sz="2800" b="1" dirty="0">
              <a:latin typeface="华文楷体" panose="02010600040101010101" pitchFamily="2" charset="-122"/>
              <a:ea typeface="华文楷体" panose="02010600040101010101" pitchFamily="2" charset="-122"/>
            </a:endParaRPr>
          </a:p>
          <a:p>
            <a:pPr>
              <a:defRPr/>
            </a:pPr>
            <a:r>
              <a:rPr lang="en-US" altLang="zh-CN" sz="2800" b="1" dirty="0">
                <a:latin typeface="华文楷体" panose="02010600040101010101" pitchFamily="2" charset="-122"/>
                <a:ea typeface="华文楷体" panose="02010600040101010101" pitchFamily="2" charset="-122"/>
              </a:rPr>
              <a:t>clock()</a:t>
            </a:r>
            <a:r>
              <a:rPr lang="zh-CN" altLang="en-US" sz="2800" b="1" dirty="0">
                <a:latin typeface="华文楷体" panose="02010600040101010101" pitchFamily="2" charset="-122"/>
                <a:ea typeface="华文楷体" panose="02010600040101010101" pitchFamily="2" charset="-122"/>
              </a:rPr>
              <a:t>是</a:t>
            </a:r>
            <a:r>
              <a:rPr lang="en-US" altLang="zh-CN" sz="2800" b="1" dirty="0">
                <a:latin typeface="华文楷体" panose="02010600040101010101" pitchFamily="2" charset="-122"/>
                <a:ea typeface="华文楷体" panose="02010600040101010101" pitchFamily="2" charset="-122"/>
              </a:rPr>
              <a:t>C/C++</a:t>
            </a:r>
            <a:r>
              <a:rPr lang="zh-CN" altLang="en-US" sz="2800" b="1" dirty="0">
                <a:latin typeface="华文楷体" panose="02010600040101010101" pitchFamily="2" charset="-122"/>
                <a:ea typeface="华文楷体" panose="02010600040101010101" pitchFamily="2" charset="-122"/>
              </a:rPr>
              <a:t>中的计时函数，其中</a:t>
            </a:r>
            <a:r>
              <a:rPr lang="en-US" altLang="zh-CN" sz="2800" b="1" dirty="0" err="1">
                <a:latin typeface="华文楷体" panose="02010600040101010101" pitchFamily="2" charset="-122"/>
                <a:ea typeface="华文楷体" panose="02010600040101010101" pitchFamily="2" charset="-122"/>
              </a:rPr>
              <a:t>clock_t</a:t>
            </a:r>
            <a:r>
              <a:rPr lang="zh-CN" altLang="en-US" sz="2800" b="1" dirty="0">
                <a:latin typeface="华文楷体" panose="02010600040101010101" pitchFamily="2" charset="-122"/>
                <a:ea typeface="华文楷体" panose="02010600040101010101" pitchFamily="2" charset="-122"/>
              </a:rPr>
              <a:t>是用来保存时间的数据类型（</a:t>
            </a:r>
            <a:r>
              <a:rPr lang="en-US" altLang="zh-CN" sz="2800" b="1" dirty="0">
                <a:latin typeface="华文楷体" panose="02010600040101010101" pitchFamily="2" charset="-122"/>
                <a:ea typeface="华文楷体" panose="02010600040101010101" pitchFamily="2" charset="-122"/>
              </a:rPr>
              <a:t>long</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
        <p:nvSpPr>
          <p:cNvPr id="95235" name="Text Box 4"/>
          <p:cNvSpPr txBox="1">
            <a:spLocks noChangeArrowheads="1"/>
          </p:cNvSpPr>
          <p:nvPr/>
        </p:nvSpPr>
        <p:spPr bwMode="auto">
          <a:xfrm>
            <a:off x="1763713" y="247968"/>
            <a:ext cx="579120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1.6</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算法的后验分析 </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104140"/>
            <a:ext cx="8973820" cy="1143000"/>
          </a:xfrm>
        </p:spPr>
        <p:txBody>
          <a:bodyPr/>
          <a:lstStyle/>
          <a:p>
            <a:pPr algn="l">
              <a:defRPr/>
            </a:pPr>
            <a:r>
              <a:rPr lang="zh-CN" altLang="en-US" sz="2800" dirty="0" smtClean="0">
                <a:solidFill>
                  <a:schemeClr val="bg1"/>
                </a:solidFill>
                <a:latin typeface="黑体" panose="02010609060101010101" pitchFamily="49" charset="-122"/>
                <a:ea typeface="黑体" panose="02010609060101010101" pitchFamily="49" charset="-122"/>
              </a:rPr>
              <a:t>【例</a:t>
            </a:r>
            <a:r>
              <a:rPr lang="en-US" altLang="zh-CN" sz="2800" dirty="0" smtClean="0">
                <a:solidFill>
                  <a:schemeClr val="bg1"/>
                </a:solidFill>
                <a:latin typeface="黑体" panose="02010609060101010101" pitchFamily="49" charset="-122"/>
                <a:ea typeface="黑体" panose="02010609060101010101" pitchFamily="49" charset="-122"/>
              </a:rPr>
              <a:t>2.13</a:t>
            </a:r>
            <a:r>
              <a:rPr lang="zh-CN" altLang="en-US" sz="2800" dirty="0" smtClean="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写程序计算给定多项式在给定点</a:t>
            </a:r>
            <a:r>
              <a:rPr lang="en-US" altLang="zh-CN" sz="2800" b="1" i="1" dirty="0" smtClean="0">
                <a:solidFill>
                  <a:schemeClr val="bg1"/>
                </a:solidFill>
                <a:latin typeface="黑体" panose="02010609060101010101" pitchFamily="49" charset="-122"/>
                <a:ea typeface="黑体" panose="02010609060101010101" pitchFamily="49" charset="-122"/>
              </a:rPr>
              <a:t>x=1.1</a:t>
            </a:r>
            <a:br>
              <a:rPr lang="en-US" altLang="zh-CN" sz="2800" b="1" dirty="0">
                <a:solidFill>
                  <a:schemeClr val="bg1"/>
                </a:solidFill>
                <a:latin typeface="黑体" panose="02010609060101010101" pitchFamily="49" charset="-122"/>
                <a:ea typeface="黑体" panose="02010609060101010101" pitchFamily="49" charset="-122"/>
              </a:rPr>
            </a:br>
            <a:r>
              <a:rPr lang="zh-CN" altLang="en-US" sz="2800" b="1" dirty="0">
                <a:solidFill>
                  <a:schemeClr val="bg1"/>
                </a:solidFill>
                <a:latin typeface="黑体" panose="02010609060101010101" pitchFamily="49" charset="-122"/>
                <a:ea typeface="黑体" panose="02010609060101010101" pitchFamily="49" charset="-122"/>
              </a:rPr>
              <a:t>处的值 </a:t>
            </a:r>
            <a:r>
              <a:rPr lang="en-US" altLang="zh-CN" sz="2800" b="1" i="1" dirty="0">
                <a:solidFill>
                  <a:schemeClr val="bg1"/>
                </a:solidFill>
                <a:latin typeface="黑体" panose="02010609060101010101" pitchFamily="49" charset="-122"/>
                <a:ea typeface="黑体" panose="02010609060101010101" pitchFamily="49" charset="-122"/>
              </a:rPr>
              <a:t>f ( x) </a:t>
            </a:r>
            <a:r>
              <a:rPr lang="en-US" altLang="zh-CN" sz="2800" b="1" i="1" dirty="0" smtClean="0">
                <a:solidFill>
                  <a:schemeClr val="bg1"/>
                </a:solidFill>
                <a:latin typeface="黑体" panose="02010609060101010101" pitchFamily="49" charset="-122"/>
                <a:ea typeface="黑体" panose="02010609060101010101" pitchFamily="49" charset="-122"/>
              </a:rPr>
              <a:t>= </a:t>
            </a:r>
            <a:r>
              <a:rPr lang="en-US" altLang="zh-CN" sz="2800" b="1" i="1" dirty="0">
                <a:solidFill>
                  <a:schemeClr val="bg1"/>
                </a:solidFill>
                <a:latin typeface="黑体" panose="02010609060101010101" pitchFamily="49" charset="-122"/>
                <a:ea typeface="黑体" panose="02010609060101010101" pitchFamily="49" charset="-122"/>
              </a:rPr>
              <a:t>a</a:t>
            </a:r>
            <a:r>
              <a:rPr lang="en-US" altLang="zh-CN" sz="2800" b="1" i="1" baseline="-25000" dirty="0">
                <a:solidFill>
                  <a:schemeClr val="bg1"/>
                </a:solidFill>
                <a:latin typeface="黑体" panose="02010609060101010101" pitchFamily="49" charset="-122"/>
                <a:ea typeface="黑体" panose="02010609060101010101" pitchFamily="49" charset="-122"/>
              </a:rPr>
              <a:t>0</a:t>
            </a:r>
            <a:r>
              <a:rPr lang="en-US" altLang="zh-CN" sz="2800" b="1" i="1" dirty="0">
                <a:solidFill>
                  <a:schemeClr val="bg1"/>
                </a:solidFill>
                <a:latin typeface="黑体" panose="02010609060101010101" pitchFamily="49" charset="-122"/>
                <a:ea typeface="黑体" panose="02010609060101010101" pitchFamily="49" charset="-122"/>
              </a:rPr>
              <a:t> </a:t>
            </a:r>
            <a:r>
              <a:rPr lang="en-US" altLang="zh-CN" sz="2800" b="1" i="1" dirty="0" smtClean="0">
                <a:solidFill>
                  <a:schemeClr val="bg1"/>
                </a:solidFill>
                <a:latin typeface="黑体" panose="02010609060101010101" pitchFamily="49" charset="-122"/>
                <a:ea typeface="黑体" panose="02010609060101010101" pitchFamily="49" charset="-122"/>
              </a:rPr>
              <a:t>+ a</a:t>
            </a:r>
            <a:r>
              <a:rPr lang="en-US" altLang="zh-CN" sz="2800" b="1" i="1" baseline="-25000" dirty="0">
                <a:solidFill>
                  <a:schemeClr val="bg1"/>
                </a:solidFill>
                <a:latin typeface="黑体" panose="02010609060101010101" pitchFamily="49" charset="-122"/>
                <a:ea typeface="黑体" panose="02010609060101010101" pitchFamily="49" charset="-122"/>
              </a:rPr>
              <a:t>1</a:t>
            </a:r>
            <a:r>
              <a:rPr lang="en-US" altLang="zh-CN" sz="2800" b="1" i="1" dirty="0" smtClean="0">
                <a:solidFill>
                  <a:schemeClr val="bg1"/>
                </a:solidFill>
                <a:latin typeface="黑体" panose="02010609060101010101" pitchFamily="49" charset="-122"/>
                <a:ea typeface="黑体" panose="02010609060101010101" pitchFamily="49" charset="-122"/>
              </a:rPr>
              <a:t>x + ……+ a</a:t>
            </a:r>
            <a:r>
              <a:rPr lang="en-US" altLang="zh-CN" sz="2800" b="1" i="1" baseline="-25000" dirty="0" smtClean="0">
                <a:solidFill>
                  <a:schemeClr val="bg1"/>
                </a:solidFill>
                <a:latin typeface="黑体" panose="02010609060101010101" pitchFamily="49" charset="-122"/>
                <a:ea typeface="黑体" panose="02010609060101010101" pitchFamily="49" charset="-122"/>
              </a:rPr>
              <a:t>n-1</a:t>
            </a:r>
            <a:r>
              <a:rPr lang="en-US" altLang="zh-CN" sz="2800" b="1" i="1" dirty="0" smtClean="0">
                <a:solidFill>
                  <a:schemeClr val="bg1"/>
                </a:solidFill>
                <a:latin typeface="黑体" panose="02010609060101010101" pitchFamily="49" charset="-122"/>
                <a:ea typeface="黑体" panose="02010609060101010101" pitchFamily="49" charset="-122"/>
              </a:rPr>
              <a:t>x</a:t>
            </a:r>
            <a:r>
              <a:rPr lang="en-US" altLang="zh-CN" sz="2800" b="1" i="1" baseline="30000" dirty="0" smtClean="0">
                <a:solidFill>
                  <a:schemeClr val="bg1"/>
                </a:solidFill>
                <a:latin typeface="黑体" panose="02010609060101010101" pitchFamily="49" charset="-122"/>
                <a:ea typeface="黑体" panose="02010609060101010101" pitchFamily="49" charset="-122"/>
              </a:rPr>
              <a:t>n-1</a:t>
            </a:r>
            <a:r>
              <a:rPr lang="en-US" altLang="zh-CN" sz="2800" b="1" i="1" dirty="0" smtClean="0">
                <a:solidFill>
                  <a:schemeClr val="bg1"/>
                </a:solidFill>
                <a:latin typeface="黑体" panose="02010609060101010101" pitchFamily="49" charset="-122"/>
                <a:ea typeface="黑体" panose="02010609060101010101" pitchFamily="49" charset="-122"/>
              </a:rPr>
              <a:t> + </a:t>
            </a:r>
            <a:r>
              <a:rPr lang="en-US" altLang="zh-CN" sz="2800" b="1" i="1" dirty="0">
                <a:solidFill>
                  <a:schemeClr val="bg1"/>
                </a:solidFill>
                <a:latin typeface="黑体" panose="02010609060101010101" pitchFamily="49" charset="-122"/>
                <a:ea typeface="黑体" panose="02010609060101010101" pitchFamily="49" charset="-122"/>
              </a:rPr>
              <a:t>a</a:t>
            </a:r>
            <a:r>
              <a:rPr lang="en-US" altLang="zh-CN" sz="2800" b="1" i="1" baseline="-25000" dirty="0">
                <a:solidFill>
                  <a:schemeClr val="bg1"/>
                </a:solidFill>
                <a:latin typeface="黑体" panose="02010609060101010101" pitchFamily="49" charset="-122"/>
                <a:ea typeface="黑体" panose="02010609060101010101" pitchFamily="49" charset="-122"/>
              </a:rPr>
              <a:t>n</a:t>
            </a:r>
            <a:r>
              <a:rPr lang="en-US" altLang="zh-CN" sz="2800" b="1" i="1" dirty="0">
                <a:solidFill>
                  <a:schemeClr val="bg1"/>
                </a:solidFill>
                <a:latin typeface="黑体" panose="02010609060101010101" pitchFamily="49" charset="-122"/>
                <a:ea typeface="黑体" panose="02010609060101010101" pitchFamily="49" charset="-122"/>
              </a:rPr>
              <a:t> </a:t>
            </a:r>
            <a:r>
              <a:rPr lang="en-US" altLang="zh-CN" sz="2800" b="1" i="1" dirty="0" err="1" smtClean="0">
                <a:solidFill>
                  <a:schemeClr val="bg1"/>
                </a:solidFill>
                <a:latin typeface="黑体" panose="02010609060101010101" pitchFamily="49" charset="-122"/>
                <a:ea typeface="黑体" panose="02010609060101010101" pitchFamily="49" charset="-122"/>
              </a:rPr>
              <a:t>x</a:t>
            </a:r>
            <a:r>
              <a:rPr lang="en-US" altLang="zh-CN" sz="2800" b="1" i="1" baseline="30000" dirty="0" err="1" smtClean="0">
                <a:solidFill>
                  <a:schemeClr val="bg1"/>
                </a:solidFill>
                <a:latin typeface="黑体" panose="02010609060101010101" pitchFamily="49" charset="-122"/>
                <a:ea typeface="黑体" panose="02010609060101010101" pitchFamily="49" charset="-122"/>
              </a:rPr>
              <a:t>n</a:t>
            </a:r>
            <a:br>
              <a:rPr lang="en-US" altLang="zh-CN" sz="2800" b="1" i="1" dirty="0">
                <a:solidFill>
                  <a:schemeClr val="bg1"/>
                </a:solidFill>
                <a:latin typeface="黑体" panose="02010609060101010101" pitchFamily="49" charset="-122"/>
                <a:ea typeface="黑体" panose="02010609060101010101" pitchFamily="49" charset="-122"/>
              </a:rPr>
            </a:br>
            <a:endParaRPr lang="en-US" altLang="zh-CN" sz="2800" b="1" i="1" dirty="0">
              <a:solidFill>
                <a:schemeClr val="bg1"/>
              </a:solidFill>
              <a:latin typeface="黑体" panose="02010609060101010101" pitchFamily="49" charset="-122"/>
              <a:ea typeface="黑体" panose="02010609060101010101" pitchFamily="49" charset="-122"/>
            </a:endParaRPr>
          </a:p>
        </p:txBody>
      </p:sp>
      <p:sp>
        <p:nvSpPr>
          <p:cNvPr id="96259" name="内容占位符 2"/>
          <p:cNvSpPr>
            <a:spLocks noGrp="1"/>
          </p:cNvSpPr>
          <p:nvPr>
            <p:ph idx="1"/>
          </p:nvPr>
        </p:nvSpPr>
        <p:spPr>
          <a:xfrm>
            <a:off x="250825" y="1052513"/>
            <a:ext cx="8353425" cy="2663825"/>
          </a:xfrm>
          <a:ln>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marL="0" indent="0">
              <a:buFontTx/>
              <a:buNone/>
            </a:pPr>
            <a:r>
              <a:rPr lang="en-US" altLang="zh-CN" sz="2400" b="1" smtClean="0">
                <a:latin typeface="华文楷体" panose="02010600040101010101" pitchFamily="2" charset="-122"/>
                <a:ea typeface="华文楷体" panose="02010600040101010101" pitchFamily="2" charset="-122"/>
              </a:rPr>
              <a:t>double f( int n, double a[ ], double x )</a:t>
            </a:r>
            <a:br>
              <a:rPr lang="en-US" altLang="zh-CN" sz="2400"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    int i;</a:t>
            </a:r>
            <a:br>
              <a:rPr lang="en-US" altLang="zh-CN" sz="2400" smtClean="0">
                <a:latin typeface="华文楷体" panose="02010600040101010101" pitchFamily="2" charset="-122"/>
                <a:ea typeface="华文楷体" panose="02010600040101010101" pitchFamily="2" charset="-122"/>
              </a:rPr>
            </a:br>
            <a:r>
              <a:rPr lang="en-US" altLang="zh-CN" sz="2400" smtClean="0">
                <a:latin typeface="华文楷体" panose="02010600040101010101" pitchFamily="2" charset="-122"/>
                <a:ea typeface="华文楷体" panose="02010600040101010101" pitchFamily="2" charset="-122"/>
              </a:rPr>
              <a:t>     </a:t>
            </a:r>
            <a:r>
              <a:rPr lang="en-US" altLang="zh-CN" sz="2400" b="1" smtClean="0">
                <a:latin typeface="华文楷体" panose="02010600040101010101" pitchFamily="2" charset="-122"/>
                <a:ea typeface="华文楷体" panose="02010600040101010101" pitchFamily="2" charset="-122"/>
              </a:rPr>
              <a:t>double p = a[0];</a:t>
            </a:r>
            <a:br>
              <a:rPr lang="en-US" altLang="zh-CN" sz="2400" smtClean="0">
                <a:latin typeface="华文楷体" panose="02010600040101010101" pitchFamily="2" charset="-122"/>
                <a:ea typeface="华文楷体" panose="02010600040101010101" pitchFamily="2" charset="-122"/>
              </a:rPr>
            </a:br>
            <a:r>
              <a:rPr lang="en-US" altLang="zh-CN" sz="2400" smtClean="0">
                <a:latin typeface="华文楷体" panose="02010600040101010101" pitchFamily="2" charset="-122"/>
                <a:ea typeface="华文楷体" panose="02010600040101010101" pitchFamily="2" charset="-122"/>
              </a:rPr>
              <a:t>     </a:t>
            </a:r>
            <a:r>
              <a:rPr lang="en-US" altLang="zh-CN" sz="2400" b="1" smtClean="0">
                <a:latin typeface="华文楷体" panose="02010600040101010101" pitchFamily="2" charset="-122"/>
                <a:ea typeface="华文楷体" panose="02010600040101010101" pitchFamily="2" charset="-122"/>
              </a:rPr>
              <a:t>for ( i=1; i&lt;=n; i++ )</a:t>
            </a:r>
            <a:br>
              <a:rPr lang="en-US" altLang="zh-CN" sz="2400" smtClean="0">
                <a:latin typeface="华文楷体" panose="02010600040101010101" pitchFamily="2" charset="-122"/>
                <a:ea typeface="华文楷体" panose="02010600040101010101" pitchFamily="2" charset="-122"/>
              </a:rPr>
            </a:br>
            <a:r>
              <a:rPr lang="en-US" altLang="zh-CN" sz="2400" smtClean="0">
                <a:latin typeface="华文楷体" panose="02010600040101010101" pitchFamily="2" charset="-122"/>
                <a:ea typeface="华文楷体" panose="02010600040101010101" pitchFamily="2" charset="-122"/>
              </a:rPr>
              <a:t>           </a:t>
            </a:r>
            <a:r>
              <a:rPr lang="en-US" altLang="zh-CN" sz="2400" b="1" smtClean="0">
                <a:latin typeface="华文楷体" panose="02010600040101010101" pitchFamily="2" charset="-122"/>
                <a:ea typeface="华文楷体" panose="02010600040101010101" pitchFamily="2" charset="-122"/>
              </a:rPr>
              <a:t>p += (a[i] * pow(x, i));</a:t>
            </a:r>
            <a:br>
              <a:rPr lang="en-US" altLang="zh-CN" sz="2400" smtClean="0">
                <a:latin typeface="华文楷体" panose="02010600040101010101" pitchFamily="2" charset="-122"/>
                <a:ea typeface="华文楷体" panose="02010600040101010101" pitchFamily="2" charset="-122"/>
              </a:rPr>
            </a:br>
            <a:r>
              <a:rPr lang="en-US" altLang="zh-CN" sz="2400" smtClean="0">
                <a:latin typeface="华文楷体" panose="02010600040101010101" pitchFamily="2" charset="-122"/>
                <a:ea typeface="华文楷体" panose="02010600040101010101" pitchFamily="2" charset="-122"/>
              </a:rPr>
              <a:t>     </a:t>
            </a:r>
            <a:r>
              <a:rPr lang="en-US" altLang="zh-CN" sz="2400" b="1" smtClean="0">
                <a:latin typeface="华文楷体" panose="02010600040101010101" pitchFamily="2" charset="-122"/>
                <a:ea typeface="华文楷体" panose="02010600040101010101" pitchFamily="2" charset="-122"/>
              </a:rPr>
              <a:t>return p;</a:t>
            </a:r>
            <a:br>
              <a:rPr lang="en-US" altLang="zh-CN" sz="2400"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a:t>
            </a:r>
            <a:br>
              <a:rPr lang="en-US" altLang="zh-CN" sz="2400" smtClean="0">
                <a:latin typeface="华文楷体" panose="02010600040101010101" pitchFamily="2" charset="-122"/>
                <a:ea typeface="华文楷体" panose="02010600040101010101" pitchFamily="2" charset="-122"/>
              </a:rPr>
            </a:br>
            <a:endParaRPr lang="zh-CN" altLang="en-US" sz="2400" smtClean="0">
              <a:latin typeface="华文楷体" panose="02010600040101010101" pitchFamily="2" charset="-122"/>
              <a:ea typeface="华文楷体" panose="02010600040101010101" pitchFamily="2" charset="-122"/>
            </a:endParaRPr>
          </a:p>
        </p:txBody>
      </p:sp>
      <p:sp>
        <p:nvSpPr>
          <p:cNvPr id="96260" name="矩形 4"/>
          <p:cNvSpPr>
            <a:spLocks noChangeArrowheads="1"/>
          </p:cNvSpPr>
          <p:nvPr/>
        </p:nvSpPr>
        <p:spPr bwMode="auto">
          <a:xfrm>
            <a:off x="569913" y="3644900"/>
            <a:ext cx="799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solidFill>
                  <a:srgbClr val="000000"/>
                </a:solidFill>
                <a:latin typeface="华文楷体" panose="02010600040101010101" pitchFamily="2" charset="-122"/>
                <a:ea typeface="华文楷体" panose="02010600040101010101" pitchFamily="2" charset="-122"/>
              </a:rPr>
              <a:t>f </a:t>
            </a:r>
            <a:r>
              <a:rPr lang="en-US" altLang="zh-CN" sz="2400">
                <a:solidFill>
                  <a:srgbClr val="000000"/>
                </a:solidFill>
                <a:latin typeface="华文楷体" panose="02010600040101010101" pitchFamily="2" charset="-122"/>
                <a:ea typeface="华文楷体" panose="02010600040101010101" pitchFamily="2" charset="-122"/>
              </a:rPr>
              <a:t>(</a:t>
            </a:r>
            <a:r>
              <a:rPr lang="en-US" altLang="zh-CN" sz="2400" i="1">
                <a:solidFill>
                  <a:srgbClr val="000000"/>
                </a:solidFill>
                <a:latin typeface="华文楷体" panose="02010600040101010101" pitchFamily="2" charset="-122"/>
                <a:ea typeface="华文楷体" panose="02010600040101010101" pitchFamily="2" charset="-122"/>
              </a:rPr>
              <a:t>x</a:t>
            </a:r>
            <a:r>
              <a:rPr lang="en-US" altLang="zh-CN" sz="2400">
                <a:solidFill>
                  <a:srgbClr val="000000"/>
                </a:solidFill>
                <a:latin typeface="华文楷体" panose="02010600040101010101" pitchFamily="2" charset="-122"/>
                <a:ea typeface="华文楷体" panose="02010600040101010101" pitchFamily="2" charset="-122"/>
              </a:rPr>
              <a:t>) = </a:t>
            </a:r>
            <a:r>
              <a:rPr lang="en-US" altLang="zh-CN" sz="2400" i="1">
                <a:solidFill>
                  <a:srgbClr val="000000"/>
                </a:solidFill>
                <a:latin typeface="华文楷体" panose="02010600040101010101" pitchFamily="2" charset="-122"/>
                <a:ea typeface="华文楷体" panose="02010600040101010101" pitchFamily="2" charset="-122"/>
              </a:rPr>
              <a:t>a</a:t>
            </a:r>
            <a:r>
              <a:rPr lang="en-US" altLang="zh-CN" sz="2400" baseline="-25000">
                <a:solidFill>
                  <a:srgbClr val="000000"/>
                </a:solidFill>
                <a:latin typeface="华文楷体" panose="02010600040101010101" pitchFamily="2" charset="-122"/>
                <a:ea typeface="华文楷体" panose="02010600040101010101" pitchFamily="2" charset="-122"/>
              </a:rPr>
              <a:t>0</a:t>
            </a:r>
            <a:r>
              <a:rPr lang="en-US" altLang="zh-CN" sz="2400">
                <a:solidFill>
                  <a:srgbClr val="000000"/>
                </a:solidFill>
                <a:latin typeface="华文楷体" panose="02010600040101010101" pitchFamily="2" charset="-122"/>
                <a:ea typeface="华文楷体" panose="02010600040101010101" pitchFamily="2" charset="-122"/>
              </a:rPr>
              <a:t> + </a:t>
            </a:r>
            <a:r>
              <a:rPr lang="en-US" altLang="zh-CN" sz="2400" i="1">
                <a:solidFill>
                  <a:srgbClr val="000000"/>
                </a:solidFill>
                <a:latin typeface="华文楷体" panose="02010600040101010101" pitchFamily="2" charset="-122"/>
                <a:ea typeface="华文楷体" panose="02010600040101010101" pitchFamily="2" charset="-122"/>
              </a:rPr>
              <a:t>x</a:t>
            </a:r>
            <a:r>
              <a:rPr lang="en-US" altLang="zh-CN" sz="2400">
                <a:solidFill>
                  <a:srgbClr val="000000"/>
                </a:solidFill>
                <a:latin typeface="华文楷体" panose="02010600040101010101" pitchFamily="2" charset="-122"/>
                <a:ea typeface="华文楷体" panose="02010600040101010101" pitchFamily="2" charset="-122"/>
              </a:rPr>
              <a:t>(</a:t>
            </a:r>
            <a:r>
              <a:rPr lang="en-US" altLang="zh-CN" sz="2400" i="1">
                <a:solidFill>
                  <a:srgbClr val="000000"/>
                </a:solidFill>
                <a:latin typeface="华文楷体" panose="02010600040101010101" pitchFamily="2" charset="-122"/>
                <a:ea typeface="华文楷体" panose="02010600040101010101" pitchFamily="2" charset="-122"/>
              </a:rPr>
              <a:t>a</a:t>
            </a:r>
            <a:r>
              <a:rPr lang="en-US" altLang="zh-CN" sz="2400" baseline="-25000">
                <a:solidFill>
                  <a:srgbClr val="000000"/>
                </a:solidFill>
                <a:latin typeface="华文楷体" panose="02010600040101010101" pitchFamily="2" charset="-122"/>
                <a:ea typeface="华文楷体" panose="02010600040101010101" pitchFamily="2" charset="-122"/>
              </a:rPr>
              <a:t>1</a:t>
            </a:r>
            <a:r>
              <a:rPr lang="en-US" altLang="zh-CN" sz="2400">
                <a:solidFill>
                  <a:srgbClr val="000000"/>
                </a:solidFill>
                <a:latin typeface="华文楷体" panose="02010600040101010101" pitchFamily="2" charset="-122"/>
                <a:ea typeface="华文楷体" panose="02010600040101010101" pitchFamily="2" charset="-122"/>
              </a:rPr>
              <a:t> + </a:t>
            </a:r>
            <a:r>
              <a:rPr lang="en-US" altLang="zh-CN" sz="2400" i="1">
                <a:solidFill>
                  <a:srgbClr val="000000"/>
                </a:solidFill>
                <a:latin typeface="华文楷体" panose="02010600040101010101" pitchFamily="2" charset="-122"/>
                <a:ea typeface="华文楷体" panose="02010600040101010101" pitchFamily="2" charset="-122"/>
              </a:rPr>
              <a:t>x</a:t>
            </a:r>
            <a:r>
              <a:rPr lang="en-US" altLang="zh-CN" sz="2400">
                <a:solidFill>
                  <a:srgbClr val="000000"/>
                </a:solidFill>
                <a:latin typeface="华文楷体" panose="02010600040101010101" pitchFamily="2" charset="-122"/>
                <a:ea typeface="华文楷体" panose="02010600040101010101" pitchFamily="2" charset="-122"/>
              </a:rPr>
              <a:t>(…(</a:t>
            </a:r>
            <a:r>
              <a:rPr lang="en-US" altLang="zh-CN" sz="2400" i="1">
                <a:solidFill>
                  <a:srgbClr val="000000"/>
                </a:solidFill>
                <a:latin typeface="华文楷体" panose="02010600040101010101" pitchFamily="2" charset="-122"/>
                <a:ea typeface="华文楷体" panose="02010600040101010101" pitchFamily="2" charset="-122"/>
              </a:rPr>
              <a:t>a</a:t>
            </a:r>
            <a:r>
              <a:rPr lang="en-US" altLang="zh-CN" sz="2400" i="1" baseline="-25000">
                <a:solidFill>
                  <a:srgbClr val="000000"/>
                </a:solidFill>
                <a:latin typeface="华文楷体" panose="02010600040101010101" pitchFamily="2" charset="-122"/>
                <a:ea typeface="华文楷体" panose="02010600040101010101" pitchFamily="2" charset="-122"/>
              </a:rPr>
              <a:t>n-</a:t>
            </a:r>
            <a:r>
              <a:rPr lang="en-US" altLang="zh-CN" sz="2400" baseline="-25000">
                <a:solidFill>
                  <a:srgbClr val="000000"/>
                </a:solidFill>
                <a:latin typeface="华文楷体" panose="02010600040101010101" pitchFamily="2" charset="-122"/>
                <a:ea typeface="华文楷体" panose="02010600040101010101" pitchFamily="2" charset="-122"/>
              </a:rPr>
              <a:t>1</a:t>
            </a:r>
            <a:r>
              <a:rPr lang="en-US" altLang="zh-CN" sz="2400">
                <a:solidFill>
                  <a:srgbClr val="000000"/>
                </a:solidFill>
                <a:latin typeface="华文楷体" panose="02010600040101010101" pitchFamily="2" charset="-122"/>
                <a:ea typeface="华文楷体" panose="02010600040101010101" pitchFamily="2" charset="-122"/>
              </a:rPr>
              <a:t> + </a:t>
            </a:r>
            <a:r>
              <a:rPr lang="en-US" altLang="zh-CN" sz="2400" i="1">
                <a:solidFill>
                  <a:srgbClr val="000000"/>
                </a:solidFill>
                <a:latin typeface="华文楷体" panose="02010600040101010101" pitchFamily="2" charset="-122"/>
                <a:ea typeface="华文楷体" panose="02010600040101010101" pitchFamily="2" charset="-122"/>
              </a:rPr>
              <a:t>x</a:t>
            </a:r>
            <a:r>
              <a:rPr lang="en-US" altLang="zh-CN" sz="2400">
                <a:solidFill>
                  <a:srgbClr val="000000"/>
                </a:solidFill>
                <a:latin typeface="华文楷体" panose="02010600040101010101" pitchFamily="2" charset="-122"/>
                <a:ea typeface="华文楷体" panose="02010600040101010101" pitchFamily="2" charset="-122"/>
              </a:rPr>
              <a:t>(</a:t>
            </a:r>
            <a:r>
              <a:rPr lang="en-US" altLang="zh-CN" sz="2400" i="1">
                <a:solidFill>
                  <a:srgbClr val="000000"/>
                </a:solidFill>
                <a:latin typeface="华文楷体" panose="02010600040101010101" pitchFamily="2" charset="-122"/>
                <a:ea typeface="华文楷体" panose="02010600040101010101" pitchFamily="2" charset="-122"/>
              </a:rPr>
              <a:t>a</a:t>
            </a:r>
            <a:r>
              <a:rPr lang="en-US" altLang="zh-CN" sz="2400" i="1" baseline="-25000">
                <a:solidFill>
                  <a:srgbClr val="000000"/>
                </a:solidFill>
                <a:latin typeface="华文楷体" panose="02010600040101010101" pitchFamily="2" charset="-122"/>
                <a:ea typeface="华文楷体" panose="02010600040101010101" pitchFamily="2" charset="-122"/>
              </a:rPr>
              <a:t>n</a:t>
            </a:r>
            <a:r>
              <a:rPr lang="en-US" altLang="zh-CN" sz="2400" i="1">
                <a:solidFill>
                  <a:srgbClr val="000000"/>
                </a:solidFill>
                <a:latin typeface="华文楷体" panose="02010600040101010101" pitchFamily="2" charset="-122"/>
                <a:ea typeface="华文楷体" panose="02010600040101010101" pitchFamily="2" charset="-122"/>
              </a:rPr>
              <a:t> </a:t>
            </a:r>
            <a:r>
              <a:rPr lang="en-US" altLang="zh-CN" sz="2400">
                <a:solidFill>
                  <a:srgbClr val="000000"/>
                </a:solidFill>
                <a:latin typeface="华文楷体" panose="02010600040101010101" pitchFamily="2" charset="-122"/>
                <a:ea typeface="华文楷体" panose="02010600040101010101" pitchFamily="2" charset="-122"/>
              </a:rPr>
              <a:t>))…))</a:t>
            </a:r>
            <a:endParaRPr lang="zh-CN" altLang="en-US" sz="2400">
              <a:latin typeface="华文楷体" panose="02010600040101010101" pitchFamily="2" charset="-122"/>
              <a:ea typeface="华文楷体" panose="02010600040101010101" pitchFamily="2" charset="-122"/>
            </a:endParaRPr>
          </a:p>
        </p:txBody>
      </p:sp>
      <p:sp>
        <p:nvSpPr>
          <p:cNvPr id="96261" name="内容占位符 2"/>
          <p:cNvSpPr txBox="1"/>
          <p:nvPr/>
        </p:nvSpPr>
        <p:spPr bwMode="auto">
          <a:xfrm>
            <a:off x="212725" y="4117975"/>
            <a:ext cx="8353425" cy="26241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b="1">
                <a:latin typeface="华文楷体" panose="02010600040101010101" pitchFamily="2" charset="-122"/>
                <a:ea typeface="华文楷体" panose="02010600040101010101" pitchFamily="2" charset="-122"/>
              </a:rPr>
              <a:t>double f( int n, double a[ ], double x )</a:t>
            </a:r>
            <a:br>
              <a:rPr lang="en-US" altLang="zh-CN" sz="2400" b="1">
                <a:latin typeface="华文楷体" panose="02010600040101010101" pitchFamily="2" charset="-122"/>
                <a:ea typeface="华文楷体" panose="02010600040101010101" pitchFamily="2" charset="-122"/>
              </a:rPr>
            </a:br>
            <a:r>
              <a:rPr lang="en-US" altLang="zh-CN" sz="2400" b="1">
                <a:latin typeface="华文楷体" panose="02010600040101010101" pitchFamily="2" charset="-122"/>
                <a:ea typeface="华文楷体" panose="02010600040101010101" pitchFamily="2" charset="-122"/>
              </a:rPr>
              <a:t>{    int i;</a:t>
            </a:r>
            <a:br>
              <a:rPr lang="en-US" altLang="zh-CN" sz="2400" b="1">
                <a:latin typeface="华文楷体" panose="02010600040101010101" pitchFamily="2" charset="-122"/>
                <a:ea typeface="华文楷体" panose="02010600040101010101" pitchFamily="2" charset="-122"/>
              </a:rPr>
            </a:br>
            <a:r>
              <a:rPr lang="en-US" altLang="zh-CN" sz="2400" b="1">
                <a:latin typeface="华文楷体" panose="02010600040101010101" pitchFamily="2" charset="-122"/>
                <a:ea typeface="华文楷体" panose="02010600040101010101" pitchFamily="2" charset="-122"/>
              </a:rPr>
              <a:t>     double p = a[n];</a:t>
            </a:r>
            <a:br>
              <a:rPr lang="en-US" altLang="zh-CN" sz="2400" b="1">
                <a:latin typeface="华文楷体" panose="02010600040101010101" pitchFamily="2" charset="-122"/>
                <a:ea typeface="华文楷体" panose="02010600040101010101" pitchFamily="2" charset="-122"/>
              </a:rPr>
            </a:br>
            <a:r>
              <a:rPr lang="en-US" altLang="zh-CN" sz="2400" b="1">
                <a:latin typeface="华文楷体" panose="02010600040101010101" pitchFamily="2" charset="-122"/>
                <a:ea typeface="华文楷体" panose="02010600040101010101" pitchFamily="2" charset="-122"/>
              </a:rPr>
              <a:t>     for ( i=n; i&gt;0; i-- )</a:t>
            </a:r>
            <a:br>
              <a:rPr lang="en-US" altLang="zh-CN" sz="2400" b="1">
                <a:latin typeface="华文楷体" panose="02010600040101010101" pitchFamily="2" charset="-122"/>
                <a:ea typeface="华文楷体" panose="02010600040101010101" pitchFamily="2" charset="-122"/>
              </a:rPr>
            </a:br>
            <a:r>
              <a:rPr lang="en-US" altLang="zh-CN" sz="2400" b="1">
                <a:latin typeface="华文楷体" panose="02010600040101010101" pitchFamily="2" charset="-122"/>
                <a:ea typeface="华文楷体" panose="02010600040101010101" pitchFamily="2" charset="-122"/>
              </a:rPr>
              <a:t>           p = a[i-1] + x*p;</a:t>
            </a:r>
            <a:br>
              <a:rPr lang="en-US" altLang="zh-CN" sz="2400" b="1">
                <a:latin typeface="华文楷体" panose="02010600040101010101" pitchFamily="2" charset="-122"/>
                <a:ea typeface="华文楷体" panose="02010600040101010101" pitchFamily="2" charset="-122"/>
              </a:rPr>
            </a:br>
            <a:r>
              <a:rPr lang="en-US" altLang="zh-CN" sz="2400" b="1">
                <a:latin typeface="华文楷体" panose="02010600040101010101" pitchFamily="2" charset="-122"/>
                <a:ea typeface="华文楷体" panose="02010600040101010101" pitchFamily="2" charset="-122"/>
              </a:rPr>
              <a:t>     return p;</a:t>
            </a:r>
            <a:br>
              <a:rPr lang="en-US" altLang="zh-CN" sz="2400" b="1">
                <a:latin typeface="华文楷体" panose="02010600040101010101" pitchFamily="2" charset="-122"/>
                <a:ea typeface="华文楷体" panose="02010600040101010101" pitchFamily="2" charset="-122"/>
              </a:rPr>
            </a:br>
            <a:r>
              <a:rPr lang="en-US" altLang="zh-CN" sz="2400" b="1">
                <a:latin typeface="华文楷体" panose="02010600040101010101" pitchFamily="2" charset="-122"/>
                <a:ea typeface="华文楷体" panose="02010600040101010101" pitchFamily="2" charset="-122"/>
              </a:rPr>
              <a:t>}</a:t>
            </a:r>
            <a:br>
              <a:rPr lang="en-US" altLang="zh-CN" sz="2400" b="1">
                <a:latin typeface="华文楷体" panose="02010600040101010101" pitchFamily="2" charset="-122"/>
                <a:ea typeface="华文楷体" panose="02010600040101010101" pitchFamily="2" charset="-122"/>
              </a:rPr>
            </a:br>
            <a:br>
              <a:rPr lang="en-US" altLang="zh-CN" sz="2400" b="1">
                <a:latin typeface="华文楷体" panose="02010600040101010101" pitchFamily="2" charset="-122"/>
                <a:ea typeface="华文楷体" panose="02010600040101010101" pitchFamily="2" charset="-122"/>
              </a:rPr>
            </a:br>
            <a:br>
              <a:rPr lang="en-US" altLang="zh-CN" sz="2400" b="1">
                <a:latin typeface="华文楷体" panose="02010600040101010101" pitchFamily="2" charset="-122"/>
                <a:ea typeface="华文楷体" panose="02010600040101010101" pitchFamily="2" charset="-122"/>
              </a:rPr>
            </a:br>
            <a:br>
              <a:rPr lang="en-US" altLang="zh-CN" sz="2400" b="1">
                <a:latin typeface="华文楷体" panose="02010600040101010101" pitchFamily="2" charset="-122"/>
                <a:ea typeface="华文楷体" panose="02010600040101010101" pitchFamily="2" charset="-122"/>
              </a:rPr>
            </a:br>
            <a:endParaRPr lang="zh-CN" altLang="en-US" sz="24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107950" y="115888"/>
            <a:ext cx="8856663"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gn="l"/>
            <a:r>
              <a:rPr lang="en-US" altLang="zh-CN" sz="2000" b="1" dirty="0" smtClean="0">
                <a:solidFill>
                  <a:schemeClr val="bg1"/>
                </a:solidFill>
                <a:latin typeface="华文楷体" panose="02010600040101010101" pitchFamily="2" charset="-122"/>
                <a:ea typeface="华文楷体" panose="02010600040101010101" pitchFamily="2" charset="-122"/>
              </a:rPr>
              <a:t>clock()</a:t>
            </a:r>
            <a:r>
              <a:rPr lang="zh-CN" altLang="en-US" sz="2000" b="1" dirty="0" smtClean="0">
                <a:solidFill>
                  <a:schemeClr val="bg1"/>
                </a:solidFill>
                <a:latin typeface="华文楷体" panose="02010600040101010101" pitchFamily="2" charset="-122"/>
                <a:ea typeface="华文楷体" panose="02010600040101010101" pitchFamily="2" charset="-122"/>
              </a:rPr>
              <a:t>：捕捉从程序开始运行到</a:t>
            </a:r>
            <a:r>
              <a:rPr lang="en-US" altLang="zh-CN" sz="2000" b="1" dirty="0" smtClean="0">
                <a:solidFill>
                  <a:schemeClr val="bg1"/>
                </a:solidFill>
                <a:latin typeface="华文楷体" panose="02010600040101010101" pitchFamily="2" charset="-122"/>
                <a:ea typeface="华文楷体" panose="02010600040101010101" pitchFamily="2" charset="-122"/>
              </a:rPr>
              <a:t>clock()</a:t>
            </a:r>
            <a:r>
              <a:rPr lang="zh-CN" altLang="en-US" sz="2000" b="1" dirty="0" smtClean="0">
                <a:solidFill>
                  <a:schemeClr val="bg1"/>
                </a:solidFill>
                <a:latin typeface="华文楷体" panose="02010600040101010101" pitchFamily="2" charset="-122"/>
                <a:ea typeface="华文楷体" panose="02010600040101010101" pitchFamily="2" charset="-122"/>
              </a:rPr>
              <a:t>被调用时所耗费的时间。这个时间单位是</a:t>
            </a:r>
            <a:r>
              <a:rPr lang="en-US" altLang="zh-CN" sz="2000" b="1" dirty="0" smtClean="0">
                <a:solidFill>
                  <a:schemeClr val="bg1"/>
                </a:solidFill>
                <a:latin typeface="华文楷体" panose="02010600040101010101" pitchFamily="2" charset="-122"/>
                <a:ea typeface="华文楷体" panose="02010600040101010101" pitchFamily="2" charset="-122"/>
              </a:rPr>
              <a:t>clock tick</a:t>
            </a:r>
            <a:r>
              <a:rPr lang="zh-CN" altLang="en-US" sz="2000" b="1" dirty="0" smtClean="0">
                <a:solidFill>
                  <a:schemeClr val="bg1"/>
                </a:solidFill>
                <a:latin typeface="华文楷体" panose="02010600040101010101" pitchFamily="2" charset="-122"/>
                <a:ea typeface="华文楷体" panose="02010600040101010101" pitchFamily="2" charset="-122"/>
              </a:rPr>
              <a:t>，即“时钟打点”。</a:t>
            </a:r>
            <a:br>
              <a:rPr lang="zh-CN" altLang="en-US" sz="2000" b="1" dirty="0" smtClean="0">
                <a:solidFill>
                  <a:schemeClr val="bg1"/>
                </a:solidFill>
                <a:latin typeface="华文楷体" panose="02010600040101010101" pitchFamily="2" charset="-122"/>
                <a:ea typeface="华文楷体" panose="02010600040101010101" pitchFamily="2" charset="-122"/>
              </a:rPr>
            </a:br>
            <a:r>
              <a:rPr lang="zh-CN" altLang="en-US" sz="2000" b="1" dirty="0" smtClean="0">
                <a:solidFill>
                  <a:schemeClr val="bg1"/>
                </a:solidFill>
                <a:latin typeface="华文楷体" panose="02010600040101010101" pitchFamily="2" charset="-122"/>
                <a:ea typeface="华文楷体" panose="02010600040101010101" pitchFamily="2" charset="-122"/>
              </a:rPr>
              <a:t>常数</a:t>
            </a:r>
            <a:r>
              <a:rPr lang="en-US" altLang="zh-CN" sz="2000" b="1" dirty="0" smtClean="0">
                <a:solidFill>
                  <a:schemeClr val="bg1"/>
                </a:solidFill>
                <a:latin typeface="华文楷体" panose="02010600040101010101" pitchFamily="2" charset="-122"/>
                <a:ea typeface="华文楷体" panose="02010600040101010101" pitchFamily="2" charset="-122"/>
              </a:rPr>
              <a:t>CLK_TCK</a:t>
            </a:r>
            <a:r>
              <a:rPr lang="zh-CN" altLang="en-US" sz="2000" b="1" dirty="0" smtClean="0">
                <a:solidFill>
                  <a:schemeClr val="bg1"/>
                </a:solidFill>
                <a:latin typeface="华文楷体" panose="02010600040101010101" pitchFamily="2" charset="-122"/>
                <a:ea typeface="华文楷体" panose="02010600040101010101" pitchFamily="2" charset="-122"/>
              </a:rPr>
              <a:t>：机器时钟每秒所走的时钟打点数。</a:t>
            </a:r>
            <a:br>
              <a:rPr lang="zh-CN" altLang="en-US" sz="2000" b="1" dirty="0" smtClean="0">
                <a:solidFill>
                  <a:schemeClr val="bg1"/>
                </a:solidFill>
                <a:latin typeface="华文楷体" panose="02010600040101010101" pitchFamily="2" charset="-122"/>
                <a:ea typeface="华文楷体" panose="02010600040101010101" pitchFamily="2" charset="-122"/>
              </a:rPr>
            </a:br>
            <a:endParaRPr lang="zh-CN" altLang="en-US" sz="2000" b="1" dirty="0" smtClean="0">
              <a:solidFill>
                <a:schemeClr val="bg1"/>
              </a:solidFill>
              <a:latin typeface="华文楷体" panose="02010600040101010101" pitchFamily="2" charset="-122"/>
              <a:ea typeface="华文楷体" panose="02010600040101010101" pitchFamily="2" charset="-122"/>
            </a:endParaRPr>
          </a:p>
        </p:txBody>
      </p:sp>
      <p:sp>
        <p:nvSpPr>
          <p:cNvPr id="97283" name="内容占位符 2"/>
          <p:cNvSpPr>
            <a:spLocks noGrp="1"/>
          </p:cNvSpPr>
          <p:nvPr>
            <p:ph idx="1"/>
          </p:nvPr>
        </p:nvSpPr>
        <p:spPr>
          <a:xfrm>
            <a:off x="107950" y="1360805"/>
            <a:ext cx="9009063" cy="5141913"/>
          </a:xfrm>
        </p:spPr>
        <p:style>
          <a:lnRef idx="2">
            <a:schemeClr val="dk1"/>
          </a:lnRef>
          <a:fillRef idx="1">
            <a:schemeClr val="lt1"/>
          </a:fillRef>
          <a:effectRef idx="0">
            <a:schemeClr val="dk1"/>
          </a:effectRef>
          <a:fontRef idx="minor">
            <a:schemeClr val="dk1"/>
          </a:fontRef>
        </p:style>
        <p:txBody>
          <a:bodyPr/>
          <a:lstStyle/>
          <a:p>
            <a:pPr marL="0" indent="0">
              <a:buFontTx/>
              <a:buNone/>
            </a:pPr>
            <a:r>
              <a:rPr lang="en-US" altLang="zh-CN" sz="2400" b="1" smtClean="0">
                <a:latin typeface="华文楷体" panose="02010600040101010101" pitchFamily="2" charset="-122"/>
                <a:ea typeface="华文楷体" panose="02010600040101010101" pitchFamily="2" charset="-122"/>
              </a:rPr>
              <a:t>#include &lt;stdio.h&gt;</a:t>
            </a:r>
            <a:br>
              <a:rPr lang="en-US" altLang="zh-CN" sz="2400" b="1"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#include &lt;time.h&gt;</a:t>
            </a:r>
            <a:br>
              <a:rPr lang="en-US" altLang="zh-CN" sz="2400" b="1"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clock_t start, stop; /* clock_t</a:t>
            </a:r>
            <a:r>
              <a:rPr lang="zh-CN" altLang="en-US" sz="2400" b="1" smtClean="0">
                <a:latin typeface="华文楷体" panose="02010600040101010101" pitchFamily="2" charset="-122"/>
                <a:ea typeface="华文楷体" panose="02010600040101010101" pitchFamily="2" charset="-122"/>
              </a:rPr>
              <a:t>是</a:t>
            </a:r>
            <a:r>
              <a:rPr lang="en-US" altLang="zh-CN" sz="2400" b="1" smtClean="0">
                <a:latin typeface="华文楷体" panose="02010600040101010101" pitchFamily="2" charset="-122"/>
                <a:ea typeface="华文楷体" panose="02010600040101010101" pitchFamily="2" charset="-122"/>
              </a:rPr>
              <a:t>clock()</a:t>
            </a:r>
            <a:r>
              <a:rPr lang="zh-CN" altLang="en-US" sz="2400" b="1" smtClean="0">
                <a:latin typeface="华文楷体" panose="02010600040101010101" pitchFamily="2" charset="-122"/>
                <a:ea typeface="华文楷体" panose="02010600040101010101" pitchFamily="2" charset="-122"/>
              </a:rPr>
              <a:t>函数返回的变量类型 *</a:t>
            </a:r>
            <a:r>
              <a:rPr lang="en-US" altLang="zh-CN" sz="2400" b="1" smtClean="0">
                <a:latin typeface="华文楷体" panose="02010600040101010101" pitchFamily="2" charset="-122"/>
                <a:ea typeface="华文楷体" panose="02010600040101010101" pitchFamily="2" charset="-122"/>
              </a:rPr>
              <a:t>/</a:t>
            </a:r>
            <a:br>
              <a:rPr lang="zh-CN" altLang="en-US" sz="2400" b="1"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double duration;</a:t>
            </a:r>
            <a:r>
              <a:rPr lang="zh-CN" altLang="en-US" sz="2400" b="1" smtClean="0">
                <a:latin typeface="华文楷体" panose="02010600040101010101" pitchFamily="2" charset="-122"/>
                <a:ea typeface="华文楷体" panose="02010600040101010101" pitchFamily="2" charset="-122"/>
              </a:rPr>
              <a:t> </a:t>
            </a:r>
            <a:r>
              <a:rPr lang="en-US" altLang="zh-CN" sz="2400" b="1" smtClean="0">
                <a:latin typeface="华文楷体" panose="02010600040101010101" pitchFamily="2" charset="-122"/>
                <a:ea typeface="华文楷体" panose="02010600040101010101" pitchFamily="2" charset="-122"/>
              </a:rPr>
              <a:t>/* </a:t>
            </a:r>
            <a:r>
              <a:rPr lang="zh-CN" altLang="en-US" sz="2400" b="1" smtClean="0">
                <a:latin typeface="华文楷体" panose="02010600040101010101" pitchFamily="2" charset="-122"/>
                <a:ea typeface="华文楷体" panose="02010600040101010101" pitchFamily="2" charset="-122"/>
              </a:rPr>
              <a:t>记录被测函数运行时间，以秒为单位 *</a:t>
            </a:r>
            <a:r>
              <a:rPr lang="en-US" altLang="zh-CN" sz="2400" b="1" smtClean="0">
                <a:latin typeface="华文楷体" panose="02010600040101010101" pitchFamily="2" charset="-122"/>
                <a:ea typeface="华文楷体" panose="02010600040101010101" pitchFamily="2" charset="-122"/>
              </a:rPr>
              <a:t>/</a:t>
            </a:r>
            <a:br>
              <a:rPr lang="zh-CN" altLang="en-US" sz="2400" b="1"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int main ()</a:t>
            </a:r>
            <a:br>
              <a:rPr lang="en-US" altLang="zh-CN" sz="2400" b="1"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 </a:t>
            </a:r>
            <a:r>
              <a:rPr lang="zh-CN" altLang="en-US" sz="2400" b="1" smtClean="0">
                <a:latin typeface="华文楷体" panose="02010600040101010101" pitchFamily="2" charset="-122"/>
                <a:ea typeface="华文楷体" panose="02010600040101010101" pitchFamily="2" charset="-122"/>
              </a:rPr>
              <a:t>不在测试范围内的准备工作写在</a:t>
            </a:r>
            <a:r>
              <a:rPr lang="en-US" altLang="zh-CN" sz="2400" b="1" smtClean="0">
                <a:latin typeface="华文楷体" panose="02010600040101010101" pitchFamily="2" charset="-122"/>
                <a:ea typeface="华文楷体" panose="02010600040101010101" pitchFamily="2" charset="-122"/>
              </a:rPr>
              <a:t>clock()</a:t>
            </a:r>
            <a:r>
              <a:rPr lang="zh-CN" altLang="en-US" sz="2400" b="1" smtClean="0">
                <a:latin typeface="华文楷体" panose="02010600040101010101" pitchFamily="2" charset="-122"/>
                <a:ea typeface="华文楷体" panose="02010600040101010101" pitchFamily="2" charset="-122"/>
              </a:rPr>
              <a:t>调用之前*</a:t>
            </a:r>
            <a:r>
              <a:rPr lang="en-US" altLang="zh-CN" sz="2400" b="1" smtClean="0">
                <a:latin typeface="华文楷体" panose="02010600040101010101" pitchFamily="2" charset="-122"/>
                <a:ea typeface="华文楷体" panose="02010600040101010101" pitchFamily="2" charset="-122"/>
              </a:rPr>
              <a:t>/</a:t>
            </a:r>
            <a:br>
              <a:rPr lang="en-US" altLang="zh-CN" sz="2400" b="1"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    </a:t>
            </a:r>
            <a:r>
              <a:rPr lang="en-US" altLang="zh-CN" sz="2400" b="1" smtClean="0">
                <a:solidFill>
                  <a:srgbClr val="0000FF"/>
                </a:solidFill>
                <a:latin typeface="华文楷体" panose="02010600040101010101" pitchFamily="2" charset="-122"/>
                <a:ea typeface="华文楷体" panose="02010600040101010101" pitchFamily="2" charset="-122"/>
              </a:rPr>
              <a:t>start = clock();</a:t>
            </a:r>
            <a:r>
              <a:rPr lang="zh-CN" altLang="en-US" sz="2400" b="1" smtClean="0">
                <a:solidFill>
                  <a:srgbClr val="0000FF"/>
                </a:solidFill>
                <a:latin typeface="华文楷体" panose="02010600040101010101" pitchFamily="2" charset="-122"/>
                <a:ea typeface="华文楷体" panose="02010600040101010101" pitchFamily="2" charset="-122"/>
              </a:rPr>
              <a:t> </a:t>
            </a:r>
            <a:r>
              <a:rPr lang="en-US" altLang="zh-CN" sz="2400" b="1" smtClean="0">
                <a:solidFill>
                  <a:srgbClr val="0000FF"/>
                </a:solidFill>
                <a:latin typeface="华文楷体" panose="02010600040101010101" pitchFamily="2" charset="-122"/>
                <a:ea typeface="华文楷体" panose="02010600040101010101" pitchFamily="2" charset="-122"/>
              </a:rPr>
              <a:t>/* </a:t>
            </a:r>
            <a:r>
              <a:rPr lang="zh-CN" altLang="en-US" sz="2400" b="1" smtClean="0">
                <a:solidFill>
                  <a:srgbClr val="0000FF"/>
                </a:solidFill>
                <a:latin typeface="华文楷体" panose="02010600040101010101" pitchFamily="2" charset="-122"/>
                <a:ea typeface="华文楷体" panose="02010600040101010101" pitchFamily="2" charset="-122"/>
              </a:rPr>
              <a:t>开始计时 *</a:t>
            </a:r>
            <a:r>
              <a:rPr lang="en-US" altLang="zh-CN" sz="2400" b="1" smtClean="0">
                <a:solidFill>
                  <a:srgbClr val="0000FF"/>
                </a:solidFill>
                <a:latin typeface="华文楷体" panose="02010600040101010101" pitchFamily="2" charset="-122"/>
                <a:ea typeface="华文楷体" panose="02010600040101010101" pitchFamily="2" charset="-122"/>
              </a:rPr>
              <a:t>/</a:t>
            </a:r>
            <a:br>
              <a:rPr lang="en-US" altLang="zh-CN" sz="2400" b="1" smtClean="0">
                <a:solidFill>
                  <a:srgbClr val="0000FF"/>
                </a:solidFill>
                <a:latin typeface="华文楷体" panose="02010600040101010101" pitchFamily="2" charset="-122"/>
                <a:ea typeface="华文楷体" panose="02010600040101010101" pitchFamily="2" charset="-122"/>
              </a:rPr>
            </a:br>
            <a:r>
              <a:rPr lang="en-US" altLang="zh-CN" sz="2400" b="1" smtClean="0">
                <a:solidFill>
                  <a:srgbClr val="0000FF"/>
                </a:solidFill>
                <a:latin typeface="华文楷体" panose="02010600040101010101" pitchFamily="2" charset="-122"/>
                <a:ea typeface="华文楷体" panose="02010600040101010101" pitchFamily="2" charset="-122"/>
              </a:rPr>
              <a:t>    MyFunction();</a:t>
            </a:r>
            <a:r>
              <a:rPr lang="zh-CN" altLang="en-US" sz="2400" b="1" smtClean="0">
                <a:solidFill>
                  <a:srgbClr val="0000FF"/>
                </a:solidFill>
                <a:latin typeface="华文楷体" panose="02010600040101010101" pitchFamily="2" charset="-122"/>
                <a:ea typeface="华文楷体" panose="02010600040101010101" pitchFamily="2" charset="-122"/>
              </a:rPr>
              <a:t> </a:t>
            </a:r>
            <a:r>
              <a:rPr lang="en-US" altLang="zh-CN" sz="2400" b="1" smtClean="0">
                <a:solidFill>
                  <a:srgbClr val="0000FF"/>
                </a:solidFill>
                <a:latin typeface="华文楷体" panose="02010600040101010101" pitchFamily="2" charset="-122"/>
                <a:ea typeface="华文楷体" panose="02010600040101010101" pitchFamily="2" charset="-122"/>
              </a:rPr>
              <a:t>/* </a:t>
            </a:r>
            <a:r>
              <a:rPr lang="zh-CN" altLang="en-US" sz="2400" b="1" smtClean="0">
                <a:solidFill>
                  <a:srgbClr val="0000FF"/>
                </a:solidFill>
                <a:latin typeface="华文楷体" panose="02010600040101010101" pitchFamily="2" charset="-122"/>
                <a:ea typeface="华文楷体" panose="02010600040101010101" pitchFamily="2" charset="-122"/>
              </a:rPr>
              <a:t>把被测函数加在这里 *</a:t>
            </a:r>
            <a:r>
              <a:rPr lang="en-US" altLang="zh-CN" sz="2400" b="1" smtClean="0">
                <a:solidFill>
                  <a:srgbClr val="0000FF"/>
                </a:solidFill>
                <a:latin typeface="华文楷体" panose="02010600040101010101" pitchFamily="2" charset="-122"/>
                <a:ea typeface="华文楷体" panose="02010600040101010101" pitchFamily="2" charset="-122"/>
              </a:rPr>
              <a:t>/</a:t>
            </a:r>
            <a:br>
              <a:rPr lang="en-US" altLang="zh-CN" sz="2400" b="1" smtClean="0">
                <a:solidFill>
                  <a:srgbClr val="0000FF"/>
                </a:solidFill>
                <a:latin typeface="华文楷体" panose="02010600040101010101" pitchFamily="2" charset="-122"/>
                <a:ea typeface="华文楷体" panose="02010600040101010101" pitchFamily="2" charset="-122"/>
              </a:rPr>
            </a:br>
            <a:r>
              <a:rPr lang="en-US" altLang="zh-CN" sz="2400" b="1" smtClean="0">
                <a:solidFill>
                  <a:srgbClr val="0000FF"/>
                </a:solidFill>
                <a:latin typeface="华文楷体" panose="02010600040101010101" pitchFamily="2" charset="-122"/>
                <a:ea typeface="华文楷体" panose="02010600040101010101" pitchFamily="2" charset="-122"/>
              </a:rPr>
              <a:t>    stop = clock();</a:t>
            </a:r>
            <a:r>
              <a:rPr lang="zh-CN" altLang="en-US" sz="2400" b="1" smtClean="0">
                <a:solidFill>
                  <a:srgbClr val="0000FF"/>
                </a:solidFill>
                <a:latin typeface="华文楷体" panose="02010600040101010101" pitchFamily="2" charset="-122"/>
                <a:ea typeface="华文楷体" panose="02010600040101010101" pitchFamily="2" charset="-122"/>
              </a:rPr>
              <a:t> </a:t>
            </a:r>
            <a:r>
              <a:rPr lang="en-US" altLang="zh-CN" sz="2400" b="1" smtClean="0">
                <a:solidFill>
                  <a:srgbClr val="0000FF"/>
                </a:solidFill>
                <a:latin typeface="华文楷体" panose="02010600040101010101" pitchFamily="2" charset="-122"/>
                <a:ea typeface="华文楷体" panose="02010600040101010101" pitchFamily="2" charset="-122"/>
              </a:rPr>
              <a:t>/* </a:t>
            </a:r>
            <a:r>
              <a:rPr lang="zh-CN" altLang="en-US" sz="2400" b="1" smtClean="0">
                <a:solidFill>
                  <a:srgbClr val="0000FF"/>
                </a:solidFill>
                <a:latin typeface="华文楷体" panose="02010600040101010101" pitchFamily="2" charset="-122"/>
                <a:ea typeface="华文楷体" panose="02010600040101010101" pitchFamily="2" charset="-122"/>
              </a:rPr>
              <a:t>停止计时 *</a:t>
            </a:r>
            <a:r>
              <a:rPr lang="en-US" altLang="zh-CN" sz="2400" b="1" smtClean="0">
                <a:solidFill>
                  <a:srgbClr val="0000FF"/>
                </a:solidFill>
                <a:latin typeface="华文楷体" panose="02010600040101010101" pitchFamily="2" charset="-122"/>
                <a:ea typeface="华文楷体" panose="02010600040101010101" pitchFamily="2" charset="-122"/>
              </a:rPr>
              <a:t>/</a:t>
            </a:r>
            <a:br>
              <a:rPr lang="en-US" altLang="zh-CN" sz="2400" b="1" smtClean="0">
                <a:solidFill>
                  <a:srgbClr val="0000FF"/>
                </a:solidFill>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    duration = ((double)(stop - start))/CLK_TCK; </a:t>
            </a:r>
            <a:r>
              <a:rPr lang="en-US" altLang="zh-CN" sz="2000" b="1" smtClean="0">
                <a:latin typeface="华文楷体" panose="02010600040101010101" pitchFamily="2" charset="-122"/>
                <a:ea typeface="华文楷体" panose="02010600040101010101" pitchFamily="2" charset="-122"/>
              </a:rPr>
              <a:t>/* </a:t>
            </a:r>
            <a:r>
              <a:rPr lang="zh-CN" altLang="en-US" sz="2000" b="1" smtClean="0">
                <a:latin typeface="华文楷体" panose="02010600040101010101" pitchFamily="2" charset="-122"/>
                <a:ea typeface="华文楷体" panose="02010600040101010101" pitchFamily="2" charset="-122"/>
              </a:rPr>
              <a:t>计算运行时间 *</a:t>
            </a:r>
            <a:r>
              <a:rPr lang="en-US" altLang="zh-CN" sz="2000" b="1" smtClean="0">
                <a:latin typeface="华文楷体" panose="02010600040101010101" pitchFamily="2" charset="-122"/>
                <a:ea typeface="华文楷体" panose="02010600040101010101" pitchFamily="2" charset="-122"/>
              </a:rPr>
              <a:t>/</a:t>
            </a:r>
            <a:br>
              <a:rPr lang="zh-CN" altLang="en-US" sz="2400" b="1" smtClean="0">
                <a:latin typeface="华文楷体" panose="02010600040101010101" pitchFamily="2" charset="-122"/>
                <a:ea typeface="华文楷体" panose="02010600040101010101" pitchFamily="2" charset="-122"/>
              </a:rPr>
            </a:br>
            <a:r>
              <a:rPr lang="zh-CN" altLang="en-US" sz="2400" b="1" smtClean="0">
                <a:latin typeface="华文楷体" panose="02010600040101010101" pitchFamily="2" charset="-122"/>
                <a:ea typeface="华文楷体" panose="02010600040101010101" pitchFamily="2" charset="-122"/>
              </a:rPr>
              <a:t>  </a:t>
            </a:r>
            <a:r>
              <a:rPr lang="en-US" altLang="zh-CN" sz="2400" b="1" smtClean="0">
                <a:latin typeface="华文楷体" panose="02010600040101010101" pitchFamily="2" charset="-122"/>
                <a:ea typeface="华文楷体" panose="02010600040101010101" pitchFamily="2" charset="-122"/>
              </a:rPr>
              <a:t>/* </a:t>
            </a:r>
            <a:r>
              <a:rPr lang="zh-CN" altLang="en-US" sz="2400" b="1" smtClean="0">
                <a:latin typeface="华文楷体" panose="02010600040101010101" pitchFamily="2" charset="-122"/>
                <a:ea typeface="华文楷体" panose="02010600040101010101" pitchFamily="2" charset="-122"/>
              </a:rPr>
              <a:t>其他不在测试范围的处理写在后面，例如输出</a:t>
            </a:r>
            <a:r>
              <a:rPr lang="en-US" altLang="zh-CN" sz="2400" b="1" smtClean="0">
                <a:latin typeface="华文楷体" panose="02010600040101010101" pitchFamily="2" charset="-122"/>
                <a:ea typeface="华文楷体" panose="02010600040101010101" pitchFamily="2" charset="-122"/>
              </a:rPr>
              <a:t>duration</a:t>
            </a:r>
            <a:r>
              <a:rPr lang="zh-CN" altLang="en-US" sz="2400" b="1" smtClean="0">
                <a:latin typeface="华文楷体" panose="02010600040101010101" pitchFamily="2" charset="-122"/>
                <a:ea typeface="华文楷体" panose="02010600040101010101" pitchFamily="2" charset="-122"/>
              </a:rPr>
              <a:t>的值 *</a:t>
            </a:r>
            <a:r>
              <a:rPr lang="en-US" altLang="zh-CN" sz="2400" b="1" smtClean="0">
                <a:latin typeface="华文楷体" panose="02010600040101010101" pitchFamily="2" charset="-122"/>
                <a:ea typeface="华文楷体" panose="02010600040101010101" pitchFamily="2" charset="-122"/>
              </a:rPr>
              <a:t>/</a:t>
            </a:r>
            <a:br>
              <a:rPr lang="zh-CN" altLang="en-US" sz="2400" b="1"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    return 0;</a:t>
            </a:r>
            <a:br>
              <a:rPr lang="en-US" altLang="zh-CN" sz="2400" b="1" smtClean="0">
                <a:latin typeface="华文楷体" panose="02010600040101010101" pitchFamily="2" charset="-122"/>
                <a:ea typeface="华文楷体" panose="02010600040101010101" pitchFamily="2" charset="-122"/>
              </a:rPr>
            </a:br>
            <a:r>
              <a:rPr lang="en-US" altLang="zh-CN" sz="2400" b="1" smtClean="0">
                <a:latin typeface="华文楷体" panose="02010600040101010101" pitchFamily="2" charset="-122"/>
                <a:ea typeface="华文楷体" panose="02010600040101010101" pitchFamily="2" charset="-122"/>
              </a:rPr>
              <a:t>}</a:t>
            </a:r>
            <a:br>
              <a:rPr lang="en-US" altLang="zh-CN" sz="2400" b="1" smtClean="0">
                <a:latin typeface="华文楷体" panose="02010600040101010101" pitchFamily="2" charset="-122"/>
                <a:ea typeface="华文楷体" panose="02010600040101010101" pitchFamily="2" charset="-122"/>
              </a:rPr>
            </a:br>
            <a:br>
              <a:rPr lang="en-US" altLang="zh-CN" sz="2400" b="1" smtClean="0">
                <a:latin typeface="华文楷体" panose="02010600040101010101" pitchFamily="2" charset="-122"/>
                <a:ea typeface="华文楷体" panose="02010600040101010101" pitchFamily="2" charset="-122"/>
              </a:rPr>
            </a:br>
            <a:endParaRPr lang="zh-CN" altLang="en-US" sz="2400" b="1" smtClean="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51460" y="1268730"/>
            <a:ext cx="8496300" cy="829945"/>
          </a:xfrm>
          <a:prstGeom prst="rect">
            <a:avLst/>
          </a:prstGeom>
          <a:noFill/>
          <a:ln w="9525">
            <a:noFill/>
            <a:miter lim="800000"/>
          </a:ln>
          <a:effec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　　设</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为算法中的问题规模，通常用大</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、大</a:t>
            </a:r>
            <a:r>
              <a:rPr lang="en-US" altLang="zh-CN" sz="2400" b="1" dirty="0">
                <a:solidFill>
                  <a:srgbClr val="3907F1"/>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和</a:t>
            </a:r>
            <a:r>
              <a:rPr lang="en-US" altLang="zh-CN" sz="2400" b="1" dirty="0">
                <a:solidFill>
                  <a:srgbClr val="3907F1"/>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等三种渐进符号表示算法的执行时间与</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之间的一种增长关系。 </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92515" name="Text Box 3"/>
          <p:cNvSpPr txBox="1">
            <a:spLocks noChangeArrowheads="1"/>
          </p:cNvSpPr>
          <p:nvPr/>
        </p:nvSpPr>
        <p:spPr bwMode="auto">
          <a:xfrm>
            <a:off x="520355" y="2232328"/>
            <a:ext cx="6337300" cy="460375"/>
          </a:xfrm>
          <a:prstGeom prst="rect">
            <a:avLst/>
          </a:prstGeom>
          <a:solidFill>
            <a:srgbClr val="9900FF"/>
          </a:solidFill>
          <a:ln w="9525">
            <a:noFill/>
            <a:miter lim="800000"/>
          </a:ln>
          <a:effectLst/>
        </p:spPr>
        <p:txBody>
          <a:bodyPr>
            <a:spAutoFit/>
          </a:bodyPr>
          <a:lstStyle/>
          <a:p>
            <a:pPr lvl="0" algn="just">
              <a:spcBef>
                <a:spcPct val="50000"/>
              </a:spcBef>
            </a:pPr>
            <a:r>
              <a:rPr lang="en-US" altLang="zh-CN" sz="2400" b="1" dirty="0">
                <a:solidFill>
                  <a:schemeClr val="bg1"/>
                </a:solidFill>
                <a:latin typeface="楷体" panose="02010609060101010101" pitchFamily="49" charset="-122"/>
                <a:ea typeface="楷体" panose="02010609060101010101" pitchFamily="49" charset="-122"/>
                <a:sym typeface="+mn-ea"/>
              </a:rPr>
              <a:t>分析算法时间复杂度的一般步骤 ：</a:t>
            </a:r>
            <a:endParaRPr lang="en-US" altLang="zh-CN" sz="2400" b="1" dirty="0">
              <a:solidFill>
                <a:schemeClr val="bg1"/>
              </a:solidFill>
              <a:latin typeface="楷体" panose="02010609060101010101" pitchFamily="49" charset="-122"/>
              <a:ea typeface="楷体" panose="02010609060101010101" pitchFamily="49" charset="-122"/>
              <a:sym typeface="+mn-ea"/>
            </a:endParaRPr>
          </a:p>
        </p:txBody>
      </p:sp>
      <p:sp>
        <p:nvSpPr>
          <p:cNvPr id="192516" name="AutoShape 4"/>
          <p:cNvSpPr>
            <a:spLocks noChangeArrowheads="1"/>
          </p:cNvSpPr>
          <p:nvPr/>
        </p:nvSpPr>
        <p:spPr bwMode="auto">
          <a:xfrm>
            <a:off x="3394710" y="3112135"/>
            <a:ext cx="1887220" cy="431800"/>
          </a:xfrm>
          <a:prstGeom prst="foldedCorner">
            <a:avLst>
              <a:gd name="adj" fmla="val 12500"/>
            </a:avLst>
          </a:prstGeom>
          <a:solidFill>
            <a:schemeClr val="accent1"/>
          </a:solidFill>
          <a:ln w="9525">
            <a:solidFill>
              <a:schemeClr val="tx1"/>
            </a:solidFill>
            <a:round/>
          </a:ln>
          <a:effectLst/>
        </p:spPr>
        <p:txBody>
          <a:bodyPr wrap="none" anchor="ctr"/>
          <a:lstStyle/>
          <a:p>
            <a:pPr algn="ctr"/>
            <a:r>
              <a:rPr lang="zh-CN" altLang="en-US" sz="2400" b="1" dirty="0">
                <a:latin typeface="华文楷体" panose="02010600040101010101" pitchFamily="2" charset="-122"/>
                <a:ea typeface="华文楷体" panose="02010600040101010101" pitchFamily="2" charset="-122"/>
              </a:rPr>
              <a:t>算法</a:t>
            </a:r>
            <a:endParaRPr lang="zh-CN" altLang="en-US" sz="2400" b="1" dirty="0">
              <a:latin typeface="华文楷体" panose="02010600040101010101" pitchFamily="2" charset="-122"/>
              <a:ea typeface="华文楷体" panose="02010600040101010101" pitchFamily="2" charset="-122"/>
            </a:endParaRPr>
          </a:p>
        </p:txBody>
      </p:sp>
      <p:sp>
        <p:nvSpPr>
          <p:cNvPr id="192517" name="Text Box 5"/>
          <p:cNvSpPr txBox="1">
            <a:spLocks noChangeArrowheads="1"/>
          </p:cNvSpPr>
          <p:nvPr/>
        </p:nvSpPr>
        <p:spPr bwMode="auto">
          <a:xfrm>
            <a:off x="1979613" y="4234189"/>
            <a:ext cx="4751387" cy="829945"/>
          </a:xfrm>
          <a:prstGeom prst="rect">
            <a:avLst/>
          </a:prstGeom>
          <a:noFill/>
          <a:ln w="28575">
            <a:solidFill>
              <a:schemeClr val="tx1"/>
            </a:solidFill>
            <a:miter lim="800000"/>
          </a:ln>
          <a:effectLst/>
        </p:spPr>
        <p:txBody>
          <a:bodyPr>
            <a:spAutoFit/>
          </a:bodyPr>
          <a:lstStyle/>
          <a:p>
            <a:pPr algn="ctr">
              <a:spcBef>
                <a:spcPct val="50000"/>
              </a:spcBef>
            </a:pP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分析问题规模</a:t>
            </a:r>
            <a:r>
              <a:rPr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，找出基本语句，求出其运行次数</a:t>
            </a:r>
            <a:r>
              <a:rPr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f</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n</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92518" name="Text Box 6"/>
          <p:cNvSpPr txBox="1">
            <a:spLocks noChangeArrowheads="1"/>
          </p:cNvSpPr>
          <p:nvPr/>
        </p:nvSpPr>
        <p:spPr bwMode="auto">
          <a:xfrm>
            <a:off x="2914968" y="5759459"/>
            <a:ext cx="3313112" cy="460375"/>
          </a:xfrm>
          <a:prstGeom prst="rect">
            <a:avLst/>
          </a:prstGeom>
          <a:noFill/>
          <a:ln w="28575">
            <a:solidFill>
              <a:schemeClr val="tx1"/>
            </a:solidFill>
            <a:miter lim="800000"/>
          </a:ln>
          <a:effectLst/>
        </p:spPr>
        <p:txBody>
          <a:bodyPr>
            <a:spAutoFit/>
          </a:bodyPr>
          <a:lstStyle/>
          <a:p>
            <a:pPr algn="ctr">
              <a:spcBef>
                <a:spcPct val="50000"/>
              </a:spcBef>
            </a:pP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用</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solidFill>
                  <a:srgbClr val="3907F1"/>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2400" b="1" dirty="0">
                <a:solidFill>
                  <a:srgbClr val="3907F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rgbClr val="3907F1"/>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表示其阶</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92519" name="AutoShape 7"/>
          <p:cNvSpPr>
            <a:spLocks noChangeArrowheads="1"/>
          </p:cNvSpPr>
          <p:nvPr/>
        </p:nvSpPr>
        <p:spPr bwMode="auto">
          <a:xfrm>
            <a:off x="4140200" y="3671570"/>
            <a:ext cx="360680" cy="434975"/>
          </a:xfrm>
          <a:prstGeom prst="downArrow">
            <a:avLst>
              <a:gd name="adj1" fmla="val 50000"/>
              <a:gd name="adj2" fmla="val 25000"/>
            </a:avLst>
          </a:prstGeom>
          <a:solidFill>
            <a:schemeClr val="folHlink"/>
          </a:solidFill>
          <a:ln w="9525">
            <a:solidFill>
              <a:schemeClr val="tx1"/>
            </a:solidFill>
            <a:miter lim="800000"/>
          </a:ln>
          <a:effectLst/>
        </p:spPr>
        <p:txBody>
          <a:bodyPr vert="eaVert" wrap="none" anchor="ctr"/>
          <a:lstStyle/>
          <a:p>
            <a:endParaRPr lang="zh-CN" altLang="en-US" sz="2400">
              <a:latin typeface="华文楷体" panose="02010600040101010101" pitchFamily="2" charset="-122"/>
              <a:ea typeface="华文楷体" panose="02010600040101010101" pitchFamily="2" charset="-122"/>
            </a:endParaRPr>
          </a:p>
        </p:txBody>
      </p:sp>
      <p:sp>
        <p:nvSpPr>
          <p:cNvPr id="192520" name="AutoShape 8"/>
          <p:cNvSpPr>
            <a:spLocks noChangeArrowheads="1"/>
          </p:cNvSpPr>
          <p:nvPr/>
        </p:nvSpPr>
        <p:spPr bwMode="auto">
          <a:xfrm>
            <a:off x="4099560" y="5199380"/>
            <a:ext cx="360680" cy="422275"/>
          </a:xfrm>
          <a:prstGeom prst="downArrow">
            <a:avLst>
              <a:gd name="adj1" fmla="val 50000"/>
              <a:gd name="adj2" fmla="val 25000"/>
            </a:avLst>
          </a:prstGeom>
          <a:solidFill>
            <a:schemeClr val="folHlink"/>
          </a:solidFill>
          <a:ln w="9525">
            <a:solidFill>
              <a:schemeClr val="tx1"/>
            </a:solidFill>
            <a:miter lim="800000"/>
          </a:ln>
          <a:effectLst/>
        </p:spPr>
        <p:txBody>
          <a:bodyPr vert="eaVert" wrap="none" anchor="ctr"/>
          <a:lstStyle/>
          <a:p>
            <a:endParaRPr lang="zh-CN" altLang="en-US" sz="2400">
              <a:latin typeface="华文楷体" panose="02010600040101010101" pitchFamily="2" charset="-122"/>
              <a:ea typeface="华文楷体" panose="02010600040101010101" pitchFamily="2" charset="-122"/>
            </a:endParaRPr>
          </a:p>
        </p:txBody>
      </p:sp>
      <p:sp>
        <p:nvSpPr>
          <p:cNvPr id="44035" name="Text Box 3">
            <a:hlinkClick r:id="" action="ppaction://hlinkshowjump?jump=nextslide"/>
          </p:cNvPr>
          <p:cNvSpPr txBox="1">
            <a:spLocks noChangeArrowheads="1"/>
          </p:cNvSpPr>
          <p:nvPr/>
        </p:nvSpPr>
        <p:spPr bwMode="auto">
          <a:xfrm>
            <a:off x="1371283" y="203200"/>
            <a:ext cx="6400800" cy="6451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rPr>
              <a:t>2.1.1  </a:t>
            </a:r>
            <a:r>
              <a:rPr kumimoji="1" lang="zh-CN" altLang="en-US" sz="3600" b="1">
                <a:solidFill>
                  <a:schemeClr val="bg1"/>
                </a:solidFill>
                <a:latin typeface="黑体" panose="02010609060101010101" pitchFamily="49" charset="-122"/>
                <a:ea typeface="黑体" panose="02010609060101010101" pitchFamily="49" charset="-122"/>
              </a:rPr>
              <a:t>输入规模与基本语句</a:t>
            </a:r>
            <a:endParaRPr kumimoji="1" lang="zh-CN" altLang="en-US" sz="3600" b="1">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107950" y="1183640"/>
            <a:ext cx="6480175" cy="53752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lstStyle/>
          <a:p>
            <a:pPr marL="0" indent="0">
              <a:buFontTx/>
              <a:buNone/>
            </a:pPr>
            <a:r>
              <a:rPr lang="en-US" altLang="zh-CN" sz="2000" b="1" dirty="0" smtClean="0">
                <a:solidFill>
                  <a:schemeClr val="tx1"/>
                </a:solidFill>
              </a:rPr>
              <a:t>#include &lt;</a:t>
            </a:r>
            <a:r>
              <a:rPr lang="en-US" altLang="zh-CN" sz="2000" b="1" dirty="0" err="1" smtClean="0">
                <a:solidFill>
                  <a:schemeClr val="tx1"/>
                </a:solidFill>
              </a:rPr>
              <a:t>stdio.h</a:t>
            </a:r>
            <a:r>
              <a:rPr lang="en-US" altLang="zh-CN" sz="2000" b="1" dirty="0" smtClean="0">
                <a:solidFill>
                  <a:schemeClr val="tx1"/>
                </a:solidFill>
              </a:rPr>
              <a:t>&gt;</a:t>
            </a:r>
            <a:endParaRPr lang="en-US" altLang="zh-CN" sz="2000" b="1" dirty="0" smtClean="0">
              <a:solidFill>
                <a:schemeClr val="tx1"/>
              </a:solidFill>
            </a:endParaRPr>
          </a:p>
          <a:p>
            <a:pPr marL="0" indent="0">
              <a:buFontTx/>
              <a:buNone/>
            </a:pPr>
            <a:r>
              <a:rPr lang="en-US" altLang="zh-CN" sz="2000" b="1" dirty="0" smtClean="0">
                <a:solidFill>
                  <a:schemeClr val="tx1"/>
                </a:solidFill>
              </a:rPr>
              <a:t>#include &lt;</a:t>
            </a:r>
            <a:r>
              <a:rPr lang="en-US" altLang="zh-CN" sz="2000" b="1" dirty="0" err="1" smtClean="0">
                <a:solidFill>
                  <a:schemeClr val="tx1"/>
                </a:solidFill>
              </a:rPr>
              <a:t>time.h</a:t>
            </a:r>
            <a:r>
              <a:rPr lang="en-US" altLang="zh-CN" sz="2000" b="1" dirty="0" smtClean="0">
                <a:solidFill>
                  <a:schemeClr val="tx1"/>
                </a:solidFill>
              </a:rPr>
              <a:t>&gt;</a:t>
            </a:r>
            <a:endParaRPr lang="en-US" altLang="zh-CN" sz="2000" b="1" dirty="0" smtClean="0">
              <a:solidFill>
                <a:schemeClr val="tx1"/>
              </a:solidFill>
            </a:endParaRPr>
          </a:p>
          <a:p>
            <a:pPr marL="0" indent="0">
              <a:buFontTx/>
              <a:buNone/>
            </a:pPr>
            <a:r>
              <a:rPr lang="en-US" altLang="zh-CN" sz="2000" b="1" dirty="0" smtClean="0">
                <a:solidFill>
                  <a:schemeClr val="tx1"/>
                </a:solidFill>
              </a:rPr>
              <a:t>#include &lt;</a:t>
            </a:r>
            <a:r>
              <a:rPr lang="en-US" altLang="zh-CN" sz="2000" b="1" dirty="0" err="1" smtClean="0">
                <a:solidFill>
                  <a:schemeClr val="tx1"/>
                </a:solidFill>
              </a:rPr>
              <a:t>math.h</a:t>
            </a:r>
            <a:r>
              <a:rPr lang="en-US" altLang="zh-CN" sz="2000" b="1" dirty="0" smtClean="0">
                <a:solidFill>
                  <a:schemeClr val="tx1"/>
                </a:solidFill>
              </a:rPr>
              <a:t>&gt;</a:t>
            </a:r>
            <a:br>
              <a:rPr lang="en-US" altLang="zh-CN" sz="2000" b="1" dirty="0" smtClean="0">
                <a:solidFill>
                  <a:schemeClr val="tx1"/>
                </a:solidFill>
              </a:rPr>
            </a:br>
            <a:r>
              <a:rPr lang="en-US" altLang="zh-CN" sz="2000" b="1" dirty="0" err="1" smtClean="0">
                <a:solidFill>
                  <a:schemeClr val="tx1"/>
                </a:solidFill>
              </a:rPr>
              <a:t>clock_t</a:t>
            </a:r>
            <a:r>
              <a:rPr lang="en-US" altLang="zh-CN" sz="2000" b="1" dirty="0" smtClean="0">
                <a:solidFill>
                  <a:schemeClr val="tx1"/>
                </a:solidFill>
              </a:rPr>
              <a:t> start, stop;</a:t>
            </a:r>
            <a:endParaRPr lang="en-US" altLang="zh-CN" sz="2000" b="1" dirty="0" smtClean="0">
              <a:solidFill>
                <a:schemeClr val="tx1"/>
              </a:solidFill>
            </a:endParaRPr>
          </a:p>
          <a:p>
            <a:pPr marL="0" indent="0">
              <a:buFontTx/>
              <a:buNone/>
            </a:pPr>
            <a:r>
              <a:rPr lang="en-US" altLang="zh-CN" sz="2000" b="1" dirty="0" smtClean="0">
                <a:solidFill>
                  <a:schemeClr val="tx1"/>
                </a:solidFill>
              </a:rPr>
              <a:t>double duration;</a:t>
            </a:r>
            <a:br>
              <a:rPr lang="en-US" altLang="zh-CN" sz="2000" b="1" dirty="0" smtClean="0">
                <a:solidFill>
                  <a:schemeClr val="tx1"/>
                </a:solidFill>
              </a:rPr>
            </a:br>
            <a:r>
              <a:rPr lang="en-US" altLang="zh-CN" sz="2000" b="1" dirty="0" smtClean="0">
                <a:solidFill>
                  <a:schemeClr val="tx1"/>
                </a:solidFill>
              </a:rPr>
              <a:t>#define MAXN 10 </a:t>
            </a:r>
            <a:endParaRPr lang="en-US" altLang="zh-CN" sz="2000" b="1" dirty="0" smtClean="0">
              <a:solidFill>
                <a:schemeClr val="tx1"/>
              </a:solidFill>
            </a:endParaRPr>
          </a:p>
          <a:p>
            <a:pPr marL="0" indent="0">
              <a:buFontTx/>
              <a:buNone/>
            </a:pPr>
            <a:r>
              <a:rPr lang="en-US" altLang="zh-CN" sz="2000" b="1" dirty="0" err="1" smtClean="0">
                <a:solidFill>
                  <a:schemeClr val="tx1"/>
                </a:solidFill>
              </a:rPr>
              <a:t>int</a:t>
            </a:r>
            <a:r>
              <a:rPr lang="en-US" altLang="zh-CN" sz="2000" b="1" dirty="0" smtClean="0">
                <a:solidFill>
                  <a:schemeClr val="tx1"/>
                </a:solidFill>
              </a:rPr>
              <a:t> main ()</a:t>
            </a:r>
            <a:br>
              <a:rPr lang="en-US" altLang="zh-CN" sz="2000" b="1" dirty="0" smtClean="0">
                <a:solidFill>
                  <a:schemeClr val="tx1"/>
                </a:solidFill>
              </a:rPr>
            </a:br>
            <a:r>
              <a:rPr lang="en-US" altLang="zh-CN" sz="2000" b="1" dirty="0" smtClean="0">
                <a:solidFill>
                  <a:schemeClr val="tx1"/>
                </a:solidFill>
              </a:rPr>
              <a:t>{  </a:t>
            </a:r>
            <a:r>
              <a:rPr lang="en-US" altLang="zh-CN" sz="2000" b="1" dirty="0" err="1" smtClean="0">
                <a:solidFill>
                  <a:schemeClr val="tx1"/>
                </a:solidFill>
              </a:rPr>
              <a:t>int</a:t>
            </a:r>
            <a:r>
              <a:rPr lang="en-US" altLang="zh-CN" sz="2000" b="1" dirty="0" smtClean="0">
                <a:solidFill>
                  <a:schemeClr val="tx1"/>
                </a:solidFill>
              </a:rPr>
              <a:t> </a:t>
            </a:r>
            <a:r>
              <a:rPr lang="en-US" altLang="zh-CN" sz="2000" b="1" dirty="0" err="1" smtClean="0">
                <a:solidFill>
                  <a:schemeClr val="tx1"/>
                </a:solidFill>
              </a:rPr>
              <a:t>i</a:t>
            </a:r>
            <a:r>
              <a:rPr lang="en-US" altLang="zh-CN" sz="2000" b="1" dirty="0" smtClean="0">
                <a:solidFill>
                  <a:schemeClr val="tx1"/>
                </a:solidFill>
              </a:rPr>
              <a:t>;</a:t>
            </a:r>
            <a:br>
              <a:rPr lang="en-US" altLang="zh-CN" sz="2000" b="1" dirty="0" smtClean="0">
                <a:solidFill>
                  <a:schemeClr val="tx1"/>
                </a:solidFill>
              </a:rPr>
            </a:br>
            <a:r>
              <a:rPr lang="en-US" altLang="zh-CN" sz="2000" b="1" dirty="0" smtClean="0">
                <a:solidFill>
                  <a:schemeClr val="tx1"/>
                </a:solidFill>
              </a:rPr>
              <a:t>   double a[MAXN]; </a:t>
            </a:r>
            <a:r>
              <a:rPr lang="en-US" altLang="zh-CN" sz="1800" b="1" dirty="0" smtClean="0">
                <a:solidFill>
                  <a:schemeClr val="tx1"/>
                </a:solidFill>
              </a:rPr>
              <a:t>/* </a:t>
            </a:r>
            <a:r>
              <a:rPr lang="zh-CN" altLang="en-US" sz="1800" b="1" dirty="0" smtClean="0">
                <a:solidFill>
                  <a:schemeClr val="tx1"/>
                </a:solidFill>
              </a:rPr>
              <a:t>存储多项式的系数 *</a:t>
            </a:r>
            <a:r>
              <a:rPr lang="en-US" altLang="zh-CN" sz="1800" b="1" dirty="0" smtClean="0">
                <a:solidFill>
                  <a:schemeClr val="tx1"/>
                </a:solidFill>
              </a:rPr>
              <a:t>/</a:t>
            </a:r>
            <a:br>
              <a:rPr lang="zh-CN" altLang="en-US" sz="2000" b="1" dirty="0" smtClean="0">
                <a:solidFill>
                  <a:schemeClr val="tx1"/>
                </a:solidFill>
              </a:rPr>
            </a:br>
            <a:r>
              <a:rPr lang="zh-CN" altLang="en-US" sz="2000" b="1" dirty="0" smtClean="0">
                <a:solidFill>
                  <a:schemeClr val="tx1"/>
                </a:solidFill>
              </a:rPr>
              <a:t>   </a:t>
            </a:r>
            <a:r>
              <a:rPr lang="en-US" altLang="zh-CN" sz="2000" b="1" dirty="0" smtClean="0">
                <a:solidFill>
                  <a:schemeClr val="tx1"/>
                </a:solidFill>
              </a:rPr>
              <a:t>for(</a:t>
            </a:r>
            <a:r>
              <a:rPr lang="en-US" altLang="zh-CN" sz="2000" b="1" dirty="0" err="1" smtClean="0">
                <a:solidFill>
                  <a:schemeClr val="tx1"/>
                </a:solidFill>
              </a:rPr>
              <a:t>i</a:t>
            </a:r>
            <a:r>
              <a:rPr lang="en-US" altLang="zh-CN" sz="2000" b="1" dirty="0" smtClean="0">
                <a:solidFill>
                  <a:schemeClr val="tx1"/>
                </a:solidFill>
              </a:rPr>
              <a:t>=0;i&lt;</a:t>
            </a:r>
            <a:r>
              <a:rPr lang="en-US" altLang="zh-CN" sz="2000" b="1" dirty="0" err="1" smtClean="0">
                <a:solidFill>
                  <a:schemeClr val="tx1"/>
                </a:solidFill>
              </a:rPr>
              <a:t>MAXN;i</a:t>
            </a:r>
            <a:r>
              <a:rPr lang="en-US" altLang="zh-CN" sz="2000" b="1" dirty="0" smtClean="0">
                <a:solidFill>
                  <a:schemeClr val="tx1"/>
                </a:solidFill>
              </a:rPr>
              <a:t>++) a[</a:t>
            </a:r>
            <a:r>
              <a:rPr lang="en-US" altLang="zh-CN" sz="2000" b="1" dirty="0" err="1" smtClean="0">
                <a:solidFill>
                  <a:schemeClr val="tx1"/>
                </a:solidFill>
              </a:rPr>
              <a:t>i</a:t>
            </a:r>
            <a:r>
              <a:rPr lang="en-US" altLang="zh-CN" sz="2000" b="1" dirty="0" smtClean="0">
                <a:solidFill>
                  <a:schemeClr val="tx1"/>
                </a:solidFill>
              </a:rPr>
              <a:t>]=(double)</a:t>
            </a:r>
            <a:r>
              <a:rPr lang="en-US" altLang="zh-CN" sz="2000" b="1" dirty="0" err="1" smtClean="0">
                <a:solidFill>
                  <a:schemeClr val="tx1"/>
                </a:solidFill>
              </a:rPr>
              <a:t>i</a:t>
            </a:r>
            <a:r>
              <a:rPr lang="en-US" altLang="zh-CN" sz="2000" b="1" dirty="0" smtClean="0">
                <a:solidFill>
                  <a:schemeClr val="tx1"/>
                </a:solidFill>
              </a:rPr>
              <a:t>;</a:t>
            </a:r>
            <a:br>
              <a:rPr lang="en-US" altLang="zh-CN" sz="2000" b="1" dirty="0" smtClean="0">
                <a:solidFill>
                  <a:schemeClr val="tx1"/>
                </a:solidFill>
              </a:rPr>
            </a:br>
            <a:r>
              <a:rPr lang="en-US" altLang="zh-CN" sz="2000" b="1" dirty="0" smtClean="0">
                <a:solidFill>
                  <a:schemeClr val="tx1"/>
                </a:solidFill>
              </a:rPr>
              <a:t>   start = clock();</a:t>
            </a:r>
            <a:br>
              <a:rPr lang="en-US" altLang="zh-CN" sz="2000" b="1" dirty="0" smtClean="0">
                <a:solidFill>
                  <a:schemeClr val="tx1"/>
                </a:solidFill>
              </a:rPr>
            </a:br>
            <a:r>
              <a:rPr lang="en-US" altLang="zh-CN" sz="2000" b="1" dirty="0" smtClean="0">
                <a:solidFill>
                  <a:schemeClr val="tx1"/>
                </a:solidFill>
              </a:rPr>
              <a:t>   f1(MAXN-1, a, 1.1);</a:t>
            </a:r>
            <a:br>
              <a:rPr lang="en-US" altLang="zh-CN" sz="2000" b="1" dirty="0" smtClean="0">
                <a:solidFill>
                  <a:schemeClr val="tx1"/>
                </a:solidFill>
              </a:rPr>
            </a:br>
            <a:r>
              <a:rPr lang="en-US" altLang="zh-CN" sz="2000" b="1" dirty="0" smtClean="0">
                <a:solidFill>
                  <a:schemeClr val="tx1"/>
                </a:solidFill>
              </a:rPr>
              <a:t>   stop = clock();</a:t>
            </a:r>
            <a:br>
              <a:rPr lang="en-US" altLang="zh-CN" sz="2000" b="1" dirty="0" smtClean="0">
                <a:solidFill>
                  <a:schemeClr val="tx1"/>
                </a:solidFill>
              </a:rPr>
            </a:br>
            <a:r>
              <a:rPr lang="en-US" altLang="zh-CN" sz="2000" b="1" dirty="0" smtClean="0">
                <a:solidFill>
                  <a:schemeClr val="tx1"/>
                </a:solidFill>
              </a:rPr>
              <a:t>   duration=((double)(stop-start))/CLK_TCK;</a:t>
            </a:r>
            <a:br>
              <a:rPr lang="en-US" altLang="zh-CN" sz="2000" b="1" dirty="0" smtClean="0">
                <a:solidFill>
                  <a:schemeClr val="tx1"/>
                </a:solidFill>
              </a:rPr>
            </a:br>
            <a:r>
              <a:rPr lang="en-US" altLang="zh-CN" sz="2000" b="1" dirty="0" smtClean="0">
                <a:solidFill>
                  <a:schemeClr val="tx1"/>
                </a:solidFill>
              </a:rPr>
              <a:t>   </a:t>
            </a:r>
            <a:r>
              <a:rPr lang="en-US" altLang="zh-CN" sz="2000" b="1" dirty="0" err="1" smtClean="0">
                <a:solidFill>
                  <a:schemeClr val="tx1"/>
                </a:solidFill>
              </a:rPr>
              <a:t>printf</a:t>
            </a:r>
            <a:r>
              <a:rPr lang="en-US" altLang="zh-CN" sz="2000" b="1" dirty="0" smtClean="0">
                <a:solidFill>
                  <a:schemeClr val="tx1"/>
                </a:solidFill>
              </a:rPr>
              <a:t>("ticks1=%f\n",(double)(stop-start));</a:t>
            </a:r>
            <a:br>
              <a:rPr lang="en-US" altLang="zh-CN" sz="2000" b="1" dirty="0" smtClean="0">
                <a:solidFill>
                  <a:schemeClr val="tx1"/>
                </a:solidFill>
              </a:rPr>
            </a:br>
            <a:r>
              <a:rPr lang="en-US" altLang="zh-CN" sz="2000" b="1" dirty="0" smtClean="0">
                <a:solidFill>
                  <a:schemeClr val="tx1"/>
                </a:solidFill>
              </a:rPr>
              <a:t>   </a:t>
            </a:r>
            <a:r>
              <a:rPr lang="en-US" altLang="zh-CN" sz="2000" b="1" dirty="0" err="1" smtClean="0">
                <a:solidFill>
                  <a:schemeClr val="tx1"/>
                </a:solidFill>
              </a:rPr>
              <a:t>printf</a:t>
            </a:r>
            <a:r>
              <a:rPr lang="en-US" altLang="zh-CN" sz="2000" b="1" dirty="0" smtClean="0">
                <a:solidFill>
                  <a:schemeClr val="tx1"/>
                </a:solidFill>
              </a:rPr>
              <a:t>("duration1 = %6.2e\n", duration);</a:t>
            </a:r>
            <a:endParaRPr lang="en-US" altLang="zh-CN" sz="2000" b="1" dirty="0" smtClean="0">
              <a:solidFill>
                <a:schemeClr val="tx1"/>
              </a:solidFill>
            </a:endParaRPr>
          </a:p>
        </p:txBody>
      </p:sp>
      <p:sp>
        <p:nvSpPr>
          <p:cNvPr id="2" name="矩形 1"/>
          <p:cNvSpPr/>
          <p:nvPr/>
        </p:nvSpPr>
        <p:spPr>
          <a:xfrm>
            <a:off x="3622040" y="1184275"/>
            <a:ext cx="5466715" cy="25533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eaLnBrk="0" hangingPunct="0">
              <a:spcBef>
                <a:spcPct val="20000"/>
              </a:spcBef>
              <a:defRPr/>
            </a:pPr>
            <a:r>
              <a:rPr lang="en-US" altLang="zh-CN" sz="2000" b="1" kern="0" dirty="0">
                <a:solidFill>
                  <a:srgbClr val="0000FF"/>
                </a:solidFill>
              </a:rPr>
              <a:t>start = clock();</a:t>
            </a:r>
            <a:br>
              <a:rPr lang="en-US" altLang="zh-CN" sz="2000" b="1" kern="0" dirty="0">
                <a:solidFill>
                  <a:srgbClr val="0000FF"/>
                </a:solidFill>
              </a:rPr>
            </a:br>
            <a:r>
              <a:rPr lang="en-US" altLang="zh-CN" sz="2000" b="1" kern="0" dirty="0">
                <a:solidFill>
                  <a:srgbClr val="0000FF"/>
                </a:solidFill>
              </a:rPr>
              <a:t>f2(MAXN-1, a, 1.1);</a:t>
            </a:r>
            <a:br>
              <a:rPr lang="en-US" altLang="zh-CN" sz="2000" b="1" kern="0" dirty="0">
                <a:solidFill>
                  <a:srgbClr val="0000FF"/>
                </a:solidFill>
              </a:rPr>
            </a:br>
            <a:r>
              <a:rPr lang="en-US" altLang="zh-CN" sz="2000" b="1" kern="0" dirty="0">
                <a:solidFill>
                  <a:srgbClr val="0000FF"/>
                </a:solidFill>
              </a:rPr>
              <a:t>stop = clock();</a:t>
            </a:r>
            <a:br>
              <a:rPr lang="en-US" altLang="zh-CN" sz="2000" b="1" kern="0" dirty="0">
                <a:solidFill>
                  <a:srgbClr val="0000FF"/>
                </a:solidFill>
              </a:rPr>
            </a:br>
            <a:r>
              <a:rPr lang="en-US" altLang="zh-CN" sz="2000" b="1" kern="0" dirty="0">
                <a:solidFill>
                  <a:srgbClr val="0000FF"/>
                </a:solidFill>
              </a:rPr>
              <a:t>duration=((double)(stop-start))/CLK_TCK;</a:t>
            </a:r>
            <a:br>
              <a:rPr lang="en-US" altLang="zh-CN" sz="2000" b="1" kern="0" dirty="0">
                <a:solidFill>
                  <a:srgbClr val="0000FF"/>
                </a:solidFill>
              </a:rPr>
            </a:br>
            <a:r>
              <a:rPr lang="en-US" altLang="zh-CN" sz="2000" b="1" kern="0" dirty="0" err="1">
                <a:solidFill>
                  <a:srgbClr val="0000FF"/>
                </a:solidFill>
              </a:rPr>
              <a:t>printf</a:t>
            </a:r>
            <a:r>
              <a:rPr lang="en-US" altLang="zh-CN" sz="2000" b="1" kern="0" dirty="0">
                <a:solidFill>
                  <a:srgbClr val="0000FF"/>
                </a:solidFill>
              </a:rPr>
              <a:t>("ticks2=%f\n",(double)(stop-start));</a:t>
            </a:r>
            <a:br>
              <a:rPr lang="en-US" altLang="zh-CN" sz="2000" b="1" kern="0" dirty="0">
                <a:solidFill>
                  <a:srgbClr val="0000FF"/>
                </a:solidFill>
              </a:rPr>
            </a:br>
            <a:r>
              <a:rPr lang="en-US" altLang="zh-CN" sz="2000" b="1" kern="0" dirty="0" err="1">
                <a:solidFill>
                  <a:srgbClr val="0000FF"/>
                </a:solidFill>
              </a:rPr>
              <a:t>printf</a:t>
            </a:r>
            <a:r>
              <a:rPr lang="en-US" altLang="zh-CN" sz="2000" b="1" kern="0" dirty="0">
                <a:solidFill>
                  <a:srgbClr val="0000FF"/>
                </a:solidFill>
              </a:rPr>
              <a:t>("duration2 = %6.2e\n", duration);</a:t>
            </a:r>
            <a:br>
              <a:rPr lang="en-US" altLang="zh-CN" sz="2000" b="1" kern="0" dirty="0">
                <a:solidFill>
                  <a:srgbClr val="0000FF"/>
                </a:solidFill>
              </a:rPr>
            </a:br>
            <a:r>
              <a:rPr lang="en-US" altLang="zh-CN" sz="2000" b="1" kern="0" dirty="0">
                <a:solidFill>
                  <a:srgbClr val="0000FF"/>
                </a:solidFill>
              </a:rPr>
              <a:t>return 0;</a:t>
            </a:r>
            <a:br>
              <a:rPr lang="en-US" altLang="zh-CN" sz="2000" b="1" kern="0" dirty="0">
                <a:solidFill>
                  <a:srgbClr val="0000FF"/>
                </a:solidFill>
              </a:rPr>
            </a:br>
            <a:r>
              <a:rPr lang="en-US" altLang="zh-CN" sz="2000" b="1" kern="0" dirty="0">
                <a:solidFill>
                  <a:srgbClr val="0000FF"/>
                </a:solidFill>
              </a:rPr>
              <a:t>}</a:t>
            </a:r>
            <a:endParaRPr lang="en-US" altLang="zh-CN" sz="2000" b="1" kern="0" dirty="0">
              <a:solidFill>
                <a:srgbClr val="0000FF"/>
              </a:solidFill>
            </a:endParaRPr>
          </a:p>
        </p:txBody>
      </p:sp>
      <p:sp>
        <p:nvSpPr>
          <p:cNvPr id="95235" name="Text Box 4"/>
          <p:cNvSpPr txBox="1">
            <a:spLocks noChangeArrowheads="1"/>
          </p:cNvSpPr>
          <p:nvPr/>
        </p:nvSpPr>
        <p:spPr bwMode="auto">
          <a:xfrm>
            <a:off x="1763713" y="247968"/>
            <a:ext cx="579120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1.6</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算法的后验分析 </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107950" y="1149985"/>
            <a:ext cx="8858885" cy="54229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lstStyle/>
          <a:p>
            <a:pPr marL="0" indent="0">
              <a:buFontTx/>
              <a:buNone/>
            </a:pPr>
            <a:r>
              <a:rPr lang="en-US" altLang="zh-CN" sz="1800" b="1" dirty="0" smtClean="0">
                <a:solidFill>
                  <a:schemeClr val="tx1"/>
                </a:solidFill>
              </a:rPr>
              <a:t>#include &lt;</a:t>
            </a:r>
            <a:r>
              <a:rPr lang="en-US" altLang="zh-CN" sz="1800" b="1" dirty="0" err="1" smtClean="0">
                <a:solidFill>
                  <a:schemeClr val="tx1"/>
                </a:solidFill>
              </a:rPr>
              <a:t>stdio.h</a:t>
            </a:r>
            <a:r>
              <a:rPr lang="en-US" altLang="zh-CN" sz="1800" b="1" dirty="0" smtClean="0">
                <a:solidFill>
                  <a:schemeClr val="tx1"/>
                </a:solidFill>
              </a:rPr>
              <a:t>&gt;#include &lt;</a:t>
            </a:r>
            <a:r>
              <a:rPr lang="en-US" altLang="zh-CN" sz="1800" b="1" dirty="0" err="1" smtClean="0">
                <a:solidFill>
                  <a:schemeClr val="tx1"/>
                </a:solidFill>
              </a:rPr>
              <a:t>time.h</a:t>
            </a:r>
            <a:r>
              <a:rPr lang="en-US" altLang="zh-CN" sz="1800" b="1" dirty="0" smtClean="0">
                <a:solidFill>
                  <a:schemeClr val="tx1"/>
                </a:solidFill>
              </a:rPr>
              <a:t>&gt;#include &lt;</a:t>
            </a:r>
            <a:r>
              <a:rPr lang="en-US" altLang="zh-CN" sz="1800" b="1" dirty="0" err="1" smtClean="0">
                <a:solidFill>
                  <a:schemeClr val="tx1"/>
                </a:solidFill>
              </a:rPr>
              <a:t>math.h</a:t>
            </a:r>
            <a:r>
              <a:rPr lang="en-US" altLang="zh-CN" sz="1800" b="1" dirty="0" smtClean="0">
                <a:solidFill>
                  <a:schemeClr val="tx1"/>
                </a:solidFill>
              </a:rPr>
              <a:t>&gt;</a:t>
            </a:r>
            <a:br>
              <a:rPr lang="en-US" altLang="zh-CN" sz="1800" dirty="0" smtClean="0">
                <a:solidFill>
                  <a:schemeClr val="tx1"/>
                </a:solidFill>
              </a:rPr>
            </a:br>
            <a:r>
              <a:rPr lang="en-US" altLang="zh-CN" sz="1800" b="1" dirty="0" err="1" smtClean="0">
                <a:solidFill>
                  <a:schemeClr val="tx1"/>
                </a:solidFill>
              </a:rPr>
              <a:t>clock_t</a:t>
            </a:r>
            <a:r>
              <a:rPr lang="en-US" altLang="zh-CN" sz="1800" b="1" dirty="0" smtClean="0">
                <a:solidFill>
                  <a:schemeClr val="tx1"/>
                </a:solidFill>
              </a:rPr>
              <a:t> start, </a:t>
            </a:r>
            <a:r>
              <a:rPr lang="en-US" altLang="zh-CN" sz="1800" b="1" dirty="0" err="1" smtClean="0">
                <a:solidFill>
                  <a:schemeClr val="tx1"/>
                </a:solidFill>
              </a:rPr>
              <a:t>stop;double</a:t>
            </a:r>
            <a:r>
              <a:rPr lang="en-US" altLang="zh-CN" sz="1800" b="1" dirty="0" smtClean="0">
                <a:solidFill>
                  <a:schemeClr val="tx1"/>
                </a:solidFill>
              </a:rPr>
              <a:t> duration;</a:t>
            </a:r>
            <a:br>
              <a:rPr lang="en-US" altLang="zh-CN" sz="1800" dirty="0" smtClean="0">
                <a:solidFill>
                  <a:schemeClr val="tx1"/>
                </a:solidFill>
              </a:rPr>
            </a:br>
            <a:r>
              <a:rPr lang="en-US" altLang="zh-CN" sz="1800" b="1" dirty="0" smtClean="0">
                <a:solidFill>
                  <a:schemeClr val="tx1"/>
                </a:solidFill>
              </a:rPr>
              <a:t>#define MAXN 10 /* </a:t>
            </a:r>
            <a:r>
              <a:rPr lang="zh-CN" altLang="en-US" sz="1800" dirty="0" smtClean="0">
                <a:solidFill>
                  <a:schemeClr val="tx1"/>
                </a:solidFill>
              </a:rPr>
              <a:t>多项式最大项数，即多项式阶数</a:t>
            </a:r>
            <a:r>
              <a:rPr lang="en-US" altLang="zh-CN" sz="1800" b="1" dirty="0" smtClean="0">
                <a:solidFill>
                  <a:schemeClr val="tx1"/>
                </a:solidFill>
              </a:rPr>
              <a:t>+1 */</a:t>
            </a:r>
            <a:br>
              <a:rPr lang="zh-CN" altLang="en-US" sz="1800" dirty="0" smtClean="0">
                <a:solidFill>
                  <a:schemeClr val="tx1"/>
                </a:solidFill>
              </a:rPr>
            </a:br>
            <a:r>
              <a:rPr lang="en-US" altLang="zh-CN" sz="1800" b="1" dirty="0" smtClean="0">
                <a:solidFill>
                  <a:schemeClr val="tx1"/>
                </a:solidFill>
              </a:rPr>
              <a:t>double f1( </a:t>
            </a:r>
            <a:r>
              <a:rPr lang="en-US" altLang="zh-CN" sz="1800" b="1" dirty="0" err="1" smtClean="0">
                <a:solidFill>
                  <a:schemeClr val="tx1"/>
                </a:solidFill>
              </a:rPr>
              <a:t>int</a:t>
            </a:r>
            <a:r>
              <a:rPr lang="en-US" altLang="zh-CN" sz="1800" b="1" dirty="0" smtClean="0">
                <a:solidFill>
                  <a:schemeClr val="tx1"/>
                </a:solidFill>
              </a:rPr>
              <a:t> n, double a[], double x );double f2( </a:t>
            </a:r>
            <a:r>
              <a:rPr lang="en-US" altLang="zh-CN" sz="1800" b="1" dirty="0" err="1" smtClean="0">
                <a:solidFill>
                  <a:schemeClr val="tx1"/>
                </a:solidFill>
              </a:rPr>
              <a:t>int</a:t>
            </a:r>
            <a:r>
              <a:rPr lang="en-US" altLang="zh-CN" sz="1800" b="1" dirty="0" smtClean="0">
                <a:solidFill>
                  <a:schemeClr val="tx1"/>
                </a:solidFill>
              </a:rPr>
              <a:t> n, double a[], double x );</a:t>
            </a:r>
            <a:br>
              <a:rPr lang="en-US" altLang="zh-CN" sz="1800" dirty="0" smtClean="0">
                <a:solidFill>
                  <a:schemeClr val="tx1"/>
                </a:solidFill>
              </a:rPr>
            </a:br>
            <a:r>
              <a:rPr lang="en-US" altLang="zh-CN" sz="1800" dirty="0" smtClean="0">
                <a:solidFill>
                  <a:schemeClr val="tx1"/>
                </a:solidFill>
              </a:rPr>
              <a:t>void </a:t>
            </a:r>
            <a:r>
              <a:rPr lang="en-US" altLang="zh-CN" sz="1800" b="1" dirty="0" smtClean="0">
                <a:solidFill>
                  <a:schemeClr val="tx1"/>
                </a:solidFill>
              </a:rPr>
              <a:t>main ()</a:t>
            </a:r>
            <a:br>
              <a:rPr lang="en-US" altLang="zh-CN" sz="1800" dirty="0" smtClean="0">
                <a:solidFill>
                  <a:schemeClr val="tx1"/>
                </a:solidFill>
              </a:rPr>
            </a:br>
            <a:r>
              <a:rPr lang="en-US" altLang="zh-CN" sz="1800" b="1" dirty="0" smtClean="0">
                <a:solidFill>
                  <a:schemeClr val="tx1"/>
                </a:solidFill>
              </a:rPr>
              <a:t>{  </a:t>
            </a:r>
            <a:r>
              <a:rPr lang="en-US" altLang="zh-CN" sz="1800" b="1" dirty="0" err="1" smtClean="0">
                <a:solidFill>
                  <a:schemeClr val="tx1"/>
                </a:solidFill>
              </a:rPr>
              <a:t>int</a:t>
            </a:r>
            <a:r>
              <a:rPr lang="en-US" altLang="zh-CN" sz="1800" b="1" dirty="0" smtClean="0">
                <a:solidFill>
                  <a:schemeClr val="tx1"/>
                </a:solidFill>
              </a:rPr>
              <a:t> </a:t>
            </a:r>
            <a:r>
              <a:rPr lang="en-US" altLang="zh-CN" sz="1800" b="1" dirty="0" err="1" smtClean="0">
                <a:solidFill>
                  <a:schemeClr val="tx1"/>
                </a:solidFill>
              </a:rPr>
              <a:t>i</a:t>
            </a:r>
            <a:r>
              <a:rPr lang="en-US" altLang="zh-CN" sz="1800" b="1" dirty="0" smtClean="0">
                <a:solidFill>
                  <a:schemeClr val="tx1"/>
                </a:solidFill>
              </a:rPr>
              <a:t>;</a:t>
            </a:r>
            <a:br>
              <a:rPr lang="en-US" altLang="zh-CN" sz="1800" dirty="0" smtClean="0">
                <a:solidFill>
                  <a:schemeClr val="tx1"/>
                </a:solidFill>
              </a:rPr>
            </a:br>
            <a:r>
              <a:rPr lang="en-US" altLang="zh-CN" sz="1800" dirty="0" smtClean="0">
                <a:solidFill>
                  <a:schemeClr val="tx1"/>
                </a:solidFill>
              </a:rPr>
              <a:t>   </a:t>
            </a:r>
            <a:r>
              <a:rPr lang="en-US" altLang="zh-CN" sz="1800" b="1" dirty="0" smtClean="0">
                <a:solidFill>
                  <a:schemeClr val="tx1"/>
                </a:solidFill>
              </a:rPr>
              <a:t>double a[MAXN]; /* </a:t>
            </a:r>
            <a:r>
              <a:rPr lang="zh-CN" altLang="en-US" sz="1800" dirty="0" smtClean="0">
                <a:solidFill>
                  <a:schemeClr val="tx1"/>
                </a:solidFill>
              </a:rPr>
              <a:t>存储多项式的系数 </a:t>
            </a:r>
            <a:r>
              <a:rPr lang="zh-CN" altLang="en-US" sz="1800" b="1" dirty="0" smtClean="0">
                <a:solidFill>
                  <a:schemeClr val="tx1"/>
                </a:solidFill>
              </a:rPr>
              <a:t>*</a:t>
            </a:r>
            <a:r>
              <a:rPr lang="en-US" altLang="zh-CN" sz="1800" b="1" dirty="0" smtClean="0">
                <a:solidFill>
                  <a:schemeClr val="tx1"/>
                </a:solidFill>
              </a:rPr>
              <a:t>/</a:t>
            </a:r>
            <a:br>
              <a:rPr lang="zh-CN" altLang="en-US" sz="1800" dirty="0" smtClean="0">
                <a:solidFill>
                  <a:schemeClr val="tx1"/>
                </a:solidFill>
              </a:rPr>
            </a:br>
            <a:r>
              <a:rPr lang="zh-CN" altLang="en-US" sz="1800" dirty="0" smtClean="0">
                <a:solidFill>
                  <a:schemeClr val="tx1"/>
                </a:solidFill>
              </a:rPr>
              <a:t>   </a:t>
            </a:r>
            <a:r>
              <a:rPr lang="en-US" altLang="zh-CN" sz="1800" b="1" dirty="0" smtClean="0">
                <a:solidFill>
                  <a:schemeClr val="tx1"/>
                </a:solidFill>
              </a:rPr>
              <a:t>for ( </a:t>
            </a:r>
            <a:r>
              <a:rPr lang="en-US" altLang="zh-CN" sz="1800" b="1" dirty="0" err="1" smtClean="0">
                <a:solidFill>
                  <a:schemeClr val="tx1"/>
                </a:solidFill>
              </a:rPr>
              <a:t>i</a:t>
            </a:r>
            <a:r>
              <a:rPr lang="en-US" altLang="zh-CN" sz="1800" b="1" dirty="0" smtClean="0">
                <a:solidFill>
                  <a:schemeClr val="tx1"/>
                </a:solidFill>
              </a:rPr>
              <a:t>=0; </a:t>
            </a:r>
            <a:r>
              <a:rPr lang="en-US" altLang="zh-CN" sz="1800" b="1" dirty="0" err="1" smtClean="0">
                <a:solidFill>
                  <a:schemeClr val="tx1"/>
                </a:solidFill>
              </a:rPr>
              <a:t>i</a:t>
            </a:r>
            <a:r>
              <a:rPr lang="en-US" altLang="zh-CN" sz="1800" b="1" dirty="0" smtClean="0">
                <a:solidFill>
                  <a:schemeClr val="tx1"/>
                </a:solidFill>
              </a:rPr>
              <a:t>&lt;MAXN; </a:t>
            </a:r>
            <a:r>
              <a:rPr lang="en-US" altLang="zh-CN" sz="1800" b="1" dirty="0" err="1" smtClean="0">
                <a:solidFill>
                  <a:schemeClr val="tx1"/>
                </a:solidFill>
              </a:rPr>
              <a:t>i</a:t>
            </a:r>
            <a:r>
              <a:rPr lang="en-US" altLang="zh-CN" sz="1800" b="1" dirty="0" smtClean="0">
                <a:solidFill>
                  <a:schemeClr val="tx1"/>
                </a:solidFill>
              </a:rPr>
              <a:t>++ ) a[</a:t>
            </a:r>
            <a:r>
              <a:rPr lang="en-US" altLang="zh-CN" sz="1800" b="1" dirty="0" err="1" smtClean="0">
                <a:solidFill>
                  <a:schemeClr val="tx1"/>
                </a:solidFill>
              </a:rPr>
              <a:t>i</a:t>
            </a:r>
            <a:r>
              <a:rPr lang="en-US" altLang="zh-CN" sz="1800" b="1" dirty="0" smtClean="0">
                <a:solidFill>
                  <a:schemeClr val="tx1"/>
                </a:solidFill>
              </a:rPr>
              <a:t>] = (double)</a:t>
            </a:r>
            <a:r>
              <a:rPr lang="en-US" altLang="zh-CN" sz="1800" b="1" dirty="0" err="1" smtClean="0">
                <a:solidFill>
                  <a:schemeClr val="tx1"/>
                </a:solidFill>
              </a:rPr>
              <a:t>i</a:t>
            </a:r>
            <a:r>
              <a:rPr lang="en-US" altLang="zh-CN" sz="1800" b="1" dirty="0" smtClean="0">
                <a:solidFill>
                  <a:schemeClr val="tx1"/>
                </a:solidFill>
              </a:rPr>
              <a:t>;</a:t>
            </a:r>
            <a:br>
              <a:rPr lang="en-US" altLang="zh-CN" sz="1800" dirty="0" smtClean="0">
                <a:solidFill>
                  <a:schemeClr val="tx1"/>
                </a:solidFill>
              </a:rPr>
            </a:br>
            <a:r>
              <a:rPr lang="en-US" altLang="zh-CN" sz="1800" dirty="0" smtClean="0">
                <a:solidFill>
                  <a:schemeClr val="tx1"/>
                </a:solidFill>
              </a:rPr>
              <a:t>  </a:t>
            </a:r>
            <a:r>
              <a:rPr lang="en-US" altLang="zh-CN" sz="1800" b="1" dirty="0" smtClean="0">
                <a:solidFill>
                  <a:schemeClr val="tx1"/>
                </a:solidFill>
              </a:rPr>
              <a:t> start = clock();</a:t>
            </a:r>
            <a:r>
              <a:rPr lang="en-US" altLang="zh-CN" sz="1800" dirty="0" smtClean="0">
                <a:solidFill>
                  <a:schemeClr val="tx1"/>
                </a:solidFill>
              </a:rPr>
              <a:t>   </a:t>
            </a:r>
            <a:r>
              <a:rPr lang="en-US" altLang="zh-CN" sz="1800" b="1" dirty="0" smtClean="0">
                <a:solidFill>
                  <a:schemeClr val="tx1"/>
                </a:solidFill>
              </a:rPr>
              <a:t>f1(MAXN-1, a, 1.1);</a:t>
            </a:r>
            <a:r>
              <a:rPr lang="en-US" altLang="zh-CN" sz="1800" dirty="0" smtClean="0">
                <a:solidFill>
                  <a:schemeClr val="tx1"/>
                </a:solidFill>
              </a:rPr>
              <a:t>   </a:t>
            </a:r>
            <a:r>
              <a:rPr lang="en-US" altLang="zh-CN" sz="1800" b="1" dirty="0" smtClean="0">
                <a:solidFill>
                  <a:schemeClr val="tx1"/>
                </a:solidFill>
              </a:rPr>
              <a:t>stop = clock();</a:t>
            </a:r>
            <a:br>
              <a:rPr lang="en-US" altLang="zh-CN" sz="1800" dirty="0" smtClean="0">
                <a:solidFill>
                  <a:schemeClr val="tx1"/>
                </a:solidFill>
              </a:rPr>
            </a:br>
            <a:r>
              <a:rPr lang="en-US" altLang="zh-CN" sz="1800" dirty="0" smtClean="0">
                <a:solidFill>
                  <a:schemeClr val="tx1"/>
                </a:solidFill>
              </a:rPr>
              <a:t>   </a:t>
            </a:r>
            <a:r>
              <a:rPr lang="en-US" altLang="zh-CN" sz="1800" b="1" dirty="0" smtClean="0">
                <a:solidFill>
                  <a:schemeClr val="tx1"/>
                </a:solidFill>
              </a:rPr>
              <a:t>duration = ((double)(stop - start))/CLK_TCK;</a:t>
            </a:r>
            <a:br>
              <a:rPr lang="en-US" altLang="zh-CN" sz="1800" dirty="0" smtClean="0">
                <a:solidFill>
                  <a:schemeClr val="tx1"/>
                </a:solidFill>
              </a:rPr>
            </a:br>
            <a:r>
              <a:rPr lang="en-US" altLang="zh-CN" sz="1800" dirty="0" smtClean="0">
                <a:solidFill>
                  <a:schemeClr val="tx1"/>
                </a:solidFill>
              </a:rPr>
              <a:t>   </a:t>
            </a:r>
            <a:r>
              <a:rPr lang="en-US" altLang="zh-CN" sz="1800" b="1" dirty="0" err="1" smtClean="0">
                <a:solidFill>
                  <a:schemeClr val="tx1"/>
                </a:solidFill>
              </a:rPr>
              <a:t>printf</a:t>
            </a:r>
            <a:r>
              <a:rPr lang="en-US" altLang="zh-CN" sz="1800" b="1" dirty="0" smtClean="0">
                <a:solidFill>
                  <a:schemeClr val="tx1"/>
                </a:solidFill>
              </a:rPr>
              <a:t>("ticks1 = %f\n", (double)(stop - start));</a:t>
            </a:r>
            <a:br>
              <a:rPr lang="en-US" altLang="zh-CN" sz="1800" dirty="0" smtClean="0">
                <a:solidFill>
                  <a:schemeClr val="tx1"/>
                </a:solidFill>
              </a:rPr>
            </a:br>
            <a:r>
              <a:rPr lang="en-US" altLang="zh-CN" sz="1800" dirty="0" smtClean="0">
                <a:solidFill>
                  <a:schemeClr val="tx1"/>
                </a:solidFill>
              </a:rPr>
              <a:t>   </a:t>
            </a:r>
            <a:r>
              <a:rPr lang="en-US" altLang="zh-CN" sz="1800" b="1" dirty="0" err="1" smtClean="0">
                <a:solidFill>
                  <a:schemeClr val="tx1"/>
                </a:solidFill>
              </a:rPr>
              <a:t>printf</a:t>
            </a:r>
            <a:r>
              <a:rPr lang="en-US" altLang="zh-CN" sz="1800" b="1" dirty="0" smtClean="0">
                <a:solidFill>
                  <a:schemeClr val="tx1"/>
                </a:solidFill>
              </a:rPr>
              <a:t>("duration1 = %6.2e\n", duration);</a:t>
            </a:r>
            <a:br>
              <a:rPr lang="en-US" altLang="zh-CN" sz="1800" dirty="0" smtClean="0">
                <a:solidFill>
                  <a:schemeClr val="tx1"/>
                </a:solidFill>
              </a:rPr>
            </a:br>
            <a:r>
              <a:rPr lang="en-US" altLang="zh-CN" sz="1800" dirty="0" smtClean="0">
                <a:solidFill>
                  <a:schemeClr val="tx1"/>
                </a:solidFill>
              </a:rPr>
              <a:t>   </a:t>
            </a:r>
            <a:r>
              <a:rPr lang="en-US" altLang="zh-CN" sz="1800" b="1" dirty="0" smtClean="0">
                <a:solidFill>
                  <a:schemeClr val="tx1"/>
                </a:solidFill>
              </a:rPr>
              <a:t>start = clock();</a:t>
            </a:r>
            <a:br>
              <a:rPr lang="en-US" altLang="zh-CN" sz="1800" dirty="0" smtClean="0">
                <a:solidFill>
                  <a:schemeClr val="tx1"/>
                </a:solidFill>
              </a:rPr>
            </a:br>
            <a:r>
              <a:rPr lang="en-US" altLang="zh-CN" sz="1800" dirty="0" smtClean="0">
                <a:solidFill>
                  <a:schemeClr val="tx1"/>
                </a:solidFill>
              </a:rPr>
              <a:t>   </a:t>
            </a:r>
            <a:r>
              <a:rPr lang="en-US" altLang="zh-CN" sz="1800" b="1" dirty="0" smtClean="0">
                <a:solidFill>
                  <a:schemeClr val="tx1"/>
                </a:solidFill>
              </a:rPr>
              <a:t>f2(MAXN-1, a, 1.1);</a:t>
            </a:r>
            <a:br>
              <a:rPr lang="en-US" altLang="zh-CN" sz="1800" dirty="0" smtClean="0">
                <a:solidFill>
                  <a:schemeClr val="tx1"/>
                </a:solidFill>
              </a:rPr>
            </a:br>
            <a:r>
              <a:rPr lang="en-US" altLang="zh-CN" sz="1800" dirty="0" smtClean="0">
                <a:solidFill>
                  <a:schemeClr val="tx1"/>
                </a:solidFill>
              </a:rPr>
              <a:t>   </a:t>
            </a:r>
            <a:r>
              <a:rPr lang="en-US" altLang="zh-CN" sz="1800" b="1" dirty="0" smtClean="0">
                <a:solidFill>
                  <a:schemeClr val="tx1"/>
                </a:solidFill>
              </a:rPr>
              <a:t>stop = clock();</a:t>
            </a:r>
            <a:br>
              <a:rPr lang="en-US" altLang="zh-CN" sz="1800" dirty="0" smtClean="0">
                <a:solidFill>
                  <a:schemeClr val="tx1"/>
                </a:solidFill>
              </a:rPr>
            </a:br>
            <a:r>
              <a:rPr lang="en-US" altLang="zh-CN" sz="1800" dirty="0" smtClean="0">
                <a:solidFill>
                  <a:schemeClr val="tx1"/>
                </a:solidFill>
              </a:rPr>
              <a:t>   </a:t>
            </a:r>
            <a:r>
              <a:rPr lang="en-US" altLang="zh-CN" sz="1800" b="1" dirty="0" smtClean="0">
                <a:solidFill>
                  <a:schemeClr val="tx1"/>
                </a:solidFill>
              </a:rPr>
              <a:t>duration = ((double)(stop - start))/CLK_TCK;</a:t>
            </a:r>
            <a:br>
              <a:rPr lang="en-US" altLang="zh-CN" sz="1800" dirty="0" smtClean="0">
                <a:solidFill>
                  <a:schemeClr val="tx1"/>
                </a:solidFill>
              </a:rPr>
            </a:br>
            <a:r>
              <a:rPr lang="en-US" altLang="zh-CN" sz="1800" dirty="0" smtClean="0">
                <a:solidFill>
                  <a:schemeClr val="tx1"/>
                </a:solidFill>
              </a:rPr>
              <a:t>   </a:t>
            </a:r>
            <a:r>
              <a:rPr lang="en-US" altLang="zh-CN" sz="1800" b="1" dirty="0" err="1" smtClean="0">
                <a:solidFill>
                  <a:schemeClr val="tx1"/>
                </a:solidFill>
              </a:rPr>
              <a:t>printf</a:t>
            </a:r>
            <a:r>
              <a:rPr lang="en-US" altLang="zh-CN" sz="1800" b="1" dirty="0" smtClean="0">
                <a:solidFill>
                  <a:schemeClr val="tx1"/>
                </a:solidFill>
              </a:rPr>
              <a:t>("ticks2 = %f\n", (double)(stop - start));</a:t>
            </a:r>
            <a:br>
              <a:rPr lang="en-US" altLang="zh-CN" sz="1800" dirty="0" smtClean="0">
                <a:solidFill>
                  <a:schemeClr val="tx1"/>
                </a:solidFill>
              </a:rPr>
            </a:br>
            <a:r>
              <a:rPr lang="en-US" altLang="zh-CN" sz="1800" dirty="0" smtClean="0">
                <a:solidFill>
                  <a:schemeClr val="tx1"/>
                </a:solidFill>
              </a:rPr>
              <a:t>   </a:t>
            </a:r>
            <a:r>
              <a:rPr lang="en-US" altLang="zh-CN" sz="1800" b="1" dirty="0" err="1" smtClean="0">
                <a:solidFill>
                  <a:schemeClr val="tx1"/>
                </a:solidFill>
              </a:rPr>
              <a:t>printf</a:t>
            </a:r>
            <a:r>
              <a:rPr lang="en-US" altLang="zh-CN" sz="1800" b="1" dirty="0" smtClean="0">
                <a:solidFill>
                  <a:schemeClr val="tx1"/>
                </a:solidFill>
              </a:rPr>
              <a:t>("duration2 = %6.2e\n", duration);</a:t>
            </a:r>
            <a:br>
              <a:rPr lang="en-US" altLang="zh-CN" sz="1800" dirty="0" smtClean="0">
                <a:solidFill>
                  <a:schemeClr val="tx1"/>
                </a:solidFill>
              </a:rPr>
            </a:br>
            <a:r>
              <a:rPr lang="en-US" altLang="zh-CN" sz="1800" b="1" dirty="0" smtClean="0">
                <a:solidFill>
                  <a:schemeClr val="tx1"/>
                </a:solidFill>
              </a:rPr>
              <a:t>}</a:t>
            </a:r>
            <a:endParaRPr lang="en-US" altLang="zh-CN" sz="1800" b="1" dirty="0" smtClean="0">
              <a:solidFill>
                <a:schemeClr val="tx1"/>
              </a:solidFill>
            </a:endParaRPr>
          </a:p>
        </p:txBody>
      </p:sp>
      <p:pic>
        <p:nvPicPr>
          <p:cNvPr id="221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7815" y="3518535"/>
            <a:ext cx="5928995" cy="2689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5" name="Text Box 4"/>
          <p:cNvSpPr txBox="1">
            <a:spLocks noChangeArrowheads="1"/>
          </p:cNvSpPr>
          <p:nvPr/>
        </p:nvSpPr>
        <p:spPr bwMode="auto">
          <a:xfrm>
            <a:off x="1763713" y="247968"/>
            <a:ext cx="579120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1.6</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算法的后验分析 </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142844" y="142852"/>
            <a:ext cx="9001156" cy="85725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gn="l"/>
            <a:r>
              <a:rPr lang="zh-CN" altLang="en-US" sz="2400" b="1" dirty="0" smtClean="0">
                <a:latin typeface="华文楷体" panose="02010600040101010101" pitchFamily="2" charset="-122"/>
                <a:ea typeface="华文楷体" panose="02010600040101010101" pitchFamily="2" charset="-122"/>
              </a:rPr>
              <a:t>让被测函数重复运行充分多次，使得测出的总的时钟打点</a:t>
            </a:r>
            <a:br>
              <a:rPr lang="zh-CN" altLang="en-US" sz="2400" b="1" dirty="0" smtClean="0">
                <a:latin typeface="华文楷体" panose="02010600040101010101" pitchFamily="2" charset="-122"/>
                <a:ea typeface="华文楷体" panose="02010600040101010101" pitchFamily="2" charset="-122"/>
              </a:rPr>
            </a:br>
            <a:r>
              <a:rPr lang="zh-CN" altLang="en-US" sz="2400" b="1" dirty="0" smtClean="0">
                <a:latin typeface="华文楷体" panose="02010600040101010101" pitchFamily="2" charset="-122"/>
                <a:ea typeface="华文楷体" panose="02010600040101010101" pitchFamily="2" charset="-122"/>
              </a:rPr>
              <a:t>间隔充分长，最后计算被测函数平均每次运行的时间即可</a:t>
            </a:r>
            <a:r>
              <a:rPr lang="en-US" altLang="zh-CN" sz="2400" b="1" dirty="0" smtClean="0">
                <a:latin typeface="华文楷体" panose="02010600040101010101" pitchFamily="2" charset="-122"/>
                <a:ea typeface="华文楷体" panose="02010600040101010101" pitchFamily="2" charset="-122"/>
              </a:rPr>
              <a:t>!</a:t>
            </a:r>
            <a:endParaRPr lang="zh-CN" altLang="en-US" sz="2400" b="1" dirty="0" smtClean="0">
              <a:latin typeface="华文楷体" panose="02010600040101010101" pitchFamily="2" charset="-122"/>
              <a:ea typeface="华文楷体" panose="02010600040101010101" pitchFamily="2" charset="-122"/>
            </a:endParaRPr>
          </a:p>
        </p:txBody>
      </p:sp>
      <p:sp>
        <p:nvSpPr>
          <p:cNvPr id="100355" name="内容占位符 2"/>
          <p:cNvSpPr>
            <a:spLocks noGrp="1"/>
          </p:cNvSpPr>
          <p:nvPr>
            <p:ph idx="1"/>
          </p:nvPr>
        </p:nvSpPr>
        <p:spPr>
          <a:xfrm>
            <a:off x="179705" y="1052195"/>
            <a:ext cx="8856345" cy="557911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lstStyle/>
          <a:p>
            <a:pPr marL="0" indent="0">
              <a:buFontTx/>
              <a:buNone/>
            </a:pPr>
            <a:r>
              <a:rPr lang="en-US" altLang="zh-CN" sz="2000" b="1" dirty="0" smtClean="0"/>
              <a:t>#include &lt;</a:t>
            </a:r>
            <a:r>
              <a:rPr lang="en-US" altLang="zh-CN" sz="2000" b="1" dirty="0" err="1" smtClean="0"/>
              <a:t>stdio.h</a:t>
            </a:r>
            <a:r>
              <a:rPr lang="en-US" altLang="zh-CN" sz="2000" b="1" dirty="0" smtClean="0"/>
              <a:t>&gt;</a:t>
            </a:r>
            <a:br>
              <a:rPr lang="en-US" altLang="zh-CN" sz="2000" dirty="0" smtClean="0"/>
            </a:br>
            <a:r>
              <a:rPr lang="en-US" altLang="zh-CN" sz="2000" b="1" dirty="0" smtClean="0"/>
              <a:t>#include &lt;</a:t>
            </a:r>
            <a:r>
              <a:rPr lang="en-US" altLang="zh-CN" sz="2000" b="1" dirty="0" err="1" smtClean="0"/>
              <a:t>time.h</a:t>
            </a:r>
            <a:r>
              <a:rPr lang="en-US" altLang="zh-CN" sz="2000" b="1" dirty="0" smtClean="0"/>
              <a:t>&gt;</a:t>
            </a:r>
            <a:br>
              <a:rPr lang="en-US" altLang="zh-CN" sz="2000" dirty="0" smtClean="0"/>
            </a:br>
            <a:r>
              <a:rPr lang="en-US" altLang="zh-CN" sz="2000" b="1" dirty="0" smtClean="0"/>
              <a:t>#include &lt;</a:t>
            </a:r>
            <a:r>
              <a:rPr lang="en-US" altLang="zh-CN" sz="2000" b="1" dirty="0" err="1" smtClean="0"/>
              <a:t>math.h</a:t>
            </a:r>
            <a:r>
              <a:rPr lang="en-US" altLang="zh-CN" sz="2000" b="1" dirty="0" smtClean="0"/>
              <a:t>&gt;</a:t>
            </a:r>
            <a:br>
              <a:rPr lang="en-US" altLang="zh-CN" sz="2000" dirty="0" smtClean="0"/>
            </a:br>
            <a:r>
              <a:rPr lang="en-US" altLang="zh-CN" sz="2000" b="1" dirty="0" smtClean="0"/>
              <a:t>……</a:t>
            </a:r>
            <a:br>
              <a:rPr lang="en-US" altLang="zh-CN" sz="2000" dirty="0" smtClean="0"/>
            </a:br>
            <a:r>
              <a:rPr lang="en-US" altLang="zh-CN" sz="2000" b="1" u="sng" dirty="0" smtClean="0">
                <a:solidFill>
                  <a:srgbClr val="CC0099"/>
                </a:solidFill>
              </a:rPr>
              <a:t>#define MAXK 1e7 /* </a:t>
            </a:r>
            <a:r>
              <a:rPr lang="zh-CN" altLang="en-US" sz="2000" b="1" u="sng" dirty="0" smtClean="0">
                <a:solidFill>
                  <a:srgbClr val="CC0099"/>
                </a:solidFill>
              </a:rPr>
              <a:t>被测函数最大重复调用次数 *</a:t>
            </a:r>
            <a:r>
              <a:rPr lang="en-US" altLang="zh-CN" sz="2000" b="1" u="sng" dirty="0" smtClean="0">
                <a:solidFill>
                  <a:srgbClr val="CC0099"/>
                </a:solidFill>
              </a:rPr>
              <a:t>/</a:t>
            </a:r>
            <a:br>
              <a:rPr lang="zh-CN" altLang="en-US" sz="2000" u="sng" dirty="0" smtClean="0">
                <a:solidFill>
                  <a:srgbClr val="FF0000"/>
                </a:solidFill>
              </a:rPr>
            </a:br>
            <a:r>
              <a:rPr lang="en-US" altLang="zh-CN" sz="2000" b="1" dirty="0" smtClean="0"/>
              <a:t>……</a:t>
            </a:r>
            <a:br>
              <a:rPr lang="zh-CN" altLang="en-US" sz="2000" dirty="0" smtClean="0"/>
            </a:br>
            <a:r>
              <a:rPr lang="zh-CN" altLang="en-US" sz="2000" dirty="0" smtClean="0"/>
              <a:t>v</a:t>
            </a:r>
            <a:r>
              <a:rPr lang="en-US" altLang="zh-CN" sz="2000" dirty="0" smtClean="0"/>
              <a:t>oid </a:t>
            </a:r>
            <a:r>
              <a:rPr lang="en-US" altLang="zh-CN" sz="2000" b="1" dirty="0" smtClean="0"/>
              <a:t>main ()</a:t>
            </a:r>
            <a:br>
              <a:rPr lang="en-US" altLang="zh-CN" sz="2000" dirty="0" smtClean="0"/>
            </a:br>
            <a:r>
              <a:rPr lang="en-US" altLang="zh-CN" sz="2000" b="1" dirty="0" smtClean="0"/>
              <a:t>{ ……</a:t>
            </a:r>
            <a:br>
              <a:rPr lang="en-US" altLang="zh-CN" sz="2000" dirty="0" smtClean="0"/>
            </a:br>
            <a:r>
              <a:rPr lang="en-US" altLang="zh-CN" sz="2000" b="1" dirty="0" smtClean="0"/>
              <a:t>start = clock();</a:t>
            </a:r>
            <a:br>
              <a:rPr lang="en-US" altLang="zh-CN" sz="2000" dirty="0" smtClean="0"/>
            </a:br>
            <a:r>
              <a:rPr lang="en-US" altLang="zh-CN" sz="2000" b="1" dirty="0" smtClean="0">
                <a:solidFill>
                  <a:srgbClr val="0000FF"/>
                </a:solidFill>
              </a:rPr>
              <a:t>for ( </a:t>
            </a:r>
            <a:r>
              <a:rPr lang="en-US" altLang="zh-CN" sz="2000" b="1" dirty="0" err="1" smtClean="0">
                <a:solidFill>
                  <a:srgbClr val="0000FF"/>
                </a:solidFill>
              </a:rPr>
              <a:t>i</a:t>
            </a:r>
            <a:r>
              <a:rPr lang="en-US" altLang="zh-CN" sz="2000" b="1" dirty="0" smtClean="0">
                <a:solidFill>
                  <a:srgbClr val="0000FF"/>
                </a:solidFill>
              </a:rPr>
              <a:t>=0; </a:t>
            </a:r>
            <a:r>
              <a:rPr lang="en-US" altLang="zh-CN" sz="2000" b="1" dirty="0" err="1" smtClean="0">
                <a:solidFill>
                  <a:srgbClr val="0000FF"/>
                </a:solidFill>
              </a:rPr>
              <a:t>i</a:t>
            </a:r>
            <a:r>
              <a:rPr lang="en-US" altLang="zh-CN" sz="2000" b="1" dirty="0" smtClean="0">
                <a:solidFill>
                  <a:srgbClr val="0000FF"/>
                </a:solidFill>
              </a:rPr>
              <a:t>&lt;MAXK; </a:t>
            </a:r>
            <a:r>
              <a:rPr lang="en-US" altLang="zh-CN" sz="2000" b="1" dirty="0" err="1" smtClean="0">
                <a:solidFill>
                  <a:srgbClr val="0000FF"/>
                </a:solidFill>
              </a:rPr>
              <a:t>i</a:t>
            </a:r>
            <a:r>
              <a:rPr lang="en-US" altLang="zh-CN" sz="2000" b="1" dirty="0" smtClean="0">
                <a:solidFill>
                  <a:srgbClr val="0000FF"/>
                </a:solidFill>
              </a:rPr>
              <a:t>++ ) /* </a:t>
            </a:r>
            <a:r>
              <a:rPr lang="zh-CN" altLang="en-US" sz="2000" dirty="0" smtClean="0">
                <a:solidFill>
                  <a:srgbClr val="0000FF"/>
                </a:solidFill>
              </a:rPr>
              <a:t>重复调用函数以获得充分多的时钟打点数</a:t>
            </a:r>
            <a:r>
              <a:rPr lang="zh-CN" altLang="en-US" sz="2000" b="1" dirty="0" smtClean="0">
                <a:solidFill>
                  <a:srgbClr val="0000FF"/>
                </a:solidFill>
              </a:rPr>
              <a:t>*</a:t>
            </a:r>
            <a:r>
              <a:rPr lang="en-US" altLang="zh-CN" sz="2000" b="1" dirty="0" smtClean="0">
                <a:solidFill>
                  <a:srgbClr val="0000FF"/>
                </a:solidFill>
              </a:rPr>
              <a:t>/</a:t>
            </a:r>
            <a:br>
              <a:rPr lang="zh-CN" altLang="en-US" sz="2000" dirty="0" smtClean="0">
                <a:solidFill>
                  <a:srgbClr val="0000FF"/>
                </a:solidFill>
              </a:rPr>
            </a:br>
            <a:r>
              <a:rPr lang="zh-CN" altLang="en-US" sz="2000" dirty="0" smtClean="0">
                <a:solidFill>
                  <a:srgbClr val="0000FF"/>
                </a:solidFill>
              </a:rPr>
              <a:t>      </a:t>
            </a:r>
            <a:r>
              <a:rPr lang="en-US" altLang="zh-CN" sz="2000" b="1" dirty="0" smtClean="0">
                <a:solidFill>
                  <a:srgbClr val="0000FF"/>
                </a:solidFill>
              </a:rPr>
              <a:t>f1(MAXN-1, a, 1.1);</a:t>
            </a:r>
            <a:br>
              <a:rPr lang="en-US" altLang="zh-CN" sz="2000" dirty="0" smtClean="0">
                <a:solidFill>
                  <a:srgbClr val="0000FF"/>
                </a:solidFill>
              </a:rPr>
            </a:br>
            <a:r>
              <a:rPr lang="en-US" altLang="zh-CN" sz="2000" b="1" dirty="0" smtClean="0"/>
              <a:t>stop = clock();</a:t>
            </a:r>
            <a:br>
              <a:rPr lang="en-US" altLang="zh-CN" sz="2000" dirty="0" smtClean="0"/>
            </a:br>
            <a:r>
              <a:rPr lang="en-US" altLang="zh-CN" sz="2000" b="1" dirty="0" smtClean="0"/>
              <a:t>duration = ((double)(stop - start))/CLK_TCK/MAXK; /* </a:t>
            </a:r>
            <a:r>
              <a:rPr lang="zh-CN" altLang="en-US" sz="2000" dirty="0" smtClean="0"/>
              <a:t>计算函数单次运行的时间 </a:t>
            </a:r>
            <a:r>
              <a:rPr lang="zh-CN" altLang="en-US" sz="2000" b="1" dirty="0" smtClean="0"/>
              <a:t>*</a:t>
            </a:r>
            <a:r>
              <a:rPr lang="en-US" altLang="zh-CN" sz="2000" b="1" dirty="0" smtClean="0"/>
              <a:t>/</a:t>
            </a:r>
            <a:br>
              <a:rPr lang="zh-CN" altLang="en-US" sz="2000" dirty="0" smtClean="0"/>
            </a:br>
            <a:r>
              <a:rPr lang="en-US" altLang="zh-CN" sz="2000" b="1" dirty="0" err="1" smtClean="0"/>
              <a:t>printf</a:t>
            </a:r>
            <a:r>
              <a:rPr lang="en-US" altLang="zh-CN" sz="2000" b="1" dirty="0" smtClean="0"/>
              <a:t>("ticks1 = %f\n", (double)(stop - start));</a:t>
            </a:r>
            <a:br>
              <a:rPr lang="en-US" altLang="zh-CN" sz="2000" dirty="0" smtClean="0"/>
            </a:br>
            <a:r>
              <a:rPr lang="en-US" altLang="zh-CN" sz="2000" b="1" dirty="0" err="1" smtClean="0"/>
              <a:t>printf</a:t>
            </a:r>
            <a:r>
              <a:rPr lang="en-US" altLang="zh-CN" sz="2000" b="1" dirty="0" smtClean="0"/>
              <a:t>("duration1 = %6.2e\n", duration);</a:t>
            </a:r>
            <a:br>
              <a:rPr lang="en-US" altLang="zh-CN" sz="2000" dirty="0" smtClean="0"/>
            </a:br>
            <a:r>
              <a:rPr lang="en-US" altLang="zh-CN" sz="2000" b="1" dirty="0" smtClean="0"/>
              <a:t>……</a:t>
            </a:r>
            <a:br>
              <a:rPr lang="en-US" altLang="zh-CN" sz="2000" dirty="0" smtClean="0"/>
            </a:br>
            <a:r>
              <a:rPr lang="en-US" altLang="zh-CN" sz="2000" b="1" dirty="0" smtClean="0"/>
              <a:t>}</a:t>
            </a:r>
            <a:endParaRPr lang="zh-CN" altLang="en-US" sz="2000" dirty="0" smtClean="0"/>
          </a:p>
        </p:txBody>
      </p:sp>
      <p:pic>
        <p:nvPicPr>
          <p:cNvPr id="220161"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6535" y="2614930"/>
            <a:ext cx="5844540" cy="346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4"/>
          <p:cNvSpPr txBox="1">
            <a:spLocks noChangeArrowheads="1"/>
          </p:cNvSpPr>
          <p:nvPr/>
        </p:nvSpPr>
        <p:spPr bwMode="auto">
          <a:xfrm>
            <a:off x="746125" y="1358900"/>
            <a:ext cx="7910513"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3907F1"/>
                </a:solidFill>
                <a:latin typeface="华文楷体" panose="02010600040101010101" pitchFamily="2" charset="-122"/>
                <a:ea typeface="华文楷体" panose="02010600040101010101" pitchFamily="2" charset="-122"/>
              </a:rPr>
              <a:t>一般步骤：</a:t>
            </a:r>
            <a:endParaRPr kumimoji="1" lang="zh-CN" altLang="en-US" sz="3200" b="1" dirty="0">
              <a:solidFill>
                <a:srgbClr val="3907F1"/>
              </a:solidFill>
              <a:latin typeface="华文楷体" panose="02010600040101010101" pitchFamily="2" charset="-122"/>
              <a:ea typeface="华文楷体" panose="02010600040101010101" pitchFamily="2" charset="-122"/>
            </a:endParaRPr>
          </a:p>
          <a:p>
            <a:pPr eaLnBrk="1" hangingPunct="1">
              <a:spcBef>
                <a:spcPct val="50000"/>
              </a:spcBef>
            </a:pPr>
            <a:r>
              <a:rPr kumimoji="1" lang="en-US" altLang="zh-CN" sz="2800" b="1" dirty="0">
                <a:solidFill>
                  <a:srgbClr val="3907F1"/>
                </a:solidFill>
                <a:latin typeface="华文楷体" panose="02010600040101010101" pitchFamily="2" charset="-122"/>
                <a:ea typeface="华文楷体" panose="02010600040101010101" pitchFamily="2" charset="-122"/>
              </a:rPr>
              <a:t>1.  </a:t>
            </a:r>
            <a:r>
              <a:rPr kumimoji="1" lang="zh-CN" altLang="en-US" sz="2800" b="1" dirty="0">
                <a:solidFill>
                  <a:srgbClr val="3907F1"/>
                </a:solidFill>
                <a:latin typeface="华文楷体" panose="02010600040101010101" pitchFamily="2" charset="-122"/>
                <a:ea typeface="华文楷体" panose="02010600040101010101" pitchFamily="2" charset="-122"/>
              </a:rPr>
              <a:t>明确实验目的 </a:t>
            </a:r>
            <a:endParaRPr kumimoji="1" lang="zh-CN" altLang="en-US" sz="2800" b="1" dirty="0">
              <a:solidFill>
                <a:srgbClr val="3907F1"/>
              </a:solidFill>
              <a:latin typeface="华文楷体" panose="02010600040101010101" pitchFamily="2" charset="-122"/>
              <a:ea typeface="华文楷体" panose="02010600040101010101" pitchFamily="2" charset="-122"/>
            </a:endParaRPr>
          </a:p>
          <a:p>
            <a:pPr algn="just" eaLnBrk="1" hangingPunct="1">
              <a:spcBef>
                <a:spcPct val="50000"/>
              </a:spcBef>
            </a:pPr>
            <a:r>
              <a:rPr kumimoji="1" lang="en-US" altLang="zh-CN" sz="2800" b="1" dirty="0">
                <a:solidFill>
                  <a:srgbClr val="3907F1"/>
                </a:solidFill>
                <a:latin typeface="华文楷体" panose="02010600040101010101" pitchFamily="2" charset="-122"/>
                <a:ea typeface="华文楷体" panose="02010600040101010101" pitchFamily="2" charset="-122"/>
              </a:rPr>
              <a:t>2. </a:t>
            </a:r>
            <a:r>
              <a:rPr kumimoji="1" lang="zh-CN" altLang="en-US" sz="2800" b="1" dirty="0">
                <a:solidFill>
                  <a:srgbClr val="3907F1"/>
                </a:solidFill>
                <a:latin typeface="华文楷体" panose="02010600040101010101" pitchFamily="2" charset="-122"/>
                <a:ea typeface="华文楷体" panose="02010600040101010101" pitchFamily="2" charset="-122"/>
              </a:rPr>
              <a:t>决定度量算法效率的方法，为实验准备算法的程序实现</a:t>
            </a:r>
            <a:endParaRPr kumimoji="1" lang="zh-CN" altLang="en-US" sz="2800" dirty="0">
              <a:solidFill>
                <a:srgbClr val="3907F1"/>
              </a:solidFill>
              <a:latin typeface="华文楷体" panose="02010600040101010101" pitchFamily="2" charset="-122"/>
              <a:ea typeface="华文楷体" panose="02010600040101010101" pitchFamily="2" charset="-122"/>
            </a:endParaRPr>
          </a:p>
          <a:p>
            <a:pPr eaLnBrk="1" hangingPunct="1">
              <a:spcBef>
                <a:spcPct val="50000"/>
              </a:spcBef>
            </a:pPr>
            <a:r>
              <a:rPr kumimoji="1" lang="en-US" altLang="zh-CN" sz="2800" b="1" dirty="0">
                <a:solidFill>
                  <a:srgbClr val="3907F1"/>
                </a:solidFill>
                <a:latin typeface="华文楷体" panose="02010600040101010101" pitchFamily="2" charset="-122"/>
                <a:ea typeface="华文楷体" panose="02010600040101010101" pitchFamily="2" charset="-122"/>
              </a:rPr>
              <a:t>3.  </a:t>
            </a:r>
            <a:r>
              <a:rPr kumimoji="1" lang="zh-CN" altLang="en-US" sz="2800" b="1" dirty="0">
                <a:solidFill>
                  <a:srgbClr val="3907F1"/>
                </a:solidFill>
                <a:latin typeface="华文楷体" panose="02010600040101010101" pitchFamily="2" charset="-122"/>
                <a:ea typeface="华文楷体" panose="02010600040101010101" pitchFamily="2" charset="-122"/>
              </a:rPr>
              <a:t>决定输入样本，生成实验数据</a:t>
            </a:r>
            <a:r>
              <a:rPr kumimoji="1" lang="zh-CN" altLang="en-US" sz="2800" dirty="0">
                <a:solidFill>
                  <a:srgbClr val="3907F1"/>
                </a:solidFill>
                <a:latin typeface="华文楷体" panose="02010600040101010101" pitchFamily="2" charset="-122"/>
                <a:ea typeface="华文楷体" panose="02010600040101010101" pitchFamily="2" charset="-122"/>
              </a:rPr>
              <a:t> </a:t>
            </a:r>
            <a:endParaRPr kumimoji="1" lang="zh-CN" altLang="en-US" sz="2800" dirty="0">
              <a:solidFill>
                <a:srgbClr val="3907F1"/>
              </a:solidFill>
              <a:latin typeface="华文楷体" panose="02010600040101010101" pitchFamily="2" charset="-122"/>
              <a:ea typeface="华文楷体" panose="02010600040101010101" pitchFamily="2" charset="-122"/>
            </a:endParaRPr>
          </a:p>
          <a:p>
            <a:pPr algn="just" eaLnBrk="1" hangingPunct="1">
              <a:spcBef>
                <a:spcPct val="50000"/>
              </a:spcBef>
            </a:pPr>
            <a:r>
              <a:rPr kumimoji="1" lang="en-US" altLang="zh-CN" sz="2800" b="1" dirty="0">
                <a:solidFill>
                  <a:srgbClr val="3907F1"/>
                </a:solidFill>
                <a:latin typeface="华文楷体" panose="02010600040101010101" pitchFamily="2" charset="-122"/>
                <a:ea typeface="华文楷体" panose="02010600040101010101" pitchFamily="2" charset="-122"/>
              </a:rPr>
              <a:t>4. </a:t>
            </a:r>
            <a:r>
              <a:rPr kumimoji="1" lang="zh-CN" altLang="en-US" sz="2800" b="1" dirty="0">
                <a:solidFill>
                  <a:srgbClr val="3907F1"/>
                </a:solidFill>
                <a:latin typeface="华文楷体" panose="02010600040101010101" pitchFamily="2" charset="-122"/>
                <a:ea typeface="华文楷体" panose="02010600040101010101" pitchFamily="2" charset="-122"/>
              </a:rPr>
              <a:t>对输入样本运行算法对应的程序，记录得到的实验数据</a:t>
            </a:r>
            <a:endParaRPr kumimoji="1" lang="zh-CN" altLang="en-US" sz="2800" dirty="0">
              <a:solidFill>
                <a:srgbClr val="3907F1"/>
              </a:solidFill>
              <a:latin typeface="华文楷体" panose="02010600040101010101" pitchFamily="2" charset="-122"/>
              <a:ea typeface="华文楷体" panose="02010600040101010101" pitchFamily="2" charset="-122"/>
            </a:endParaRPr>
          </a:p>
          <a:p>
            <a:pPr eaLnBrk="1" hangingPunct="1">
              <a:spcBef>
                <a:spcPct val="50000"/>
              </a:spcBef>
            </a:pPr>
            <a:r>
              <a:rPr kumimoji="1" lang="en-US" altLang="zh-CN" sz="2800" b="1" dirty="0">
                <a:solidFill>
                  <a:srgbClr val="3907F1"/>
                </a:solidFill>
                <a:latin typeface="华文楷体" panose="02010600040101010101" pitchFamily="2" charset="-122"/>
                <a:ea typeface="华文楷体" panose="02010600040101010101" pitchFamily="2" charset="-122"/>
              </a:rPr>
              <a:t>5.  </a:t>
            </a:r>
            <a:r>
              <a:rPr kumimoji="1" lang="zh-CN" altLang="en-US" sz="2800" b="1" dirty="0">
                <a:solidFill>
                  <a:srgbClr val="3907F1"/>
                </a:solidFill>
                <a:latin typeface="华文楷体" panose="02010600040101010101" pitchFamily="2" charset="-122"/>
                <a:ea typeface="华文楷体" panose="02010600040101010101" pitchFamily="2" charset="-122"/>
              </a:rPr>
              <a:t>分析得到的实验数据</a:t>
            </a:r>
            <a:r>
              <a:rPr kumimoji="1" lang="zh-CN" altLang="en-US" sz="2600" dirty="0">
                <a:solidFill>
                  <a:srgbClr val="3907F1"/>
                </a:solidFill>
                <a:latin typeface="华文楷体" panose="02010600040101010101" pitchFamily="2" charset="-122"/>
                <a:ea typeface="华文楷体" panose="02010600040101010101" pitchFamily="2" charset="-122"/>
              </a:rPr>
              <a:t> </a:t>
            </a:r>
            <a:endParaRPr kumimoji="1" lang="zh-CN" altLang="en-US" sz="2600" dirty="0">
              <a:solidFill>
                <a:srgbClr val="3907F1"/>
              </a:solidFill>
              <a:latin typeface="华文楷体" panose="02010600040101010101" pitchFamily="2" charset="-122"/>
              <a:ea typeface="华文楷体" panose="02010600040101010101" pitchFamily="2" charset="-122"/>
            </a:endParaRPr>
          </a:p>
        </p:txBody>
      </p:sp>
      <p:sp>
        <p:nvSpPr>
          <p:cNvPr id="95235" name="Text Box 4"/>
          <p:cNvSpPr txBox="1">
            <a:spLocks noChangeArrowheads="1"/>
          </p:cNvSpPr>
          <p:nvPr/>
        </p:nvSpPr>
        <p:spPr bwMode="auto">
          <a:xfrm>
            <a:off x="1763713" y="247968"/>
            <a:ext cx="579120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1.6</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算法的后验分析 </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ChangeArrowheads="1"/>
          </p:cNvSpPr>
          <p:nvPr/>
        </p:nvSpPr>
        <p:spPr bwMode="auto">
          <a:xfrm>
            <a:off x="304800" y="1227932"/>
            <a:ext cx="30086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dirty="0">
                <a:solidFill>
                  <a:srgbClr val="3907F1"/>
                </a:solidFill>
                <a:latin typeface="华文楷体" panose="02010600040101010101" pitchFamily="2" charset="-122"/>
                <a:ea typeface="华文楷体" panose="02010600040101010101" pitchFamily="2" charset="-122"/>
              </a:rPr>
              <a:t>表格法记录实验数据 </a:t>
            </a:r>
            <a:endParaRPr kumimoji="1" lang="zh-CN" altLang="en-US" sz="2400" b="1" dirty="0">
              <a:solidFill>
                <a:srgbClr val="3907F1"/>
              </a:solidFill>
              <a:latin typeface="华文楷体" panose="02010600040101010101" pitchFamily="2" charset="-122"/>
              <a:ea typeface="华文楷体" panose="02010600040101010101" pitchFamily="2" charset="-122"/>
            </a:endParaRPr>
          </a:p>
        </p:txBody>
      </p:sp>
      <p:sp>
        <p:nvSpPr>
          <p:cNvPr id="102403" name="Rectangle 46"/>
          <p:cNvSpPr>
            <a:spLocks noChangeArrowheads="1"/>
          </p:cNvSpPr>
          <p:nvPr/>
        </p:nvSpPr>
        <p:spPr bwMode="auto">
          <a:xfrm>
            <a:off x="7897813" y="2220913"/>
            <a:ext cx="927100"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129,799</a:t>
            </a:r>
            <a:endParaRPr kumimoji="1" lang="en-US" altLang="zh-CN" sz="2000" b="1">
              <a:latin typeface="华文楷体" panose="02010600040101010101" pitchFamily="2" charset="-122"/>
              <a:ea typeface="华文楷体" panose="02010600040101010101" pitchFamily="2" charset="-122"/>
            </a:endParaRPr>
          </a:p>
        </p:txBody>
      </p:sp>
      <p:sp>
        <p:nvSpPr>
          <p:cNvPr id="102404" name="Rectangle 45"/>
          <p:cNvSpPr>
            <a:spLocks noChangeArrowheads="1"/>
          </p:cNvSpPr>
          <p:nvPr/>
        </p:nvSpPr>
        <p:spPr bwMode="auto">
          <a:xfrm>
            <a:off x="6970713" y="2220913"/>
            <a:ext cx="927100"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113,063</a:t>
            </a:r>
            <a:endParaRPr kumimoji="1" lang="en-US" altLang="zh-CN" sz="2000" b="1">
              <a:latin typeface="华文楷体" panose="02010600040101010101" pitchFamily="2" charset="-122"/>
              <a:ea typeface="华文楷体" panose="02010600040101010101" pitchFamily="2" charset="-122"/>
            </a:endParaRPr>
          </a:p>
        </p:txBody>
      </p:sp>
      <p:sp>
        <p:nvSpPr>
          <p:cNvPr id="102405" name="Rectangle 44"/>
          <p:cNvSpPr>
            <a:spLocks noChangeArrowheads="1"/>
          </p:cNvSpPr>
          <p:nvPr/>
        </p:nvSpPr>
        <p:spPr bwMode="auto">
          <a:xfrm>
            <a:off x="6146800" y="2220913"/>
            <a:ext cx="823913"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91,274</a:t>
            </a:r>
            <a:endParaRPr kumimoji="1" lang="en-US" altLang="zh-CN" sz="2000" b="1">
              <a:latin typeface="华文楷体" panose="02010600040101010101" pitchFamily="2" charset="-122"/>
              <a:ea typeface="华文楷体" panose="02010600040101010101" pitchFamily="2" charset="-122"/>
            </a:endParaRPr>
          </a:p>
        </p:txBody>
      </p:sp>
      <p:sp>
        <p:nvSpPr>
          <p:cNvPr id="102406" name="Rectangle 43"/>
          <p:cNvSpPr>
            <a:spLocks noChangeArrowheads="1"/>
          </p:cNvSpPr>
          <p:nvPr/>
        </p:nvSpPr>
        <p:spPr bwMode="auto">
          <a:xfrm>
            <a:off x="5322888" y="2220913"/>
            <a:ext cx="823912"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78,692</a:t>
            </a:r>
            <a:endParaRPr kumimoji="1" lang="en-US" altLang="zh-CN" sz="2000" b="1">
              <a:latin typeface="华文楷体" panose="02010600040101010101" pitchFamily="2" charset="-122"/>
              <a:ea typeface="华文楷体" panose="02010600040101010101" pitchFamily="2" charset="-122"/>
            </a:endParaRPr>
          </a:p>
        </p:txBody>
      </p:sp>
      <p:sp>
        <p:nvSpPr>
          <p:cNvPr id="102407" name="Rectangle 42"/>
          <p:cNvSpPr>
            <a:spLocks noChangeArrowheads="1"/>
          </p:cNvSpPr>
          <p:nvPr/>
        </p:nvSpPr>
        <p:spPr bwMode="auto">
          <a:xfrm>
            <a:off x="4497388" y="2220913"/>
            <a:ext cx="825500"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67,272</a:t>
            </a:r>
            <a:endParaRPr kumimoji="1" lang="en-US" altLang="zh-CN" sz="2000" b="1">
              <a:latin typeface="华文楷体" panose="02010600040101010101" pitchFamily="2" charset="-122"/>
              <a:ea typeface="华文楷体" panose="02010600040101010101" pitchFamily="2" charset="-122"/>
            </a:endParaRPr>
          </a:p>
        </p:txBody>
      </p:sp>
      <p:sp>
        <p:nvSpPr>
          <p:cNvPr id="102408" name="Rectangle 41"/>
          <p:cNvSpPr>
            <a:spLocks noChangeArrowheads="1"/>
          </p:cNvSpPr>
          <p:nvPr/>
        </p:nvSpPr>
        <p:spPr bwMode="auto">
          <a:xfrm>
            <a:off x="3673475" y="2220913"/>
            <a:ext cx="823913"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53,010</a:t>
            </a:r>
            <a:endParaRPr kumimoji="1" lang="en-US" altLang="zh-CN" sz="2000" b="1">
              <a:latin typeface="华文楷体" panose="02010600040101010101" pitchFamily="2" charset="-122"/>
              <a:ea typeface="华文楷体" panose="02010600040101010101" pitchFamily="2" charset="-122"/>
            </a:endParaRPr>
          </a:p>
        </p:txBody>
      </p:sp>
      <p:sp>
        <p:nvSpPr>
          <p:cNvPr id="102409" name="Rectangle 40"/>
          <p:cNvSpPr>
            <a:spLocks noChangeArrowheads="1"/>
          </p:cNvSpPr>
          <p:nvPr/>
        </p:nvSpPr>
        <p:spPr bwMode="auto">
          <a:xfrm>
            <a:off x="2849563" y="2220913"/>
            <a:ext cx="823912"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39,992</a:t>
            </a:r>
            <a:endParaRPr kumimoji="1" lang="en-US" altLang="zh-CN" sz="2000" b="1">
              <a:latin typeface="华文楷体" panose="02010600040101010101" pitchFamily="2" charset="-122"/>
              <a:ea typeface="华文楷体" panose="02010600040101010101" pitchFamily="2" charset="-122"/>
            </a:endParaRPr>
          </a:p>
        </p:txBody>
      </p:sp>
      <p:sp>
        <p:nvSpPr>
          <p:cNvPr id="102410" name="Rectangle 39"/>
          <p:cNvSpPr>
            <a:spLocks noChangeArrowheads="1"/>
          </p:cNvSpPr>
          <p:nvPr/>
        </p:nvSpPr>
        <p:spPr bwMode="auto">
          <a:xfrm>
            <a:off x="2025650" y="2220913"/>
            <a:ext cx="823913"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24,303</a:t>
            </a:r>
            <a:endParaRPr kumimoji="1" lang="en-US" altLang="zh-CN" sz="2000" b="1">
              <a:latin typeface="华文楷体" panose="02010600040101010101" pitchFamily="2" charset="-122"/>
              <a:ea typeface="华文楷体" panose="02010600040101010101" pitchFamily="2" charset="-122"/>
            </a:endParaRPr>
          </a:p>
        </p:txBody>
      </p:sp>
      <p:sp>
        <p:nvSpPr>
          <p:cNvPr id="102411" name="Rectangle 38"/>
          <p:cNvSpPr>
            <a:spLocks noChangeArrowheads="1"/>
          </p:cNvSpPr>
          <p:nvPr/>
        </p:nvSpPr>
        <p:spPr bwMode="auto">
          <a:xfrm>
            <a:off x="1201738" y="2220913"/>
            <a:ext cx="823912"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000" b="1">
                <a:latin typeface="华文楷体" panose="02010600040101010101" pitchFamily="2" charset="-122"/>
                <a:ea typeface="华文楷体" panose="02010600040101010101" pitchFamily="2" charset="-122"/>
                <a:cs typeface="Times New Roman" panose="02020603050405020304" pitchFamily="18" charset="0"/>
              </a:rPr>
              <a:t>11,966</a:t>
            </a:r>
            <a:endParaRPr kumimoji="1" lang="en-US" altLang="zh-CN" sz="2000" b="1">
              <a:latin typeface="华文楷体" panose="02010600040101010101" pitchFamily="2" charset="-122"/>
              <a:ea typeface="华文楷体" panose="02010600040101010101" pitchFamily="2" charset="-122"/>
            </a:endParaRPr>
          </a:p>
        </p:txBody>
      </p:sp>
      <p:sp>
        <p:nvSpPr>
          <p:cNvPr id="102412" name="Rectangle 37"/>
          <p:cNvSpPr>
            <a:spLocks noChangeArrowheads="1"/>
          </p:cNvSpPr>
          <p:nvPr/>
        </p:nvSpPr>
        <p:spPr bwMode="auto">
          <a:xfrm>
            <a:off x="447675" y="2220913"/>
            <a:ext cx="769938"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zh-CN" altLang="en-US" sz="2000" b="1">
                <a:latin typeface="华文楷体" panose="02010600040101010101" pitchFamily="2" charset="-122"/>
                <a:ea typeface="华文楷体" panose="02010600040101010101" pitchFamily="2" charset="-122"/>
                <a:cs typeface="Times New Roman" panose="02020603050405020304" pitchFamily="18" charset="0"/>
              </a:rPr>
              <a:t>次数</a:t>
            </a:r>
            <a:endParaRPr kumimoji="1" lang="zh-CN" altLang="en-US" sz="2000" b="1">
              <a:latin typeface="华文楷体" panose="02010600040101010101" pitchFamily="2" charset="-122"/>
              <a:ea typeface="华文楷体" panose="02010600040101010101" pitchFamily="2" charset="-122"/>
            </a:endParaRPr>
          </a:p>
        </p:txBody>
      </p:sp>
      <p:grpSp>
        <p:nvGrpSpPr>
          <p:cNvPr id="102413" name="Group 135"/>
          <p:cNvGrpSpPr/>
          <p:nvPr/>
        </p:nvGrpSpPr>
        <p:grpSpPr bwMode="auto">
          <a:xfrm>
            <a:off x="431800" y="1775460"/>
            <a:ext cx="8453438" cy="852170"/>
            <a:chOff x="312" y="1678"/>
            <a:chExt cx="5325" cy="838"/>
          </a:xfrm>
        </p:grpSpPr>
        <p:sp>
          <p:nvSpPr>
            <p:cNvPr id="102437" name="Rectangle 36"/>
            <p:cNvSpPr>
              <a:spLocks noChangeArrowheads="1"/>
            </p:cNvSpPr>
            <p:nvPr/>
          </p:nvSpPr>
          <p:spPr bwMode="auto">
            <a:xfrm>
              <a:off x="5026" y="1678"/>
              <a:ext cx="584"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9000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38" name="Rectangle 35"/>
            <p:cNvSpPr>
              <a:spLocks noChangeArrowheads="1"/>
            </p:cNvSpPr>
            <p:nvPr/>
          </p:nvSpPr>
          <p:spPr bwMode="auto">
            <a:xfrm>
              <a:off x="4442" y="1678"/>
              <a:ext cx="584"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8000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39" name="Rectangle 34"/>
            <p:cNvSpPr>
              <a:spLocks noChangeArrowheads="1"/>
            </p:cNvSpPr>
            <p:nvPr/>
          </p:nvSpPr>
          <p:spPr bwMode="auto">
            <a:xfrm>
              <a:off x="3923" y="1678"/>
              <a:ext cx="519"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7000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40" name="Rectangle 33"/>
            <p:cNvSpPr>
              <a:spLocks noChangeArrowheads="1"/>
            </p:cNvSpPr>
            <p:nvPr/>
          </p:nvSpPr>
          <p:spPr bwMode="auto">
            <a:xfrm>
              <a:off x="3404" y="1678"/>
              <a:ext cx="519"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6000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41" name="Rectangle 32"/>
            <p:cNvSpPr>
              <a:spLocks noChangeArrowheads="1"/>
            </p:cNvSpPr>
            <p:nvPr/>
          </p:nvSpPr>
          <p:spPr bwMode="auto">
            <a:xfrm>
              <a:off x="2884" y="1678"/>
              <a:ext cx="520"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5000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42" name="Rectangle 31"/>
            <p:cNvSpPr>
              <a:spLocks noChangeArrowheads="1"/>
            </p:cNvSpPr>
            <p:nvPr/>
          </p:nvSpPr>
          <p:spPr bwMode="auto">
            <a:xfrm>
              <a:off x="2365" y="1678"/>
              <a:ext cx="519"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4000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43" name="Rectangle 30"/>
            <p:cNvSpPr>
              <a:spLocks noChangeArrowheads="1"/>
            </p:cNvSpPr>
            <p:nvPr/>
          </p:nvSpPr>
          <p:spPr bwMode="auto">
            <a:xfrm>
              <a:off x="1846" y="1678"/>
              <a:ext cx="519"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3000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44" name="Rectangle 29"/>
            <p:cNvSpPr>
              <a:spLocks noChangeArrowheads="1"/>
            </p:cNvSpPr>
            <p:nvPr/>
          </p:nvSpPr>
          <p:spPr bwMode="auto">
            <a:xfrm>
              <a:off x="1327" y="1678"/>
              <a:ext cx="519"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2000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45" name="Rectangle 28"/>
            <p:cNvSpPr>
              <a:spLocks noChangeArrowheads="1"/>
            </p:cNvSpPr>
            <p:nvPr/>
          </p:nvSpPr>
          <p:spPr bwMode="auto">
            <a:xfrm>
              <a:off x="808" y="1678"/>
              <a:ext cx="519"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rPr>
                <a:t>1000</a:t>
              </a:r>
              <a:endParaRPr kumimoji="1"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46" name="Rectangle 27"/>
            <p:cNvSpPr>
              <a:spLocks noChangeArrowheads="1"/>
            </p:cNvSpPr>
            <p:nvPr/>
          </p:nvSpPr>
          <p:spPr bwMode="auto">
            <a:xfrm>
              <a:off x="323" y="1678"/>
              <a:ext cx="485"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lstStyle/>
            <a:p>
              <a:pPr marL="342900" indent="-342900"/>
              <a:r>
                <a:rPr kumimoji="1" lang="zh-CN" altLang="en-US" sz="2400" b="1">
                  <a:latin typeface="华文楷体" panose="02010600040101010101" pitchFamily="2" charset="-122"/>
                  <a:ea typeface="华文楷体" panose="02010600040101010101" pitchFamily="2" charset="-122"/>
                  <a:cs typeface="Times New Roman" panose="02020603050405020304" pitchFamily="18" charset="0"/>
                </a:rPr>
                <a:t>规模</a:t>
              </a:r>
              <a:endParaRPr kumimoji="1" lang="zh-CN" altLang="en-US"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2447" name="Line 47"/>
            <p:cNvSpPr>
              <a:spLocks noChangeShapeType="1"/>
            </p:cNvSpPr>
            <p:nvPr/>
          </p:nvSpPr>
          <p:spPr bwMode="auto">
            <a:xfrm>
              <a:off x="323" y="1678"/>
              <a:ext cx="5287" cy="0"/>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48" name="Line 48"/>
            <p:cNvSpPr>
              <a:spLocks noChangeShapeType="1"/>
            </p:cNvSpPr>
            <p:nvPr/>
          </p:nvSpPr>
          <p:spPr bwMode="auto">
            <a:xfrm>
              <a:off x="323" y="2511"/>
              <a:ext cx="5287" cy="0"/>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49" name="Line 53"/>
            <p:cNvSpPr>
              <a:spLocks noChangeShapeType="1"/>
            </p:cNvSpPr>
            <p:nvPr/>
          </p:nvSpPr>
          <p:spPr bwMode="auto">
            <a:xfrm>
              <a:off x="323" y="2126"/>
              <a:ext cx="5287" cy="0"/>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grpSp>
          <p:nvGrpSpPr>
            <p:cNvPr id="102450" name="Group 133"/>
            <p:cNvGrpSpPr/>
            <p:nvPr/>
          </p:nvGrpSpPr>
          <p:grpSpPr bwMode="auto">
            <a:xfrm>
              <a:off x="312" y="1678"/>
              <a:ext cx="1523" cy="829"/>
              <a:chOff x="272" y="1671"/>
              <a:chExt cx="1523" cy="2143"/>
            </a:xfrm>
          </p:grpSpPr>
          <p:sp>
            <p:nvSpPr>
              <p:cNvPr id="102459" name="Line 49"/>
              <p:cNvSpPr>
                <a:spLocks noChangeShapeType="1"/>
              </p:cNvSpPr>
              <p:nvPr/>
            </p:nvSpPr>
            <p:spPr bwMode="auto">
              <a:xfrm>
                <a:off x="272" y="167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60" name="Line 55"/>
              <p:cNvSpPr>
                <a:spLocks noChangeShapeType="1"/>
              </p:cNvSpPr>
              <p:nvPr/>
            </p:nvSpPr>
            <p:spPr bwMode="auto">
              <a:xfrm>
                <a:off x="757" y="167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61" name="Line 58"/>
              <p:cNvSpPr>
                <a:spLocks noChangeShapeType="1"/>
              </p:cNvSpPr>
              <p:nvPr/>
            </p:nvSpPr>
            <p:spPr bwMode="auto">
              <a:xfrm>
                <a:off x="1276" y="167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62" name="Line 61"/>
              <p:cNvSpPr>
                <a:spLocks noChangeShapeType="1"/>
              </p:cNvSpPr>
              <p:nvPr/>
            </p:nvSpPr>
            <p:spPr bwMode="auto">
              <a:xfrm>
                <a:off x="1795" y="167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grpSp>
        <p:grpSp>
          <p:nvGrpSpPr>
            <p:cNvPr id="102451" name="Group 134"/>
            <p:cNvGrpSpPr/>
            <p:nvPr/>
          </p:nvGrpSpPr>
          <p:grpSpPr bwMode="auto">
            <a:xfrm>
              <a:off x="2344" y="1678"/>
              <a:ext cx="3293" cy="822"/>
              <a:chOff x="2314" y="1621"/>
              <a:chExt cx="3293" cy="2143"/>
            </a:xfrm>
          </p:grpSpPr>
          <p:sp>
            <p:nvSpPr>
              <p:cNvPr id="102452" name="Line 50"/>
              <p:cNvSpPr>
                <a:spLocks noChangeShapeType="1"/>
              </p:cNvSpPr>
              <p:nvPr/>
            </p:nvSpPr>
            <p:spPr bwMode="auto">
              <a:xfrm>
                <a:off x="5607" y="162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53" name="Line 64"/>
              <p:cNvSpPr>
                <a:spLocks noChangeShapeType="1"/>
              </p:cNvSpPr>
              <p:nvPr/>
            </p:nvSpPr>
            <p:spPr bwMode="auto">
              <a:xfrm>
                <a:off x="2314" y="162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54" name="Line 67"/>
              <p:cNvSpPr>
                <a:spLocks noChangeShapeType="1"/>
              </p:cNvSpPr>
              <p:nvPr/>
            </p:nvSpPr>
            <p:spPr bwMode="auto">
              <a:xfrm>
                <a:off x="2833" y="162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55" name="Line 70"/>
              <p:cNvSpPr>
                <a:spLocks noChangeShapeType="1"/>
              </p:cNvSpPr>
              <p:nvPr/>
            </p:nvSpPr>
            <p:spPr bwMode="auto">
              <a:xfrm>
                <a:off x="3353" y="162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56" name="Line 73"/>
              <p:cNvSpPr>
                <a:spLocks noChangeShapeType="1"/>
              </p:cNvSpPr>
              <p:nvPr/>
            </p:nvSpPr>
            <p:spPr bwMode="auto">
              <a:xfrm>
                <a:off x="3872" y="162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57" name="Line 76"/>
              <p:cNvSpPr>
                <a:spLocks noChangeShapeType="1"/>
              </p:cNvSpPr>
              <p:nvPr/>
            </p:nvSpPr>
            <p:spPr bwMode="auto">
              <a:xfrm>
                <a:off x="4391" y="162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sp>
            <p:nvSpPr>
              <p:cNvPr id="102458" name="Line 79"/>
              <p:cNvSpPr>
                <a:spLocks noChangeShapeType="1"/>
              </p:cNvSpPr>
              <p:nvPr/>
            </p:nvSpPr>
            <p:spPr bwMode="auto">
              <a:xfrm>
                <a:off x="4975" y="1621"/>
                <a:ext cx="0" cy="2143"/>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18000">
                <a:spAutoFit/>
              </a:bodyPr>
              <a:lstStyle/>
              <a:p>
                <a:endParaRPr lang="zh-CN" altLang="en-US">
                  <a:latin typeface="华文楷体" panose="02010600040101010101" pitchFamily="2" charset="-122"/>
                  <a:ea typeface="华文楷体" panose="02010600040101010101" pitchFamily="2" charset="-122"/>
                </a:endParaRPr>
              </a:p>
            </p:txBody>
          </p:sp>
        </p:grpSp>
      </p:grpSp>
      <p:sp>
        <p:nvSpPr>
          <p:cNvPr id="102414" name="Rectangle 136"/>
          <p:cNvSpPr>
            <a:spLocks noChangeArrowheads="1"/>
          </p:cNvSpPr>
          <p:nvPr/>
        </p:nvSpPr>
        <p:spPr bwMode="auto">
          <a:xfrm>
            <a:off x="341313" y="3259932"/>
            <a:ext cx="30086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dirty="0">
                <a:solidFill>
                  <a:srgbClr val="3907F1"/>
                </a:solidFill>
                <a:latin typeface="华文楷体" panose="02010600040101010101" pitchFamily="2" charset="-122"/>
                <a:ea typeface="华文楷体" panose="02010600040101010101" pitchFamily="2" charset="-122"/>
              </a:rPr>
              <a:t>散点图记录实验数据 </a:t>
            </a:r>
            <a:endParaRPr kumimoji="1" lang="zh-CN" altLang="en-US" sz="2400" b="1" dirty="0">
              <a:solidFill>
                <a:srgbClr val="3907F1"/>
              </a:solidFill>
              <a:latin typeface="华文楷体" panose="02010600040101010101" pitchFamily="2" charset="-122"/>
              <a:ea typeface="华文楷体" panose="02010600040101010101" pitchFamily="2" charset="-122"/>
            </a:endParaRPr>
          </a:p>
        </p:txBody>
      </p:sp>
      <p:grpSp>
        <p:nvGrpSpPr>
          <p:cNvPr id="102415" name="Group 162"/>
          <p:cNvGrpSpPr/>
          <p:nvPr/>
        </p:nvGrpSpPr>
        <p:grpSpPr bwMode="auto">
          <a:xfrm>
            <a:off x="1035050" y="3840480"/>
            <a:ext cx="5652770" cy="2816155"/>
            <a:chOff x="1559" y="2245"/>
            <a:chExt cx="3561" cy="1850"/>
          </a:xfrm>
        </p:grpSpPr>
        <p:sp>
          <p:nvSpPr>
            <p:cNvPr id="102417" name="Line 138"/>
            <p:cNvSpPr>
              <a:spLocks noChangeShapeType="1"/>
            </p:cNvSpPr>
            <p:nvPr/>
          </p:nvSpPr>
          <p:spPr bwMode="auto">
            <a:xfrm>
              <a:off x="1873" y="3776"/>
              <a:ext cx="2854"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102418" name="Line 139"/>
            <p:cNvSpPr>
              <a:spLocks noChangeShapeType="1"/>
            </p:cNvSpPr>
            <p:nvPr/>
          </p:nvSpPr>
          <p:spPr bwMode="auto">
            <a:xfrm flipV="1">
              <a:off x="1859" y="2275"/>
              <a:ext cx="2" cy="1502"/>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102419" name="Text Box 141"/>
            <p:cNvSpPr txBox="1">
              <a:spLocks noChangeArrowheads="1"/>
            </p:cNvSpPr>
            <p:nvPr/>
          </p:nvSpPr>
          <p:spPr bwMode="auto">
            <a:xfrm>
              <a:off x="1559" y="2245"/>
              <a:ext cx="199" cy="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zh-CN" altLang="en-US" sz="2000" b="1">
                  <a:latin typeface="华文楷体" panose="02010600040101010101" pitchFamily="2" charset="-122"/>
                  <a:ea typeface="华文楷体" panose="02010600040101010101" pitchFamily="2" charset="-122"/>
                </a:rPr>
                <a:t>执</a:t>
              </a:r>
              <a:endParaRPr lang="zh-CN" altLang="en-US" sz="2000" b="1">
                <a:latin typeface="华文楷体" panose="02010600040101010101" pitchFamily="2" charset="-122"/>
                <a:ea typeface="华文楷体" panose="02010600040101010101" pitchFamily="2" charset="-122"/>
              </a:endParaRPr>
            </a:p>
            <a:p>
              <a:pPr eaLnBrk="1" hangingPunct="1">
                <a:lnSpc>
                  <a:spcPct val="80000"/>
                </a:lnSpc>
              </a:pPr>
              <a:r>
                <a:rPr lang="zh-CN" altLang="en-US" sz="2000" b="1">
                  <a:latin typeface="华文楷体" panose="02010600040101010101" pitchFamily="2" charset="-122"/>
                  <a:ea typeface="华文楷体" panose="02010600040101010101" pitchFamily="2" charset="-122"/>
                </a:rPr>
                <a:t>行</a:t>
              </a:r>
              <a:endParaRPr lang="zh-CN" altLang="en-US" sz="2000" b="1">
                <a:latin typeface="华文楷体" panose="02010600040101010101" pitchFamily="2" charset="-122"/>
                <a:ea typeface="华文楷体" panose="02010600040101010101" pitchFamily="2" charset="-122"/>
              </a:endParaRPr>
            </a:p>
            <a:p>
              <a:pPr eaLnBrk="1" hangingPunct="1">
                <a:lnSpc>
                  <a:spcPct val="80000"/>
                </a:lnSpc>
              </a:pPr>
              <a:r>
                <a:rPr lang="zh-CN" altLang="en-US" sz="2000" b="1">
                  <a:latin typeface="华文楷体" panose="02010600040101010101" pitchFamily="2" charset="-122"/>
                  <a:ea typeface="华文楷体" panose="02010600040101010101" pitchFamily="2" charset="-122"/>
                </a:rPr>
                <a:t>次</a:t>
              </a:r>
              <a:endParaRPr lang="zh-CN" altLang="en-US" sz="2000" b="1">
                <a:latin typeface="华文楷体" panose="02010600040101010101" pitchFamily="2" charset="-122"/>
                <a:ea typeface="华文楷体" panose="02010600040101010101" pitchFamily="2" charset="-122"/>
              </a:endParaRPr>
            </a:p>
            <a:p>
              <a:pPr eaLnBrk="1" hangingPunct="1">
                <a:lnSpc>
                  <a:spcPct val="80000"/>
                </a:lnSpc>
              </a:pPr>
              <a:r>
                <a:rPr lang="zh-CN" altLang="en-US" sz="2000" b="1">
                  <a:latin typeface="华文楷体" panose="02010600040101010101" pitchFamily="2" charset="-122"/>
                  <a:ea typeface="华文楷体" panose="02010600040101010101" pitchFamily="2" charset="-122"/>
                </a:rPr>
                <a:t>数</a:t>
              </a:r>
              <a:endParaRPr lang="zh-CN" altLang="en-US" sz="2000" b="1">
                <a:latin typeface="华文楷体" panose="02010600040101010101" pitchFamily="2" charset="-122"/>
                <a:ea typeface="华文楷体" panose="02010600040101010101" pitchFamily="2" charset="-122"/>
              </a:endParaRPr>
            </a:p>
            <a:p>
              <a:pPr eaLnBrk="1" hangingPunct="1">
                <a:lnSpc>
                  <a:spcPct val="80000"/>
                </a:lnSpc>
              </a:pPr>
              <a:r>
                <a:rPr lang="zh-CN" altLang="en-US" sz="2000" b="1">
                  <a:latin typeface="华文楷体" panose="02010600040101010101" pitchFamily="2" charset="-122"/>
                  <a:ea typeface="华文楷体" panose="02010600040101010101" pitchFamily="2" charset="-122"/>
                </a:rPr>
                <a:t>或</a:t>
              </a:r>
              <a:endParaRPr lang="zh-CN" altLang="en-US" sz="2000" b="1">
                <a:latin typeface="华文楷体" panose="02010600040101010101" pitchFamily="2" charset="-122"/>
                <a:ea typeface="华文楷体" panose="02010600040101010101" pitchFamily="2" charset="-122"/>
              </a:endParaRPr>
            </a:p>
            <a:p>
              <a:pPr eaLnBrk="1" hangingPunct="1">
                <a:lnSpc>
                  <a:spcPct val="80000"/>
                </a:lnSpc>
              </a:pPr>
              <a:r>
                <a:rPr lang="zh-CN" altLang="en-US" sz="2000" b="1">
                  <a:latin typeface="华文楷体" panose="02010600040101010101" pitchFamily="2" charset="-122"/>
                  <a:ea typeface="华文楷体" panose="02010600040101010101" pitchFamily="2" charset="-122"/>
                </a:rPr>
                <a:t>时</a:t>
              </a:r>
              <a:endParaRPr lang="zh-CN" altLang="en-US" sz="2000" b="1">
                <a:latin typeface="华文楷体" panose="02010600040101010101" pitchFamily="2" charset="-122"/>
                <a:ea typeface="华文楷体" panose="02010600040101010101" pitchFamily="2" charset="-122"/>
              </a:endParaRPr>
            </a:p>
            <a:p>
              <a:pPr eaLnBrk="1" hangingPunct="1">
                <a:lnSpc>
                  <a:spcPct val="80000"/>
                </a:lnSpc>
              </a:pPr>
              <a:r>
                <a:rPr lang="zh-CN" altLang="en-US" sz="2000" b="1">
                  <a:latin typeface="华文楷体" panose="02010600040101010101" pitchFamily="2" charset="-122"/>
                  <a:ea typeface="华文楷体" panose="02010600040101010101" pitchFamily="2" charset="-122"/>
                </a:rPr>
                <a:t>间 </a:t>
              </a:r>
              <a:endParaRPr lang="zh-CN" altLang="en-US" sz="2000" b="1">
                <a:latin typeface="华文楷体" panose="02010600040101010101" pitchFamily="2" charset="-122"/>
                <a:ea typeface="华文楷体" panose="02010600040101010101" pitchFamily="2" charset="-122"/>
              </a:endParaRPr>
            </a:p>
          </p:txBody>
        </p:sp>
        <p:sp>
          <p:nvSpPr>
            <p:cNvPr id="102420" name="Oval 143"/>
            <p:cNvSpPr>
              <a:spLocks noChangeArrowheads="1"/>
            </p:cNvSpPr>
            <p:nvPr/>
          </p:nvSpPr>
          <p:spPr bwMode="auto">
            <a:xfrm>
              <a:off x="2599" y="3603"/>
              <a:ext cx="44"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1" name="Oval 144"/>
            <p:cNvSpPr>
              <a:spLocks noChangeArrowheads="1"/>
            </p:cNvSpPr>
            <p:nvPr/>
          </p:nvSpPr>
          <p:spPr bwMode="auto">
            <a:xfrm>
              <a:off x="2550" y="3493"/>
              <a:ext cx="44"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2" name="Oval 145"/>
            <p:cNvSpPr>
              <a:spLocks noChangeArrowheads="1"/>
            </p:cNvSpPr>
            <p:nvPr/>
          </p:nvSpPr>
          <p:spPr bwMode="auto">
            <a:xfrm>
              <a:off x="3159" y="3177"/>
              <a:ext cx="44" cy="28"/>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3" name="Oval 146"/>
            <p:cNvSpPr>
              <a:spLocks noChangeArrowheads="1"/>
            </p:cNvSpPr>
            <p:nvPr/>
          </p:nvSpPr>
          <p:spPr bwMode="auto">
            <a:xfrm>
              <a:off x="2741" y="3538"/>
              <a:ext cx="44"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4" name="Oval 147"/>
            <p:cNvSpPr>
              <a:spLocks noChangeArrowheads="1"/>
            </p:cNvSpPr>
            <p:nvPr/>
          </p:nvSpPr>
          <p:spPr bwMode="auto">
            <a:xfrm>
              <a:off x="3052" y="3386"/>
              <a:ext cx="44" cy="28"/>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5" name="Oval 148"/>
            <p:cNvSpPr>
              <a:spLocks noChangeArrowheads="1"/>
            </p:cNvSpPr>
            <p:nvPr/>
          </p:nvSpPr>
          <p:spPr bwMode="auto">
            <a:xfrm>
              <a:off x="3354" y="3188"/>
              <a:ext cx="45"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6" name="Oval 149"/>
            <p:cNvSpPr>
              <a:spLocks noChangeArrowheads="1"/>
            </p:cNvSpPr>
            <p:nvPr/>
          </p:nvSpPr>
          <p:spPr bwMode="auto">
            <a:xfrm>
              <a:off x="3430" y="3067"/>
              <a:ext cx="44" cy="28"/>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7" name="Oval 150"/>
            <p:cNvSpPr>
              <a:spLocks noChangeArrowheads="1"/>
            </p:cNvSpPr>
            <p:nvPr/>
          </p:nvSpPr>
          <p:spPr bwMode="auto">
            <a:xfrm>
              <a:off x="3430" y="2896"/>
              <a:ext cx="44"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8" name="Oval 151"/>
            <p:cNvSpPr>
              <a:spLocks noChangeArrowheads="1"/>
            </p:cNvSpPr>
            <p:nvPr/>
          </p:nvSpPr>
          <p:spPr bwMode="auto">
            <a:xfrm>
              <a:off x="3607" y="2714"/>
              <a:ext cx="45"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29" name="Oval 152"/>
            <p:cNvSpPr>
              <a:spLocks noChangeArrowheads="1"/>
            </p:cNvSpPr>
            <p:nvPr/>
          </p:nvSpPr>
          <p:spPr bwMode="auto">
            <a:xfrm>
              <a:off x="3785" y="2663"/>
              <a:ext cx="45"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30" name="Oval 153"/>
            <p:cNvSpPr>
              <a:spLocks noChangeArrowheads="1"/>
            </p:cNvSpPr>
            <p:nvPr/>
          </p:nvSpPr>
          <p:spPr bwMode="auto">
            <a:xfrm>
              <a:off x="3585" y="2841"/>
              <a:ext cx="45" cy="28"/>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31" name="Oval 154"/>
            <p:cNvSpPr>
              <a:spLocks noChangeArrowheads="1"/>
            </p:cNvSpPr>
            <p:nvPr/>
          </p:nvSpPr>
          <p:spPr bwMode="auto">
            <a:xfrm>
              <a:off x="3536" y="2955"/>
              <a:ext cx="45"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32" name="Oval 155"/>
            <p:cNvSpPr>
              <a:spLocks noChangeArrowheads="1"/>
            </p:cNvSpPr>
            <p:nvPr/>
          </p:nvSpPr>
          <p:spPr bwMode="auto">
            <a:xfrm>
              <a:off x="2816" y="3365"/>
              <a:ext cx="45" cy="29"/>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33" name="Oval 156"/>
            <p:cNvSpPr>
              <a:spLocks noChangeArrowheads="1"/>
            </p:cNvSpPr>
            <p:nvPr/>
          </p:nvSpPr>
          <p:spPr bwMode="auto">
            <a:xfrm>
              <a:off x="2714" y="3390"/>
              <a:ext cx="45"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34" name="Oval 157"/>
            <p:cNvSpPr>
              <a:spLocks noChangeArrowheads="1"/>
            </p:cNvSpPr>
            <p:nvPr/>
          </p:nvSpPr>
          <p:spPr bwMode="auto">
            <a:xfrm>
              <a:off x="3061" y="3273"/>
              <a:ext cx="44" cy="27"/>
            </a:xfrm>
            <a:prstGeom prst="ellipse">
              <a:avLst/>
            </a:prstGeom>
            <a:solidFill>
              <a:srgbClr val="000000"/>
            </a:solidFill>
            <a:ln w="9525">
              <a:solidFill>
                <a:srgbClr val="000000"/>
              </a:solidFill>
              <a:round/>
            </a:ln>
          </p:spPr>
          <p:txBody>
            <a:bodyPr/>
            <a:lstStyle/>
            <a:p>
              <a:endParaRPr lang="zh-CN" altLang="en-US" b="1">
                <a:latin typeface="华文楷体" panose="02010600040101010101" pitchFamily="2" charset="-122"/>
                <a:ea typeface="华文楷体" panose="02010600040101010101" pitchFamily="2" charset="-122"/>
              </a:endParaRPr>
            </a:p>
          </p:txBody>
        </p:sp>
        <p:sp>
          <p:nvSpPr>
            <p:cNvPr id="102435" name="Freeform 158"/>
            <p:cNvSpPr/>
            <p:nvPr/>
          </p:nvSpPr>
          <p:spPr bwMode="auto">
            <a:xfrm>
              <a:off x="1897" y="2487"/>
              <a:ext cx="1933" cy="1285"/>
            </a:xfrm>
            <a:custGeom>
              <a:avLst/>
              <a:gdLst>
                <a:gd name="T0" fmla="*/ 0 w 2610"/>
                <a:gd name="T1" fmla="*/ 239 h 2250"/>
                <a:gd name="T2" fmla="*/ 202 w 2610"/>
                <a:gd name="T3" fmla="*/ 217 h 2250"/>
                <a:gd name="T4" fmla="*/ 532 w 2610"/>
                <a:gd name="T5" fmla="*/ 142 h 2250"/>
                <a:gd name="T6" fmla="*/ 704 w 2610"/>
                <a:gd name="T7" fmla="*/ 66 h 2250"/>
                <a:gd name="T8" fmla="*/ 786 w 2610"/>
                <a:gd name="T9" fmla="*/ 0 h 22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10" h="2250">
                  <a:moveTo>
                    <a:pt x="0" y="2250"/>
                  </a:moveTo>
                  <a:cubicBezTo>
                    <a:pt x="112" y="2216"/>
                    <a:pt x="378" y="2195"/>
                    <a:pt x="673" y="2043"/>
                  </a:cubicBezTo>
                  <a:cubicBezTo>
                    <a:pt x="968" y="1861"/>
                    <a:pt x="1528" y="1540"/>
                    <a:pt x="1768" y="1338"/>
                  </a:cubicBezTo>
                  <a:cubicBezTo>
                    <a:pt x="2140" y="1065"/>
                    <a:pt x="2198" y="811"/>
                    <a:pt x="2338" y="618"/>
                  </a:cubicBezTo>
                  <a:cubicBezTo>
                    <a:pt x="2478" y="425"/>
                    <a:pt x="2553" y="129"/>
                    <a:pt x="261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latin typeface="华文楷体" panose="02010600040101010101" pitchFamily="2" charset="-122"/>
                <a:ea typeface="华文楷体" panose="02010600040101010101" pitchFamily="2" charset="-122"/>
              </a:endParaRPr>
            </a:p>
          </p:txBody>
        </p:sp>
        <p:sp>
          <p:nvSpPr>
            <p:cNvPr id="102436" name="Text Box 161"/>
            <p:cNvSpPr txBox="1">
              <a:spLocks noChangeArrowheads="1"/>
            </p:cNvSpPr>
            <p:nvPr/>
          </p:nvSpPr>
          <p:spPr bwMode="auto">
            <a:xfrm>
              <a:off x="4099" y="3833"/>
              <a:ext cx="102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latin typeface="华文楷体" panose="02010600040101010101" pitchFamily="2" charset="-122"/>
                  <a:ea typeface="华文楷体" panose="02010600040101010101" pitchFamily="2" charset="-122"/>
                </a:rPr>
                <a:t>问题规模</a:t>
              </a:r>
              <a:r>
                <a:rPr lang="en-US" altLang="zh-CN" sz="2000" b="1" i="1">
                  <a:latin typeface="华文楷体" panose="02010600040101010101" pitchFamily="2" charset="-122"/>
                  <a:ea typeface="华文楷体" panose="02010600040101010101" pitchFamily="2" charset="-122"/>
                </a:rPr>
                <a:t>n</a:t>
              </a:r>
              <a:endParaRPr lang="en-US" altLang="zh-CN" sz="2000" b="1" i="1">
                <a:latin typeface="华文楷体" panose="02010600040101010101" pitchFamily="2" charset="-122"/>
                <a:ea typeface="华文楷体" panose="02010600040101010101" pitchFamily="2" charset="-122"/>
              </a:endParaRPr>
            </a:p>
          </p:txBody>
        </p:sp>
      </p:grpSp>
      <p:sp>
        <p:nvSpPr>
          <p:cNvPr id="95235" name="Text Box 4"/>
          <p:cNvSpPr txBox="1">
            <a:spLocks noChangeArrowheads="1"/>
          </p:cNvSpPr>
          <p:nvPr/>
        </p:nvSpPr>
        <p:spPr bwMode="auto">
          <a:xfrm>
            <a:off x="1763713" y="247968"/>
            <a:ext cx="579120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1.6</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算法的后验分析 </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p:cNvSpPr>
            <a:spLocks noChangeArrowheads="1"/>
          </p:cNvSpPr>
          <p:nvPr/>
        </p:nvSpPr>
        <p:spPr bwMode="auto">
          <a:xfrm>
            <a:off x="150813" y="1866265"/>
            <a:ext cx="87852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914400" lvl="1" indent="-457200">
              <a:buFont typeface="Wingdings" panose="05000000000000000000" pitchFamily="2" charset="2"/>
              <a:buChar char="n"/>
            </a:pPr>
            <a:r>
              <a:rPr lang="zh-CN" altLang="en-US" sz="2800" b="1">
                <a:solidFill>
                  <a:srgbClr val="CC0099"/>
                </a:solidFill>
                <a:latin typeface="华文楷体" panose="02010600040101010101" pitchFamily="2" charset="-122"/>
                <a:ea typeface="华文楷体" panose="02010600040101010101" pitchFamily="2" charset="-122"/>
              </a:rPr>
              <a:t>渐进效率</a:t>
            </a:r>
            <a:r>
              <a:rPr lang="en-US" altLang="zh-CN" sz="2800" b="1">
                <a:solidFill>
                  <a:srgbClr val="CC0099"/>
                </a:solidFill>
                <a:latin typeface="华文楷体" panose="02010600040101010101" pitchFamily="2" charset="-122"/>
                <a:ea typeface="华文楷体" panose="02010600040101010101" pitchFamily="2" charset="-122"/>
              </a:rPr>
              <a:t>:</a:t>
            </a:r>
            <a:br>
              <a:rPr lang="en-US" altLang="zh-CN" sz="2800" b="1">
                <a:solidFill>
                  <a:srgbClr val="7030A0"/>
                </a:solidFill>
                <a:latin typeface="华文楷体" panose="02010600040101010101" pitchFamily="2" charset="-122"/>
                <a:ea typeface="华文楷体" panose="02010600040101010101" pitchFamily="2" charset="-122"/>
              </a:rPr>
            </a:br>
            <a:r>
              <a:rPr lang="en-US" altLang="zh-CN" sz="2800" b="1">
                <a:solidFill>
                  <a:srgbClr val="000000"/>
                </a:solidFill>
                <a:latin typeface="华文楷体" panose="02010600040101010101" pitchFamily="2" charset="-122"/>
                <a:ea typeface="华文楷体" panose="02010600040101010101" pitchFamily="2" charset="-122"/>
              </a:rPr>
              <a:t>– </a:t>
            </a:r>
            <a:r>
              <a:rPr lang="zh-CN" altLang="en-US" sz="2800" b="1">
                <a:solidFill>
                  <a:srgbClr val="000000"/>
                </a:solidFill>
                <a:latin typeface="华文楷体" panose="02010600040101010101" pitchFamily="2" charset="-122"/>
                <a:ea typeface="华文楷体" panose="02010600040101010101" pitchFamily="2" charset="-122"/>
              </a:rPr>
              <a:t>输入规模非常大</a:t>
            </a:r>
            <a:br>
              <a:rPr lang="zh-CN" altLang="en-US" sz="2800" b="1">
                <a:solidFill>
                  <a:srgbClr val="000000"/>
                </a:solidFill>
                <a:latin typeface="华文楷体" panose="02010600040101010101" pitchFamily="2" charset="-122"/>
                <a:ea typeface="华文楷体" panose="02010600040101010101" pitchFamily="2" charset="-122"/>
              </a:rPr>
            </a:br>
            <a:r>
              <a:rPr lang="en-US" altLang="zh-CN" sz="2800" b="1">
                <a:solidFill>
                  <a:srgbClr val="000000"/>
                </a:solidFill>
                <a:latin typeface="华文楷体" panose="02010600040101010101" pitchFamily="2" charset="-122"/>
                <a:ea typeface="华文楷体" panose="02010600040101010101" pitchFamily="2" charset="-122"/>
              </a:rPr>
              <a:t>– </a:t>
            </a:r>
            <a:r>
              <a:rPr lang="zh-CN" altLang="en-US" sz="2800" b="1">
                <a:solidFill>
                  <a:srgbClr val="000000"/>
                </a:solidFill>
                <a:latin typeface="华文楷体" panose="02010600040101010101" pitchFamily="2" charset="-122"/>
                <a:ea typeface="华文楷体" panose="02010600040101010101" pitchFamily="2" charset="-122"/>
              </a:rPr>
              <a:t>忽略低阶项和常系数</a:t>
            </a:r>
            <a:br>
              <a:rPr lang="zh-CN" altLang="en-US" sz="2800" b="1">
                <a:solidFill>
                  <a:srgbClr val="000000"/>
                </a:solidFill>
                <a:latin typeface="华文楷体" panose="02010600040101010101" pitchFamily="2" charset="-122"/>
                <a:ea typeface="华文楷体" panose="02010600040101010101" pitchFamily="2" charset="-122"/>
              </a:rPr>
            </a:br>
            <a:r>
              <a:rPr lang="en-US" altLang="zh-CN" sz="2800" b="1">
                <a:solidFill>
                  <a:srgbClr val="000000"/>
                </a:solidFill>
                <a:latin typeface="华文楷体" panose="02010600040101010101" pitchFamily="2" charset="-122"/>
                <a:ea typeface="华文楷体" panose="02010600040101010101" pitchFamily="2" charset="-122"/>
              </a:rPr>
              <a:t>– </a:t>
            </a:r>
            <a:r>
              <a:rPr lang="zh-CN" altLang="en-US" sz="2800" b="1">
                <a:solidFill>
                  <a:srgbClr val="000000"/>
                </a:solidFill>
                <a:latin typeface="华文楷体" panose="02010600040101010101" pitchFamily="2" charset="-122"/>
                <a:ea typeface="华文楷体" panose="02010600040101010101" pitchFamily="2" charset="-122"/>
              </a:rPr>
              <a:t>只考虑最高阶</a:t>
            </a:r>
            <a:r>
              <a:rPr lang="en-US" altLang="zh-CN" sz="2800" b="1">
                <a:solidFill>
                  <a:srgbClr val="000000"/>
                </a:solidFill>
                <a:latin typeface="华文楷体" panose="02010600040101010101" pitchFamily="2" charset="-122"/>
                <a:ea typeface="华文楷体" panose="02010600040101010101" pitchFamily="2" charset="-122"/>
              </a:rPr>
              <a:t>(</a:t>
            </a:r>
            <a:r>
              <a:rPr lang="zh-CN" altLang="en-US" sz="2800" b="1">
                <a:solidFill>
                  <a:srgbClr val="000000"/>
                </a:solidFill>
                <a:latin typeface="华文楷体" panose="02010600040101010101" pitchFamily="2" charset="-122"/>
                <a:ea typeface="华文楷体" panose="02010600040101010101" pitchFamily="2" charset="-122"/>
              </a:rPr>
              <a:t>增长的阶</a:t>
            </a:r>
            <a:r>
              <a:rPr lang="en-US" altLang="zh-CN" sz="2800" b="1">
                <a:solidFill>
                  <a:srgbClr val="000000"/>
                </a:solidFill>
                <a:latin typeface="华文楷体" panose="02010600040101010101" pitchFamily="2" charset="-122"/>
                <a:ea typeface="华文楷体" panose="02010600040101010101" pitchFamily="2" charset="-122"/>
              </a:rPr>
              <a:t>)</a:t>
            </a:r>
            <a:endParaRPr lang="en-US" altLang="zh-CN" sz="2800" b="1">
              <a:solidFill>
                <a:srgbClr val="000000"/>
              </a:solidFill>
              <a:latin typeface="华文楷体" panose="02010600040101010101" pitchFamily="2" charset="-122"/>
              <a:ea typeface="华文楷体" panose="02010600040101010101" pitchFamily="2" charset="-122"/>
            </a:endParaRPr>
          </a:p>
          <a:p>
            <a:pPr lvl="2"/>
            <a:r>
              <a:rPr lang="en-US" altLang="zh-CN" sz="2800" b="1">
                <a:solidFill>
                  <a:srgbClr val="000000"/>
                </a:solidFill>
                <a:latin typeface="华文楷体" panose="02010600040101010101" pitchFamily="2" charset="-122"/>
                <a:ea typeface="华文楷体" panose="02010600040101010101" pitchFamily="2" charset="-122"/>
              </a:rPr>
              <a:t>– </a:t>
            </a:r>
            <a:r>
              <a:rPr lang="zh-CN" altLang="en-US" sz="2800" b="1">
                <a:solidFill>
                  <a:srgbClr val="000000"/>
                </a:solidFill>
                <a:latin typeface="华文楷体" panose="02010600040101010101" pitchFamily="2" charset="-122"/>
                <a:ea typeface="华文楷体" panose="02010600040101010101" pitchFamily="2" charset="-122"/>
              </a:rPr>
              <a:t>通常用符号大</a:t>
            </a:r>
            <a:r>
              <a:rPr lang="en-US" altLang="zh-CN" sz="2800" b="1">
                <a:solidFill>
                  <a:srgbClr val="000000"/>
                </a:solidFill>
                <a:latin typeface="华文楷体" panose="02010600040101010101" pitchFamily="2" charset="-122"/>
                <a:ea typeface="华文楷体" panose="02010600040101010101" pitchFamily="2" charset="-122"/>
              </a:rPr>
              <a:t>O</a:t>
            </a:r>
            <a:r>
              <a:rPr lang="zh-CN" altLang="en-US" sz="2800" b="1">
                <a:solidFill>
                  <a:srgbClr val="000000"/>
                </a:solidFill>
                <a:latin typeface="华文楷体" panose="02010600040101010101" pitchFamily="2" charset="-122"/>
                <a:ea typeface="华文楷体" panose="02010600040101010101" pitchFamily="2" charset="-122"/>
              </a:rPr>
              <a:t>符号表示</a:t>
            </a:r>
            <a:endParaRPr lang="en-US" altLang="zh-CN" sz="2800" b="1">
              <a:solidFill>
                <a:srgbClr val="000000"/>
              </a:solidFill>
              <a:latin typeface="华文楷体" panose="02010600040101010101" pitchFamily="2" charset="-122"/>
              <a:ea typeface="华文楷体" panose="02010600040101010101" pitchFamily="2" charset="-122"/>
            </a:endParaRPr>
          </a:p>
          <a:p>
            <a:pPr marL="914400" lvl="1" indent="-457200">
              <a:buFont typeface="Wingdings" panose="05000000000000000000" pitchFamily="2" charset="2"/>
              <a:buChar char="n"/>
            </a:pPr>
            <a:r>
              <a:rPr lang="zh-CN" altLang="en-US" sz="2800" b="1">
                <a:solidFill>
                  <a:srgbClr val="CC0099"/>
                </a:solidFill>
                <a:latin typeface="华文楷体" panose="02010600040101010101" pitchFamily="2" charset="-122"/>
                <a:ea typeface="华文楷体" panose="02010600040101010101" pitchFamily="2" charset="-122"/>
              </a:rPr>
              <a:t>典型的增长阶</a:t>
            </a:r>
            <a:r>
              <a:rPr lang="en-US" altLang="zh-CN" sz="2800" b="1">
                <a:solidFill>
                  <a:srgbClr val="CC0099"/>
                </a:solidFill>
                <a:latin typeface="华文楷体" panose="02010600040101010101" pitchFamily="2" charset="-122"/>
                <a:ea typeface="华文楷体" panose="02010600040101010101" pitchFamily="2" charset="-122"/>
              </a:rPr>
              <a:t>:</a:t>
            </a:r>
            <a:br>
              <a:rPr lang="en-US" altLang="zh-CN" sz="2800" b="1">
                <a:solidFill>
                  <a:srgbClr val="7030A0"/>
                </a:solidFill>
                <a:latin typeface="华文楷体" panose="02010600040101010101" pitchFamily="2" charset="-122"/>
                <a:ea typeface="华文楷体" panose="02010600040101010101" pitchFamily="2" charset="-122"/>
              </a:rPr>
            </a:br>
            <a:r>
              <a:rPr lang="en-US" altLang="zh-CN" sz="2800" b="1">
                <a:solidFill>
                  <a:srgbClr val="000000"/>
                </a:solidFill>
                <a:latin typeface="华文楷体" panose="02010600040101010101" pitchFamily="2" charset="-122"/>
                <a:ea typeface="华文楷体" panose="02010600040101010101" pitchFamily="2" charset="-122"/>
              </a:rPr>
              <a:t>O(1), O(lg</a:t>
            </a:r>
            <a:r>
              <a:rPr lang="en-US" altLang="zh-CN" sz="2800" b="1" i="1">
                <a:solidFill>
                  <a:srgbClr val="000000"/>
                </a:solidFill>
                <a:latin typeface="华文楷体" panose="02010600040101010101" pitchFamily="2" charset="-122"/>
                <a:ea typeface="华文楷体" panose="02010600040101010101" pitchFamily="2" charset="-122"/>
              </a:rPr>
              <a:t>n</a:t>
            </a:r>
            <a:r>
              <a:rPr lang="en-US" altLang="zh-CN" sz="2800" b="1">
                <a:solidFill>
                  <a:srgbClr val="000000"/>
                </a:solidFill>
                <a:latin typeface="华文楷体" panose="02010600040101010101" pitchFamily="2" charset="-122"/>
                <a:ea typeface="华文楷体" panose="02010600040101010101" pitchFamily="2" charset="-122"/>
              </a:rPr>
              <a:t>), O(</a:t>
            </a:r>
            <a:r>
              <a:rPr lang="en-US" altLang="zh-CN" sz="2800" b="1" i="1">
                <a:solidFill>
                  <a:srgbClr val="000000"/>
                </a:solidFill>
                <a:latin typeface="华文楷体" panose="02010600040101010101" pitchFamily="2" charset="-122"/>
                <a:ea typeface="华文楷体" panose="02010600040101010101" pitchFamily="2" charset="-122"/>
              </a:rPr>
              <a:t>n</a:t>
            </a:r>
            <a:r>
              <a:rPr lang="en-US" altLang="zh-CN" sz="2800" b="1">
                <a:solidFill>
                  <a:srgbClr val="000000"/>
                </a:solidFill>
                <a:latin typeface="华文楷体" panose="02010600040101010101" pitchFamily="2" charset="-122"/>
                <a:ea typeface="华文楷体" panose="02010600040101010101" pitchFamily="2" charset="-122"/>
              </a:rPr>
              <a:t>), O(</a:t>
            </a:r>
            <a:r>
              <a:rPr lang="en-US" altLang="zh-CN" sz="2800" b="1" i="1">
                <a:solidFill>
                  <a:srgbClr val="000000"/>
                </a:solidFill>
                <a:latin typeface="华文楷体" panose="02010600040101010101" pitchFamily="2" charset="-122"/>
                <a:ea typeface="华文楷体" panose="02010600040101010101" pitchFamily="2" charset="-122"/>
              </a:rPr>
              <a:t>n</a:t>
            </a:r>
            <a:r>
              <a:rPr lang="en-US" altLang="zh-CN" sz="2800" b="1">
                <a:solidFill>
                  <a:srgbClr val="000000"/>
                </a:solidFill>
                <a:latin typeface="华文楷体" panose="02010600040101010101" pitchFamily="2" charset="-122"/>
                <a:ea typeface="华文楷体" panose="02010600040101010101" pitchFamily="2" charset="-122"/>
              </a:rPr>
              <a:t>lg</a:t>
            </a:r>
            <a:r>
              <a:rPr lang="en-US" altLang="zh-CN" sz="2800" b="1" i="1">
                <a:solidFill>
                  <a:srgbClr val="000000"/>
                </a:solidFill>
                <a:latin typeface="华文楷体" panose="02010600040101010101" pitchFamily="2" charset="-122"/>
                <a:ea typeface="华文楷体" panose="02010600040101010101" pitchFamily="2" charset="-122"/>
              </a:rPr>
              <a:t>n</a:t>
            </a:r>
            <a:r>
              <a:rPr lang="en-US" altLang="zh-CN" sz="2800" b="1">
                <a:solidFill>
                  <a:srgbClr val="000000"/>
                </a:solidFill>
                <a:latin typeface="华文楷体" panose="02010600040101010101" pitchFamily="2" charset="-122"/>
                <a:ea typeface="华文楷体" panose="02010600040101010101" pitchFamily="2" charset="-122"/>
              </a:rPr>
              <a:t>), O(</a:t>
            </a:r>
            <a:r>
              <a:rPr lang="en-US" altLang="zh-CN" sz="2800" b="1" i="1">
                <a:solidFill>
                  <a:srgbClr val="000000"/>
                </a:solidFill>
                <a:latin typeface="华文楷体" panose="02010600040101010101" pitchFamily="2" charset="-122"/>
                <a:ea typeface="华文楷体" panose="02010600040101010101" pitchFamily="2" charset="-122"/>
              </a:rPr>
              <a:t>n</a:t>
            </a:r>
            <a:r>
              <a:rPr lang="en-US" altLang="zh-CN" sz="2800" b="1" baseline="30000">
                <a:solidFill>
                  <a:srgbClr val="000000"/>
                </a:solidFill>
                <a:latin typeface="华文楷体" panose="02010600040101010101" pitchFamily="2" charset="-122"/>
                <a:ea typeface="华文楷体" panose="02010600040101010101" pitchFamily="2" charset="-122"/>
              </a:rPr>
              <a:t>2</a:t>
            </a:r>
            <a:r>
              <a:rPr lang="en-US" altLang="zh-CN" sz="2800" b="1">
                <a:solidFill>
                  <a:srgbClr val="000000"/>
                </a:solidFill>
                <a:latin typeface="华文楷体" panose="02010600040101010101" pitchFamily="2" charset="-122"/>
                <a:ea typeface="华文楷体" panose="02010600040101010101" pitchFamily="2" charset="-122"/>
              </a:rPr>
              <a:t>), O(</a:t>
            </a:r>
            <a:r>
              <a:rPr lang="en-US" altLang="zh-CN" sz="2800" b="1" i="1">
                <a:solidFill>
                  <a:srgbClr val="000000"/>
                </a:solidFill>
                <a:latin typeface="华文楷体" panose="02010600040101010101" pitchFamily="2" charset="-122"/>
                <a:ea typeface="华文楷体" panose="02010600040101010101" pitchFamily="2" charset="-122"/>
              </a:rPr>
              <a:t>n</a:t>
            </a:r>
            <a:r>
              <a:rPr lang="en-US" altLang="zh-CN" sz="2800" b="1" baseline="30000">
                <a:solidFill>
                  <a:srgbClr val="000000"/>
                </a:solidFill>
                <a:latin typeface="华文楷体" panose="02010600040101010101" pitchFamily="2" charset="-122"/>
                <a:ea typeface="华文楷体" panose="02010600040101010101" pitchFamily="2" charset="-122"/>
              </a:rPr>
              <a:t>3</a:t>
            </a:r>
            <a:r>
              <a:rPr lang="en-US" altLang="zh-CN" sz="2800" b="1">
                <a:solidFill>
                  <a:srgbClr val="000000"/>
                </a:solidFill>
                <a:latin typeface="华文楷体" panose="02010600040101010101" pitchFamily="2" charset="-122"/>
                <a:ea typeface="华文楷体" panose="02010600040101010101" pitchFamily="2" charset="-122"/>
              </a:rPr>
              <a:t>), O(2</a:t>
            </a:r>
            <a:r>
              <a:rPr lang="en-US" altLang="zh-CN" sz="2800" b="1" baseline="30000">
                <a:solidFill>
                  <a:srgbClr val="000000"/>
                </a:solidFill>
                <a:latin typeface="华文楷体" panose="02010600040101010101" pitchFamily="2" charset="-122"/>
                <a:ea typeface="华文楷体" panose="02010600040101010101" pitchFamily="2" charset="-122"/>
              </a:rPr>
              <a:t>n</a:t>
            </a:r>
            <a:r>
              <a:rPr lang="en-US" altLang="zh-CN" sz="2800" b="1">
                <a:solidFill>
                  <a:srgbClr val="000000"/>
                </a:solidFill>
                <a:latin typeface="华文楷体" panose="02010600040101010101" pitchFamily="2" charset="-122"/>
                <a:ea typeface="华文楷体" panose="02010600040101010101" pitchFamily="2" charset="-122"/>
              </a:rPr>
              <a:t>), O(</a:t>
            </a:r>
            <a:r>
              <a:rPr lang="en-US" altLang="zh-CN" sz="2800" b="1" i="1">
                <a:solidFill>
                  <a:srgbClr val="000000"/>
                </a:solidFill>
                <a:latin typeface="华文楷体" panose="02010600040101010101" pitchFamily="2" charset="-122"/>
                <a:ea typeface="华文楷体" panose="02010600040101010101" pitchFamily="2" charset="-122"/>
              </a:rPr>
              <a:t>n</a:t>
            </a:r>
            <a:r>
              <a:rPr lang="en-US" altLang="zh-CN" sz="2800" b="1">
                <a:solidFill>
                  <a:srgbClr val="000000"/>
                </a:solidFill>
                <a:latin typeface="华文楷体" panose="02010600040101010101" pitchFamily="2" charset="-122"/>
                <a:ea typeface="华文楷体" panose="02010600040101010101" pitchFamily="2" charset="-122"/>
              </a:rPr>
              <a:t>!)</a:t>
            </a:r>
            <a:endParaRPr lang="en-US" altLang="zh-CN" sz="2800" b="1">
              <a:solidFill>
                <a:srgbClr val="000000"/>
              </a:solidFill>
              <a:latin typeface="华文楷体" panose="02010600040101010101" pitchFamily="2" charset="-122"/>
              <a:ea typeface="华文楷体" panose="02010600040101010101" pitchFamily="2" charset="-122"/>
            </a:endParaRPr>
          </a:p>
          <a:p>
            <a:pPr marL="914400" lvl="1" indent="-457200">
              <a:buFont typeface="Wingdings" panose="05000000000000000000" pitchFamily="2" charset="2"/>
              <a:buChar char="n"/>
            </a:pPr>
            <a:r>
              <a:rPr lang="zh-CN" altLang="en-US" sz="2800" b="1">
                <a:latin typeface="华文楷体" panose="02010600040101010101" pitchFamily="2" charset="-122"/>
                <a:ea typeface="华文楷体" panose="02010600040101010101" pitchFamily="2" charset="-122"/>
              </a:rPr>
              <a:t>当</a:t>
            </a:r>
            <a:r>
              <a:rPr lang="en-US" altLang="zh-CN" sz="2800" b="1">
                <a:latin typeface="华文楷体" panose="02010600040101010101" pitchFamily="2" charset="-122"/>
                <a:ea typeface="华文楷体" panose="02010600040101010101" pitchFamily="2" charset="-122"/>
              </a:rPr>
              <a:t>n</a:t>
            </a:r>
            <a:r>
              <a:rPr lang="zh-CN" altLang="en-US" sz="2800" b="1">
                <a:latin typeface="华文楷体" panose="02010600040101010101" pitchFamily="2" charset="-122"/>
                <a:ea typeface="华文楷体" panose="02010600040101010101" pitchFamily="2" charset="-122"/>
              </a:rPr>
              <a:t>取得很大时，指数时间算法和多项式时间算法在所需时间上非常悬殊。因此，只要有人能将现有指数时间算法中的任何一个算法化简为多项式时间算法，那就取得了一个伟大的成就。</a:t>
            </a:r>
            <a:endParaRPr lang="zh-CN" altLang="en-US" sz="2800" b="1">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179388" y="1092835"/>
            <a:ext cx="8964612" cy="693738"/>
          </a:xfrm>
          <a:prstGeom prst="rect">
            <a:avLst/>
          </a:prstGeom>
          <a:noFill/>
          <a:ln w="9525">
            <a:noFill/>
            <a:miter lim="800000"/>
          </a:ln>
          <a:effectLst/>
        </p:spPr>
        <p:txBody>
          <a:bodyPr anchor="ctr"/>
          <a:lstStyle/>
          <a:p>
            <a:pPr algn="ctr">
              <a:defRPr/>
            </a:pPr>
            <a:r>
              <a:rPr lang="zh-CN" altLang="en-US" sz="3200" b="1" dirty="0">
                <a:solidFill>
                  <a:srgbClr val="0000FF"/>
                </a:solidFill>
                <a:latin typeface="华文楷体" panose="02010600040101010101" pitchFamily="2" charset="-122"/>
                <a:ea typeface="华文楷体" panose="02010600040101010101" pitchFamily="2" charset="-122"/>
              </a:rPr>
              <a:t>渐近时间复杂度（</a:t>
            </a:r>
            <a:r>
              <a:rPr lang="en-US" altLang="zh-CN" sz="3200" b="1" dirty="0">
                <a:solidFill>
                  <a:srgbClr val="0000FF"/>
                </a:solidFill>
                <a:latin typeface="华文楷体" panose="02010600040101010101" pitchFamily="2" charset="-122"/>
                <a:ea typeface="华文楷体" panose="02010600040101010101" pitchFamily="2" charset="-122"/>
              </a:rPr>
              <a:t>Asymptotic Time Complexity</a:t>
            </a:r>
            <a:r>
              <a:rPr lang="zh-CN" altLang="en-US" sz="3200" b="1" dirty="0">
                <a:solidFill>
                  <a:srgbClr val="0000FF"/>
                </a:solidFill>
                <a:latin typeface="华文楷体" panose="02010600040101010101" pitchFamily="2" charset="-122"/>
                <a:ea typeface="华文楷体" panose="02010600040101010101" pitchFamily="2" charset="-122"/>
              </a:rPr>
              <a:t>）</a:t>
            </a:r>
            <a:endParaRPr lang="zh-CN" altLang="en-US" sz="3200" b="1" kern="0" dirty="0">
              <a:solidFill>
                <a:srgbClr val="0000FF"/>
              </a:solidFill>
              <a:latin typeface="华文楷体" panose="02010600040101010101" pitchFamily="2" charset="-122"/>
              <a:ea typeface="华文楷体" panose="02010600040101010101" pitchFamily="2" charset="-122"/>
              <a:cs typeface="+mj-cs"/>
            </a:endParaRPr>
          </a:p>
        </p:txBody>
      </p:sp>
      <p:sp>
        <p:nvSpPr>
          <p:cNvPr id="46084" name="Text Box 4"/>
          <p:cNvSpPr txBox="1">
            <a:spLocks noChangeArrowheads="1"/>
          </p:cNvSpPr>
          <p:nvPr/>
        </p:nvSpPr>
        <p:spPr bwMode="auto">
          <a:xfrm>
            <a:off x="1827530" y="207010"/>
            <a:ext cx="609854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lstStyle/>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a:t>
            </a: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算法</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时间复杂</a:t>
            </a: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性</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分析小结</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960" y="1109345"/>
            <a:ext cx="8641080" cy="535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4" name="Text Box 4"/>
          <p:cNvSpPr txBox="1">
            <a:spLocks noChangeArrowheads="1"/>
          </p:cNvSpPr>
          <p:nvPr/>
        </p:nvSpPr>
        <p:spPr bwMode="auto">
          <a:xfrm>
            <a:off x="1827530" y="207010"/>
            <a:ext cx="5970905"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算法</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时间复杂</a:t>
            </a: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性</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分析小结</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866900"/>
            <a:ext cx="8964930"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bwMode="auto">
          <a:xfrm>
            <a:off x="206693" y="1087120"/>
            <a:ext cx="8964612" cy="693738"/>
          </a:xfrm>
          <a:prstGeom prst="rect">
            <a:avLst/>
          </a:prstGeom>
          <a:noFill/>
          <a:ln w="9525">
            <a:noFill/>
            <a:miter lim="800000"/>
          </a:ln>
          <a:effectLst/>
        </p:spPr>
        <p:txBody>
          <a:bodyPr anchor="ctr"/>
          <a:lstStyle/>
          <a:p>
            <a:pPr algn="ctr">
              <a:defRPr/>
            </a:pPr>
            <a:r>
              <a:rPr lang="zh-CN" altLang="en-US" sz="3200" b="1" dirty="0">
                <a:solidFill>
                  <a:srgbClr val="0000FF"/>
                </a:solidFill>
                <a:latin typeface="华文楷体" panose="02010600040101010101" pitchFamily="2" charset="-122"/>
                <a:ea typeface="华文楷体" panose="02010600040101010101" pitchFamily="2" charset="-122"/>
              </a:rPr>
              <a:t>渐近时间复杂度（</a:t>
            </a:r>
            <a:r>
              <a:rPr lang="en-US" altLang="zh-CN" sz="3200" b="1" dirty="0">
                <a:solidFill>
                  <a:srgbClr val="0000FF"/>
                </a:solidFill>
                <a:latin typeface="华文楷体" panose="02010600040101010101" pitchFamily="2" charset="-122"/>
                <a:ea typeface="华文楷体" panose="02010600040101010101" pitchFamily="2" charset="-122"/>
              </a:rPr>
              <a:t>Asymptotic Time Complexity</a:t>
            </a:r>
            <a:r>
              <a:rPr lang="zh-CN" altLang="en-US" sz="3200" b="1" dirty="0">
                <a:solidFill>
                  <a:srgbClr val="0000FF"/>
                </a:solidFill>
                <a:latin typeface="华文楷体" panose="02010600040101010101" pitchFamily="2" charset="-122"/>
                <a:ea typeface="华文楷体" panose="02010600040101010101" pitchFamily="2" charset="-122"/>
              </a:rPr>
              <a:t>）</a:t>
            </a:r>
            <a:endParaRPr lang="zh-CN" altLang="en-US" sz="3200" b="1" kern="0" dirty="0">
              <a:solidFill>
                <a:srgbClr val="0000FF"/>
              </a:solidFill>
              <a:latin typeface="华文楷体" panose="02010600040101010101" pitchFamily="2" charset="-122"/>
              <a:ea typeface="华文楷体" panose="02010600040101010101" pitchFamily="2" charset="-122"/>
              <a:cs typeface="+mj-cs"/>
            </a:endParaRPr>
          </a:p>
        </p:txBody>
      </p:sp>
      <p:sp>
        <p:nvSpPr>
          <p:cNvPr id="2" name="Text Box 4"/>
          <p:cNvSpPr txBox="1">
            <a:spLocks noChangeArrowheads="1"/>
          </p:cNvSpPr>
          <p:nvPr/>
        </p:nvSpPr>
        <p:spPr bwMode="auto">
          <a:xfrm>
            <a:off x="1827530" y="207010"/>
            <a:ext cx="5970905"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算法</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时间复杂</a:t>
            </a: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性</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分析小结</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1080770"/>
            <a:ext cx="8717280" cy="54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4"/>
          <p:cNvSpPr txBox="1">
            <a:spLocks noChangeArrowheads="1"/>
          </p:cNvSpPr>
          <p:nvPr/>
        </p:nvSpPr>
        <p:spPr bwMode="auto">
          <a:xfrm>
            <a:off x="1827530" y="207010"/>
            <a:ext cx="5970905"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算法</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时间复杂</a:t>
            </a: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性</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分析小结</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2"/>
          <p:cNvSpPr>
            <a:spLocks noChangeArrowheads="1"/>
          </p:cNvSpPr>
          <p:nvPr/>
        </p:nvSpPr>
        <p:spPr bwMode="auto">
          <a:xfrm>
            <a:off x="179388" y="91281"/>
            <a:ext cx="8713787"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b="1" dirty="0">
                <a:solidFill>
                  <a:schemeClr val="bg1"/>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000" b="1" dirty="0">
                <a:solidFill>
                  <a:schemeClr val="bg1"/>
                </a:solidFill>
                <a:latin typeface="楷体" panose="02010609060101010101" pitchFamily="49" charset="-122"/>
                <a:ea typeface="楷体" panose="02010609060101010101" pitchFamily="49" charset="-122"/>
                <a:cs typeface="Times New Roman" panose="02020603050405020304" pitchFamily="18" charset="0"/>
                <a:sym typeface="+mn-ea"/>
              </a:rPr>
              <a:t>例</a:t>
            </a:r>
            <a:r>
              <a:rPr lang="en-US" altLang="zh-CN" sz="2000" b="1" dirty="0">
                <a:solidFill>
                  <a:schemeClr val="bg1"/>
                </a:solidFill>
                <a:latin typeface="楷体" panose="02010609060101010101" pitchFamily="49" charset="-122"/>
                <a:ea typeface="楷体" panose="02010609060101010101" pitchFamily="49" charset="-122"/>
                <a:cs typeface="Times New Roman" panose="02020603050405020304" pitchFamily="18" charset="0"/>
                <a:sym typeface="+mn-ea"/>
              </a:rPr>
              <a:t>2.14】</a:t>
            </a:r>
            <a:r>
              <a:rPr lang="zh-CN" altLang="en-US" sz="2000" b="1">
                <a:solidFill>
                  <a:schemeClr val="bg1"/>
                </a:solidFill>
                <a:latin typeface="华文楷体" panose="02010600040101010101" pitchFamily="2" charset="-122"/>
                <a:ea typeface="华文楷体" panose="02010600040101010101" pitchFamily="2" charset="-122"/>
              </a:rPr>
              <a:t>假设某算法在输入规模是</a:t>
            </a:r>
            <a:r>
              <a:rPr lang="en-US" altLang="zh-CN" sz="2000" b="1">
                <a:solidFill>
                  <a:schemeClr val="bg1"/>
                </a:solidFill>
                <a:latin typeface="华文楷体" panose="02010600040101010101" pitchFamily="2" charset="-122"/>
                <a:ea typeface="华文楷体" panose="02010600040101010101" pitchFamily="2" charset="-122"/>
              </a:rPr>
              <a:t>n</a:t>
            </a:r>
            <a:r>
              <a:rPr lang="zh-CN" altLang="en-US" sz="2000" b="1">
                <a:solidFill>
                  <a:schemeClr val="bg1"/>
                </a:solidFill>
                <a:latin typeface="华文楷体" panose="02010600040101010101" pitchFamily="2" charset="-122"/>
                <a:ea typeface="华文楷体" panose="02010600040101010101" pitchFamily="2" charset="-122"/>
              </a:rPr>
              <a:t>时为                     </a:t>
            </a:r>
            <a:r>
              <a:rPr lang="en-US" altLang="zh-CN" sz="2000" b="1">
                <a:solidFill>
                  <a:schemeClr val="bg1"/>
                </a:solidFill>
                <a:latin typeface="华文楷体" panose="02010600040101010101" pitchFamily="2" charset="-122"/>
                <a:ea typeface="华文楷体" panose="02010600040101010101" pitchFamily="2" charset="-122"/>
              </a:rPr>
              <a:t>     .</a:t>
            </a:r>
            <a:r>
              <a:rPr lang="zh-CN" altLang="en-US" sz="2000" b="1">
                <a:solidFill>
                  <a:schemeClr val="bg1"/>
                </a:solidFill>
                <a:latin typeface="华文楷体" panose="02010600040101010101" pitchFamily="2" charset="-122"/>
                <a:ea typeface="华文楷体" panose="02010600040101010101" pitchFamily="2" charset="-122"/>
              </a:rPr>
              <a:t>在某台计算机上实现并完成该算法的时间是</a:t>
            </a:r>
            <a:r>
              <a:rPr lang="en-US" altLang="zh-CN" sz="2000" b="1">
                <a:solidFill>
                  <a:schemeClr val="bg1"/>
                </a:solidFill>
                <a:latin typeface="华文楷体" panose="02010600040101010101" pitchFamily="2" charset="-122"/>
                <a:ea typeface="华文楷体" panose="02010600040101010101" pitchFamily="2" charset="-122"/>
              </a:rPr>
              <a:t>t</a:t>
            </a:r>
            <a:r>
              <a:rPr lang="zh-CN" altLang="en-US" sz="2000" b="1">
                <a:solidFill>
                  <a:schemeClr val="bg1"/>
                </a:solidFill>
                <a:latin typeface="华文楷体" panose="02010600040101010101" pitchFamily="2" charset="-122"/>
                <a:ea typeface="华文楷体" panose="02010600040101010101" pitchFamily="2" charset="-122"/>
              </a:rPr>
              <a:t>秒</a:t>
            </a:r>
            <a:r>
              <a:rPr lang="en-US" altLang="zh-CN" sz="2000" b="1">
                <a:solidFill>
                  <a:schemeClr val="bg1"/>
                </a:solidFill>
                <a:latin typeface="华文楷体" panose="02010600040101010101" pitchFamily="2" charset="-122"/>
                <a:ea typeface="华文楷体" panose="02010600040101010101" pitchFamily="2" charset="-122"/>
              </a:rPr>
              <a:t>. </a:t>
            </a:r>
            <a:r>
              <a:rPr lang="zh-CN" altLang="en-US" sz="2000" b="1">
                <a:solidFill>
                  <a:schemeClr val="bg1"/>
                </a:solidFill>
                <a:latin typeface="华文楷体" panose="02010600040101010101" pitchFamily="2" charset="-122"/>
                <a:ea typeface="华文楷体" panose="02010600040101010101" pitchFamily="2" charset="-122"/>
              </a:rPr>
              <a:t>现有另一台计算机</a:t>
            </a:r>
            <a:r>
              <a:rPr lang="en-US" altLang="zh-CN" sz="2000" b="1">
                <a:solidFill>
                  <a:schemeClr val="bg1"/>
                </a:solidFill>
                <a:latin typeface="华文楷体" panose="02010600040101010101" pitchFamily="2" charset="-122"/>
                <a:ea typeface="华文楷体" panose="02010600040101010101" pitchFamily="2" charset="-122"/>
              </a:rPr>
              <a:t>,</a:t>
            </a:r>
            <a:r>
              <a:rPr lang="zh-CN" altLang="en-US" sz="2000" b="1">
                <a:solidFill>
                  <a:schemeClr val="bg1"/>
                </a:solidFill>
                <a:latin typeface="华文楷体" panose="02010600040101010101" pitchFamily="2" charset="-122"/>
                <a:ea typeface="华文楷体" panose="02010600040101010101" pitchFamily="2" charset="-122"/>
              </a:rPr>
              <a:t>其运行速度为第一台的</a:t>
            </a:r>
            <a:r>
              <a:rPr lang="en-US" altLang="zh-CN" sz="2000" b="1">
                <a:solidFill>
                  <a:schemeClr val="bg1"/>
                </a:solidFill>
                <a:latin typeface="华文楷体" panose="02010600040101010101" pitchFamily="2" charset="-122"/>
                <a:ea typeface="华文楷体" panose="02010600040101010101" pitchFamily="2" charset="-122"/>
              </a:rPr>
              <a:t>64</a:t>
            </a:r>
            <a:r>
              <a:rPr lang="zh-CN" altLang="en-US" sz="2000" b="1">
                <a:solidFill>
                  <a:schemeClr val="bg1"/>
                </a:solidFill>
                <a:latin typeface="华文楷体" panose="02010600040101010101" pitchFamily="2" charset="-122"/>
                <a:ea typeface="华文楷体" panose="02010600040101010101" pitchFamily="2" charset="-122"/>
              </a:rPr>
              <a:t>倍</a:t>
            </a:r>
            <a:r>
              <a:rPr lang="en-US" altLang="zh-CN" sz="2000" b="1">
                <a:solidFill>
                  <a:schemeClr val="bg1"/>
                </a:solidFill>
                <a:latin typeface="华文楷体" panose="02010600040101010101" pitchFamily="2" charset="-122"/>
                <a:ea typeface="华文楷体" panose="02010600040101010101" pitchFamily="2" charset="-122"/>
              </a:rPr>
              <a:t>, </a:t>
            </a:r>
            <a:r>
              <a:rPr lang="zh-CN" altLang="en-US" sz="2000" b="1">
                <a:solidFill>
                  <a:schemeClr val="bg1"/>
                </a:solidFill>
                <a:latin typeface="华文楷体" panose="02010600040101010101" pitchFamily="2" charset="-122"/>
                <a:ea typeface="华文楷体" panose="02010600040101010101" pitchFamily="2" charset="-122"/>
              </a:rPr>
              <a:t>那么</a:t>
            </a:r>
            <a:r>
              <a:rPr lang="en-US" altLang="zh-CN" sz="2000" b="1">
                <a:solidFill>
                  <a:schemeClr val="bg1"/>
                </a:solidFill>
                <a:latin typeface="华文楷体" panose="02010600040101010101" pitchFamily="2" charset="-122"/>
                <a:ea typeface="华文楷体" panose="02010600040101010101" pitchFamily="2" charset="-122"/>
              </a:rPr>
              <a:t>,</a:t>
            </a:r>
            <a:r>
              <a:rPr lang="zh-CN" altLang="en-US" sz="2000" b="1">
                <a:solidFill>
                  <a:schemeClr val="bg1"/>
                </a:solidFill>
                <a:latin typeface="华文楷体" panose="02010600040101010101" pitchFamily="2" charset="-122"/>
                <a:ea typeface="华文楷体" panose="02010600040101010101" pitchFamily="2" charset="-122"/>
              </a:rPr>
              <a:t>在这台计算机上用同一算法在</a:t>
            </a:r>
            <a:r>
              <a:rPr lang="en-US" altLang="zh-CN" sz="2000" b="1">
                <a:solidFill>
                  <a:schemeClr val="bg1"/>
                </a:solidFill>
                <a:latin typeface="华文楷体" panose="02010600040101010101" pitchFamily="2" charset="-122"/>
                <a:ea typeface="华文楷体" panose="02010600040101010101" pitchFamily="2" charset="-122"/>
              </a:rPr>
              <a:t>t</a:t>
            </a:r>
            <a:r>
              <a:rPr lang="zh-CN" altLang="en-US" sz="2000" b="1">
                <a:solidFill>
                  <a:schemeClr val="bg1"/>
                </a:solidFill>
                <a:latin typeface="华文楷体" panose="02010600040101010101" pitchFamily="2" charset="-122"/>
                <a:ea typeface="华文楷体" panose="02010600040101010101" pitchFamily="2" charset="-122"/>
              </a:rPr>
              <a:t>秒内能解决规模为多大的问题</a:t>
            </a:r>
            <a:r>
              <a:rPr lang="en-US" altLang="zh-CN" sz="2000" b="1">
                <a:solidFill>
                  <a:schemeClr val="bg1"/>
                </a:solidFill>
                <a:latin typeface="华文楷体" panose="02010600040101010101" pitchFamily="2" charset="-122"/>
                <a:ea typeface="华文楷体" panose="02010600040101010101" pitchFamily="2" charset="-122"/>
              </a:rPr>
              <a:t>?</a:t>
            </a:r>
            <a:endParaRPr lang="en-US" altLang="zh-CN" sz="2000" b="1">
              <a:solidFill>
                <a:schemeClr val="bg1"/>
              </a:solidFill>
              <a:latin typeface="华文楷体" panose="02010600040101010101" pitchFamily="2" charset="-122"/>
              <a:ea typeface="华文楷体" panose="02010600040101010101" pitchFamily="2" charset="-122"/>
            </a:endParaRPr>
          </a:p>
        </p:txBody>
      </p:sp>
      <p:graphicFrame>
        <p:nvGraphicFramePr>
          <p:cNvPr id="50180" name="Object 28"/>
          <p:cNvGraphicFramePr>
            <a:graphicFrameLocks noChangeAspect="1"/>
          </p:cNvGraphicFramePr>
          <p:nvPr/>
        </p:nvGraphicFramePr>
        <p:xfrm>
          <a:off x="5099685" y="91440"/>
          <a:ext cx="1394460" cy="411480"/>
        </p:xfrm>
        <a:graphic>
          <a:graphicData uri="http://schemas.openxmlformats.org/presentationml/2006/ole">
            <mc:AlternateContent xmlns:mc="http://schemas.openxmlformats.org/markup-compatibility/2006">
              <mc:Choice xmlns:v="urn:schemas-microsoft-com:vml" Requires="v">
                <p:oleObj spid="_x0000_s5122" name="公式" r:id="rId1" imgW="787400" imgH="228600" progId="Equation.DSMT4">
                  <p:embed/>
                </p:oleObj>
              </mc:Choice>
              <mc:Fallback>
                <p:oleObj name="公式" r:id="rId1" imgW="787400" imgH="228600" progId="Equation.DSMT4">
                  <p:embed/>
                  <p:pic>
                    <p:nvPicPr>
                      <p:cNvPr id="0" name="图片 5121"/>
                      <p:cNvPicPr>
                        <a:picLocks noChangeAspect="1"/>
                      </p:cNvPicPr>
                      <p:nvPr/>
                    </p:nvPicPr>
                    <p:blipFill>
                      <a:blip r:embed="rId2"/>
                      <a:stretch>
                        <a:fillRect/>
                      </a:stretch>
                    </p:blipFill>
                    <p:spPr>
                      <a:xfrm>
                        <a:off x="5099685" y="91440"/>
                        <a:ext cx="1394460" cy="411480"/>
                      </a:xfrm>
                      <a:prstGeom prst="rect">
                        <a:avLst/>
                      </a:prstGeom>
                      <a:noFill/>
                      <a:ln w="9525">
                        <a:noFill/>
                      </a:ln>
                    </p:spPr>
                  </p:pic>
                </p:oleObj>
              </mc:Fallback>
            </mc:AlternateContent>
          </a:graphicData>
        </a:graphic>
      </p:graphicFrame>
      <p:sp>
        <p:nvSpPr>
          <p:cNvPr id="50183" name="Rectangle 106"/>
          <p:cNvSpPr>
            <a:spLocks noChangeArrowheads="1"/>
          </p:cNvSpPr>
          <p:nvPr/>
        </p:nvSpPr>
        <p:spPr bwMode="auto">
          <a:xfrm>
            <a:off x="1889125" y="23145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84" name="Rectangle 108"/>
          <p:cNvSpPr>
            <a:spLocks noChangeArrowheads="1"/>
          </p:cNvSpPr>
          <p:nvPr/>
        </p:nvSpPr>
        <p:spPr bwMode="auto">
          <a:xfrm>
            <a:off x="1889125" y="23145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85" name="Rectangle 110"/>
          <p:cNvSpPr>
            <a:spLocks noChangeArrowheads="1"/>
          </p:cNvSpPr>
          <p:nvPr/>
        </p:nvSpPr>
        <p:spPr bwMode="auto">
          <a:xfrm>
            <a:off x="1889125" y="23145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86" name="Rectangle 111"/>
          <p:cNvSpPr>
            <a:spLocks noChangeArrowheads="1"/>
          </p:cNvSpPr>
          <p:nvPr/>
        </p:nvSpPr>
        <p:spPr bwMode="auto">
          <a:xfrm>
            <a:off x="1889125" y="23145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87" name="Rectangle 113"/>
          <p:cNvSpPr>
            <a:spLocks noChangeArrowheads="1"/>
          </p:cNvSpPr>
          <p:nvPr/>
        </p:nvSpPr>
        <p:spPr bwMode="auto">
          <a:xfrm>
            <a:off x="1889125" y="23145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88" name="Rectangle 168"/>
          <p:cNvSpPr>
            <a:spLocks noChangeArrowheads="1"/>
          </p:cNvSpPr>
          <p:nvPr/>
        </p:nvSpPr>
        <p:spPr bwMode="auto">
          <a:xfrm>
            <a:off x="2195513" y="27590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89" name="Rectangle 170"/>
          <p:cNvSpPr>
            <a:spLocks noChangeArrowheads="1"/>
          </p:cNvSpPr>
          <p:nvPr/>
        </p:nvSpPr>
        <p:spPr bwMode="auto">
          <a:xfrm>
            <a:off x="2195513" y="27590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90" name="Rectangle 172"/>
          <p:cNvSpPr>
            <a:spLocks noChangeArrowheads="1"/>
          </p:cNvSpPr>
          <p:nvPr/>
        </p:nvSpPr>
        <p:spPr bwMode="auto">
          <a:xfrm>
            <a:off x="2195513" y="27590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91" name="Rectangle 173"/>
          <p:cNvSpPr>
            <a:spLocks noChangeArrowheads="1"/>
          </p:cNvSpPr>
          <p:nvPr/>
        </p:nvSpPr>
        <p:spPr bwMode="auto">
          <a:xfrm>
            <a:off x="2195513" y="27590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0192" name="Rectangle 175"/>
          <p:cNvSpPr>
            <a:spLocks noChangeArrowheads="1"/>
          </p:cNvSpPr>
          <p:nvPr/>
        </p:nvSpPr>
        <p:spPr bwMode="auto">
          <a:xfrm>
            <a:off x="2195513" y="27590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graphicFrame>
        <p:nvGraphicFramePr>
          <p:cNvPr id="5346" name="Group 226"/>
          <p:cNvGraphicFramePr>
            <a:graphicFrameLocks noGrp="1"/>
          </p:cNvGraphicFramePr>
          <p:nvPr/>
        </p:nvGraphicFramePr>
        <p:xfrm>
          <a:off x="81280" y="1773555"/>
          <a:ext cx="8954770" cy="897890"/>
        </p:xfrm>
        <a:graphic>
          <a:graphicData uri="http://schemas.openxmlformats.org/drawingml/2006/table">
            <a:tbl>
              <a:tblPr/>
              <a:tblGrid>
                <a:gridCol w="1106805"/>
                <a:gridCol w="2952115"/>
                <a:gridCol w="3528060"/>
                <a:gridCol w="1367790"/>
              </a:tblGrid>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规模</a:t>
                      </a:r>
                      <a:endParaRPr kumimoji="0" lang="zh-CN" altLang="en-US" sz="2000" b="0"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35" marR="91435"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时间复杂度（步数）</a:t>
                      </a:r>
                      <a:endParaRPr kumimoji="0" lang="zh-CN" altLang="en-US" sz="2000" b="0"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35" marR="91435"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原运行速度（时间</a:t>
                      </a:r>
                      <a:r>
                        <a:rPr kumimoji="0" lang="en-US" altLang="zh-CN" sz="2000" b="0" i="0" u="none" strike="noStrike" cap="none" normalizeH="0" baseline="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2000" b="0" i="0" u="none" strike="noStrike" cap="none" normalizeH="0" baseline="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每步）</a:t>
                      </a:r>
                      <a:endParaRPr kumimoji="0" lang="zh-CN" altLang="en-US" sz="2000" b="0" i="0" u="none" strike="noStrike" cap="none" normalizeH="0" baseline="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35" marR="91435"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总时间</a:t>
                      </a:r>
                      <a:endParaRPr kumimoji="0" lang="zh-CN" altLang="en-US" sz="2000" b="0" i="0" u="none" strike="noStrike" cap="none" normalizeH="0" baseline="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35" marR="91435"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n</a:t>
                      </a:r>
                      <a:endPar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91435" marR="91435"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a:txBody>
                  <a:tcPr marL="91435" marR="91435"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91435" marR="91435"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91435" marR="91435"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48" name="Rectangle 228"/>
          <p:cNvSpPr>
            <a:spLocks noChangeArrowheads="1"/>
          </p:cNvSpPr>
          <p:nvPr/>
        </p:nvSpPr>
        <p:spPr bwMode="auto">
          <a:xfrm>
            <a:off x="179388" y="2886075"/>
            <a:ext cx="896461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CC0099"/>
                </a:solidFill>
                <a:latin typeface="华文楷体" panose="02010600040101010101" pitchFamily="2" charset="-122"/>
                <a:ea typeface="华文楷体" panose="02010600040101010101" pitchFamily="2" charset="-122"/>
              </a:rPr>
              <a:t>关系式</a:t>
            </a:r>
            <a:r>
              <a:rPr lang="en-US" altLang="zh-CN" sz="2400" b="1">
                <a:solidFill>
                  <a:srgbClr val="CC0099"/>
                </a:solidFill>
                <a:latin typeface="华文楷体" panose="02010600040101010101" pitchFamily="2" charset="-122"/>
                <a:ea typeface="华文楷体" panose="02010600040101010101" pitchFamily="2" charset="-122"/>
              </a:rPr>
              <a:t>:</a:t>
            </a:r>
            <a:endParaRPr lang="en-US" altLang="zh-CN" sz="2400" b="1">
              <a:solidFill>
                <a:srgbClr val="CC0099"/>
              </a:solidFill>
              <a:latin typeface="华文楷体" panose="02010600040101010101" pitchFamily="2" charset="-122"/>
              <a:ea typeface="华文楷体" panose="02010600040101010101" pitchFamily="2" charset="-122"/>
            </a:endParaRPr>
          </a:p>
          <a:p>
            <a:r>
              <a:rPr lang="zh-CN" altLang="en-US" sz="2400" b="1">
                <a:solidFill>
                  <a:srgbClr val="CC0099"/>
                </a:solidFill>
                <a:latin typeface="华文楷体" panose="02010600040101010101" pitchFamily="2" charset="-122"/>
                <a:ea typeface="华文楷体" panose="02010600040101010101" pitchFamily="2" charset="-122"/>
              </a:rPr>
              <a:t>时间复杂度</a:t>
            </a:r>
            <a:r>
              <a:rPr lang="en-US" altLang="zh-CN" sz="2400" b="1">
                <a:solidFill>
                  <a:srgbClr val="CC0099"/>
                </a:solidFill>
                <a:latin typeface="华文楷体" panose="02010600040101010101" pitchFamily="2" charset="-122"/>
                <a:ea typeface="华文楷体" panose="02010600040101010101" pitchFamily="2" charset="-122"/>
              </a:rPr>
              <a:t>(</a:t>
            </a:r>
            <a:r>
              <a:rPr lang="zh-CN" altLang="en-US" sz="2400" b="1">
                <a:solidFill>
                  <a:srgbClr val="CC0099"/>
                </a:solidFill>
                <a:latin typeface="华文楷体" panose="02010600040101010101" pitchFamily="2" charset="-122"/>
                <a:ea typeface="华文楷体" panose="02010600040101010101" pitchFamily="2" charset="-122"/>
              </a:rPr>
              <a:t>计算步数</a:t>
            </a:r>
            <a:r>
              <a:rPr lang="en-US" altLang="zh-CN" sz="2400" b="1">
                <a:solidFill>
                  <a:srgbClr val="CC0099"/>
                </a:solidFill>
                <a:latin typeface="华文楷体" panose="02010600040101010101" pitchFamily="2" charset="-122"/>
                <a:ea typeface="华文楷体" panose="02010600040101010101" pitchFamily="2" charset="-122"/>
              </a:rPr>
              <a:t>)</a:t>
            </a:r>
            <a:r>
              <a:rPr lang="zh-CN" altLang="en-US" sz="2400" b="1">
                <a:solidFill>
                  <a:srgbClr val="CC0099"/>
                </a:solidFill>
                <a:latin typeface="华文楷体" panose="02010600040101010101" pitchFamily="2" charset="-122"/>
                <a:ea typeface="华文楷体" panose="02010600040101010101" pitchFamily="2" charset="-122"/>
              </a:rPr>
              <a:t>*运行速度</a:t>
            </a:r>
            <a:r>
              <a:rPr lang="en-US" altLang="zh-CN" sz="2400" b="1">
                <a:solidFill>
                  <a:srgbClr val="CC0099"/>
                </a:solidFill>
                <a:latin typeface="华文楷体" panose="02010600040101010101" pitchFamily="2" charset="-122"/>
                <a:ea typeface="华文楷体" panose="02010600040101010101" pitchFamily="2" charset="-122"/>
              </a:rPr>
              <a:t>(</a:t>
            </a:r>
            <a:r>
              <a:rPr lang="zh-CN" altLang="en-US" sz="2400" b="1">
                <a:solidFill>
                  <a:srgbClr val="CC0099"/>
                </a:solidFill>
                <a:latin typeface="华文楷体" panose="02010600040101010101" pitchFamily="2" charset="-122"/>
                <a:ea typeface="华文楷体" panose="02010600040101010101" pitchFamily="2" charset="-122"/>
              </a:rPr>
              <a:t>时间</a:t>
            </a:r>
            <a:r>
              <a:rPr lang="en-US" altLang="zh-CN" sz="2400" b="1">
                <a:solidFill>
                  <a:srgbClr val="CC0099"/>
                </a:solidFill>
                <a:latin typeface="华文楷体" panose="02010600040101010101" pitchFamily="2" charset="-122"/>
                <a:ea typeface="华文楷体" panose="02010600040101010101" pitchFamily="2" charset="-122"/>
              </a:rPr>
              <a:t>/</a:t>
            </a:r>
            <a:r>
              <a:rPr lang="zh-CN" altLang="en-US" sz="2400" b="1">
                <a:solidFill>
                  <a:srgbClr val="CC0099"/>
                </a:solidFill>
                <a:latin typeface="华文楷体" panose="02010600040101010101" pitchFamily="2" charset="-122"/>
                <a:ea typeface="华文楷体" panose="02010600040101010101" pitchFamily="2" charset="-122"/>
              </a:rPr>
              <a:t>每步</a:t>
            </a:r>
            <a:r>
              <a:rPr lang="en-US" altLang="zh-CN" sz="2400" b="1">
                <a:solidFill>
                  <a:srgbClr val="CC0099"/>
                </a:solidFill>
                <a:latin typeface="华文楷体" panose="02010600040101010101" pitchFamily="2" charset="-122"/>
                <a:ea typeface="华文楷体" panose="02010600040101010101" pitchFamily="2" charset="-122"/>
              </a:rPr>
              <a:t>)=</a:t>
            </a:r>
            <a:r>
              <a:rPr lang="zh-CN" altLang="en-US" sz="2400" b="1">
                <a:solidFill>
                  <a:srgbClr val="CC0099"/>
                </a:solidFill>
                <a:latin typeface="华文楷体" panose="02010600040101010101" pitchFamily="2" charset="-122"/>
                <a:ea typeface="华文楷体" panose="02010600040101010101" pitchFamily="2" charset="-122"/>
              </a:rPr>
              <a:t>运行所需时间</a:t>
            </a:r>
            <a:endParaRPr lang="zh-CN" altLang="en-US" sz="2400" b="1">
              <a:solidFill>
                <a:srgbClr val="CC0099"/>
              </a:solidFill>
              <a:latin typeface="华文楷体" panose="02010600040101010101" pitchFamily="2" charset="-122"/>
              <a:ea typeface="华文楷体" panose="02010600040101010101" pitchFamily="2" charset="-122"/>
            </a:endParaRPr>
          </a:p>
        </p:txBody>
      </p:sp>
      <p:graphicFrame>
        <p:nvGraphicFramePr>
          <p:cNvPr id="5347" name="Object 227"/>
          <p:cNvGraphicFramePr>
            <a:graphicFrameLocks noChangeAspect="1"/>
          </p:cNvGraphicFramePr>
          <p:nvPr/>
        </p:nvGraphicFramePr>
        <p:xfrm>
          <a:off x="2728595" y="2886075"/>
          <a:ext cx="1628140" cy="400050"/>
        </p:xfrm>
        <a:graphic>
          <a:graphicData uri="http://schemas.openxmlformats.org/presentationml/2006/ole">
            <mc:AlternateContent xmlns:mc="http://schemas.openxmlformats.org/markup-compatibility/2006">
              <mc:Choice xmlns:v="urn:schemas-microsoft-com:vml" Requires="v">
                <p:oleObj spid="_x0000_s5125" name="公式" r:id="rId3" imgW="736600" imgH="228600" progId="Equation.DSMT4">
                  <p:embed/>
                </p:oleObj>
              </mc:Choice>
              <mc:Fallback>
                <p:oleObj name="公式" r:id="rId3" imgW="736600" imgH="228600" progId="Equation.DSMT4">
                  <p:embed/>
                  <p:pic>
                    <p:nvPicPr>
                      <p:cNvPr id="0" name="图片 5124"/>
                      <p:cNvPicPr>
                        <a:picLocks noChangeAspect="1"/>
                      </p:cNvPicPr>
                      <p:nvPr/>
                    </p:nvPicPr>
                    <p:blipFill>
                      <a:blip r:embed="rId4"/>
                      <a:stretch>
                        <a:fillRect/>
                      </a:stretch>
                    </p:blipFill>
                    <p:spPr>
                      <a:xfrm>
                        <a:off x="2728595" y="2886075"/>
                        <a:ext cx="1628140" cy="400050"/>
                      </a:xfrm>
                      <a:prstGeom prst="rect">
                        <a:avLst/>
                      </a:prstGeom>
                      <a:noFill/>
                      <a:ln w="9525">
                        <a:noFill/>
                      </a:ln>
                    </p:spPr>
                  </p:pic>
                </p:oleObj>
              </mc:Fallback>
            </mc:AlternateContent>
          </a:graphicData>
        </a:graphic>
      </p:graphicFrame>
      <p:sp>
        <p:nvSpPr>
          <p:cNvPr id="5368" name="Rectangle 248"/>
          <p:cNvSpPr>
            <a:spLocks noChangeArrowheads="1"/>
          </p:cNvSpPr>
          <p:nvPr/>
        </p:nvSpPr>
        <p:spPr bwMode="auto">
          <a:xfrm>
            <a:off x="34925" y="3716983"/>
            <a:ext cx="6378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00"/>
                </a:solidFill>
                <a:latin typeface="华文楷体" panose="02010600040101010101" pitchFamily="2" charset="-122"/>
                <a:ea typeface="华文楷体" panose="02010600040101010101" pitchFamily="2" charset="-122"/>
              </a:rPr>
              <a:t>解</a:t>
            </a:r>
            <a:r>
              <a:rPr lang="en-US" altLang="zh-CN" sz="2400" b="1">
                <a:solidFill>
                  <a:srgbClr val="000000"/>
                </a:solidFill>
                <a:latin typeface="华文楷体" panose="02010600040101010101" pitchFamily="2" charset="-122"/>
                <a:ea typeface="华文楷体" panose="02010600040101010101" pitchFamily="2" charset="-122"/>
              </a:rPr>
              <a:t>:</a:t>
            </a:r>
            <a:r>
              <a:rPr lang="zh-CN" altLang="en-US" sz="2400" b="1">
                <a:solidFill>
                  <a:srgbClr val="000000"/>
                </a:solidFill>
                <a:latin typeface="华文楷体" panose="02010600040101010101" pitchFamily="2" charset="-122"/>
                <a:ea typeface="华文楷体" panose="02010600040101010101" pitchFamily="2" charset="-122"/>
              </a:rPr>
              <a:t>设在新机器上</a:t>
            </a:r>
            <a:r>
              <a:rPr lang="en-US" altLang="zh-CN" sz="2400" b="1">
                <a:solidFill>
                  <a:srgbClr val="000000"/>
                </a:solidFill>
                <a:latin typeface="华文楷体" panose="02010600040101010101" pitchFamily="2" charset="-122"/>
                <a:ea typeface="华文楷体" panose="02010600040101010101" pitchFamily="2" charset="-122"/>
              </a:rPr>
              <a:t>t</a:t>
            </a:r>
            <a:r>
              <a:rPr lang="zh-CN" altLang="en-US" sz="2400" b="1">
                <a:solidFill>
                  <a:srgbClr val="000000"/>
                </a:solidFill>
                <a:latin typeface="华文楷体" panose="02010600040101010101" pitchFamily="2" charset="-122"/>
                <a:ea typeface="华文楷体" panose="02010600040101010101" pitchFamily="2" charset="-122"/>
              </a:rPr>
              <a:t>秒内能解决规模为</a:t>
            </a:r>
            <a:r>
              <a:rPr lang="en-US" altLang="zh-CN" sz="2400" b="1">
                <a:solidFill>
                  <a:srgbClr val="000000"/>
                </a:solidFill>
                <a:latin typeface="华文楷体" panose="02010600040101010101" pitchFamily="2" charset="-122"/>
                <a:ea typeface="华文楷体" panose="02010600040101010101" pitchFamily="2" charset="-122"/>
              </a:rPr>
              <a:t>m</a:t>
            </a:r>
            <a:r>
              <a:rPr lang="zh-CN" altLang="en-US" sz="2400" b="1">
                <a:solidFill>
                  <a:srgbClr val="000000"/>
                </a:solidFill>
                <a:latin typeface="华文楷体" panose="02010600040101010101" pitchFamily="2" charset="-122"/>
                <a:ea typeface="华文楷体" panose="02010600040101010101" pitchFamily="2" charset="-122"/>
              </a:rPr>
              <a:t>的问题，</a:t>
            </a:r>
            <a:endParaRPr lang="zh-CN" altLang="en-US" sz="2400" b="1">
              <a:latin typeface="华文楷体" panose="02010600040101010101" pitchFamily="2" charset="-122"/>
              <a:ea typeface="华文楷体" panose="02010600040101010101" pitchFamily="2" charset="-122"/>
            </a:endParaRPr>
          </a:p>
        </p:txBody>
      </p:sp>
      <p:graphicFrame>
        <p:nvGraphicFramePr>
          <p:cNvPr id="5371" name="Object 251"/>
          <p:cNvGraphicFramePr>
            <a:graphicFrameLocks noChangeAspect="1"/>
          </p:cNvGraphicFramePr>
          <p:nvPr/>
        </p:nvGraphicFramePr>
        <p:xfrm>
          <a:off x="6659563" y="3754438"/>
          <a:ext cx="1573212" cy="423862"/>
        </p:xfrm>
        <a:graphic>
          <a:graphicData uri="http://schemas.openxmlformats.org/presentationml/2006/ole">
            <mc:AlternateContent xmlns:mc="http://schemas.openxmlformats.org/markup-compatibility/2006">
              <mc:Choice xmlns:v="urn:schemas-microsoft-com:vml" Requires="v">
                <p:oleObj spid="_x0000_s5128" name="公式" r:id="rId5" imgW="20421600" imgH="5486400" progId="Equation.3">
                  <p:embed/>
                </p:oleObj>
              </mc:Choice>
              <mc:Fallback>
                <p:oleObj name="公式" r:id="rId5" imgW="20421600" imgH="5486400" progId="Equation.3">
                  <p:embed/>
                  <p:pic>
                    <p:nvPicPr>
                      <p:cNvPr id="0" name="图片 5127"/>
                      <p:cNvPicPr>
                        <a:picLocks noChangeAspect="1"/>
                      </p:cNvPicPr>
                      <p:nvPr/>
                    </p:nvPicPr>
                    <p:blipFill>
                      <a:blip r:embed="rId6"/>
                      <a:stretch>
                        <a:fillRect/>
                      </a:stretch>
                    </p:blipFill>
                    <p:spPr>
                      <a:xfrm>
                        <a:off x="6659563" y="3754438"/>
                        <a:ext cx="1573212" cy="423862"/>
                      </a:xfrm>
                      <a:prstGeom prst="rect">
                        <a:avLst/>
                      </a:prstGeom>
                      <a:noFill/>
                      <a:ln w="9525">
                        <a:noFill/>
                      </a:ln>
                    </p:spPr>
                  </p:pic>
                </p:oleObj>
              </mc:Fallback>
            </mc:AlternateContent>
          </a:graphicData>
        </a:graphic>
      </p:graphicFrame>
      <p:sp>
        <p:nvSpPr>
          <p:cNvPr id="5372" name="Rectangle 252"/>
          <p:cNvSpPr>
            <a:spLocks noChangeArrowheads="1"/>
          </p:cNvSpPr>
          <p:nvPr/>
        </p:nvSpPr>
        <p:spPr bwMode="auto">
          <a:xfrm>
            <a:off x="107950" y="4278313"/>
            <a:ext cx="66468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00"/>
                </a:solidFill>
                <a:latin typeface="华文楷体" panose="02010600040101010101" pitchFamily="2" charset="-122"/>
                <a:ea typeface="华文楷体" panose="02010600040101010101" pitchFamily="2" charset="-122"/>
              </a:rPr>
              <a:t>由于新机器运行速度提高</a:t>
            </a:r>
            <a:r>
              <a:rPr lang="en-US" altLang="zh-CN" sz="2400" b="1">
                <a:solidFill>
                  <a:srgbClr val="000000"/>
                </a:solidFill>
                <a:latin typeface="华文楷体" panose="02010600040101010101" pitchFamily="2" charset="-122"/>
                <a:ea typeface="华文楷体" panose="02010600040101010101" pitchFamily="2" charset="-122"/>
              </a:rPr>
              <a:t>64</a:t>
            </a:r>
            <a:r>
              <a:rPr lang="zh-CN" altLang="en-US" sz="2400" b="1">
                <a:solidFill>
                  <a:srgbClr val="000000"/>
                </a:solidFill>
                <a:latin typeface="华文楷体" panose="02010600040101010101" pitchFamily="2" charset="-122"/>
                <a:ea typeface="华文楷体" panose="02010600040101010101" pitchFamily="2" charset="-122"/>
              </a:rPr>
              <a:t>倍，则运行速度变为</a:t>
            </a:r>
            <a:endParaRPr lang="zh-CN" altLang="en-US" sz="2400" b="1">
              <a:latin typeface="华文楷体" panose="02010600040101010101" pitchFamily="2" charset="-122"/>
              <a:ea typeface="华文楷体" panose="02010600040101010101" pitchFamily="2" charset="-122"/>
            </a:endParaRPr>
          </a:p>
        </p:txBody>
      </p:sp>
      <p:graphicFrame>
        <p:nvGraphicFramePr>
          <p:cNvPr id="5373" name="Object 253"/>
          <p:cNvGraphicFramePr>
            <a:graphicFrameLocks noChangeAspect="1"/>
          </p:cNvGraphicFramePr>
          <p:nvPr/>
        </p:nvGraphicFramePr>
        <p:xfrm>
          <a:off x="6745288" y="4149725"/>
          <a:ext cx="995362" cy="741363"/>
        </p:xfrm>
        <a:graphic>
          <a:graphicData uri="http://schemas.openxmlformats.org/presentationml/2006/ole">
            <mc:AlternateContent xmlns:mc="http://schemas.openxmlformats.org/markup-compatibility/2006">
              <mc:Choice xmlns:v="urn:schemas-microsoft-com:vml" Requires="v">
                <p:oleObj spid="_x0000_s5129" name="公式" r:id="rId7" imgW="12496800" imgH="9448800" progId="Equation.3">
                  <p:embed/>
                </p:oleObj>
              </mc:Choice>
              <mc:Fallback>
                <p:oleObj name="公式" r:id="rId7" imgW="12496800" imgH="9448800" progId="Equation.3">
                  <p:embed/>
                  <p:pic>
                    <p:nvPicPr>
                      <p:cNvPr id="0" name="图片 5128"/>
                      <p:cNvPicPr>
                        <a:picLocks noChangeAspect="1"/>
                      </p:cNvPicPr>
                      <p:nvPr/>
                    </p:nvPicPr>
                    <p:blipFill>
                      <a:blip r:embed="rId8"/>
                      <a:stretch>
                        <a:fillRect/>
                      </a:stretch>
                    </p:blipFill>
                    <p:spPr>
                      <a:xfrm>
                        <a:off x="6745288" y="4149725"/>
                        <a:ext cx="995362" cy="741363"/>
                      </a:xfrm>
                      <a:prstGeom prst="rect">
                        <a:avLst/>
                      </a:prstGeom>
                      <a:noFill/>
                      <a:ln w="9525">
                        <a:noFill/>
                      </a:ln>
                    </p:spPr>
                  </p:pic>
                </p:oleObj>
              </mc:Fallback>
            </mc:AlternateContent>
          </a:graphicData>
        </a:graphic>
      </p:graphicFrame>
      <p:sp>
        <p:nvSpPr>
          <p:cNvPr id="5374" name="Rectangle 254"/>
          <p:cNvSpPr>
            <a:spLocks noChangeArrowheads="1"/>
          </p:cNvSpPr>
          <p:nvPr/>
        </p:nvSpPr>
        <p:spPr bwMode="auto">
          <a:xfrm>
            <a:off x="-36513" y="4865688"/>
            <a:ext cx="1724026"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04800"/>
            <a:r>
              <a:rPr lang="zh-CN" altLang="en-US" sz="2400" b="1">
                <a:solidFill>
                  <a:srgbClr val="000000"/>
                </a:solidFill>
                <a:latin typeface="华文楷体" panose="02010600040101010101" pitchFamily="2" charset="-122"/>
                <a:ea typeface="华文楷体" panose="02010600040101010101" pitchFamily="2" charset="-122"/>
              </a:rPr>
              <a:t>由关系式</a:t>
            </a:r>
            <a:endParaRPr lang="zh-CN" altLang="en-US" sz="2400" b="1">
              <a:latin typeface="华文楷体" panose="02010600040101010101" pitchFamily="2" charset="-122"/>
              <a:ea typeface="华文楷体" panose="02010600040101010101" pitchFamily="2" charset="-122"/>
            </a:endParaRPr>
          </a:p>
        </p:txBody>
      </p:sp>
      <p:graphicFrame>
        <p:nvGraphicFramePr>
          <p:cNvPr id="5375" name="Object 255"/>
          <p:cNvGraphicFramePr>
            <a:graphicFrameLocks noChangeAspect="1"/>
          </p:cNvGraphicFramePr>
          <p:nvPr/>
        </p:nvGraphicFramePr>
        <p:xfrm>
          <a:off x="1733550" y="4865688"/>
          <a:ext cx="1577975" cy="457200"/>
        </p:xfrm>
        <a:graphic>
          <a:graphicData uri="http://schemas.openxmlformats.org/presentationml/2006/ole">
            <mc:AlternateContent xmlns:mc="http://schemas.openxmlformats.org/markup-compatibility/2006">
              <mc:Choice xmlns:v="urn:schemas-microsoft-com:vml" Requires="v">
                <p:oleObj spid="_x0000_s5130" name="公式" r:id="rId9" imgW="18897600" imgH="5486400" progId="Equation.3">
                  <p:embed/>
                </p:oleObj>
              </mc:Choice>
              <mc:Fallback>
                <p:oleObj name="公式" r:id="rId9" imgW="18897600" imgH="5486400" progId="Equation.3">
                  <p:embed/>
                  <p:pic>
                    <p:nvPicPr>
                      <p:cNvPr id="0" name="图片 5129"/>
                      <p:cNvPicPr>
                        <a:picLocks noChangeAspect="1"/>
                      </p:cNvPicPr>
                      <p:nvPr/>
                    </p:nvPicPr>
                    <p:blipFill>
                      <a:blip r:embed="rId10"/>
                      <a:stretch>
                        <a:fillRect/>
                      </a:stretch>
                    </p:blipFill>
                    <p:spPr>
                      <a:xfrm>
                        <a:off x="1733550" y="4865688"/>
                        <a:ext cx="1577975" cy="457200"/>
                      </a:xfrm>
                      <a:prstGeom prst="rect">
                        <a:avLst/>
                      </a:prstGeom>
                      <a:noFill/>
                      <a:ln w="9525">
                        <a:noFill/>
                      </a:ln>
                    </p:spPr>
                  </p:pic>
                </p:oleObj>
              </mc:Fallback>
            </mc:AlternateContent>
          </a:graphicData>
        </a:graphic>
      </p:graphicFrame>
      <p:graphicFrame>
        <p:nvGraphicFramePr>
          <p:cNvPr id="5376" name="Object 256"/>
          <p:cNvGraphicFramePr>
            <a:graphicFrameLocks noChangeAspect="1"/>
          </p:cNvGraphicFramePr>
          <p:nvPr/>
        </p:nvGraphicFramePr>
        <p:xfrm>
          <a:off x="3375025" y="4865688"/>
          <a:ext cx="1628775" cy="450850"/>
        </p:xfrm>
        <a:graphic>
          <a:graphicData uri="http://schemas.openxmlformats.org/presentationml/2006/ole">
            <mc:AlternateContent xmlns:mc="http://schemas.openxmlformats.org/markup-compatibility/2006">
              <mc:Choice xmlns:v="urn:schemas-microsoft-com:vml" Requires="v">
                <p:oleObj spid="_x0000_s5131" name="公式" r:id="rId11" imgW="19812000" imgH="5486400" progId="Equation.3">
                  <p:embed/>
                </p:oleObj>
              </mc:Choice>
              <mc:Fallback>
                <p:oleObj name="公式" r:id="rId11" imgW="19812000" imgH="5486400" progId="Equation.3">
                  <p:embed/>
                  <p:pic>
                    <p:nvPicPr>
                      <p:cNvPr id="0" name="图片 5130"/>
                      <p:cNvPicPr>
                        <a:picLocks noChangeAspect="1"/>
                      </p:cNvPicPr>
                      <p:nvPr/>
                    </p:nvPicPr>
                    <p:blipFill>
                      <a:blip r:embed="rId12"/>
                      <a:stretch>
                        <a:fillRect/>
                      </a:stretch>
                    </p:blipFill>
                    <p:spPr>
                      <a:xfrm>
                        <a:off x="3375025" y="4865688"/>
                        <a:ext cx="1628775" cy="450850"/>
                      </a:xfrm>
                      <a:prstGeom prst="rect">
                        <a:avLst/>
                      </a:prstGeom>
                      <a:noFill/>
                      <a:ln w="9525">
                        <a:noFill/>
                      </a:ln>
                    </p:spPr>
                  </p:pic>
                </p:oleObj>
              </mc:Fallback>
            </mc:AlternateContent>
          </a:graphicData>
        </a:graphic>
      </p:graphicFrame>
      <p:sp>
        <p:nvSpPr>
          <p:cNvPr id="5377" name="Rectangle 257"/>
          <p:cNvSpPr>
            <a:spLocks noChangeArrowheads="1"/>
          </p:cNvSpPr>
          <p:nvPr/>
        </p:nvSpPr>
        <p:spPr bwMode="auto">
          <a:xfrm>
            <a:off x="4932363" y="4865688"/>
            <a:ext cx="1108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04800"/>
            <a:r>
              <a:rPr lang="zh-CN" altLang="en-US" sz="2400" b="1">
                <a:solidFill>
                  <a:srgbClr val="000000"/>
                </a:solidFill>
                <a:latin typeface="华文楷体" panose="02010600040101010101" pitchFamily="2" charset="-122"/>
                <a:ea typeface="华文楷体" panose="02010600040101010101" pitchFamily="2" charset="-122"/>
              </a:rPr>
              <a:t>，得</a:t>
            </a:r>
            <a:endParaRPr lang="zh-CN" altLang="en-US" sz="2400" b="1">
              <a:latin typeface="华文楷体" panose="02010600040101010101" pitchFamily="2" charset="-122"/>
              <a:ea typeface="华文楷体" panose="02010600040101010101" pitchFamily="2" charset="-122"/>
            </a:endParaRPr>
          </a:p>
        </p:txBody>
      </p:sp>
      <p:graphicFrame>
        <p:nvGraphicFramePr>
          <p:cNvPr id="5378" name="Object 258"/>
          <p:cNvGraphicFramePr>
            <a:graphicFrameLocks noChangeAspect="1"/>
          </p:cNvGraphicFramePr>
          <p:nvPr/>
        </p:nvGraphicFramePr>
        <p:xfrm>
          <a:off x="1339850" y="5516880"/>
          <a:ext cx="2272030" cy="537845"/>
        </p:xfrm>
        <a:graphic>
          <a:graphicData uri="http://schemas.openxmlformats.org/presentationml/2006/ole">
            <mc:AlternateContent xmlns:mc="http://schemas.openxmlformats.org/markup-compatibility/2006">
              <mc:Choice xmlns:v="urn:schemas-microsoft-com:vml" Requires="v">
                <p:oleObj spid="_x0000_s5132" name="公式" r:id="rId13" imgW="18897600" imgH="5791200" progId="Equation.3">
                  <p:embed/>
                </p:oleObj>
              </mc:Choice>
              <mc:Fallback>
                <p:oleObj name="公式" r:id="rId13" imgW="18897600" imgH="5791200" progId="Equation.3">
                  <p:embed/>
                  <p:pic>
                    <p:nvPicPr>
                      <p:cNvPr id="0" name="图片 5131"/>
                      <p:cNvPicPr>
                        <a:picLocks noChangeAspect="1"/>
                      </p:cNvPicPr>
                      <p:nvPr/>
                    </p:nvPicPr>
                    <p:blipFill>
                      <a:blip r:embed="rId14"/>
                      <a:stretch>
                        <a:fillRect/>
                      </a:stretch>
                    </p:blipFill>
                    <p:spPr>
                      <a:xfrm>
                        <a:off x="1339850" y="5516880"/>
                        <a:ext cx="2272030" cy="537845"/>
                      </a:xfrm>
                      <a:prstGeom prst="rect">
                        <a:avLst/>
                      </a:prstGeom>
                      <a:noFill/>
                      <a:ln w="9525">
                        <a:noFill/>
                      </a:ln>
                    </p:spPr>
                  </p:pic>
                </p:oleObj>
              </mc:Fallback>
            </mc:AlternateContent>
          </a:graphicData>
        </a:graphic>
      </p:graphicFrame>
      <p:graphicFrame>
        <p:nvGraphicFramePr>
          <p:cNvPr id="5379" name="Object 259"/>
          <p:cNvGraphicFramePr>
            <a:graphicFrameLocks noChangeAspect="1"/>
          </p:cNvGraphicFramePr>
          <p:nvPr/>
        </p:nvGraphicFramePr>
        <p:xfrm>
          <a:off x="4211955" y="5313680"/>
          <a:ext cx="2376170" cy="795655"/>
        </p:xfrm>
        <a:graphic>
          <a:graphicData uri="http://schemas.openxmlformats.org/presentationml/2006/ole">
            <mc:AlternateContent xmlns:mc="http://schemas.openxmlformats.org/markup-compatibility/2006">
              <mc:Choice xmlns:v="urn:schemas-microsoft-com:vml" Requires="v">
                <p:oleObj spid="_x0000_s5133" name="公式" r:id="rId15" imgW="21336000" imgH="9448800" progId="Equation.3">
                  <p:embed/>
                </p:oleObj>
              </mc:Choice>
              <mc:Fallback>
                <p:oleObj name="公式" r:id="rId15" imgW="21336000" imgH="9448800" progId="Equation.3">
                  <p:embed/>
                  <p:pic>
                    <p:nvPicPr>
                      <p:cNvPr id="0" name="图片 5132"/>
                      <p:cNvPicPr>
                        <a:picLocks noChangeAspect="1"/>
                      </p:cNvPicPr>
                      <p:nvPr/>
                    </p:nvPicPr>
                    <p:blipFill>
                      <a:blip r:embed="rId16"/>
                      <a:stretch>
                        <a:fillRect/>
                      </a:stretch>
                    </p:blipFill>
                    <p:spPr>
                      <a:xfrm>
                        <a:off x="4211955" y="5313680"/>
                        <a:ext cx="2376170" cy="795655"/>
                      </a:xfrm>
                      <a:prstGeom prst="rect">
                        <a:avLst/>
                      </a:prstGeom>
                      <a:noFill/>
                      <a:ln w="9525">
                        <a:noFill/>
                      </a:ln>
                    </p:spPr>
                  </p:pic>
                </p:oleObj>
              </mc:Fallback>
            </mc:AlternateContent>
          </a:graphicData>
        </a:graphic>
      </p:graphicFrame>
      <p:sp>
        <p:nvSpPr>
          <p:cNvPr id="5380" name="Rectangle 260"/>
          <p:cNvSpPr>
            <a:spLocks noChangeArrowheads="1"/>
          </p:cNvSpPr>
          <p:nvPr/>
        </p:nvSpPr>
        <p:spPr bwMode="auto">
          <a:xfrm>
            <a:off x="230188" y="6167438"/>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04800"/>
            <a:r>
              <a:rPr lang="zh-CN" altLang="en-US" sz="2400" b="1">
                <a:solidFill>
                  <a:srgbClr val="000000"/>
                </a:solidFill>
                <a:latin typeface="华文楷体" panose="02010600040101010101" pitchFamily="2" charset="-122"/>
                <a:ea typeface="华文楷体" panose="02010600040101010101" pitchFamily="2" charset="-122"/>
              </a:rPr>
              <a:t>解，得</a:t>
            </a:r>
            <a:endParaRPr lang="zh-CN" altLang="en-US" sz="2400" b="1">
              <a:latin typeface="华文楷体" panose="02010600040101010101" pitchFamily="2" charset="-122"/>
              <a:ea typeface="华文楷体" panose="02010600040101010101" pitchFamily="2" charset="-122"/>
            </a:endParaRPr>
          </a:p>
        </p:txBody>
      </p:sp>
      <p:graphicFrame>
        <p:nvGraphicFramePr>
          <p:cNvPr id="5381" name="Object 261"/>
          <p:cNvGraphicFramePr>
            <a:graphicFrameLocks noChangeAspect="1"/>
          </p:cNvGraphicFramePr>
          <p:nvPr/>
        </p:nvGraphicFramePr>
        <p:xfrm>
          <a:off x="1839913" y="6167438"/>
          <a:ext cx="1406525" cy="495300"/>
        </p:xfrm>
        <a:graphic>
          <a:graphicData uri="http://schemas.openxmlformats.org/presentationml/2006/ole">
            <mc:AlternateContent xmlns:mc="http://schemas.openxmlformats.org/markup-compatibility/2006">
              <mc:Choice xmlns:v="urn:schemas-microsoft-com:vml" Requires="v">
                <p:oleObj spid="_x0000_s5134" name="公式" r:id="rId17" imgW="15240000" imgH="4267200" progId="Equation.3">
                  <p:embed/>
                </p:oleObj>
              </mc:Choice>
              <mc:Fallback>
                <p:oleObj name="公式" r:id="rId17" imgW="15240000" imgH="4267200" progId="Equation.3">
                  <p:embed/>
                  <p:pic>
                    <p:nvPicPr>
                      <p:cNvPr id="0" name="图片 5133"/>
                      <p:cNvPicPr>
                        <a:picLocks noChangeAspect="1"/>
                      </p:cNvPicPr>
                      <p:nvPr/>
                    </p:nvPicPr>
                    <p:blipFill>
                      <a:blip r:embed="rId18"/>
                      <a:stretch>
                        <a:fillRect/>
                      </a:stretch>
                    </p:blipFill>
                    <p:spPr>
                      <a:xfrm>
                        <a:off x="1839913" y="6167438"/>
                        <a:ext cx="1406525" cy="495300"/>
                      </a:xfrm>
                      <a:prstGeom prst="rect">
                        <a:avLst/>
                      </a:prstGeom>
                      <a:noFill/>
                      <a:ln w="9525">
                        <a:noFill/>
                      </a:ln>
                    </p:spPr>
                  </p:pic>
                </p:oleObj>
              </mc:Fallback>
            </mc:AlternateContent>
          </a:graphicData>
        </a:graphic>
      </p:graphicFrame>
      <p:graphicFrame>
        <p:nvGraphicFramePr>
          <p:cNvPr id="5282" name="Object 162"/>
          <p:cNvGraphicFramePr>
            <a:graphicFrameLocks noChangeAspect="1"/>
          </p:cNvGraphicFramePr>
          <p:nvPr/>
        </p:nvGraphicFramePr>
        <p:xfrm>
          <a:off x="1687830" y="2297430"/>
          <a:ext cx="1991995" cy="339090"/>
        </p:xfrm>
        <a:graphic>
          <a:graphicData uri="http://schemas.openxmlformats.org/presentationml/2006/ole">
            <mc:AlternateContent xmlns:mc="http://schemas.openxmlformats.org/markup-compatibility/2006">
              <mc:Choice xmlns:v="urn:schemas-microsoft-com:vml" Requires="v">
                <p:oleObj spid="_x0000_s5136" name="公式" r:id="rId19" imgW="18897600" imgH="5486400" progId="Equation.3">
                  <p:embed/>
                </p:oleObj>
              </mc:Choice>
              <mc:Fallback>
                <p:oleObj name="公式" r:id="rId19" imgW="18897600" imgH="5486400" progId="Equation.3">
                  <p:embed/>
                  <p:pic>
                    <p:nvPicPr>
                      <p:cNvPr id="0" name="图片 5135"/>
                      <p:cNvPicPr>
                        <a:picLocks noChangeAspect="1"/>
                      </p:cNvPicPr>
                      <p:nvPr/>
                    </p:nvPicPr>
                    <p:blipFill>
                      <a:blip r:embed="rId20"/>
                      <a:stretch>
                        <a:fillRect/>
                      </a:stretch>
                    </p:blipFill>
                    <p:spPr>
                      <a:xfrm>
                        <a:off x="1687830" y="2297430"/>
                        <a:ext cx="1991995" cy="339090"/>
                      </a:xfrm>
                      <a:prstGeom prst="rect">
                        <a:avLst/>
                      </a:prstGeom>
                      <a:noFill/>
                      <a:ln w="9525">
                        <a:noFill/>
                      </a:ln>
                    </p:spPr>
                  </p:pic>
                </p:oleObj>
              </mc:Fallback>
            </mc:AlternateContent>
          </a:graphicData>
        </a:graphic>
      </p:graphicFrame>
      <p:graphicFrame>
        <p:nvGraphicFramePr>
          <p:cNvPr id="5280" name="Object 160"/>
          <p:cNvGraphicFramePr>
            <a:graphicFrameLocks noChangeAspect="1"/>
          </p:cNvGraphicFramePr>
          <p:nvPr/>
        </p:nvGraphicFramePr>
        <p:xfrm>
          <a:off x="5491480" y="2162175"/>
          <a:ext cx="448945" cy="466090"/>
        </p:xfrm>
        <a:graphic>
          <a:graphicData uri="http://schemas.openxmlformats.org/presentationml/2006/ole">
            <mc:AlternateContent xmlns:mc="http://schemas.openxmlformats.org/markup-compatibility/2006">
              <mc:Choice xmlns:v="urn:schemas-microsoft-com:vml" Requires="v">
                <p:oleObj spid="_x0000_s5137" name="公式" r:id="rId21" imgW="3352800" imgH="5486400" progId="Equation.3">
                  <p:embed/>
                </p:oleObj>
              </mc:Choice>
              <mc:Fallback>
                <p:oleObj name="公式" r:id="rId21" imgW="3352800" imgH="5486400" progId="Equation.3">
                  <p:embed/>
                  <p:pic>
                    <p:nvPicPr>
                      <p:cNvPr id="0" name="图片 5136"/>
                      <p:cNvPicPr>
                        <a:picLocks noChangeAspect="1"/>
                      </p:cNvPicPr>
                      <p:nvPr/>
                    </p:nvPicPr>
                    <p:blipFill>
                      <a:blip r:embed="rId22"/>
                      <a:stretch>
                        <a:fillRect/>
                      </a:stretch>
                    </p:blipFill>
                    <p:spPr>
                      <a:xfrm>
                        <a:off x="5491480" y="2162175"/>
                        <a:ext cx="448945" cy="466090"/>
                      </a:xfrm>
                      <a:prstGeom prst="rect">
                        <a:avLst/>
                      </a:prstGeom>
                      <a:noFill/>
                      <a:ln w="9525">
                        <a:noFill/>
                      </a:ln>
                    </p:spPr>
                  </p:pic>
                </p:oleObj>
              </mc:Fallback>
            </mc:AlternateContent>
          </a:graphicData>
        </a:graphic>
      </p:graphicFrame>
      <p:graphicFrame>
        <p:nvGraphicFramePr>
          <p:cNvPr id="5279" name="Object 159"/>
          <p:cNvGraphicFramePr>
            <a:graphicFrameLocks noChangeAspect="1"/>
          </p:cNvGraphicFramePr>
          <p:nvPr/>
        </p:nvGraphicFramePr>
        <p:xfrm>
          <a:off x="8101330" y="2289810"/>
          <a:ext cx="431800" cy="347980"/>
        </p:xfrm>
        <a:graphic>
          <a:graphicData uri="http://schemas.openxmlformats.org/presentationml/2006/ole">
            <mc:AlternateContent xmlns:mc="http://schemas.openxmlformats.org/markup-compatibility/2006">
              <mc:Choice xmlns:v="urn:schemas-microsoft-com:vml" Requires="v">
                <p:oleObj spid="_x0000_s5138" name="公式" r:id="rId23" imgW="2133600" imgH="3657600" progId="Equation.3">
                  <p:embed/>
                </p:oleObj>
              </mc:Choice>
              <mc:Fallback>
                <p:oleObj name="公式" r:id="rId23" imgW="2133600" imgH="3657600" progId="Equation.3">
                  <p:embed/>
                  <p:pic>
                    <p:nvPicPr>
                      <p:cNvPr id="0" name="图片 5137"/>
                      <p:cNvPicPr>
                        <a:picLocks noChangeAspect="1"/>
                      </p:cNvPicPr>
                      <p:nvPr/>
                    </p:nvPicPr>
                    <p:blipFill>
                      <a:blip r:embed="rId24"/>
                      <a:stretch>
                        <a:fillRect/>
                      </a:stretch>
                    </p:blipFill>
                    <p:spPr>
                      <a:xfrm>
                        <a:off x="8101330" y="2289810"/>
                        <a:ext cx="431800" cy="34798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5282"/>
                                        </p:tgtEl>
                                        <p:attrNameLst>
                                          <p:attrName>style.visibility</p:attrName>
                                        </p:attrNameLst>
                                      </p:cBhvr>
                                      <p:to>
                                        <p:strVal val="visible"/>
                                      </p:to>
                                    </p:set>
                                    <p:animEffect transition="in" filter="slide(fromBottom)">
                                      <p:cBhvr>
                                        <p:cTn id="7" dur="500"/>
                                        <p:tgtEl>
                                          <p:spTgt spid="5282"/>
                                        </p:tgtEl>
                                      </p:cBhvr>
                                    </p:animEffect>
                                  </p:childTnLst>
                                </p:cTn>
                              </p:par>
                              <p:par>
                                <p:cTn id="8" presetID="12" presetClass="entr" presetSubtype="4" fill="hold" nodeType="withEffect">
                                  <p:stCondLst>
                                    <p:cond delay="0"/>
                                  </p:stCondLst>
                                  <p:childTnLst>
                                    <p:set>
                                      <p:cBhvr>
                                        <p:cTn id="9" dur="1" fill="hold">
                                          <p:stCondLst>
                                            <p:cond delay="0"/>
                                          </p:stCondLst>
                                        </p:cTn>
                                        <p:tgtEl>
                                          <p:spTgt spid="5280"/>
                                        </p:tgtEl>
                                        <p:attrNameLst>
                                          <p:attrName>style.visibility</p:attrName>
                                        </p:attrNameLst>
                                      </p:cBhvr>
                                      <p:to>
                                        <p:strVal val="visible"/>
                                      </p:to>
                                    </p:set>
                                    <p:animEffect transition="in" filter="slide(fromBottom)">
                                      <p:cBhvr>
                                        <p:cTn id="10" dur="500"/>
                                        <p:tgtEl>
                                          <p:spTgt spid="5280"/>
                                        </p:tgtEl>
                                      </p:cBhvr>
                                    </p:animEffect>
                                  </p:childTnLst>
                                </p:cTn>
                              </p:par>
                              <p:par>
                                <p:cTn id="11" presetID="12" presetClass="entr" presetSubtype="4" fill="hold" nodeType="withEffect">
                                  <p:stCondLst>
                                    <p:cond delay="0"/>
                                  </p:stCondLst>
                                  <p:childTnLst>
                                    <p:set>
                                      <p:cBhvr>
                                        <p:cTn id="12" dur="1" fill="hold">
                                          <p:stCondLst>
                                            <p:cond delay="0"/>
                                          </p:stCondLst>
                                        </p:cTn>
                                        <p:tgtEl>
                                          <p:spTgt spid="5279"/>
                                        </p:tgtEl>
                                        <p:attrNameLst>
                                          <p:attrName>style.visibility</p:attrName>
                                        </p:attrNameLst>
                                      </p:cBhvr>
                                      <p:to>
                                        <p:strVal val="visible"/>
                                      </p:to>
                                    </p:set>
                                    <p:animEffect transition="in" filter="slide(fromBottom)">
                                      <p:cBhvr>
                                        <p:cTn id="13" dur="500"/>
                                        <p:tgtEl>
                                          <p:spTgt spid="5279"/>
                                        </p:tgtEl>
                                      </p:cBhvr>
                                    </p:animEffect>
                                  </p:childTnLst>
                                </p:cTn>
                              </p:par>
                              <p:par>
                                <p:cTn id="14" presetID="12" presetClass="entr" presetSubtype="4" fill="hold" nodeType="withEffect">
                                  <p:stCondLst>
                                    <p:cond delay="0"/>
                                  </p:stCondLst>
                                  <p:childTnLst>
                                    <p:set>
                                      <p:cBhvr>
                                        <p:cTn id="15" dur="1" fill="hold">
                                          <p:stCondLst>
                                            <p:cond delay="0"/>
                                          </p:stCondLst>
                                        </p:cTn>
                                        <p:tgtEl>
                                          <p:spTgt spid="5346"/>
                                        </p:tgtEl>
                                        <p:attrNameLst>
                                          <p:attrName>style.visibility</p:attrName>
                                        </p:attrNameLst>
                                      </p:cBhvr>
                                      <p:to>
                                        <p:strVal val="visible"/>
                                      </p:to>
                                    </p:set>
                                    <p:animEffect transition="in" filter="slide(fromBottom)">
                                      <p:cBhvr>
                                        <p:cTn id="16" dur="500"/>
                                        <p:tgtEl>
                                          <p:spTgt spid="534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348"/>
                                        </p:tgtEl>
                                        <p:attrNameLst>
                                          <p:attrName>style.visibility</p:attrName>
                                        </p:attrNameLst>
                                      </p:cBhvr>
                                      <p:to>
                                        <p:strVal val="visible"/>
                                      </p:to>
                                    </p:set>
                                    <p:animEffect transition="in" filter="slide(fromBottom)">
                                      <p:cBhvr>
                                        <p:cTn id="19" dur="500"/>
                                        <p:tgtEl>
                                          <p:spTgt spid="5348"/>
                                        </p:tgtEl>
                                      </p:cBhvr>
                                    </p:animEffect>
                                  </p:childTnLst>
                                </p:cTn>
                              </p:par>
                              <p:par>
                                <p:cTn id="20" presetID="12" presetClass="entr" presetSubtype="4" fill="hold" nodeType="withEffect">
                                  <p:stCondLst>
                                    <p:cond delay="0"/>
                                  </p:stCondLst>
                                  <p:childTnLst>
                                    <p:set>
                                      <p:cBhvr>
                                        <p:cTn id="21" dur="1" fill="hold">
                                          <p:stCondLst>
                                            <p:cond delay="0"/>
                                          </p:stCondLst>
                                        </p:cTn>
                                        <p:tgtEl>
                                          <p:spTgt spid="5347"/>
                                        </p:tgtEl>
                                        <p:attrNameLst>
                                          <p:attrName>style.visibility</p:attrName>
                                        </p:attrNameLst>
                                      </p:cBhvr>
                                      <p:to>
                                        <p:strVal val="visible"/>
                                      </p:to>
                                    </p:set>
                                    <p:animEffect transition="in" filter="slide(fromBottom)">
                                      <p:cBhvr>
                                        <p:cTn id="22" dur="500"/>
                                        <p:tgtEl>
                                          <p:spTgt spid="534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368"/>
                                        </p:tgtEl>
                                        <p:attrNameLst>
                                          <p:attrName>style.visibility</p:attrName>
                                        </p:attrNameLst>
                                      </p:cBhvr>
                                      <p:to>
                                        <p:strVal val="visible"/>
                                      </p:to>
                                    </p:set>
                                    <p:animEffect transition="in" filter="slide(fromBottom)">
                                      <p:cBhvr>
                                        <p:cTn id="27" dur="500"/>
                                        <p:tgtEl>
                                          <p:spTgt spid="5368"/>
                                        </p:tgtEl>
                                      </p:cBhvr>
                                    </p:animEffect>
                                  </p:childTnLst>
                                </p:cTn>
                              </p:par>
                              <p:par>
                                <p:cTn id="28" presetID="12" presetClass="entr" presetSubtype="4" fill="hold" nodeType="withEffect">
                                  <p:stCondLst>
                                    <p:cond delay="0"/>
                                  </p:stCondLst>
                                  <p:childTnLst>
                                    <p:set>
                                      <p:cBhvr>
                                        <p:cTn id="29" dur="1" fill="hold">
                                          <p:stCondLst>
                                            <p:cond delay="0"/>
                                          </p:stCondLst>
                                        </p:cTn>
                                        <p:tgtEl>
                                          <p:spTgt spid="5371"/>
                                        </p:tgtEl>
                                        <p:attrNameLst>
                                          <p:attrName>style.visibility</p:attrName>
                                        </p:attrNameLst>
                                      </p:cBhvr>
                                      <p:to>
                                        <p:strVal val="visible"/>
                                      </p:to>
                                    </p:set>
                                    <p:animEffect transition="in" filter="slide(fromBottom)">
                                      <p:cBhvr>
                                        <p:cTn id="30" dur="500"/>
                                        <p:tgtEl>
                                          <p:spTgt spid="5371"/>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5372"/>
                                        </p:tgtEl>
                                        <p:attrNameLst>
                                          <p:attrName>style.visibility</p:attrName>
                                        </p:attrNameLst>
                                      </p:cBhvr>
                                      <p:to>
                                        <p:strVal val="visible"/>
                                      </p:to>
                                    </p:set>
                                    <p:animEffect transition="in" filter="slide(fromBottom)">
                                      <p:cBhvr>
                                        <p:cTn id="33" dur="500"/>
                                        <p:tgtEl>
                                          <p:spTgt spid="5372"/>
                                        </p:tgtEl>
                                      </p:cBhvr>
                                    </p:animEffect>
                                  </p:childTnLst>
                                </p:cTn>
                              </p:par>
                              <p:par>
                                <p:cTn id="34" presetID="12" presetClass="entr" presetSubtype="4" fill="hold" nodeType="withEffect">
                                  <p:stCondLst>
                                    <p:cond delay="0"/>
                                  </p:stCondLst>
                                  <p:childTnLst>
                                    <p:set>
                                      <p:cBhvr>
                                        <p:cTn id="35" dur="1" fill="hold">
                                          <p:stCondLst>
                                            <p:cond delay="0"/>
                                          </p:stCondLst>
                                        </p:cTn>
                                        <p:tgtEl>
                                          <p:spTgt spid="5373"/>
                                        </p:tgtEl>
                                        <p:attrNameLst>
                                          <p:attrName>style.visibility</p:attrName>
                                        </p:attrNameLst>
                                      </p:cBhvr>
                                      <p:to>
                                        <p:strVal val="visible"/>
                                      </p:to>
                                    </p:set>
                                    <p:animEffect transition="in" filter="slide(fromBottom)">
                                      <p:cBhvr>
                                        <p:cTn id="36" dur="500"/>
                                        <p:tgtEl>
                                          <p:spTgt spid="537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5374"/>
                                        </p:tgtEl>
                                        <p:attrNameLst>
                                          <p:attrName>style.visibility</p:attrName>
                                        </p:attrNameLst>
                                      </p:cBhvr>
                                      <p:to>
                                        <p:strVal val="visible"/>
                                      </p:to>
                                    </p:set>
                                    <p:animEffect transition="in" filter="slide(fromBottom)">
                                      <p:cBhvr>
                                        <p:cTn id="41" dur="500"/>
                                        <p:tgtEl>
                                          <p:spTgt spid="5374"/>
                                        </p:tgtEl>
                                      </p:cBhvr>
                                    </p:animEffect>
                                  </p:childTnLst>
                                </p:cTn>
                              </p:par>
                              <p:par>
                                <p:cTn id="42" presetID="12" presetClass="entr" presetSubtype="4" fill="hold" nodeType="withEffect">
                                  <p:stCondLst>
                                    <p:cond delay="0"/>
                                  </p:stCondLst>
                                  <p:childTnLst>
                                    <p:set>
                                      <p:cBhvr>
                                        <p:cTn id="43" dur="1" fill="hold">
                                          <p:stCondLst>
                                            <p:cond delay="0"/>
                                          </p:stCondLst>
                                        </p:cTn>
                                        <p:tgtEl>
                                          <p:spTgt spid="5375"/>
                                        </p:tgtEl>
                                        <p:attrNameLst>
                                          <p:attrName>style.visibility</p:attrName>
                                        </p:attrNameLst>
                                      </p:cBhvr>
                                      <p:to>
                                        <p:strVal val="visible"/>
                                      </p:to>
                                    </p:set>
                                    <p:animEffect transition="in" filter="slide(fromBottom)">
                                      <p:cBhvr>
                                        <p:cTn id="44" dur="500"/>
                                        <p:tgtEl>
                                          <p:spTgt spid="5375"/>
                                        </p:tgtEl>
                                      </p:cBhvr>
                                    </p:animEffect>
                                  </p:childTnLst>
                                </p:cTn>
                              </p:par>
                              <p:par>
                                <p:cTn id="45" presetID="12" presetClass="entr" presetSubtype="4" fill="hold" nodeType="withEffect">
                                  <p:stCondLst>
                                    <p:cond delay="0"/>
                                  </p:stCondLst>
                                  <p:childTnLst>
                                    <p:set>
                                      <p:cBhvr>
                                        <p:cTn id="46" dur="1" fill="hold">
                                          <p:stCondLst>
                                            <p:cond delay="0"/>
                                          </p:stCondLst>
                                        </p:cTn>
                                        <p:tgtEl>
                                          <p:spTgt spid="5376"/>
                                        </p:tgtEl>
                                        <p:attrNameLst>
                                          <p:attrName>style.visibility</p:attrName>
                                        </p:attrNameLst>
                                      </p:cBhvr>
                                      <p:to>
                                        <p:strVal val="visible"/>
                                      </p:to>
                                    </p:set>
                                    <p:animEffect transition="in" filter="slide(fromBottom)">
                                      <p:cBhvr>
                                        <p:cTn id="47" dur="500"/>
                                        <p:tgtEl>
                                          <p:spTgt spid="5376"/>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5377"/>
                                        </p:tgtEl>
                                        <p:attrNameLst>
                                          <p:attrName>style.visibility</p:attrName>
                                        </p:attrNameLst>
                                      </p:cBhvr>
                                      <p:to>
                                        <p:strVal val="visible"/>
                                      </p:to>
                                    </p:set>
                                    <p:animEffect transition="in" filter="slide(fromBottom)">
                                      <p:cBhvr>
                                        <p:cTn id="50" dur="500"/>
                                        <p:tgtEl>
                                          <p:spTgt spid="5377"/>
                                        </p:tgtEl>
                                      </p:cBhvr>
                                    </p:animEffect>
                                  </p:childTnLst>
                                </p:cTn>
                              </p:par>
                              <p:par>
                                <p:cTn id="51" presetID="12" presetClass="entr" presetSubtype="4" fill="hold" nodeType="withEffect">
                                  <p:stCondLst>
                                    <p:cond delay="0"/>
                                  </p:stCondLst>
                                  <p:childTnLst>
                                    <p:set>
                                      <p:cBhvr>
                                        <p:cTn id="52" dur="1" fill="hold">
                                          <p:stCondLst>
                                            <p:cond delay="0"/>
                                          </p:stCondLst>
                                        </p:cTn>
                                        <p:tgtEl>
                                          <p:spTgt spid="5378"/>
                                        </p:tgtEl>
                                        <p:attrNameLst>
                                          <p:attrName>style.visibility</p:attrName>
                                        </p:attrNameLst>
                                      </p:cBhvr>
                                      <p:to>
                                        <p:strVal val="visible"/>
                                      </p:to>
                                    </p:set>
                                    <p:animEffect transition="in" filter="slide(fromBottom)">
                                      <p:cBhvr>
                                        <p:cTn id="53" dur="500"/>
                                        <p:tgtEl>
                                          <p:spTgt spid="5378"/>
                                        </p:tgtEl>
                                      </p:cBhvr>
                                    </p:animEffect>
                                  </p:childTnLst>
                                </p:cTn>
                              </p:par>
                              <p:par>
                                <p:cTn id="54" presetID="12" presetClass="entr" presetSubtype="4" fill="hold" nodeType="withEffect">
                                  <p:stCondLst>
                                    <p:cond delay="0"/>
                                  </p:stCondLst>
                                  <p:childTnLst>
                                    <p:set>
                                      <p:cBhvr>
                                        <p:cTn id="55" dur="1" fill="hold">
                                          <p:stCondLst>
                                            <p:cond delay="0"/>
                                          </p:stCondLst>
                                        </p:cTn>
                                        <p:tgtEl>
                                          <p:spTgt spid="5379"/>
                                        </p:tgtEl>
                                        <p:attrNameLst>
                                          <p:attrName>style.visibility</p:attrName>
                                        </p:attrNameLst>
                                      </p:cBhvr>
                                      <p:to>
                                        <p:strVal val="visible"/>
                                      </p:to>
                                    </p:set>
                                    <p:animEffect transition="in" filter="slide(fromBottom)">
                                      <p:cBhvr>
                                        <p:cTn id="56" dur="500"/>
                                        <p:tgtEl>
                                          <p:spTgt spid="5379"/>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5380"/>
                                        </p:tgtEl>
                                        <p:attrNameLst>
                                          <p:attrName>style.visibility</p:attrName>
                                        </p:attrNameLst>
                                      </p:cBhvr>
                                      <p:to>
                                        <p:strVal val="visible"/>
                                      </p:to>
                                    </p:set>
                                    <p:animEffect transition="in" filter="slide(fromBottom)">
                                      <p:cBhvr>
                                        <p:cTn id="59" dur="500"/>
                                        <p:tgtEl>
                                          <p:spTgt spid="5380"/>
                                        </p:tgtEl>
                                      </p:cBhvr>
                                    </p:animEffect>
                                  </p:childTnLst>
                                </p:cTn>
                              </p:par>
                              <p:par>
                                <p:cTn id="60" presetID="12" presetClass="entr" presetSubtype="4" fill="hold" nodeType="withEffect">
                                  <p:stCondLst>
                                    <p:cond delay="0"/>
                                  </p:stCondLst>
                                  <p:childTnLst>
                                    <p:set>
                                      <p:cBhvr>
                                        <p:cTn id="61" dur="1" fill="hold">
                                          <p:stCondLst>
                                            <p:cond delay="0"/>
                                          </p:stCondLst>
                                        </p:cTn>
                                        <p:tgtEl>
                                          <p:spTgt spid="5381"/>
                                        </p:tgtEl>
                                        <p:attrNameLst>
                                          <p:attrName>style.visibility</p:attrName>
                                        </p:attrNameLst>
                                      </p:cBhvr>
                                      <p:to>
                                        <p:strVal val="visible"/>
                                      </p:to>
                                    </p:set>
                                    <p:animEffect transition="in" filter="slide(fromBottom)">
                                      <p:cBhvr>
                                        <p:cTn id="62" dur="500"/>
                                        <p:tgtEl>
                                          <p:spTgt spid="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8" grpId="0" bldLvl="0" animBg="1"/>
      <p:bldP spid="5368" grpId="0" bldLvl="0" animBg="1"/>
      <p:bldP spid="5372" grpId="0" bldLvl="0" animBg="1"/>
      <p:bldP spid="5374" grpId="0" bldLvl="0" animBg="1"/>
      <p:bldP spid="5377" grpId="0" bldLvl="0" animBg="1"/>
      <p:bldP spid="538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1261745" y="180975"/>
            <a:ext cx="6838315"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2.1.1  </a:t>
            </a:r>
            <a:r>
              <a:rPr lang="zh-CN" altLang="en-US" sz="3600" b="1" dirty="0">
                <a:solidFill>
                  <a:schemeClr val="bg1"/>
                </a:solidFill>
                <a:latin typeface="黑体" panose="02010609060101010101" pitchFamily="49" charset="-122"/>
                <a:ea typeface="黑体" panose="02010609060101010101" pitchFamily="49" charset="-122"/>
                <a:sym typeface="+mn-ea"/>
              </a:rPr>
              <a:t>算法的渐进分析</a:t>
            </a:r>
            <a:r>
              <a:rPr lang="en-US" altLang="zh-CN" sz="3600" b="1" dirty="0">
                <a:solidFill>
                  <a:schemeClr val="bg1"/>
                </a:solidFill>
                <a:latin typeface="黑体" panose="02010609060101010101" pitchFamily="49" charset="-122"/>
                <a:ea typeface="黑体" panose="02010609060101010101" pitchFamily="49" charset="-122"/>
                <a:sym typeface="+mn-ea"/>
              </a:rPr>
              <a:t>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52227" name="Text Box 5"/>
          <p:cNvSpPr txBox="1">
            <a:spLocks noChangeArrowheads="1"/>
          </p:cNvSpPr>
          <p:nvPr/>
        </p:nvSpPr>
        <p:spPr bwMode="auto">
          <a:xfrm>
            <a:off x="328613" y="1239203"/>
            <a:ext cx="65532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800" b="1" dirty="0">
                <a:solidFill>
                  <a:srgbClr val="3907F1"/>
                </a:solidFill>
                <a:latin typeface="华文楷体" panose="02010600040101010101" pitchFamily="2" charset="-122"/>
                <a:ea typeface="华文楷体" panose="02010600040101010101" pitchFamily="2" charset="-122"/>
              </a:rPr>
              <a:t>定义</a:t>
            </a:r>
            <a:r>
              <a:rPr lang="en-US" altLang="zh-CN" sz="2800" b="1" dirty="0">
                <a:solidFill>
                  <a:srgbClr val="3907F1"/>
                </a:solidFill>
                <a:latin typeface="华文楷体" panose="02010600040101010101" pitchFamily="2" charset="-122"/>
                <a:ea typeface="华文楷体" panose="02010600040101010101" pitchFamily="2" charset="-122"/>
              </a:rPr>
              <a:t>1. </a:t>
            </a:r>
            <a:r>
              <a:rPr lang="zh-CN" altLang="en-US" sz="2800" b="1" dirty="0">
                <a:solidFill>
                  <a:srgbClr val="3907F1"/>
                </a:solidFill>
                <a:latin typeface="华文楷体" panose="02010600040101010101" pitchFamily="2" charset="-122"/>
                <a:ea typeface="华文楷体" panose="02010600040101010101" pitchFamily="2" charset="-122"/>
              </a:rPr>
              <a:t>大</a:t>
            </a:r>
            <a:r>
              <a:rPr lang="en-US" altLang="zh-CN" sz="2800" b="1" dirty="0">
                <a:solidFill>
                  <a:srgbClr val="3907F1"/>
                </a:solidFill>
                <a:latin typeface="华文楷体" panose="02010600040101010101" pitchFamily="2" charset="-122"/>
                <a:ea typeface="华文楷体" panose="02010600040101010101" pitchFamily="2" charset="-122"/>
              </a:rPr>
              <a:t>O</a:t>
            </a:r>
            <a:r>
              <a:rPr lang="zh-CN" altLang="en-US" sz="2800" b="1" dirty="0">
                <a:solidFill>
                  <a:srgbClr val="3907F1"/>
                </a:solidFill>
                <a:latin typeface="华文楷体" panose="02010600040101010101" pitchFamily="2" charset="-122"/>
                <a:ea typeface="华文楷体" panose="02010600040101010101" pitchFamily="2" charset="-122"/>
              </a:rPr>
              <a:t>符号</a:t>
            </a:r>
            <a:r>
              <a:rPr lang="en-US" altLang="zh-CN" sz="2800" b="1" dirty="0">
                <a:solidFill>
                  <a:srgbClr val="3907F1"/>
                </a:solidFill>
                <a:latin typeface="华文楷体" panose="02010600040101010101" pitchFamily="2" charset="-122"/>
                <a:ea typeface="华文楷体" panose="02010600040101010101" pitchFamily="2" charset="-122"/>
              </a:rPr>
              <a:t>——</a:t>
            </a:r>
            <a:r>
              <a:rPr lang="zh-CN" altLang="en-US" sz="2800" b="1" dirty="0">
                <a:solidFill>
                  <a:srgbClr val="3907F1"/>
                </a:solidFill>
                <a:latin typeface="华文楷体" panose="02010600040101010101" pitchFamily="2" charset="-122"/>
                <a:ea typeface="华文楷体" panose="02010600040101010101" pitchFamily="2" charset="-122"/>
              </a:rPr>
              <a:t>渐近上界记号</a:t>
            </a:r>
            <a:r>
              <a:rPr lang="en-US" altLang="zh-CN" sz="2800" b="1" i="1" dirty="0">
                <a:solidFill>
                  <a:srgbClr val="3907F1"/>
                </a:solidFill>
                <a:latin typeface="华文楷体" panose="02010600040101010101" pitchFamily="2" charset="-122"/>
                <a:ea typeface="华文楷体" panose="02010600040101010101" pitchFamily="2" charset="-122"/>
              </a:rPr>
              <a:t>O</a:t>
            </a:r>
            <a:endParaRPr kumimoji="1" lang="en-US" altLang="zh-CN" sz="2800" b="1" i="1" dirty="0">
              <a:solidFill>
                <a:srgbClr val="3907F1"/>
              </a:solidFill>
              <a:latin typeface="华文楷体" panose="02010600040101010101" pitchFamily="2" charset="-122"/>
              <a:ea typeface="华文楷体" panose="02010600040101010101" pitchFamily="2" charset="-122"/>
            </a:endParaRPr>
          </a:p>
        </p:txBody>
      </p:sp>
      <p:sp>
        <p:nvSpPr>
          <p:cNvPr id="52228" name="Text Box 6"/>
          <p:cNvSpPr txBox="1">
            <a:spLocks noChangeArrowheads="1"/>
          </p:cNvSpPr>
          <p:nvPr/>
        </p:nvSpPr>
        <p:spPr bwMode="auto">
          <a:xfrm>
            <a:off x="328930" y="1761173"/>
            <a:ext cx="83058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楷体" panose="02010609060101010101" pitchFamily="49" charset="-122"/>
                <a:ea typeface="楷体" panose="02010609060101010101" pitchFamily="49" charset="-122"/>
              </a:rPr>
              <a:t>若存在两个正的常数</a:t>
            </a:r>
            <a:r>
              <a:rPr kumimoji="1" lang="en-US" altLang="zh-CN" sz="2400" b="1" i="1">
                <a:latin typeface="楷体" panose="02010609060101010101" pitchFamily="49" charset="-122"/>
                <a:ea typeface="楷体" panose="02010609060101010101" pitchFamily="49" charset="-122"/>
              </a:rPr>
              <a:t>c</a:t>
            </a:r>
            <a:r>
              <a:rPr kumimoji="1" lang="zh-CN" altLang="en-US" sz="2400" b="1">
                <a:latin typeface="楷体" panose="02010609060101010101" pitchFamily="49" charset="-122"/>
                <a:ea typeface="楷体" panose="02010609060101010101" pitchFamily="49" charset="-122"/>
              </a:rPr>
              <a:t>和</a:t>
            </a:r>
            <a:r>
              <a:rPr kumimoji="1" lang="en-US" altLang="zh-CN" sz="2400" b="1" i="1">
                <a:latin typeface="楷体" panose="02010609060101010101" pitchFamily="49" charset="-122"/>
                <a:ea typeface="楷体" panose="02010609060101010101" pitchFamily="49" charset="-122"/>
              </a:rPr>
              <a:t>n</a:t>
            </a:r>
            <a:r>
              <a:rPr kumimoji="1" lang="en-US" altLang="zh-CN" sz="2400" b="1" baseline="-30000">
                <a:latin typeface="楷体" panose="02010609060101010101" pitchFamily="49" charset="-122"/>
                <a:ea typeface="楷体" panose="02010609060101010101" pitchFamily="49" charset="-122"/>
              </a:rPr>
              <a:t>0</a:t>
            </a:r>
            <a:r>
              <a:rPr kumimoji="1" lang="zh-CN" altLang="en-US" sz="2400" b="1">
                <a:latin typeface="楷体" panose="02010609060101010101" pitchFamily="49" charset="-122"/>
                <a:ea typeface="楷体" panose="02010609060101010101" pitchFamily="49" charset="-122"/>
              </a:rPr>
              <a:t>，对于任意</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baseline="-30000">
                <a:latin typeface="楷体" panose="02010609060101010101" pitchFamily="49" charset="-122"/>
                <a:ea typeface="楷体" panose="02010609060101010101" pitchFamily="49" charset="-122"/>
              </a:rPr>
              <a:t>0</a:t>
            </a:r>
            <a:r>
              <a:rPr kumimoji="1" lang="zh-CN" altLang="en-US" sz="2400" b="1">
                <a:latin typeface="楷体" panose="02010609060101010101" pitchFamily="49" charset="-122"/>
                <a:ea typeface="楷体" panose="02010609060101010101" pitchFamily="49" charset="-122"/>
              </a:rPr>
              <a:t>，都有</a:t>
            </a:r>
            <a:r>
              <a:rPr kumimoji="1" lang="en-US" altLang="zh-CN" sz="2400" b="1">
                <a:latin typeface="楷体" panose="02010609060101010101" pitchFamily="49" charset="-122"/>
                <a:ea typeface="楷体" panose="02010609060101010101" pitchFamily="49" charset="-122"/>
              </a:rPr>
              <a:t>f(</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c</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g</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zh-CN" altLang="en-US" sz="2400" b="1">
                <a:latin typeface="楷体" panose="02010609060101010101" pitchFamily="49" charset="-122"/>
                <a:ea typeface="楷体" panose="02010609060101010101" pitchFamily="49" charset="-122"/>
              </a:rPr>
              <a:t>，则称</a:t>
            </a:r>
            <a:r>
              <a:rPr kumimoji="1" lang="en-US" altLang="zh-CN" sz="2400" b="1" i="1">
                <a:latin typeface="楷体" panose="02010609060101010101" pitchFamily="49" charset="-122"/>
                <a:ea typeface="楷体" panose="02010609060101010101" pitchFamily="49" charset="-122"/>
              </a:rPr>
              <a:t>f</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g</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sym typeface="+mn-ea"/>
              </a:rPr>
              <a:t>即</a:t>
            </a:r>
            <a:r>
              <a:rPr lang="en-US"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g</a:t>
            </a:r>
            <a:r>
              <a:rPr lang="en-US"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en-US"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sym typeface="+mn-ea"/>
              </a:rPr>
              <a:t>为</a:t>
            </a:r>
            <a:r>
              <a:rPr lang="en-US"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f</a:t>
            </a:r>
            <a:r>
              <a:rPr lang="en-US"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en-US"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sym typeface="+mn-ea"/>
              </a:rPr>
              <a:t>的</a:t>
            </a:r>
            <a:r>
              <a:rPr lang="zh-CN" altLang="en-US"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sym typeface="+mn-ea"/>
              </a:rPr>
              <a:t>上界</a:t>
            </a:r>
            <a:r>
              <a:rPr lang="zh-CN" altLang="en-US" sz="2400" b="1" dirty="0">
                <a:latin typeface="楷体" panose="02010609060101010101" pitchFamily="49" charset="-122"/>
                <a:ea typeface="楷体" panose="02010609060101010101" pitchFamily="49" charset="-122"/>
                <a:cs typeface="Times New Roman" panose="02020603050405020304" pitchFamily="18" charset="0"/>
                <a:sym typeface="+mn-ea"/>
              </a:rPr>
              <a:t>。</a:t>
            </a:r>
            <a:endParaRPr kumimoji="1" lang="zh-CN" altLang="en-US" sz="2400" b="1" dirty="0">
              <a:latin typeface="楷体" panose="02010609060101010101" pitchFamily="49" charset="-122"/>
              <a:ea typeface="楷体" panose="02010609060101010101" pitchFamily="49" charset="-122"/>
              <a:cs typeface="Times New Roman" panose="02020603050405020304" pitchFamily="18" charset="0"/>
              <a:sym typeface="+mn-ea"/>
            </a:endParaRPr>
          </a:p>
        </p:txBody>
      </p:sp>
      <p:grpSp>
        <p:nvGrpSpPr>
          <p:cNvPr id="52229" name="Group 48"/>
          <p:cNvGrpSpPr/>
          <p:nvPr/>
        </p:nvGrpSpPr>
        <p:grpSpPr bwMode="auto">
          <a:xfrm>
            <a:off x="1187450" y="2842895"/>
            <a:ext cx="5691505" cy="2894330"/>
            <a:chOff x="1200" y="1982"/>
            <a:chExt cx="3585" cy="2084"/>
          </a:xfrm>
        </p:grpSpPr>
        <p:sp>
          <p:nvSpPr>
            <p:cNvPr id="52230" name="Text Box 34"/>
            <p:cNvSpPr txBox="1">
              <a:spLocks noChangeArrowheads="1"/>
            </p:cNvSpPr>
            <p:nvPr/>
          </p:nvSpPr>
          <p:spPr bwMode="auto">
            <a:xfrm>
              <a:off x="2234" y="3791"/>
              <a:ext cx="15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华文楷体" panose="02010600040101010101" pitchFamily="2" charset="-122"/>
                  <a:ea typeface="华文楷体" panose="02010600040101010101" pitchFamily="2" charset="-122"/>
                </a:rPr>
                <a:t>n</a:t>
              </a:r>
              <a:r>
                <a:rPr lang="en-US" altLang="zh-CN" sz="1600" b="1" baseline="-25000">
                  <a:latin typeface="华文楷体" panose="02010600040101010101" pitchFamily="2" charset="-122"/>
                  <a:ea typeface="华文楷体" panose="02010600040101010101" pitchFamily="2" charset="-122"/>
                </a:rPr>
                <a:t>0</a:t>
              </a:r>
              <a:endParaRPr lang="en-US" altLang="zh-CN" sz="1600" b="1">
                <a:latin typeface="华文楷体" panose="02010600040101010101" pitchFamily="2" charset="-122"/>
                <a:ea typeface="华文楷体" panose="02010600040101010101" pitchFamily="2" charset="-122"/>
              </a:endParaRPr>
            </a:p>
          </p:txBody>
        </p:sp>
        <p:sp>
          <p:nvSpPr>
            <p:cNvPr id="52231" name="Line 35"/>
            <p:cNvSpPr>
              <a:spLocks noChangeShapeType="1"/>
            </p:cNvSpPr>
            <p:nvPr/>
          </p:nvSpPr>
          <p:spPr bwMode="auto">
            <a:xfrm>
              <a:off x="1446" y="3786"/>
              <a:ext cx="3311"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2232" name="Line 36"/>
            <p:cNvSpPr>
              <a:spLocks noChangeShapeType="1"/>
            </p:cNvSpPr>
            <p:nvPr/>
          </p:nvSpPr>
          <p:spPr bwMode="auto">
            <a:xfrm flipV="1">
              <a:off x="1460" y="2011"/>
              <a:ext cx="0" cy="1775"/>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2233" name="Text Box 37"/>
            <p:cNvSpPr txBox="1">
              <a:spLocks noChangeArrowheads="1"/>
            </p:cNvSpPr>
            <p:nvPr/>
          </p:nvSpPr>
          <p:spPr bwMode="auto">
            <a:xfrm>
              <a:off x="4025" y="3864"/>
              <a:ext cx="76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华文楷体" panose="02010600040101010101" pitchFamily="2" charset="-122"/>
                  <a:ea typeface="华文楷体" panose="02010600040101010101" pitchFamily="2" charset="-122"/>
                </a:rPr>
                <a:t>问题规模</a:t>
              </a:r>
              <a:r>
                <a:rPr lang="en-US" altLang="zh-CN" b="1" i="1">
                  <a:latin typeface="华文楷体" panose="02010600040101010101" pitchFamily="2" charset="-122"/>
                  <a:ea typeface="华文楷体" panose="02010600040101010101" pitchFamily="2" charset="-122"/>
                </a:rPr>
                <a:t>n</a:t>
              </a:r>
              <a:endParaRPr lang="en-US" altLang="zh-CN" b="1">
                <a:latin typeface="华文楷体" panose="02010600040101010101" pitchFamily="2" charset="-122"/>
                <a:ea typeface="华文楷体" panose="02010600040101010101" pitchFamily="2" charset="-122"/>
              </a:endParaRPr>
            </a:p>
          </p:txBody>
        </p:sp>
        <p:sp>
          <p:nvSpPr>
            <p:cNvPr id="52234" name="Text Box 38"/>
            <p:cNvSpPr txBox="1">
              <a:spLocks noChangeArrowheads="1"/>
            </p:cNvSpPr>
            <p:nvPr/>
          </p:nvSpPr>
          <p:spPr bwMode="auto">
            <a:xfrm>
              <a:off x="1200" y="2000"/>
              <a:ext cx="14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b="1">
                  <a:latin typeface="华文楷体" panose="02010600040101010101" pitchFamily="2" charset="-122"/>
                  <a:ea typeface="华文楷体" panose="02010600040101010101" pitchFamily="2" charset="-122"/>
                </a:rPr>
                <a:t>执行次数</a:t>
              </a:r>
              <a:endParaRPr lang="zh-CN" altLang="en-US" b="1">
                <a:latin typeface="华文楷体" panose="02010600040101010101" pitchFamily="2" charset="-122"/>
                <a:ea typeface="华文楷体" panose="02010600040101010101" pitchFamily="2" charset="-122"/>
              </a:endParaRPr>
            </a:p>
          </p:txBody>
        </p:sp>
        <p:sp>
          <p:nvSpPr>
            <p:cNvPr id="52235" name="Line 40"/>
            <p:cNvSpPr>
              <a:spLocks noChangeShapeType="1"/>
            </p:cNvSpPr>
            <p:nvPr/>
          </p:nvSpPr>
          <p:spPr bwMode="auto">
            <a:xfrm>
              <a:off x="2271" y="2035"/>
              <a:ext cx="0" cy="1751"/>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2236" name="Text Box 41"/>
            <p:cNvSpPr txBox="1">
              <a:spLocks noChangeArrowheads="1"/>
            </p:cNvSpPr>
            <p:nvPr/>
          </p:nvSpPr>
          <p:spPr bwMode="auto">
            <a:xfrm>
              <a:off x="1523" y="3131"/>
              <a:ext cx="642"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b="1" i="1">
                  <a:latin typeface="华文楷体" panose="02010600040101010101" pitchFamily="2" charset="-122"/>
                  <a:ea typeface="华文楷体" panose="02010600040101010101" pitchFamily="2" charset="-122"/>
                </a:rPr>
                <a:t>n</a:t>
              </a:r>
              <a:r>
                <a:rPr lang="en-US" altLang="zh-CN" b="1" baseline="-25000">
                  <a:latin typeface="华文楷体" panose="02010600040101010101" pitchFamily="2" charset="-122"/>
                  <a:ea typeface="华文楷体" panose="02010600040101010101" pitchFamily="2" charset="-122"/>
                </a:rPr>
                <a:t>0</a:t>
              </a:r>
              <a:r>
                <a:rPr lang="zh-CN" altLang="en-US" b="1">
                  <a:latin typeface="华文楷体" panose="02010600040101010101" pitchFamily="2" charset="-122"/>
                  <a:ea typeface="华文楷体" panose="02010600040101010101" pitchFamily="2" charset="-122"/>
                </a:rPr>
                <a:t>之前的情况无关紧要</a:t>
              </a:r>
              <a:endParaRPr lang="zh-CN" altLang="en-US" b="1">
                <a:latin typeface="华文楷体" panose="02010600040101010101" pitchFamily="2" charset="-122"/>
                <a:ea typeface="华文楷体" panose="02010600040101010101" pitchFamily="2" charset="-122"/>
              </a:endParaRPr>
            </a:p>
          </p:txBody>
        </p:sp>
        <p:sp>
          <p:nvSpPr>
            <p:cNvPr id="52237" name="Freeform 42"/>
            <p:cNvSpPr/>
            <p:nvPr/>
          </p:nvSpPr>
          <p:spPr bwMode="auto">
            <a:xfrm>
              <a:off x="2271" y="2354"/>
              <a:ext cx="1818" cy="1243"/>
            </a:xfrm>
            <a:custGeom>
              <a:avLst/>
              <a:gdLst>
                <a:gd name="T0" fmla="*/ 0 w 2206"/>
                <a:gd name="T1" fmla="*/ 490 h 1696"/>
                <a:gd name="T2" fmla="*/ 173 w 2206"/>
                <a:gd name="T3" fmla="*/ 438 h 1696"/>
                <a:gd name="T4" fmla="*/ 312 w 2206"/>
                <a:gd name="T5" fmla="*/ 377 h 1696"/>
                <a:gd name="T6" fmla="*/ 505 w 2206"/>
                <a:gd name="T7" fmla="*/ 311 h 1696"/>
                <a:gd name="T8" fmla="*/ 741 w 2206"/>
                <a:gd name="T9" fmla="*/ 221 h 1696"/>
                <a:gd name="T10" fmla="*/ 879 w 2206"/>
                <a:gd name="T11" fmla="*/ 103 h 1696"/>
                <a:gd name="T12" fmla="*/ 963 w 2206"/>
                <a:gd name="T13" fmla="*/ 56 h 1696"/>
                <a:gd name="T14" fmla="*/ 1018 w 2206"/>
                <a:gd name="T15" fmla="*/ 0 h 1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6" h="1696">
                  <a:moveTo>
                    <a:pt x="0" y="1696"/>
                  </a:moveTo>
                  <a:cubicBezTo>
                    <a:pt x="63" y="1666"/>
                    <a:pt x="263" y="1580"/>
                    <a:pt x="376" y="1515"/>
                  </a:cubicBezTo>
                  <a:cubicBezTo>
                    <a:pt x="489" y="1455"/>
                    <a:pt x="556" y="1377"/>
                    <a:pt x="676" y="1305"/>
                  </a:cubicBezTo>
                  <a:cubicBezTo>
                    <a:pt x="796" y="1233"/>
                    <a:pt x="941" y="1170"/>
                    <a:pt x="1096" y="1080"/>
                  </a:cubicBezTo>
                  <a:cubicBezTo>
                    <a:pt x="1301" y="955"/>
                    <a:pt x="1471" y="885"/>
                    <a:pt x="1606" y="765"/>
                  </a:cubicBezTo>
                  <a:cubicBezTo>
                    <a:pt x="1741" y="645"/>
                    <a:pt x="1811" y="462"/>
                    <a:pt x="1906" y="360"/>
                  </a:cubicBezTo>
                  <a:cubicBezTo>
                    <a:pt x="1982" y="262"/>
                    <a:pt x="2036" y="255"/>
                    <a:pt x="2086" y="195"/>
                  </a:cubicBezTo>
                  <a:cubicBezTo>
                    <a:pt x="2136" y="135"/>
                    <a:pt x="2181" y="41"/>
                    <a:pt x="2206"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2238" name="Freeform 43"/>
            <p:cNvSpPr/>
            <p:nvPr/>
          </p:nvSpPr>
          <p:spPr bwMode="auto">
            <a:xfrm>
              <a:off x="2271" y="2189"/>
              <a:ext cx="1831" cy="1255"/>
            </a:xfrm>
            <a:custGeom>
              <a:avLst/>
              <a:gdLst>
                <a:gd name="T0" fmla="*/ 0 w 2130"/>
                <a:gd name="T1" fmla="*/ 617 h 1590"/>
                <a:gd name="T2" fmla="*/ 262 w 2130"/>
                <a:gd name="T3" fmla="*/ 553 h 1590"/>
                <a:gd name="T4" fmla="*/ 549 w 2130"/>
                <a:gd name="T5" fmla="*/ 418 h 1590"/>
                <a:gd name="T6" fmla="*/ 827 w 2130"/>
                <a:gd name="T7" fmla="*/ 256 h 1590"/>
                <a:gd name="T8" fmla="*/ 999 w 2130"/>
                <a:gd name="T9" fmla="*/ 140 h 1590"/>
                <a:gd name="T10" fmla="*/ 1163 w 2130"/>
                <a:gd name="T11" fmla="*/ 0 h 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2239" name="Text Box 44"/>
            <p:cNvSpPr txBox="1">
              <a:spLocks noChangeArrowheads="1"/>
            </p:cNvSpPr>
            <p:nvPr/>
          </p:nvSpPr>
          <p:spPr bwMode="auto">
            <a:xfrm>
              <a:off x="4193" y="2302"/>
              <a:ext cx="37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华文楷体" panose="02010600040101010101" pitchFamily="2" charset="-122"/>
                  <a:ea typeface="华文楷体" panose="02010600040101010101" pitchFamily="2" charset="-122"/>
                </a:rPr>
                <a:t>f</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n</a:t>
              </a:r>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52240" name="Text Box 45"/>
            <p:cNvSpPr txBox="1">
              <a:spLocks noChangeArrowheads="1"/>
            </p:cNvSpPr>
            <p:nvPr/>
          </p:nvSpPr>
          <p:spPr bwMode="auto">
            <a:xfrm>
              <a:off x="4143" y="1982"/>
              <a:ext cx="52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华文楷体" panose="02010600040101010101" pitchFamily="2" charset="-122"/>
                  <a:ea typeface="华文楷体" panose="02010600040101010101" pitchFamily="2" charset="-122"/>
                </a:rPr>
                <a:t>c</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g</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n</a:t>
              </a:r>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grpSp>
      <p:sp>
        <p:nvSpPr>
          <p:cNvPr id="191492" name="Text Box 4"/>
          <p:cNvSpPr txBox="1">
            <a:spLocks noChangeArrowheads="1"/>
          </p:cNvSpPr>
          <p:nvPr/>
        </p:nvSpPr>
        <p:spPr bwMode="auto">
          <a:xfrm>
            <a:off x="323850" y="5721985"/>
            <a:ext cx="8569325" cy="534035"/>
          </a:xfrm>
          <a:prstGeom prst="rect">
            <a:avLst/>
          </a:prstGeom>
          <a:noFill/>
          <a:ln w="9525">
            <a:noFill/>
            <a:miter lim="800000"/>
          </a:ln>
          <a:effectLst/>
        </p:spPr>
        <p:txBody>
          <a:bodyPr>
            <a:spAutoFit/>
          </a:bodyPr>
          <a:p>
            <a:pPr>
              <a:lnSpc>
                <a:spcPct val="120000"/>
              </a:lnSpc>
            </a:pPr>
            <a:r>
              <a:rPr lang="zh-CN" altLang="en-US"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rPr>
              <a:t>　如</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3</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n</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+2</a:t>
            </a:r>
            <a:r>
              <a:rPr lang="en-US" altLang="zh-CN"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en-US" altLang="zh-CN"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400" b="1" i="1" dirty="0">
                <a:solidFill>
                  <a:srgbClr val="FF00FF"/>
                </a:solidFill>
                <a:latin typeface="黑体" panose="02010609060101010101" pitchFamily="49" charset="-122"/>
                <a:ea typeface="黑体" panose="02010609060101010101" pitchFamily="49" charset="-122"/>
                <a:cs typeface="Times New Roman" panose="02020603050405020304" pitchFamily="18" charset="0"/>
              </a:rPr>
              <a:t>n</a:t>
            </a:r>
            <a:r>
              <a:rPr lang="en-US" altLang="zh-CN"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rPr>
              <a:t>，因为当</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n</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rPr>
              <a:t>时，</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3</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n</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+2≤4</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rPr>
              <a:t>n</a:t>
            </a:r>
            <a:r>
              <a:rPr lang="zh-CN" altLang="en-US"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2400" b="1" dirty="0" smtClean="0">
              <a:solidFill>
                <a:srgbClr val="FF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文本框 1"/>
          <p:cNvSpPr txBox="1"/>
          <p:nvPr/>
        </p:nvSpPr>
        <p:spPr>
          <a:xfrm>
            <a:off x="680720" y="6186170"/>
            <a:ext cx="7419340" cy="534035"/>
          </a:xfrm>
          <a:prstGeom prst="rect">
            <a:avLst/>
          </a:prstGeom>
          <a:noFill/>
        </p:spPr>
        <p:txBody>
          <a:bodyPr wrap="none" rtlCol="0" anchor="t">
            <a:spAutoFit/>
          </a:bodyPr>
          <a:p>
            <a:pPr>
              <a:lnSpc>
                <a:spcPct val="120000"/>
              </a:lnSpc>
            </a:pP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10</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n</a:t>
            </a:r>
            <a:r>
              <a:rPr lang="en-US" altLang="zh-CN" sz="2400" b="1" baseline="30000"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+4</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n</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zh-CN"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en-US" altLang="zh-CN"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n</a:t>
            </a:r>
            <a:r>
              <a:rPr lang="en-US" altLang="zh-CN" sz="2400" b="1" baseline="30000"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4</a:t>
            </a:r>
            <a:r>
              <a:rPr lang="en-US" altLang="zh-CN"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a:t>
            </a:r>
            <a:r>
              <a:rPr lang="zh-CN" altLang="en-US"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，因为当</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n</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≥2</a:t>
            </a:r>
            <a:r>
              <a:rPr lang="zh-CN" altLang="en-US" sz="2400" b="1" dirty="0">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时，</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10</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n</a:t>
            </a:r>
            <a:r>
              <a:rPr lang="en-US" altLang="zh-CN" sz="2400" b="1" baseline="30000"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+4</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n</a:t>
            </a:r>
            <a:r>
              <a:rPr lang="en-US" altLang="zh-CN" sz="2400" b="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+2≤10</a:t>
            </a:r>
            <a:r>
              <a:rPr lang="en-US" altLang="zh-CN" sz="2400" b="1" i="1"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n</a:t>
            </a:r>
            <a:r>
              <a:rPr lang="en-US" altLang="zh-CN" sz="2400" b="1" baseline="30000" dirty="0" err="1">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4</a:t>
            </a:r>
            <a:r>
              <a:rPr lang="zh-CN" altLang="en-US" sz="2400" b="1" dirty="0" smtClean="0">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rPr>
              <a:t>。</a:t>
            </a:r>
            <a:endParaRPr lang="zh-CN" altLang="en-US" sz="2400" b="1" dirty="0" smtClean="0">
              <a:solidFill>
                <a:srgbClr val="FF00FF"/>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bldLvl="0" animBg="1"/>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0" name="Rectangle 42"/>
          <p:cNvSpPr>
            <a:spLocks noChangeArrowheads="1"/>
          </p:cNvSpPr>
          <p:nvPr/>
        </p:nvSpPr>
        <p:spPr bwMode="auto">
          <a:xfrm>
            <a:off x="554038" y="3042603"/>
            <a:ext cx="67230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00"/>
                </a:solidFill>
                <a:latin typeface="华文楷体" panose="02010600040101010101" pitchFamily="2" charset="-122"/>
                <a:ea typeface="华文楷体" panose="02010600040101010101" pitchFamily="2" charset="-122"/>
              </a:rPr>
              <a:t>由于新复杂度                   ，新机器的运行速度为</a:t>
            </a:r>
            <a:endParaRPr lang="zh-CN" altLang="en-US" sz="2400" b="1">
              <a:solidFill>
                <a:srgbClr val="000000"/>
              </a:solidFill>
              <a:latin typeface="华文楷体" panose="02010600040101010101" pitchFamily="2" charset="-122"/>
              <a:ea typeface="华文楷体" panose="02010600040101010101" pitchFamily="2" charset="-122"/>
            </a:endParaRPr>
          </a:p>
        </p:txBody>
      </p:sp>
      <p:sp>
        <p:nvSpPr>
          <p:cNvPr id="51203" name="Rectangle 22"/>
          <p:cNvSpPr>
            <a:spLocks noChangeArrowheads="1"/>
          </p:cNvSpPr>
          <p:nvPr/>
        </p:nvSpPr>
        <p:spPr bwMode="auto">
          <a:xfrm>
            <a:off x="0" y="700976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华文楷体" panose="02010600040101010101" pitchFamily="2" charset="-122"/>
              <a:ea typeface="华文楷体" panose="02010600040101010101" pitchFamily="2" charset="-122"/>
            </a:endParaRPr>
          </a:p>
        </p:txBody>
      </p:sp>
      <p:sp>
        <p:nvSpPr>
          <p:cNvPr id="51204" name="Rectangle 32"/>
          <p:cNvSpPr>
            <a:spLocks noChangeArrowheads="1"/>
          </p:cNvSpPr>
          <p:nvPr/>
        </p:nvSpPr>
        <p:spPr bwMode="auto">
          <a:xfrm>
            <a:off x="179388" y="1192531"/>
            <a:ext cx="8964612"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0000FF"/>
                </a:solidFill>
                <a:latin typeface="华文楷体" panose="02010600040101010101" pitchFamily="2" charset="-122"/>
                <a:ea typeface="华文楷体" panose="02010600040101010101" pitchFamily="2" charset="-122"/>
              </a:rPr>
              <a:t>2)</a:t>
            </a:r>
            <a:r>
              <a:rPr lang="zh-CN" altLang="en-US" sz="2400" b="1">
                <a:solidFill>
                  <a:srgbClr val="0000FF"/>
                </a:solidFill>
                <a:latin typeface="华文楷体" panose="02010600040101010101" pitchFamily="2" charset="-122"/>
                <a:ea typeface="华文楷体" panose="02010600040101010101" pitchFamily="2" charset="-122"/>
              </a:rPr>
              <a:t>若上述算法改进后，新算法的计算复杂度为                 </a:t>
            </a:r>
            <a:r>
              <a:rPr lang="en-US" altLang="zh-CN" sz="2400" b="1">
                <a:solidFill>
                  <a:srgbClr val="0000FF"/>
                </a:solidFill>
                <a:latin typeface="华文楷体" panose="02010600040101010101" pitchFamily="2" charset="-122"/>
                <a:ea typeface="华文楷体" panose="02010600040101010101" pitchFamily="2" charset="-122"/>
              </a:rPr>
              <a:t>, </a:t>
            </a:r>
            <a:r>
              <a:rPr lang="zh-CN" altLang="en-US" sz="2400" b="1">
                <a:solidFill>
                  <a:srgbClr val="0000FF"/>
                </a:solidFill>
                <a:latin typeface="华文楷体" panose="02010600040101010101" pitchFamily="2" charset="-122"/>
                <a:ea typeface="华文楷体" panose="02010600040101010101" pitchFamily="2" charset="-122"/>
              </a:rPr>
              <a:t>则在新机器上用</a:t>
            </a:r>
            <a:r>
              <a:rPr lang="en-US" altLang="zh-CN" sz="2400" b="1">
                <a:solidFill>
                  <a:srgbClr val="0000FF"/>
                </a:solidFill>
                <a:latin typeface="华文楷体" panose="02010600040101010101" pitchFamily="2" charset="-122"/>
                <a:ea typeface="华文楷体" panose="02010600040101010101" pitchFamily="2" charset="-122"/>
              </a:rPr>
              <a:t>t</a:t>
            </a:r>
            <a:r>
              <a:rPr lang="zh-CN" altLang="en-US" sz="2400" b="1">
                <a:solidFill>
                  <a:srgbClr val="0000FF"/>
                </a:solidFill>
                <a:latin typeface="华文楷体" panose="02010600040101010101" pitchFamily="2" charset="-122"/>
                <a:ea typeface="华文楷体" panose="02010600040101010101" pitchFamily="2" charset="-122"/>
                <a:sym typeface="+mn-ea"/>
              </a:rPr>
              <a:t>秒时间能解决输入规模为多大的问题？</a:t>
            </a:r>
            <a:endParaRPr lang="zh-CN" altLang="en-US" sz="2400" b="1">
              <a:latin typeface="华文楷体" panose="02010600040101010101" pitchFamily="2" charset="-122"/>
              <a:ea typeface="华文楷体" panose="02010600040101010101" pitchFamily="2" charset="-122"/>
            </a:endParaRPr>
          </a:p>
        </p:txBody>
      </p:sp>
      <p:graphicFrame>
        <p:nvGraphicFramePr>
          <p:cNvPr id="51205" name="Object 31"/>
          <p:cNvGraphicFramePr>
            <a:graphicFrameLocks noChangeAspect="1"/>
          </p:cNvGraphicFramePr>
          <p:nvPr/>
        </p:nvGraphicFramePr>
        <p:xfrm>
          <a:off x="6372225" y="1191578"/>
          <a:ext cx="1368425" cy="506412"/>
        </p:xfrm>
        <a:graphic>
          <a:graphicData uri="http://schemas.openxmlformats.org/presentationml/2006/ole">
            <mc:AlternateContent xmlns:mc="http://schemas.openxmlformats.org/markup-compatibility/2006">
              <mc:Choice xmlns:v="urn:schemas-microsoft-com:vml" Requires="v">
                <p:oleObj spid="_x0000_s6145" name="公式" r:id="rId1" imgW="14935200" imgH="5486400" progId="Equation.3">
                  <p:embed/>
                </p:oleObj>
              </mc:Choice>
              <mc:Fallback>
                <p:oleObj name="公式" r:id="rId1" imgW="14935200" imgH="5486400" progId="Equation.3">
                  <p:embed/>
                  <p:pic>
                    <p:nvPicPr>
                      <p:cNvPr id="0" name="图片 6144"/>
                      <p:cNvPicPr>
                        <a:picLocks noChangeAspect="1"/>
                      </p:cNvPicPr>
                      <p:nvPr/>
                    </p:nvPicPr>
                    <p:blipFill>
                      <a:blip r:embed="rId2"/>
                      <a:stretch>
                        <a:fillRect/>
                      </a:stretch>
                    </p:blipFill>
                    <p:spPr>
                      <a:xfrm>
                        <a:off x="6372225" y="1191578"/>
                        <a:ext cx="1368425" cy="506412"/>
                      </a:xfrm>
                      <a:prstGeom prst="rect">
                        <a:avLst/>
                      </a:prstGeom>
                      <a:noFill/>
                      <a:ln w="9525">
                        <a:noFill/>
                      </a:ln>
                    </p:spPr>
                  </p:pic>
                </p:oleObj>
              </mc:Fallback>
            </mc:AlternateContent>
          </a:graphicData>
        </a:graphic>
      </p:graphicFrame>
      <p:sp>
        <p:nvSpPr>
          <p:cNvPr id="51207" name="Rectangle 34"/>
          <p:cNvSpPr>
            <a:spLocks noChangeArrowheads="1"/>
          </p:cNvSpPr>
          <p:nvPr/>
        </p:nvSpPr>
        <p:spPr bwMode="auto">
          <a:xfrm>
            <a:off x="1574800" y="1608296"/>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b="1">
              <a:latin typeface="华文楷体" panose="02010600040101010101" pitchFamily="2" charset="-122"/>
              <a:ea typeface="华文楷体" panose="02010600040101010101" pitchFamily="2" charset="-122"/>
            </a:endParaRPr>
          </a:p>
        </p:txBody>
      </p:sp>
      <p:graphicFrame>
        <p:nvGraphicFramePr>
          <p:cNvPr id="7195" name="Object 27"/>
          <p:cNvGraphicFramePr>
            <a:graphicFrameLocks noChangeAspect="1"/>
          </p:cNvGraphicFramePr>
          <p:nvPr/>
        </p:nvGraphicFramePr>
        <p:xfrm>
          <a:off x="2555875" y="3042603"/>
          <a:ext cx="1498600" cy="452437"/>
        </p:xfrm>
        <a:graphic>
          <a:graphicData uri="http://schemas.openxmlformats.org/presentationml/2006/ole">
            <mc:AlternateContent xmlns:mc="http://schemas.openxmlformats.org/markup-compatibility/2006">
              <mc:Choice xmlns:v="urn:schemas-microsoft-com:vml" Requires="v">
                <p:oleObj spid="_x0000_s6147" name="公式" r:id="rId3" imgW="18897600" imgH="5791200" progId="Equation.3">
                  <p:embed/>
                </p:oleObj>
              </mc:Choice>
              <mc:Fallback>
                <p:oleObj name="公式" r:id="rId3" imgW="18897600" imgH="5791200" progId="Equation.3">
                  <p:embed/>
                  <p:pic>
                    <p:nvPicPr>
                      <p:cNvPr id="0" name="图片 6146"/>
                      <p:cNvPicPr>
                        <a:picLocks noChangeAspect="1"/>
                      </p:cNvPicPr>
                      <p:nvPr/>
                    </p:nvPicPr>
                    <p:blipFill>
                      <a:blip r:embed="rId4"/>
                      <a:stretch>
                        <a:fillRect/>
                      </a:stretch>
                    </p:blipFill>
                    <p:spPr>
                      <a:xfrm>
                        <a:off x="2555875" y="3042603"/>
                        <a:ext cx="1498600" cy="452437"/>
                      </a:xfrm>
                      <a:prstGeom prst="rect">
                        <a:avLst/>
                      </a:prstGeom>
                      <a:noFill/>
                      <a:ln w="9525">
                        <a:noFill/>
                      </a:ln>
                    </p:spPr>
                  </p:pic>
                </p:oleObj>
              </mc:Fallback>
            </mc:AlternateContent>
          </a:graphicData>
        </a:graphic>
      </p:graphicFrame>
      <p:graphicFrame>
        <p:nvGraphicFramePr>
          <p:cNvPr id="7194" name="Object 26"/>
          <p:cNvGraphicFramePr>
            <a:graphicFrameLocks noChangeAspect="1"/>
          </p:cNvGraphicFramePr>
          <p:nvPr/>
        </p:nvGraphicFramePr>
        <p:xfrm>
          <a:off x="7283450" y="2883853"/>
          <a:ext cx="1320800" cy="701675"/>
        </p:xfrm>
        <a:graphic>
          <a:graphicData uri="http://schemas.openxmlformats.org/presentationml/2006/ole">
            <mc:AlternateContent xmlns:mc="http://schemas.openxmlformats.org/markup-compatibility/2006">
              <mc:Choice xmlns:v="urn:schemas-microsoft-com:vml" Requires="v">
                <p:oleObj spid="_x0000_s6148" name="公式" r:id="rId5" imgW="13716000" imgH="9448800" progId="Equation.3">
                  <p:embed/>
                </p:oleObj>
              </mc:Choice>
              <mc:Fallback>
                <p:oleObj name="公式" r:id="rId5" imgW="13716000" imgH="9448800" progId="Equation.3">
                  <p:embed/>
                  <p:pic>
                    <p:nvPicPr>
                      <p:cNvPr id="0" name="图片 6147"/>
                      <p:cNvPicPr>
                        <a:picLocks noChangeAspect="1"/>
                      </p:cNvPicPr>
                      <p:nvPr/>
                    </p:nvPicPr>
                    <p:blipFill>
                      <a:blip r:embed="rId6"/>
                      <a:stretch>
                        <a:fillRect/>
                      </a:stretch>
                    </p:blipFill>
                    <p:spPr>
                      <a:xfrm>
                        <a:off x="7283450" y="2883853"/>
                        <a:ext cx="1320800" cy="701675"/>
                      </a:xfrm>
                      <a:prstGeom prst="rect">
                        <a:avLst/>
                      </a:prstGeom>
                      <a:noFill/>
                      <a:ln w="9525">
                        <a:noFill/>
                      </a:ln>
                    </p:spPr>
                  </p:pic>
                </p:oleObj>
              </mc:Fallback>
            </mc:AlternateContent>
          </a:graphicData>
        </a:graphic>
      </p:graphicFrame>
      <p:sp>
        <p:nvSpPr>
          <p:cNvPr id="7206" name="Rectangle 38"/>
          <p:cNvSpPr>
            <a:spLocks noChangeArrowheads="1"/>
          </p:cNvSpPr>
          <p:nvPr/>
        </p:nvSpPr>
        <p:spPr bwMode="auto">
          <a:xfrm>
            <a:off x="198438" y="3855403"/>
            <a:ext cx="2089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61950"/>
            <a:r>
              <a:rPr lang="zh-CN" altLang="en-US" sz="2400" b="1">
                <a:solidFill>
                  <a:srgbClr val="000000"/>
                </a:solidFill>
                <a:latin typeface="华文楷体" panose="02010600040101010101" pitchFamily="2" charset="-122"/>
                <a:ea typeface="华文楷体" panose="02010600040101010101" pitchFamily="2" charset="-122"/>
              </a:rPr>
              <a:t>代入关系式</a:t>
            </a:r>
            <a:endParaRPr lang="zh-CN" altLang="en-US" sz="2400" b="1">
              <a:latin typeface="华文楷体" panose="02010600040101010101" pitchFamily="2" charset="-122"/>
              <a:ea typeface="华文楷体" panose="02010600040101010101" pitchFamily="2" charset="-122"/>
            </a:endParaRPr>
          </a:p>
        </p:txBody>
      </p:sp>
      <p:graphicFrame>
        <p:nvGraphicFramePr>
          <p:cNvPr id="7193" name="Object 25"/>
          <p:cNvGraphicFramePr>
            <a:graphicFrameLocks noChangeAspect="1"/>
          </p:cNvGraphicFramePr>
          <p:nvPr/>
        </p:nvGraphicFramePr>
        <p:xfrm>
          <a:off x="2227263" y="3855403"/>
          <a:ext cx="1830387" cy="457200"/>
        </p:xfrm>
        <a:graphic>
          <a:graphicData uri="http://schemas.openxmlformats.org/presentationml/2006/ole">
            <mc:AlternateContent xmlns:mc="http://schemas.openxmlformats.org/markup-compatibility/2006">
              <mc:Choice xmlns:v="urn:schemas-microsoft-com:vml" Requires="v">
                <p:oleObj spid="_x0000_s6149" name="公式" r:id="rId7" imgW="21945600" imgH="5486400" progId="Equation.3">
                  <p:embed/>
                </p:oleObj>
              </mc:Choice>
              <mc:Fallback>
                <p:oleObj name="公式" r:id="rId7" imgW="21945600" imgH="5486400" progId="Equation.3">
                  <p:embed/>
                  <p:pic>
                    <p:nvPicPr>
                      <p:cNvPr id="0" name="图片 6148"/>
                      <p:cNvPicPr>
                        <a:picLocks noChangeAspect="1"/>
                      </p:cNvPicPr>
                      <p:nvPr/>
                    </p:nvPicPr>
                    <p:blipFill>
                      <a:blip r:embed="rId8"/>
                      <a:stretch>
                        <a:fillRect/>
                      </a:stretch>
                    </p:blipFill>
                    <p:spPr>
                      <a:xfrm>
                        <a:off x="2227263" y="3855403"/>
                        <a:ext cx="1830387" cy="457200"/>
                      </a:xfrm>
                      <a:prstGeom prst="rect">
                        <a:avLst/>
                      </a:prstGeom>
                      <a:noFill/>
                      <a:ln w="9525">
                        <a:noFill/>
                      </a:ln>
                    </p:spPr>
                  </p:pic>
                </p:oleObj>
              </mc:Fallback>
            </mc:AlternateContent>
          </a:graphicData>
        </a:graphic>
      </p:graphicFrame>
      <p:sp>
        <p:nvSpPr>
          <p:cNvPr id="7207" name="Rectangle 39"/>
          <p:cNvSpPr>
            <a:spLocks noChangeArrowheads="1"/>
          </p:cNvSpPr>
          <p:nvPr/>
        </p:nvSpPr>
        <p:spPr bwMode="auto">
          <a:xfrm>
            <a:off x="3608388" y="3883978"/>
            <a:ext cx="11652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61950"/>
            <a:r>
              <a:rPr lang="zh-CN" altLang="en-US" sz="2400" b="1">
                <a:solidFill>
                  <a:srgbClr val="000000"/>
                </a:solidFill>
                <a:latin typeface="华文楷体" panose="02010600040101010101" pitchFamily="2" charset="-122"/>
                <a:ea typeface="华文楷体" panose="02010600040101010101" pitchFamily="2" charset="-122"/>
              </a:rPr>
              <a:t>，得</a:t>
            </a:r>
            <a:endParaRPr lang="zh-CN" altLang="en-US" sz="2400" b="1">
              <a:latin typeface="华文楷体" panose="02010600040101010101" pitchFamily="2" charset="-122"/>
              <a:ea typeface="华文楷体" panose="02010600040101010101" pitchFamily="2" charset="-122"/>
            </a:endParaRPr>
          </a:p>
        </p:txBody>
      </p:sp>
      <p:graphicFrame>
        <p:nvGraphicFramePr>
          <p:cNvPr id="7192" name="Object 24"/>
          <p:cNvGraphicFramePr>
            <a:graphicFrameLocks noChangeAspect="1"/>
          </p:cNvGraphicFramePr>
          <p:nvPr/>
        </p:nvGraphicFramePr>
        <p:xfrm>
          <a:off x="3022600" y="4377690"/>
          <a:ext cx="3538538" cy="962025"/>
        </p:xfrm>
        <a:graphic>
          <a:graphicData uri="http://schemas.openxmlformats.org/presentationml/2006/ole">
            <mc:AlternateContent xmlns:mc="http://schemas.openxmlformats.org/markup-compatibility/2006">
              <mc:Choice xmlns:v="urn:schemas-microsoft-com:vml" Requires="v">
                <p:oleObj spid="_x0000_s6150" name="公式" r:id="rId9" imgW="33528000" imgH="9448800" progId="Equation.3">
                  <p:embed/>
                </p:oleObj>
              </mc:Choice>
              <mc:Fallback>
                <p:oleObj name="公式" r:id="rId9" imgW="33528000" imgH="9448800" progId="Equation.3">
                  <p:embed/>
                  <p:pic>
                    <p:nvPicPr>
                      <p:cNvPr id="0" name="图片 6149"/>
                      <p:cNvPicPr>
                        <a:picLocks noChangeAspect="1"/>
                      </p:cNvPicPr>
                      <p:nvPr/>
                    </p:nvPicPr>
                    <p:blipFill>
                      <a:blip r:embed="rId10"/>
                      <a:stretch>
                        <a:fillRect/>
                      </a:stretch>
                    </p:blipFill>
                    <p:spPr>
                      <a:xfrm>
                        <a:off x="3022600" y="4377690"/>
                        <a:ext cx="3538538" cy="962025"/>
                      </a:xfrm>
                      <a:prstGeom prst="rect">
                        <a:avLst/>
                      </a:prstGeom>
                      <a:noFill/>
                      <a:ln w="9525">
                        <a:noFill/>
                      </a:ln>
                    </p:spPr>
                  </p:pic>
                </p:oleObj>
              </mc:Fallback>
            </mc:AlternateContent>
          </a:graphicData>
        </a:graphic>
      </p:graphicFrame>
      <p:graphicFrame>
        <p:nvGraphicFramePr>
          <p:cNvPr id="7191" name="Object 23"/>
          <p:cNvGraphicFramePr>
            <a:graphicFrameLocks noChangeAspect="1"/>
          </p:cNvGraphicFramePr>
          <p:nvPr/>
        </p:nvGraphicFramePr>
        <p:xfrm>
          <a:off x="3063875" y="5844540"/>
          <a:ext cx="2022475" cy="647700"/>
        </p:xfrm>
        <a:graphic>
          <a:graphicData uri="http://schemas.openxmlformats.org/presentationml/2006/ole">
            <mc:AlternateContent xmlns:mc="http://schemas.openxmlformats.org/markup-compatibility/2006">
              <mc:Choice xmlns:v="urn:schemas-microsoft-com:vml" Requires="v">
                <p:oleObj spid="_x0000_s6151" name="公式" r:id="rId11" imgW="19202400" imgH="6096000" progId="Equation.3">
                  <p:embed/>
                </p:oleObj>
              </mc:Choice>
              <mc:Fallback>
                <p:oleObj name="公式" r:id="rId11" imgW="19202400" imgH="6096000" progId="Equation.3">
                  <p:embed/>
                  <p:pic>
                    <p:nvPicPr>
                      <p:cNvPr id="0" name="图片 6150"/>
                      <p:cNvPicPr>
                        <a:picLocks noChangeAspect="1"/>
                      </p:cNvPicPr>
                      <p:nvPr/>
                    </p:nvPicPr>
                    <p:blipFill>
                      <a:blip r:embed="rId12"/>
                      <a:stretch>
                        <a:fillRect/>
                      </a:stretch>
                    </p:blipFill>
                    <p:spPr>
                      <a:xfrm>
                        <a:off x="3063875" y="5844540"/>
                        <a:ext cx="2022475" cy="647700"/>
                      </a:xfrm>
                      <a:prstGeom prst="rect">
                        <a:avLst/>
                      </a:prstGeom>
                      <a:noFill/>
                      <a:ln w="9525">
                        <a:noFill/>
                      </a:ln>
                    </p:spPr>
                  </p:pic>
                </p:oleObj>
              </mc:Fallback>
            </mc:AlternateContent>
          </a:graphicData>
        </a:graphic>
      </p:graphicFrame>
      <p:sp>
        <p:nvSpPr>
          <p:cNvPr id="7209" name="Rectangle 41"/>
          <p:cNvSpPr>
            <a:spLocks noChangeArrowheads="1"/>
          </p:cNvSpPr>
          <p:nvPr/>
        </p:nvSpPr>
        <p:spPr bwMode="auto">
          <a:xfrm>
            <a:off x="374650" y="2099628"/>
            <a:ext cx="776351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b="1">
                <a:solidFill>
                  <a:srgbClr val="000000"/>
                </a:solidFill>
                <a:latin typeface="华文楷体" panose="02010600040101010101" pitchFamily="2" charset="-122"/>
                <a:ea typeface="华文楷体" panose="02010600040101010101" pitchFamily="2" charset="-122"/>
              </a:rPr>
              <a:t>设在新机器上用 </a:t>
            </a:r>
            <a:r>
              <a:rPr lang="en-US" altLang="zh-CN" sz="2400" b="1" i="1">
                <a:solidFill>
                  <a:srgbClr val="000000"/>
                </a:solidFill>
                <a:latin typeface="华文楷体" panose="02010600040101010101" pitchFamily="2" charset="-122"/>
                <a:ea typeface="华文楷体" panose="02010600040101010101" pitchFamily="2" charset="-122"/>
              </a:rPr>
              <a:t>t </a:t>
            </a:r>
            <a:r>
              <a:rPr lang="zh-CN" altLang="en-US" sz="2400" b="1">
                <a:solidFill>
                  <a:srgbClr val="000000"/>
                </a:solidFill>
                <a:latin typeface="华文楷体" panose="02010600040101010101" pitchFamily="2" charset="-122"/>
                <a:ea typeface="华文楷体" panose="02010600040101010101" pitchFamily="2" charset="-122"/>
              </a:rPr>
              <a:t>秒时间能解决输入规模为</a:t>
            </a:r>
            <a:r>
              <a:rPr lang="en-US" altLang="zh-CN" sz="2400" b="1" i="1">
                <a:solidFill>
                  <a:srgbClr val="000000"/>
                </a:solidFill>
                <a:latin typeface="华文楷体" panose="02010600040101010101" pitchFamily="2" charset="-122"/>
                <a:ea typeface="华文楷体" panose="02010600040101010101" pitchFamily="2" charset="-122"/>
              </a:rPr>
              <a:t>N </a:t>
            </a:r>
            <a:r>
              <a:rPr lang="zh-CN" altLang="en-US" sz="2400" b="1">
                <a:solidFill>
                  <a:srgbClr val="000000"/>
                </a:solidFill>
                <a:latin typeface="华文楷体" panose="02010600040101010101" pitchFamily="2" charset="-122"/>
                <a:ea typeface="华文楷体" panose="02010600040101010101" pitchFamily="2" charset="-122"/>
              </a:rPr>
              <a:t>的问题，则</a:t>
            </a:r>
            <a:endParaRPr lang="zh-CN" altLang="en-US" sz="2400" b="1">
              <a:solidFill>
                <a:srgbClr val="000000"/>
              </a:solidFill>
              <a:latin typeface="华文楷体" panose="02010600040101010101" pitchFamily="2" charset="-122"/>
              <a:ea typeface="华文楷体" panose="02010600040101010101" pitchFamily="2" charset="-122"/>
            </a:endParaRPr>
          </a:p>
        </p:txBody>
      </p:sp>
      <p:sp>
        <p:nvSpPr>
          <p:cNvPr id="7211" name="Rectangle 43"/>
          <p:cNvSpPr>
            <a:spLocks noChangeArrowheads="1"/>
          </p:cNvSpPr>
          <p:nvPr/>
        </p:nvSpPr>
        <p:spPr bwMode="auto">
          <a:xfrm>
            <a:off x="688975" y="5246053"/>
            <a:ext cx="1108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00"/>
                </a:solidFill>
                <a:latin typeface="华文楷体" panose="02010600040101010101" pitchFamily="2" charset="-122"/>
                <a:ea typeface="华文楷体" panose="02010600040101010101" pitchFamily="2" charset="-122"/>
              </a:rPr>
              <a:t>解，得</a:t>
            </a:r>
            <a:endParaRPr lang="zh-CN" altLang="en-US" sz="2400" b="1">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wipe(down)">
                                      <p:cBhvr>
                                        <p:cTn id="7" dur="500"/>
                                        <p:tgtEl>
                                          <p:spTgt spid="7210"/>
                                        </p:tgtEl>
                                      </p:cBhvr>
                                    </p:animEffect>
                                  </p:childTnLst>
                                </p:cTn>
                              </p:par>
                              <p:par>
                                <p:cTn id="8" presetID="22" presetClass="entr" presetSubtype="4" fill="hold" nodeType="withEffect">
                                  <p:stCondLst>
                                    <p:cond delay="0"/>
                                  </p:stCondLst>
                                  <p:childTnLst>
                                    <p:set>
                                      <p:cBhvr>
                                        <p:cTn id="9" dur="1" fill="hold">
                                          <p:stCondLst>
                                            <p:cond delay="0"/>
                                          </p:stCondLst>
                                        </p:cTn>
                                        <p:tgtEl>
                                          <p:spTgt spid="7195"/>
                                        </p:tgtEl>
                                        <p:attrNameLst>
                                          <p:attrName>style.visibility</p:attrName>
                                        </p:attrNameLst>
                                      </p:cBhvr>
                                      <p:to>
                                        <p:strVal val="visible"/>
                                      </p:to>
                                    </p:set>
                                    <p:animEffect transition="in" filter="wipe(down)">
                                      <p:cBhvr>
                                        <p:cTn id="10" dur="500"/>
                                        <p:tgtEl>
                                          <p:spTgt spid="7195"/>
                                        </p:tgtEl>
                                      </p:cBhvr>
                                    </p:animEffect>
                                  </p:childTnLst>
                                </p:cTn>
                              </p:par>
                              <p:par>
                                <p:cTn id="11" presetID="22" presetClass="entr" presetSubtype="4" fill="hold" nodeType="withEffect">
                                  <p:stCondLst>
                                    <p:cond delay="0"/>
                                  </p:stCondLst>
                                  <p:childTnLst>
                                    <p:set>
                                      <p:cBhvr>
                                        <p:cTn id="12" dur="1" fill="hold">
                                          <p:stCondLst>
                                            <p:cond delay="0"/>
                                          </p:stCondLst>
                                        </p:cTn>
                                        <p:tgtEl>
                                          <p:spTgt spid="7194"/>
                                        </p:tgtEl>
                                        <p:attrNameLst>
                                          <p:attrName>style.visibility</p:attrName>
                                        </p:attrNameLst>
                                      </p:cBhvr>
                                      <p:to>
                                        <p:strVal val="visible"/>
                                      </p:to>
                                    </p:set>
                                    <p:animEffect transition="in" filter="wipe(down)">
                                      <p:cBhvr>
                                        <p:cTn id="13" dur="500"/>
                                        <p:tgtEl>
                                          <p:spTgt spid="719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206"/>
                                        </p:tgtEl>
                                        <p:attrNameLst>
                                          <p:attrName>style.visibility</p:attrName>
                                        </p:attrNameLst>
                                      </p:cBhvr>
                                      <p:to>
                                        <p:strVal val="visible"/>
                                      </p:to>
                                    </p:set>
                                    <p:animEffect transition="in" filter="wipe(down)">
                                      <p:cBhvr>
                                        <p:cTn id="16" dur="500"/>
                                        <p:tgtEl>
                                          <p:spTgt spid="7206"/>
                                        </p:tgtEl>
                                      </p:cBhvr>
                                    </p:animEffect>
                                  </p:childTnLst>
                                </p:cTn>
                              </p:par>
                              <p:par>
                                <p:cTn id="17" presetID="22" presetClass="entr" presetSubtype="4" fill="hold" nodeType="withEffect">
                                  <p:stCondLst>
                                    <p:cond delay="0"/>
                                  </p:stCondLst>
                                  <p:childTnLst>
                                    <p:set>
                                      <p:cBhvr>
                                        <p:cTn id="18" dur="1" fill="hold">
                                          <p:stCondLst>
                                            <p:cond delay="0"/>
                                          </p:stCondLst>
                                        </p:cTn>
                                        <p:tgtEl>
                                          <p:spTgt spid="7193"/>
                                        </p:tgtEl>
                                        <p:attrNameLst>
                                          <p:attrName>style.visibility</p:attrName>
                                        </p:attrNameLst>
                                      </p:cBhvr>
                                      <p:to>
                                        <p:strVal val="visible"/>
                                      </p:to>
                                    </p:set>
                                    <p:animEffect transition="in" filter="wipe(down)">
                                      <p:cBhvr>
                                        <p:cTn id="19" dur="500"/>
                                        <p:tgtEl>
                                          <p:spTgt spid="719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207"/>
                                        </p:tgtEl>
                                        <p:attrNameLst>
                                          <p:attrName>style.visibility</p:attrName>
                                        </p:attrNameLst>
                                      </p:cBhvr>
                                      <p:to>
                                        <p:strVal val="visible"/>
                                      </p:to>
                                    </p:set>
                                    <p:animEffect transition="in" filter="wipe(down)">
                                      <p:cBhvr>
                                        <p:cTn id="22" dur="500"/>
                                        <p:tgtEl>
                                          <p:spTgt spid="720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209"/>
                                        </p:tgtEl>
                                        <p:attrNameLst>
                                          <p:attrName>style.visibility</p:attrName>
                                        </p:attrNameLst>
                                      </p:cBhvr>
                                      <p:to>
                                        <p:strVal val="visible"/>
                                      </p:to>
                                    </p:set>
                                    <p:animEffect transition="in" filter="wipe(down)">
                                      <p:cBhvr>
                                        <p:cTn id="25" dur="500"/>
                                        <p:tgtEl>
                                          <p:spTgt spid="720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19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7211"/>
                                        </p:tgtEl>
                                        <p:attrNameLst>
                                          <p:attrName>style.visibility</p:attrName>
                                        </p:attrNameLst>
                                      </p:cBhvr>
                                      <p:to>
                                        <p:strVal val="visible"/>
                                      </p:to>
                                    </p:set>
                                    <p:animEffect transition="in" filter="circle(in)">
                                      <p:cBhvr>
                                        <p:cTn id="34" dur="2000"/>
                                        <p:tgtEl>
                                          <p:spTgt spid="72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7191"/>
                                        </p:tgtEl>
                                        <p:attrNameLst>
                                          <p:attrName>style.visibility</p:attrName>
                                        </p:attrNameLst>
                                      </p:cBhvr>
                                      <p:to>
                                        <p:strVal val="visible"/>
                                      </p:to>
                                    </p:set>
                                    <p:animEffect transition="in" filter="circle(in)">
                                      <p:cBhvr>
                                        <p:cTn id="39" dur="2000"/>
                                        <p:tgtEl>
                                          <p:spTgt spid="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0" grpId="0" bldLvl="0" animBg="1"/>
      <p:bldP spid="7206" grpId="0" bldLvl="0" animBg="1"/>
      <p:bldP spid="7207" grpId="0" bldLvl="0" animBg="1"/>
      <p:bldP spid="7209" grpId="0" bldLvl="0" animBg="1"/>
      <p:bldP spid="7211"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940435" y="232410"/>
            <a:ext cx="683387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lstStyle/>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算法空间复杂</a:t>
            </a: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性</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分析</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176131" name="Text Box 3"/>
          <p:cNvSpPr txBox="1">
            <a:spLocks noChangeArrowheads="1"/>
          </p:cNvSpPr>
          <p:nvPr/>
        </p:nvSpPr>
        <p:spPr bwMode="auto">
          <a:xfrm>
            <a:off x="323850" y="1210310"/>
            <a:ext cx="8620125" cy="4154170"/>
          </a:xfrm>
          <a:prstGeom prst="rect">
            <a:avLst/>
          </a:prstGeom>
          <a:noFill/>
          <a:ln w="9525">
            <a:noFill/>
            <a:miter lim="800000"/>
          </a:ln>
          <a:effectLst/>
        </p:spPr>
        <p:txBody>
          <a:bodyPr wrap="square">
            <a:spAutoFit/>
          </a:bodyPr>
          <a:lstStyle/>
          <a:p>
            <a:pPr>
              <a:spcBef>
                <a:spcPct val="50000"/>
              </a:spcBef>
            </a:pPr>
            <a:r>
              <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算法在运行过程中所需的存储空间包括：</a:t>
            </a:r>
            <a:endPar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pP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）输入输出数据占用的空间；</a:t>
            </a:r>
            <a:endPar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pP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）算法本身占用的空间；</a:t>
            </a:r>
            <a:endPar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pP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）执行算法需要的辅助空间。</a:t>
            </a:r>
            <a:endPar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pPr>
            <a:r>
              <a:rPr lang="zh-CN" altLang="en-US"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其中，（</a:t>
            </a:r>
            <a:r>
              <a:rPr lang="en-US" altLang="zh-CN"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）取决于问题，与算法无关；（</a:t>
            </a:r>
            <a:r>
              <a:rPr lang="en-US" altLang="zh-CN"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）与算法有关，但一般其大小是固定的。所以，</a:t>
            </a:r>
            <a:r>
              <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算法的空间复杂性是指算法的执行过程中需要的辅助空间数量</a:t>
            </a:r>
            <a:r>
              <a:rPr lang="zh-CN" altLang="en-US"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，也就是除（</a:t>
            </a:r>
            <a:r>
              <a:rPr lang="en-US" altLang="zh-CN"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）和（</a:t>
            </a:r>
            <a:r>
              <a:rPr lang="en-US" altLang="zh-CN"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4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）外，算法临时开辟的存储空间，这个辅助空间数量应该是输入规模的函数，通常记作：</a:t>
            </a:r>
            <a:r>
              <a:rPr lang="en-US" altLang="zh-CN" sz="2400" b="1" i="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S</a:t>
            </a: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n</a:t>
            </a: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)=O(</a:t>
            </a:r>
            <a:r>
              <a:rPr lang="en-US" altLang="zh-CN" sz="2400" b="1" i="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g</a:t>
            </a: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n</a:t>
            </a:r>
            <a:r>
              <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76133" name="Rectangle 5"/>
          <p:cNvSpPr>
            <a:spLocks noChangeArrowheads="1"/>
          </p:cNvSpPr>
          <p:nvPr/>
        </p:nvSpPr>
        <p:spPr bwMode="auto">
          <a:xfrm>
            <a:off x="0" y="2655888"/>
            <a:ext cx="309880" cy="460375"/>
          </a:xfrm>
          <a:prstGeom prst="rect">
            <a:avLst/>
          </a:prstGeom>
          <a:noFill/>
          <a:ln w="9525">
            <a:noFill/>
            <a:miter lim="800000"/>
          </a:ln>
          <a:effectLst/>
        </p:spPr>
        <p:txBody>
          <a:bodyPr wrap="none" anchor="ctr">
            <a:spAutoFit/>
          </a:bodyPr>
          <a:lstStyle/>
          <a:p>
            <a:endParaRPr lang="zh-CN" altLang="en-US" sz="2400" b="1">
              <a:latin typeface="楷体" panose="02010609060101010101" pitchFamily="49" charset="-122"/>
              <a:ea typeface="楷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940435" y="232410"/>
            <a:ext cx="683387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lstStyle/>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算法空间复杂</a:t>
            </a: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性</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分析</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176131" name="Text Box 3"/>
          <p:cNvSpPr txBox="1">
            <a:spLocks noChangeArrowheads="1"/>
          </p:cNvSpPr>
          <p:nvPr/>
        </p:nvSpPr>
        <p:spPr bwMode="auto">
          <a:xfrm>
            <a:off x="323850" y="1210310"/>
            <a:ext cx="8620125" cy="460375"/>
          </a:xfrm>
          <a:prstGeom prst="rect">
            <a:avLst/>
          </a:prstGeom>
          <a:noFill/>
          <a:ln w="9525">
            <a:noFill/>
            <a:miter lim="800000"/>
          </a:ln>
          <a:effec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如图</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所</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示，算法临时辅助空间为变量</a:t>
            </a:r>
            <a:r>
              <a:rPr lang="en-US" altLang="zh-CN" sz="2400" b="1" i="1" dirty="0" err="1">
                <a:latin typeface="楷体" panose="02010609060101010101" pitchFamily="49" charset="-122"/>
                <a:ea typeface="楷体" panose="02010609060101010101" pitchFamily="49" charset="-122"/>
                <a:cs typeface="Times New Roman" panose="02020603050405020304" pitchFamily="18" charset="0"/>
              </a:rPr>
              <a:t>i</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maxi</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占用的空间。</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76133" name="Rectangle 5"/>
          <p:cNvSpPr>
            <a:spLocks noChangeArrowheads="1"/>
          </p:cNvSpPr>
          <p:nvPr/>
        </p:nvSpPr>
        <p:spPr bwMode="auto">
          <a:xfrm>
            <a:off x="0" y="2655888"/>
            <a:ext cx="309880" cy="460375"/>
          </a:xfrm>
          <a:prstGeom prst="rect">
            <a:avLst/>
          </a:prstGeom>
          <a:noFill/>
          <a:ln w="9525">
            <a:noFill/>
            <a:miter lim="800000"/>
          </a:ln>
          <a:effectLst/>
        </p:spPr>
        <p:txBody>
          <a:bodyPr wrap="none" anchor="ctr">
            <a:spAutoFit/>
          </a:bodyPr>
          <a:lstStyle/>
          <a:p>
            <a:endParaRPr lang="zh-CN" altLang="en-US" sz="2400" b="1">
              <a:latin typeface="楷体" panose="02010609060101010101" pitchFamily="49" charset="-122"/>
              <a:ea typeface="楷体" panose="02010609060101010101" pitchFamily="49" charset="-122"/>
            </a:endParaRPr>
          </a:p>
        </p:txBody>
      </p:sp>
      <p:graphicFrame>
        <p:nvGraphicFramePr>
          <p:cNvPr id="176132" name="Object 4"/>
          <p:cNvGraphicFramePr>
            <a:graphicFrameLocks noChangeAspect="1"/>
          </p:cNvGraphicFramePr>
          <p:nvPr/>
        </p:nvGraphicFramePr>
        <p:xfrm>
          <a:off x="840740" y="1877060"/>
          <a:ext cx="7676515" cy="2764790"/>
        </p:xfrm>
        <a:graphic>
          <a:graphicData uri="http://schemas.openxmlformats.org/presentationml/2006/ole">
            <mc:AlternateContent xmlns:mc="http://schemas.openxmlformats.org/markup-compatibility/2006">
              <mc:Choice xmlns:v="urn:schemas-microsoft-com:vml" Requires="v">
                <p:oleObj spid="_x0000_s10241" name="图片" r:id="rId1" imgW="3066415" imgH="1210310" progId="Word.Picture.8">
                  <p:embed/>
                </p:oleObj>
              </mc:Choice>
              <mc:Fallback>
                <p:oleObj name="图片" r:id="rId1" imgW="3066415" imgH="1210310" progId="Word.Picture.8">
                  <p:embed/>
                  <p:pic>
                    <p:nvPicPr>
                      <p:cNvPr id="0" name="图片 10240"/>
                      <p:cNvPicPr>
                        <a:picLocks noChangeAspect="1"/>
                      </p:cNvPicPr>
                      <p:nvPr/>
                    </p:nvPicPr>
                    <p:blipFill>
                      <a:blip r:embed="rId2"/>
                      <a:stretch>
                        <a:fillRect/>
                      </a:stretch>
                    </p:blipFill>
                    <p:spPr>
                      <a:xfrm>
                        <a:off x="840740" y="1877060"/>
                        <a:ext cx="7676515" cy="2764790"/>
                      </a:xfrm>
                      <a:prstGeom prst="rect">
                        <a:avLst/>
                      </a:prstGeom>
                      <a:noFill/>
                      <a:ln w="9525">
                        <a:noFill/>
                      </a:ln>
                    </p:spPr>
                  </p:pic>
                </p:oleObj>
              </mc:Fallback>
            </mc:AlternateContent>
          </a:graphicData>
        </a:graphic>
      </p:graphicFrame>
      <p:sp>
        <p:nvSpPr>
          <p:cNvPr id="2" name="Text Box 3"/>
          <p:cNvSpPr txBox="1">
            <a:spLocks noChangeArrowheads="1"/>
          </p:cNvSpPr>
          <p:nvPr/>
        </p:nvSpPr>
        <p:spPr bwMode="auto">
          <a:xfrm>
            <a:off x="299720" y="5115560"/>
            <a:ext cx="8620125" cy="829945"/>
          </a:xfrm>
          <a:prstGeom prst="rect">
            <a:avLst/>
          </a:prstGeom>
          <a:noFill/>
          <a:ln w="9525">
            <a:noFill/>
            <a:miter lim="800000"/>
          </a:ln>
          <a:effectLst/>
        </p:spPr>
        <p:txBody>
          <a:bodyPr wrap="square">
            <a:spAutoFit/>
          </a:bodyPr>
          <a:p>
            <a:pPr>
              <a:spcBef>
                <a:spcPct val="50000"/>
              </a:spcBef>
            </a:pPr>
            <a:r>
              <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rPr>
              <a:t>如果算法所需的辅助空间相对于问题的输入规模来说是一个常数，我们称此算法为原地（或就地）工作。</a:t>
            </a:r>
            <a:endParaRPr lang="zh-CN" altLang="en-US" sz="2400" b="1" dirty="0">
              <a:solidFill>
                <a:srgbClr val="CC0099"/>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23850" y="1164590"/>
            <a:ext cx="8424863" cy="1198880"/>
          </a:xfrm>
          <a:prstGeom prst="rect">
            <a:avLst/>
          </a:prstGeom>
          <a:noFill/>
          <a:ln w="9525">
            <a:noFill/>
            <a:miter lim="800000"/>
          </a:ln>
          <a:effec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　　为什么算法占用的空间只考虑临时空间，而不必考虑形参的空间呢？这是因为形参的空间会在调用该算法的算法中考虑，例如，以下</a:t>
            </a:r>
            <a:r>
              <a:rPr lang="en-US" altLang="zh-CN" sz="2400" b="1" dirty="0" err="1">
                <a:latin typeface="楷体" panose="02010609060101010101" pitchFamily="49" charset="-122"/>
                <a:ea typeface="楷体" panose="02010609060101010101" pitchFamily="49" charset="-122"/>
                <a:cs typeface="Times New Roman" panose="02020603050405020304" pitchFamily="18" charset="0"/>
              </a:rPr>
              <a:t>maxfun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算法调用图的</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max</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算法：</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75107" name="Text Box 3"/>
          <p:cNvSpPr txBox="1">
            <a:spLocks noChangeArrowheads="1"/>
          </p:cNvSpPr>
          <p:nvPr/>
        </p:nvSpPr>
        <p:spPr bwMode="auto">
          <a:xfrm>
            <a:off x="1656715" y="2644458"/>
            <a:ext cx="5472113" cy="15684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2400" b="1" dirty="0">
                <a:solidFill>
                  <a:schemeClr val="tx1"/>
                </a:solidFill>
                <a:latin typeface="Times New Roman" panose="02020603050405020304" pitchFamily="18" charset="0"/>
                <a:ea typeface="楷体" panose="02010609060101010101" pitchFamily="49" charset="-122"/>
              </a:rPr>
              <a:t>void </a:t>
            </a:r>
            <a:r>
              <a:rPr lang="en-US" altLang="zh-CN" sz="2400" b="1" dirty="0" err="1">
                <a:solidFill>
                  <a:schemeClr val="tx1"/>
                </a:solidFill>
                <a:latin typeface="Times New Roman" panose="02020603050405020304" pitchFamily="18" charset="0"/>
                <a:ea typeface="楷体" panose="02010609060101010101" pitchFamily="49" charset="-122"/>
              </a:rPr>
              <a:t>maxfun</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r>
              <a:rPr lang="pt-BR" altLang="zh-CN" sz="2400" b="1" dirty="0">
                <a:solidFill>
                  <a:schemeClr val="tx1"/>
                </a:solidFill>
                <a:latin typeface="Times New Roman" panose="02020603050405020304" pitchFamily="18" charset="0"/>
                <a:ea typeface="楷体" panose="02010609060101010101" pitchFamily="49" charset="-122"/>
              </a:rPr>
              <a:t>{  </a:t>
            </a:r>
            <a:r>
              <a:rPr lang="pt-BR" altLang="zh-CN" sz="2400" b="1" dirty="0" smtClean="0">
                <a:solidFill>
                  <a:schemeClr val="tx1"/>
                </a:solidFill>
                <a:latin typeface="Times New Roman" panose="02020603050405020304" pitchFamily="18" charset="0"/>
                <a:ea typeface="楷体" panose="02010609060101010101" pitchFamily="49" charset="-122"/>
              </a:rPr>
              <a:t>    int </a:t>
            </a:r>
            <a:r>
              <a:rPr lang="pt-BR" altLang="zh-CN" sz="2400" b="1" dirty="0">
                <a:solidFill>
                  <a:schemeClr val="tx1"/>
                </a:solidFill>
                <a:latin typeface="Times New Roman" panose="02020603050405020304" pitchFamily="18" charset="0"/>
                <a:ea typeface="楷体" panose="02010609060101010101" pitchFamily="49" charset="-122"/>
              </a:rPr>
              <a:t>b[]={1,2,3,4,5},n=5;</a:t>
            </a:r>
            <a:endParaRPr lang="pt-BR" altLang="zh-CN" sz="2400" b="1" dirty="0">
              <a:solidFill>
                <a:schemeClr val="tx1"/>
              </a:solidFill>
              <a:latin typeface="Times New Roman" panose="02020603050405020304" pitchFamily="18" charset="0"/>
              <a:ea typeface="楷体" panose="02010609060101010101" pitchFamily="49" charset="-122"/>
            </a:endParaRPr>
          </a:p>
          <a:p>
            <a:r>
              <a:rPr lang="zh-CN" altLang="pt-BR" sz="2400" b="1" dirty="0">
                <a:solidFill>
                  <a:schemeClr val="tx1"/>
                </a:solidFill>
                <a:latin typeface="Times New Roman" panose="02020603050405020304" pitchFamily="18" charset="0"/>
                <a:ea typeface="楷体" panose="02010609060101010101" pitchFamily="49" charset="-122"/>
              </a:rPr>
              <a:t>　　</a:t>
            </a:r>
            <a:r>
              <a:rPr lang="pt-BR" altLang="zh-CN" sz="2400" b="1" dirty="0">
                <a:solidFill>
                  <a:schemeClr val="tx1"/>
                </a:solidFill>
                <a:latin typeface="Times New Roman" panose="02020603050405020304" pitchFamily="18" charset="0"/>
                <a:ea typeface="楷体" panose="02010609060101010101" pitchFamily="49" charset="-122"/>
              </a:rPr>
              <a:t>printf("Max=%d\n",max(b,n));</a:t>
            </a:r>
            <a:endParaRPr lang="pt-BR" altLang="zh-CN" sz="2400" b="1" dirty="0">
              <a:solidFill>
                <a:schemeClr val="tx1"/>
              </a:solidFill>
              <a:latin typeface="Times New Roman" panose="02020603050405020304" pitchFamily="18" charset="0"/>
              <a:ea typeface="楷体" panose="02010609060101010101" pitchFamily="49" charset="-122"/>
            </a:endParaRPr>
          </a:p>
          <a:p>
            <a:r>
              <a:rPr lang="pt-BR" altLang="zh-CN" sz="2400" b="1" dirty="0">
                <a:solidFill>
                  <a:schemeClr val="tx1"/>
                </a:solidFill>
                <a:latin typeface="Times New Roman" panose="02020603050405020304" pitchFamily="18" charset="0"/>
                <a:ea typeface="楷体" panose="02010609060101010101" pitchFamily="49" charset="-122"/>
              </a:rPr>
              <a:t>}</a:t>
            </a:r>
            <a:endParaRPr lang="pt-BR" altLang="zh-CN" sz="2400" b="1" dirty="0">
              <a:solidFill>
                <a:schemeClr val="tx1"/>
              </a:solidFill>
              <a:latin typeface="Times New Roman" panose="02020603050405020304" pitchFamily="18" charset="0"/>
              <a:ea typeface="楷体" panose="02010609060101010101" pitchFamily="49" charset="-122"/>
            </a:endParaRPr>
          </a:p>
        </p:txBody>
      </p:sp>
      <p:sp>
        <p:nvSpPr>
          <p:cNvPr id="175108" name="Text Box 4"/>
          <p:cNvSpPr txBox="1">
            <a:spLocks noChangeArrowheads="1"/>
          </p:cNvSpPr>
          <p:nvPr/>
        </p:nvSpPr>
        <p:spPr bwMode="auto">
          <a:xfrm>
            <a:off x="468313" y="4383723"/>
            <a:ext cx="8280400" cy="2306955"/>
          </a:xfrm>
          <a:prstGeom prst="rect">
            <a:avLst/>
          </a:prstGeom>
          <a:noFill/>
          <a:ln w="9525">
            <a:noFill/>
            <a:miter lim="800000"/>
          </a:ln>
          <a:effectLst/>
        </p:spPr>
        <p:txBody>
          <a:bodyPr>
            <a:spAutoFit/>
          </a:bodyPr>
          <a:lstStyle/>
          <a:p>
            <a:pPr>
              <a:spcBef>
                <a:spcPct val="50000"/>
              </a:spcBef>
            </a:pPr>
            <a:r>
              <a:rPr lang="zh-CN" altLang="pt-BR" sz="2400" b="1" dirty="0">
                <a:latin typeface="楷体" panose="02010609060101010101" pitchFamily="49" charset="-122"/>
                <a:ea typeface="楷体" panose="02010609060101010101" pitchFamily="49" charset="-122"/>
                <a:cs typeface="Times New Roman" panose="02020603050405020304" pitchFamily="18" charset="0"/>
              </a:rPr>
              <a:t>　　</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maxfun</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算法中为</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b</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数组分配了相应的内存空间，其空间复杂度为</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O(</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，如果在</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max</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算法中再考虑形参</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的空间，这样重复计算了占用的空间。实际上，在</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C/C++</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语言中，</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maxfun</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调用</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max</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时，</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max</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的形参</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只是一个指向实参</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b</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数组的指针，形参</a:t>
            </a:r>
            <a:r>
              <a:rPr lang="pt-BR"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只分配一个地址大小的空间，并非另外分配</a:t>
            </a:r>
            <a:r>
              <a:rPr lang="pt-BR" altLang="zh-CN" sz="2400" b="1" dirty="0">
                <a:latin typeface="楷体" panose="02010609060101010101" pitchFamily="49" charset="-122"/>
                <a:ea typeface="楷体" panose="02010609060101010101" pitchFamily="49" charset="-122"/>
                <a:cs typeface="Times New Roman" panose="02020603050405020304" pitchFamily="18" charset="0"/>
              </a:rPr>
              <a:t>5</a:t>
            </a:r>
            <a:r>
              <a:rPr lang="zh-CN" altLang="pt-BR" sz="2400" b="1" dirty="0">
                <a:latin typeface="楷体" panose="02010609060101010101" pitchFamily="49" charset="-122"/>
                <a:ea typeface="楷体" panose="02010609060101010101" pitchFamily="49" charset="-122"/>
                <a:cs typeface="Times New Roman" panose="02020603050405020304" pitchFamily="18" charset="0"/>
              </a:rPr>
              <a:t>个整型单元的空间。</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76130" name="Text Box 2"/>
          <p:cNvSpPr txBox="1">
            <a:spLocks noChangeArrowheads="1"/>
          </p:cNvSpPr>
          <p:nvPr/>
        </p:nvSpPr>
        <p:spPr bwMode="auto">
          <a:xfrm>
            <a:off x="940435" y="232410"/>
            <a:ext cx="6833870" cy="58356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vert="horz" wrap="square" lIns="91440" tIns="45720" rIns="91440" bIns="45720" numCol="1" spcCol="0" rtlCol="0" fromWordArt="0" anchor="t" anchorCtr="0" forceAA="0" compatLnSpc="0">
            <a:spAutoFit/>
          </a:bodyPr>
          <a:p>
            <a:pPr lvl="0" indent="-342900" algn="ctr">
              <a:spcBef>
                <a:spcPct val="50000"/>
              </a:spcBef>
            </a:pP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en-US"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2</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 算法空间复杂</a:t>
            </a:r>
            <a:r>
              <a:rPr lang="zh-CN" altLang="pt-BR"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性</a:t>
            </a:r>
            <a:r>
              <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分析</a:t>
            </a:r>
            <a:endParaRPr lang="pt-BR"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Text Box 5">
            <a:hlinkClick r:id="" action="ppaction://hlinkshowjump?jump=nextslide"/>
          </p:cNvPr>
          <p:cNvSpPr txBox="1">
            <a:spLocks noChangeArrowheads="1"/>
          </p:cNvSpPr>
          <p:nvPr/>
        </p:nvSpPr>
        <p:spPr bwMode="auto">
          <a:xfrm>
            <a:off x="1301115" y="1925638"/>
            <a:ext cx="70866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2.3.1  </a:t>
            </a:r>
            <a:r>
              <a:rPr kumimoji="1" lang="zh-CN" altLang="en-US" sz="3200" b="1">
                <a:latin typeface="Times New Roman" panose="02020603050405020304" pitchFamily="18" charset="0"/>
              </a:rPr>
              <a:t>问题的计算复杂性下界 </a:t>
            </a:r>
            <a:endParaRPr kumimoji="1" lang="zh-CN" altLang="en-US" sz="3200" b="1">
              <a:latin typeface="Times New Roman" panose="02020603050405020304" pitchFamily="18" charset="0"/>
            </a:endParaRPr>
          </a:p>
        </p:txBody>
      </p:sp>
      <p:sp>
        <p:nvSpPr>
          <p:cNvPr id="9220" name="Text Box 8">
            <a:hlinkClick r:id="rId1" action="ppaction://hlinksldjump"/>
          </p:cNvPr>
          <p:cNvSpPr txBox="1">
            <a:spLocks noChangeArrowheads="1"/>
          </p:cNvSpPr>
          <p:nvPr/>
        </p:nvSpPr>
        <p:spPr bwMode="auto">
          <a:xfrm>
            <a:off x="1301115" y="2673350"/>
            <a:ext cx="63246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2.3.2  </a:t>
            </a:r>
            <a:r>
              <a:rPr kumimoji="1" lang="zh-CN" altLang="en-US" sz="3200" b="1">
                <a:latin typeface="Times New Roman" panose="02020603050405020304" pitchFamily="18" charset="0"/>
              </a:rPr>
              <a:t>平凡下界</a:t>
            </a:r>
            <a:endParaRPr kumimoji="1" lang="zh-CN" altLang="en-US" sz="3200" b="1">
              <a:latin typeface="Times New Roman" panose="02020603050405020304" pitchFamily="18" charset="0"/>
            </a:endParaRPr>
          </a:p>
        </p:txBody>
      </p:sp>
      <p:sp>
        <p:nvSpPr>
          <p:cNvPr id="9221" name="Text Box 9">
            <a:hlinkClick r:id="rId2" action="ppaction://hlinksldjump"/>
          </p:cNvPr>
          <p:cNvSpPr txBox="1">
            <a:spLocks noChangeArrowheads="1"/>
          </p:cNvSpPr>
          <p:nvPr/>
        </p:nvSpPr>
        <p:spPr bwMode="auto">
          <a:xfrm>
            <a:off x="1301115" y="3389313"/>
            <a:ext cx="40386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2.3.3  </a:t>
            </a:r>
            <a:r>
              <a:rPr kumimoji="1" lang="zh-CN" altLang="en-US" sz="3200" b="1">
                <a:latin typeface="Times New Roman" panose="02020603050405020304" pitchFamily="18" charset="0"/>
              </a:rPr>
              <a:t>判定树模型</a:t>
            </a:r>
            <a:endParaRPr kumimoji="1" lang="zh-CN" altLang="en-US" sz="3200" b="1">
              <a:latin typeface="Times New Roman" panose="02020603050405020304" pitchFamily="18" charset="0"/>
            </a:endParaRPr>
          </a:p>
        </p:txBody>
      </p:sp>
      <p:sp>
        <p:nvSpPr>
          <p:cNvPr id="4098" name="Text Box 2"/>
          <p:cNvSpPr txBox="1">
            <a:spLocks noChangeArrowheads="1"/>
          </p:cNvSpPr>
          <p:nvPr/>
        </p:nvSpPr>
        <p:spPr bwMode="auto">
          <a:xfrm>
            <a:off x="827088" y="211138"/>
            <a:ext cx="60960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2.3  </a:t>
            </a:r>
            <a:r>
              <a:rPr kumimoji="1" lang="zh-CN" altLang="en-US" sz="4000" b="1" dirty="0">
                <a:solidFill>
                  <a:schemeClr val="bg1"/>
                </a:solidFill>
                <a:latin typeface="黑体" panose="02010609060101010101" pitchFamily="49" charset="-122"/>
                <a:ea typeface="黑体" panose="02010609060101010101" pitchFamily="49" charset="-122"/>
              </a:rPr>
              <a:t>最优算法</a:t>
            </a:r>
            <a:endParaRPr kumimoji="1" lang="zh-CN" altLang="en-US" sz="4000" b="1"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Text Box 9">
            <a:hlinkClick r:id="rId1" action="ppaction://hlinksldjump"/>
          </p:cNvPr>
          <p:cNvSpPr txBox="1">
            <a:spLocks noChangeArrowheads="1"/>
          </p:cNvSpPr>
          <p:nvPr/>
        </p:nvSpPr>
        <p:spPr bwMode="auto">
          <a:xfrm>
            <a:off x="666750" y="1560195"/>
            <a:ext cx="805561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rgbClr val="CC0099"/>
                </a:solidFill>
                <a:latin typeface="楷体" panose="02010609060101010101" pitchFamily="49" charset="-122"/>
                <a:ea typeface="楷体" panose="02010609060101010101" pitchFamily="49" charset="-122"/>
              </a:rPr>
              <a:t>能否确定某个算法是求解一个问题的最优算法？是否还存在更有效的算法？</a:t>
            </a:r>
            <a:endParaRPr kumimoji="1" lang="zh-CN" altLang="en-US" sz="3200" b="1">
              <a:solidFill>
                <a:srgbClr val="CC0099"/>
              </a:solidFill>
              <a:latin typeface="楷体" panose="02010609060101010101" pitchFamily="49" charset="-122"/>
              <a:ea typeface="楷体" panose="02010609060101010101" pitchFamily="49" charset="-122"/>
            </a:endParaRPr>
          </a:p>
        </p:txBody>
      </p:sp>
      <p:sp>
        <p:nvSpPr>
          <p:cNvPr id="4098" name="Text Box 2"/>
          <p:cNvSpPr txBox="1">
            <a:spLocks noChangeArrowheads="1"/>
          </p:cNvSpPr>
          <p:nvPr/>
        </p:nvSpPr>
        <p:spPr bwMode="auto">
          <a:xfrm>
            <a:off x="827088" y="211138"/>
            <a:ext cx="60960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2.3  </a:t>
            </a:r>
            <a:r>
              <a:rPr kumimoji="1" lang="zh-CN" altLang="en-US" sz="4000" b="1" dirty="0">
                <a:solidFill>
                  <a:schemeClr val="bg1"/>
                </a:solidFill>
                <a:latin typeface="黑体" panose="02010609060101010101" pitchFamily="49" charset="-122"/>
                <a:ea typeface="黑体" panose="02010609060101010101" pitchFamily="49" charset="-122"/>
              </a:rPr>
              <a:t>最优算法</a:t>
            </a:r>
            <a:endParaRPr kumimoji="1" lang="zh-CN" altLang="en-US" sz="4000" b="1" dirty="0" smtClean="0">
              <a:solidFill>
                <a:schemeClr val="bg1"/>
              </a:solidFill>
              <a:latin typeface="黑体" panose="02010609060101010101" pitchFamily="49" charset="-122"/>
              <a:ea typeface="黑体" panose="02010609060101010101" pitchFamily="49" charset="-122"/>
            </a:endParaRPr>
          </a:p>
        </p:txBody>
      </p:sp>
      <p:sp>
        <p:nvSpPr>
          <p:cNvPr id="2" name="Text Box 9">
            <a:hlinkClick r:id="rId1" action="ppaction://hlinksldjump"/>
          </p:cNvPr>
          <p:cNvSpPr txBox="1">
            <a:spLocks noChangeArrowheads="1"/>
          </p:cNvSpPr>
          <p:nvPr/>
        </p:nvSpPr>
        <p:spPr bwMode="auto">
          <a:xfrm>
            <a:off x="642620" y="3122930"/>
            <a:ext cx="8055610"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楷体" panose="02010609060101010101" pitchFamily="49" charset="-122"/>
                <a:ea typeface="楷体" panose="02010609060101010101" pitchFamily="49" charset="-122"/>
              </a:rPr>
              <a:t>如果我们能够知道一个</a:t>
            </a:r>
            <a:r>
              <a:rPr kumimoji="1" lang="zh-CN" altLang="en-US" sz="2800" b="1">
                <a:solidFill>
                  <a:srgbClr val="0000FF"/>
                </a:solidFill>
                <a:latin typeface="楷体" panose="02010609060101010101" pitchFamily="49" charset="-122"/>
                <a:ea typeface="楷体" panose="02010609060101010101" pitchFamily="49" charset="-122"/>
              </a:rPr>
              <a:t>问题的计算复杂性下界</a:t>
            </a:r>
            <a:r>
              <a:rPr kumimoji="1" lang="zh-CN" altLang="en-US" sz="2800" b="1">
                <a:latin typeface="楷体" panose="02010609060101010101" pitchFamily="49" charset="-122"/>
                <a:ea typeface="楷体" panose="02010609060101010101" pitchFamily="49" charset="-122"/>
              </a:rPr>
              <a:t>，也就是求解该问题的任何算法（包括尚未发现的算法）所需的时间下界，就可以较准确地评价该问题的各种算法的效率，进而确定已有的算法还有多少改进的余地。</a:t>
            </a:r>
            <a:endParaRPr kumimoji="1" lang="zh-CN" altLang="en-US" sz="2800" b="1">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27405" y="211455"/>
            <a:ext cx="780542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2.3.1  </a:t>
            </a:r>
            <a:r>
              <a:rPr kumimoji="1" lang="zh-CN" altLang="en-US" sz="4000" b="1" dirty="0" smtClean="0">
                <a:solidFill>
                  <a:schemeClr val="bg1"/>
                </a:solidFill>
                <a:latin typeface="黑体" panose="02010609060101010101" pitchFamily="49" charset="-122"/>
                <a:ea typeface="黑体" panose="02010609060101010101" pitchFamily="49" charset="-122"/>
              </a:rPr>
              <a:t>问题的计算复杂性下界</a:t>
            </a:r>
            <a:endParaRPr kumimoji="1" lang="en-US" altLang="zh-CN" sz="4000" b="1" dirty="0" smtClean="0">
              <a:solidFill>
                <a:schemeClr val="bg1"/>
              </a:solidFill>
              <a:latin typeface="黑体" panose="02010609060101010101" pitchFamily="49" charset="-122"/>
              <a:ea typeface="黑体" panose="02010609060101010101" pitchFamily="49" charset="-122"/>
            </a:endParaRPr>
          </a:p>
        </p:txBody>
      </p:sp>
      <p:sp>
        <p:nvSpPr>
          <p:cNvPr id="4099" name="Text Box 3"/>
          <p:cNvSpPr txBox="1">
            <a:spLocks noChangeArrowheads="1"/>
          </p:cNvSpPr>
          <p:nvPr/>
        </p:nvSpPr>
        <p:spPr bwMode="auto">
          <a:xfrm>
            <a:off x="395288" y="1196975"/>
            <a:ext cx="8351837" cy="367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400" b="1" dirty="0" smtClean="0">
                <a:solidFill>
                  <a:srgbClr val="CC0099"/>
                </a:solidFill>
                <a:latin typeface="Times New Roman" panose="02020603050405020304" pitchFamily="18" charset="0"/>
              </a:rPr>
              <a:t>问题的计算复杂性下界</a:t>
            </a:r>
            <a:endParaRPr kumimoji="1" lang="zh-CN" altLang="en-US" sz="2400" b="1" dirty="0" smtClean="0">
              <a:solidFill>
                <a:srgbClr val="CC0099"/>
              </a:solidFill>
              <a:latin typeface="Times New Roman" panose="02020603050405020304" pitchFamily="18" charset="0"/>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smtClean="0">
                <a:latin typeface="Times New Roman" panose="02020603050405020304" pitchFamily="18" charset="0"/>
              </a:rPr>
              <a:t>求解这个问题的最少工作量是多少？</a:t>
            </a:r>
            <a:endParaRPr kumimoji="1" lang="zh-CN" altLang="en-US" sz="2400" b="1" dirty="0" smtClean="0">
              <a:latin typeface="Times New Roman" panose="02020603050405020304" pitchFamily="18" charset="0"/>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smtClean="0">
                <a:latin typeface="Times New Roman" panose="02020603050405020304" pitchFamily="18" charset="0"/>
              </a:rPr>
              <a:t>或者说，一个问题到底有多难？问题的难度是由问题本身的内在性质决定的，与求解的具体算法无关。</a:t>
            </a:r>
            <a:endParaRPr kumimoji="1" lang="zh-CN" altLang="en-US" sz="2400" b="1" dirty="0" smtClean="0">
              <a:latin typeface="Times New Roman" panose="02020603050405020304" pitchFamily="18" charset="0"/>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a:latin typeface="Times New Roman" panose="02020603050405020304" pitchFamily="18" charset="0"/>
                <a:sym typeface="+mn-ea"/>
              </a:rPr>
              <a:t>求解该问题的任何算法的时间复杂性都不会低于这个下界，通常用</a:t>
            </a:r>
            <a:r>
              <a:rPr kumimoji="1" lang="en-US" altLang="zh-CN" sz="2400" b="1" dirty="0">
                <a:latin typeface="Times New Roman" panose="02020603050405020304" pitchFamily="18" charset="0"/>
                <a:sym typeface="+mn-ea"/>
              </a:rPr>
              <a:t>Ω</a:t>
            </a:r>
            <a:r>
              <a:rPr kumimoji="1" lang="zh-CN" altLang="en-US" sz="2400" b="1" dirty="0">
                <a:latin typeface="Times New Roman" panose="02020603050405020304" pitchFamily="18" charset="0"/>
                <a:sym typeface="+mn-ea"/>
              </a:rPr>
              <a:t>符号来分析某个问题或某类算法的时间下界。</a:t>
            </a:r>
            <a:endParaRPr kumimoji="1" lang="zh-CN" altLang="en-US" sz="2400" b="1" dirty="0">
              <a:latin typeface="Times New Roman" panose="02020603050405020304" pitchFamily="18" charset="0"/>
              <a:sym typeface="+mn-ea"/>
            </a:endParaRPr>
          </a:p>
          <a:p>
            <a:pPr marL="457200" indent="-457200" eaLnBrk="1" hangingPunct="1">
              <a:lnSpc>
                <a:spcPct val="110000"/>
              </a:lnSpc>
              <a:spcBef>
                <a:spcPct val="50000"/>
              </a:spcBef>
              <a:buFont typeface="Arial" panose="020B0604020202020204" pitchFamily="34" charset="0"/>
              <a:buChar char="•"/>
            </a:pPr>
            <a:endParaRPr kumimoji="1" lang="zh-CN" altLang="en-US" sz="2400" b="1" dirty="0" smtClean="0">
              <a:latin typeface="Times New Roman" panose="02020603050405020304" pitchFamily="18" charset="0"/>
            </a:endParaRPr>
          </a:p>
        </p:txBody>
      </p:sp>
      <p:sp>
        <p:nvSpPr>
          <p:cNvPr id="3" name="文本框 2"/>
          <p:cNvSpPr txBox="1"/>
          <p:nvPr/>
        </p:nvSpPr>
        <p:spPr>
          <a:xfrm>
            <a:off x="452120" y="4656455"/>
            <a:ext cx="8092440" cy="1308735"/>
          </a:xfrm>
          <a:prstGeom prst="rect">
            <a:avLst/>
          </a:prstGeom>
          <a:noFill/>
        </p:spPr>
        <p:txBody>
          <a:bodyPr wrap="square" rtlCol="0" anchor="t">
            <a:spAutoFit/>
          </a:bodyPr>
          <a:p>
            <a:pPr marL="457200" indent="-457200" eaLnBrk="1" hangingPunct="1">
              <a:lnSpc>
                <a:spcPct val="110000"/>
              </a:lnSpc>
              <a:spcBef>
                <a:spcPct val="50000"/>
              </a:spcBef>
              <a:buFont typeface="Arial" panose="020B0604020202020204" pitchFamily="34" charset="0"/>
              <a:buChar char="•"/>
            </a:pPr>
            <a:r>
              <a:rPr lang="zh-CN" altLang="en-US" sz="2400" b="1" dirty="0" smtClean="0">
                <a:sym typeface="+mn-ea"/>
              </a:rPr>
              <a:t>例如已经证明基于比较的排序算法的时间下界为</a:t>
            </a:r>
            <a:r>
              <a:rPr lang="zh-CN" altLang="en-US" sz="2400" b="1" dirty="0" smtClean="0">
                <a:sym typeface="Symbol" panose="05050102010706020507" pitchFamily="18" charset="2"/>
              </a:rPr>
              <a:t></a:t>
            </a:r>
            <a:r>
              <a:rPr lang="en-US" altLang="zh-CN" sz="2400" b="1" dirty="0">
                <a:sym typeface="+mn-ea"/>
              </a:rPr>
              <a:t>(</a:t>
            </a:r>
            <a:r>
              <a:rPr lang="en-US" altLang="zh-CN" sz="2400" b="1" i="1" dirty="0" err="1">
                <a:sym typeface="+mn-ea"/>
              </a:rPr>
              <a:t>n</a:t>
            </a:r>
            <a:r>
              <a:rPr lang="en-US" altLang="zh-CN" sz="2400" b="1" dirty="0" err="1">
                <a:sym typeface="+mn-ea"/>
              </a:rPr>
              <a:t>log</a:t>
            </a:r>
            <a:r>
              <a:rPr lang="en-US" altLang="zh-CN" sz="2400" b="1" baseline="-25000" dirty="0" err="1">
                <a:sym typeface="+mn-ea"/>
              </a:rPr>
              <a:t>2</a:t>
            </a:r>
            <a:r>
              <a:rPr lang="en-US" altLang="zh-CN" sz="2400" b="1" i="1" dirty="0" err="1">
                <a:sym typeface="+mn-ea"/>
              </a:rPr>
              <a:t>n</a:t>
            </a:r>
            <a:r>
              <a:rPr lang="en-US" altLang="zh-CN" sz="2400" b="1" dirty="0" smtClean="0">
                <a:sym typeface="+mn-ea"/>
              </a:rPr>
              <a:t>)</a:t>
            </a:r>
            <a:r>
              <a:rPr lang="zh-CN" altLang="en-US" sz="2400" b="1" dirty="0" smtClean="0">
                <a:sym typeface="+mn-ea"/>
              </a:rPr>
              <a:t>，那么，不存在基于比较的排序算法，其时间复杂性小于</a:t>
            </a:r>
            <a:r>
              <a:rPr lang="zh-CN" altLang="en-US" sz="2400" b="1" dirty="0">
                <a:sym typeface="Symbol" panose="05050102010706020507" pitchFamily="18" charset="2"/>
              </a:rPr>
              <a:t></a:t>
            </a:r>
            <a:r>
              <a:rPr lang="en-US" altLang="zh-CN" sz="2400" b="1" dirty="0">
                <a:sym typeface="+mn-ea"/>
              </a:rPr>
              <a:t>(</a:t>
            </a:r>
            <a:r>
              <a:rPr lang="en-US" altLang="zh-CN" sz="2400" b="1" i="1" dirty="0" err="1">
                <a:sym typeface="+mn-ea"/>
              </a:rPr>
              <a:t>n</a:t>
            </a:r>
            <a:r>
              <a:rPr lang="en-US" altLang="zh-CN" sz="2400" b="1" dirty="0" err="1">
                <a:sym typeface="+mn-ea"/>
              </a:rPr>
              <a:t>log</a:t>
            </a:r>
            <a:r>
              <a:rPr lang="en-US" altLang="zh-CN" sz="2400" b="1" baseline="-25000" dirty="0" err="1">
                <a:sym typeface="+mn-ea"/>
              </a:rPr>
              <a:t>2</a:t>
            </a:r>
            <a:r>
              <a:rPr lang="en-US" altLang="zh-CN" sz="2400" b="1" i="1" dirty="0" err="1">
                <a:sym typeface="+mn-ea"/>
              </a:rPr>
              <a:t>n</a:t>
            </a:r>
            <a:r>
              <a:rPr lang="en-US" altLang="zh-CN" sz="2400" b="1" dirty="0" smtClean="0">
                <a:sym typeface="+mn-ea"/>
              </a:rPr>
              <a:t>)</a:t>
            </a:r>
            <a:r>
              <a:rPr lang="zh-CN" altLang="en-US" sz="2400" b="1" dirty="0" smtClean="0">
                <a:sym typeface="+mn-ea"/>
              </a:rPr>
              <a:t>。</a:t>
            </a:r>
            <a:endParaRPr lang="zh-CN" altLang="en-US" sz="2400" b="1" dirty="0" smtClean="0">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395288" y="1196975"/>
            <a:ext cx="8351837"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en-US" altLang="zh-CN" sz="2400"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对于任何待求解的</a:t>
            </a:r>
            <a:r>
              <a:rPr kumimoji="1" lang="zh-CN" altLang="en-US" sz="2400" b="1" dirty="0">
                <a:solidFill>
                  <a:schemeClr val="tx2"/>
                </a:solidFill>
                <a:latin typeface="楷体" panose="02010609060101010101" pitchFamily="49" charset="-122"/>
                <a:ea typeface="楷体" panose="02010609060101010101" pitchFamily="49" charset="-122"/>
              </a:rPr>
              <a:t>问题</a:t>
            </a:r>
            <a:r>
              <a:rPr kumimoji="1" lang="zh-CN" altLang="en-US" sz="2400" b="1" dirty="0">
                <a:latin typeface="楷体" panose="02010609060101010101" pitchFamily="49" charset="-122"/>
                <a:ea typeface="楷体" panose="02010609060101010101" pitchFamily="49" charset="-122"/>
              </a:rPr>
              <a:t>，如果能找到一个尽可能</a:t>
            </a:r>
            <a:r>
              <a:rPr kumimoji="1" lang="zh-CN" altLang="en-US" sz="2400" b="1" dirty="0">
                <a:solidFill>
                  <a:schemeClr val="tx2"/>
                </a:solidFill>
                <a:latin typeface="楷体" panose="02010609060101010101" pitchFamily="49" charset="-122"/>
                <a:ea typeface="楷体" panose="02010609060101010101" pitchFamily="49" charset="-122"/>
              </a:rPr>
              <a:t>大</a:t>
            </a:r>
            <a:r>
              <a:rPr kumimoji="1" lang="zh-CN" altLang="en-US" sz="2400" b="1" dirty="0">
                <a:latin typeface="楷体" panose="02010609060101010101" pitchFamily="49" charset="-122"/>
                <a:ea typeface="楷体" panose="02010609060101010101" pitchFamily="49" charset="-122"/>
              </a:rPr>
              <a:t>的函数</a:t>
            </a:r>
            <a:r>
              <a:rPr kumimoji="1" lang="en-US" altLang="zh-CN" sz="2400" b="1" i="1" dirty="0">
                <a:latin typeface="楷体" panose="02010609060101010101" pitchFamily="49" charset="-122"/>
                <a:ea typeface="楷体" panose="02010609060101010101" pitchFamily="49" charset="-122"/>
              </a:rPr>
              <a:t>g</a:t>
            </a:r>
            <a:r>
              <a:rPr kumimoji="1" lang="en-US" altLang="zh-CN" sz="2400" b="1" dirty="0">
                <a:latin typeface="楷体" panose="02010609060101010101" pitchFamily="49" charset="-122"/>
                <a:ea typeface="楷体" panose="02010609060101010101" pitchFamily="49" charset="-122"/>
              </a:rPr>
              <a:t>(</a:t>
            </a:r>
            <a:r>
              <a:rPr kumimoji="1" lang="en-US" altLang="zh-CN" sz="2400" b="1" i="1" dirty="0">
                <a:latin typeface="楷体" panose="02010609060101010101" pitchFamily="49" charset="-122"/>
                <a:ea typeface="楷体" panose="02010609060101010101" pitchFamily="49" charset="-122"/>
              </a:rPr>
              <a:t>n</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a:t>
            </a:r>
            <a:r>
              <a:rPr kumimoji="1" lang="en-US" altLang="zh-CN" sz="2400" b="1" i="1" dirty="0">
                <a:latin typeface="楷体" panose="02010609060101010101" pitchFamily="49" charset="-122"/>
                <a:ea typeface="楷体" panose="02010609060101010101" pitchFamily="49" charset="-122"/>
              </a:rPr>
              <a:t>n</a:t>
            </a:r>
            <a:r>
              <a:rPr kumimoji="1" lang="zh-CN" altLang="en-US" sz="2400" b="1" dirty="0">
                <a:latin typeface="楷体" panose="02010609060101010101" pitchFamily="49" charset="-122"/>
                <a:ea typeface="楷体" panose="02010609060101010101" pitchFamily="49" charset="-122"/>
              </a:rPr>
              <a:t>为问题规模），使得求解该问题的所有算法都可以在</a:t>
            </a:r>
            <a:r>
              <a:rPr kumimoji="1" lang="en-US" altLang="zh-CN" sz="2400" b="1" dirty="0">
                <a:latin typeface="楷体" panose="02010609060101010101" pitchFamily="49" charset="-122"/>
                <a:ea typeface="楷体" panose="02010609060101010101" pitchFamily="49" charset="-122"/>
              </a:rPr>
              <a:t>Ω(</a:t>
            </a:r>
            <a:r>
              <a:rPr kumimoji="1" lang="en-US" altLang="zh-CN" sz="2400" b="1" i="1" dirty="0">
                <a:latin typeface="楷体" panose="02010609060101010101" pitchFamily="49" charset="-122"/>
                <a:ea typeface="楷体" panose="02010609060101010101" pitchFamily="49" charset="-122"/>
              </a:rPr>
              <a:t>g</a:t>
            </a:r>
            <a:r>
              <a:rPr kumimoji="1" lang="en-US" altLang="zh-CN" sz="2400" b="1" dirty="0">
                <a:latin typeface="楷体" panose="02010609060101010101" pitchFamily="49" charset="-122"/>
                <a:ea typeface="楷体" panose="02010609060101010101" pitchFamily="49" charset="-122"/>
              </a:rPr>
              <a:t>(</a:t>
            </a:r>
            <a:r>
              <a:rPr kumimoji="1" lang="en-US" altLang="zh-CN" sz="2400" b="1" i="1" dirty="0">
                <a:latin typeface="楷体" panose="02010609060101010101" pitchFamily="49" charset="-122"/>
                <a:ea typeface="楷体" panose="02010609060101010101" pitchFamily="49" charset="-122"/>
              </a:rPr>
              <a:t>n</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的时间内完成，则函数</a:t>
            </a:r>
            <a:r>
              <a:rPr kumimoji="1" lang="en-US" altLang="zh-CN" sz="2400" b="1" i="1" dirty="0">
                <a:latin typeface="楷体" panose="02010609060101010101" pitchFamily="49" charset="-122"/>
                <a:ea typeface="楷体" panose="02010609060101010101" pitchFamily="49" charset="-122"/>
              </a:rPr>
              <a:t>g</a:t>
            </a:r>
            <a:r>
              <a:rPr kumimoji="1" lang="en-US" altLang="zh-CN" sz="2400" b="1" dirty="0">
                <a:latin typeface="楷体" panose="02010609060101010101" pitchFamily="49" charset="-122"/>
                <a:ea typeface="楷体" panose="02010609060101010101" pitchFamily="49" charset="-122"/>
              </a:rPr>
              <a:t>(</a:t>
            </a:r>
            <a:r>
              <a:rPr kumimoji="1" lang="en-US" altLang="zh-CN" sz="2400" b="1" i="1" dirty="0">
                <a:latin typeface="楷体" panose="02010609060101010101" pitchFamily="49" charset="-122"/>
                <a:ea typeface="楷体" panose="02010609060101010101" pitchFamily="49" charset="-122"/>
              </a:rPr>
              <a:t>n</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称为该</a:t>
            </a:r>
            <a:r>
              <a:rPr kumimoji="1" lang="zh-CN" altLang="en-US" sz="2400" b="1" dirty="0">
                <a:solidFill>
                  <a:srgbClr val="CC0099"/>
                </a:solidFill>
                <a:latin typeface="楷体" panose="02010609060101010101" pitchFamily="49" charset="-122"/>
                <a:ea typeface="楷体" panose="02010609060101010101" pitchFamily="49" charset="-122"/>
              </a:rPr>
              <a:t>问题计算复杂性的下界</a:t>
            </a:r>
            <a:r>
              <a:rPr kumimoji="1" lang="zh-CN" altLang="en-US" sz="2400" b="1" dirty="0">
                <a:latin typeface="楷体" panose="02010609060101010101" pitchFamily="49" charset="-122"/>
                <a:ea typeface="楷体" panose="02010609060101010101" pitchFamily="49" charset="-122"/>
              </a:rPr>
              <a:t>（</a:t>
            </a:r>
            <a:r>
              <a:rPr kumimoji="1" lang="en-US" altLang="zh-CN" sz="2400" b="1" dirty="0">
                <a:latin typeface="楷体" panose="02010609060101010101" pitchFamily="49" charset="-122"/>
                <a:ea typeface="楷体" panose="02010609060101010101" pitchFamily="49" charset="-122"/>
              </a:rPr>
              <a:t>Lower Bound</a:t>
            </a:r>
            <a:r>
              <a:rPr kumimoji="1" lang="zh-CN" altLang="en-US" sz="2400" b="1" dirty="0">
                <a:latin typeface="楷体" panose="02010609060101010101" pitchFamily="49" charset="-122"/>
                <a:ea typeface="楷体" panose="02010609060101010101" pitchFamily="49" charset="-122"/>
              </a:rPr>
              <a:t>）</a:t>
            </a:r>
            <a:r>
              <a:rPr kumimoji="1" lang="zh-CN" altLang="en-US" sz="2400" b="1" dirty="0" smtClean="0">
                <a:latin typeface="楷体" panose="02010609060101010101" pitchFamily="49" charset="-122"/>
                <a:ea typeface="楷体" panose="02010609060101010101" pitchFamily="49" charset="-122"/>
              </a:rPr>
              <a:t>。</a:t>
            </a:r>
            <a:endParaRPr kumimoji="1" lang="zh-CN" altLang="en-US" sz="2400" b="1" dirty="0" smtClean="0">
              <a:latin typeface="楷体" panose="02010609060101010101" pitchFamily="49" charset="-122"/>
              <a:ea typeface="楷体" panose="02010609060101010101" pitchFamily="49" charset="-122"/>
            </a:endParaRPr>
          </a:p>
        </p:txBody>
      </p:sp>
      <p:sp>
        <p:nvSpPr>
          <p:cNvPr id="2" name="Text Box 2"/>
          <p:cNvSpPr txBox="1">
            <a:spLocks noChangeArrowheads="1"/>
          </p:cNvSpPr>
          <p:nvPr/>
        </p:nvSpPr>
        <p:spPr bwMode="auto">
          <a:xfrm>
            <a:off x="827405" y="211455"/>
            <a:ext cx="780542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2.3.1  </a:t>
            </a:r>
            <a:r>
              <a:rPr kumimoji="1" lang="zh-CN" altLang="en-US" sz="4000" b="1" dirty="0" smtClean="0">
                <a:solidFill>
                  <a:schemeClr val="bg1"/>
                </a:solidFill>
                <a:latin typeface="黑体" panose="02010609060101010101" pitchFamily="49" charset="-122"/>
                <a:ea typeface="黑体" panose="02010609060101010101" pitchFamily="49" charset="-122"/>
              </a:rPr>
              <a:t>问题的计算复杂性下界</a:t>
            </a:r>
            <a:endParaRPr kumimoji="1" lang="en-US" altLang="zh-CN" sz="4000" b="1" dirty="0" smtClean="0">
              <a:solidFill>
                <a:schemeClr val="bg1"/>
              </a:solidFill>
              <a:latin typeface="黑体" panose="02010609060101010101" pitchFamily="49" charset="-122"/>
              <a:ea typeface="黑体" panose="02010609060101010101" pitchFamily="49" charset="-122"/>
            </a:endParaRPr>
          </a:p>
        </p:txBody>
      </p:sp>
      <p:sp>
        <p:nvSpPr>
          <p:cNvPr id="3" name="Text Box 3"/>
          <p:cNvSpPr txBox="1">
            <a:spLocks noChangeArrowheads="1"/>
          </p:cNvSpPr>
          <p:nvPr/>
        </p:nvSpPr>
        <p:spPr bwMode="auto">
          <a:xfrm>
            <a:off x="395288" y="4184015"/>
            <a:ext cx="8351837" cy="130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en-US" altLang="zh-CN" sz="2400"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对于一个待求解的</a:t>
            </a:r>
            <a:r>
              <a:rPr kumimoji="1" lang="zh-CN" altLang="en-US" sz="2400" b="1" dirty="0">
                <a:solidFill>
                  <a:schemeClr val="tx2"/>
                </a:solidFill>
                <a:latin typeface="楷体" panose="02010609060101010101" pitchFamily="49" charset="-122"/>
                <a:ea typeface="楷体" panose="02010609060101010101" pitchFamily="49" charset="-122"/>
              </a:rPr>
              <a:t>问题</a:t>
            </a:r>
            <a:r>
              <a:rPr kumimoji="1" lang="zh-CN" altLang="en-US" sz="2400" b="1" dirty="0">
                <a:latin typeface="楷体" panose="02010609060101010101" pitchFamily="49" charset="-122"/>
                <a:ea typeface="楷体" panose="02010609060101010101" pitchFamily="49" charset="-122"/>
              </a:rPr>
              <a:t>，如果能够证明其时间下界是</a:t>
            </a:r>
            <a:r>
              <a:rPr kumimoji="1" lang="en-US" altLang="zh-CN" sz="2400" b="1" dirty="0">
                <a:latin typeface="楷体" panose="02010609060101010101" pitchFamily="49" charset="-122"/>
                <a:ea typeface="楷体" panose="02010609060101010101" pitchFamily="49" charset="-122"/>
              </a:rPr>
              <a:t>Ω(</a:t>
            </a:r>
            <a:r>
              <a:rPr kumimoji="1" lang="en-US" altLang="zh-CN" sz="2400" b="1" i="1" dirty="0">
                <a:latin typeface="楷体" panose="02010609060101010101" pitchFamily="49" charset="-122"/>
                <a:ea typeface="楷体" panose="02010609060101010101" pitchFamily="49" charset="-122"/>
              </a:rPr>
              <a:t>g</a:t>
            </a:r>
            <a:r>
              <a:rPr kumimoji="1" lang="en-US" altLang="zh-CN" sz="2400" b="1" dirty="0">
                <a:latin typeface="楷体" panose="02010609060101010101" pitchFamily="49" charset="-122"/>
                <a:ea typeface="楷体" panose="02010609060101010101" pitchFamily="49" charset="-122"/>
              </a:rPr>
              <a:t>(</a:t>
            </a:r>
            <a:r>
              <a:rPr kumimoji="1" lang="en-US" altLang="zh-CN" sz="2400" b="1" i="1" dirty="0">
                <a:latin typeface="楷体" panose="02010609060101010101" pitchFamily="49" charset="-122"/>
                <a:ea typeface="楷体" panose="02010609060101010101" pitchFamily="49" charset="-122"/>
              </a:rPr>
              <a:t>n</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，那么对以时间</a:t>
            </a:r>
            <a:r>
              <a:rPr lang="en-US" altLang="zh-CN" sz="2400" b="1" dirty="0">
                <a:solidFill>
                  <a:schemeClr val="tx1"/>
                </a:solidFill>
                <a:effectLst/>
                <a:latin typeface="Times New Roman" panose="02020603050405020304" pitchFamily="18" charset="0"/>
                <a:ea typeface="楷体" panose="02010609060101010101" pitchFamily="49" charset="-122"/>
                <a:sym typeface="+mn-ea"/>
              </a:rPr>
              <a:t>O</a:t>
            </a:r>
            <a:r>
              <a:rPr lang="zh-CN" altLang="en-US" sz="2400" b="1" dirty="0">
                <a:solidFill>
                  <a:schemeClr val="tx1"/>
                </a:solidFill>
                <a:effectLst/>
                <a:latin typeface="楷体" panose="02010609060101010101" pitchFamily="49" charset="-122"/>
                <a:ea typeface="楷体" panose="02010609060101010101" pitchFamily="49" charset="-122"/>
                <a:sym typeface="+mn-ea"/>
              </a:rPr>
              <a:t>（</a:t>
            </a:r>
            <a:r>
              <a:rPr lang="en-US" altLang="zh-CN" sz="2400" b="1" dirty="0">
                <a:solidFill>
                  <a:schemeClr val="tx1"/>
                </a:solidFill>
                <a:effectLst/>
                <a:latin typeface="楷体" panose="02010609060101010101" pitchFamily="49" charset="-122"/>
                <a:ea typeface="楷体" panose="02010609060101010101" pitchFamily="49" charset="-122"/>
                <a:sym typeface="+mn-ea"/>
              </a:rPr>
              <a:t>g(n)</a:t>
            </a:r>
            <a:r>
              <a:rPr lang="zh-CN" altLang="en-US" sz="2400" b="1" dirty="0">
                <a:solidFill>
                  <a:schemeClr val="tx1"/>
                </a:solidFill>
                <a:effectLst/>
                <a:latin typeface="楷体" panose="02010609060101010101" pitchFamily="49" charset="-122"/>
                <a:ea typeface="楷体" panose="02010609060101010101" pitchFamily="49" charset="-122"/>
                <a:sym typeface="+mn-ea"/>
              </a:rPr>
              <a:t>）来求解该问题的任何算法，都认为是求解该问题的</a:t>
            </a:r>
            <a:r>
              <a:rPr lang="zh-CN" altLang="en-US" sz="2400" b="1" dirty="0">
                <a:solidFill>
                  <a:srgbClr val="0000FF"/>
                </a:solidFill>
                <a:effectLst/>
                <a:latin typeface="楷体" panose="02010609060101010101" pitchFamily="49" charset="-122"/>
                <a:ea typeface="楷体" panose="02010609060101010101" pitchFamily="49" charset="-122"/>
                <a:sym typeface="+mn-ea"/>
              </a:rPr>
              <a:t>最优算法（</a:t>
            </a:r>
            <a:r>
              <a:rPr lang="en-US" altLang="zh-CN" sz="2400" b="1" dirty="0">
                <a:solidFill>
                  <a:srgbClr val="0000FF"/>
                </a:solidFill>
                <a:effectLst/>
                <a:latin typeface="楷体" panose="02010609060101010101" pitchFamily="49" charset="-122"/>
                <a:ea typeface="楷体" panose="02010609060101010101" pitchFamily="49" charset="-122"/>
                <a:sym typeface="+mn-ea"/>
              </a:rPr>
              <a:t>optimal algorithm</a:t>
            </a:r>
            <a:r>
              <a:rPr lang="zh-CN" altLang="en-US" sz="2400" b="1" dirty="0">
                <a:solidFill>
                  <a:srgbClr val="0000FF"/>
                </a:solidFill>
                <a:effectLst/>
                <a:latin typeface="楷体" panose="02010609060101010101" pitchFamily="49" charset="-122"/>
                <a:ea typeface="楷体" panose="02010609060101010101" pitchFamily="49" charset="-122"/>
                <a:sym typeface="+mn-ea"/>
              </a:rPr>
              <a:t>）</a:t>
            </a:r>
            <a:r>
              <a:rPr kumimoji="1" lang="zh-CN" altLang="en-US" sz="2400" b="1" dirty="0" smtClean="0">
                <a:effectLst/>
                <a:latin typeface="楷体" panose="02010609060101010101" pitchFamily="49" charset="-122"/>
                <a:ea typeface="楷体" panose="02010609060101010101" pitchFamily="49" charset="-122"/>
              </a:rPr>
              <a:t>。</a:t>
            </a:r>
            <a:endParaRPr kumimoji="1" lang="zh-CN" altLang="en-US" sz="2400" b="1" dirty="0" smtClean="0">
              <a:latin typeface="楷体" panose="02010609060101010101" pitchFamily="49" charset="-122"/>
              <a:ea typeface="楷体" panose="02010609060101010101" pitchFamily="49" charset="-122"/>
            </a:endParaRPr>
          </a:p>
        </p:txBody>
      </p:sp>
      <p:sp>
        <p:nvSpPr>
          <p:cNvPr id="4" name="文本框 3"/>
          <p:cNvSpPr txBox="1"/>
          <p:nvPr/>
        </p:nvSpPr>
        <p:spPr>
          <a:xfrm>
            <a:off x="295910" y="3021330"/>
            <a:ext cx="8642985" cy="1014730"/>
          </a:xfrm>
          <a:prstGeom prst="rect">
            <a:avLst/>
          </a:prstGeom>
          <a:noFill/>
        </p:spPr>
        <p:txBody>
          <a:bodyPr wrap="square" rtlCol="0" anchor="t">
            <a:spAutoFit/>
          </a:bodyPr>
          <a:p>
            <a:pPr marL="0" indent="0" algn="l" defTabSz="914400">
              <a:spcBef>
                <a:spcPct val="50000"/>
              </a:spcBef>
              <a:buFont typeface="Wingdings" panose="05000000000000000000" pitchFamily="2" charset="2"/>
              <a:buNone/>
            </a:pPr>
            <a:r>
              <a:rPr kumimoji="1" lang="zh-CN" altLang="en-US" sz="2400" b="1">
                <a:solidFill>
                  <a:srgbClr val="0000FF"/>
                </a:solidFill>
                <a:latin typeface="楷体" panose="02010609060101010101" pitchFamily="49" charset="-122"/>
                <a:ea typeface="楷体" panose="02010609060101010101" pitchFamily="49" charset="-122"/>
                <a:sym typeface="+mn-ea"/>
              </a:rPr>
              <a:t>例如排序问题的复杂性的下界是</a:t>
            </a:r>
            <a:r>
              <a:rPr kumimoji="1" lang="en-US" altLang="zh-CN" sz="2400" b="1">
                <a:solidFill>
                  <a:srgbClr val="0000FF"/>
                </a:solidFill>
                <a:latin typeface="楷体" panose="02010609060101010101" pitchFamily="49" charset="-122"/>
                <a:ea typeface="楷体" panose="02010609060101010101" pitchFamily="49" charset="-122"/>
                <a:sym typeface="+mn-ea"/>
              </a:rPr>
              <a:t>Ω(</a:t>
            </a:r>
            <a:r>
              <a:rPr lang="en-US" altLang="zh-CN" sz="2400" b="1" i="1">
                <a:solidFill>
                  <a:srgbClr val="0000FF"/>
                </a:solidFill>
                <a:latin typeface="楷体" panose="02010609060101010101" pitchFamily="49" charset="-122"/>
                <a:ea typeface="楷体" panose="02010609060101010101" pitchFamily="49" charset="-122"/>
                <a:sym typeface="+mn-ea"/>
              </a:rPr>
              <a:t>n</a:t>
            </a:r>
            <a:r>
              <a:rPr lang="en-US" altLang="zh-CN" sz="2400" b="1">
                <a:solidFill>
                  <a:srgbClr val="0000FF"/>
                </a:solidFill>
                <a:latin typeface="楷体" panose="02010609060101010101" pitchFamily="49" charset="-122"/>
                <a:ea typeface="楷体" panose="02010609060101010101" pitchFamily="49" charset="-122"/>
                <a:sym typeface="+mn-ea"/>
              </a:rPr>
              <a:t>log</a:t>
            </a:r>
            <a:r>
              <a:rPr lang="en-US" altLang="zh-CN" sz="2400" b="1" i="1">
                <a:solidFill>
                  <a:srgbClr val="0000FF"/>
                </a:solidFill>
                <a:latin typeface="楷体" panose="02010609060101010101" pitchFamily="49" charset="-122"/>
                <a:ea typeface="楷体" panose="02010609060101010101" pitchFamily="49" charset="-122"/>
                <a:sym typeface="+mn-ea"/>
              </a:rPr>
              <a:t>n</a:t>
            </a:r>
            <a:r>
              <a:rPr kumimoji="1" lang="en-US" altLang="zh-CN" sz="2400" b="1">
                <a:solidFill>
                  <a:srgbClr val="0000FF"/>
                </a:solidFill>
                <a:latin typeface="楷体" panose="02010609060101010101" pitchFamily="49" charset="-122"/>
                <a:ea typeface="楷体" panose="02010609060101010101" pitchFamily="49" charset="-122"/>
                <a:sym typeface="+mn-ea"/>
              </a:rPr>
              <a:t>) </a:t>
            </a:r>
            <a:endParaRPr kumimoji="1" lang="en-US" altLang="zh-CN" sz="2400" b="1">
              <a:solidFill>
                <a:srgbClr val="0000FF"/>
              </a:solidFill>
              <a:latin typeface="楷体" panose="02010609060101010101" pitchFamily="49" charset="-122"/>
              <a:ea typeface="楷体" panose="02010609060101010101" pitchFamily="49" charset="-122"/>
              <a:sym typeface="+mn-ea"/>
            </a:endParaRPr>
          </a:p>
          <a:p>
            <a:pPr marL="457200" indent="-457200" algn="l" defTabSz="914400">
              <a:spcBef>
                <a:spcPct val="50000"/>
              </a:spcBef>
              <a:buFont typeface="Arial" panose="020B0604020202020204" pitchFamily="34" charset="0"/>
            </a:pPr>
            <a:r>
              <a:rPr kumimoji="1" lang="zh-CN" altLang="en-US" sz="2400" b="1">
                <a:solidFill>
                  <a:srgbClr val="0000FF"/>
                </a:solidFill>
                <a:latin typeface="楷体" panose="02010609060101010101" pitchFamily="49" charset="-122"/>
                <a:ea typeface="楷体" panose="02010609060101010101" pitchFamily="49" charset="-122"/>
                <a:sym typeface="+mn-ea"/>
              </a:rPr>
              <a:t>任何生成</a:t>
            </a:r>
            <a:r>
              <a:rPr kumimoji="1" lang="en-US" altLang="zh-CN" sz="2400" b="1">
                <a:solidFill>
                  <a:srgbClr val="0000FF"/>
                </a:solidFill>
                <a:latin typeface="楷体" panose="02010609060101010101" pitchFamily="49" charset="-122"/>
                <a:ea typeface="楷体" panose="02010609060101010101" pitchFamily="49" charset="-122"/>
                <a:sym typeface="+mn-ea"/>
              </a:rPr>
              <a:t>n</a:t>
            </a:r>
            <a:r>
              <a:rPr kumimoji="1" lang="zh-CN" altLang="en-US" sz="2400" b="1">
                <a:solidFill>
                  <a:srgbClr val="0000FF"/>
                </a:solidFill>
                <a:latin typeface="楷体" panose="02010609060101010101" pitchFamily="49" charset="-122"/>
                <a:ea typeface="楷体" panose="02010609060101010101" pitchFamily="49" charset="-122"/>
                <a:sym typeface="+mn-ea"/>
              </a:rPr>
              <a:t>个不同元素的所有排列对象的算法是</a:t>
            </a:r>
            <a:r>
              <a:rPr kumimoji="1" lang="en-US" altLang="zh-CN" sz="2400" b="1">
                <a:solidFill>
                  <a:srgbClr val="0000FF"/>
                </a:solidFill>
                <a:latin typeface="楷体" panose="02010609060101010101" pitchFamily="49" charset="-122"/>
                <a:ea typeface="楷体" panose="02010609060101010101" pitchFamily="49" charset="-122"/>
                <a:sym typeface="+mn-ea"/>
              </a:rPr>
              <a:t>Ω(</a:t>
            </a:r>
            <a:r>
              <a:rPr kumimoji="1" lang="en-US" altLang="zh-CN" sz="2400" b="1" i="1">
                <a:solidFill>
                  <a:srgbClr val="0000FF"/>
                </a:solidFill>
                <a:latin typeface="楷体" panose="02010609060101010101" pitchFamily="49" charset="-122"/>
                <a:ea typeface="楷体" panose="02010609060101010101" pitchFamily="49" charset="-122"/>
                <a:sym typeface="+mn-ea"/>
              </a:rPr>
              <a:t>n</a:t>
            </a:r>
            <a:r>
              <a:rPr kumimoji="1" lang="zh-CN" altLang="en-US" sz="2400" b="1">
                <a:solidFill>
                  <a:srgbClr val="0000FF"/>
                </a:solidFill>
                <a:latin typeface="楷体" panose="02010609060101010101" pitchFamily="49" charset="-122"/>
                <a:ea typeface="楷体" panose="02010609060101010101" pitchFamily="49" charset="-122"/>
                <a:sym typeface="+mn-ea"/>
              </a:rPr>
              <a:t>！</a:t>
            </a:r>
            <a:r>
              <a:rPr kumimoji="1" lang="en-US" altLang="zh-CN" sz="2400" b="1">
                <a:solidFill>
                  <a:srgbClr val="0000FF"/>
                </a:solidFill>
                <a:latin typeface="楷体" panose="02010609060101010101" pitchFamily="49" charset="-122"/>
                <a:ea typeface="楷体" panose="02010609060101010101" pitchFamily="49" charset="-122"/>
                <a:sym typeface="+mn-ea"/>
              </a:rPr>
              <a:t>) </a:t>
            </a:r>
            <a:r>
              <a:rPr kumimoji="1" lang="zh-CN" altLang="en-US" sz="2400" b="1">
                <a:solidFill>
                  <a:srgbClr val="0000FF"/>
                </a:solidFill>
                <a:latin typeface="楷体" panose="02010609060101010101" pitchFamily="49" charset="-122"/>
                <a:ea typeface="楷体" panose="02010609060101010101" pitchFamily="49" charset="-122"/>
                <a:sym typeface="+mn-ea"/>
              </a:rPr>
              <a:t>。</a:t>
            </a:r>
            <a:endParaRPr kumimoji="1" lang="zh-CN" altLang="en-US" sz="2400" b="1">
              <a:solidFill>
                <a:srgbClr val="0000FF"/>
              </a:solidFill>
              <a:latin typeface="楷体" panose="02010609060101010101" pitchFamily="49" charset="-122"/>
              <a:ea typeface="楷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249555" y="1523365"/>
            <a:ext cx="8229600" cy="3487420"/>
          </a:xfrm>
        </p:spPr>
        <p:txBody>
          <a:bodyPr/>
          <a:lstStyle/>
          <a:p>
            <a:pPr eaLnBrk="1" hangingPunct="1">
              <a:lnSpc>
                <a:spcPct val="150000"/>
              </a:lnSpc>
            </a:pPr>
            <a:r>
              <a:rPr lang="zh-CN" altLang="en-US" sz="2400" b="1" smtClean="0">
                <a:solidFill>
                  <a:srgbClr val="0000FF"/>
                </a:solidFill>
                <a:latin typeface="华文楷体" panose="02010600040101010101" pitchFamily="2" charset="-122"/>
                <a:ea typeface="华文楷体" panose="02010600040101010101" pitchFamily="2" charset="-122"/>
              </a:rPr>
              <a:t>问题的计算时间下界为</a:t>
            </a:r>
            <a:r>
              <a:rPr lang="zh-CN" altLang="en-US" sz="2400" b="1" smtClean="0">
                <a:solidFill>
                  <a:srgbClr val="0000FF"/>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smtClean="0">
                <a:solidFill>
                  <a:srgbClr val="0000FF"/>
                </a:solidFill>
                <a:latin typeface="华文楷体" panose="02010600040101010101" pitchFamily="2" charset="-122"/>
                <a:ea typeface="华文楷体" panose="02010600040101010101" pitchFamily="2" charset="-122"/>
              </a:rPr>
              <a:t>(</a:t>
            </a:r>
            <a:r>
              <a:rPr lang="en-US" altLang="zh-CN" sz="2400" b="1" i="1" smtClean="0">
                <a:solidFill>
                  <a:srgbClr val="0000FF"/>
                </a:solidFill>
                <a:latin typeface="华文楷体" panose="02010600040101010101" pitchFamily="2" charset="-122"/>
                <a:ea typeface="华文楷体" panose="02010600040101010101" pitchFamily="2" charset="-122"/>
              </a:rPr>
              <a:t>f</a:t>
            </a:r>
            <a:r>
              <a:rPr lang="en-US" altLang="zh-CN" sz="2400" b="1" smtClean="0">
                <a:solidFill>
                  <a:srgbClr val="0000FF"/>
                </a:solidFill>
                <a:latin typeface="华文楷体" panose="02010600040101010101" pitchFamily="2" charset="-122"/>
                <a:ea typeface="华文楷体" panose="02010600040101010101" pitchFamily="2" charset="-122"/>
              </a:rPr>
              <a:t>(</a:t>
            </a:r>
            <a:r>
              <a:rPr lang="en-US" altLang="zh-CN" sz="2400" b="1" i="1" smtClean="0">
                <a:solidFill>
                  <a:srgbClr val="0000FF"/>
                </a:solidFill>
                <a:latin typeface="华文楷体" panose="02010600040101010101" pitchFamily="2" charset="-122"/>
                <a:ea typeface="华文楷体" panose="02010600040101010101" pitchFamily="2" charset="-122"/>
              </a:rPr>
              <a:t>n</a:t>
            </a:r>
            <a:r>
              <a:rPr lang="en-US" altLang="zh-CN" sz="2400" b="1" smtClean="0">
                <a:solidFill>
                  <a:srgbClr val="0000FF"/>
                </a:solidFill>
                <a:latin typeface="华文楷体" panose="02010600040101010101" pitchFamily="2" charset="-122"/>
                <a:ea typeface="华文楷体" panose="02010600040101010101" pitchFamily="2" charset="-122"/>
              </a:rPr>
              <a:t>))</a:t>
            </a:r>
            <a:r>
              <a:rPr lang="zh-CN" altLang="en-US" sz="2400" b="1" smtClean="0">
                <a:solidFill>
                  <a:srgbClr val="0000FF"/>
                </a:solidFill>
                <a:latin typeface="华文楷体" panose="02010600040101010101" pitchFamily="2" charset="-122"/>
                <a:ea typeface="华文楷体" panose="02010600040101010101" pitchFamily="2" charset="-122"/>
              </a:rPr>
              <a:t>，则计算时间复杂性为</a:t>
            </a:r>
            <a:r>
              <a:rPr lang="en-US" altLang="zh-CN" sz="2400" b="1" smtClean="0">
                <a:solidFill>
                  <a:srgbClr val="0000FF"/>
                </a:solidFill>
                <a:latin typeface="华文楷体" panose="02010600040101010101" pitchFamily="2" charset="-122"/>
                <a:ea typeface="华文楷体" panose="02010600040101010101" pitchFamily="2" charset="-122"/>
              </a:rPr>
              <a:t>O(</a:t>
            </a:r>
            <a:r>
              <a:rPr lang="en-US" altLang="zh-CN" sz="2400" b="1" i="1" smtClean="0">
                <a:solidFill>
                  <a:srgbClr val="0000FF"/>
                </a:solidFill>
                <a:latin typeface="华文楷体" panose="02010600040101010101" pitchFamily="2" charset="-122"/>
                <a:ea typeface="华文楷体" panose="02010600040101010101" pitchFamily="2" charset="-122"/>
              </a:rPr>
              <a:t>f</a:t>
            </a:r>
            <a:r>
              <a:rPr lang="en-US" altLang="zh-CN" sz="2400" b="1" smtClean="0">
                <a:solidFill>
                  <a:srgbClr val="0000FF"/>
                </a:solidFill>
                <a:latin typeface="华文楷体" panose="02010600040101010101" pitchFamily="2" charset="-122"/>
                <a:ea typeface="华文楷体" panose="02010600040101010101" pitchFamily="2" charset="-122"/>
              </a:rPr>
              <a:t>(</a:t>
            </a:r>
            <a:r>
              <a:rPr lang="en-US" altLang="zh-CN" sz="2400" b="1" i="1" smtClean="0">
                <a:solidFill>
                  <a:srgbClr val="0000FF"/>
                </a:solidFill>
                <a:latin typeface="华文楷体" panose="02010600040101010101" pitchFamily="2" charset="-122"/>
                <a:ea typeface="华文楷体" panose="02010600040101010101" pitchFamily="2" charset="-122"/>
              </a:rPr>
              <a:t>n</a:t>
            </a:r>
            <a:r>
              <a:rPr lang="en-US" altLang="zh-CN" sz="2400" b="1" smtClean="0">
                <a:solidFill>
                  <a:srgbClr val="0000FF"/>
                </a:solidFill>
                <a:latin typeface="华文楷体" panose="02010600040101010101" pitchFamily="2" charset="-122"/>
                <a:ea typeface="华文楷体" panose="02010600040101010101" pitchFamily="2" charset="-122"/>
              </a:rPr>
              <a:t>))</a:t>
            </a:r>
            <a:r>
              <a:rPr lang="zh-CN" altLang="en-US" sz="2400" b="1" smtClean="0">
                <a:solidFill>
                  <a:srgbClr val="0000FF"/>
                </a:solidFill>
                <a:latin typeface="华文楷体" panose="02010600040101010101" pitchFamily="2" charset="-122"/>
                <a:ea typeface="华文楷体" panose="02010600040101010101" pitchFamily="2" charset="-122"/>
              </a:rPr>
              <a:t>的算法是最优算法。</a:t>
            </a:r>
            <a:endParaRPr lang="zh-CN" altLang="en-US" sz="2400" b="1" smtClean="0">
              <a:solidFill>
                <a:srgbClr val="0000FF"/>
              </a:solidFill>
              <a:latin typeface="华文楷体" panose="02010600040101010101" pitchFamily="2" charset="-122"/>
              <a:ea typeface="华文楷体" panose="02010600040101010101" pitchFamily="2" charset="-122"/>
            </a:endParaRPr>
          </a:p>
          <a:p>
            <a:pPr eaLnBrk="1" hangingPunct="1">
              <a:lnSpc>
                <a:spcPct val="150000"/>
              </a:lnSpc>
            </a:pPr>
            <a:r>
              <a:rPr lang="zh-CN" altLang="en-US" sz="2400" b="1" smtClean="0">
                <a:latin typeface="华文楷体" panose="02010600040101010101" pitchFamily="2" charset="-122"/>
                <a:ea typeface="华文楷体" panose="02010600040101010101" pitchFamily="2" charset="-122"/>
              </a:rPr>
              <a:t>例如，排序问题的计算时间下界为</a:t>
            </a:r>
            <a:r>
              <a:rPr lang="zh-CN" altLang="en-US" sz="2400" b="1" smtClean="0">
                <a:latin typeface="华文楷体" panose="02010600040101010101" pitchFamily="2" charset="-122"/>
                <a:ea typeface="华文楷体" panose="02010600040101010101" pitchFamily="2" charset="-122"/>
                <a:sym typeface="Symbol" panose="05050102010706020507" pitchFamily="18" charset="2"/>
              </a:rPr>
              <a:t></a:t>
            </a:r>
            <a:r>
              <a:rPr lang="en-US" altLang="zh-CN" sz="2400" b="1" smtClean="0">
                <a:latin typeface="华文楷体" panose="02010600040101010101" pitchFamily="2" charset="-122"/>
                <a:ea typeface="华文楷体" panose="02010600040101010101" pitchFamily="2" charset="-122"/>
              </a:rPr>
              <a:t>(</a:t>
            </a:r>
            <a:r>
              <a:rPr lang="en-US" altLang="zh-CN" sz="2400" b="1" i="1" smtClean="0">
                <a:latin typeface="华文楷体" panose="02010600040101010101" pitchFamily="2" charset="-122"/>
                <a:ea typeface="华文楷体" panose="02010600040101010101" pitchFamily="2" charset="-122"/>
              </a:rPr>
              <a:t>n</a:t>
            </a:r>
            <a:r>
              <a:rPr lang="en-US" altLang="zh-CN" sz="2400" b="1" smtClean="0">
                <a:latin typeface="华文楷体" panose="02010600040101010101" pitchFamily="2" charset="-122"/>
                <a:ea typeface="华文楷体" panose="02010600040101010101" pitchFamily="2" charset="-122"/>
              </a:rPr>
              <a:t>log</a:t>
            </a:r>
            <a:r>
              <a:rPr lang="en-US" altLang="zh-CN" sz="2400" b="1" i="1" smtClean="0">
                <a:latin typeface="华文楷体" panose="02010600040101010101" pitchFamily="2" charset="-122"/>
                <a:ea typeface="华文楷体" panose="02010600040101010101" pitchFamily="2" charset="-122"/>
              </a:rPr>
              <a:t>n</a:t>
            </a:r>
            <a:r>
              <a:rPr lang="en-US" altLang="zh-CN" sz="2400" b="1" smtClean="0">
                <a:latin typeface="华文楷体" panose="02010600040101010101" pitchFamily="2" charset="-122"/>
                <a:ea typeface="华文楷体" panose="02010600040101010101" pitchFamily="2" charset="-122"/>
              </a:rPr>
              <a:t>)</a:t>
            </a:r>
            <a:r>
              <a:rPr lang="zh-CN" altLang="en-US" sz="2400" b="1" smtClean="0">
                <a:latin typeface="华文楷体" panose="02010600040101010101" pitchFamily="2" charset="-122"/>
                <a:ea typeface="华文楷体" panose="02010600040101010101" pitchFamily="2" charset="-122"/>
              </a:rPr>
              <a:t>，计算时间复杂性为</a:t>
            </a:r>
            <a:r>
              <a:rPr lang="en-US" altLang="zh-CN" sz="2400" b="1" i="1" smtClean="0">
                <a:latin typeface="华文楷体" panose="02010600040101010101" pitchFamily="2" charset="-122"/>
                <a:ea typeface="华文楷体" panose="02010600040101010101" pitchFamily="2" charset="-122"/>
                <a:sym typeface="Symbol" panose="05050102010706020507" pitchFamily="18" charset="2"/>
              </a:rPr>
              <a:t>O</a:t>
            </a:r>
            <a:r>
              <a:rPr lang="en-US" altLang="zh-CN" sz="2400" b="1" smtClean="0">
                <a:latin typeface="华文楷体" panose="02010600040101010101" pitchFamily="2" charset="-122"/>
                <a:ea typeface="华文楷体" panose="02010600040101010101" pitchFamily="2" charset="-122"/>
              </a:rPr>
              <a:t>(</a:t>
            </a:r>
            <a:r>
              <a:rPr lang="en-US" altLang="zh-CN" sz="2400" b="1" i="1" smtClean="0">
                <a:latin typeface="华文楷体" panose="02010600040101010101" pitchFamily="2" charset="-122"/>
                <a:ea typeface="华文楷体" panose="02010600040101010101" pitchFamily="2" charset="-122"/>
              </a:rPr>
              <a:t>n</a:t>
            </a:r>
            <a:r>
              <a:rPr lang="en-US" altLang="zh-CN" sz="2400" b="1" smtClean="0">
                <a:latin typeface="华文楷体" panose="02010600040101010101" pitchFamily="2" charset="-122"/>
                <a:ea typeface="华文楷体" panose="02010600040101010101" pitchFamily="2" charset="-122"/>
              </a:rPr>
              <a:t>log</a:t>
            </a:r>
            <a:r>
              <a:rPr lang="en-US" altLang="zh-CN" sz="2400" b="1" i="1" smtClean="0">
                <a:latin typeface="华文楷体" panose="02010600040101010101" pitchFamily="2" charset="-122"/>
                <a:ea typeface="华文楷体" panose="02010600040101010101" pitchFamily="2" charset="-122"/>
              </a:rPr>
              <a:t>n</a:t>
            </a:r>
            <a:r>
              <a:rPr lang="en-US" altLang="zh-CN" sz="2400" b="1" smtClean="0">
                <a:latin typeface="华文楷体" panose="02010600040101010101" pitchFamily="2" charset="-122"/>
                <a:ea typeface="华文楷体" panose="02010600040101010101" pitchFamily="2" charset="-122"/>
              </a:rPr>
              <a:t>)</a:t>
            </a:r>
            <a:r>
              <a:rPr lang="zh-CN" altLang="en-US" sz="2400" b="1" smtClean="0">
                <a:latin typeface="华文楷体" panose="02010600040101010101" pitchFamily="2" charset="-122"/>
                <a:ea typeface="华文楷体" panose="02010600040101010101" pitchFamily="2" charset="-122"/>
              </a:rPr>
              <a:t>的排序算法是最优算法。</a:t>
            </a:r>
            <a:endParaRPr lang="zh-CN" altLang="en-US" sz="2400" b="1" smtClean="0">
              <a:latin typeface="华文楷体" panose="02010600040101010101" pitchFamily="2" charset="-122"/>
              <a:ea typeface="华文楷体" panose="02010600040101010101" pitchFamily="2" charset="-122"/>
            </a:endParaRPr>
          </a:p>
          <a:p>
            <a:pPr eaLnBrk="1" hangingPunct="1">
              <a:lnSpc>
                <a:spcPct val="150000"/>
              </a:lnSpc>
            </a:pPr>
            <a:r>
              <a:rPr lang="zh-CN" altLang="en-US" sz="2400" b="1" smtClean="0">
                <a:latin typeface="华文楷体" panose="02010600040101010101" pitchFamily="2" charset="-122"/>
                <a:ea typeface="华文楷体" panose="02010600040101010101" pitchFamily="2" charset="-122"/>
              </a:rPr>
              <a:t>堆排序算法是最优算法。</a:t>
            </a:r>
            <a:endParaRPr lang="zh-CN" altLang="en-US" sz="2400" b="1" smtClean="0">
              <a:latin typeface="华文楷体" panose="02010600040101010101" pitchFamily="2" charset="-122"/>
              <a:ea typeface="华文楷体" panose="02010600040101010101" pitchFamily="2" charset="-122"/>
            </a:endParaRPr>
          </a:p>
        </p:txBody>
      </p:sp>
      <p:sp>
        <p:nvSpPr>
          <p:cNvPr id="8194" name="Text Box 4"/>
          <p:cNvSpPr txBox="1">
            <a:spLocks noChangeArrowheads="1"/>
          </p:cNvSpPr>
          <p:nvPr/>
        </p:nvSpPr>
        <p:spPr bwMode="auto">
          <a:xfrm>
            <a:off x="2017395" y="245745"/>
            <a:ext cx="52578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rPr>
              <a:t>2.3  </a:t>
            </a:r>
            <a:r>
              <a:rPr kumimoji="1" lang="zh-CN" altLang="en-US" sz="4000" b="1">
                <a:solidFill>
                  <a:schemeClr val="bg1"/>
                </a:solidFill>
                <a:latin typeface="黑体" panose="02010609060101010101" pitchFamily="49" charset="-122"/>
                <a:ea typeface="黑体" panose="02010609060101010101" pitchFamily="49" charset="-122"/>
              </a:rPr>
              <a:t>最优算法 </a:t>
            </a:r>
            <a:endParaRPr kumimoji="1" lang="zh-CN" altLang="en-US" sz="4000" b="1">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27405" y="211455"/>
            <a:ext cx="783336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2.3.1  </a:t>
            </a:r>
            <a:r>
              <a:rPr kumimoji="1" lang="zh-CN" altLang="en-US" sz="4000" b="1" dirty="0" smtClean="0">
                <a:solidFill>
                  <a:schemeClr val="bg1"/>
                </a:solidFill>
                <a:latin typeface="黑体" panose="02010609060101010101" pitchFamily="49" charset="-122"/>
                <a:ea typeface="黑体" panose="02010609060101010101" pitchFamily="49" charset="-122"/>
              </a:rPr>
              <a:t>问题的计算复杂性下界</a:t>
            </a:r>
            <a:endParaRPr kumimoji="1" lang="zh-CN" altLang="en-US" sz="4000" b="1" dirty="0" smtClean="0">
              <a:solidFill>
                <a:schemeClr val="bg1"/>
              </a:solidFill>
              <a:latin typeface="黑体" panose="02010609060101010101" pitchFamily="49" charset="-122"/>
              <a:ea typeface="黑体" panose="02010609060101010101" pitchFamily="49" charset="-122"/>
            </a:endParaRPr>
          </a:p>
        </p:txBody>
      </p:sp>
      <p:sp>
        <p:nvSpPr>
          <p:cNvPr id="4099" name="Text Box 3"/>
          <p:cNvSpPr txBox="1">
            <a:spLocks noChangeArrowheads="1"/>
          </p:cNvSpPr>
          <p:nvPr/>
        </p:nvSpPr>
        <p:spPr bwMode="auto">
          <a:xfrm>
            <a:off x="395288" y="1196975"/>
            <a:ext cx="8351837" cy="451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800" b="1" dirty="0" smtClean="0">
                <a:solidFill>
                  <a:srgbClr val="0000FF"/>
                </a:solidFill>
                <a:latin typeface="楷体" panose="02010609060101010101" pitchFamily="49" charset="-122"/>
                <a:ea typeface="楷体" panose="02010609060101010101" pitchFamily="49" charset="-122"/>
              </a:rPr>
              <a:t>如何计算问题的难度下界？</a:t>
            </a:r>
            <a:endParaRPr kumimoji="1" lang="zh-CN" altLang="en-US" sz="2800" b="1" dirty="0" smtClean="0">
              <a:solidFill>
                <a:srgbClr val="0000FF"/>
              </a:solidFill>
              <a:latin typeface="楷体" panose="02010609060101010101" pitchFamily="49" charset="-122"/>
              <a:ea typeface="楷体" panose="02010609060101010101" pitchFamily="49" charset="-122"/>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smtClean="0">
                <a:solidFill>
                  <a:srgbClr val="CC0099"/>
                </a:solidFill>
                <a:latin typeface="楷体" panose="02010609060101010101" pitchFamily="49" charset="-122"/>
                <a:ea typeface="楷体" panose="02010609060101010101" pitchFamily="49" charset="-122"/>
              </a:rPr>
              <a:t>目前已知</a:t>
            </a:r>
            <a:r>
              <a:rPr kumimoji="1" lang="zh-CN" altLang="en-US" sz="2400" b="1" dirty="0" smtClean="0">
                <a:latin typeface="楷体" panose="02010609060101010101" pitchFamily="49" charset="-122"/>
                <a:ea typeface="楷体" panose="02010609060101010101" pitchFamily="49" charset="-122"/>
              </a:rPr>
              <a:t>求解一个问题的最少工作量是多少？</a:t>
            </a:r>
            <a:endParaRPr kumimoji="1" lang="en-US" altLang="zh-CN" sz="2400" b="1" dirty="0" smtClean="0">
              <a:latin typeface="楷体" panose="02010609060101010101" pitchFamily="49" charset="-122"/>
              <a:ea typeface="楷体" panose="02010609060101010101" pitchFamily="49" charset="-122"/>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smtClean="0">
                <a:latin typeface="楷体" panose="02010609060101010101" pitchFamily="49" charset="-122"/>
                <a:ea typeface="楷体" panose="02010609060101010101" pitchFamily="49" charset="-122"/>
              </a:rPr>
              <a:t>或者说，</a:t>
            </a:r>
            <a:r>
              <a:rPr kumimoji="1" lang="zh-CN" altLang="en-US" sz="2400" b="1" dirty="0">
                <a:solidFill>
                  <a:srgbClr val="CC0099"/>
                </a:solidFill>
                <a:latin typeface="楷体" panose="02010609060101010101" pitchFamily="49" charset="-122"/>
                <a:ea typeface="楷体" panose="02010609060101010101" pitchFamily="49" charset="-122"/>
              </a:rPr>
              <a:t>目前已知</a:t>
            </a:r>
            <a:r>
              <a:rPr kumimoji="1" lang="zh-CN" altLang="en-US" sz="2400" b="1" dirty="0" smtClean="0">
                <a:latin typeface="楷体" panose="02010609060101010101" pitchFamily="49" charset="-122"/>
                <a:ea typeface="楷体" panose="02010609060101010101" pitchFamily="49" charset="-122"/>
              </a:rPr>
              <a:t>一个问题到底有多难？</a:t>
            </a:r>
            <a:endParaRPr kumimoji="1" lang="en-US" altLang="zh-CN" sz="2400" b="1" dirty="0" smtClean="0">
              <a:latin typeface="楷体" panose="02010609060101010101" pitchFamily="49" charset="-122"/>
              <a:ea typeface="楷体" panose="02010609060101010101" pitchFamily="49" charset="-122"/>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smtClean="0">
                <a:solidFill>
                  <a:schemeClr val="tx1"/>
                </a:solidFill>
                <a:latin typeface="楷体" panose="02010609060101010101" pitchFamily="49" charset="-122"/>
                <a:ea typeface="楷体" panose="02010609060101010101" pitchFamily="49" charset="-122"/>
                <a:sym typeface="+mn-ea"/>
              </a:rPr>
              <a:t>用平凡</a:t>
            </a:r>
            <a:r>
              <a:rPr kumimoji="1" lang="zh-CN" altLang="en-US" sz="2400" b="1" dirty="0">
                <a:solidFill>
                  <a:schemeClr val="tx1"/>
                </a:solidFill>
                <a:latin typeface="楷体" panose="02010609060101010101" pitchFamily="49" charset="-122"/>
                <a:ea typeface="楷体" panose="02010609060101010101" pitchFamily="49" charset="-122"/>
                <a:sym typeface="+mn-ea"/>
              </a:rPr>
              <a:t>下界</a:t>
            </a:r>
            <a:r>
              <a:rPr kumimoji="1" lang="zh-CN" altLang="en-US" sz="2400" b="1" dirty="0" smtClean="0">
                <a:solidFill>
                  <a:schemeClr val="tx1"/>
                </a:solidFill>
                <a:latin typeface="楷体" panose="02010609060101010101" pitchFamily="49" charset="-122"/>
                <a:ea typeface="楷体" panose="02010609060101010101" pitchFamily="49" charset="-122"/>
                <a:sym typeface="+mn-ea"/>
              </a:rPr>
              <a:t>确认问题的难度下界</a:t>
            </a:r>
            <a:r>
              <a:rPr kumimoji="1" lang="zh-CN" altLang="en-US" sz="2400" b="1" dirty="0" smtClean="0">
                <a:latin typeface="楷体" panose="02010609060101010101" pitchFamily="49" charset="-122"/>
                <a:ea typeface="楷体" panose="02010609060101010101" pitchFamily="49" charset="-122"/>
              </a:rPr>
              <a:t>。</a:t>
            </a:r>
            <a:endParaRPr kumimoji="1" lang="en-US" altLang="zh-CN" sz="2400" b="1" dirty="0" smtClean="0">
              <a:latin typeface="楷体" panose="02010609060101010101" pitchFamily="49" charset="-122"/>
              <a:ea typeface="楷体" panose="02010609060101010101" pitchFamily="49" charset="-122"/>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smtClean="0">
                <a:latin typeface="楷体" panose="02010609060101010101" pitchFamily="49" charset="-122"/>
                <a:ea typeface="楷体" panose="02010609060101010101" pitchFamily="49" charset="-122"/>
              </a:rPr>
              <a:t>可以应用某种计算模型进行推导</a:t>
            </a:r>
            <a:r>
              <a:rPr kumimoji="1" lang="en-US" altLang="zh-CN" sz="2400" b="1" dirty="0" smtClean="0">
                <a:latin typeface="楷体" panose="02010609060101010101" pitchFamily="49" charset="-122"/>
                <a:ea typeface="楷体" panose="02010609060101010101" pitchFamily="49" charset="-122"/>
              </a:rPr>
              <a:t>——</a:t>
            </a:r>
            <a:r>
              <a:rPr kumimoji="1" lang="zh-CN" altLang="en-US" sz="2400" b="1" dirty="0" smtClean="0">
                <a:solidFill>
                  <a:schemeClr val="tx1"/>
                </a:solidFill>
                <a:latin typeface="楷体" panose="02010609060101010101" pitchFamily="49" charset="-122"/>
                <a:ea typeface="楷体" panose="02010609060101010101" pitchFamily="49" charset="-122"/>
                <a:sym typeface="+mn-ea"/>
              </a:rPr>
              <a:t>用决策树确认问题的难度下界</a:t>
            </a:r>
            <a:r>
              <a:rPr kumimoji="1" lang="zh-CN" altLang="en-US" sz="2400" b="1" dirty="0" smtClean="0">
                <a:latin typeface="楷体" panose="02010609060101010101" pitchFamily="49" charset="-122"/>
                <a:ea typeface="楷体" panose="02010609060101010101" pitchFamily="49" charset="-122"/>
              </a:rPr>
              <a:t>。</a:t>
            </a:r>
            <a:endParaRPr kumimoji="1" lang="zh-CN" altLang="en-US" sz="2400" b="1" dirty="0" smtClean="0">
              <a:latin typeface="楷体" panose="02010609060101010101" pitchFamily="49" charset="-122"/>
              <a:ea typeface="楷体" panose="02010609060101010101" pitchFamily="49" charset="-122"/>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smtClean="0">
                <a:solidFill>
                  <a:schemeClr val="tx1"/>
                </a:solidFill>
                <a:latin typeface="楷体" panose="02010609060101010101" pitchFamily="49" charset="-122"/>
                <a:ea typeface="楷体" panose="02010609060101010101" pitchFamily="49" charset="-122"/>
                <a:sym typeface="+mn-ea"/>
              </a:rPr>
              <a:t>用规约方法确认问题的难度下界。</a:t>
            </a:r>
            <a:endParaRPr kumimoji="1" lang="zh-CN" altLang="en-US" sz="2400" b="1" dirty="0" smtClean="0">
              <a:solidFill>
                <a:schemeClr val="tx1"/>
              </a:solidFill>
              <a:latin typeface="楷体" panose="02010609060101010101" pitchFamily="49" charset="-122"/>
              <a:ea typeface="楷体" panose="02010609060101010101" pitchFamily="49" charset="-122"/>
              <a:sym typeface="+mn-ea"/>
            </a:endParaRPr>
          </a:p>
          <a:p>
            <a:pPr marL="457200" indent="-457200" eaLnBrk="1" hangingPunct="1">
              <a:lnSpc>
                <a:spcPct val="110000"/>
              </a:lnSpc>
              <a:spcBef>
                <a:spcPct val="50000"/>
              </a:spcBef>
              <a:buFont typeface="Arial" panose="020B0604020202020204" pitchFamily="34" charset="0"/>
              <a:buChar char="•"/>
            </a:pPr>
            <a:r>
              <a:rPr kumimoji="1" lang="zh-CN" altLang="en-US" sz="2400" b="1" dirty="0" smtClean="0">
                <a:latin typeface="楷体" panose="02010609060101010101" pitchFamily="49" charset="-122"/>
                <a:ea typeface="楷体" panose="02010609060101010101" pitchFamily="49" charset="-122"/>
              </a:rPr>
              <a:t>目前只有少数问题得到了有关难度下界的分析结果。</a:t>
            </a:r>
            <a:endParaRPr kumimoji="1" lang="en-US" altLang="zh-CN" sz="2400" b="1" dirty="0" smtClean="0">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7307" y="1179177"/>
            <a:ext cx="8569325" cy="3709035"/>
          </a:xfrm>
          <a:prstGeom prst="rect">
            <a:avLst/>
          </a:prstGeom>
          <a:noFill/>
          <a:ln w="9525">
            <a:noFill/>
            <a:miter lim="800000"/>
          </a:ln>
          <a:effectLst/>
        </p:spPr>
        <p:txBody>
          <a:bodyPr>
            <a:spAutoFit/>
          </a:bodyPr>
          <a:lstStyle/>
          <a:p>
            <a:pPr>
              <a:lnSpc>
                <a:spcPct val="140000"/>
              </a:lnSpc>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  大</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符号用来描述</a:t>
            </a:r>
            <a:r>
              <a:rPr lang="zh-CN" altLang="en-US" sz="2400" b="1" dirty="0" smtClean="0">
                <a:solidFill>
                  <a:srgbClr val="9900FF"/>
                </a:solidFill>
                <a:latin typeface="楷体" panose="02010609060101010101" pitchFamily="49" charset="-122"/>
                <a:ea typeface="楷体" panose="02010609060101010101" pitchFamily="49" charset="-122"/>
                <a:cs typeface="Times New Roman" panose="02020603050405020304" pitchFamily="18" charset="0"/>
              </a:rPr>
              <a:t>增长率的上界</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，表示</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f</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的增长最多像</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g</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增长的那样快，也就是说，当输入规模为</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时，算法消耗时间的最大值。</a:t>
            </a:r>
            <a:r>
              <a:rPr lang="zh-CN" altLang="en-US" sz="2400" b="1" dirty="0" smtClean="0">
                <a:solidFill>
                  <a:srgbClr val="9900FF"/>
                </a:solidFill>
                <a:latin typeface="楷体" panose="02010609060101010101" pitchFamily="49" charset="-122"/>
                <a:ea typeface="楷体" panose="02010609060101010101" pitchFamily="49" charset="-122"/>
                <a:cs typeface="Times New Roman" panose="02020603050405020304" pitchFamily="18" charset="0"/>
              </a:rPr>
              <a:t>这个上界的阶越低，结果就越有价值</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，所以，对于</a:t>
            </a:r>
            <a:r>
              <a:rPr lang="en-US" sz="2400" b="1" dirty="0" err="1" smtClean="0">
                <a:latin typeface="楷体" panose="02010609060101010101" pitchFamily="49" charset="-122"/>
                <a:ea typeface="楷体" panose="02010609060101010101" pitchFamily="49" charset="-122"/>
                <a:cs typeface="Times New Roman" panose="02020603050405020304" pitchFamily="18" charset="0"/>
              </a:rPr>
              <a:t>10</a:t>
            </a:r>
            <a:r>
              <a:rPr lang="en-US" sz="2400" b="1" i="1" dirty="0" err="1" smtClean="0">
                <a:latin typeface="楷体" panose="02010609060101010101" pitchFamily="49" charset="-122"/>
                <a:ea typeface="楷体" panose="02010609060101010101" pitchFamily="49" charset="-122"/>
                <a:cs typeface="Times New Roman" panose="02020603050405020304" pitchFamily="18" charset="0"/>
              </a:rPr>
              <a:t>n</a:t>
            </a:r>
            <a:r>
              <a:rPr lang="en-US" sz="2400" b="1" baseline="30000" dirty="0" err="1" smtClean="0">
                <a:latin typeface="楷体" panose="02010609060101010101" pitchFamily="49" charset="-122"/>
                <a:ea typeface="楷体" panose="02010609060101010101" pitchFamily="49" charset="-122"/>
                <a:cs typeface="Times New Roman" panose="02020603050405020304" pitchFamily="18" charset="0"/>
              </a:rPr>
              <a:t>2</a:t>
            </a:r>
            <a:r>
              <a:rPr lang="en-US" sz="2400" b="1" dirty="0" err="1" smtClean="0">
                <a:latin typeface="楷体" panose="02010609060101010101" pitchFamily="49" charset="-122"/>
                <a:ea typeface="楷体" panose="02010609060101010101" pitchFamily="49" charset="-122"/>
                <a:cs typeface="Times New Roman" panose="02020603050405020304" pitchFamily="18" charset="0"/>
              </a:rPr>
              <a:t>+4</a:t>
            </a:r>
            <a:r>
              <a:rPr lang="en-US" sz="2400" b="1" i="1" dirty="0" err="1"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err="1" smtClean="0">
                <a:latin typeface="楷体" panose="02010609060101010101" pitchFamily="49" charset="-122"/>
                <a:ea typeface="楷体" panose="02010609060101010101" pitchFamily="49" charset="-122"/>
                <a:cs typeface="Times New Roman" panose="02020603050405020304" pitchFamily="18" charset="0"/>
              </a:rPr>
              <a:t>+2</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err="1" smtClean="0">
                <a:latin typeface="楷体" panose="02010609060101010101" pitchFamily="49" charset="-122"/>
                <a:ea typeface="楷体" panose="02010609060101010101" pitchFamily="49" charset="-122"/>
                <a:cs typeface="Times New Roman" panose="02020603050405020304" pitchFamily="18" charset="0"/>
              </a:rPr>
              <a:t>n</a:t>
            </a:r>
            <a:r>
              <a:rPr lang="en-US" sz="2400" b="1" baseline="30000" dirty="0" err="1" smtClean="0">
                <a:latin typeface="楷体" panose="02010609060101010101" pitchFamily="49" charset="-122"/>
                <a:ea typeface="楷体" panose="02010609060101010101" pitchFamily="49" charset="-122"/>
                <a:cs typeface="Times New Roman" panose="02020603050405020304" pitchFamily="18" charset="0"/>
              </a:rPr>
              <a:t>2</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比</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err="1" smtClean="0">
                <a:latin typeface="楷体" panose="02010609060101010101" pitchFamily="49" charset="-122"/>
                <a:ea typeface="楷体" panose="02010609060101010101" pitchFamily="49" charset="-122"/>
                <a:cs typeface="Times New Roman" panose="02020603050405020304" pitchFamily="18" charset="0"/>
              </a:rPr>
              <a:t>n</a:t>
            </a:r>
            <a:r>
              <a:rPr lang="en-US" sz="2400" b="1" baseline="30000" dirty="0" err="1" smtClean="0">
                <a:latin typeface="楷体" panose="02010609060101010101" pitchFamily="49" charset="-122"/>
                <a:ea typeface="楷体" panose="02010609060101010101" pitchFamily="49" charset="-122"/>
                <a:cs typeface="Times New Roman" panose="02020603050405020304" pitchFamily="18" charset="0"/>
              </a:rPr>
              <a:t>4</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有价值。</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a:lnSpc>
                <a:spcPct val="140000"/>
              </a:lnSpc>
            </a:pP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一个算法的时间用大</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符号表示时，总是采用最有价值的</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g</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en-US" sz="2400" b="1" i="1" dirty="0" smtClean="0">
                <a:latin typeface="楷体" panose="02010609060101010101" pitchFamily="49" charset="-122"/>
                <a:ea typeface="楷体" panose="02010609060101010101" pitchFamily="49" charset="-122"/>
                <a:cs typeface="Times New Roman" panose="02020603050405020304" pitchFamily="18" charset="0"/>
              </a:rPr>
              <a:t>n</a:t>
            </a:r>
            <a:r>
              <a:rPr lang="en-US"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表示，称之为</a:t>
            </a:r>
            <a:r>
              <a:rPr lang="zh-CN" altLang="en-US" sz="2400" b="1" dirty="0" smtClean="0">
                <a:solidFill>
                  <a:srgbClr val="9900FF"/>
                </a:solidFill>
                <a:latin typeface="楷体" panose="02010609060101010101" pitchFamily="49" charset="-122"/>
                <a:ea typeface="楷体" panose="02010609060101010101" pitchFamily="49" charset="-122"/>
                <a:cs typeface="Times New Roman" panose="02020603050405020304" pitchFamily="18" charset="0"/>
              </a:rPr>
              <a:t>“紧凑上界”或“紧确上界”</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a:lnSpc>
                <a:spcPct val="140000"/>
              </a:lnSpc>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　</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2227" name="Text Box 5"/>
          <p:cNvSpPr txBox="1">
            <a:spLocks noChangeArrowheads="1"/>
          </p:cNvSpPr>
          <p:nvPr/>
        </p:nvSpPr>
        <p:spPr bwMode="auto">
          <a:xfrm>
            <a:off x="328930" y="191770"/>
            <a:ext cx="7757160" cy="583565"/>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200" b="1" dirty="0">
                <a:solidFill>
                  <a:schemeClr val="bg1"/>
                </a:solidFill>
                <a:latin typeface="黑体" panose="02010609060101010101" pitchFamily="49" charset="-122"/>
                <a:ea typeface="黑体" panose="02010609060101010101" pitchFamily="49" charset="-122"/>
                <a:sym typeface="+mn-ea"/>
              </a:rPr>
              <a:t>定义1. 大</a:t>
            </a:r>
            <a:r>
              <a:rPr lang="en-US" altLang="zh-CN" sz="3200" b="1" dirty="0">
                <a:solidFill>
                  <a:schemeClr val="bg1"/>
                </a:solidFill>
                <a:latin typeface="华文楷体" panose="02010600040101010101" pitchFamily="2" charset="-122"/>
                <a:ea typeface="华文楷体" panose="02010600040101010101" pitchFamily="2" charset="-122"/>
                <a:sym typeface="+mn-ea"/>
              </a:rPr>
              <a:t>O</a:t>
            </a:r>
            <a:r>
              <a:rPr lang="en-US" altLang="zh-CN" sz="3200" b="1" dirty="0">
                <a:solidFill>
                  <a:schemeClr val="bg1"/>
                </a:solidFill>
                <a:latin typeface="黑体" panose="02010609060101010101" pitchFamily="49" charset="-122"/>
                <a:ea typeface="黑体" panose="02010609060101010101" pitchFamily="49" charset="-122"/>
                <a:sym typeface="+mn-ea"/>
              </a:rPr>
              <a:t>符号——渐近上界记号</a:t>
            </a:r>
            <a:r>
              <a:rPr lang="en-US" altLang="zh-CN" sz="3200" b="1" dirty="0">
                <a:solidFill>
                  <a:schemeClr val="bg1"/>
                </a:solidFill>
                <a:latin typeface="华文楷体" panose="02010600040101010101" pitchFamily="2" charset="-122"/>
                <a:ea typeface="华文楷体" panose="02010600040101010101" pitchFamily="2" charset="-122"/>
                <a:sym typeface="+mn-ea"/>
              </a:rPr>
              <a:t>O</a:t>
            </a:r>
            <a:endParaRPr lang="en-US" altLang="zh-CN" sz="32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178876" y="1128760"/>
            <a:ext cx="8712968"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对问题的输入中必须要</a:t>
            </a:r>
            <a:r>
              <a:rPr kumimoji="1" lang="zh-CN" altLang="en-US" sz="2400" b="1" dirty="0">
                <a:solidFill>
                  <a:schemeClr val="tx2"/>
                </a:solidFill>
                <a:latin typeface="楷体" panose="02010609060101010101" pitchFamily="49" charset="-122"/>
                <a:ea typeface="楷体" panose="02010609060101010101" pitchFamily="49" charset="-122"/>
              </a:rPr>
              <a:t>处理</a:t>
            </a:r>
            <a:r>
              <a:rPr kumimoji="1" lang="zh-CN" altLang="en-US" sz="2400" b="1" dirty="0">
                <a:latin typeface="楷体" panose="02010609060101010101" pitchFamily="49" charset="-122"/>
                <a:ea typeface="楷体" panose="02010609060101010101" pitchFamily="49" charset="-122"/>
              </a:rPr>
              <a:t>的元素进行计数，同时，对必须要</a:t>
            </a:r>
            <a:r>
              <a:rPr kumimoji="1" lang="zh-CN" altLang="en-US" sz="2400" b="1" dirty="0">
                <a:solidFill>
                  <a:schemeClr val="tx2"/>
                </a:solidFill>
                <a:latin typeface="楷体" panose="02010609060101010101" pitchFamily="49" charset="-122"/>
                <a:ea typeface="楷体" panose="02010609060101010101" pitchFamily="49" charset="-122"/>
              </a:rPr>
              <a:t>输出</a:t>
            </a:r>
            <a:r>
              <a:rPr kumimoji="1" lang="zh-CN" altLang="en-US" sz="2400" b="1" dirty="0">
                <a:latin typeface="楷体" panose="02010609060101010101" pitchFamily="49" charset="-122"/>
                <a:ea typeface="楷体" panose="02010609060101010101" pitchFamily="49" charset="-122"/>
              </a:rPr>
              <a:t>的元素进行计数。这种计数方法产生的是一个</a:t>
            </a:r>
            <a:r>
              <a:rPr kumimoji="1" lang="zh-CN" altLang="en-US" sz="2400" b="1" dirty="0">
                <a:solidFill>
                  <a:srgbClr val="CC0099"/>
                </a:solidFill>
                <a:latin typeface="楷体" panose="02010609060101010101" pitchFamily="49" charset="-122"/>
                <a:ea typeface="楷体" panose="02010609060101010101" pitchFamily="49" charset="-122"/>
              </a:rPr>
              <a:t>平凡下界</a:t>
            </a:r>
            <a:r>
              <a:rPr kumimoji="1" lang="zh-CN" altLang="en-US" sz="2400" b="1" dirty="0">
                <a:latin typeface="楷体" panose="02010609060101010101" pitchFamily="49" charset="-122"/>
                <a:ea typeface="楷体" panose="02010609060101010101" pitchFamily="49" charset="-122"/>
              </a:rPr>
              <a:t>（</a:t>
            </a:r>
            <a:r>
              <a:rPr kumimoji="1" lang="en-US" altLang="zh-CN" sz="2400" b="1" dirty="0">
                <a:latin typeface="楷体" panose="02010609060101010101" pitchFamily="49" charset="-122"/>
                <a:ea typeface="楷体" panose="02010609060101010101" pitchFamily="49" charset="-122"/>
              </a:rPr>
              <a:t>Ordinary Lower Bound</a:t>
            </a:r>
            <a:r>
              <a:rPr kumimoji="1" lang="zh-CN" altLang="en-US" sz="2400" b="1" dirty="0">
                <a:latin typeface="楷体" panose="02010609060101010101" pitchFamily="49" charset="-122"/>
                <a:ea typeface="楷体" panose="02010609060101010101" pitchFamily="49" charset="-122"/>
              </a:rPr>
              <a:t>）</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5123" name="Text Box 5"/>
          <p:cNvSpPr txBox="1">
            <a:spLocks noChangeArrowheads="1"/>
          </p:cNvSpPr>
          <p:nvPr/>
        </p:nvSpPr>
        <p:spPr bwMode="auto">
          <a:xfrm>
            <a:off x="458788" y="245537"/>
            <a:ext cx="81534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smtClean="0">
                <a:solidFill>
                  <a:schemeClr val="bg1"/>
                </a:solidFill>
                <a:latin typeface="黑体" panose="02010609060101010101" pitchFamily="49" charset="-122"/>
                <a:ea typeface="黑体" panose="02010609060101010101" pitchFamily="49" charset="-122"/>
              </a:rPr>
              <a:t>2.3.2 </a:t>
            </a:r>
            <a:r>
              <a:rPr kumimoji="1" lang="zh-CN" altLang="en-US" sz="3600" b="1" dirty="0" smtClean="0">
                <a:solidFill>
                  <a:schemeClr val="bg1"/>
                </a:solidFill>
                <a:latin typeface="黑体" panose="02010609060101010101" pitchFamily="49" charset="-122"/>
                <a:ea typeface="黑体" panose="02010609060101010101" pitchFamily="49" charset="-122"/>
              </a:rPr>
              <a:t>用平凡</a:t>
            </a:r>
            <a:r>
              <a:rPr kumimoji="1" lang="zh-CN" altLang="en-US" sz="3600" b="1" dirty="0">
                <a:solidFill>
                  <a:schemeClr val="bg1"/>
                </a:solidFill>
                <a:latin typeface="黑体" panose="02010609060101010101" pitchFamily="49" charset="-122"/>
                <a:ea typeface="黑体" panose="02010609060101010101" pitchFamily="49" charset="-122"/>
              </a:rPr>
              <a:t>下界</a:t>
            </a:r>
            <a:r>
              <a:rPr kumimoji="1" lang="zh-CN" altLang="en-US" sz="3600" b="1" dirty="0" smtClean="0">
                <a:solidFill>
                  <a:schemeClr val="bg1"/>
                </a:solidFill>
                <a:latin typeface="黑体" panose="02010609060101010101" pitchFamily="49" charset="-122"/>
                <a:ea typeface="黑体" panose="02010609060101010101" pitchFamily="49" charset="-122"/>
              </a:rPr>
              <a:t>确认问题的难度下界</a:t>
            </a:r>
            <a:endParaRPr kumimoji="1" lang="zh-CN" altLang="en-US" sz="3600" b="1" dirty="0" smtClean="0">
              <a:solidFill>
                <a:schemeClr val="bg1"/>
              </a:solidFill>
              <a:latin typeface="黑体" panose="02010609060101010101" pitchFamily="49" charset="-122"/>
              <a:ea typeface="黑体" panose="02010609060101010101" pitchFamily="49" charset="-122"/>
            </a:endParaRPr>
          </a:p>
        </p:txBody>
      </p:sp>
      <p:sp>
        <p:nvSpPr>
          <p:cNvPr id="5124" name="Text Box 7"/>
          <p:cNvSpPr txBox="1">
            <a:spLocks noChangeArrowheads="1"/>
          </p:cNvSpPr>
          <p:nvPr/>
        </p:nvSpPr>
        <p:spPr bwMode="auto">
          <a:xfrm>
            <a:off x="332752" y="2329200"/>
            <a:ext cx="8559674"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Arial" panose="020B0604020202020204" pitchFamily="34" charset="0"/>
              <a:buChar char="•"/>
            </a:pPr>
            <a:r>
              <a:rPr kumimoji="1" lang="zh-CN" altLang="en-US" sz="2400" b="1" dirty="0" smtClean="0">
                <a:latin typeface="楷体" panose="02010609060101010101" pitchFamily="49" charset="-122"/>
                <a:ea typeface="楷体" panose="02010609060101010101" pitchFamily="49" charset="-122"/>
              </a:rPr>
              <a:t>对输入或输出进行计数，得到平凡下界</a:t>
            </a:r>
            <a:endParaRPr kumimoji="1" lang="en-US" altLang="zh-CN" sz="2400" b="1" dirty="0" smtClean="0">
              <a:latin typeface="楷体" panose="02010609060101010101" pitchFamily="49" charset="-122"/>
              <a:ea typeface="楷体" panose="02010609060101010101" pitchFamily="49" charset="-122"/>
            </a:endParaRPr>
          </a:p>
          <a:p>
            <a:pPr marL="457200" indent="-457200" eaLnBrk="1" hangingPunct="1">
              <a:spcBef>
                <a:spcPct val="50000"/>
              </a:spcBef>
              <a:buFont typeface="Arial" panose="020B0604020202020204" pitchFamily="34" charset="0"/>
              <a:buChar char="•"/>
            </a:pPr>
            <a:r>
              <a:rPr kumimoji="1" lang="zh-CN" altLang="en-US" sz="2400" b="1" dirty="0" smtClean="0">
                <a:latin typeface="楷体" panose="02010609060101010101" pitchFamily="49" charset="-122"/>
                <a:ea typeface="楷体" panose="02010609060101010101" pitchFamily="49" charset="-122"/>
              </a:rPr>
              <a:t>通过对最坏情况下确认问题所必须进行的计算进行计数来估算问题难度下界。</a:t>
            </a:r>
            <a:endParaRPr kumimoji="1" lang="en-US" altLang="zh-CN" sz="2400" b="1" dirty="0" smtClean="0">
              <a:latin typeface="楷体" panose="02010609060101010101" pitchFamily="49" charset="-122"/>
              <a:ea typeface="楷体" panose="02010609060101010101" pitchFamily="49" charset="-122"/>
            </a:endParaRPr>
          </a:p>
          <a:p>
            <a:pPr eaLnBrk="1" hangingPunct="1">
              <a:spcBef>
                <a:spcPct val="50000"/>
              </a:spcBef>
            </a:pPr>
            <a:r>
              <a:rPr kumimoji="1" lang="zh-CN" altLang="en-US" sz="2400" b="1" dirty="0" smtClean="0">
                <a:latin typeface="楷体" panose="02010609060101010101" pitchFamily="49" charset="-122"/>
                <a:ea typeface="楷体" panose="02010609060101010101" pitchFamily="49" charset="-122"/>
              </a:rPr>
              <a:t>例 </a:t>
            </a:r>
            <a:r>
              <a:rPr kumimoji="1" lang="zh-CN" altLang="en-US" sz="2400" b="1" dirty="0">
                <a:latin typeface="楷体" panose="02010609060101010101" pitchFamily="49" charset="-122"/>
                <a:ea typeface="楷体" panose="02010609060101010101" pitchFamily="49" charset="-122"/>
              </a:rPr>
              <a:t>：生成 </a:t>
            </a:r>
            <a:r>
              <a:rPr kumimoji="1" lang="en-US" altLang="zh-CN" sz="2400" b="1" i="1" dirty="0">
                <a:latin typeface="楷体" panose="02010609060101010101" pitchFamily="49" charset="-122"/>
                <a:ea typeface="楷体" panose="02010609060101010101" pitchFamily="49" charset="-122"/>
              </a:rPr>
              <a:t>n</a:t>
            </a: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个元素的所有排列对象的算法属于</a:t>
            </a:r>
            <a:r>
              <a:rPr kumimoji="1" lang="en-US" altLang="zh-CN" sz="2400" b="1" dirty="0">
                <a:latin typeface="楷体" panose="02010609060101010101" pitchFamily="49" charset="-122"/>
                <a:ea typeface="楷体" panose="02010609060101010101" pitchFamily="49" charset="-122"/>
              </a:rPr>
              <a:t>Ω(</a:t>
            </a:r>
            <a:r>
              <a:rPr kumimoji="1" lang="en-US" altLang="zh-CN" sz="2400" b="1" i="1" dirty="0">
                <a:latin typeface="楷体" panose="02010609060101010101" pitchFamily="49" charset="-122"/>
                <a:ea typeface="楷体" panose="02010609060101010101" pitchFamily="49" charset="-122"/>
              </a:rPr>
              <a:t>n</a:t>
            </a:r>
            <a:r>
              <a:rPr kumimoji="1" lang="en-US" altLang="zh-CN" sz="2400" b="1" dirty="0">
                <a:latin typeface="楷体" panose="02010609060101010101" pitchFamily="49" charset="-122"/>
                <a:ea typeface="楷体" panose="02010609060101010101" pitchFamily="49" charset="-122"/>
              </a:rPr>
              <a:t>!)</a:t>
            </a:r>
            <a:r>
              <a:rPr kumimoji="1" lang="en-US" altLang="zh-CN" sz="2400" dirty="0">
                <a:latin typeface="楷体" panose="02010609060101010101" pitchFamily="49" charset="-122"/>
                <a:ea typeface="楷体" panose="02010609060101010101" pitchFamily="49" charset="-122"/>
              </a:rPr>
              <a:t> </a:t>
            </a:r>
            <a:endParaRPr kumimoji="1" lang="en-US" altLang="zh-CN" sz="2400" dirty="0">
              <a:latin typeface="楷体" panose="02010609060101010101" pitchFamily="49" charset="-122"/>
              <a:ea typeface="楷体" panose="02010609060101010101" pitchFamily="49" charset="-122"/>
            </a:endParaRPr>
          </a:p>
        </p:txBody>
      </p:sp>
      <p:sp>
        <p:nvSpPr>
          <p:cNvPr id="5125" name="Rectangle 8"/>
          <p:cNvSpPr>
            <a:spLocks noChangeArrowheads="1"/>
          </p:cNvSpPr>
          <p:nvPr/>
        </p:nvSpPr>
        <p:spPr bwMode="auto">
          <a:xfrm>
            <a:off x="263525" y="4329430"/>
            <a:ext cx="8700770"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b="1" dirty="0">
                <a:solidFill>
                  <a:srgbClr val="0000FF"/>
                </a:solidFill>
                <a:latin typeface="楷体" panose="02010609060101010101" pitchFamily="49" charset="-122"/>
                <a:ea typeface="楷体" panose="02010609060101010101" pitchFamily="49" charset="-122"/>
              </a:rPr>
              <a:t> </a:t>
            </a:r>
            <a:r>
              <a:rPr kumimoji="1" lang="zh-CN" altLang="en-US" sz="2400" b="1" dirty="0">
                <a:solidFill>
                  <a:srgbClr val="0000FF"/>
                </a:solidFill>
                <a:latin typeface="楷体" panose="02010609060101010101" pitchFamily="49" charset="-122"/>
                <a:ea typeface="楷体" panose="02010609060101010101" pitchFamily="49" charset="-122"/>
              </a:rPr>
              <a:t>平凡下界往往过小而失去意义。</a:t>
            </a:r>
            <a:endParaRPr kumimoji="1" lang="zh-CN" altLang="en-US" sz="2400" b="1" dirty="0">
              <a:solidFill>
                <a:srgbClr val="0000FF"/>
              </a:solidFill>
              <a:latin typeface="楷体" panose="02010609060101010101" pitchFamily="49" charset="-122"/>
              <a:ea typeface="楷体" panose="02010609060101010101" pitchFamily="49" charset="-122"/>
            </a:endParaRPr>
          </a:p>
          <a:p>
            <a:pPr>
              <a:spcBef>
                <a:spcPct val="50000"/>
              </a:spcBef>
            </a:pPr>
            <a:r>
              <a:rPr kumimoji="1" lang="zh-CN" altLang="en-US" sz="2400" b="1" dirty="0">
                <a:solidFill>
                  <a:srgbClr val="0000FF"/>
                </a:solidFill>
                <a:latin typeface="楷体" panose="02010609060101010101" pitchFamily="49" charset="-122"/>
                <a:ea typeface="楷体" panose="02010609060101010101" pitchFamily="49" charset="-122"/>
              </a:rPr>
              <a:t>例：</a:t>
            </a:r>
            <a:r>
              <a:rPr kumimoji="1" lang="en-US" altLang="zh-CN" sz="2400" b="1" dirty="0">
                <a:solidFill>
                  <a:srgbClr val="0000FF"/>
                </a:solidFill>
                <a:latin typeface="楷体" panose="02010609060101010101" pitchFamily="49" charset="-122"/>
                <a:ea typeface="楷体" panose="02010609060101010101" pitchFamily="49" charset="-122"/>
              </a:rPr>
              <a:t>TSP</a:t>
            </a:r>
            <a:r>
              <a:rPr kumimoji="1" lang="zh-CN" altLang="en-US" sz="2400" b="1" dirty="0">
                <a:solidFill>
                  <a:srgbClr val="0000FF"/>
                </a:solidFill>
                <a:latin typeface="楷体" panose="02010609060101010101" pitchFamily="49" charset="-122"/>
                <a:ea typeface="楷体" panose="02010609060101010101" pitchFamily="49" charset="-122"/>
              </a:rPr>
              <a:t>问题的平凡下界是</a:t>
            </a:r>
            <a:r>
              <a:rPr kumimoji="1" lang="en-US" altLang="zh-CN" sz="2400" b="1" dirty="0">
                <a:solidFill>
                  <a:srgbClr val="0000FF"/>
                </a:solidFill>
                <a:latin typeface="楷体" panose="02010609060101010101" pitchFamily="49" charset="-122"/>
                <a:ea typeface="楷体" panose="02010609060101010101" pitchFamily="49" charset="-122"/>
              </a:rPr>
              <a:t>Ω(n</a:t>
            </a:r>
            <a:r>
              <a:rPr kumimoji="1" lang="en-US" altLang="zh-CN" sz="2400" b="1" baseline="30000" dirty="0">
                <a:solidFill>
                  <a:srgbClr val="0000FF"/>
                </a:solidFill>
                <a:latin typeface="楷体" panose="02010609060101010101" pitchFamily="49" charset="-122"/>
                <a:ea typeface="楷体" panose="02010609060101010101" pitchFamily="49" charset="-122"/>
              </a:rPr>
              <a:t>2</a:t>
            </a:r>
            <a:r>
              <a:rPr kumimoji="1" lang="en-US" altLang="zh-CN" sz="2400" b="1" dirty="0">
                <a:solidFill>
                  <a:srgbClr val="0000FF"/>
                </a:solidFill>
                <a:latin typeface="楷体" panose="02010609060101010101" pitchFamily="49" charset="-122"/>
                <a:ea typeface="楷体" panose="02010609060101010101" pitchFamily="49" charset="-122"/>
              </a:rPr>
              <a:t>)</a:t>
            </a:r>
            <a:r>
              <a:rPr kumimoji="1" lang="zh-CN" altLang="en-US" sz="2400" b="1" dirty="0">
                <a:solidFill>
                  <a:srgbClr val="0000FF"/>
                </a:solidFill>
                <a:latin typeface="楷体" panose="02010609060101010101" pitchFamily="49" charset="-122"/>
                <a:ea typeface="楷体" panose="02010609060101010101" pitchFamily="49" charset="-122"/>
              </a:rPr>
              <a:t>。因为它的输入是</a:t>
            </a:r>
            <a:r>
              <a:rPr kumimoji="1" lang="en-US" altLang="zh-CN" sz="2400" b="1" dirty="0">
                <a:solidFill>
                  <a:srgbClr val="0000FF"/>
                </a:solidFill>
                <a:latin typeface="楷体" panose="02010609060101010101" pitchFamily="49" charset="-122"/>
                <a:ea typeface="楷体" panose="02010609060101010101" pitchFamily="49" charset="-122"/>
              </a:rPr>
              <a:t>n(n-1)/2</a:t>
            </a:r>
            <a:r>
              <a:rPr kumimoji="1" lang="zh-CN" altLang="en-US" sz="2400" b="1" dirty="0">
                <a:solidFill>
                  <a:srgbClr val="0000FF"/>
                </a:solidFill>
                <a:latin typeface="楷体" panose="02010609060101010101" pitchFamily="49" charset="-122"/>
                <a:ea typeface="楷体" panose="02010609060101010101" pitchFamily="49" charset="-122"/>
              </a:rPr>
              <a:t>个城市间的距离，它的输出是构成最有路线的</a:t>
            </a:r>
            <a:r>
              <a:rPr kumimoji="1" lang="en-US" altLang="zh-CN" sz="2400" b="1" dirty="0">
                <a:solidFill>
                  <a:srgbClr val="0000FF"/>
                </a:solidFill>
                <a:latin typeface="楷体" panose="02010609060101010101" pitchFamily="49" charset="-122"/>
                <a:ea typeface="楷体" panose="02010609060101010101" pitchFamily="49" charset="-122"/>
              </a:rPr>
              <a:t>n+1</a:t>
            </a:r>
            <a:r>
              <a:rPr kumimoji="1" lang="zh-CN" altLang="en-US" sz="2400" b="1" dirty="0">
                <a:solidFill>
                  <a:srgbClr val="0000FF"/>
                </a:solidFill>
                <a:latin typeface="楷体" panose="02010609060101010101" pitchFamily="49" charset="-122"/>
                <a:ea typeface="楷体" panose="02010609060101010101" pitchFamily="49" charset="-122"/>
              </a:rPr>
              <a:t>个城市的列表。但这个下界是绝对没用的，因为对于该问题来说，还没有一个算法的运行时间属于任意次数多项式。</a:t>
            </a:r>
            <a:endParaRPr kumimoji="1" lang="zh-CN" altLang="en-US" sz="24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323528" y="179750"/>
            <a:ext cx="8712968"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2.3.3  </a:t>
            </a:r>
            <a:r>
              <a:rPr kumimoji="1" lang="zh-CN" altLang="en-US" sz="3600" b="1" dirty="0" smtClean="0">
                <a:solidFill>
                  <a:schemeClr val="bg1"/>
                </a:solidFill>
                <a:latin typeface="黑体" panose="02010609060101010101" pitchFamily="49" charset="-122"/>
                <a:ea typeface="黑体" panose="02010609060101010101" pitchFamily="49" charset="-122"/>
              </a:rPr>
              <a:t>用决策树确认问题的难度下界 </a:t>
            </a:r>
            <a:endParaRPr kumimoji="1" lang="zh-CN" altLang="en-US" sz="3600" b="1" dirty="0" smtClean="0">
              <a:solidFill>
                <a:schemeClr val="bg1"/>
              </a:solidFill>
              <a:latin typeface="黑体" panose="02010609060101010101" pitchFamily="49" charset="-122"/>
              <a:ea typeface="黑体" panose="02010609060101010101" pitchFamily="49" charset="-122"/>
            </a:endParaRPr>
          </a:p>
        </p:txBody>
      </p:sp>
      <p:sp>
        <p:nvSpPr>
          <p:cNvPr id="6147" name="Text Box 5"/>
          <p:cNvSpPr txBox="1">
            <a:spLocks noChangeArrowheads="1"/>
          </p:cNvSpPr>
          <p:nvPr/>
        </p:nvSpPr>
        <p:spPr bwMode="auto">
          <a:xfrm>
            <a:off x="323215" y="1124585"/>
            <a:ext cx="8487410" cy="50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0000"/>
              </a:lnSpc>
              <a:spcBef>
                <a:spcPct val="50000"/>
              </a:spcBef>
              <a:buFont typeface="Arial" panose="020B0604020202020204" pitchFamily="34" charset="0"/>
              <a:buChar char="•"/>
            </a:pPr>
            <a:r>
              <a:rPr kumimoji="1" lang="zh-CN" altLang="en-US" sz="2400" b="1" dirty="0" smtClean="0">
                <a:solidFill>
                  <a:srgbClr val="CC0099"/>
                </a:solidFill>
                <a:latin typeface="楷体" panose="02010609060101010101" pitchFamily="49" charset="-122"/>
                <a:ea typeface="楷体" panose="02010609060101010101" pitchFamily="49" charset="-122"/>
              </a:rPr>
              <a:t>决策树</a:t>
            </a:r>
            <a:r>
              <a:rPr kumimoji="1" lang="zh-CN" altLang="en-US" sz="2400" b="1" dirty="0" smtClean="0">
                <a:latin typeface="楷体" panose="02010609060101010101" pitchFamily="49" charset="-122"/>
                <a:ea typeface="楷体" panose="02010609060101010101" pitchFamily="49" charset="-122"/>
              </a:rPr>
              <a:t>是一</a:t>
            </a:r>
            <a:r>
              <a:rPr kumimoji="1" lang="zh-CN" altLang="en-US" sz="2400" b="1" dirty="0">
                <a:latin typeface="楷体" panose="02010609060101010101" pitchFamily="49" charset="-122"/>
                <a:ea typeface="楷体" panose="02010609060101010101" pitchFamily="49" charset="-122"/>
              </a:rPr>
              <a:t>棵</a:t>
            </a:r>
            <a:r>
              <a:rPr kumimoji="1" lang="zh-CN" altLang="en-US" sz="2400" b="1" dirty="0" smtClean="0">
                <a:solidFill>
                  <a:schemeClr val="tx2"/>
                </a:solidFill>
                <a:latin typeface="楷体" panose="02010609060101010101" pitchFamily="49" charset="-122"/>
                <a:ea typeface="楷体" panose="02010609060101010101" pitchFamily="49" charset="-122"/>
              </a:rPr>
              <a:t>二叉树，</a:t>
            </a:r>
            <a:r>
              <a:rPr kumimoji="1" lang="zh-CN" altLang="en-US" sz="2400" b="1" dirty="0" smtClean="0">
                <a:latin typeface="楷体" panose="02010609060101010101" pitchFamily="49" charset="-122"/>
                <a:ea typeface="楷体" panose="02010609060101010101" pitchFamily="49" charset="-122"/>
              </a:rPr>
              <a:t>它</a:t>
            </a:r>
            <a:r>
              <a:rPr kumimoji="1" lang="zh-CN" altLang="en-US" sz="2400" b="1" dirty="0">
                <a:latin typeface="楷体" panose="02010609060101010101" pitchFamily="49" charset="-122"/>
                <a:ea typeface="楷体" panose="02010609060101010101" pitchFamily="49" charset="-122"/>
              </a:rPr>
              <a:t>的</a:t>
            </a:r>
            <a:r>
              <a:rPr kumimoji="1" lang="zh-CN" altLang="en-US" sz="2400" b="1" dirty="0" smtClean="0">
                <a:latin typeface="楷体" panose="02010609060101010101" pitchFamily="49" charset="-122"/>
                <a:ea typeface="楷体" panose="02010609060101010101" pitchFamily="49" charset="-122"/>
              </a:rPr>
              <a:t>每个非叶结点代表一次运算（如一次比较），对应</a:t>
            </a:r>
            <a:r>
              <a:rPr kumimoji="1" lang="zh-CN" altLang="en-US" sz="2400" b="1" dirty="0">
                <a:latin typeface="楷体" panose="02010609060101010101" pitchFamily="49" charset="-122"/>
                <a:ea typeface="楷体" panose="02010609060101010101" pitchFamily="49" charset="-122"/>
              </a:rPr>
              <a:t>一个形如</a:t>
            </a:r>
            <a:r>
              <a:rPr kumimoji="1" lang="en-US" altLang="zh-CN" sz="2400" b="1" i="1" dirty="0" err="1">
                <a:latin typeface="楷体" panose="02010609060101010101" pitchFamily="49" charset="-122"/>
                <a:ea typeface="楷体" panose="02010609060101010101" pitchFamily="49" charset="-122"/>
              </a:rPr>
              <a:t>x</a:t>
            </a:r>
            <a:r>
              <a:rPr kumimoji="1" lang="en-US" altLang="zh-CN" sz="2400" b="1" dirty="0" err="1">
                <a:latin typeface="楷体" panose="02010609060101010101" pitchFamily="49" charset="-122"/>
                <a:ea typeface="楷体" panose="02010609060101010101" pitchFamily="49" charset="-122"/>
              </a:rPr>
              <a:t>≤</a:t>
            </a:r>
            <a:r>
              <a:rPr kumimoji="1" lang="en-US" altLang="zh-CN" sz="2400" b="1" i="1" dirty="0" err="1">
                <a:latin typeface="楷体" panose="02010609060101010101" pitchFamily="49" charset="-122"/>
                <a:ea typeface="楷体" panose="02010609060101010101" pitchFamily="49" charset="-122"/>
              </a:rPr>
              <a:t>y</a:t>
            </a:r>
            <a:r>
              <a:rPr kumimoji="1" lang="zh-CN" altLang="en-US" sz="2400" b="1" dirty="0">
                <a:latin typeface="楷体" panose="02010609060101010101" pitchFamily="49" charset="-122"/>
                <a:ea typeface="楷体" panose="02010609060101010101" pitchFamily="49" charset="-122"/>
              </a:rPr>
              <a:t>的比较，如果关系成立，则控制转移到该结点的左子树，否则，控制转移到该结点的右子树</a:t>
            </a:r>
            <a:r>
              <a:rPr kumimoji="1" lang="zh-CN" altLang="en-US" sz="2400" b="1" dirty="0" smtClean="0">
                <a:latin typeface="楷体" panose="02010609060101010101" pitchFamily="49" charset="-122"/>
                <a:ea typeface="楷体" panose="02010609060101010101" pitchFamily="49" charset="-122"/>
              </a:rPr>
              <a:t>，每个</a:t>
            </a:r>
            <a:r>
              <a:rPr kumimoji="1" lang="zh-CN" altLang="en-US" sz="2400" b="1" dirty="0">
                <a:latin typeface="楷体" panose="02010609060101010101" pitchFamily="49" charset="-122"/>
                <a:ea typeface="楷体" panose="02010609060101010101" pitchFamily="49" charset="-122"/>
              </a:rPr>
              <a:t>叶子</a:t>
            </a:r>
            <a:r>
              <a:rPr kumimoji="1" lang="zh-CN" altLang="en-US" sz="2400" b="1" dirty="0" smtClean="0">
                <a:latin typeface="楷体" panose="02010609060101010101" pitchFamily="49" charset="-122"/>
                <a:ea typeface="楷体" panose="02010609060101010101" pitchFamily="49" charset="-122"/>
              </a:rPr>
              <a:t>结点代表问题</a:t>
            </a:r>
            <a:r>
              <a:rPr kumimoji="1" lang="zh-CN" altLang="en-US" sz="2400" b="1" dirty="0">
                <a:latin typeface="楷体" panose="02010609060101010101" pitchFamily="49" charset="-122"/>
                <a:ea typeface="楷体" panose="02010609060101010101" pitchFamily="49" charset="-122"/>
              </a:rPr>
              <a:t>的一</a:t>
            </a:r>
            <a:r>
              <a:rPr kumimoji="1" lang="zh-CN" altLang="en-US" sz="2400" b="1" dirty="0" smtClean="0">
                <a:latin typeface="楷体" panose="02010609060101010101" pitchFamily="49" charset="-122"/>
                <a:ea typeface="楷体" panose="02010609060101010101" pitchFamily="49" charset="-122"/>
              </a:rPr>
              <a:t>个输出结果。</a:t>
            </a:r>
            <a:endParaRPr kumimoji="1" lang="en-US" altLang="zh-CN" sz="2400" b="1" dirty="0" smtClean="0">
              <a:latin typeface="楷体" panose="02010609060101010101" pitchFamily="49" charset="-122"/>
              <a:ea typeface="楷体" panose="02010609060101010101" pitchFamily="49" charset="-122"/>
            </a:endParaRPr>
          </a:p>
          <a:p>
            <a:pPr marL="342900" indent="-342900" eaLnBrk="1" hangingPunct="1">
              <a:lnSpc>
                <a:spcPct val="120000"/>
              </a:lnSpc>
              <a:spcBef>
                <a:spcPct val="50000"/>
              </a:spcBef>
              <a:buFont typeface="Arial" panose="020B0604020202020204" pitchFamily="34" charset="0"/>
              <a:buChar char="•"/>
            </a:pPr>
            <a:r>
              <a:rPr kumimoji="1" lang="zh-CN" altLang="en-US" sz="2400" b="1" dirty="0" smtClean="0">
                <a:latin typeface="楷体" panose="02010609060101010101" pitchFamily="49" charset="-122"/>
                <a:ea typeface="楷体" panose="02010609060101010101" pitchFamily="49" charset="-122"/>
              </a:rPr>
              <a:t>任何算法要得到输出就必须完成从根到叶的路径上的所有的运算。</a:t>
            </a:r>
            <a:endParaRPr kumimoji="1" lang="en-US" altLang="zh-CN" sz="2400" b="1" dirty="0" smtClean="0">
              <a:latin typeface="楷体" panose="02010609060101010101" pitchFamily="49" charset="-122"/>
              <a:ea typeface="楷体" panose="02010609060101010101" pitchFamily="49" charset="-122"/>
            </a:endParaRPr>
          </a:p>
          <a:p>
            <a:pPr marL="342900" indent="-342900" eaLnBrk="1" hangingPunct="1">
              <a:lnSpc>
                <a:spcPct val="120000"/>
              </a:lnSpc>
              <a:spcBef>
                <a:spcPct val="50000"/>
              </a:spcBef>
              <a:buFont typeface="Arial" panose="020B0604020202020204" pitchFamily="34" charset="0"/>
              <a:buChar char="•"/>
            </a:pPr>
            <a:r>
              <a:rPr kumimoji="1" lang="zh-CN" altLang="en-US" sz="2400" b="1" dirty="0" smtClean="0">
                <a:latin typeface="楷体" panose="02010609060101010101" pitchFamily="49" charset="-122"/>
                <a:ea typeface="楷体" panose="02010609060101010101" pitchFamily="49" charset="-122"/>
              </a:rPr>
              <a:t>如果叶结点为所有的输出，则</a:t>
            </a:r>
            <a:r>
              <a:rPr kumimoji="1" lang="zh-CN" altLang="en-US" sz="2400" b="1" dirty="0" smtClean="0">
                <a:solidFill>
                  <a:srgbClr val="CC0099"/>
                </a:solidFill>
                <a:latin typeface="楷体" panose="02010609060101010101" pitchFamily="49" charset="-122"/>
                <a:ea typeface="楷体" panose="02010609060101010101" pitchFamily="49" charset="-122"/>
              </a:rPr>
              <a:t>问题的难度下界不低于决策树的深度</a:t>
            </a:r>
            <a:r>
              <a:rPr kumimoji="1" lang="zh-CN" altLang="en-US" sz="2400" b="1" dirty="0" smtClean="0">
                <a:latin typeface="楷体" panose="02010609060101010101" pitchFamily="49" charset="-122"/>
                <a:ea typeface="楷体" panose="02010609060101010101" pitchFamily="49" charset="-122"/>
              </a:rPr>
              <a:t>。</a:t>
            </a:r>
            <a:endParaRPr kumimoji="1" lang="zh-CN" altLang="en-US" sz="2400" b="1" dirty="0">
              <a:latin typeface="楷体" panose="02010609060101010101" pitchFamily="49" charset="-122"/>
              <a:ea typeface="楷体" panose="02010609060101010101" pitchFamily="49" charset="-122"/>
            </a:endParaRPr>
          </a:p>
          <a:p>
            <a:pPr eaLnBrk="1" hangingPunct="1">
              <a:lnSpc>
                <a:spcPct val="120000"/>
              </a:lnSpc>
              <a:spcBef>
                <a:spcPct val="50000"/>
              </a:spcBef>
              <a:buFont typeface="Wingdings" panose="05000000000000000000" pitchFamily="2" charset="2"/>
              <a:buChar char="v"/>
            </a:pPr>
            <a:r>
              <a:rPr kumimoji="1" lang="zh-CN" altLang="en-US" sz="2400" b="1" dirty="0">
                <a:solidFill>
                  <a:srgbClr val="0000FF"/>
                </a:solidFill>
                <a:latin typeface="楷体" panose="02010609060101010101" pitchFamily="49" charset="-122"/>
                <a:ea typeface="楷体" panose="02010609060101010101" pitchFamily="49" charset="-122"/>
              </a:rPr>
              <a:t> 在用判定树模型建立问题的时间下界时，通常忽略求解问题的所有算术运算，只考虑分支执行时的转移次数。  </a:t>
            </a:r>
            <a:r>
              <a:rPr kumimoji="1" lang="zh-CN" altLang="en-US" sz="2400" b="1" dirty="0">
                <a:latin typeface="楷体" panose="02010609060101010101" pitchFamily="49" charset="-122"/>
                <a:ea typeface="楷体" panose="02010609060101010101" pitchFamily="49" charset="-122"/>
              </a:rPr>
              <a:t>      </a:t>
            </a:r>
            <a:endParaRPr kumimoji="1" lang="zh-CN" altLang="en-US" sz="2400" b="1" dirty="0">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42"/>
          <p:cNvGrpSpPr/>
          <p:nvPr/>
        </p:nvGrpSpPr>
        <p:grpSpPr bwMode="auto">
          <a:xfrm>
            <a:off x="179388" y="2133600"/>
            <a:ext cx="8789987" cy="3527425"/>
            <a:chOff x="249" y="754"/>
            <a:chExt cx="5171" cy="2098"/>
          </a:xfrm>
        </p:grpSpPr>
        <p:sp>
          <p:nvSpPr>
            <p:cNvPr id="7172" name="AutoShape 5"/>
            <p:cNvSpPr>
              <a:spLocks noChangeArrowheads="1"/>
            </p:cNvSpPr>
            <p:nvPr/>
          </p:nvSpPr>
          <p:spPr bwMode="auto">
            <a:xfrm>
              <a:off x="2196" y="754"/>
              <a:ext cx="770" cy="302"/>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3" name="Text Box 6"/>
            <p:cNvSpPr txBox="1">
              <a:spLocks noChangeArrowheads="1"/>
            </p:cNvSpPr>
            <p:nvPr/>
          </p:nvSpPr>
          <p:spPr bwMode="auto">
            <a:xfrm>
              <a:off x="2405" y="828"/>
              <a:ext cx="34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endParaRPr lang="en-US" altLang="zh-CN" sz="2000" b="1"/>
            </a:p>
          </p:txBody>
        </p:sp>
        <p:sp>
          <p:nvSpPr>
            <p:cNvPr id="7174" name="Text Box 7"/>
            <p:cNvSpPr txBox="1">
              <a:spLocks noChangeArrowheads="1"/>
            </p:cNvSpPr>
            <p:nvPr/>
          </p:nvSpPr>
          <p:spPr bwMode="auto">
            <a:xfrm>
              <a:off x="249" y="1933"/>
              <a:ext cx="635" cy="23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endParaRPr lang="en-US" altLang="zh-CN" sz="2000" b="1"/>
            </a:p>
          </p:txBody>
        </p:sp>
        <p:sp>
          <p:nvSpPr>
            <p:cNvPr id="7175" name="Text Box 9"/>
            <p:cNvSpPr txBox="1">
              <a:spLocks noChangeArrowheads="1"/>
            </p:cNvSpPr>
            <p:nvPr/>
          </p:nvSpPr>
          <p:spPr bwMode="auto">
            <a:xfrm>
              <a:off x="1804" y="852"/>
              <a:ext cx="1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是</a:t>
              </a:r>
              <a:endParaRPr lang="zh-CN" altLang="en-US" sz="2000" b="1"/>
            </a:p>
          </p:txBody>
        </p:sp>
        <p:sp>
          <p:nvSpPr>
            <p:cNvPr id="7176" name="Text Box 10"/>
            <p:cNvSpPr txBox="1">
              <a:spLocks noChangeArrowheads="1"/>
            </p:cNvSpPr>
            <p:nvPr/>
          </p:nvSpPr>
          <p:spPr bwMode="auto">
            <a:xfrm>
              <a:off x="540" y="1506"/>
              <a:ext cx="1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是</a:t>
              </a:r>
              <a:endParaRPr lang="zh-CN" altLang="en-US" sz="2000" b="1"/>
            </a:p>
          </p:txBody>
        </p:sp>
        <p:sp>
          <p:nvSpPr>
            <p:cNvPr id="7177" name="Text Box 11"/>
            <p:cNvSpPr txBox="1">
              <a:spLocks noChangeArrowheads="1"/>
            </p:cNvSpPr>
            <p:nvPr/>
          </p:nvSpPr>
          <p:spPr bwMode="auto">
            <a:xfrm>
              <a:off x="3196" y="1548"/>
              <a:ext cx="1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是</a:t>
              </a:r>
              <a:endParaRPr lang="zh-CN" altLang="en-US" sz="2000" b="1"/>
            </a:p>
          </p:txBody>
        </p:sp>
        <p:sp>
          <p:nvSpPr>
            <p:cNvPr id="7178" name="Text Box 12"/>
            <p:cNvSpPr txBox="1">
              <a:spLocks noChangeArrowheads="1"/>
            </p:cNvSpPr>
            <p:nvPr/>
          </p:nvSpPr>
          <p:spPr bwMode="auto">
            <a:xfrm>
              <a:off x="3176" y="852"/>
              <a:ext cx="1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否</a:t>
              </a:r>
              <a:endParaRPr lang="zh-CN" altLang="en-US" sz="2000" b="1"/>
            </a:p>
          </p:txBody>
        </p:sp>
        <p:sp>
          <p:nvSpPr>
            <p:cNvPr id="7179" name="Text Box 13"/>
            <p:cNvSpPr txBox="1">
              <a:spLocks noChangeArrowheads="1"/>
            </p:cNvSpPr>
            <p:nvPr/>
          </p:nvSpPr>
          <p:spPr bwMode="auto">
            <a:xfrm>
              <a:off x="1756" y="1523"/>
              <a:ext cx="19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否</a:t>
              </a:r>
              <a:endParaRPr lang="zh-CN" altLang="en-US" sz="2000" b="1"/>
            </a:p>
          </p:txBody>
        </p:sp>
        <p:sp>
          <p:nvSpPr>
            <p:cNvPr id="7180" name="Text Box 14"/>
            <p:cNvSpPr txBox="1">
              <a:spLocks noChangeArrowheads="1"/>
            </p:cNvSpPr>
            <p:nvPr/>
          </p:nvSpPr>
          <p:spPr bwMode="auto">
            <a:xfrm>
              <a:off x="4433" y="1540"/>
              <a:ext cx="1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否</a:t>
              </a:r>
              <a:endParaRPr lang="zh-CN" altLang="en-US" sz="2000" b="1"/>
            </a:p>
          </p:txBody>
        </p:sp>
        <p:sp>
          <p:nvSpPr>
            <p:cNvPr id="7181" name="AutoShape 15"/>
            <p:cNvSpPr>
              <a:spLocks noChangeArrowheads="1"/>
            </p:cNvSpPr>
            <p:nvPr/>
          </p:nvSpPr>
          <p:spPr bwMode="auto">
            <a:xfrm>
              <a:off x="3514" y="1365"/>
              <a:ext cx="770" cy="302"/>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 name="Text Box 16"/>
            <p:cNvSpPr txBox="1">
              <a:spLocks noChangeArrowheads="1"/>
            </p:cNvSpPr>
            <p:nvPr/>
          </p:nvSpPr>
          <p:spPr bwMode="auto">
            <a:xfrm>
              <a:off x="3723" y="1439"/>
              <a:ext cx="34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endParaRPr lang="en-US" altLang="zh-CN" sz="2000" b="1"/>
            </a:p>
          </p:txBody>
        </p:sp>
        <p:sp>
          <p:nvSpPr>
            <p:cNvPr id="7183" name="AutoShape 17"/>
            <p:cNvSpPr>
              <a:spLocks noChangeArrowheads="1"/>
            </p:cNvSpPr>
            <p:nvPr/>
          </p:nvSpPr>
          <p:spPr bwMode="auto">
            <a:xfrm>
              <a:off x="851" y="1337"/>
              <a:ext cx="770" cy="301"/>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4" name="Text Box 18"/>
            <p:cNvSpPr txBox="1">
              <a:spLocks noChangeArrowheads="1"/>
            </p:cNvSpPr>
            <p:nvPr/>
          </p:nvSpPr>
          <p:spPr bwMode="auto">
            <a:xfrm>
              <a:off x="1060" y="1411"/>
              <a:ext cx="34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endParaRPr lang="en-US" altLang="zh-CN" sz="2000" b="1"/>
            </a:p>
          </p:txBody>
        </p:sp>
        <p:sp>
          <p:nvSpPr>
            <p:cNvPr id="7185" name="Text Box 19"/>
            <p:cNvSpPr txBox="1">
              <a:spLocks noChangeArrowheads="1"/>
            </p:cNvSpPr>
            <p:nvPr/>
          </p:nvSpPr>
          <p:spPr bwMode="auto">
            <a:xfrm>
              <a:off x="2926" y="1977"/>
              <a:ext cx="635" cy="23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endParaRPr lang="en-US" altLang="zh-CN" sz="2000" b="1"/>
            </a:p>
          </p:txBody>
        </p:sp>
        <p:sp>
          <p:nvSpPr>
            <p:cNvPr id="7186" name="AutoShape 20"/>
            <p:cNvSpPr>
              <a:spLocks noChangeArrowheads="1"/>
            </p:cNvSpPr>
            <p:nvPr/>
          </p:nvSpPr>
          <p:spPr bwMode="auto">
            <a:xfrm>
              <a:off x="4183" y="1978"/>
              <a:ext cx="771" cy="301"/>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 name="Text Box 21"/>
            <p:cNvSpPr txBox="1">
              <a:spLocks noChangeArrowheads="1"/>
            </p:cNvSpPr>
            <p:nvPr/>
          </p:nvSpPr>
          <p:spPr bwMode="auto">
            <a:xfrm>
              <a:off x="4393" y="2052"/>
              <a:ext cx="34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endParaRPr lang="en-US" altLang="zh-CN" sz="2000" b="1"/>
            </a:p>
          </p:txBody>
        </p:sp>
        <p:sp>
          <p:nvSpPr>
            <p:cNvPr id="7188" name="Text Box 22"/>
            <p:cNvSpPr txBox="1">
              <a:spLocks noChangeArrowheads="1"/>
            </p:cNvSpPr>
            <p:nvPr/>
          </p:nvSpPr>
          <p:spPr bwMode="auto">
            <a:xfrm>
              <a:off x="4785" y="2616"/>
              <a:ext cx="635" cy="23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endParaRPr lang="en-US" altLang="zh-CN" sz="2000" b="1"/>
            </a:p>
          </p:txBody>
        </p:sp>
        <p:sp>
          <p:nvSpPr>
            <p:cNvPr id="7189" name="Text Box 23"/>
            <p:cNvSpPr txBox="1">
              <a:spLocks noChangeArrowheads="1"/>
            </p:cNvSpPr>
            <p:nvPr/>
          </p:nvSpPr>
          <p:spPr bwMode="auto">
            <a:xfrm>
              <a:off x="3703" y="2618"/>
              <a:ext cx="635" cy="23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endParaRPr lang="en-US" altLang="zh-CN" sz="2000" b="1"/>
            </a:p>
          </p:txBody>
        </p:sp>
        <p:sp>
          <p:nvSpPr>
            <p:cNvPr id="7190" name="AutoShape 24"/>
            <p:cNvSpPr>
              <a:spLocks noChangeArrowheads="1"/>
            </p:cNvSpPr>
            <p:nvPr/>
          </p:nvSpPr>
          <p:spPr bwMode="auto">
            <a:xfrm>
              <a:off x="1594" y="1933"/>
              <a:ext cx="771" cy="302"/>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1" name="Text Box 25"/>
            <p:cNvSpPr txBox="1">
              <a:spLocks noChangeArrowheads="1"/>
            </p:cNvSpPr>
            <p:nvPr/>
          </p:nvSpPr>
          <p:spPr bwMode="auto">
            <a:xfrm>
              <a:off x="1804" y="2007"/>
              <a:ext cx="34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endParaRPr lang="en-US" altLang="zh-CN" sz="2000" b="1"/>
            </a:p>
          </p:txBody>
        </p:sp>
        <p:sp>
          <p:nvSpPr>
            <p:cNvPr id="7192" name="Line 26"/>
            <p:cNvSpPr>
              <a:spLocks noChangeShapeType="1"/>
            </p:cNvSpPr>
            <p:nvPr/>
          </p:nvSpPr>
          <p:spPr bwMode="auto">
            <a:xfrm flipH="1">
              <a:off x="1236" y="904"/>
              <a:ext cx="960" cy="4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93" name="Line 27"/>
            <p:cNvSpPr>
              <a:spLocks noChangeShapeType="1"/>
            </p:cNvSpPr>
            <p:nvPr/>
          </p:nvSpPr>
          <p:spPr bwMode="auto">
            <a:xfrm>
              <a:off x="2960" y="904"/>
              <a:ext cx="939" cy="4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94" name="Line 28"/>
            <p:cNvSpPr>
              <a:spLocks noChangeShapeType="1"/>
            </p:cNvSpPr>
            <p:nvPr/>
          </p:nvSpPr>
          <p:spPr bwMode="auto">
            <a:xfrm flipH="1">
              <a:off x="3264" y="1523"/>
              <a:ext cx="250" cy="44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95" name="Line 29"/>
            <p:cNvSpPr>
              <a:spLocks noChangeShapeType="1"/>
            </p:cNvSpPr>
            <p:nvPr/>
          </p:nvSpPr>
          <p:spPr bwMode="auto">
            <a:xfrm>
              <a:off x="4278" y="1510"/>
              <a:ext cx="29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96" name="Line 30"/>
            <p:cNvSpPr>
              <a:spLocks noChangeShapeType="1"/>
            </p:cNvSpPr>
            <p:nvPr/>
          </p:nvSpPr>
          <p:spPr bwMode="auto">
            <a:xfrm flipH="1">
              <a:off x="3987" y="2135"/>
              <a:ext cx="189" cy="47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97" name="Line 31"/>
            <p:cNvSpPr>
              <a:spLocks noChangeShapeType="1"/>
            </p:cNvSpPr>
            <p:nvPr/>
          </p:nvSpPr>
          <p:spPr bwMode="auto">
            <a:xfrm>
              <a:off x="4947" y="2129"/>
              <a:ext cx="230" cy="4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98" name="Line 32"/>
            <p:cNvSpPr>
              <a:spLocks noChangeShapeType="1"/>
            </p:cNvSpPr>
            <p:nvPr/>
          </p:nvSpPr>
          <p:spPr bwMode="auto">
            <a:xfrm flipH="1">
              <a:off x="533" y="1494"/>
              <a:ext cx="311" cy="43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99" name="Line 33"/>
            <p:cNvSpPr>
              <a:spLocks noChangeShapeType="1"/>
            </p:cNvSpPr>
            <p:nvPr/>
          </p:nvSpPr>
          <p:spPr bwMode="auto">
            <a:xfrm>
              <a:off x="1608" y="1480"/>
              <a:ext cx="378" cy="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00" name="Text Box 34"/>
            <p:cNvSpPr txBox="1">
              <a:spLocks noChangeArrowheads="1"/>
            </p:cNvSpPr>
            <p:nvPr/>
          </p:nvSpPr>
          <p:spPr bwMode="auto">
            <a:xfrm>
              <a:off x="2250" y="2618"/>
              <a:ext cx="635" cy="23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endParaRPr lang="en-US" altLang="zh-CN" sz="2000" b="1"/>
            </a:p>
          </p:txBody>
        </p:sp>
        <p:sp>
          <p:nvSpPr>
            <p:cNvPr id="7201" name="Text Box 35"/>
            <p:cNvSpPr txBox="1">
              <a:spLocks noChangeArrowheads="1"/>
            </p:cNvSpPr>
            <p:nvPr/>
          </p:nvSpPr>
          <p:spPr bwMode="auto">
            <a:xfrm>
              <a:off x="1013" y="2603"/>
              <a:ext cx="635" cy="23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&lt;</a:t>
              </a:r>
              <a:r>
                <a:rPr lang="en-US" altLang="zh-CN" sz="2000" b="1" i="1">
                  <a:latin typeface="Times New Roman" panose="02020603050405020304" pitchFamily="18" charset="0"/>
                </a:rPr>
                <a:t>a</a:t>
              </a:r>
              <a:r>
                <a:rPr lang="en-US" altLang="zh-CN" sz="2000" b="1" baseline="-25000">
                  <a:latin typeface="Times New Roman" panose="02020603050405020304" pitchFamily="18" charset="0"/>
                </a:rPr>
                <a:t>2</a:t>
              </a:r>
              <a:endParaRPr lang="en-US" altLang="zh-CN" sz="2000" b="1"/>
            </a:p>
          </p:txBody>
        </p:sp>
        <p:sp>
          <p:nvSpPr>
            <p:cNvPr id="7202" name="Line 36"/>
            <p:cNvSpPr>
              <a:spLocks noChangeShapeType="1"/>
            </p:cNvSpPr>
            <p:nvPr/>
          </p:nvSpPr>
          <p:spPr bwMode="auto">
            <a:xfrm flipH="1">
              <a:off x="1310" y="2082"/>
              <a:ext cx="284" cy="52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03" name="Line 37"/>
            <p:cNvSpPr>
              <a:spLocks noChangeShapeType="1"/>
            </p:cNvSpPr>
            <p:nvPr/>
          </p:nvSpPr>
          <p:spPr bwMode="auto">
            <a:xfrm>
              <a:off x="2365" y="2090"/>
              <a:ext cx="243" cy="5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04" name="Text Box 38"/>
            <p:cNvSpPr txBox="1">
              <a:spLocks noChangeArrowheads="1"/>
            </p:cNvSpPr>
            <p:nvPr/>
          </p:nvSpPr>
          <p:spPr bwMode="auto">
            <a:xfrm>
              <a:off x="5082" y="2197"/>
              <a:ext cx="1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否</a:t>
              </a:r>
              <a:endParaRPr lang="zh-CN" altLang="en-US" sz="2000" b="1"/>
            </a:p>
          </p:txBody>
        </p:sp>
        <p:sp>
          <p:nvSpPr>
            <p:cNvPr id="7205" name="Text Box 39"/>
            <p:cNvSpPr txBox="1">
              <a:spLocks noChangeArrowheads="1"/>
            </p:cNvSpPr>
            <p:nvPr/>
          </p:nvSpPr>
          <p:spPr bwMode="auto">
            <a:xfrm>
              <a:off x="2493" y="2197"/>
              <a:ext cx="1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否</a:t>
              </a:r>
              <a:endParaRPr lang="zh-CN" altLang="en-US" sz="2000" b="1"/>
            </a:p>
          </p:txBody>
        </p:sp>
        <p:sp>
          <p:nvSpPr>
            <p:cNvPr id="7206" name="Text Box 40"/>
            <p:cNvSpPr txBox="1">
              <a:spLocks noChangeArrowheads="1"/>
            </p:cNvSpPr>
            <p:nvPr/>
          </p:nvSpPr>
          <p:spPr bwMode="auto">
            <a:xfrm>
              <a:off x="3899" y="2213"/>
              <a:ext cx="18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是</a:t>
              </a:r>
              <a:endParaRPr lang="zh-CN" altLang="en-US" sz="2000" b="1"/>
            </a:p>
          </p:txBody>
        </p:sp>
        <p:sp>
          <p:nvSpPr>
            <p:cNvPr id="7207" name="Text Box 41"/>
            <p:cNvSpPr txBox="1">
              <a:spLocks noChangeArrowheads="1"/>
            </p:cNvSpPr>
            <p:nvPr/>
          </p:nvSpPr>
          <p:spPr bwMode="auto">
            <a:xfrm>
              <a:off x="1263" y="2175"/>
              <a:ext cx="18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000" b="1">
                  <a:latin typeface="Times New Roman" panose="02020603050405020304" pitchFamily="18" charset="0"/>
                </a:rPr>
                <a:t>是</a:t>
              </a:r>
              <a:endParaRPr lang="zh-CN" altLang="en-US" sz="2000" b="1"/>
            </a:p>
          </p:txBody>
        </p:sp>
      </p:grpSp>
      <p:sp>
        <p:nvSpPr>
          <p:cNvPr id="7171" name="Rectangle 43"/>
          <p:cNvSpPr>
            <a:spLocks noChangeArrowheads="1"/>
          </p:cNvSpPr>
          <p:nvPr/>
        </p:nvSpPr>
        <p:spPr bwMode="auto">
          <a:xfrm>
            <a:off x="902970" y="1189038"/>
            <a:ext cx="51879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楷体" panose="02010609060101010101" pitchFamily="49" charset="-122"/>
                <a:ea typeface="楷体" panose="02010609060101010101" pitchFamily="49" charset="-122"/>
              </a:rPr>
              <a:t>例：对三个数进行排序的判定树</a:t>
            </a:r>
            <a:endParaRPr lang="zh-CN" altLang="en-US" sz="2800" b="1">
              <a:latin typeface="楷体" panose="02010609060101010101" pitchFamily="49" charset="-122"/>
              <a:ea typeface="楷体" panose="02010609060101010101" pitchFamily="49" charset="-122"/>
            </a:endParaRPr>
          </a:p>
        </p:txBody>
      </p:sp>
      <p:sp>
        <p:nvSpPr>
          <p:cNvPr id="6146" name="Text Box 4"/>
          <p:cNvSpPr txBox="1">
            <a:spLocks noChangeArrowheads="1"/>
          </p:cNvSpPr>
          <p:nvPr/>
        </p:nvSpPr>
        <p:spPr bwMode="auto">
          <a:xfrm>
            <a:off x="323528" y="179750"/>
            <a:ext cx="8712968"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2.3.3  </a:t>
            </a:r>
            <a:r>
              <a:rPr kumimoji="1" lang="zh-CN" altLang="en-US" sz="3600" b="1" dirty="0" smtClean="0">
                <a:solidFill>
                  <a:schemeClr val="bg1"/>
                </a:solidFill>
                <a:latin typeface="黑体" panose="02010609060101010101" pitchFamily="49" charset="-122"/>
                <a:ea typeface="黑体" panose="02010609060101010101" pitchFamily="49" charset="-122"/>
              </a:rPr>
              <a:t>用决策树确认问题的难度下界 </a:t>
            </a:r>
            <a:endParaRPr kumimoji="1" lang="zh-CN" altLang="en-US" sz="3600" b="1"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388298" y="258158"/>
            <a:ext cx="871296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solidFill>
                  <a:schemeClr val="bg1"/>
                </a:solidFill>
                <a:latin typeface="黑体" panose="02010609060101010101" pitchFamily="49" charset="-122"/>
                <a:ea typeface="黑体" panose="02010609060101010101" pitchFamily="49" charset="-122"/>
              </a:rPr>
              <a:t>2.3.4  </a:t>
            </a:r>
            <a:r>
              <a:rPr kumimoji="1" lang="zh-CN" altLang="en-US" sz="3200" b="1" dirty="0" smtClean="0">
                <a:solidFill>
                  <a:schemeClr val="bg1"/>
                </a:solidFill>
                <a:latin typeface="黑体" panose="02010609060101010101" pitchFamily="49" charset="-122"/>
                <a:ea typeface="黑体" panose="02010609060101010101" pitchFamily="49" charset="-122"/>
              </a:rPr>
              <a:t>用规约方法确认问题的难度下界 </a:t>
            </a:r>
            <a:endParaRPr kumimoji="1" lang="zh-CN" altLang="en-US" sz="3200" b="1" dirty="0" smtClean="0">
              <a:solidFill>
                <a:schemeClr val="bg1"/>
              </a:solidFill>
              <a:latin typeface="黑体" panose="02010609060101010101" pitchFamily="49" charset="-122"/>
              <a:ea typeface="黑体" panose="02010609060101010101" pitchFamily="49" charset="-122"/>
            </a:endParaRPr>
          </a:p>
        </p:txBody>
      </p:sp>
      <p:sp>
        <p:nvSpPr>
          <p:cNvPr id="6147" name="Text Box 5"/>
          <p:cNvSpPr txBox="1">
            <a:spLocks noChangeArrowheads="1"/>
          </p:cNvSpPr>
          <p:nvPr/>
        </p:nvSpPr>
        <p:spPr bwMode="auto">
          <a:xfrm>
            <a:off x="323528" y="1772816"/>
            <a:ext cx="8064500" cy="310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0000"/>
              </a:lnSpc>
              <a:spcBef>
                <a:spcPct val="50000"/>
              </a:spcBef>
              <a:buFont typeface="Arial" panose="020B0604020202020204" pitchFamily="34" charset="0"/>
              <a:buChar char="•"/>
            </a:pPr>
            <a:r>
              <a:rPr kumimoji="1" lang="zh-CN" altLang="en-US" sz="2800" b="1" dirty="0" smtClean="0">
                <a:latin typeface="楷体" panose="02010609060101010101" pitchFamily="49" charset="-122"/>
                <a:ea typeface="楷体" panose="02010609060101010101" pitchFamily="49" charset="-122"/>
              </a:rPr>
              <a:t>目标：确定问题</a:t>
            </a:r>
            <a:r>
              <a:rPr kumimoji="1" lang="en-US" altLang="zh-CN" sz="2800" b="1" dirty="0" smtClean="0">
                <a:latin typeface="楷体" panose="02010609060101010101" pitchFamily="49" charset="-122"/>
                <a:ea typeface="楷体" panose="02010609060101010101" pitchFamily="49" charset="-122"/>
              </a:rPr>
              <a:t>P</a:t>
            </a:r>
            <a:r>
              <a:rPr kumimoji="1" lang="zh-CN" altLang="en-US" sz="2800" b="1" dirty="0" smtClean="0">
                <a:latin typeface="楷体" panose="02010609060101010101" pitchFamily="49" charset="-122"/>
                <a:ea typeface="楷体" panose="02010609060101010101" pitchFamily="49" charset="-122"/>
              </a:rPr>
              <a:t>的难度下界</a:t>
            </a:r>
            <a:endParaRPr kumimoji="1" lang="en-US" altLang="zh-CN" sz="2800" b="1" dirty="0" smtClean="0">
              <a:latin typeface="楷体" panose="02010609060101010101" pitchFamily="49" charset="-122"/>
              <a:ea typeface="楷体" panose="02010609060101010101" pitchFamily="49" charset="-122"/>
            </a:endParaRPr>
          </a:p>
          <a:p>
            <a:pPr marL="342900" indent="-342900" eaLnBrk="1" hangingPunct="1">
              <a:lnSpc>
                <a:spcPct val="120000"/>
              </a:lnSpc>
              <a:spcBef>
                <a:spcPct val="50000"/>
              </a:spcBef>
              <a:buFont typeface="Arial" panose="020B0604020202020204" pitchFamily="34" charset="0"/>
              <a:buChar char="•"/>
            </a:pPr>
            <a:r>
              <a:rPr kumimoji="1" lang="zh-CN" altLang="en-US" sz="2800" b="1" dirty="0" smtClean="0">
                <a:latin typeface="楷体" panose="02010609060101010101" pitchFamily="49" charset="-122"/>
                <a:ea typeface="楷体" panose="02010609060101010101" pitchFamily="49" charset="-122"/>
              </a:rPr>
              <a:t>已知：问题</a:t>
            </a:r>
            <a:r>
              <a:rPr kumimoji="1" lang="en-US" altLang="zh-CN" sz="2800" b="1" dirty="0" smtClean="0">
                <a:latin typeface="楷体" panose="02010609060101010101" pitchFamily="49" charset="-122"/>
                <a:ea typeface="楷体" panose="02010609060101010101" pitchFamily="49" charset="-122"/>
              </a:rPr>
              <a:t>Q</a:t>
            </a:r>
            <a:r>
              <a:rPr kumimoji="1" lang="zh-CN" altLang="en-US" sz="2800" b="1" dirty="0" smtClean="0">
                <a:latin typeface="楷体" panose="02010609060101010101" pitchFamily="49" charset="-122"/>
                <a:ea typeface="楷体" panose="02010609060101010101" pitchFamily="49" charset="-122"/>
              </a:rPr>
              <a:t>的难度下界为</a:t>
            </a:r>
            <a:r>
              <a:rPr kumimoji="1" lang="en-US" altLang="zh-CN" sz="2800" b="1" dirty="0" smtClean="0">
                <a:latin typeface="楷体" panose="02010609060101010101" pitchFamily="49" charset="-122"/>
                <a:ea typeface="楷体" panose="02010609060101010101" pitchFamily="49" charset="-122"/>
              </a:rPr>
              <a:t>T(n)</a:t>
            </a:r>
            <a:r>
              <a:rPr kumimoji="1" lang="zh-CN" altLang="en-US" sz="2800" b="1" dirty="0" smtClean="0">
                <a:latin typeface="楷体" panose="02010609060101010101" pitchFamily="49" charset="-122"/>
                <a:ea typeface="楷体" panose="02010609060101010101" pitchFamily="49" charset="-122"/>
              </a:rPr>
              <a:t>。</a:t>
            </a:r>
            <a:endParaRPr kumimoji="1" lang="en-US" altLang="zh-CN" sz="2800" b="1" dirty="0" smtClean="0">
              <a:latin typeface="楷体" panose="02010609060101010101" pitchFamily="49" charset="-122"/>
              <a:ea typeface="楷体" panose="02010609060101010101" pitchFamily="49" charset="-122"/>
            </a:endParaRPr>
          </a:p>
          <a:p>
            <a:pPr marL="342900" indent="-342900" eaLnBrk="1" hangingPunct="1">
              <a:lnSpc>
                <a:spcPct val="120000"/>
              </a:lnSpc>
              <a:spcBef>
                <a:spcPct val="50000"/>
              </a:spcBef>
              <a:buFont typeface="Arial" panose="020B0604020202020204" pitchFamily="34" charset="0"/>
              <a:buChar char="•"/>
            </a:pPr>
            <a:r>
              <a:rPr kumimoji="1" lang="zh-CN" altLang="en-US" sz="2800" b="1" dirty="0">
                <a:latin typeface="楷体" panose="02010609060101010101" pitchFamily="49" charset="-122"/>
                <a:ea typeface="楷体" panose="02010609060101010101" pitchFamily="49" charset="-122"/>
              </a:rPr>
              <a:t>若</a:t>
            </a:r>
            <a:r>
              <a:rPr kumimoji="1" lang="zh-CN" altLang="en-US" sz="2800" b="1" dirty="0" smtClean="0">
                <a:latin typeface="楷体" panose="02010609060101010101" pitchFamily="49" charset="-122"/>
                <a:ea typeface="楷体" panose="02010609060101010101" pitchFamily="49" charset="-122"/>
              </a:rPr>
              <a:t>能证明求解问题</a:t>
            </a:r>
            <a:r>
              <a:rPr kumimoji="1" lang="en-US" altLang="zh-CN" sz="2800" b="1" dirty="0" smtClean="0">
                <a:latin typeface="楷体" panose="02010609060101010101" pitchFamily="49" charset="-122"/>
                <a:ea typeface="楷体" panose="02010609060101010101" pitchFamily="49" charset="-122"/>
              </a:rPr>
              <a:t>P</a:t>
            </a:r>
            <a:r>
              <a:rPr kumimoji="1" lang="zh-CN" altLang="en-US" sz="2800" b="1" dirty="0" smtClean="0">
                <a:latin typeface="楷体" panose="02010609060101010101" pitchFamily="49" charset="-122"/>
                <a:ea typeface="楷体" panose="02010609060101010101" pitchFamily="49" charset="-122"/>
              </a:rPr>
              <a:t>的任何算法的工作量都不小于求解</a:t>
            </a:r>
            <a:r>
              <a:rPr kumimoji="1" lang="en-US" altLang="zh-CN" sz="2800" b="1" dirty="0" smtClean="0">
                <a:latin typeface="楷体" panose="02010609060101010101" pitchFamily="49" charset="-122"/>
                <a:ea typeface="楷体" panose="02010609060101010101" pitchFamily="49" charset="-122"/>
              </a:rPr>
              <a:t>Q</a:t>
            </a:r>
            <a:r>
              <a:rPr kumimoji="1" lang="zh-CN" altLang="en-US" sz="2800" b="1" dirty="0" smtClean="0">
                <a:latin typeface="楷体" panose="02010609060101010101" pitchFamily="49" charset="-122"/>
                <a:ea typeface="楷体" panose="02010609060101010101" pitchFamily="49" charset="-122"/>
              </a:rPr>
              <a:t>的算法的工作量，则问题</a:t>
            </a:r>
            <a:r>
              <a:rPr kumimoji="1" lang="en-US" altLang="zh-CN" sz="2800" b="1" dirty="0" smtClean="0">
                <a:latin typeface="楷体" panose="02010609060101010101" pitchFamily="49" charset="-122"/>
                <a:ea typeface="楷体" panose="02010609060101010101" pitchFamily="49" charset="-122"/>
              </a:rPr>
              <a:t>P</a:t>
            </a:r>
            <a:r>
              <a:rPr kumimoji="1" lang="zh-CN" altLang="en-US" sz="2800" b="1" dirty="0" smtClean="0">
                <a:latin typeface="楷体" panose="02010609060101010101" pitchFamily="49" charset="-122"/>
                <a:ea typeface="楷体" panose="02010609060101010101" pitchFamily="49" charset="-122"/>
              </a:rPr>
              <a:t>的难度下界至少是</a:t>
            </a:r>
            <a:r>
              <a:rPr kumimoji="1" lang="en-US" altLang="zh-CN" sz="2800" b="1" dirty="0" smtClean="0">
                <a:latin typeface="楷体" panose="02010609060101010101" pitchFamily="49" charset="-122"/>
                <a:ea typeface="楷体" panose="02010609060101010101" pitchFamily="49" charset="-122"/>
              </a:rPr>
              <a:t>T(n)</a:t>
            </a:r>
            <a:r>
              <a:rPr kumimoji="1" lang="zh-CN" altLang="en-US" sz="2800" b="1" dirty="0" smtClean="0">
                <a:latin typeface="楷体" panose="02010609060101010101" pitchFamily="49" charset="-122"/>
                <a:ea typeface="楷体" panose="02010609060101010101" pitchFamily="49" charset="-122"/>
              </a:rPr>
              <a:t>。</a:t>
            </a:r>
            <a:endParaRPr kumimoji="1" lang="zh-CN" altLang="en-US" sz="2800" b="1" dirty="0">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23"/>
          <p:cNvGrpSpPr/>
          <p:nvPr/>
        </p:nvGrpSpPr>
        <p:grpSpPr bwMode="auto">
          <a:xfrm>
            <a:off x="252413" y="1320800"/>
            <a:ext cx="8597900" cy="1624013"/>
            <a:chOff x="385" y="2941"/>
            <a:chExt cx="5416" cy="1023"/>
          </a:xfrm>
        </p:grpSpPr>
        <p:sp>
          <p:nvSpPr>
            <p:cNvPr id="104454" name="Rectangle 10"/>
            <p:cNvSpPr>
              <a:spLocks noChangeArrowheads="1"/>
            </p:cNvSpPr>
            <p:nvPr/>
          </p:nvSpPr>
          <p:spPr bwMode="auto">
            <a:xfrm>
              <a:off x="385" y="2941"/>
              <a:ext cx="541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按照渐进阶从低到高的顺序排列以下表达式</a:t>
              </a:r>
              <a:r>
                <a:rPr lang="en-US" altLang="zh-CN" sz="3200" b="1">
                  <a:solidFill>
                    <a:schemeClr val="tx1"/>
                  </a:solidFill>
                  <a:latin typeface="华文楷体" panose="02010600040101010101" pitchFamily="2" charset="-122"/>
                  <a:ea typeface="华文楷体" panose="02010600040101010101" pitchFamily="2" charset="-122"/>
                </a:rPr>
                <a:t>:</a:t>
              </a:r>
              <a:endParaRPr lang="en-US" altLang="zh-CN" sz="3200" b="1">
                <a:solidFill>
                  <a:schemeClr val="tx1"/>
                </a:solidFill>
                <a:latin typeface="华文楷体" panose="02010600040101010101" pitchFamily="2" charset="-122"/>
                <a:ea typeface="华文楷体" panose="02010600040101010101" pitchFamily="2" charset="-122"/>
              </a:endParaRPr>
            </a:p>
          </p:txBody>
        </p:sp>
        <p:graphicFrame>
          <p:nvGraphicFramePr>
            <p:cNvPr id="104455" name="Object 9"/>
            <p:cNvGraphicFramePr>
              <a:graphicFrameLocks noChangeAspect="1"/>
            </p:cNvGraphicFramePr>
            <p:nvPr/>
          </p:nvGraphicFramePr>
          <p:xfrm>
            <a:off x="1065" y="3453"/>
            <a:ext cx="3810" cy="511"/>
          </p:xfrm>
          <a:graphic>
            <a:graphicData uri="http://schemas.openxmlformats.org/presentationml/2006/ole">
              <mc:AlternateContent xmlns:mc="http://schemas.openxmlformats.org/markup-compatibility/2006">
                <mc:Choice xmlns:v="urn:schemas-microsoft-com:vml" Requires="v">
                  <p:oleObj spid="_x0000_s14337" name="公式" r:id="rId1" imgW="40233600" imgH="5486400" progId="Equation.3">
                    <p:embed/>
                  </p:oleObj>
                </mc:Choice>
                <mc:Fallback>
                  <p:oleObj name="公式" r:id="rId1" imgW="40233600" imgH="5486400" progId="Equation.3">
                    <p:embed/>
                    <p:pic>
                      <p:nvPicPr>
                        <p:cNvPr id="0" name="图片 14336"/>
                        <p:cNvPicPr>
                          <a:picLocks noChangeAspect="1"/>
                        </p:cNvPicPr>
                        <p:nvPr/>
                      </p:nvPicPr>
                      <p:blipFill>
                        <a:blip r:embed="rId2"/>
                        <a:stretch>
                          <a:fillRect/>
                        </a:stretch>
                      </p:blipFill>
                      <p:spPr>
                        <a:xfrm>
                          <a:off x="1065" y="3453"/>
                          <a:ext cx="3810" cy="511"/>
                        </a:xfrm>
                        <a:prstGeom prst="rect">
                          <a:avLst/>
                        </a:prstGeom>
                        <a:noFill/>
                        <a:ln w="9525">
                          <a:noFill/>
                        </a:ln>
                      </p:spPr>
                    </p:pic>
                  </p:oleObj>
                </mc:Fallback>
              </mc:AlternateContent>
            </a:graphicData>
          </a:graphic>
        </p:graphicFrame>
      </p:grpSp>
      <p:sp>
        <p:nvSpPr>
          <p:cNvPr id="104452" name="Rectangle 22"/>
          <p:cNvSpPr>
            <a:spLocks noChangeArrowheads="1"/>
          </p:cNvSpPr>
          <p:nvPr/>
        </p:nvSpPr>
        <p:spPr bwMode="auto">
          <a:xfrm>
            <a:off x="0" y="71707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华文楷体" panose="02010600040101010101" pitchFamily="2" charset="-122"/>
              <a:ea typeface="华文楷体" panose="02010600040101010101" pitchFamily="2" charset="-122"/>
            </a:endParaRPr>
          </a:p>
        </p:txBody>
      </p:sp>
      <p:sp>
        <p:nvSpPr>
          <p:cNvPr id="104453" name="Rectangle 4"/>
          <p:cNvSpPr txBox="1">
            <a:spLocks noChangeArrowheads="1"/>
          </p:cNvSpPr>
          <p:nvPr/>
        </p:nvSpPr>
        <p:spPr bwMode="auto">
          <a:xfrm>
            <a:off x="611188" y="220980"/>
            <a:ext cx="7772400" cy="583565"/>
          </a:xfrm>
          <a:prstGeom prst="rect">
            <a:avLst/>
          </a:prstGeom>
          <a:noFill/>
          <a:ln>
            <a:noFill/>
          </a:ln>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Overflow="overflow" horzOverflow="overflow" vert="horz" wrap="square" lIns="91440" tIns="45720" rIns="91440" bIns="45720" numCol="1" spcCol="0" rtlCol="0" fromWordArt="0" anchor="ctr" anchorCtr="0" forceAA="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习题</a:t>
            </a:r>
            <a:endParaRPr kumimoji="1" lang="en-US" altLang="zh-CN" sz="3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1"/>
          <p:cNvSpPr txBox="1">
            <a:spLocks noChangeArrowheads="1"/>
          </p:cNvSpPr>
          <p:nvPr/>
        </p:nvSpPr>
        <p:spPr bwMode="auto">
          <a:xfrm>
            <a:off x="34576" y="1144588"/>
            <a:ext cx="8964612"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已知求解问题</a:t>
            </a:r>
            <a:r>
              <a:rPr lang="en-US" altLang="zh-CN" sz="2400" b="1" dirty="0">
                <a:solidFill>
                  <a:schemeClr val="tx1"/>
                </a:solidFill>
                <a:latin typeface="楷体" panose="02010609060101010101" pitchFamily="49" charset="-122"/>
                <a:ea typeface="楷体" panose="02010609060101010101" pitchFamily="49" charset="-122"/>
              </a:rPr>
              <a:t>U</a:t>
            </a:r>
            <a:r>
              <a:rPr lang="zh-CN" altLang="en-US" sz="2400" b="1" dirty="0">
                <a:solidFill>
                  <a:schemeClr val="tx1"/>
                </a:solidFill>
                <a:latin typeface="楷体" panose="02010609060101010101" pitchFamily="49" charset="-122"/>
                <a:ea typeface="楷体" panose="02010609060101010101" pitchFamily="49" charset="-122"/>
              </a:rPr>
              <a:t>的两个算法</a:t>
            </a:r>
            <a:r>
              <a:rPr lang="en-US" altLang="zh-CN" sz="2400" b="1" dirty="0">
                <a:solidFill>
                  <a:schemeClr val="tx1"/>
                </a:solidFill>
                <a:latin typeface="楷体" panose="02010609060101010101" pitchFamily="49" charset="-122"/>
                <a:ea typeface="楷体" panose="02010609060101010101" pitchFamily="49" charset="-122"/>
              </a:rPr>
              <a:t>A</a:t>
            </a:r>
            <a:r>
              <a:rPr lang="en-US" altLang="zh-CN" sz="2400" b="1" baseline="-25000" dirty="0">
                <a:solidFill>
                  <a:schemeClr val="tx1"/>
                </a:solidFill>
                <a:latin typeface="楷体" panose="02010609060101010101" pitchFamily="49" charset="-122"/>
                <a:ea typeface="楷体" panose="02010609060101010101" pitchFamily="49" charset="-122"/>
              </a:rPr>
              <a:t>1</a:t>
            </a:r>
            <a:r>
              <a:rPr lang="en-US" altLang="zh-CN" sz="2400" b="1" dirty="0">
                <a:solidFill>
                  <a:schemeClr val="tx1"/>
                </a:solidFill>
                <a:latin typeface="楷体" panose="02010609060101010101" pitchFamily="49" charset="-122"/>
                <a:ea typeface="楷体" panose="02010609060101010101" pitchFamily="49" charset="-122"/>
              </a:rPr>
              <a:t>,A</a:t>
            </a:r>
            <a:r>
              <a:rPr lang="en-US" altLang="zh-CN" sz="2400" b="1" baseline="-25000"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的时间复杂性函数分别为</a:t>
            </a:r>
            <a:r>
              <a:rPr lang="en-US" altLang="zh-CN" sz="2400" b="1" dirty="0">
                <a:solidFill>
                  <a:schemeClr val="tx1"/>
                </a:solidFill>
                <a:latin typeface="楷体" panose="02010609060101010101" pitchFamily="49" charset="-122"/>
                <a:ea typeface="楷体" panose="02010609060101010101" pitchFamily="49" charset="-122"/>
              </a:rPr>
              <a:t>T</a:t>
            </a:r>
            <a:r>
              <a:rPr lang="en-US" altLang="zh-CN" sz="2400" b="1" baseline="-25000" dirty="0">
                <a:solidFill>
                  <a:schemeClr val="tx1"/>
                </a:solidFill>
                <a:latin typeface="楷体" panose="02010609060101010101" pitchFamily="49" charset="-122"/>
                <a:ea typeface="楷体" panose="02010609060101010101" pitchFamily="49" charset="-122"/>
              </a:rPr>
              <a:t>1</a:t>
            </a:r>
            <a:r>
              <a:rPr lang="en-US" altLang="zh-CN" sz="2400" b="1" dirty="0">
                <a:solidFill>
                  <a:schemeClr val="tx1"/>
                </a:solidFill>
                <a:latin typeface="楷体" panose="02010609060101010101" pitchFamily="49" charset="-122"/>
                <a:ea typeface="楷体" panose="02010609060101010101" pitchFamily="49" charset="-122"/>
              </a:rPr>
              <a:t>(n) = 2</a:t>
            </a:r>
            <a:r>
              <a:rPr lang="en-US" altLang="zh-CN" sz="2400" b="1" baseline="30000" dirty="0">
                <a:solidFill>
                  <a:schemeClr val="tx1"/>
                </a:solidFill>
                <a:latin typeface="楷体" panose="02010609060101010101" pitchFamily="49" charset="-122"/>
                <a:ea typeface="楷体" panose="02010609060101010101" pitchFamily="49" charset="-122"/>
              </a:rPr>
              <a:t>n</a:t>
            </a:r>
            <a:r>
              <a:rPr lang="zh-CN" altLang="en-US" sz="2400" b="1" dirty="0">
                <a:solidFill>
                  <a:schemeClr val="tx1"/>
                </a:solidFill>
                <a:latin typeface="楷体" panose="02010609060101010101" pitchFamily="49" charset="-122"/>
                <a:ea typeface="楷体" panose="02010609060101010101" pitchFamily="49" charset="-122"/>
              </a:rPr>
              <a:t>和</a:t>
            </a:r>
            <a:r>
              <a:rPr lang="en-US" altLang="zh-CN" sz="2400" b="1" dirty="0">
                <a:solidFill>
                  <a:schemeClr val="tx1"/>
                </a:solidFill>
                <a:latin typeface="楷体" panose="02010609060101010101" pitchFamily="49" charset="-122"/>
                <a:ea typeface="楷体" panose="02010609060101010101" pitchFamily="49" charset="-122"/>
              </a:rPr>
              <a:t>T</a:t>
            </a:r>
            <a:r>
              <a:rPr lang="en-US" altLang="zh-CN" sz="2400" b="1" baseline="-25000" dirty="0">
                <a:solidFill>
                  <a:schemeClr val="tx1"/>
                </a:solidFill>
                <a:latin typeface="楷体" panose="02010609060101010101" pitchFamily="49" charset="-122"/>
                <a:ea typeface="楷体" panose="02010609060101010101" pitchFamily="49" charset="-122"/>
              </a:rPr>
              <a:t>2</a:t>
            </a:r>
            <a:r>
              <a:rPr lang="en-US" altLang="zh-CN" sz="2400" b="1" dirty="0">
                <a:solidFill>
                  <a:schemeClr val="tx1"/>
                </a:solidFill>
                <a:latin typeface="楷体" panose="02010609060101010101" pitchFamily="49" charset="-122"/>
                <a:ea typeface="楷体" panose="02010609060101010101" pitchFamily="49" charset="-122"/>
              </a:rPr>
              <a:t>(n) = n</a:t>
            </a:r>
            <a:r>
              <a:rPr lang="zh-CN" altLang="en-US" sz="2400" b="1" dirty="0">
                <a:solidFill>
                  <a:schemeClr val="tx1"/>
                </a:solidFill>
                <a:latin typeface="楷体" panose="02010609060101010101" pitchFamily="49" charset="-122"/>
                <a:ea typeface="楷体" panose="02010609060101010101" pitchFamily="49" charset="-122"/>
              </a:rPr>
              <a:t>。现在有两台计算机</a:t>
            </a:r>
            <a:r>
              <a:rPr lang="en-US" altLang="zh-CN" sz="2400" b="1" dirty="0">
                <a:solidFill>
                  <a:schemeClr val="tx1"/>
                </a:solidFill>
                <a:latin typeface="楷体" panose="02010609060101010101" pitchFamily="49" charset="-122"/>
                <a:ea typeface="楷体" panose="02010609060101010101" pitchFamily="49" charset="-122"/>
              </a:rPr>
              <a:t>C</a:t>
            </a:r>
            <a:r>
              <a:rPr lang="en-US" altLang="zh-CN" sz="2400" b="1" baseline="-25000" dirty="0">
                <a:solidFill>
                  <a:schemeClr val="tx1"/>
                </a:solidFill>
                <a:latin typeface="楷体" panose="02010609060101010101" pitchFamily="49" charset="-122"/>
                <a:ea typeface="楷体" panose="02010609060101010101" pitchFamily="49" charset="-122"/>
              </a:rPr>
              <a:t>1</a:t>
            </a:r>
            <a:r>
              <a:rPr lang="en-US" altLang="zh-CN" sz="2400" b="1" dirty="0">
                <a:solidFill>
                  <a:schemeClr val="tx1"/>
                </a:solidFill>
                <a:latin typeface="楷体" panose="02010609060101010101" pitchFamily="49" charset="-122"/>
                <a:ea typeface="楷体" panose="02010609060101010101" pitchFamily="49" charset="-122"/>
              </a:rPr>
              <a:t>,C</a:t>
            </a:r>
            <a:r>
              <a:rPr lang="en-US" altLang="zh-CN" sz="2400" b="1" baseline="-25000"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，它们的速度比为</a:t>
            </a:r>
            <a:r>
              <a:rPr lang="en-US" altLang="zh-CN" sz="2400" b="1" dirty="0">
                <a:solidFill>
                  <a:schemeClr val="tx1"/>
                </a:solidFill>
                <a:latin typeface="楷体" panose="02010609060101010101" pitchFamily="49" charset="-122"/>
                <a:ea typeface="楷体" panose="02010609060101010101" pitchFamily="49" charset="-122"/>
              </a:rPr>
              <a:t>64:1</a:t>
            </a:r>
            <a:r>
              <a:rPr lang="zh-CN" altLang="en-US" sz="2400" b="1" dirty="0">
                <a:solidFill>
                  <a:schemeClr val="tx1"/>
                </a:solidFill>
                <a:latin typeface="楷体" panose="02010609060101010101" pitchFamily="49" charset="-122"/>
                <a:ea typeface="楷体" panose="02010609060101010101" pitchFamily="49" charset="-122"/>
              </a:rPr>
              <a:t>。如果采用算法</a:t>
            </a:r>
            <a:r>
              <a:rPr lang="en-US" altLang="zh-CN" sz="2400" b="1" dirty="0">
                <a:solidFill>
                  <a:schemeClr val="tx1"/>
                </a:solidFill>
                <a:latin typeface="楷体" panose="02010609060101010101" pitchFamily="49" charset="-122"/>
                <a:ea typeface="楷体" panose="02010609060101010101" pitchFamily="49" charset="-122"/>
              </a:rPr>
              <a:t>A</a:t>
            </a:r>
            <a:r>
              <a:rPr lang="en-US" altLang="zh-CN" sz="2400" b="1" baseline="-25000"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，计算机</a:t>
            </a:r>
            <a:r>
              <a:rPr lang="en-US" altLang="zh-CN" sz="2400" b="1" dirty="0">
                <a:solidFill>
                  <a:schemeClr val="tx1"/>
                </a:solidFill>
                <a:latin typeface="楷体" panose="02010609060101010101" pitchFamily="49" charset="-122"/>
                <a:ea typeface="楷体" panose="02010609060101010101" pitchFamily="49" charset="-122"/>
              </a:rPr>
              <a:t>C</a:t>
            </a:r>
            <a:r>
              <a:rPr lang="en-US" altLang="zh-CN" sz="2400" b="1" baseline="-25000"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求解问题</a:t>
            </a:r>
            <a:r>
              <a:rPr lang="en-US" altLang="zh-CN" sz="2400" b="1" dirty="0">
                <a:solidFill>
                  <a:schemeClr val="tx1"/>
                </a:solidFill>
                <a:latin typeface="楷体" panose="02010609060101010101" pitchFamily="49" charset="-122"/>
                <a:ea typeface="楷体" panose="02010609060101010101" pitchFamily="49" charset="-122"/>
              </a:rPr>
              <a:t>U</a:t>
            </a:r>
            <a:r>
              <a:rPr lang="zh-CN" altLang="en-US" sz="2400" b="1" dirty="0">
                <a:solidFill>
                  <a:schemeClr val="tx1"/>
                </a:solidFill>
                <a:latin typeface="楷体" panose="02010609060101010101" pitchFamily="49" charset="-122"/>
                <a:ea typeface="楷体" panose="02010609060101010101" pitchFamily="49" charset="-122"/>
              </a:rPr>
              <a:t>的一个实例</a:t>
            </a:r>
            <a:r>
              <a:rPr lang="en-US" altLang="zh-CN" sz="2400" b="1" dirty="0">
                <a:solidFill>
                  <a:schemeClr val="tx1"/>
                </a:solidFill>
                <a:latin typeface="楷体" panose="02010609060101010101" pitchFamily="49" charset="-122"/>
                <a:ea typeface="楷体" panose="02010609060101010101" pitchFamily="49" charset="-122"/>
              </a:rPr>
              <a:t>u</a:t>
            </a:r>
            <a:r>
              <a:rPr lang="zh-CN" altLang="en-US" sz="2400" b="1" dirty="0">
                <a:solidFill>
                  <a:schemeClr val="tx1"/>
                </a:solidFill>
                <a:latin typeface="楷体" panose="02010609060101010101" pitchFamily="49" charset="-122"/>
                <a:ea typeface="楷体" panose="02010609060101010101" pitchFamily="49" charset="-122"/>
              </a:rPr>
              <a:t>所用的时间为</a:t>
            </a:r>
            <a:r>
              <a:rPr lang="en-US" altLang="zh-CN" sz="2400" b="1" dirty="0">
                <a:solidFill>
                  <a:schemeClr val="tx1"/>
                </a:solidFill>
                <a:latin typeface="楷体" panose="02010609060101010101" pitchFamily="49" charset="-122"/>
                <a:ea typeface="楷体" panose="02010609060101010101" pitchFamily="49" charset="-122"/>
              </a:rPr>
              <a:t>t</a:t>
            </a:r>
            <a:r>
              <a:rPr lang="zh-CN" altLang="en-US" sz="2400" b="1" dirty="0">
                <a:solidFill>
                  <a:schemeClr val="tx1"/>
                </a:solidFill>
                <a:latin typeface="楷体" panose="02010609060101010101" pitchFamily="49" charset="-122"/>
                <a:ea typeface="楷体" panose="02010609060101010101" pitchFamily="49" charset="-122"/>
              </a:rPr>
              <a:t>，那么，采用算法</a:t>
            </a:r>
            <a:r>
              <a:rPr lang="en-US" altLang="zh-CN" sz="2400" b="1" dirty="0">
                <a:solidFill>
                  <a:schemeClr val="tx1"/>
                </a:solidFill>
                <a:latin typeface="楷体" panose="02010609060101010101" pitchFamily="49" charset="-122"/>
                <a:ea typeface="楷体" panose="02010609060101010101" pitchFamily="49" charset="-122"/>
              </a:rPr>
              <a:t>A</a:t>
            </a:r>
            <a:r>
              <a:rPr lang="en-US" altLang="zh-CN" sz="2400" b="1" baseline="-25000"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时，计算机</a:t>
            </a:r>
            <a:r>
              <a:rPr lang="en-US" altLang="zh-CN" sz="2400" b="1" dirty="0">
                <a:solidFill>
                  <a:schemeClr val="tx1"/>
                </a:solidFill>
                <a:latin typeface="楷体" panose="02010609060101010101" pitchFamily="49" charset="-122"/>
                <a:ea typeface="楷体" panose="02010609060101010101" pitchFamily="49" charset="-122"/>
              </a:rPr>
              <a:t>C</a:t>
            </a:r>
            <a:r>
              <a:rPr lang="en-US" altLang="zh-CN" sz="2400" b="1" baseline="-25000"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能够在时间</a:t>
            </a:r>
            <a:r>
              <a:rPr lang="en-US" altLang="zh-CN" sz="2400" b="1" dirty="0">
                <a:solidFill>
                  <a:schemeClr val="tx1"/>
                </a:solidFill>
                <a:latin typeface="楷体" panose="02010609060101010101" pitchFamily="49" charset="-122"/>
                <a:ea typeface="楷体" panose="02010609060101010101" pitchFamily="49" charset="-122"/>
              </a:rPr>
              <a:t>t</a:t>
            </a:r>
            <a:r>
              <a:rPr lang="zh-CN" altLang="en-US" sz="2400" b="1" dirty="0">
                <a:solidFill>
                  <a:schemeClr val="tx1"/>
                </a:solidFill>
                <a:latin typeface="楷体" panose="02010609060101010101" pitchFamily="49" charset="-122"/>
                <a:ea typeface="楷体" panose="02010609060101010101" pitchFamily="49" charset="-122"/>
              </a:rPr>
              <a:t>内求解问题</a:t>
            </a:r>
            <a:r>
              <a:rPr lang="en-US" altLang="zh-CN" sz="2400" b="1" dirty="0">
                <a:solidFill>
                  <a:schemeClr val="tx1"/>
                </a:solidFill>
                <a:latin typeface="楷体" panose="02010609060101010101" pitchFamily="49" charset="-122"/>
                <a:ea typeface="楷体" panose="02010609060101010101" pitchFamily="49" charset="-122"/>
              </a:rPr>
              <a:t>U</a:t>
            </a:r>
            <a:r>
              <a:rPr lang="zh-CN" altLang="en-US" sz="2400" b="1" dirty="0">
                <a:solidFill>
                  <a:schemeClr val="tx1"/>
                </a:solidFill>
                <a:latin typeface="楷体" panose="02010609060101010101" pitchFamily="49" charset="-122"/>
                <a:ea typeface="楷体" panose="02010609060101010101" pitchFamily="49" charset="-122"/>
              </a:rPr>
              <a:t>的多大输入规模的实例</a:t>
            </a:r>
            <a:r>
              <a:rPr lang="zh-CN" altLang="en-US" sz="2400" b="1" dirty="0" smtClean="0">
                <a:solidFill>
                  <a:schemeClr val="tx1"/>
                </a:solidFill>
                <a:latin typeface="楷体" panose="02010609060101010101" pitchFamily="49" charset="-122"/>
                <a:ea typeface="楷体" panose="02010609060101010101" pitchFamily="49" charset="-122"/>
              </a:rPr>
              <a:t>？</a:t>
            </a:r>
            <a:endParaRPr lang="zh-CN" altLang="en-US" sz="2400" b="1" dirty="0" smtClean="0">
              <a:solidFill>
                <a:schemeClr val="tx1"/>
              </a:solidFill>
              <a:latin typeface="楷体" panose="02010609060101010101" pitchFamily="49" charset="-122"/>
              <a:ea typeface="楷体" panose="02010609060101010101" pitchFamily="49" charset="-122"/>
            </a:endParaRPr>
          </a:p>
        </p:txBody>
      </p:sp>
      <p:sp>
        <p:nvSpPr>
          <p:cNvPr id="104453" name="Rectangle 4"/>
          <p:cNvSpPr txBox="1">
            <a:spLocks noChangeArrowheads="1"/>
          </p:cNvSpPr>
          <p:nvPr/>
        </p:nvSpPr>
        <p:spPr bwMode="auto">
          <a:xfrm>
            <a:off x="611188" y="220980"/>
            <a:ext cx="7772400" cy="583565"/>
          </a:xfrm>
          <a:prstGeom prst="rect">
            <a:avLst/>
          </a:prstGeom>
          <a:noFill/>
          <a:ln>
            <a:noFill/>
          </a:ln>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Overflow="overflow" horzOverflow="overflow" vert="horz" wrap="square" lIns="91440" tIns="45720" rIns="91440" bIns="45720" numCol="1" spcCol="0" rtlCol="0" fromWordArt="0" anchor="ctr" anchorCtr="0" forceAA="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习题</a:t>
            </a:r>
            <a:endParaRPr kumimoji="1" lang="en-US" altLang="zh-CN" sz="3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p:cNvSpPr>
            <a:spLocks noGrp="1"/>
          </p:cNvSpPr>
          <p:nvPr>
            <p:ph idx="1"/>
          </p:nvPr>
        </p:nvSpPr>
        <p:spPr>
          <a:xfrm>
            <a:off x="395605" y="1091565"/>
            <a:ext cx="8229600" cy="5419725"/>
          </a:xfrm>
        </p:spPr>
        <p:txBody>
          <a:bodyPr/>
          <a:lstStyle/>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3.</a:t>
            </a:r>
            <a:r>
              <a:rPr lang="zh-CN" altLang="en-US" sz="2400" b="1" dirty="0" smtClean="0">
                <a:solidFill>
                  <a:schemeClr val="tx1"/>
                </a:solidFill>
                <a:latin typeface="华文楷体" panose="02010600040101010101" pitchFamily="2" charset="-122"/>
                <a:ea typeface="华文楷体" panose="02010600040101010101" pitchFamily="2" charset="-122"/>
              </a:rPr>
              <a:t>考虑下面的算法，回答下列问题：算法完成什么功能？算法的基本语句是什么？基本语句执行了多少次？算法的时间复杂性是多少？</a:t>
            </a:r>
            <a:endParaRPr lang="zh-CN" altLang="en-US"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zh-CN" altLang="zh-CN" sz="2400" b="1" dirty="0" smtClean="0">
                <a:solidFill>
                  <a:schemeClr val="tx1"/>
                </a:solidFill>
                <a:latin typeface="华文楷体" panose="02010600040101010101" pitchFamily="2" charset="-122"/>
                <a:ea typeface="华文楷体" panose="02010600040101010101" pitchFamily="2" charset="-122"/>
              </a:rPr>
              <a:t>（</a:t>
            </a:r>
            <a:r>
              <a:rPr lang="en-US" altLang="zh-CN" sz="2400" b="1" dirty="0" smtClean="0">
                <a:solidFill>
                  <a:schemeClr val="tx1"/>
                </a:solidFill>
                <a:latin typeface="华文楷体" panose="02010600040101010101" pitchFamily="2" charset="-122"/>
                <a:ea typeface="华文楷体" panose="02010600040101010101" pitchFamily="2" charset="-122"/>
              </a:rPr>
              <a:t>1</a:t>
            </a:r>
            <a:r>
              <a:rPr lang="zh-CN" altLang="zh-CN" sz="2400" b="1" dirty="0" smtClean="0">
                <a:solidFill>
                  <a:schemeClr val="tx1"/>
                </a:solidFill>
                <a:latin typeface="华文楷体" panose="02010600040101010101" pitchFamily="2" charset="-122"/>
                <a:ea typeface="华文楷体" panose="02010600040101010101" pitchFamily="2" charset="-122"/>
              </a:rPr>
              <a:t>）</a:t>
            </a:r>
            <a:r>
              <a:rPr lang="en-US" altLang="zh-CN" sz="2400" b="1" dirty="0" err="1" smtClean="0">
                <a:solidFill>
                  <a:schemeClr val="tx1"/>
                </a:solidFill>
                <a:latin typeface="华文楷体" panose="02010600040101010101" pitchFamily="2" charset="-122"/>
                <a:ea typeface="华文楷体" panose="02010600040101010101" pitchFamily="2" charset="-122"/>
              </a:rPr>
              <a:t>int</a:t>
            </a:r>
            <a:r>
              <a:rPr lang="en-US" altLang="zh-CN" sz="2400" b="1" dirty="0" smtClean="0">
                <a:solidFill>
                  <a:schemeClr val="tx1"/>
                </a:solidFill>
                <a:latin typeface="华文楷体" panose="02010600040101010101" pitchFamily="2" charset="-122"/>
                <a:ea typeface="华文楷体" panose="02010600040101010101" pitchFamily="2" charset="-122"/>
              </a:rPr>
              <a:t>  </a:t>
            </a:r>
            <a:r>
              <a:rPr lang="en-US" altLang="zh-CN" sz="2400" b="1" dirty="0" err="1" smtClean="0">
                <a:solidFill>
                  <a:schemeClr val="tx1"/>
                </a:solidFill>
                <a:latin typeface="华文楷体" panose="02010600040101010101" pitchFamily="2" charset="-122"/>
                <a:ea typeface="华文楷体" panose="02010600040101010101" pitchFamily="2" charset="-122"/>
              </a:rPr>
              <a:t>Stery</a:t>
            </a:r>
            <a:r>
              <a:rPr lang="en-US" altLang="zh-CN" sz="2400" b="1" dirty="0" smtClean="0">
                <a:solidFill>
                  <a:schemeClr val="tx1"/>
                </a:solidFill>
                <a:latin typeface="华文楷体" panose="02010600040101010101" pitchFamily="2" charset="-122"/>
                <a:ea typeface="华文楷体" panose="02010600040101010101" pitchFamily="2" charset="-122"/>
              </a:rPr>
              <a:t> ( </a:t>
            </a:r>
            <a:r>
              <a:rPr lang="en-US" altLang="zh-CN" sz="2400" b="1" dirty="0" err="1" smtClean="0">
                <a:solidFill>
                  <a:schemeClr val="tx1"/>
                </a:solidFill>
                <a:latin typeface="华文楷体" panose="02010600040101010101" pitchFamily="2" charset="-122"/>
                <a:ea typeface="华文楷体" panose="02010600040101010101" pitchFamily="2" charset="-122"/>
              </a:rPr>
              <a:t>int</a:t>
            </a:r>
            <a:r>
              <a:rPr lang="en-US" altLang="zh-CN" sz="2400" b="1" dirty="0" smtClean="0">
                <a:solidFill>
                  <a:schemeClr val="tx1"/>
                </a:solidFill>
                <a:latin typeface="华文楷体" panose="02010600040101010101" pitchFamily="2" charset="-122"/>
                <a:ea typeface="华文楷体" panose="02010600040101010101" pitchFamily="2" charset="-122"/>
              </a:rPr>
              <a:t>  n )  </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    </a:t>
            </a:r>
            <a:r>
              <a:rPr lang="en-US" altLang="zh-CN" sz="2400" b="1" dirty="0" err="1" smtClean="0">
                <a:solidFill>
                  <a:schemeClr val="tx1"/>
                </a:solidFill>
                <a:latin typeface="华文楷体" panose="02010600040101010101" pitchFamily="2" charset="-122"/>
                <a:ea typeface="华文楷体" panose="02010600040101010101" pitchFamily="2" charset="-122"/>
              </a:rPr>
              <a:t>int</a:t>
            </a:r>
            <a:r>
              <a:rPr lang="en-US" altLang="zh-CN" sz="2400" b="1" dirty="0" smtClean="0">
                <a:solidFill>
                  <a:schemeClr val="tx1"/>
                </a:solidFill>
                <a:latin typeface="华文楷体" panose="02010600040101010101" pitchFamily="2" charset="-122"/>
                <a:ea typeface="华文楷体" panose="02010600040101010101" pitchFamily="2" charset="-122"/>
              </a:rPr>
              <a:t> S = 0;</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for ( </a:t>
            </a:r>
            <a:r>
              <a:rPr lang="en-US" altLang="zh-CN" sz="2400" b="1" dirty="0" err="1" smtClean="0">
                <a:solidFill>
                  <a:schemeClr val="tx1"/>
                </a:solidFill>
                <a:latin typeface="华文楷体" panose="02010600040101010101" pitchFamily="2" charset="-122"/>
                <a:ea typeface="华文楷体" panose="02010600040101010101" pitchFamily="2" charset="-122"/>
              </a:rPr>
              <a:t>int</a:t>
            </a:r>
            <a:r>
              <a:rPr lang="en-US" altLang="zh-CN" sz="2400" b="1" dirty="0" smtClean="0">
                <a:solidFill>
                  <a:schemeClr val="tx1"/>
                </a:solidFill>
                <a:latin typeface="华文楷体" panose="02010600040101010101" pitchFamily="2" charset="-122"/>
                <a:ea typeface="华文楷体" panose="02010600040101010101" pitchFamily="2" charset="-122"/>
              </a:rPr>
              <a:t> i = 1; i &lt;= n; i++)</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S = S + i * i;</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return S;</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zh-CN" altLang="zh-CN" sz="2400" b="1" dirty="0" smtClean="0">
                <a:solidFill>
                  <a:schemeClr val="tx1"/>
                </a:solidFill>
                <a:latin typeface="华文楷体" panose="02010600040101010101" pitchFamily="2" charset="-122"/>
                <a:ea typeface="华文楷体" panose="02010600040101010101" pitchFamily="2" charset="-122"/>
              </a:rPr>
              <a:t>（</a:t>
            </a:r>
            <a:r>
              <a:rPr lang="fr-FR" altLang="zh-CN" sz="2400" b="1" dirty="0" smtClean="0">
                <a:solidFill>
                  <a:schemeClr val="tx1"/>
                </a:solidFill>
                <a:latin typeface="华文楷体" panose="02010600040101010101" pitchFamily="2" charset="-122"/>
                <a:ea typeface="华文楷体" panose="02010600040101010101" pitchFamily="2" charset="-122"/>
              </a:rPr>
              <a:t>2</a:t>
            </a:r>
            <a:r>
              <a:rPr lang="zh-CN" altLang="zh-CN" sz="2400" b="1" dirty="0" smtClean="0">
                <a:solidFill>
                  <a:schemeClr val="tx1"/>
                </a:solidFill>
                <a:latin typeface="华文楷体" panose="02010600040101010101" pitchFamily="2" charset="-122"/>
                <a:ea typeface="华文楷体" panose="02010600040101010101" pitchFamily="2" charset="-122"/>
              </a:rPr>
              <a:t>）</a:t>
            </a:r>
            <a:r>
              <a:rPr lang="fr-FR" altLang="zh-CN" sz="2400" b="1" dirty="0" smtClean="0">
                <a:solidFill>
                  <a:schemeClr val="tx1"/>
                </a:solidFill>
                <a:latin typeface="华文楷体" panose="02010600040101010101" pitchFamily="2" charset="-122"/>
                <a:ea typeface="华文楷体" panose="02010600040101010101" pitchFamily="2" charset="-122"/>
              </a:rPr>
              <a:t>int   Q( int  n )  </a:t>
            </a:r>
            <a:endParaRPr lang="fr-FR"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    if (n == 1) </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return  1;</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else </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return Q(n-1) + 2 * n - 1;</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nSpc>
                <a:spcPct val="80000"/>
              </a:lnSpc>
              <a:buFontTx/>
              <a:buNone/>
            </a:pPr>
            <a:r>
              <a:rPr lang="en-US" altLang="zh-CN" sz="2400" b="1" dirty="0" smtClean="0">
                <a:solidFill>
                  <a:schemeClr val="tx1"/>
                </a:solidFill>
                <a:latin typeface="华文楷体" panose="02010600040101010101" pitchFamily="2" charset="-122"/>
                <a:ea typeface="华文楷体" panose="02010600040101010101" pitchFamily="2" charset="-122"/>
              </a:rPr>
              <a:t>          }</a:t>
            </a:r>
            <a:endParaRPr lang="en-US" altLang="zh-CN" sz="2400" b="1" dirty="0" smtClean="0">
              <a:solidFill>
                <a:schemeClr val="tx1"/>
              </a:solidFill>
              <a:latin typeface="华文楷体" panose="02010600040101010101" pitchFamily="2" charset="-122"/>
              <a:ea typeface="华文楷体" panose="02010600040101010101" pitchFamily="2" charset="-122"/>
            </a:endParaRPr>
          </a:p>
        </p:txBody>
      </p:sp>
      <p:sp>
        <p:nvSpPr>
          <p:cNvPr id="104453" name="Rectangle 4"/>
          <p:cNvSpPr txBox="1">
            <a:spLocks noChangeArrowheads="1"/>
          </p:cNvSpPr>
          <p:nvPr/>
        </p:nvSpPr>
        <p:spPr bwMode="auto">
          <a:xfrm>
            <a:off x="611188" y="220980"/>
            <a:ext cx="7772400" cy="583565"/>
          </a:xfrm>
          <a:prstGeom prst="rect">
            <a:avLst/>
          </a:prstGeom>
          <a:noFill/>
          <a:ln>
            <a:noFill/>
          </a:ln>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Overflow="overflow" horzOverflow="overflow" vert="horz" wrap="square" lIns="91440" tIns="45720" rIns="91440" bIns="45720" numCol="1" spcCol="0" rtlCol="0" fromWordArt="0" anchor="ctr" anchorCtr="0" forceAA="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习题</a:t>
            </a:r>
            <a:endParaRPr kumimoji="1" lang="en-US" altLang="zh-CN" sz="32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txBox="1">
            <a:spLocks noGrp="1"/>
          </p:cNvSpPr>
          <p:nvPr>
            <p:ph type="title"/>
          </p:nvPr>
        </p:nvSpPr>
        <p:spPr bwMode="auto">
          <a:xfrm>
            <a:off x="521970" y="201662"/>
            <a:ext cx="8229600" cy="583565"/>
          </a:xfr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defTabSz="914400" eaLnBrk="1" hangingPunct="1">
              <a:spcBef>
                <a:spcPct val="50000"/>
              </a:spcBef>
              <a:buFont typeface="Arial" panose="020B0604020202020204" pitchFamily="34" charset="0"/>
            </a:pPr>
            <a:r>
              <a:rPr lang="en-US" altLang="zh-CN" b="1" kern="1200" dirty="0">
                <a:solidFill>
                  <a:schemeClr val="bg1"/>
                </a:solidFill>
                <a:latin typeface="黑体" panose="02010609060101010101" pitchFamily="49" charset="-122"/>
                <a:ea typeface="黑体" panose="02010609060101010101" pitchFamily="49" charset="-122"/>
                <a:cs typeface="+mn-cs"/>
                <a:sym typeface="+mn-ea"/>
              </a:rPr>
              <a:t>复杂度分析小窍门</a:t>
            </a:r>
            <a:endParaRPr lang="en-US" altLang="zh-CN" b="1" kern="1200" dirty="0">
              <a:solidFill>
                <a:schemeClr val="bg1"/>
              </a:solidFill>
              <a:latin typeface="黑体" panose="02010609060101010101" pitchFamily="49" charset="-122"/>
              <a:ea typeface="黑体" panose="02010609060101010101" pitchFamily="49" charset="-122"/>
              <a:cs typeface="+mn-cs"/>
              <a:sym typeface="+mn-ea"/>
            </a:endParaRPr>
          </a:p>
        </p:txBody>
      </p:sp>
      <p:sp>
        <p:nvSpPr>
          <p:cNvPr id="3" name="内容占位符 2"/>
          <p:cNvSpPr>
            <a:spLocks noGrp="1"/>
          </p:cNvSpPr>
          <p:nvPr>
            <p:ph idx="1"/>
          </p:nvPr>
        </p:nvSpPr>
        <p:spPr>
          <a:xfrm>
            <a:off x="83820" y="1628775"/>
            <a:ext cx="8954135" cy="4526280"/>
          </a:xfrm>
        </p:spPr>
        <p:txBody>
          <a:bodyPr/>
          <a:lstStyle/>
          <a:p>
            <a:pPr marL="0" indent="0">
              <a:buFont typeface="Wingdings" panose="05000000000000000000" pitchFamily="2" charset="2"/>
              <a:buNone/>
              <a:defRPr/>
            </a:pPr>
            <a:r>
              <a:rPr lang="zh-CN" altLang="en-US" sz="2400" b="1" dirty="0" smtClean="0">
                <a:solidFill>
                  <a:schemeClr val="tx1"/>
                </a:solidFill>
                <a:latin typeface="宋体" panose="02010600030101010101" pitchFamily="2" charset="-122"/>
                <a:ea typeface="宋体" panose="02010600030101010101" pitchFamily="2" charset="-122"/>
              </a:rPr>
              <a:t>若</a:t>
            </a:r>
            <a:r>
              <a:rPr lang="zh-CN" altLang="en-US" sz="2400" b="1" dirty="0">
                <a:solidFill>
                  <a:schemeClr val="tx1"/>
                </a:solidFill>
                <a:latin typeface="宋体" panose="02010600030101010101" pitchFamily="2" charset="-122"/>
                <a:ea typeface="宋体" panose="02010600030101010101" pitchFamily="2" charset="-122"/>
              </a:rPr>
              <a:t>两段算法分别有复杂度</a:t>
            </a:r>
            <a:r>
              <a:rPr lang="en-US" altLang="zh-CN" sz="2400" b="1" i="1" dirty="0">
                <a:solidFill>
                  <a:schemeClr val="tx1"/>
                </a:solidFill>
                <a:latin typeface="宋体" panose="02010600030101010101" pitchFamily="2" charset="-122"/>
                <a:ea typeface="宋体" panose="02010600030101010101" pitchFamily="2" charset="-122"/>
              </a:rPr>
              <a:t>T</a:t>
            </a:r>
            <a:r>
              <a:rPr lang="en-US" altLang="zh-CN" sz="2400" b="1" baseline="-25000" dirty="0">
                <a:solidFill>
                  <a:schemeClr val="tx1"/>
                </a:solidFill>
                <a:latin typeface="宋体" panose="02010600030101010101" pitchFamily="2" charset="-122"/>
                <a:ea typeface="宋体" panose="02010600030101010101" pitchFamily="2" charset="-122"/>
              </a:rPr>
              <a:t>1</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i="1" dirty="0">
                <a:solidFill>
                  <a:schemeClr val="tx1"/>
                </a:solidFill>
                <a:latin typeface="宋体" panose="02010600030101010101" pitchFamily="2" charset="-122"/>
                <a:ea typeface="宋体" panose="02010600030101010101" pitchFamily="2" charset="-122"/>
              </a:rPr>
              <a:t>n</a:t>
            </a:r>
            <a:r>
              <a:rPr lang="en-US" altLang="zh-CN" sz="2400" b="1" dirty="0">
                <a:solidFill>
                  <a:schemeClr val="tx1"/>
                </a:solidFill>
                <a:latin typeface="宋体" panose="02010600030101010101" pitchFamily="2" charset="-122"/>
                <a:ea typeface="宋体" panose="02010600030101010101" pitchFamily="2" charset="-122"/>
              </a:rPr>
              <a:t>) = </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i="1" dirty="0">
                <a:solidFill>
                  <a:schemeClr val="tx1"/>
                </a:solidFill>
                <a:latin typeface="宋体" panose="02010600030101010101" pitchFamily="2" charset="-122"/>
                <a:ea typeface="宋体" panose="02010600030101010101" pitchFamily="2" charset="-122"/>
              </a:rPr>
              <a:t>f</a:t>
            </a:r>
            <a:r>
              <a:rPr lang="en-US" altLang="zh-CN" sz="2400" b="1" baseline="-25000" dirty="0">
                <a:solidFill>
                  <a:schemeClr val="tx1"/>
                </a:solidFill>
                <a:latin typeface="宋体" panose="02010600030101010101" pitchFamily="2" charset="-122"/>
                <a:ea typeface="宋体" panose="02010600030101010101" pitchFamily="2" charset="-122"/>
              </a:rPr>
              <a:t>1</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i="1" dirty="0">
                <a:solidFill>
                  <a:schemeClr val="tx1"/>
                </a:solidFill>
                <a:latin typeface="宋体" panose="02010600030101010101" pitchFamily="2" charset="-122"/>
                <a:ea typeface="宋体" panose="02010600030101010101" pitchFamily="2" charset="-122"/>
              </a:rPr>
              <a:t>n</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和</a:t>
            </a:r>
            <a:r>
              <a:rPr lang="en-US" altLang="zh-CN" sz="2400" b="1" i="1" dirty="0">
                <a:solidFill>
                  <a:schemeClr val="tx1"/>
                </a:solidFill>
                <a:latin typeface="宋体" panose="02010600030101010101" pitchFamily="2" charset="-122"/>
                <a:ea typeface="宋体" panose="02010600030101010101" pitchFamily="2" charset="-122"/>
              </a:rPr>
              <a:t>T</a:t>
            </a:r>
            <a:r>
              <a:rPr lang="en-US" altLang="zh-CN" sz="2400" b="1" baseline="-25000" dirty="0">
                <a:solidFill>
                  <a:schemeClr val="tx1"/>
                </a:solidFill>
                <a:latin typeface="宋体" panose="02010600030101010101" pitchFamily="2" charset="-122"/>
                <a:ea typeface="宋体" panose="02010600030101010101" pitchFamily="2" charset="-122"/>
              </a:rPr>
              <a:t>2</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i="1" dirty="0">
                <a:solidFill>
                  <a:schemeClr val="tx1"/>
                </a:solidFill>
                <a:latin typeface="宋体" panose="02010600030101010101" pitchFamily="2" charset="-122"/>
                <a:ea typeface="宋体" panose="02010600030101010101" pitchFamily="2" charset="-122"/>
              </a:rPr>
              <a:t>n</a:t>
            </a:r>
            <a:r>
              <a:rPr lang="en-US" altLang="zh-CN" sz="2400" b="1" dirty="0">
                <a:solidFill>
                  <a:schemeClr val="tx1"/>
                </a:solidFill>
                <a:latin typeface="宋体" panose="02010600030101010101" pitchFamily="2" charset="-122"/>
                <a:ea typeface="宋体" panose="02010600030101010101" pitchFamily="2" charset="-122"/>
              </a:rPr>
              <a:t>) </a:t>
            </a:r>
            <a:r>
              <a:rPr lang="en-US" altLang="zh-CN" sz="2400" b="1" dirty="0" smtClean="0">
                <a:solidFill>
                  <a:schemeClr val="tx1"/>
                </a:solidFill>
                <a:latin typeface="宋体" panose="02010600030101010101" pitchFamily="2" charset="-122"/>
                <a:ea typeface="宋体" panose="02010600030101010101" pitchFamily="2" charset="-122"/>
              </a:rPr>
              <a:t>=</a:t>
            </a:r>
            <a:r>
              <a:rPr lang="en-US" altLang="zh-CN" sz="2400" b="1" dirty="0">
                <a:solidFill>
                  <a:srgbClr val="3907F1"/>
                </a:solidFill>
                <a:latin typeface="华文楷体" panose="02010600040101010101" pitchFamily="2" charset="-122"/>
                <a:ea typeface="华文楷体" panose="02010600040101010101" pitchFamily="2" charset="-122"/>
                <a:sym typeface="+mn-ea"/>
              </a:rPr>
              <a:t>O</a:t>
            </a:r>
            <a:r>
              <a:rPr lang="en-US" altLang="zh-CN" sz="2400" b="1" dirty="0" smtClean="0">
                <a:solidFill>
                  <a:schemeClr val="tx1"/>
                </a:solidFill>
                <a:latin typeface="宋体" panose="02010600030101010101" pitchFamily="2" charset="-122"/>
                <a:ea typeface="宋体" panose="02010600030101010101" pitchFamily="2" charset="-122"/>
              </a:rPr>
              <a:t>(</a:t>
            </a:r>
            <a:r>
              <a:rPr lang="en-US" altLang="zh-CN" sz="2400" b="1" i="1" dirty="0" smtClean="0">
                <a:solidFill>
                  <a:schemeClr val="tx1"/>
                </a:solidFill>
                <a:latin typeface="宋体" panose="02010600030101010101" pitchFamily="2" charset="-122"/>
                <a:ea typeface="宋体" panose="02010600030101010101" pitchFamily="2" charset="-122"/>
              </a:rPr>
              <a:t>f</a:t>
            </a:r>
            <a:r>
              <a:rPr lang="en-US" altLang="zh-CN" sz="2400" b="1" baseline="-25000" dirty="0" smtClean="0">
                <a:solidFill>
                  <a:schemeClr val="tx1"/>
                </a:solidFill>
                <a:latin typeface="宋体" panose="02010600030101010101" pitchFamily="2" charset="-122"/>
                <a:ea typeface="宋体" panose="02010600030101010101" pitchFamily="2" charset="-122"/>
              </a:rPr>
              <a:t>2</a:t>
            </a:r>
            <a:r>
              <a:rPr lang="en-US" altLang="zh-CN" sz="2400" b="1" dirty="0" smtClean="0">
                <a:solidFill>
                  <a:schemeClr val="tx1"/>
                </a:solidFill>
                <a:latin typeface="宋体" panose="02010600030101010101" pitchFamily="2" charset="-122"/>
                <a:ea typeface="宋体" panose="02010600030101010101" pitchFamily="2" charset="-122"/>
              </a:rPr>
              <a:t>(</a:t>
            </a:r>
            <a:r>
              <a:rPr lang="en-US" altLang="zh-CN" sz="2400" b="1" i="1" dirty="0" smtClean="0">
                <a:solidFill>
                  <a:schemeClr val="tx1"/>
                </a:solidFill>
                <a:latin typeface="宋体" panose="02010600030101010101" pitchFamily="2" charset="-122"/>
                <a:ea typeface="宋体" panose="02010600030101010101" pitchFamily="2" charset="-122"/>
              </a:rPr>
              <a:t>n</a:t>
            </a:r>
            <a:r>
              <a:rPr lang="en-US" altLang="zh-CN" sz="2400" b="1" dirty="0" smtClean="0">
                <a:solidFill>
                  <a:schemeClr val="tx1"/>
                </a:solidFill>
                <a:latin typeface="宋体" panose="02010600030101010101" pitchFamily="2" charset="-122"/>
                <a:ea typeface="宋体" panose="02010600030101010101" pitchFamily="2" charset="-122"/>
              </a:rPr>
              <a:t>))</a:t>
            </a:r>
            <a:endParaRPr lang="en-US" altLang="zh-CN" sz="2400" b="1" dirty="0" smtClean="0">
              <a:solidFill>
                <a:schemeClr val="tx1"/>
              </a:solidFill>
              <a:latin typeface="宋体" panose="02010600030101010101" pitchFamily="2" charset="-122"/>
              <a:ea typeface="宋体" panose="02010600030101010101" pitchFamily="2" charset="-122"/>
            </a:endParaRPr>
          </a:p>
          <a:p>
            <a:pPr marL="0" indent="0">
              <a:buFontTx/>
              <a:buNone/>
              <a:defRPr/>
            </a:pPr>
            <a:r>
              <a:rPr lang="zh-CN" altLang="en-US" sz="2800" b="1" dirty="0" smtClean="0">
                <a:solidFill>
                  <a:schemeClr val="tx1"/>
                </a:solidFill>
                <a:latin typeface="宋体" panose="02010600030101010101" pitchFamily="2" charset="-122"/>
                <a:ea typeface="宋体" panose="02010600030101010101" pitchFamily="2" charset="-122"/>
              </a:rPr>
              <a:t>则</a:t>
            </a:r>
            <a:endParaRPr lang="zh-CN" altLang="en-US" sz="2800" b="1" dirty="0" smtClean="0">
              <a:solidFill>
                <a:schemeClr val="tx1"/>
              </a:solidFill>
              <a:latin typeface="宋体" panose="02010600030101010101" pitchFamily="2" charset="-122"/>
              <a:ea typeface="宋体" panose="02010600030101010101" pitchFamily="2" charset="-122"/>
            </a:endParaRPr>
          </a:p>
          <a:p>
            <a:pPr>
              <a:defRPr/>
            </a:pPr>
            <a:r>
              <a:rPr lang="zh-CN" altLang="en-US" sz="2800" b="1" dirty="0" smtClean="0">
                <a:solidFill>
                  <a:srgbClr val="FF00FF"/>
                </a:solidFill>
                <a:latin typeface="楷体" panose="02010609060101010101" pitchFamily="49" charset="-122"/>
                <a:ea typeface="楷体" panose="02010609060101010101" pitchFamily="49" charset="-122"/>
              </a:rPr>
              <a:t> </a:t>
            </a:r>
            <a:r>
              <a:rPr lang="en-US" altLang="zh-CN" sz="2800" b="1" i="1" dirty="0" smtClean="0">
                <a:solidFill>
                  <a:srgbClr val="FF00FF"/>
                </a:solidFill>
                <a:latin typeface="楷体" panose="02010609060101010101" pitchFamily="49" charset="-122"/>
                <a:ea typeface="楷体" panose="02010609060101010101" pitchFamily="49" charset="-122"/>
              </a:rPr>
              <a:t>T</a:t>
            </a:r>
            <a:r>
              <a:rPr lang="en-US" altLang="zh-CN" sz="2800" b="1" baseline="-25000" dirty="0">
                <a:solidFill>
                  <a:srgbClr val="FF00FF"/>
                </a:solidFill>
                <a:latin typeface="楷体" panose="02010609060101010101" pitchFamily="49" charset="-122"/>
                <a:ea typeface="楷体" panose="02010609060101010101" pitchFamily="49" charset="-122"/>
              </a:rPr>
              <a:t>1</a:t>
            </a:r>
            <a:r>
              <a:rPr lang="en-US" altLang="zh-CN" sz="2800" b="1" dirty="0" smtClean="0">
                <a:solidFill>
                  <a:srgbClr val="FF00FF"/>
                </a:solidFill>
                <a:latin typeface="楷体" panose="02010609060101010101" pitchFamily="49" charset="-122"/>
                <a:ea typeface="楷体" panose="02010609060101010101" pitchFamily="49" charset="-122"/>
              </a:rPr>
              <a:t>(</a:t>
            </a:r>
            <a:r>
              <a:rPr lang="en-US" altLang="zh-CN" sz="2800" b="1" i="1" dirty="0" smtClean="0">
                <a:solidFill>
                  <a:srgbClr val="FF00FF"/>
                </a:solidFill>
                <a:latin typeface="楷体" panose="02010609060101010101" pitchFamily="49" charset="-122"/>
                <a:ea typeface="楷体" panose="02010609060101010101" pitchFamily="49" charset="-122"/>
              </a:rPr>
              <a:t>n</a:t>
            </a:r>
            <a:r>
              <a:rPr lang="en-US" altLang="zh-CN" sz="2800" b="1" dirty="0">
                <a:solidFill>
                  <a:srgbClr val="FF00FF"/>
                </a:solidFill>
                <a:latin typeface="楷体" panose="02010609060101010101" pitchFamily="49" charset="-122"/>
                <a:ea typeface="楷体" panose="02010609060101010101" pitchFamily="49" charset="-122"/>
              </a:rPr>
              <a:t>) + </a:t>
            </a:r>
            <a:r>
              <a:rPr lang="en-US" altLang="zh-CN" sz="2800" b="1" i="1" dirty="0">
                <a:solidFill>
                  <a:srgbClr val="FF00FF"/>
                </a:solidFill>
                <a:latin typeface="楷体" panose="02010609060101010101" pitchFamily="49" charset="-122"/>
                <a:ea typeface="楷体" panose="02010609060101010101" pitchFamily="49" charset="-122"/>
              </a:rPr>
              <a:t>T</a:t>
            </a:r>
            <a:r>
              <a:rPr lang="en-US" altLang="zh-CN" sz="2800" b="1" baseline="-25000" dirty="0">
                <a:solidFill>
                  <a:srgbClr val="FF00FF"/>
                </a:solidFill>
                <a:latin typeface="楷体" panose="02010609060101010101" pitchFamily="49" charset="-122"/>
                <a:ea typeface="楷体" panose="02010609060101010101" pitchFamily="49" charset="-122"/>
              </a:rPr>
              <a:t>2</a:t>
            </a:r>
            <a:r>
              <a:rPr lang="en-US" altLang="zh-CN" sz="2800" b="1" dirty="0">
                <a:solidFill>
                  <a:srgbClr val="FF00FF"/>
                </a:solidFill>
                <a:latin typeface="楷体" panose="02010609060101010101" pitchFamily="49" charset="-122"/>
                <a:ea typeface="楷体" panose="02010609060101010101" pitchFamily="49" charset="-122"/>
              </a:rPr>
              <a:t>(</a:t>
            </a:r>
            <a:r>
              <a:rPr lang="en-US" altLang="zh-CN" sz="2800" b="1" i="1" dirty="0">
                <a:solidFill>
                  <a:srgbClr val="FF00FF"/>
                </a:solidFill>
                <a:latin typeface="楷体" panose="02010609060101010101" pitchFamily="49" charset="-122"/>
                <a:ea typeface="楷体" panose="02010609060101010101" pitchFamily="49" charset="-122"/>
              </a:rPr>
              <a:t>n</a:t>
            </a:r>
            <a:r>
              <a:rPr lang="en-US" altLang="zh-CN" sz="2800" b="1" dirty="0">
                <a:solidFill>
                  <a:srgbClr val="FF00FF"/>
                </a:solidFill>
                <a:latin typeface="楷体" panose="02010609060101010101" pitchFamily="49" charset="-122"/>
                <a:ea typeface="楷体" panose="02010609060101010101" pitchFamily="49" charset="-122"/>
              </a:rPr>
              <a:t>) = max( </a:t>
            </a:r>
            <a:r>
              <a:rPr lang="en-US" altLang="zh-CN" sz="2800" b="1" dirty="0">
                <a:solidFill>
                  <a:srgbClr val="3907F1"/>
                </a:solidFill>
                <a:latin typeface="华文楷体" panose="02010600040101010101" pitchFamily="2" charset="-122"/>
                <a:ea typeface="华文楷体" panose="02010600040101010101" pitchFamily="2" charset="-122"/>
                <a:sym typeface="+mn-ea"/>
              </a:rPr>
              <a:t>O</a:t>
            </a:r>
            <a:r>
              <a:rPr lang="en-US" altLang="zh-CN" sz="2800" b="1" dirty="0">
                <a:solidFill>
                  <a:srgbClr val="FF00FF"/>
                </a:solidFill>
                <a:latin typeface="楷体" panose="02010609060101010101" pitchFamily="49" charset="-122"/>
                <a:ea typeface="楷体" panose="02010609060101010101" pitchFamily="49" charset="-122"/>
              </a:rPr>
              <a:t>(</a:t>
            </a:r>
            <a:r>
              <a:rPr lang="en-US" altLang="zh-CN" sz="2800" b="1" i="1" dirty="0">
                <a:solidFill>
                  <a:srgbClr val="FF00FF"/>
                </a:solidFill>
                <a:latin typeface="楷体" panose="02010609060101010101" pitchFamily="49" charset="-122"/>
                <a:ea typeface="楷体" panose="02010609060101010101" pitchFamily="49" charset="-122"/>
              </a:rPr>
              <a:t>f</a:t>
            </a:r>
            <a:r>
              <a:rPr lang="en-US" altLang="zh-CN" sz="2800" b="1" baseline="-25000" dirty="0">
                <a:solidFill>
                  <a:srgbClr val="FF00FF"/>
                </a:solidFill>
                <a:latin typeface="楷体" panose="02010609060101010101" pitchFamily="49" charset="-122"/>
                <a:ea typeface="楷体" panose="02010609060101010101" pitchFamily="49" charset="-122"/>
              </a:rPr>
              <a:t>1</a:t>
            </a:r>
            <a:r>
              <a:rPr lang="en-US" altLang="zh-CN" sz="2800" b="1" dirty="0">
                <a:solidFill>
                  <a:srgbClr val="FF00FF"/>
                </a:solidFill>
                <a:latin typeface="楷体" panose="02010609060101010101" pitchFamily="49" charset="-122"/>
                <a:ea typeface="楷体" panose="02010609060101010101" pitchFamily="49" charset="-122"/>
              </a:rPr>
              <a:t>(</a:t>
            </a:r>
            <a:r>
              <a:rPr lang="en-US" altLang="zh-CN" sz="2800" b="1" i="1" dirty="0">
                <a:solidFill>
                  <a:srgbClr val="FF00FF"/>
                </a:solidFill>
                <a:latin typeface="楷体" panose="02010609060101010101" pitchFamily="49" charset="-122"/>
                <a:ea typeface="楷体" panose="02010609060101010101" pitchFamily="49" charset="-122"/>
              </a:rPr>
              <a:t>n</a:t>
            </a:r>
            <a:r>
              <a:rPr lang="en-US" altLang="zh-CN" sz="2800" b="1" dirty="0">
                <a:solidFill>
                  <a:srgbClr val="FF00FF"/>
                </a:solidFill>
                <a:latin typeface="楷体" panose="02010609060101010101" pitchFamily="49" charset="-122"/>
                <a:ea typeface="楷体" panose="02010609060101010101" pitchFamily="49" charset="-122"/>
              </a:rPr>
              <a:t>)), </a:t>
            </a:r>
            <a:r>
              <a:rPr lang="en-US" altLang="zh-CN" sz="2800" b="1" dirty="0">
                <a:solidFill>
                  <a:srgbClr val="3907F1"/>
                </a:solidFill>
                <a:latin typeface="华文楷体" panose="02010600040101010101" pitchFamily="2" charset="-122"/>
                <a:ea typeface="华文楷体" panose="02010600040101010101" pitchFamily="2" charset="-122"/>
                <a:sym typeface="+mn-ea"/>
              </a:rPr>
              <a:t>O</a:t>
            </a:r>
            <a:r>
              <a:rPr lang="en-US" altLang="zh-CN" sz="2800" b="1" dirty="0">
                <a:solidFill>
                  <a:srgbClr val="FF00FF"/>
                </a:solidFill>
                <a:latin typeface="楷体" panose="02010609060101010101" pitchFamily="49" charset="-122"/>
                <a:ea typeface="楷体" panose="02010609060101010101" pitchFamily="49" charset="-122"/>
              </a:rPr>
              <a:t>(</a:t>
            </a:r>
            <a:r>
              <a:rPr lang="en-US" altLang="zh-CN" sz="2800" b="1" i="1" dirty="0">
                <a:solidFill>
                  <a:srgbClr val="FF00FF"/>
                </a:solidFill>
                <a:latin typeface="楷体" panose="02010609060101010101" pitchFamily="49" charset="-122"/>
                <a:ea typeface="楷体" panose="02010609060101010101" pitchFamily="49" charset="-122"/>
              </a:rPr>
              <a:t>f</a:t>
            </a:r>
            <a:r>
              <a:rPr lang="en-US" altLang="zh-CN" sz="2800" b="1" baseline="-25000" dirty="0">
                <a:solidFill>
                  <a:srgbClr val="FF00FF"/>
                </a:solidFill>
                <a:latin typeface="楷体" panose="02010609060101010101" pitchFamily="49" charset="-122"/>
                <a:ea typeface="楷体" panose="02010609060101010101" pitchFamily="49" charset="-122"/>
              </a:rPr>
              <a:t>2</a:t>
            </a:r>
            <a:r>
              <a:rPr lang="en-US" altLang="zh-CN" sz="2800" b="1" dirty="0">
                <a:solidFill>
                  <a:srgbClr val="FF00FF"/>
                </a:solidFill>
                <a:latin typeface="楷体" panose="02010609060101010101" pitchFamily="49" charset="-122"/>
                <a:ea typeface="楷体" panose="02010609060101010101" pitchFamily="49" charset="-122"/>
              </a:rPr>
              <a:t>(</a:t>
            </a:r>
            <a:r>
              <a:rPr lang="en-US" altLang="zh-CN" sz="2800" b="1" i="1" dirty="0">
                <a:solidFill>
                  <a:srgbClr val="FF00FF"/>
                </a:solidFill>
                <a:latin typeface="楷体" panose="02010609060101010101" pitchFamily="49" charset="-122"/>
                <a:ea typeface="楷体" panose="02010609060101010101" pitchFamily="49" charset="-122"/>
              </a:rPr>
              <a:t>n</a:t>
            </a:r>
            <a:r>
              <a:rPr lang="en-US" altLang="zh-CN" sz="2800" b="1" dirty="0">
                <a:solidFill>
                  <a:srgbClr val="FF00FF"/>
                </a:solidFill>
                <a:latin typeface="楷体" panose="02010609060101010101" pitchFamily="49" charset="-122"/>
                <a:ea typeface="楷体" panose="02010609060101010101" pitchFamily="49" charset="-122"/>
              </a:rPr>
              <a:t>)) </a:t>
            </a:r>
            <a:r>
              <a:rPr lang="en-US" altLang="zh-CN" sz="2800" b="1" dirty="0" smtClean="0">
                <a:solidFill>
                  <a:srgbClr val="FF00FF"/>
                </a:solidFill>
                <a:latin typeface="楷体" panose="02010609060101010101" pitchFamily="49" charset="-122"/>
                <a:ea typeface="楷体" panose="02010609060101010101" pitchFamily="49" charset="-122"/>
              </a:rPr>
              <a:t>)</a:t>
            </a:r>
            <a:endParaRPr lang="en-US" altLang="zh-CN" sz="2800" b="1" dirty="0" smtClean="0">
              <a:solidFill>
                <a:srgbClr val="FF00FF"/>
              </a:solidFill>
              <a:latin typeface="楷体" panose="02010609060101010101" pitchFamily="49" charset="-122"/>
              <a:ea typeface="楷体" panose="02010609060101010101" pitchFamily="49" charset="-122"/>
            </a:endParaRPr>
          </a:p>
          <a:p>
            <a:pPr>
              <a:defRPr/>
            </a:pPr>
            <a:r>
              <a:rPr lang="en-US" altLang="zh-CN" sz="2800" b="1" dirty="0" smtClean="0">
                <a:solidFill>
                  <a:srgbClr val="FF00FF"/>
                </a:solidFill>
                <a:latin typeface="楷体" panose="02010609060101010101" pitchFamily="49" charset="-122"/>
                <a:ea typeface="楷体" panose="02010609060101010101" pitchFamily="49" charset="-122"/>
              </a:rPr>
              <a:t> </a:t>
            </a:r>
            <a:r>
              <a:rPr lang="en-US" altLang="zh-CN" sz="2800" b="1" i="1" dirty="0" smtClean="0">
                <a:solidFill>
                  <a:srgbClr val="FF00FF"/>
                </a:solidFill>
                <a:latin typeface="楷体" panose="02010609060101010101" pitchFamily="49" charset="-122"/>
                <a:ea typeface="楷体" panose="02010609060101010101" pitchFamily="49" charset="-122"/>
              </a:rPr>
              <a:t>T</a:t>
            </a:r>
            <a:r>
              <a:rPr lang="en-US" altLang="zh-CN" sz="2800" b="1" baseline="-25000" dirty="0">
                <a:solidFill>
                  <a:srgbClr val="FF00FF"/>
                </a:solidFill>
                <a:latin typeface="楷体" panose="02010609060101010101" pitchFamily="49" charset="-122"/>
                <a:ea typeface="楷体" panose="02010609060101010101" pitchFamily="49" charset="-122"/>
              </a:rPr>
              <a:t>1</a:t>
            </a:r>
            <a:r>
              <a:rPr lang="en-US" altLang="zh-CN" sz="2800" b="1" dirty="0" smtClean="0">
                <a:solidFill>
                  <a:srgbClr val="FF00FF"/>
                </a:solidFill>
                <a:latin typeface="楷体" panose="02010609060101010101" pitchFamily="49" charset="-122"/>
                <a:ea typeface="楷体" panose="02010609060101010101" pitchFamily="49" charset="-122"/>
              </a:rPr>
              <a:t>(</a:t>
            </a:r>
            <a:r>
              <a:rPr lang="en-US" altLang="zh-CN" sz="2800" b="1" i="1" dirty="0" smtClean="0">
                <a:solidFill>
                  <a:srgbClr val="FF00FF"/>
                </a:solidFill>
                <a:latin typeface="楷体" panose="02010609060101010101" pitchFamily="49" charset="-122"/>
                <a:ea typeface="楷体" panose="02010609060101010101" pitchFamily="49" charset="-122"/>
              </a:rPr>
              <a:t>n</a:t>
            </a:r>
            <a:r>
              <a:rPr lang="en-US" altLang="zh-CN" sz="2800" b="1" dirty="0">
                <a:solidFill>
                  <a:srgbClr val="FF00FF"/>
                </a:solidFill>
                <a:latin typeface="楷体" panose="02010609060101010101" pitchFamily="49" charset="-122"/>
                <a:ea typeface="楷体" panose="02010609060101010101" pitchFamily="49" charset="-122"/>
              </a:rPr>
              <a:t>) </a:t>
            </a:r>
            <a:r>
              <a:rPr lang="zh-CN" altLang="en-US" sz="2800" b="1" dirty="0" smtClean="0">
                <a:solidFill>
                  <a:srgbClr val="FF00FF"/>
                </a:solidFill>
                <a:latin typeface="楷体" panose="02010609060101010101" pitchFamily="49" charset="-122"/>
                <a:ea typeface="楷体" panose="02010609060101010101" pitchFamily="49" charset="-122"/>
              </a:rPr>
              <a:t>*</a:t>
            </a:r>
            <a:r>
              <a:rPr lang="en-US" altLang="zh-CN" sz="2800" b="1" dirty="0" smtClean="0">
                <a:solidFill>
                  <a:srgbClr val="FF00FF"/>
                </a:solidFill>
                <a:latin typeface="楷体" panose="02010609060101010101" pitchFamily="49" charset="-122"/>
                <a:ea typeface="楷体" panose="02010609060101010101" pitchFamily="49" charset="-122"/>
              </a:rPr>
              <a:t> </a:t>
            </a:r>
            <a:r>
              <a:rPr lang="en-US" altLang="zh-CN" sz="2800" b="1" i="1" dirty="0">
                <a:solidFill>
                  <a:srgbClr val="FF00FF"/>
                </a:solidFill>
                <a:latin typeface="楷体" panose="02010609060101010101" pitchFamily="49" charset="-122"/>
                <a:ea typeface="楷体" panose="02010609060101010101" pitchFamily="49" charset="-122"/>
              </a:rPr>
              <a:t>T</a:t>
            </a:r>
            <a:r>
              <a:rPr lang="en-US" altLang="zh-CN" sz="2800" b="1" baseline="-25000" dirty="0">
                <a:solidFill>
                  <a:srgbClr val="FF00FF"/>
                </a:solidFill>
                <a:latin typeface="楷体" panose="02010609060101010101" pitchFamily="49" charset="-122"/>
                <a:ea typeface="楷体" panose="02010609060101010101" pitchFamily="49" charset="-122"/>
              </a:rPr>
              <a:t>2</a:t>
            </a:r>
            <a:r>
              <a:rPr lang="en-US" altLang="zh-CN" sz="2800" b="1" dirty="0">
                <a:solidFill>
                  <a:srgbClr val="FF00FF"/>
                </a:solidFill>
                <a:latin typeface="楷体" panose="02010609060101010101" pitchFamily="49" charset="-122"/>
                <a:ea typeface="楷体" panose="02010609060101010101" pitchFamily="49" charset="-122"/>
              </a:rPr>
              <a:t>(</a:t>
            </a:r>
            <a:r>
              <a:rPr lang="en-US" altLang="zh-CN" sz="2800" b="1" i="1" dirty="0">
                <a:solidFill>
                  <a:srgbClr val="FF00FF"/>
                </a:solidFill>
                <a:latin typeface="楷体" panose="02010609060101010101" pitchFamily="49" charset="-122"/>
                <a:ea typeface="楷体" panose="02010609060101010101" pitchFamily="49" charset="-122"/>
              </a:rPr>
              <a:t>n</a:t>
            </a:r>
            <a:r>
              <a:rPr lang="en-US" altLang="zh-CN" sz="2800" b="1" dirty="0">
                <a:solidFill>
                  <a:srgbClr val="FF00FF"/>
                </a:solidFill>
                <a:latin typeface="楷体" panose="02010609060101010101" pitchFamily="49" charset="-122"/>
                <a:ea typeface="楷体" panose="02010609060101010101" pitchFamily="49" charset="-122"/>
              </a:rPr>
              <a:t>) = </a:t>
            </a:r>
            <a:r>
              <a:rPr lang="en-US" altLang="zh-CN" sz="2800" b="1" dirty="0">
                <a:solidFill>
                  <a:srgbClr val="3907F1"/>
                </a:solidFill>
                <a:latin typeface="华文楷体" panose="02010600040101010101" pitchFamily="2" charset="-122"/>
                <a:ea typeface="华文楷体" panose="02010600040101010101" pitchFamily="2" charset="-122"/>
                <a:sym typeface="+mn-ea"/>
              </a:rPr>
              <a:t>O</a:t>
            </a:r>
            <a:r>
              <a:rPr lang="en-US" altLang="zh-CN" sz="2800" b="1" dirty="0">
                <a:solidFill>
                  <a:srgbClr val="FF00FF"/>
                </a:solidFill>
                <a:latin typeface="楷体" panose="02010609060101010101" pitchFamily="49" charset="-122"/>
                <a:ea typeface="楷体" panose="02010609060101010101" pitchFamily="49" charset="-122"/>
              </a:rPr>
              <a:t>( </a:t>
            </a:r>
            <a:r>
              <a:rPr lang="en-US" altLang="zh-CN" sz="2800" b="1" i="1" dirty="0">
                <a:solidFill>
                  <a:srgbClr val="FF00FF"/>
                </a:solidFill>
                <a:latin typeface="楷体" panose="02010609060101010101" pitchFamily="49" charset="-122"/>
                <a:ea typeface="楷体" panose="02010609060101010101" pitchFamily="49" charset="-122"/>
              </a:rPr>
              <a:t>f</a:t>
            </a:r>
            <a:r>
              <a:rPr lang="en-US" altLang="zh-CN" sz="2800" b="1" baseline="-25000" dirty="0">
                <a:solidFill>
                  <a:srgbClr val="FF00FF"/>
                </a:solidFill>
                <a:latin typeface="楷体" panose="02010609060101010101" pitchFamily="49" charset="-122"/>
                <a:ea typeface="楷体" panose="02010609060101010101" pitchFamily="49" charset="-122"/>
              </a:rPr>
              <a:t>1</a:t>
            </a:r>
            <a:r>
              <a:rPr lang="en-US" altLang="zh-CN" sz="2800" b="1" dirty="0">
                <a:solidFill>
                  <a:srgbClr val="FF00FF"/>
                </a:solidFill>
                <a:latin typeface="楷体" panose="02010609060101010101" pitchFamily="49" charset="-122"/>
                <a:ea typeface="楷体" panose="02010609060101010101" pitchFamily="49" charset="-122"/>
              </a:rPr>
              <a:t>(</a:t>
            </a:r>
            <a:r>
              <a:rPr lang="en-US" altLang="zh-CN" sz="2800" b="1" i="1" dirty="0">
                <a:solidFill>
                  <a:srgbClr val="FF00FF"/>
                </a:solidFill>
                <a:latin typeface="楷体" panose="02010609060101010101" pitchFamily="49" charset="-122"/>
                <a:ea typeface="楷体" panose="02010609060101010101" pitchFamily="49" charset="-122"/>
              </a:rPr>
              <a:t>n</a:t>
            </a:r>
            <a:r>
              <a:rPr lang="en-US" altLang="zh-CN" sz="2800" b="1" dirty="0">
                <a:solidFill>
                  <a:srgbClr val="FF00FF"/>
                </a:solidFill>
                <a:latin typeface="楷体" panose="02010609060101010101" pitchFamily="49" charset="-122"/>
                <a:ea typeface="楷体" panose="02010609060101010101" pitchFamily="49" charset="-122"/>
              </a:rPr>
              <a:t>) </a:t>
            </a:r>
            <a:r>
              <a:rPr lang="zh-CN" altLang="en-US" sz="2800" b="1" dirty="0" smtClean="0">
                <a:solidFill>
                  <a:srgbClr val="FF00FF"/>
                </a:solidFill>
                <a:latin typeface="楷体" panose="02010609060101010101" pitchFamily="49" charset="-122"/>
                <a:ea typeface="楷体" panose="02010609060101010101" pitchFamily="49" charset="-122"/>
              </a:rPr>
              <a:t>*</a:t>
            </a:r>
            <a:r>
              <a:rPr lang="en-US" altLang="zh-CN" sz="2800" b="1" dirty="0" smtClean="0">
                <a:solidFill>
                  <a:srgbClr val="FF00FF"/>
                </a:solidFill>
                <a:latin typeface="楷体" panose="02010609060101010101" pitchFamily="49" charset="-122"/>
                <a:ea typeface="楷体" panose="02010609060101010101" pitchFamily="49" charset="-122"/>
              </a:rPr>
              <a:t> </a:t>
            </a:r>
            <a:r>
              <a:rPr lang="en-US" altLang="zh-CN" sz="2800" b="1" i="1" dirty="0">
                <a:solidFill>
                  <a:srgbClr val="FF00FF"/>
                </a:solidFill>
                <a:latin typeface="楷体" panose="02010609060101010101" pitchFamily="49" charset="-122"/>
                <a:ea typeface="楷体" panose="02010609060101010101" pitchFamily="49" charset="-122"/>
              </a:rPr>
              <a:t>f</a:t>
            </a:r>
            <a:r>
              <a:rPr lang="en-US" altLang="zh-CN" sz="2800" b="1" baseline="-25000" dirty="0">
                <a:solidFill>
                  <a:srgbClr val="FF00FF"/>
                </a:solidFill>
                <a:latin typeface="楷体" panose="02010609060101010101" pitchFamily="49" charset="-122"/>
                <a:ea typeface="楷体" panose="02010609060101010101" pitchFamily="49" charset="-122"/>
              </a:rPr>
              <a:t>2</a:t>
            </a:r>
            <a:r>
              <a:rPr lang="en-US" altLang="zh-CN" sz="2800" b="1" dirty="0">
                <a:solidFill>
                  <a:srgbClr val="FF00FF"/>
                </a:solidFill>
                <a:latin typeface="楷体" panose="02010609060101010101" pitchFamily="49" charset="-122"/>
                <a:ea typeface="楷体" panose="02010609060101010101" pitchFamily="49" charset="-122"/>
              </a:rPr>
              <a:t>(</a:t>
            </a:r>
            <a:r>
              <a:rPr lang="en-US" altLang="zh-CN" sz="2800" b="1" i="1" dirty="0">
                <a:solidFill>
                  <a:srgbClr val="FF00FF"/>
                </a:solidFill>
                <a:latin typeface="楷体" panose="02010609060101010101" pitchFamily="49" charset="-122"/>
                <a:ea typeface="楷体" panose="02010609060101010101" pitchFamily="49" charset="-122"/>
              </a:rPr>
              <a:t>n</a:t>
            </a:r>
            <a:r>
              <a:rPr lang="en-US" altLang="zh-CN" sz="2800" b="1" dirty="0">
                <a:solidFill>
                  <a:srgbClr val="FF00FF"/>
                </a:solidFill>
                <a:latin typeface="楷体" panose="02010609060101010101" pitchFamily="49" charset="-122"/>
                <a:ea typeface="楷体" panose="02010609060101010101" pitchFamily="49" charset="-122"/>
              </a:rPr>
              <a:t>) </a:t>
            </a:r>
            <a:r>
              <a:rPr lang="en-US" altLang="zh-CN" sz="2800" b="1" dirty="0" smtClean="0">
                <a:solidFill>
                  <a:srgbClr val="FF00FF"/>
                </a:solidFill>
                <a:latin typeface="楷体" panose="02010609060101010101" pitchFamily="49" charset="-122"/>
                <a:ea typeface="楷体" panose="02010609060101010101" pitchFamily="49" charset="-122"/>
              </a:rPr>
              <a:t>)</a:t>
            </a:r>
            <a:endParaRPr lang="en-US" altLang="zh-CN" sz="2800" b="1" dirty="0" smtClean="0">
              <a:solidFill>
                <a:srgbClr val="FF00FF"/>
              </a:solidFill>
              <a:latin typeface="楷体" panose="02010609060101010101" pitchFamily="49" charset="-122"/>
              <a:ea typeface="楷体" panose="02010609060101010101" pitchFamily="49" charset="-122"/>
            </a:endParaRPr>
          </a:p>
          <a:p>
            <a:pPr marL="0" indent="0">
              <a:buFontTx/>
              <a:buNone/>
              <a:defRPr/>
            </a:pPr>
            <a:endParaRPr lang="en-US" altLang="zh-CN" sz="2800" b="1" dirty="0" smtClean="0">
              <a:solidFill>
                <a:srgbClr val="3907F1"/>
              </a:solidFill>
              <a:latin typeface="楷体" panose="02010609060101010101" pitchFamily="49" charset="-122"/>
              <a:ea typeface="楷体" panose="02010609060101010101" pitchFamily="49" charset="-122"/>
            </a:endParaRPr>
          </a:p>
          <a:p>
            <a:pPr marL="0" indent="0">
              <a:buFont typeface="Wingdings" panose="05000000000000000000" pitchFamily="2" charset="2"/>
              <a:buNone/>
              <a:defRPr/>
            </a:pPr>
            <a:r>
              <a:rPr lang="zh-CN" altLang="en-US" sz="2800" b="1" dirty="0" smtClean="0">
                <a:solidFill>
                  <a:schemeClr val="tx1"/>
                </a:solidFill>
                <a:latin typeface="宋体" panose="02010600030101010101" pitchFamily="2" charset="-122"/>
                <a:ea typeface="宋体" panose="02010600030101010101" pitchFamily="2" charset="-122"/>
              </a:rPr>
              <a:t>若</a:t>
            </a:r>
            <a:r>
              <a:rPr lang="en-US" altLang="zh-CN" sz="2800" b="1" i="1" dirty="0">
                <a:solidFill>
                  <a:schemeClr val="tx1"/>
                </a:solidFill>
                <a:latin typeface="宋体" panose="02010600030101010101" pitchFamily="2" charset="-122"/>
                <a:ea typeface="宋体" panose="02010600030101010101" pitchFamily="2" charset="-122"/>
              </a:rPr>
              <a:t>T</a:t>
            </a:r>
            <a:r>
              <a:rPr lang="en-US" altLang="zh-CN" sz="2800" b="1" dirty="0">
                <a:solidFill>
                  <a:schemeClr val="tx1"/>
                </a:solidFill>
                <a:latin typeface="宋体" panose="02010600030101010101" pitchFamily="2" charset="-122"/>
                <a:ea typeface="宋体" panose="02010600030101010101" pitchFamily="2" charset="-122"/>
              </a:rPr>
              <a:t>(</a:t>
            </a:r>
            <a:r>
              <a:rPr lang="en-US" altLang="zh-CN" sz="2800" b="1" i="1" dirty="0">
                <a:solidFill>
                  <a:schemeClr val="tx1"/>
                </a:solidFill>
                <a:latin typeface="宋体" panose="02010600030101010101" pitchFamily="2" charset="-122"/>
                <a:ea typeface="宋体" panose="02010600030101010101" pitchFamily="2" charset="-122"/>
              </a:rPr>
              <a:t>n</a:t>
            </a:r>
            <a:r>
              <a:rPr lang="en-US" altLang="zh-CN" sz="2800" b="1" dirty="0">
                <a:solidFill>
                  <a:schemeClr val="tx1"/>
                </a:solidFill>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是关于</a:t>
            </a:r>
            <a:r>
              <a:rPr lang="en-US" altLang="zh-CN" sz="2800" b="1" i="1" dirty="0">
                <a:solidFill>
                  <a:schemeClr val="tx1"/>
                </a:solidFill>
                <a:latin typeface="宋体" panose="02010600030101010101" pitchFamily="2" charset="-122"/>
                <a:ea typeface="宋体" panose="02010600030101010101" pitchFamily="2" charset="-122"/>
              </a:rPr>
              <a:t>n</a:t>
            </a:r>
            <a:r>
              <a:rPr lang="zh-CN" altLang="en-US" sz="2800" b="1" dirty="0">
                <a:solidFill>
                  <a:schemeClr val="tx1"/>
                </a:solidFill>
                <a:latin typeface="宋体" panose="02010600030101010101" pitchFamily="2" charset="-122"/>
                <a:ea typeface="宋体" panose="02010600030101010101" pitchFamily="2" charset="-122"/>
              </a:rPr>
              <a:t>的</a:t>
            </a:r>
            <a:r>
              <a:rPr lang="en-US" altLang="zh-CN" sz="2800" b="1" i="1" dirty="0">
                <a:solidFill>
                  <a:schemeClr val="tx1"/>
                </a:solidFill>
                <a:latin typeface="宋体" panose="02010600030101010101" pitchFamily="2" charset="-122"/>
                <a:ea typeface="宋体" panose="02010600030101010101" pitchFamily="2" charset="-122"/>
              </a:rPr>
              <a:t>k</a:t>
            </a:r>
            <a:r>
              <a:rPr lang="zh-CN" altLang="en-US" sz="2800" b="1" dirty="0">
                <a:solidFill>
                  <a:schemeClr val="tx1"/>
                </a:solidFill>
                <a:latin typeface="宋体" panose="02010600030101010101" pitchFamily="2" charset="-122"/>
                <a:ea typeface="宋体" panose="02010600030101010101" pitchFamily="2" charset="-122"/>
              </a:rPr>
              <a:t>阶多项式</a:t>
            </a:r>
            <a:endParaRPr lang="zh-CN" altLang="en-US" sz="2800" b="1" dirty="0">
              <a:solidFill>
                <a:schemeClr val="tx1"/>
              </a:solidFill>
              <a:latin typeface="宋体" panose="02010600030101010101" pitchFamily="2" charset="-122"/>
              <a:ea typeface="宋体" panose="02010600030101010101" pitchFamily="2" charset="-122"/>
            </a:endParaRPr>
          </a:p>
          <a:p>
            <a:pPr marL="0" indent="0">
              <a:buFont typeface="Wingdings" panose="05000000000000000000" pitchFamily="2" charset="2"/>
              <a:buNone/>
              <a:defRPr/>
            </a:pPr>
            <a:r>
              <a:rPr lang="en-US" altLang="zh-CN" sz="2800" b="1" dirty="0">
                <a:solidFill>
                  <a:srgbClr val="FF00FF"/>
                </a:solidFill>
                <a:latin typeface="楷体" panose="02010609060101010101" pitchFamily="49" charset="-122"/>
                <a:ea typeface="楷体" panose="02010609060101010101" pitchFamily="49" charset="-122"/>
              </a:rPr>
              <a:t>T</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a:t>
            </a:r>
            <a:r>
              <a:rPr lang="pt-BR" altLang="zh-CN" sz="2800" b="1" i="1" baseline="-25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m</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800" b="1" i="1" baseline="30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m</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a:t>
            </a:r>
            <a:r>
              <a:rPr lang="pt-BR" altLang="zh-CN" sz="2800" b="1" i="1" baseline="-25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m</a:t>
            </a:r>
            <a:r>
              <a:rPr lang="pt-BR" altLang="zh-CN" sz="2800" b="1" baseline="-25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-1</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800" b="1" i="1" baseline="30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m</a:t>
            </a:r>
            <a:r>
              <a:rPr lang="pt-BR" altLang="zh-CN" sz="2800" b="1" baseline="30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-1</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a:t>
            </a:r>
            <a:r>
              <a:rPr lang="pt-BR" altLang="zh-CN" sz="2800" b="1" baseline="-25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1</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a:t>
            </a:r>
            <a:r>
              <a:rPr lang="pt-BR" altLang="zh-CN" sz="2800" b="1" baseline="-25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0</a:t>
            </a:r>
            <a:r>
              <a:rPr lang="zh-CN" altLang="pt-BR"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，有</a:t>
            </a:r>
            <a:r>
              <a:rPr lang="en-US" altLang="pt-BR"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T</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en-US" altLang="zh-CN" sz="2800" b="1" dirty="0">
                <a:solidFill>
                  <a:srgbClr val="3907F1"/>
                </a:solidFill>
                <a:latin typeface="华文楷体" panose="02010600040101010101" pitchFamily="2" charset="-122"/>
                <a:ea typeface="华文楷体" panose="02010600040101010101" pitchFamily="2" charset="-122"/>
                <a:sym typeface="+mn-ea"/>
              </a:rPr>
              <a:t>O</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8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800" b="1" i="1" baseline="30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m</a:t>
            </a:r>
            <a:r>
              <a:rPr lang="pt-BR" altLang="zh-CN"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8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br>
              <a:rPr lang="zh-CN" altLang="en-US" sz="2800" b="1" dirty="0">
                <a:solidFill>
                  <a:srgbClr val="FF00FF"/>
                </a:solidFill>
                <a:latin typeface="楷体" panose="02010609060101010101" pitchFamily="49" charset="-122"/>
                <a:ea typeface="楷体" panose="02010609060101010101" pitchFamily="49" charset="-122"/>
              </a:rPr>
            </a:br>
            <a:endParaRPr lang="zh-CN" altLang="en-US" sz="2800" b="1" dirty="0">
              <a:solidFill>
                <a:srgbClr val="FF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149225" y="1174750"/>
            <a:ext cx="708914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eaLnBrk="1" hangingPunct="1">
              <a:spcBef>
                <a:spcPct val="50000"/>
              </a:spcBef>
              <a:defRPr sz="3200" b="1">
                <a:solidFill>
                  <a:srgbClr val="3907F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2800" dirty="0">
                <a:latin typeface="华文楷体" panose="02010600040101010101" pitchFamily="2" charset="-122"/>
                <a:ea typeface="华文楷体" panose="02010600040101010101" pitchFamily="2" charset="-122"/>
              </a:rPr>
              <a:t>定义</a:t>
            </a:r>
            <a:r>
              <a:rPr lang="en-US" altLang="zh-CN" sz="2800" dirty="0">
                <a:latin typeface="华文楷体" panose="02010600040101010101" pitchFamily="2" charset="-122"/>
                <a:ea typeface="华文楷体" panose="02010600040101010101" pitchFamily="2" charset="-122"/>
              </a:rPr>
              <a:t>2. </a:t>
            </a:r>
            <a:r>
              <a:rPr lang="zh-CN" altLang="en-US" sz="2800" dirty="0">
                <a:latin typeface="华文楷体" panose="02010600040101010101" pitchFamily="2" charset="-122"/>
                <a:ea typeface="华文楷体" panose="02010600040101010101" pitchFamily="2" charset="-122"/>
              </a:rPr>
              <a:t>大</a:t>
            </a:r>
            <a:r>
              <a:rPr lang="en-US" altLang="zh-CN" sz="2800" dirty="0">
                <a:latin typeface="华文楷体" panose="02010600040101010101" pitchFamily="2" charset="-122"/>
                <a:ea typeface="华文楷体" panose="02010600040101010101" pitchFamily="2" charset="-122"/>
              </a:rPr>
              <a:t>Ω</a:t>
            </a:r>
            <a:r>
              <a:rPr lang="zh-CN" altLang="en-US" sz="2800" dirty="0" smtClean="0">
                <a:latin typeface="华文楷体" panose="02010600040101010101" pitchFamily="2" charset="-122"/>
                <a:ea typeface="华文楷体" panose="02010600040101010101" pitchFamily="2" charset="-122"/>
              </a:rPr>
              <a:t>符号</a:t>
            </a:r>
            <a:r>
              <a:rPr lang="en-US" altLang="zh-CN" sz="2800" dirty="0" smtClean="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渐</a:t>
            </a:r>
            <a:r>
              <a:rPr lang="zh-CN" altLang="en-US" sz="2800" dirty="0" smtClean="0">
                <a:latin typeface="华文楷体" panose="02010600040101010101" pitchFamily="2" charset="-122"/>
                <a:ea typeface="华文楷体" panose="02010600040101010101" pitchFamily="2" charset="-122"/>
              </a:rPr>
              <a:t>近下界</a:t>
            </a:r>
            <a:r>
              <a:rPr lang="zh-CN" altLang="en-US" sz="2800" dirty="0">
                <a:latin typeface="华文楷体" panose="02010600040101010101" pitchFamily="2" charset="-122"/>
                <a:ea typeface="华文楷体" panose="02010600040101010101" pitchFamily="2" charset="-122"/>
              </a:rPr>
              <a:t>记号</a:t>
            </a:r>
            <a:endParaRPr lang="zh-CN" altLang="en-US" sz="2800" dirty="0">
              <a:latin typeface="华文楷体" panose="02010600040101010101" pitchFamily="2" charset="-122"/>
              <a:ea typeface="华文楷体" panose="02010600040101010101" pitchFamily="2" charset="-122"/>
            </a:endParaRPr>
          </a:p>
        </p:txBody>
      </p:sp>
      <p:sp>
        <p:nvSpPr>
          <p:cNvPr id="57347" name="Text Box 6"/>
          <p:cNvSpPr txBox="1">
            <a:spLocks noChangeArrowheads="1"/>
          </p:cNvSpPr>
          <p:nvPr/>
        </p:nvSpPr>
        <p:spPr bwMode="auto">
          <a:xfrm>
            <a:off x="306070" y="1696720"/>
            <a:ext cx="847026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楷体" panose="02010609060101010101" pitchFamily="49" charset="-122"/>
                <a:ea typeface="楷体" panose="02010609060101010101" pitchFamily="49" charset="-122"/>
              </a:rPr>
              <a:t>若存在两个正的常数</a:t>
            </a:r>
            <a:r>
              <a:rPr kumimoji="1" lang="en-US" altLang="zh-CN" sz="2400" b="1" i="1">
                <a:latin typeface="楷体" panose="02010609060101010101" pitchFamily="49" charset="-122"/>
                <a:ea typeface="楷体" panose="02010609060101010101" pitchFamily="49" charset="-122"/>
              </a:rPr>
              <a:t>c</a:t>
            </a:r>
            <a:r>
              <a:rPr kumimoji="1" lang="zh-CN" altLang="en-US" sz="2400" b="1">
                <a:latin typeface="楷体" panose="02010609060101010101" pitchFamily="49" charset="-122"/>
                <a:ea typeface="楷体" panose="02010609060101010101" pitchFamily="49" charset="-122"/>
              </a:rPr>
              <a:t>和</a:t>
            </a:r>
            <a:r>
              <a:rPr kumimoji="1" lang="en-US" altLang="zh-CN" sz="2400" b="1" i="1">
                <a:latin typeface="楷体" panose="02010609060101010101" pitchFamily="49" charset="-122"/>
                <a:ea typeface="楷体" panose="02010609060101010101" pitchFamily="49" charset="-122"/>
              </a:rPr>
              <a:t>n</a:t>
            </a:r>
            <a:r>
              <a:rPr kumimoji="1" lang="en-US" altLang="zh-CN" sz="2400" b="1" baseline="-30000">
                <a:latin typeface="楷体" panose="02010609060101010101" pitchFamily="49" charset="-122"/>
                <a:ea typeface="楷体" panose="02010609060101010101" pitchFamily="49" charset="-122"/>
              </a:rPr>
              <a:t>0</a:t>
            </a:r>
            <a:r>
              <a:rPr kumimoji="1" lang="zh-CN" altLang="en-US" sz="2400" b="1">
                <a:latin typeface="楷体" panose="02010609060101010101" pitchFamily="49" charset="-122"/>
                <a:ea typeface="楷体" panose="02010609060101010101" pitchFamily="49" charset="-122"/>
              </a:rPr>
              <a:t>，对于任意</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baseline="-30000">
                <a:latin typeface="楷体" panose="02010609060101010101" pitchFamily="49" charset="-122"/>
                <a:ea typeface="楷体" panose="02010609060101010101" pitchFamily="49" charset="-122"/>
              </a:rPr>
              <a:t>0</a:t>
            </a:r>
            <a:r>
              <a:rPr kumimoji="1" lang="zh-CN" altLang="en-US" sz="2400" b="1">
                <a:latin typeface="楷体" panose="02010609060101010101" pitchFamily="49" charset="-122"/>
                <a:ea typeface="楷体" panose="02010609060101010101" pitchFamily="49" charset="-122"/>
              </a:rPr>
              <a:t>，都有</a:t>
            </a:r>
            <a:r>
              <a:rPr kumimoji="1" lang="en-US" altLang="zh-CN" sz="2400" b="1" i="1">
                <a:latin typeface="楷体" panose="02010609060101010101" pitchFamily="49" charset="-122"/>
                <a:ea typeface="楷体" panose="02010609060101010101" pitchFamily="49" charset="-122"/>
              </a:rPr>
              <a:t>f</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c</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g</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kumimoji="1" lang="zh-CN" altLang="en-US" sz="2400" b="1">
                <a:latin typeface="楷体" panose="02010609060101010101" pitchFamily="49" charset="-122"/>
                <a:ea typeface="楷体" panose="02010609060101010101" pitchFamily="49" charset="-122"/>
              </a:rPr>
              <a:t>，则称</a:t>
            </a:r>
            <a:r>
              <a:rPr kumimoji="1" lang="en-US" altLang="zh-CN" sz="2400" b="1" i="1">
                <a:latin typeface="楷体" panose="02010609060101010101" pitchFamily="49" charset="-122"/>
                <a:ea typeface="楷体" panose="02010609060101010101" pitchFamily="49" charset="-122"/>
              </a:rPr>
              <a:t>f</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)=Ω(</a:t>
            </a:r>
            <a:r>
              <a:rPr kumimoji="1" lang="en-US" altLang="zh-CN" sz="2400" b="1" i="1">
                <a:latin typeface="楷体" panose="02010609060101010101" pitchFamily="49" charset="-122"/>
                <a:ea typeface="楷体" panose="02010609060101010101" pitchFamily="49" charset="-122"/>
              </a:rPr>
              <a:t>g</a:t>
            </a:r>
            <a:r>
              <a:rPr kumimoji="1" lang="en-US" altLang="zh-CN" sz="2400" b="1">
                <a:latin typeface="楷体" panose="02010609060101010101" pitchFamily="49" charset="-122"/>
                <a:ea typeface="楷体" panose="02010609060101010101" pitchFamily="49" charset="-122"/>
              </a:rPr>
              <a:t>(</a:t>
            </a:r>
            <a:r>
              <a:rPr kumimoji="1" lang="en-US" altLang="zh-CN" sz="2400" b="1" i="1">
                <a:latin typeface="楷体" panose="02010609060101010101" pitchFamily="49" charset="-122"/>
                <a:ea typeface="楷体" panose="02010609060101010101" pitchFamily="49" charset="-122"/>
              </a:rPr>
              <a:t>n</a:t>
            </a:r>
            <a:r>
              <a:rPr kumimoji="1" lang="en-US" altLang="zh-CN" sz="2400" b="1">
                <a:latin typeface="楷体" panose="02010609060101010101" pitchFamily="49" charset="-122"/>
                <a:ea typeface="楷体" panose="02010609060101010101" pitchFamily="49" charset="-122"/>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即</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g</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为</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f</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的</a:t>
            </a:r>
            <a:r>
              <a:rPr lang="zh-CN" altLang="pt-BR" sz="2400" b="1" dirty="0">
                <a:solidFill>
                  <a:srgbClr val="9900FF"/>
                </a:solidFill>
                <a:latin typeface="楷体" panose="02010609060101010101" pitchFamily="49" charset="-122"/>
                <a:ea typeface="楷体" panose="02010609060101010101" pitchFamily="49" charset="-122"/>
                <a:cs typeface="Times New Roman" panose="02020603050405020304" pitchFamily="18" charset="0"/>
                <a:sym typeface="+mn-ea"/>
              </a:rPr>
              <a:t>下界</a:t>
            </a:r>
            <a:r>
              <a:rPr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rPr>
              <a:t>。</a:t>
            </a:r>
            <a:endParaRPr kumimoji="1" lang="zh-CN" altLang="pt-BR" sz="2400" b="1" dirty="0">
              <a:latin typeface="楷体" panose="02010609060101010101" pitchFamily="49" charset="-122"/>
              <a:ea typeface="楷体" panose="02010609060101010101" pitchFamily="49" charset="-122"/>
              <a:cs typeface="Times New Roman" panose="02020603050405020304" pitchFamily="18" charset="0"/>
              <a:sym typeface="+mn-ea"/>
            </a:endParaRPr>
          </a:p>
        </p:txBody>
      </p:sp>
      <p:grpSp>
        <p:nvGrpSpPr>
          <p:cNvPr id="57348" name="Group 36"/>
          <p:cNvGrpSpPr/>
          <p:nvPr/>
        </p:nvGrpSpPr>
        <p:grpSpPr bwMode="auto">
          <a:xfrm>
            <a:off x="1189990" y="2519045"/>
            <a:ext cx="6048375" cy="3276600"/>
            <a:chOff x="1066" y="1797"/>
            <a:chExt cx="3810" cy="2313"/>
          </a:xfrm>
        </p:grpSpPr>
        <p:sp>
          <p:nvSpPr>
            <p:cNvPr id="57350" name="Text Box 21"/>
            <p:cNvSpPr txBox="1">
              <a:spLocks noChangeArrowheads="1"/>
            </p:cNvSpPr>
            <p:nvPr/>
          </p:nvSpPr>
          <p:spPr bwMode="auto">
            <a:xfrm>
              <a:off x="2165" y="3817"/>
              <a:ext cx="16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华文楷体" panose="02010600040101010101" pitchFamily="2" charset="-122"/>
                  <a:ea typeface="华文楷体" panose="02010600040101010101" pitchFamily="2" charset="-122"/>
                </a:rPr>
                <a:t>n</a:t>
              </a:r>
              <a:r>
                <a:rPr lang="en-US" altLang="zh-CN" b="1" baseline="-25000">
                  <a:latin typeface="华文楷体" panose="02010600040101010101" pitchFamily="2" charset="-122"/>
                  <a:ea typeface="华文楷体" panose="02010600040101010101" pitchFamily="2" charset="-122"/>
                </a:rPr>
                <a:t>0</a:t>
              </a:r>
              <a:endParaRPr lang="en-US" altLang="zh-CN" b="1">
                <a:latin typeface="华文楷体" panose="02010600040101010101" pitchFamily="2" charset="-122"/>
                <a:ea typeface="华文楷体" panose="02010600040101010101" pitchFamily="2" charset="-122"/>
              </a:endParaRPr>
            </a:p>
          </p:txBody>
        </p:sp>
        <p:sp>
          <p:nvSpPr>
            <p:cNvPr id="57351" name="Line 22"/>
            <p:cNvSpPr>
              <a:spLocks noChangeShapeType="1"/>
            </p:cNvSpPr>
            <p:nvPr/>
          </p:nvSpPr>
          <p:spPr bwMode="auto">
            <a:xfrm>
              <a:off x="1328" y="3815"/>
              <a:ext cx="3519"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7352" name="Line 23"/>
            <p:cNvSpPr>
              <a:spLocks noChangeShapeType="1"/>
            </p:cNvSpPr>
            <p:nvPr/>
          </p:nvSpPr>
          <p:spPr bwMode="auto">
            <a:xfrm flipH="1" flipV="1">
              <a:off x="1329" y="1837"/>
              <a:ext cx="0" cy="1978"/>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7353" name="Text Box 24"/>
            <p:cNvSpPr txBox="1">
              <a:spLocks noChangeArrowheads="1"/>
            </p:cNvSpPr>
            <p:nvPr/>
          </p:nvSpPr>
          <p:spPr bwMode="auto">
            <a:xfrm>
              <a:off x="4068" y="3897"/>
              <a:ext cx="8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华文楷体" panose="02010600040101010101" pitchFamily="2" charset="-122"/>
                  <a:ea typeface="华文楷体" panose="02010600040101010101" pitchFamily="2" charset="-122"/>
                </a:rPr>
                <a:t>问题规模</a:t>
              </a:r>
              <a:r>
                <a:rPr lang="en-US" altLang="zh-CN" b="1" i="1">
                  <a:latin typeface="华文楷体" panose="02010600040101010101" pitchFamily="2" charset="-122"/>
                  <a:ea typeface="华文楷体" panose="02010600040101010101" pitchFamily="2" charset="-122"/>
                </a:rPr>
                <a:t>n</a:t>
              </a:r>
              <a:endParaRPr lang="en-US" altLang="zh-CN" b="1">
                <a:latin typeface="华文楷体" panose="02010600040101010101" pitchFamily="2" charset="-122"/>
                <a:ea typeface="华文楷体" panose="02010600040101010101" pitchFamily="2" charset="-122"/>
              </a:endParaRPr>
            </a:p>
          </p:txBody>
        </p:sp>
        <p:sp>
          <p:nvSpPr>
            <p:cNvPr id="57354" name="Text Box 25"/>
            <p:cNvSpPr txBox="1">
              <a:spLocks noChangeArrowheads="1"/>
            </p:cNvSpPr>
            <p:nvPr/>
          </p:nvSpPr>
          <p:spPr bwMode="auto">
            <a:xfrm>
              <a:off x="1066" y="1847"/>
              <a:ext cx="150"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b="1">
                  <a:latin typeface="华文楷体" panose="02010600040101010101" pitchFamily="2" charset="-122"/>
                  <a:ea typeface="华文楷体" panose="02010600040101010101" pitchFamily="2" charset="-122"/>
                </a:rPr>
                <a:t>执行次数</a:t>
              </a:r>
              <a:endParaRPr lang="zh-CN" altLang="en-US" b="1">
                <a:latin typeface="华文楷体" panose="02010600040101010101" pitchFamily="2" charset="-122"/>
                <a:ea typeface="华文楷体" panose="02010600040101010101" pitchFamily="2" charset="-122"/>
              </a:endParaRPr>
            </a:p>
          </p:txBody>
        </p:sp>
        <p:sp>
          <p:nvSpPr>
            <p:cNvPr id="57355" name="Line 27"/>
            <p:cNvSpPr>
              <a:spLocks noChangeShapeType="1"/>
            </p:cNvSpPr>
            <p:nvPr/>
          </p:nvSpPr>
          <p:spPr bwMode="auto">
            <a:xfrm flipH="1">
              <a:off x="2204" y="1887"/>
              <a:ext cx="1" cy="1928"/>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7356" name="Text Box 28"/>
            <p:cNvSpPr txBox="1">
              <a:spLocks noChangeArrowheads="1"/>
            </p:cNvSpPr>
            <p:nvPr/>
          </p:nvSpPr>
          <p:spPr bwMode="auto">
            <a:xfrm>
              <a:off x="1410" y="3120"/>
              <a:ext cx="682"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b="1" i="1">
                  <a:latin typeface="华文楷体" panose="02010600040101010101" pitchFamily="2" charset="-122"/>
                  <a:ea typeface="华文楷体" panose="02010600040101010101" pitchFamily="2" charset="-122"/>
                </a:rPr>
                <a:t>n</a:t>
              </a:r>
              <a:r>
                <a:rPr lang="en-US" altLang="zh-CN" b="1" baseline="-25000">
                  <a:latin typeface="华文楷体" panose="02010600040101010101" pitchFamily="2" charset="-122"/>
                  <a:ea typeface="华文楷体" panose="02010600040101010101" pitchFamily="2" charset="-122"/>
                </a:rPr>
                <a:t>0</a:t>
              </a:r>
              <a:r>
                <a:rPr lang="zh-CN" altLang="en-US" b="1">
                  <a:latin typeface="华文楷体" panose="02010600040101010101" pitchFamily="2" charset="-122"/>
                  <a:ea typeface="华文楷体" panose="02010600040101010101" pitchFamily="2" charset="-122"/>
                </a:rPr>
                <a:t>之前的情况无关紧要</a:t>
              </a:r>
              <a:endParaRPr lang="zh-CN" altLang="en-US" b="1">
                <a:latin typeface="华文楷体" panose="02010600040101010101" pitchFamily="2" charset="-122"/>
                <a:ea typeface="华文楷体" panose="02010600040101010101" pitchFamily="2" charset="-122"/>
              </a:endParaRPr>
            </a:p>
          </p:txBody>
        </p:sp>
        <p:sp>
          <p:nvSpPr>
            <p:cNvPr id="57357" name="Freeform 29"/>
            <p:cNvSpPr/>
            <p:nvPr/>
          </p:nvSpPr>
          <p:spPr bwMode="auto">
            <a:xfrm>
              <a:off x="2204" y="1947"/>
              <a:ext cx="1932" cy="1317"/>
            </a:xfrm>
            <a:custGeom>
              <a:avLst/>
              <a:gdLst>
                <a:gd name="T0" fmla="*/ 0 w 2206"/>
                <a:gd name="T1" fmla="*/ 617 h 1696"/>
                <a:gd name="T2" fmla="*/ 221 w 2206"/>
                <a:gd name="T3" fmla="*/ 551 h 1696"/>
                <a:gd name="T4" fmla="*/ 398 w 2206"/>
                <a:gd name="T5" fmla="*/ 474 h 1696"/>
                <a:gd name="T6" fmla="*/ 645 w 2206"/>
                <a:gd name="T7" fmla="*/ 393 h 1696"/>
                <a:gd name="T8" fmla="*/ 945 w 2206"/>
                <a:gd name="T9" fmla="*/ 278 h 1696"/>
                <a:gd name="T10" fmla="*/ 1121 w 2206"/>
                <a:gd name="T11" fmla="*/ 131 h 1696"/>
                <a:gd name="T12" fmla="*/ 1227 w 2206"/>
                <a:gd name="T13" fmla="*/ 71 h 1696"/>
                <a:gd name="T14" fmla="*/ 1298 w 2206"/>
                <a:gd name="T15" fmla="*/ 0 h 1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6" h="1696">
                  <a:moveTo>
                    <a:pt x="0" y="1696"/>
                  </a:moveTo>
                  <a:cubicBezTo>
                    <a:pt x="63" y="1666"/>
                    <a:pt x="263" y="1580"/>
                    <a:pt x="376" y="1515"/>
                  </a:cubicBezTo>
                  <a:cubicBezTo>
                    <a:pt x="489" y="1455"/>
                    <a:pt x="556" y="1377"/>
                    <a:pt x="676" y="1305"/>
                  </a:cubicBezTo>
                  <a:cubicBezTo>
                    <a:pt x="796" y="1233"/>
                    <a:pt x="941" y="1170"/>
                    <a:pt x="1096" y="1080"/>
                  </a:cubicBezTo>
                  <a:cubicBezTo>
                    <a:pt x="1301" y="955"/>
                    <a:pt x="1471" y="885"/>
                    <a:pt x="1606" y="765"/>
                  </a:cubicBezTo>
                  <a:cubicBezTo>
                    <a:pt x="1741" y="645"/>
                    <a:pt x="1811" y="462"/>
                    <a:pt x="1906" y="360"/>
                  </a:cubicBezTo>
                  <a:cubicBezTo>
                    <a:pt x="1982" y="262"/>
                    <a:pt x="2036" y="255"/>
                    <a:pt x="2086" y="195"/>
                  </a:cubicBezTo>
                  <a:cubicBezTo>
                    <a:pt x="2136" y="135"/>
                    <a:pt x="2181" y="41"/>
                    <a:pt x="2206"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7358" name="Freeform 30"/>
            <p:cNvSpPr/>
            <p:nvPr/>
          </p:nvSpPr>
          <p:spPr bwMode="auto">
            <a:xfrm>
              <a:off x="2204" y="2135"/>
              <a:ext cx="1946" cy="1329"/>
            </a:xfrm>
            <a:custGeom>
              <a:avLst/>
              <a:gdLst>
                <a:gd name="T0" fmla="*/ 0 w 2130"/>
                <a:gd name="T1" fmla="*/ 777 h 1590"/>
                <a:gd name="T2" fmla="*/ 334 w 2130"/>
                <a:gd name="T3" fmla="*/ 695 h 1590"/>
                <a:gd name="T4" fmla="*/ 701 w 2130"/>
                <a:gd name="T5" fmla="*/ 527 h 1590"/>
                <a:gd name="T6" fmla="*/ 1055 w 2130"/>
                <a:gd name="T7" fmla="*/ 322 h 1590"/>
                <a:gd name="T8" fmla="*/ 1275 w 2130"/>
                <a:gd name="T9" fmla="*/ 176 h 1590"/>
                <a:gd name="T10" fmla="*/ 1484 w 2130"/>
                <a:gd name="T11" fmla="*/ 0 h 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57359" name="Text Box 31"/>
            <p:cNvSpPr txBox="1">
              <a:spLocks noChangeArrowheads="1"/>
            </p:cNvSpPr>
            <p:nvPr/>
          </p:nvSpPr>
          <p:spPr bwMode="auto">
            <a:xfrm>
              <a:off x="4194" y="1797"/>
              <a:ext cx="39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华文楷体" panose="02010600040101010101" pitchFamily="2" charset="-122"/>
                  <a:ea typeface="华文楷体" panose="02010600040101010101" pitchFamily="2" charset="-122"/>
                </a:rPr>
                <a:t>f(</a:t>
              </a:r>
              <a:r>
                <a:rPr lang="en-US" altLang="zh-CN" b="1" i="1">
                  <a:latin typeface="华文楷体" panose="02010600040101010101" pitchFamily="2" charset="-122"/>
                  <a:ea typeface="华文楷体" panose="02010600040101010101" pitchFamily="2" charset="-122"/>
                </a:rPr>
                <a:t>n</a:t>
              </a:r>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57360" name="Text Box 32"/>
            <p:cNvSpPr txBox="1">
              <a:spLocks noChangeArrowheads="1"/>
            </p:cNvSpPr>
            <p:nvPr/>
          </p:nvSpPr>
          <p:spPr bwMode="auto">
            <a:xfrm>
              <a:off x="4228" y="2083"/>
              <a:ext cx="58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华文楷体" panose="02010600040101010101" pitchFamily="2" charset="-122"/>
                  <a:ea typeface="华文楷体" panose="02010600040101010101" pitchFamily="2" charset="-122"/>
                </a:rPr>
                <a:t>c</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g</a:t>
              </a:r>
              <a:r>
                <a:rPr lang="en-US" altLang="zh-CN" b="1">
                  <a:latin typeface="华文楷体" panose="02010600040101010101" pitchFamily="2" charset="-122"/>
                  <a:ea typeface="华文楷体" panose="02010600040101010101" pitchFamily="2" charset="-122"/>
                </a:rPr>
                <a:t>(</a:t>
              </a:r>
              <a:r>
                <a:rPr lang="en-US" altLang="zh-CN" b="1" i="1">
                  <a:latin typeface="华文楷体" panose="02010600040101010101" pitchFamily="2" charset="-122"/>
                  <a:ea typeface="华文楷体" panose="02010600040101010101" pitchFamily="2" charset="-122"/>
                </a:rPr>
                <a:t>n</a:t>
              </a:r>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grpSp>
      <p:sp>
        <p:nvSpPr>
          <p:cNvPr id="190467" name="Text Box 3"/>
          <p:cNvSpPr txBox="1">
            <a:spLocks noChangeArrowheads="1"/>
          </p:cNvSpPr>
          <p:nvPr/>
        </p:nvSpPr>
        <p:spPr bwMode="auto">
          <a:xfrm>
            <a:off x="431483" y="5787390"/>
            <a:ext cx="8280400" cy="460375"/>
          </a:xfrm>
          <a:prstGeom prst="rect">
            <a:avLst/>
          </a:prstGeom>
          <a:noFill/>
          <a:ln w="9525">
            <a:noFill/>
            <a:miter lim="800000"/>
          </a:ln>
          <a:effectLst/>
        </p:spPr>
        <p:txBody>
          <a:bodyPr>
            <a:spAutoFit/>
          </a:bodyPr>
          <a:p>
            <a:pPr>
              <a:lnSpc>
                <a:spcPct val="100000"/>
              </a:lnSpc>
            </a:pPr>
            <a:r>
              <a:rPr lang="zh-CN" altLang="pt-BR"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如</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3</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+2=</a:t>
            </a:r>
            <a:r>
              <a:rPr lang="en-US"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a:t>
            </a:r>
            <a:r>
              <a:rPr lang="zh-CN" altLang="pt-BR"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，因为当</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≥1</a:t>
            </a:r>
            <a:r>
              <a:rPr lang="zh-CN" altLang="pt-BR"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时，</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3</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n</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+2≥3</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n</a:t>
            </a:r>
            <a:r>
              <a:rPr lang="zh-CN" altLang="pt-BR"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rPr>
              <a:t>。　　</a:t>
            </a:r>
            <a:endParaRPr lang="zh-CN" altLang="pt-BR"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文本框 1"/>
          <p:cNvSpPr txBox="1"/>
          <p:nvPr/>
        </p:nvSpPr>
        <p:spPr>
          <a:xfrm>
            <a:off x="433070" y="6172200"/>
            <a:ext cx="6907530" cy="460375"/>
          </a:xfrm>
          <a:prstGeom prst="rect">
            <a:avLst/>
          </a:prstGeom>
          <a:noFill/>
        </p:spPr>
        <p:txBody>
          <a:bodyPr wrap="none" rtlCol="0" anchor="t">
            <a:spAutoFit/>
          </a:bodyPr>
          <a:p>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10</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baseline="30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2</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+4</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+2=</a:t>
            </a:r>
            <a:r>
              <a:rPr lang="en-US"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r>
              <a:rPr lang="zh-CN" altLang="pt-BR"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，因为当</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≥1</a:t>
            </a:r>
            <a:r>
              <a:rPr lang="zh-CN" altLang="pt-BR"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时，</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10</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baseline="30000"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2</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+4</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pt-BR" altLang="zh-CN" sz="2400" b="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+2≥</a:t>
            </a:r>
            <a:r>
              <a:rPr lang="pt-BR" altLang="zh-CN" sz="2400" b="1" i="1" dirty="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n</a:t>
            </a:r>
            <a:r>
              <a:rPr lang="zh-CN" altLang="pt-BR" sz="2400" b="1" dirty="0" smtClean="0">
                <a:solidFill>
                  <a:srgbClr val="FF00FF"/>
                </a:solidFill>
                <a:latin typeface="楷体" panose="02010609060101010101" pitchFamily="49" charset="-122"/>
                <a:ea typeface="楷体" panose="02010609060101010101" pitchFamily="49" charset="-122"/>
                <a:cs typeface="Times New Roman" panose="02020603050405020304" pitchFamily="18" charset="0"/>
                <a:sym typeface="+mn-ea"/>
              </a:rPr>
              <a:t>。</a:t>
            </a:r>
            <a:endParaRPr lang="zh-CN" altLang="en-US" sz="2400"/>
          </a:p>
        </p:txBody>
      </p:sp>
      <p:sp>
        <p:nvSpPr>
          <p:cNvPr id="3" name="Text Box 4"/>
          <p:cNvSpPr txBox="1">
            <a:spLocks noChangeArrowheads="1"/>
          </p:cNvSpPr>
          <p:nvPr/>
        </p:nvSpPr>
        <p:spPr bwMode="auto">
          <a:xfrm>
            <a:off x="1261745" y="180975"/>
            <a:ext cx="6838315"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2.1.1  </a:t>
            </a:r>
            <a:r>
              <a:rPr lang="zh-CN" altLang="en-US" sz="3600" b="1" dirty="0">
                <a:solidFill>
                  <a:schemeClr val="bg1"/>
                </a:solidFill>
                <a:latin typeface="黑体" panose="02010609060101010101" pitchFamily="49" charset="-122"/>
                <a:ea typeface="黑体" panose="02010609060101010101" pitchFamily="49" charset="-122"/>
                <a:sym typeface="+mn-ea"/>
              </a:rPr>
              <a:t>算法的渐进分析</a:t>
            </a:r>
            <a:r>
              <a:rPr lang="en-US" altLang="zh-CN" sz="3600" b="1" dirty="0">
                <a:solidFill>
                  <a:schemeClr val="bg1"/>
                </a:solidFill>
                <a:latin typeface="黑体" panose="02010609060101010101" pitchFamily="49" charset="-122"/>
                <a:ea typeface="黑体" panose="02010609060101010101" pitchFamily="49" charset="-122"/>
                <a:sym typeface="+mn-ea"/>
              </a:rPr>
              <a:t>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blinds(horizontal)">
                                      <p:cBhvr>
                                        <p:cTn id="7" dur="500"/>
                                        <p:tgtEl>
                                          <p:spTgt spid="190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ldLvl="0" animBg="1"/>
      <p:bldP spid="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14112</Words>
  <Application>WPS 演示</Application>
  <PresentationFormat>全屏显示(4:3)</PresentationFormat>
  <Paragraphs>918</Paragraphs>
  <Slides>76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45</vt:i4>
      </vt:variant>
      <vt:variant>
        <vt:lpstr>幻灯片标题</vt:lpstr>
      </vt:variant>
      <vt:variant>
        <vt:i4>76</vt:i4>
      </vt:variant>
    </vt:vector>
  </HeadingPairs>
  <TitlesOfParts>
    <vt:vector size="133" baseType="lpstr">
      <vt:lpstr>Arial</vt:lpstr>
      <vt:lpstr>宋体</vt:lpstr>
      <vt:lpstr>Wingdings</vt:lpstr>
      <vt:lpstr>黑体</vt:lpstr>
      <vt:lpstr>华文楷体</vt:lpstr>
      <vt:lpstr>楷体</vt:lpstr>
      <vt:lpstr>Times New Roman</vt:lpstr>
      <vt:lpstr>Symbol</vt:lpstr>
      <vt:lpstr>Symbol</vt:lpstr>
      <vt:lpstr>微软雅黑</vt:lpstr>
      <vt:lpstr>Arial Unicode MS</vt:lpstr>
      <vt:lpstr>默认设计模板</vt:lpstr>
      <vt:lpstr>Word.Picture.8</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Equation.DSMT4</vt:lpstr>
      <vt:lpstr>Equation.DSMT4</vt:lpstr>
      <vt:lpstr>Equation.DSMT4</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Equation.DSMT4</vt:lpstr>
      <vt:lpstr>Equation.DSMT4</vt:lpstr>
      <vt:lpstr>   </vt:lpstr>
      <vt:lpstr>PowerPoint 演示文稿</vt:lpstr>
      <vt:lpstr>PowerPoint 演示文稿</vt:lpstr>
      <vt:lpstr>PowerPoint 演示文稿</vt:lpstr>
      <vt:lpstr>PowerPoint 演示文稿</vt:lpstr>
      <vt:lpstr>PowerPoint 演示文稿</vt:lpstr>
      <vt:lpstr>PowerPoint 演示文稿</vt:lpstr>
      <vt:lpstr>复杂度分析小窍门</vt:lpstr>
      <vt:lpstr>PowerPoint 演示文稿</vt:lpstr>
      <vt:lpstr>PowerPoint 演示文稿</vt:lpstr>
      <vt:lpstr>PowerPoint 演示文稿</vt:lpstr>
      <vt:lpstr>PowerPoint 演示文稿</vt:lpstr>
      <vt:lpstr>PowerPoint 演示文稿</vt:lpstr>
      <vt:lpstr>PowerPoint 演示文稿</vt:lpstr>
      <vt:lpstr>渐近分析中函数比较</vt:lpstr>
      <vt:lpstr>习题</vt:lpstr>
      <vt:lpstr>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【例2.13】：写程序计算给定多项式在给定点x=1.1 处的值 f ( x) = a0 + a1x + ……+ an-1xn-1 + an xn </vt:lpstr>
      <vt:lpstr>clock()：捕捉从程序开始运行到clock()被调用时所耗费的时间。这个时间单位是clock tick，即“时钟打点”。 常数CLK_TCK：机器时钟每秒所走的时钟打点数。 </vt:lpstr>
      <vt:lpstr>PowerPoint 演示文稿</vt:lpstr>
      <vt:lpstr>PowerPoint 演示文稿</vt:lpstr>
      <vt:lpstr>让被测函数重复运行充分多次，使得测出的总的时钟打点 间隔充分长，最后计算被测函数平均每次运行的时间即可!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Administrator</cp:lastModifiedBy>
  <cp:revision>200</cp:revision>
  <dcterms:created xsi:type="dcterms:W3CDTF">2018-01-27T07:09:00Z</dcterms:created>
  <dcterms:modified xsi:type="dcterms:W3CDTF">2018-03-01T04:50:59Z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