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handoutMasterIdLst>
    <p:handoutMasterId r:id="rId122"/>
  </p:handoutMasterIdLst>
  <p:sldIdLst>
    <p:sldId id="256" r:id="rId3"/>
    <p:sldId id="522" r:id="rId4"/>
    <p:sldId id="523" r:id="rId5"/>
    <p:sldId id="410" r:id="rId6"/>
    <p:sldId id="528" r:id="rId7"/>
    <p:sldId id="412" r:id="rId8"/>
    <p:sldId id="545" r:id="rId9"/>
    <p:sldId id="546" r:id="rId10"/>
    <p:sldId id="413" r:id="rId11"/>
    <p:sldId id="414" r:id="rId12"/>
    <p:sldId id="415" r:id="rId13"/>
    <p:sldId id="416" r:id="rId14"/>
    <p:sldId id="544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547" r:id="rId50"/>
    <p:sldId id="548" r:id="rId51"/>
    <p:sldId id="550" r:id="rId52"/>
    <p:sldId id="453" r:id="rId53"/>
    <p:sldId id="454" r:id="rId54"/>
    <p:sldId id="455" r:id="rId55"/>
    <p:sldId id="456" r:id="rId56"/>
    <p:sldId id="457" r:id="rId57"/>
    <p:sldId id="459" r:id="rId58"/>
    <p:sldId id="458" r:id="rId59"/>
    <p:sldId id="460" r:id="rId60"/>
    <p:sldId id="461" r:id="rId61"/>
    <p:sldId id="462" r:id="rId62"/>
    <p:sldId id="463" r:id="rId63"/>
    <p:sldId id="549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471" r:id="rId72"/>
    <p:sldId id="472" r:id="rId73"/>
    <p:sldId id="473" r:id="rId74"/>
    <p:sldId id="474" r:id="rId75"/>
    <p:sldId id="475" r:id="rId76"/>
    <p:sldId id="476" r:id="rId77"/>
    <p:sldId id="477" r:id="rId78"/>
    <p:sldId id="478" r:id="rId79"/>
    <p:sldId id="479" r:id="rId80"/>
    <p:sldId id="480" r:id="rId81"/>
    <p:sldId id="481" r:id="rId82"/>
    <p:sldId id="482" r:id="rId83"/>
    <p:sldId id="483" r:id="rId84"/>
    <p:sldId id="484" r:id="rId85"/>
    <p:sldId id="485" r:id="rId86"/>
    <p:sldId id="486" r:id="rId87"/>
    <p:sldId id="487" r:id="rId88"/>
    <p:sldId id="488" r:id="rId89"/>
    <p:sldId id="489" r:id="rId90"/>
    <p:sldId id="490" r:id="rId91"/>
    <p:sldId id="491" r:id="rId92"/>
    <p:sldId id="492" r:id="rId93"/>
    <p:sldId id="493" r:id="rId94"/>
    <p:sldId id="494" r:id="rId95"/>
    <p:sldId id="495" r:id="rId96"/>
    <p:sldId id="496" r:id="rId97"/>
    <p:sldId id="497" r:id="rId98"/>
    <p:sldId id="498" r:id="rId99"/>
    <p:sldId id="499" r:id="rId101"/>
    <p:sldId id="500" r:id="rId102"/>
    <p:sldId id="501" r:id="rId103"/>
    <p:sldId id="502" r:id="rId104"/>
    <p:sldId id="503" r:id="rId105"/>
    <p:sldId id="504" r:id="rId106"/>
    <p:sldId id="505" r:id="rId107"/>
    <p:sldId id="506" r:id="rId108"/>
    <p:sldId id="507" r:id="rId109"/>
    <p:sldId id="508" r:id="rId110"/>
    <p:sldId id="509" r:id="rId111"/>
    <p:sldId id="662" r:id="rId112"/>
    <p:sldId id="664" r:id="rId113"/>
    <p:sldId id="665" r:id="rId114"/>
    <p:sldId id="666" r:id="rId115"/>
    <p:sldId id="529" r:id="rId116"/>
    <p:sldId id="530" r:id="rId117"/>
    <p:sldId id="531" r:id="rId118"/>
    <p:sldId id="519" r:id="rId119"/>
    <p:sldId id="532" r:id="rId120"/>
    <p:sldId id="517" r:id="rId1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626" y="-102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5" Type="http://schemas.openxmlformats.org/officeDocument/2006/relationships/tableStyles" Target="tableStyles.xml"/><Relationship Id="rId124" Type="http://schemas.openxmlformats.org/officeDocument/2006/relationships/viewProps" Target="viewProps.xml"/><Relationship Id="rId123" Type="http://schemas.openxmlformats.org/officeDocument/2006/relationships/presProps" Target="presProps.xml"/><Relationship Id="rId122" Type="http://schemas.openxmlformats.org/officeDocument/2006/relationships/handoutMaster" Target="handoutMasters/handoutMaster1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#include &lt;iostream.h&gt;</a:t>
            </a:r>
            <a:endParaRPr lang="en-US" altLang="zh-CN" smtClean="0"/>
          </a:p>
          <a:p>
            <a:r>
              <a:rPr lang="en-US" altLang="zh-CN" smtClean="0"/>
              <a:t>int ClosestPoints(int x[ ], int y[ ], int n);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 smtClean="0"/>
              <a:t>	int x[]={1,3,5,1};</a:t>
            </a:r>
            <a:endParaRPr lang="en-US" altLang="zh-CN" smtClean="0"/>
          </a:p>
          <a:p>
            <a:r>
              <a:rPr lang="en-US" altLang="zh-CN" smtClean="0"/>
              <a:t>	int y[]={1,2,4,2};</a:t>
            </a:r>
            <a:endParaRPr lang="en-US" altLang="zh-CN" smtClean="0"/>
          </a:p>
          <a:p>
            <a:r>
              <a:rPr lang="en-US" altLang="zh-CN" smtClean="0"/>
              <a:t>    	ClosestPoints(x,y,4);</a:t>
            </a:r>
            <a:endParaRPr lang="en-US" altLang="zh-CN" smtClean="0"/>
          </a:p>
          <a:p>
            <a:r>
              <a:rPr lang="en-US" altLang="zh-CN" smtClean="0"/>
              <a:t>	return 0;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smtClean="0"/>
              <a:t>int ClosestPoints(int x[ ], int y[ ], int n)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 smtClean="0"/>
              <a:t>  int index1, index2;                           //</a:t>
            </a:r>
            <a:r>
              <a:rPr lang="zh-CN" altLang="en-US" smtClean="0"/>
              <a:t>记载最近点对的下标</a:t>
            </a:r>
            <a:endParaRPr lang="zh-CN" altLang="en-US" smtClean="0"/>
          </a:p>
          <a:p>
            <a:r>
              <a:rPr lang="zh-CN" altLang="en-US" smtClean="0"/>
              <a:t>  </a:t>
            </a:r>
            <a:r>
              <a:rPr lang="en-US" altLang="zh-CN" smtClean="0"/>
              <a:t>int d, minDist = 1000;                        //</a:t>
            </a:r>
            <a:r>
              <a:rPr lang="zh-CN" altLang="en-US" smtClean="0"/>
              <a:t>假设最大距离不超过</a:t>
            </a:r>
            <a:r>
              <a:rPr lang="en-US" altLang="zh-CN" smtClean="0"/>
              <a:t>1000</a:t>
            </a:r>
            <a:endParaRPr lang="en-US" altLang="zh-CN" smtClean="0"/>
          </a:p>
          <a:p>
            <a:r>
              <a:rPr lang="en-US" altLang="zh-CN" smtClean="0"/>
              <a:t>  for (int i = 0; i &lt; n - 1; i++)</a:t>
            </a:r>
            <a:endParaRPr lang="en-US" altLang="zh-CN" smtClean="0"/>
          </a:p>
          <a:p>
            <a:r>
              <a:rPr lang="en-US" altLang="zh-CN" smtClean="0"/>
              <a:t>    for (int j = i + 1; j &lt; n; j++)                  //</a:t>
            </a:r>
            <a:r>
              <a:rPr lang="zh-CN" altLang="en-US" smtClean="0"/>
              <a:t>只考虑</a:t>
            </a:r>
            <a:r>
              <a:rPr lang="en-US" altLang="zh-CN" smtClean="0"/>
              <a:t>i</a:t>
            </a:r>
            <a:r>
              <a:rPr lang="zh-CN" altLang="en-US" smtClean="0"/>
              <a:t>＜</a:t>
            </a:r>
            <a:r>
              <a:rPr lang="en-US" altLang="zh-CN" smtClean="0"/>
              <a:t>j</a:t>
            </a:r>
            <a:r>
              <a:rPr lang="zh-CN" altLang="en-US" smtClean="0"/>
              <a:t>的点对</a:t>
            </a:r>
            <a:endParaRPr lang="zh-CN" altLang="en-US" smtClean="0"/>
          </a:p>
          <a:p>
            <a:r>
              <a:rPr lang="zh-CN" altLang="en-US" smtClean="0"/>
              <a:t>	</a:t>
            </a:r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 smtClean="0"/>
              <a:t>     d = (x[i]-x[j])* (x[i]-x[j]) + (y[i]-y[j])* (y[i]-y[j]); </a:t>
            </a:r>
            <a:endParaRPr lang="en-US" altLang="zh-CN" smtClean="0"/>
          </a:p>
          <a:p>
            <a:r>
              <a:rPr lang="en-US" altLang="zh-CN" smtClean="0"/>
              <a:t>     if (d &lt; minDist) {</a:t>
            </a:r>
            <a:endParaRPr lang="en-US" altLang="zh-CN" smtClean="0"/>
          </a:p>
          <a:p>
            <a:r>
              <a:rPr lang="en-US" altLang="zh-CN" smtClean="0"/>
              <a:t>        minDist = d;</a:t>
            </a:r>
            <a:endParaRPr lang="en-US" altLang="zh-CN" smtClean="0"/>
          </a:p>
          <a:p>
            <a:r>
              <a:rPr lang="en-US" altLang="zh-CN" smtClean="0"/>
              <a:t>        index1 = i; index2 = j;</a:t>
            </a:r>
            <a:endParaRPr lang="en-US" altLang="zh-CN" smtClean="0"/>
          </a:p>
          <a:p>
            <a:r>
              <a:rPr lang="en-US" altLang="zh-CN" smtClean="0"/>
              <a:t>	 }</a:t>
            </a:r>
            <a:endParaRPr lang="en-US" altLang="zh-CN" smtClean="0"/>
          </a:p>
          <a:p>
            <a:r>
              <a:rPr lang="en-US" altLang="zh-CN" smtClean="0"/>
              <a:t>    }</a:t>
            </a:r>
            <a:endParaRPr lang="en-US" altLang="zh-CN" smtClean="0"/>
          </a:p>
          <a:p>
            <a:r>
              <a:rPr lang="en-US" altLang="zh-CN" smtClean="0"/>
              <a:t>      cout&lt;&lt;"</a:t>
            </a:r>
            <a:r>
              <a:rPr lang="zh-CN" altLang="en-US" smtClean="0"/>
              <a:t>最近的点对是：</a:t>
            </a:r>
            <a:r>
              <a:rPr lang="en-US" altLang="zh-CN" smtClean="0"/>
              <a:t>"&lt;&lt;index1&lt;&lt;"</a:t>
            </a:r>
            <a:r>
              <a:rPr lang="zh-CN" altLang="en-US" smtClean="0"/>
              <a:t>和</a:t>
            </a:r>
            <a:r>
              <a:rPr lang="en-US" altLang="zh-CN" smtClean="0"/>
              <a:t>"&lt;&lt;index2&lt;&lt;endl;</a:t>
            </a:r>
            <a:endParaRPr lang="en-US" altLang="zh-CN" smtClean="0"/>
          </a:p>
          <a:p>
            <a:r>
              <a:rPr lang="en-US" altLang="zh-CN" smtClean="0"/>
              <a:t>    return  minDist;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BEFB7C-65A0-4E00-8413-1FE04E943657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2D3823-8BB2-4AB9-ADAD-2F0D11E62CE2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C116DD-0A83-4B04-86BF-9B40C4B41840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0729-DA56-4984-BF95-D10BA6ABBF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56F0-8E2D-4AC3-8213-6B86F65B18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29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2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Oval 7"/>
          <p:cNvSpPr/>
          <p:nvPr/>
        </p:nvSpPr>
        <p:spPr>
          <a:xfrm>
            <a:off x="1447800" y="304800"/>
            <a:ext cx="990600" cy="16002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05" name="Picture 10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4738688"/>
            <a:ext cx="200025" cy="114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1660525" y="2390140"/>
            <a:ext cx="6517005" cy="4136090"/>
            <a:chOff x="2615" y="1998"/>
            <a:chExt cx="9120" cy="8280"/>
          </a:xfrm>
        </p:grpSpPr>
        <p:grpSp>
          <p:nvGrpSpPr>
            <p:cNvPr id="3074" name="Group 3"/>
            <p:cNvGrpSpPr/>
            <p:nvPr/>
          </p:nvGrpSpPr>
          <p:grpSpPr bwMode="auto">
            <a:xfrm>
              <a:off x="2615" y="2113"/>
              <a:ext cx="1218" cy="1047"/>
              <a:chOff x="1110" y="2656"/>
              <a:chExt cx="1549" cy="1351"/>
            </a:xfrm>
          </p:grpSpPr>
          <p:sp>
            <p:nvSpPr>
              <p:cNvPr id="31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366" name="AutoShape 6"/>
              <p:cNvSpPr>
                <a:spLocks noChangeArrowheads="1"/>
              </p:cNvSpPr>
              <p:nvPr/>
            </p:nvSpPr>
            <p:spPr bwMode="gray">
              <a:xfrm>
                <a:off x="1199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grpSp>
          <p:nvGrpSpPr>
            <p:cNvPr id="3075" name="Group 7"/>
            <p:cNvGrpSpPr/>
            <p:nvPr/>
          </p:nvGrpSpPr>
          <p:grpSpPr bwMode="auto">
            <a:xfrm>
              <a:off x="2650" y="3520"/>
              <a:ext cx="1218" cy="1048"/>
              <a:chOff x="3174" y="2656"/>
              <a:chExt cx="1549" cy="1351"/>
            </a:xfrm>
          </p:grpSpPr>
          <p:sp>
            <p:nvSpPr>
              <p:cNvPr id="311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1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370" name="AutoShape 10"/>
              <p:cNvSpPr>
                <a:spLocks noChangeArrowheads="1"/>
              </p:cNvSpPr>
              <p:nvPr/>
            </p:nvSpPr>
            <p:spPr bwMode="gray">
              <a:xfrm>
                <a:off x="3263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sp>
          <p:nvSpPr>
            <p:cNvPr id="3076" name="Line 11"/>
            <p:cNvSpPr>
              <a:spLocks noChangeShapeType="1"/>
            </p:cNvSpPr>
            <p:nvPr/>
          </p:nvSpPr>
          <p:spPr bwMode="auto">
            <a:xfrm>
              <a:off x="4018" y="3135"/>
              <a:ext cx="7672" cy="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" name="Text Box 12"/>
            <p:cNvSpPr txBox="1">
              <a:spLocks noChangeArrowheads="1"/>
            </p:cNvSpPr>
            <p:nvPr/>
          </p:nvSpPr>
          <p:spPr bwMode="gray">
            <a:xfrm>
              <a:off x="2963" y="2235"/>
              <a:ext cx="557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1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3078" name="Line 13"/>
            <p:cNvSpPr>
              <a:spLocks noChangeShapeType="1"/>
            </p:cNvSpPr>
            <p:nvPr/>
          </p:nvSpPr>
          <p:spPr bwMode="auto">
            <a:xfrm>
              <a:off x="4020" y="4608"/>
              <a:ext cx="7673" cy="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" name="Text Box 14"/>
            <p:cNvSpPr txBox="1">
              <a:spLocks noChangeArrowheads="1"/>
            </p:cNvSpPr>
            <p:nvPr/>
          </p:nvSpPr>
          <p:spPr bwMode="gray">
            <a:xfrm>
              <a:off x="2960" y="3700"/>
              <a:ext cx="55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2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grpSp>
          <p:nvGrpSpPr>
            <p:cNvPr id="3080" name="Group 15"/>
            <p:cNvGrpSpPr/>
            <p:nvPr/>
          </p:nvGrpSpPr>
          <p:grpSpPr bwMode="auto">
            <a:xfrm>
              <a:off x="2650" y="4925"/>
              <a:ext cx="1218" cy="1048"/>
              <a:chOff x="1110" y="2656"/>
              <a:chExt cx="1549" cy="1351"/>
            </a:xfrm>
          </p:grpSpPr>
          <p:sp>
            <p:nvSpPr>
              <p:cNvPr id="3108" name="AutoShape 1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09" name="AutoShape 1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378" name="AutoShape 18"/>
              <p:cNvSpPr>
                <a:spLocks noChangeArrowheads="1"/>
              </p:cNvSpPr>
              <p:nvPr/>
            </p:nvSpPr>
            <p:spPr bwMode="gray">
              <a:xfrm>
                <a:off x="1199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grpSp>
          <p:nvGrpSpPr>
            <p:cNvPr id="3081" name="Group 19"/>
            <p:cNvGrpSpPr/>
            <p:nvPr/>
          </p:nvGrpSpPr>
          <p:grpSpPr bwMode="auto">
            <a:xfrm>
              <a:off x="2650" y="6365"/>
              <a:ext cx="1218" cy="1048"/>
              <a:chOff x="3174" y="2656"/>
              <a:chExt cx="1549" cy="1351"/>
            </a:xfrm>
          </p:grpSpPr>
          <p:sp>
            <p:nvSpPr>
              <p:cNvPr id="3105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06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382" name="AutoShape 22"/>
              <p:cNvSpPr>
                <a:spLocks noChangeArrowheads="1"/>
              </p:cNvSpPr>
              <p:nvPr/>
            </p:nvSpPr>
            <p:spPr bwMode="gray">
              <a:xfrm>
                <a:off x="3263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sp>
          <p:nvSpPr>
            <p:cNvPr id="3082" name="Line 23"/>
            <p:cNvSpPr>
              <a:spLocks noChangeShapeType="1"/>
            </p:cNvSpPr>
            <p:nvPr/>
          </p:nvSpPr>
          <p:spPr bwMode="auto">
            <a:xfrm>
              <a:off x="4063" y="6000"/>
              <a:ext cx="7672" cy="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24"/>
            <p:cNvSpPr txBox="1">
              <a:spLocks noChangeArrowheads="1"/>
            </p:cNvSpPr>
            <p:nvPr/>
          </p:nvSpPr>
          <p:spPr bwMode="gray">
            <a:xfrm>
              <a:off x="2963" y="5080"/>
              <a:ext cx="557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3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3084" name="Line 25"/>
            <p:cNvSpPr>
              <a:spLocks noChangeShapeType="1"/>
            </p:cNvSpPr>
            <p:nvPr/>
          </p:nvSpPr>
          <p:spPr bwMode="auto">
            <a:xfrm>
              <a:off x="4063" y="7440"/>
              <a:ext cx="7672" cy="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Text Box 26"/>
            <p:cNvSpPr txBox="1">
              <a:spLocks noChangeArrowheads="1"/>
            </p:cNvSpPr>
            <p:nvPr/>
          </p:nvSpPr>
          <p:spPr bwMode="gray">
            <a:xfrm>
              <a:off x="3005" y="6533"/>
              <a:ext cx="55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4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3086" name="Text Box 27"/>
            <p:cNvSpPr txBox="1">
              <a:spLocks noChangeArrowheads="1"/>
            </p:cNvSpPr>
            <p:nvPr/>
          </p:nvSpPr>
          <p:spPr bwMode="auto">
            <a:xfrm>
              <a:off x="4135" y="1998"/>
              <a:ext cx="6445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概述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3087" name="Text Box 28"/>
            <p:cNvSpPr txBox="1">
              <a:spLocks noChangeArrowheads="1"/>
            </p:cNvSpPr>
            <p:nvPr/>
          </p:nvSpPr>
          <p:spPr bwMode="auto">
            <a:xfrm>
              <a:off x="4173" y="3360"/>
              <a:ext cx="6445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查找问题中的蛮力法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3088" name="Text Box 29"/>
            <p:cNvSpPr txBox="1">
              <a:spLocks noChangeArrowheads="1"/>
            </p:cNvSpPr>
            <p:nvPr/>
          </p:nvSpPr>
          <p:spPr bwMode="auto">
            <a:xfrm>
              <a:off x="4228" y="4833"/>
              <a:ext cx="6445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排序问题中的蛮力法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3089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135" y="6305"/>
              <a:ext cx="6238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组合问题中的蛮力法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grpSp>
          <p:nvGrpSpPr>
            <p:cNvPr id="3090" name="Group 31"/>
            <p:cNvGrpSpPr/>
            <p:nvPr/>
          </p:nvGrpSpPr>
          <p:grpSpPr bwMode="auto">
            <a:xfrm>
              <a:off x="2618" y="7783"/>
              <a:ext cx="1217" cy="1047"/>
              <a:chOff x="1110" y="2656"/>
              <a:chExt cx="1549" cy="1351"/>
            </a:xfrm>
          </p:grpSpPr>
          <p:sp>
            <p:nvSpPr>
              <p:cNvPr id="3102" name="AutoShape 3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03" name="AutoShape 3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394" name="AutoShape 34"/>
              <p:cNvSpPr>
                <a:spLocks noChangeArrowheads="1"/>
              </p:cNvSpPr>
              <p:nvPr/>
            </p:nvSpPr>
            <p:spPr bwMode="gray">
              <a:xfrm>
                <a:off x="1199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sp>
          <p:nvSpPr>
            <p:cNvPr id="3091" name="Line 35"/>
            <p:cNvSpPr>
              <a:spLocks noChangeShapeType="1"/>
            </p:cNvSpPr>
            <p:nvPr/>
          </p:nvSpPr>
          <p:spPr bwMode="auto">
            <a:xfrm>
              <a:off x="4020" y="8805"/>
              <a:ext cx="7673" cy="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Text Box 36"/>
            <p:cNvSpPr txBox="1">
              <a:spLocks noChangeArrowheads="1"/>
            </p:cNvSpPr>
            <p:nvPr/>
          </p:nvSpPr>
          <p:spPr bwMode="gray">
            <a:xfrm>
              <a:off x="2965" y="7905"/>
              <a:ext cx="55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5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3093" name="Text Box 37"/>
            <p:cNvSpPr txBox="1">
              <a:spLocks noChangeArrowheads="1"/>
            </p:cNvSpPr>
            <p:nvPr/>
          </p:nvSpPr>
          <p:spPr bwMode="auto">
            <a:xfrm>
              <a:off x="4138" y="7668"/>
              <a:ext cx="6445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图问题中的蛮力法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3094" name="Text Box 38"/>
            <p:cNvSpPr txBox="1">
              <a:spLocks noChangeArrowheads="1"/>
            </p:cNvSpPr>
            <p:nvPr/>
          </p:nvSpPr>
          <p:spPr bwMode="auto">
            <a:xfrm>
              <a:off x="4135" y="9140"/>
              <a:ext cx="6445" cy="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CC"/>
                  </a:solidFill>
                </a:rPr>
                <a:t>几何问题中的蛮力法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grpSp>
          <p:nvGrpSpPr>
            <p:cNvPr id="3095" name="Group 39"/>
            <p:cNvGrpSpPr/>
            <p:nvPr/>
          </p:nvGrpSpPr>
          <p:grpSpPr bwMode="auto">
            <a:xfrm>
              <a:off x="2650" y="9200"/>
              <a:ext cx="1218" cy="1048"/>
              <a:chOff x="3174" y="2656"/>
              <a:chExt cx="1549" cy="1351"/>
            </a:xfrm>
          </p:grpSpPr>
          <p:sp>
            <p:nvSpPr>
              <p:cNvPr id="3099" name="AutoShape 4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3100" name="AutoShape 4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"/>
              </a:p>
            </p:txBody>
          </p:sp>
          <p:sp>
            <p:nvSpPr>
              <p:cNvPr id="143402" name="AutoShape 42"/>
              <p:cNvSpPr>
                <a:spLocks noChangeArrowheads="1"/>
              </p:cNvSpPr>
              <p:nvPr/>
            </p:nvSpPr>
            <p:spPr bwMode="gray">
              <a:xfrm>
                <a:off x="3263" y="2737"/>
                <a:ext cx="1352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00"/>
              </a:p>
            </p:txBody>
          </p:sp>
        </p:grpSp>
        <p:sp>
          <p:nvSpPr>
            <p:cNvPr id="3096" name="Line 43"/>
            <p:cNvSpPr>
              <a:spLocks noChangeShapeType="1"/>
            </p:cNvSpPr>
            <p:nvPr/>
          </p:nvSpPr>
          <p:spPr bwMode="auto">
            <a:xfrm>
              <a:off x="4063" y="10275"/>
              <a:ext cx="7672" cy="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Text Box 44"/>
            <p:cNvSpPr txBox="1">
              <a:spLocks noChangeArrowheads="1"/>
            </p:cNvSpPr>
            <p:nvPr/>
          </p:nvSpPr>
          <p:spPr bwMode="gray">
            <a:xfrm>
              <a:off x="3005" y="9368"/>
              <a:ext cx="55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</a:rPr>
                <a:t>6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3098" name="Text Box 46"/>
          <p:cNvSpPr txBox="1">
            <a:spLocks noChangeArrowheads="1"/>
          </p:cNvSpPr>
          <p:nvPr/>
        </p:nvSpPr>
        <p:spPr bwMode="auto">
          <a:xfrm>
            <a:off x="107504" y="304800"/>
            <a:ext cx="8928991" cy="163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蛮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力法</a:t>
            </a:r>
            <a:endParaRPr kumimoji="1" lang="zh-CN" altLang="en-US" sz="4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(Brute Force algorithm)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4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1790" y="1123315"/>
            <a:ext cx="8458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请按照a的值，从小到大依次输出。当两个完美立方等式中a的值相同，则b值小的优先输出、仍相同则c值小的优先输出、再相同则d值小的先输出。</a:t>
            </a:r>
            <a:endParaRPr lang="zh-CN" altLang="en-US" sz="24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290" y="3673475"/>
            <a:ext cx="78625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样例输出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6,  Triple = (3,4,5)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12, Triple = (6,8,10)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18, Triple = (2,12,16)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18, Triple = (9,12,15)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19, Triple = (3,10,18)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20, Triple = (7,14,17)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24, Triple = (12,16,20)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925" y="2720340"/>
            <a:ext cx="2605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样例输入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24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2451100" y="247650"/>
            <a:ext cx="58267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3.2】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完美立方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674688" y="1475423"/>
            <a:ext cx="79914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严格地讲，最接近点对可能多于一对，简单起见，只找出其中的一对作为问题的解。    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3187" name="Group 2"/>
          <p:cNvGrpSpPr/>
          <p:nvPr/>
        </p:nvGrpSpPr>
        <p:grpSpPr bwMode="auto">
          <a:xfrm>
            <a:off x="842963" y="5246688"/>
            <a:ext cx="7616825" cy="1487487"/>
            <a:chOff x="249" y="2704"/>
            <a:chExt cx="4037" cy="937"/>
          </a:xfrm>
        </p:grpSpPr>
        <p:pic>
          <p:nvPicPr>
            <p:cNvPr id="9319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704"/>
              <a:ext cx="1452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4" name="Text Box 4"/>
            <p:cNvSpPr txBox="1">
              <a:spLocks noChangeArrowheads="1"/>
            </p:cNvSpPr>
            <p:nvPr/>
          </p:nvSpPr>
          <p:spPr bwMode="auto">
            <a:xfrm>
              <a:off x="1746" y="2885"/>
              <a:ext cx="254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 eaLnBrk="1" hangingPunct="1">
                <a:spcBef>
                  <a:spcPct val="50000"/>
                </a:spcBef>
                <a:defRPr/>
              </a:pPr>
              <a:r>
                <a:rPr lang="zh-CN" altLang="en-US" sz="3200" b="1" i="1" dirty="0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能否达到</a:t>
              </a:r>
              <a:r>
                <a:rPr lang="en-US" altLang="zh-CN" sz="3200" b="1" i="1" dirty="0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T(n) = O(</a:t>
              </a:r>
              <a:r>
                <a:rPr lang="en-US" altLang="zh-CN" sz="3200" b="1" i="1" dirty="0" err="1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 b="1" dirty="0" err="1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log</a:t>
              </a:r>
              <a:r>
                <a:rPr lang="en-US" altLang="zh-CN" sz="3200" b="1" i="1" dirty="0" err="1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 b="1" i="1" dirty="0" smtClean="0">
                  <a:solidFill>
                    <a:srgbClr val="3907F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4000" b="1" dirty="0" smtClean="0">
                  <a:solidFill>
                    <a:srgbClr val="000099"/>
                  </a:solidFill>
                </a:rPr>
                <a:t>？</a:t>
              </a:r>
              <a:endParaRPr lang="zh-CN" altLang="en-US" sz="4000" b="1" dirty="0" smtClean="0">
                <a:solidFill>
                  <a:srgbClr val="000099"/>
                </a:solidFill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42963" y="4292600"/>
            <a:ext cx="41195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</a:rPr>
              <a:t>蛮力法</a:t>
            </a:r>
            <a:endParaRPr kumimoji="1" lang="zh-CN" altLang="en-US" sz="40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</a:endParaRPr>
          </a:p>
        </p:txBody>
      </p:sp>
      <p:graphicFrame>
        <p:nvGraphicFramePr>
          <p:cNvPr id="93191" name="对象 1"/>
          <p:cNvGraphicFramePr>
            <a:graphicFrameLocks noChangeAspect="1"/>
          </p:cNvGraphicFramePr>
          <p:nvPr/>
        </p:nvGraphicFramePr>
        <p:xfrm>
          <a:off x="3851275" y="4371975"/>
          <a:ext cx="20161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公式" r:id="rId2" imgW="889000" imgH="228600" progId="Equation.3">
                  <p:embed/>
                </p:oleObj>
              </mc:Choice>
              <mc:Fallback>
                <p:oleObj name="公式" r:id="rId2" imgW="88900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71975"/>
                        <a:ext cx="2016125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907F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583606" y="301625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012950" y="215583"/>
            <a:ext cx="5257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160463"/>
            <a:ext cx="8001000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凸集的定义</a:t>
            </a:r>
            <a:endParaRPr kumimoji="1"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连接平面点集上任意两点直线段都属于该集合。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显然，任意凸多边形都是凸集合。 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4212" name="Group 19"/>
          <p:cNvGrpSpPr/>
          <p:nvPr/>
        </p:nvGrpSpPr>
        <p:grpSpPr bwMode="auto">
          <a:xfrm>
            <a:off x="1330325" y="3735388"/>
            <a:ext cx="6451600" cy="3014662"/>
            <a:chOff x="838" y="2306"/>
            <a:chExt cx="4064" cy="1899"/>
          </a:xfrm>
        </p:grpSpPr>
        <p:sp>
          <p:nvSpPr>
            <p:cNvPr id="94213" name="AutoShape 5"/>
            <p:cNvSpPr>
              <a:spLocks noChangeArrowheads="1"/>
            </p:cNvSpPr>
            <p:nvPr/>
          </p:nvSpPr>
          <p:spPr bwMode="auto">
            <a:xfrm>
              <a:off x="844" y="2353"/>
              <a:ext cx="662" cy="558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1868" y="2399"/>
              <a:ext cx="694" cy="5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AutoShape 7"/>
            <p:cNvSpPr>
              <a:spLocks noChangeArrowheads="1"/>
            </p:cNvSpPr>
            <p:nvPr/>
          </p:nvSpPr>
          <p:spPr bwMode="auto">
            <a:xfrm>
              <a:off x="838" y="3154"/>
              <a:ext cx="741" cy="652"/>
            </a:xfrm>
            <a:prstGeom prst="pentagon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1894" y="3232"/>
              <a:ext cx="615" cy="5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2924" y="2306"/>
              <a:ext cx="0" cy="1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3198" y="2433"/>
              <a:ext cx="599" cy="513"/>
            </a:xfrm>
            <a:prstGeom prst="plus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9" name="AutoShape 11"/>
            <p:cNvSpPr>
              <a:spLocks noChangeArrowheads="1"/>
            </p:cNvSpPr>
            <p:nvPr/>
          </p:nvSpPr>
          <p:spPr bwMode="auto">
            <a:xfrm>
              <a:off x="4175" y="2418"/>
              <a:ext cx="662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25 w 21600"/>
                <a:gd name="T13" fmla="*/ 2295 h 21600"/>
                <a:gd name="T14" fmla="*/ 16543 w 21600"/>
                <a:gd name="T15" fmla="*/ 136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0" name="AutoShape 12"/>
            <p:cNvSpPr>
              <a:spLocks noChangeArrowheads="1"/>
            </p:cNvSpPr>
            <p:nvPr/>
          </p:nvSpPr>
          <p:spPr bwMode="auto">
            <a:xfrm>
              <a:off x="3271" y="3193"/>
              <a:ext cx="568" cy="620"/>
            </a:xfrm>
            <a:prstGeom prst="moon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280" y="319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627" y="3193"/>
              <a:ext cx="268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4618" y="3534"/>
              <a:ext cx="28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280" y="3813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4280" y="3193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6" name="Text Box 18"/>
            <p:cNvSpPr txBox="1">
              <a:spLocks noChangeArrowheads="1"/>
            </p:cNvSpPr>
            <p:nvPr/>
          </p:nvSpPr>
          <p:spPr bwMode="auto">
            <a:xfrm>
              <a:off x="1354" y="3971"/>
              <a:ext cx="342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</a:rPr>
                <a:t>(a) </a:t>
              </a:r>
              <a:r>
                <a:rPr lang="zh-CN" altLang="en-US" sz="2000" b="1">
                  <a:latin typeface="Times New Roman" panose="02020603050405020304" pitchFamily="18" charset="0"/>
                </a:rPr>
                <a:t>凸集合                     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(b) </a:t>
              </a:r>
              <a:r>
                <a:rPr lang="zh-CN" altLang="en-US" sz="2000" b="1">
                  <a:latin typeface="Times New Roman" panose="02020603050405020304" pitchFamily="18" charset="0"/>
                </a:rPr>
                <a:t>非凸集合</a:t>
              </a:r>
              <a:r>
                <a:rPr lang="zh-CN" altLang="en-US" sz="1600">
                  <a:latin typeface="Times New Roman" panose="02020603050405020304" pitchFamily="18" charset="0"/>
                </a:rPr>
                <a:t>            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347345" y="1127125"/>
            <a:ext cx="8323580" cy="131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marL="285750" lvl="0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【问题描述】 </a:t>
            </a:r>
            <a:endParaRPr lang="zh-CN" altLang="en-US" sz="28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输入：平面上的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个点的集合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en-US" altLang="zh-CN" sz="2400" b="1" i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0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CH(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的凸包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318135" y="3501390"/>
            <a:ext cx="8782685" cy="460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凸多边形</a:t>
            </a:r>
            <a:r>
              <a:rPr lang="en-US" altLang="zh-CN" sz="2400" b="1" i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：连接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内任意两点的边都在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552" name="Group 45"/>
          <p:cNvGrpSpPr/>
          <p:nvPr/>
        </p:nvGrpSpPr>
        <p:grpSpPr bwMode="auto">
          <a:xfrm>
            <a:off x="5927090" y="4526915"/>
            <a:ext cx="3148965" cy="2286635"/>
            <a:chOff x="1606" y="2220"/>
            <a:chExt cx="1981" cy="1214"/>
          </a:xfrm>
        </p:grpSpPr>
        <p:sp>
          <p:nvSpPr>
            <p:cNvPr id="108553" name="Text Box 26"/>
            <p:cNvSpPr txBox="1">
              <a:spLocks noChangeArrowheads="1"/>
            </p:cNvSpPr>
            <p:nvPr/>
          </p:nvSpPr>
          <p:spPr bwMode="auto">
            <a:xfrm>
              <a:off x="2842" y="3326"/>
              <a:ext cx="157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54" name="Line 27"/>
            <p:cNvSpPr>
              <a:spLocks noChangeShapeType="1"/>
            </p:cNvSpPr>
            <p:nvPr/>
          </p:nvSpPr>
          <p:spPr bwMode="auto">
            <a:xfrm flipV="1">
              <a:off x="2155" y="2353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5" name="Line 28"/>
            <p:cNvSpPr>
              <a:spLocks noChangeShapeType="1"/>
            </p:cNvSpPr>
            <p:nvPr/>
          </p:nvSpPr>
          <p:spPr bwMode="auto">
            <a:xfrm flipH="1">
              <a:off x="1802" y="2353"/>
              <a:ext cx="353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Line 29"/>
            <p:cNvSpPr>
              <a:spLocks noChangeShapeType="1"/>
            </p:cNvSpPr>
            <p:nvPr/>
          </p:nvSpPr>
          <p:spPr bwMode="auto">
            <a:xfrm>
              <a:off x="1802" y="3051"/>
              <a:ext cx="961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Line 30"/>
            <p:cNvSpPr>
              <a:spLocks noChangeShapeType="1"/>
            </p:cNvSpPr>
            <p:nvPr/>
          </p:nvSpPr>
          <p:spPr bwMode="auto">
            <a:xfrm flipV="1">
              <a:off x="2763" y="3117"/>
              <a:ext cx="51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Line 31"/>
            <p:cNvSpPr>
              <a:spLocks noChangeShapeType="1"/>
            </p:cNvSpPr>
            <p:nvPr/>
          </p:nvSpPr>
          <p:spPr bwMode="auto">
            <a:xfrm flipH="1">
              <a:off x="3273" y="2336"/>
              <a:ext cx="79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Oval 32"/>
            <p:cNvSpPr>
              <a:spLocks noChangeArrowheads="1"/>
            </p:cNvSpPr>
            <p:nvPr/>
          </p:nvSpPr>
          <p:spPr bwMode="auto">
            <a:xfrm>
              <a:off x="2371" y="2586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0" name="Oval 33"/>
            <p:cNvSpPr>
              <a:spLocks noChangeArrowheads="1"/>
            </p:cNvSpPr>
            <p:nvPr/>
          </p:nvSpPr>
          <p:spPr bwMode="auto">
            <a:xfrm>
              <a:off x="2292" y="2835"/>
              <a:ext cx="59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Oval 34"/>
            <p:cNvSpPr>
              <a:spLocks noChangeArrowheads="1"/>
            </p:cNvSpPr>
            <p:nvPr/>
          </p:nvSpPr>
          <p:spPr bwMode="auto">
            <a:xfrm>
              <a:off x="2822" y="2852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Oval 35"/>
            <p:cNvSpPr>
              <a:spLocks noChangeArrowheads="1"/>
            </p:cNvSpPr>
            <p:nvPr/>
          </p:nvSpPr>
          <p:spPr bwMode="auto">
            <a:xfrm>
              <a:off x="2646" y="3217"/>
              <a:ext cx="58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Text Box 36"/>
            <p:cNvSpPr txBox="1">
              <a:spLocks noChangeArrowheads="1"/>
            </p:cNvSpPr>
            <p:nvPr/>
          </p:nvSpPr>
          <p:spPr bwMode="auto">
            <a:xfrm>
              <a:off x="3332" y="2968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4" name="Text Box 37"/>
            <p:cNvSpPr txBox="1">
              <a:spLocks noChangeArrowheads="1"/>
            </p:cNvSpPr>
            <p:nvPr/>
          </p:nvSpPr>
          <p:spPr bwMode="auto">
            <a:xfrm>
              <a:off x="2822" y="2669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5" name="Text Box 38"/>
            <p:cNvSpPr txBox="1">
              <a:spLocks noChangeArrowheads="1"/>
            </p:cNvSpPr>
            <p:nvPr/>
          </p:nvSpPr>
          <p:spPr bwMode="auto">
            <a:xfrm>
              <a:off x="2410" y="2419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6" name="Text Box 39"/>
            <p:cNvSpPr txBox="1">
              <a:spLocks noChangeArrowheads="1"/>
            </p:cNvSpPr>
            <p:nvPr/>
          </p:nvSpPr>
          <p:spPr bwMode="auto">
            <a:xfrm>
              <a:off x="2116" y="2685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7" name="Text Box 40"/>
            <p:cNvSpPr txBox="1">
              <a:spLocks noChangeArrowheads="1"/>
            </p:cNvSpPr>
            <p:nvPr/>
          </p:nvSpPr>
          <p:spPr bwMode="auto">
            <a:xfrm>
              <a:off x="2528" y="3034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8" name="Text Box 41"/>
            <p:cNvSpPr txBox="1">
              <a:spLocks noChangeArrowheads="1"/>
            </p:cNvSpPr>
            <p:nvPr/>
          </p:nvSpPr>
          <p:spPr bwMode="auto">
            <a:xfrm>
              <a:off x="1939" y="2220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69" name="Text Box 42"/>
            <p:cNvSpPr txBox="1">
              <a:spLocks noChangeArrowheads="1"/>
            </p:cNvSpPr>
            <p:nvPr/>
          </p:nvSpPr>
          <p:spPr bwMode="auto">
            <a:xfrm>
              <a:off x="3430" y="2253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8570" name="Text Box 43"/>
            <p:cNvSpPr txBox="1">
              <a:spLocks noChangeArrowheads="1"/>
            </p:cNvSpPr>
            <p:nvPr/>
          </p:nvSpPr>
          <p:spPr bwMode="auto">
            <a:xfrm>
              <a:off x="1606" y="2885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4645" y="3975735"/>
            <a:ext cx="847471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7780" indent="0" eaLnBrk="1" latinLnBrk="0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convex hull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是一个凸多边形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的点或者在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上或者在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9571" name="Text Box 22"/>
          <p:cNvSpPr txBox="1">
            <a:spLocks noChangeArrowheads="1"/>
          </p:cNvSpPr>
          <p:nvPr/>
        </p:nvSpPr>
        <p:spPr bwMode="auto">
          <a:xfrm>
            <a:off x="318135" y="2578735"/>
            <a:ext cx="878268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  <a:r>
              <a:rPr kumimoji="1"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是为一个具有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个点的集合构造</a:t>
            </a:r>
            <a:r>
              <a:rPr kumimoji="1"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凸多边形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的问题。为了解决凸包问题，需要找出凸多边形的顶点，这样的点称为</a:t>
            </a:r>
            <a:r>
              <a:rPr kumimoji="1"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极点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7095" y="4540250"/>
            <a:ext cx="3462020" cy="2068830"/>
            <a:chOff x="1397" y="7150"/>
            <a:chExt cx="5452" cy="3258"/>
          </a:xfrm>
        </p:grpSpPr>
        <p:grpSp>
          <p:nvGrpSpPr>
            <p:cNvPr id="26" name="Group 45"/>
            <p:cNvGrpSpPr/>
            <p:nvPr/>
          </p:nvGrpSpPr>
          <p:grpSpPr bwMode="auto">
            <a:xfrm>
              <a:off x="1397" y="7150"/>
              <a:ext cx="5452" cy="3259"/>
              <a:chOff x="1606" y="2220"/>
              <a:chExt cx="1981" cy="1214"/>
            </a:xfrm>
          </p:grpSpPr>
          <p:sp>
            <p:nvSpPr>
              <p:cNvPr id="97285" name="Text Box 26"/>
              <p:cNvSpPr txBox="1">
                <a:spLocks noChangeArrowheads="1"/>
              </p:cNvSpPr>
              <p:nvPr/>
            </p:nvSpPr>
            <p:spPr bwMode="auto">
              <a:xfrm>
                <a:off x="2842" y="3326"/>
                <a:ext cx="157" cy="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7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9" name="Oval 32"/>
              <p:cNvSpPr>
                <a:spLocks noChangeArrowheads="1"/>
              </p:cNvSpPr>
              <p:nvPr/>
            </p:nvSpPr>
            <p:spPr bwMode="auto">
              <a:xfrm>
                <a:off x="2371" y="2586"/>
                <a:ext cx="59" cy="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0" name="Oval 33"/>
              <p:cNvSpPr>
                <a:spLocks noChangeArrowheads="1"/>
              </p:cNvSpPr>
              <p:nvPr/>
            </p:nvSpPr>
            <p:spPr bwMode="auto">
              <a:xfrm>
                <a:off x="2292" y="2835"/>
                <a:ext cx="59" cy="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1" name="Oval 34"/>
              <p:cNvSpPr>
                <a:spLocks noChangeArrowheads="1"/>
              </p:cNvSpPr>
              <p:nvPr/>
            </p:nvSpPr>
            <p:spPr bwMode="auto">
              <a:xfrm>
                <a:off x="2822" y="2852"/>
                <a:ext cx="59" cy="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2" name="Oval 35"/>
              <p:cNvSpPr>
                <a:spLocks noChangeArrowheads="1"/>
              </p:cNvSpPr>
              <p:nvPr/>
            </p:nvSpPr>
            <p:spPr bwMode="auto">
              <a:xfrm>
                <a:off x="2646" y="3217"/>
                <a:ext cx="58" cy="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3" name="Text Box 36"/>
              <p:cNvSpPr txBox="1">
                <a:spLocks noChangeArrowheads="1"/>
              </p:cNvSpPr>
              <p:nvPr/>
            </p:nvSpPr>
            <p:spPr bwMode="auto">
              <a:xfrm>
                <a:off x="3332" y="2968"/>
                <a:ext cx="157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4" name="Text Box 37"/>
              <p:cNvSpPr txBox="1">
                <a:spLocks noChangeArrowheads="1"/>
              </p:cNvSpPr>
              <p:nvPr/>
            </p:nvSpPr>
            <p:spPr bwMode="auto">
              <a:xfrm>
                <a:off x="2822" y="2669"/>
                <a:ext cx="157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5" name="Text Box 38"/>
              <p:cNvSpPr txBox="1">
                <a:spLocks noChangeArrowheads="1"/>
              </p:cNvSpPr>
              <p:nvPr/>
            </p:nvSpPr>
            <p:spPr bwMode="auto">
              <a:xfrm>
                <a:off x="2410" y="2419"/>
                <a:ext cx="157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6" name="Text Box 39"/>
              <p:cNvSpPr txBox="1">
                <a:spLocks noChangeArrowheads="1"/>
              </p:cNvSpPr>
              <p:nvPr/>
            </p:nvSpPr>
            <p:spPr bwMode="auto">
              <a:xfrm>
                <a:off x="2116" y="2685"/>
                <a:ext cx="157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8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7" name="Text Box 40"/>
              <p:cNvSpPr txBox="1">
                <a:spLocks noChangeArrowheads="1"/>
              </p:cNvSpPr>
              <p:nvPr/>
            </p:nvSpPr>
            <p:spPr bwMode="auto">
              <a:xfrm>
                <a:off x="2528" y="3034"/>
                <a:ext cx="157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9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8" name="Text Box 41"/>
              <p:cNvSpPr txBox="1">
                <a:spLocks noChangeArrowheads="1"/>
              </p:cNvSpPr>
              <p:nvPr/>
            </p:nvSpPr>
            <p:spPr bwMode="auto">
              <a:xfrm>
                <a:off x="1939" y="2220"/>
                <a:ext cx="157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9" name="Text Box 42"/>
              <p:cNvSpPr txBox="1">
                <a:spLocks noChangeArrowheads="1"/>
              </p:cNvSpPr>
              <p:nvPr/>
            </p:nvSpPr>
            <p:spPr bwMode="auto">
              <a:xfrm>
                <a:off x="3430" y="2253"/>
                <a:ext cx="157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0" name="Text Box 43"/>
              <p:cNvSpPr txBox="1">
                <a:spLocks noChangeArrowheads="1"/>
              </p:cNvSpPr>
              <p:nvPr/>
            </p:nvSpPr>
            <p:spPr bwMode="auto">
              <a:xfrm>
                <a:off x="1606" y="2885"/>
                <a:ext cx="157" cy="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" name="Oval 34"/>
            <p:cNvSpPr>
              <a:spLocks noChangeArrowheads="1"/>
            </p:cNvSpPr>
            <p:nvPr/>
          </p:nvSpPr>
          <p:spPr bwMode="auto">
            <a:xfrm>
              <a:off x="5961" y="9499"/>
              <a:ext cx="162" cy="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" name="Oval 34"/>
            <p:cNvSpPr>
              <a:spLocks noChangeArrowheads="1"/>
            </p:cNvSpPr>
            <p:nvPr/>
          </p:nvSpPr>
          <p:spPr bwMode="auto">
            <a:xfrm>
              <a:off x="6187" y="7465"/>
              <a:ext cx="162" cy="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34"/>
            <p:cNvSpPr>
              <a:spLocks noChangeArrowheads="1"/>
            </p:cNvSpPr>
            <p:nvPr/>
          </p:nvSpPr>
          <p:spPr bwMode="auto">
            <a:xfrm>
              <a:off x="2797" y="7465"/>
              <a:ext cx="162" cy="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34"/>
            <p:cNvSpPr>
              <a:spLocks noChangeArrowheads="1"/>
            </p:cNvSpPr>
            <p:nvPr/>
          </p:nvSpPr>
          <p:spPr bwMode="auto">
            <a:xfrm>
              <a:off x="1667" y="9499"/>
              <a:ext cx="162" cy="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39" name="Text Box 2"/>
          <p:cNvSpPr txBox="1">
            <a:spLocks noChangeArrowheads="1"/>
          </p:cNvSpPr>
          <p:nvPr/>
        </p:nvSpPr>
        <p:spPr bwMode="auto">
          <a:xfrm>
            <a:off x="1581785" y="174308"/>
            <a:ext cx="67278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zh-CN" altLang="en-US" sz="4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9571" grpId="0" bldLvl="0" animBg="1"/>
      <p:bldP spid="650273" grpId="0" bldLvl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2"/>
          <p:cNvSpPr>
            <a:spLocks noChangeArrowheads="1"/>
          </p:cNvSpPr>
          <p:nvPr/>
        </p:nvSpPr>
        <p:spPr bwMode="auto">
          <a:xfrm>
            <a:off x="468313" y="1341438"/>
            <a:ext cx="8507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在二维欧几里得空间中，凸包可想象为一条刚好包著所有点的橡皮圈。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27313" y="3323908"/>
            <a:ext cx="3632200" cy="29003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Text Box 22"/>
          <p:cNvSpPr txBox="1">
            <a:spLocks noChangeArrowheads="1"/>
          </p:cNvSpPr>
          <p:nvPr/>
        </p:nvSpPr>
        <p:spPr bwMode="auto">
          <a:xfrm>
            <a:off x="492125" y="2492375"/>
            <a:ext cx="80772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为了解决凸包问题，需要找出凸多边形的顶点，这样的点称为</a:t>
            </a:r>
            <a:r>
              <a:rPr kumimoji="1"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极点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1" name="Text Box 2"/>
          <p:cNvSpPr txBox="1">
            <a:spLocks noChangeArrowheads="1"/>
          </p:cNvSpPr>
          <p:nvPr/>
        </p:nvSpPr>
        <p:spPr bwMode="auto">
          <a:xfrm>
            <a:off x="1876425" y="239713"/>
            <a:ext cx="5257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0825" y="1207770"/>
            <a:ext cx="8510588" cy="2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蛮力法求解凸包问题的基本思想：</a:t>
            </a:r>
            <a:endParaRPr kumimoji="1"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对于一个由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个点构成的集合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中的两个点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4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4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，当且仅当该集合中的 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其他点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都位于该两点所构成直线的同一侧时，这两点就是凸包的极点（连线是该集合凸包的一条边界）。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检查点集内每一对点，找出全部极点。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939608" y="96838"/>
            <a:ext cx="5257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Group 45"/>
          <p:cNvGrpSpPr/>
          <p:nvPr/>
        </p:nvGrpSpPr>
        <p:grpSpPr bwMode="auto">
          <a:xfrm>
            <a:off x="2393950" y="4181475"/>
            <a:ext cx="4030663" cy="2327275"/>
            <a:chOff x="1606" y="2220"/>
            <a:chExt cx="1981" cy="1214"/>
          </a:xfrm>
        </p:grpSpPr>
        <p:sp>
          <p:nvSpPr>
            <p:cNvPr id="97285" name="Text Box 26"/>
            <p:cNvSpPr txBox="1">
              <a:spLocks noChangeArrowheads="1"/>
            </p:cNvSpPr>
            <p:nvPr/>
          </p:nvSpPr>
          <p:spPr bwMode="auto">
            <a:xfrm>
              <a:off x="2842" y="3326"/>
              <a:ext cx="157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86" name="Line 27"/>
            <p:cNvSpPr>
              <a:spLocks noChangeShapeType="1"/>
            </p:cNvSpPr>
            <p:nvPr/>
          </p:nvSpPr>
          <p:spPr bwMode="auto">
            <a:xfrm flipV="1">
              <a:off x="2155" y="2353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7" name="Line 29"/>
            <p:cNvSpPr>
              <a:spLocks noChangeShapeType="1"/>
            </p:cNvSpPr>
            <p:nvPr/>
          </p:nvSpPr>
          <p:spPr bwMode="auto">
            <a:xfrm>
              <a:off x="1802" y="3051"/>
              <a:ext cx="961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8" name="Line 30"/>
            <p:cNvSpPr>
              <a:spLocks noChangeShapeType="1"/>
            </p:cNvSpPr>
            <p:nvPr/>
          </p:nvSpPr>
          <p:spPr bwMode="auto">
            <a:xfrm flipV="1">
              <a:off x="2763" y="3117"/>
              <a:ext cx="51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9" name="Oval 32"/>
            <p:cNvSpPr>
              <a:spLocks noChangeArrowheads="1"/>
            </p:cNvSpPr>
            <p:nvPr/>
          </p:nvSpPr>
          <p:spPr bwMode="auto">
            <a:xfrm>
              <a:off x="2371" y="2586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0" name="Oval 33"/>
            <p:cNvSpPr>
              <a:spLocks noChangeArrowheads="1"/>
            </p:cNvSpPr>
            <p:nvPr/>
          </p:nvSpPr>
          <p:spPr bwMode="auto">
            <a:xfrm>
              <a:off x="2292" y="2835"/>
              <a:ext cx="59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Oval 34"/>
            <p:cNvSpPr>
              <a:spLocks noChangeArrowheads="1"/>
            </p:cNvSpPr>
            <p:nvPr/>
          </p:nvSpPr>
          <p:spPr bwMode="auto">
            <a:xfrm>
              <a:off x="2822" y="2852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2" name="Oval 35"/>
            <p:cNvSpPr>
              <a:spLocks noChangeArrowheads="1"/>
            </p:cNvSpPr>
            <p:nvPr/>
          </p:nvSpPr>
          <p:spPr bwMode="auto">
            <a:xfrm>
              <a:off x="2646" y="3217"/>
              <a:ext cx="58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Text Box 36"/>
            <p:cNvSpPr txBox="1">
              <a:spLocks noChangeArrowheads="1"/>
            </p:cNvSpPr>
            <p:nvPr/>
          </p:nvSpPr>
          <p:spPr bwMode="auto">
            <a:xfrm>
              <a:off x="3332" y="2968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4" name="Text Box 37"/>
            <p:cNvSpPr txBox="1">
              <a:spLocks noChangeArrowheads="1"/>
            </p:cNvSpPr>
            <p:nvPr/>
          </p:nvSpPr>
          <p:spPr bwMode="auto">
            <a:xfrm>
              <a:off x="2822" y="2669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5" name="Text Box 38"/>
            <p:cNvSpPr txBox="1">
              <a:spLocks noChangeArrowheads="1"/>
            </p:cNvSpPr>
            <p:nvPr/>
          </p:nvSpPr>
          <p:spPr bwMode="auto">
            <a:xfrm>
              <a:off x="2410" y="2419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6" name="Text Box 39"/>
            <p:cNvSpPr txBox="1">
              <a:spLocks noChangeArrowheads="1"/>
            </p:cNvSpPr>
            <p:nvPr/>
          </p:nvSpPr>
          <p:spPr bwMode="auto">
            <a:xfrm>
              <a:off x="2116" y="2685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7" name="Text Box 40"/>
            <p:cNvSpPr txBox="1">
              <a:spLocks noChangeArrowheads="1"/>
            </p:cNvSpPr>
            <p:nvPr/>
          </p:nvSpPr>
          <p:spPr bwMode="auto">
            <a:xfrm>
              <a:off x="2528" y="3034"/>
              <a:ext cx="157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8" name="Text Box 41"/>
            <p:cNvSpPr txBox="1">
              <a:spLocks noChangeArrowheads="1"/>
            </p:cNvSpPr>
            <p:nvPr/>
          </p:nvSpPr>
          <p:spPr bwMode="auto">
            <a:xfrm>
              <a:off x="1939" y="2220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299" name="Text Box 42"/>
            <p:cNvSpPr txBox="1">
              <a:spLocks noChangeArrowheads="1"/>
            </p:cNvSpPr>
            <p:nvPr/>
          </p:nvSpPr>
          <p:spPr bwMode="auto">
            <a:xfrm>
              <a:off x="3430" y="2253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7300" name="Text Box 43"/>
            <p:cNvSpPr txBox="1">
              <a:spLocks noChangeArrowheads="1"/>
            </p:cNvSpPr>
            <p:nvPr/>
          </p:nvSpPr>
          <p:spPr bwMode="auto">
            <a:xfrm>
              <a:off x="1606" y="2885"/>
              <a:ext cx="15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467725" cy="458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极点判定</a:t>
            </a:r>
            <a:endParaRPr kumimoji="1" lang="en-US" altLang="zh-CN" sz="2800" b="1" dirty="0" smtClean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在平面上，穿过两个点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的直线是由下面的方程定义的：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ax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by + c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0 (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 b="1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ax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by + c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0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把平面分成两个半平面：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其中一个半平面中的点都满足</a:t>
            </a:r>
            <a:r>
              <a:rPr kumimoji="1" lang="en-US" altLang="zh-CN" sz="2400" b="1" i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 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i="1" dirty="0" err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by+c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另一个半平面中的点都满足</a:t>
            </a:r>
            <a:r>
              <a:rPr kumimoji="1" lang="en-US" altLang="zh-CN" sz="2400" b="1" i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 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i="1" dirty="0" err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by+c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kumimoji="1" lang="en-US" altLang="zh-CN" sz="2400" b="1" i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因此，为了检验余下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个点是否位于这条直线的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同一边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，可以简单地把每个点代入方程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ax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kumimoji="1"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by +c 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，检验这些表达式的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符号正负是否相同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1928813" y="106363"/>
            <a:ext cx="5257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250825" y="262890"/>
            <a:ext cx="8893175" cy="692785"/>
          </a:xfrm>
          <a:prstGeom prst="rect">
            <a:avLst/>
          </a:prstGeom>
          <a:noFill/>
          <a:ln w="9525">
            <a:noFill/>
            <a:prstDash val="lg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775"/>
              </a:spcAft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331" name="Rectangle 8"/>
          <p:cNvSpPr>
            <a:spLocks noChangeArrowheads="1"/>
          </p:cNvSpPr>
          <p:nvPr/>
        </p:nvSpPr>
        <p:spPr bwMode="auto">
          <a:xfrm>
            <a:off x="374650" y="1390650"/>
            <a:ext cx="8748713" cy="4831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using namespace std;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#include &lt;iostream&gt;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void BulgePack(int x[ ], int y[ ], int n);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int main()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int x[ ]={1,3,5,1,2, 2,2};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int y[ ]={1,1,4,3,2,3,6};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BulgePack(x,y,7);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return 0;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10795" y="15240"/>
            <a:ext cx="9144000" cy="6797675"/>
          </a:xfrm>
          <a:prstGeom prst="rect">
            <a:avLst/>
          </a:prstGeom>
          <a:noFill/>
          <a:ln w="9525">
            <a:noFill/>
            <a:prstDash val="lg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775"/>
              </a:spcAft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lang="zh-CN" altLang="en-US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5" name="Rectangle 8"/>
          <p:cNvSpPr>
            <a:spLocks noChangeArrowheads="1"/>
          </p:cNvSpPr>
          <p:nvPr/>
        </p:nvSpPr>
        <p:spPr bwMode="auto">
          <a:xfrm>
            <a:off x="116205" y="443230"/>
            <a:ext cx="8932545" cy="6369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void BulgePack(int x[ ], int y[ ], int n)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{ int i, j, k, sign1, sign2;  int a, b, c;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for (i = 0; i &lt; n - 1; i++)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for (j = i + 1; j &lt; n; j++)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{    sign1 = 0; sign2 = 0;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a = y[i] - y[j]; b = x[j] - x[i]; c = x[i] * y[j] - y[i] * x[j];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for (k = 0; k &lt; n; k++)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{        if (k != i &amp;&amp; k != j)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	     {	if (a * x[k] + b * y[k] + c &gt; 0) sign1 = 1;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else    sign2 = 1;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if (sign1 == sign2)    break; 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两个半平面均有点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	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if (k == n) 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是极点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cout&lt;&lt;"("&lt;&lt;i&lt;&lt;","&lt;&lt;j&lt;&lt;")"&lt;&lt;endl;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41438"/>
            <a:ext cx="7772400" cy="4114800"/>
          </a:xfrm>
        </p:spPr>
        <p:txBody>
          <a:bodyPr/>
          <a:lstStyle/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所有不同的点共组成了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n(n-1)/2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条线段，对每条线段都要对其他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个顶点求出在直线方程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ax + by + c = 0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中的符号，总判定次数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n(n-1)(n-2)/2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，所以，</a:t>
            </a:r>
            <a:r>
              <a:rPr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其时间复杂性是</a:t>
            </a:r>
            <a:r>
              <a:rPr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</a:t>
            </a:r>
            <a:r>
              <a:rPr lang="en-US" altLang="zh-CN" sz="2800" b="1" baseline="30000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908175" y="215583"/>
            <a:ext cx="5257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3.6.2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凸包问题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76873" y="82550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27305" y="1145193"/>
            <a:ext cx="8929687" cy="151216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找零钱问题</a:t>
            </a:r>
            <a:endParaRPr kumimoji="1" lang="zh-CN" altLang="en-US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人民币有1、2、5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这几种面值。现在给你n(1≤n≤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0)元，让你计算换成用上面这些面额表示且总数不超过100张，共有几种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兑换方法</a:t>
            </a:r>
            <a:r>
              <a:rPr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比如4元，能用4张1元、2张1元和1张2元、2张2元，三种表示方法。</a:t>
            </a:r>
            <a:endParaRPr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  <a:endParaRPr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输入有多组，每组一行，为一个整</a:t>
            </a:r>
            <a:r>
              <a:rPr 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n。</a:t>
            </a:r>
            <a:endParaRPr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输入以0结束。</a:t>
            </a:r>
            <a:endParaRPr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endParaRPr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输出该面额</a:t>
            </a:r>
            <a:r>
              <a:rPr 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的几种兑法</a:t>
            </a:r>
            <a:r>
              <a:rPr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zh-CN" altLang="en-US"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兑法1: 1元硬币4个</a:t>
            </a:r>
            <a:endParaRPr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兑法2: 2元硬币1个 1元硬币2个</a:t>
            </a:r>
            <a:endParaRPr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兑法3: 2元硬币2个</a:t>
            </a:r>
            <a:endParaRPr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r>
              <a:rPr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共有3种兑法</a:t>
            </a:r>
            <a:endParaRPr sz="20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8450" y="2898775"/>
            <a:ext cx="7917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四重循环枚举a,b,c,d ， a在最外层， d在最里层，每一层都是从小到大枚举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820" y="471170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b范围 [2,a-1]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529717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c范围 [b,a-1]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820" y="5922010"/>
            <a:ext cx="2178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d范围 [c,a-1]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820" y="4131310"/>
            <a:ext cx="232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a枚举范围[2,N]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39113" y="38100"/>
            <a:ext cx="8651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>
                        <a:alpha val="85001"/>
                      </a:srgbClr>
                    </a:gs>
                    <a:gs pos="50000">
                      <a:schemeClr val="bg1"/>
                    </a:gs>
                    <a:gs pos="100000">
                      <a:srgbClr val="DDDDDD">
                        <a:alpha val="85001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DDDDDD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1520" y="350201"/>
            <a:ext cx="8011521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思考下面问题：找出枚举范围和约束条件</a:t>
            </a:r>
            <a:endParaRPr kumimoji="1"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59728" y="1315085"/>
            <a:ext cx="8424862" cy="125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zh-CN" altLang="en-US" sz="24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枚举范围：</a:t>
            </a:r>
            <a:endParaRPr lang="zh-CN" altLang="en-US" sz="24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约束条件：</a:t>
            </a:r>
            <a:endParaRPr lang="zh-CN" altLang="en-US" sz="24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6270" y="1682750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[2,N]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93265" y="2126615"/>
            <a:ext cx="4064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b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c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d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b&lt;=c&lt;=d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/>
      <p:bldP spid="2" grpId="0"/>
      <p:bldP spid="7" grpId="0"/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365" y="76200"/>
            <a:ext cx="8001000" cy="914400"/>
          </a:xfrm>
        </p:spPr>
        <p:txBody>
          <a:bodyPr/>
          <a:p>
            <a:pPr algn="ctr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生理周期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390" y="1208405"/>
            <a:ext cx="87452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人有体力、情商、智商的高峰日子，它们分别每隔23天、 28天和33天出现一次。 对于每个人，我们想知道何时三个高峰落在同一天。 给定三个高峰出现的日子p,e和i（不一定是第一次高峰出现的日子）,再给定另一个指定的日子d，你的任务是输出日子d之后，下一次三个高峰落在同一天的日子（用距离d的天数表示）。例如：给定日子为10，下次出现三个高峰同一天的日子是12，则输出2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390" y="3610610"/>
            <a:ext cx="8859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输入四个整数： p, e, i和d。 p, e, i分别表示体力、情感和智力高峰出现的日子。 d是给定的日子，可能小于p, e或 i。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所有给定日子是非负的并且小于或等于365，所求的日子小于或等于21252。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从给定日子起，下一次三个高峰同一天的日子（距离给定日子的天数）。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0190" y="1273175"/>
            <a:ext cx="63087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输入样例</a:t>
            </a:r>
            <a:endParaRPr lang="zh-CN" altLang="en-US"/>
          </a:p>
          <a:p>
            <a:r>
              <a:rPr lang="zh-CN" altLang="en-US"/>
              <a:t>0 0 0 0</a:t>
            </a:r>
            <a:endParaRPr lang="zh-CN" altLang="en-US"/>
          </a:p>
          <a:p>
            <a:r>
              <a:rPr lang="zh-CN" altLang="en-US"/>
              <a:t>0 0 0 100</a:t>
            </a:r>
            <a:endParaRPr lang="zh-CN" altLang="en-US"/>
          </a:p>
          <a:p>
            <a:r>
              <a:rPr lang="zh-CN" altLang="en-US"/>
              <a:t>5 20 34 325</a:t>
            </a:r>
            <a:endParaRPr lang="zh-CN" altLang="en-US"/>
          </a:p>
          <a:p>
            <a:r>
              <a:rPr lang="zh-CN" altLang="en-US"/>
              <a:t>4 5 6 7</a:t>
            </a:r>
            <a:endParaRPr lang="zh-CN" altLang="en-US"/>
          </a:p>
          <a:p>
            <a:r>
              <a:rPr lang="zh-CN" altLang="en-US"/>
              <a:t>283 102 23 320</a:t>
            </a:r>
            <a:endParaRPr lang="zh-CN" altLang="en-US"/>
          </a:p>
          <a:p>
            <a:r>
              <a:rPr lang="zh-CN" altLang="en-US"/>
              <a:t>203 301 203 40</a:t>
            </a:r>
            <a:endParaRPr lang="zh-CN" altLang="en-US"/>
          </a:p>
          <a:p>
            <a:r>
              <a:rPr lang="zh-CN" altLang="en-US"/>
              <a:t>-1 -1 -1 -1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840" y="3730625"/>
            <a:ext cx="85699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输出样例</a:t>
            </a:r>
            <a:endParaRPr lang="zh-CN" altLang="en-US"/>
          </a:p>
          <a:p>
            <a:r>
              <a:rPr lang="zh-CN" altLang="en-US"/>
              <a:t>Case 1: the next triple peak occurs in 21252 days.</a:t>
            </a:r>
            <a:endParaRPr lang="zh-CN" altLang="en-US"/>
          </a:p>
          <a:p>
            <a:r>
              <a:rPr lang="zh-CN" altLang="en-US"/>
              <a:t>Case 2: the next triple peak occurs in 21152 days.</a:t>
            </a:r>
            <a:endParaRPr lang="zh-CN" altLang="en-US"/>
          </a:p>
          <a:p>
            <a:r>
              <a:rPr lang="zh-CN" altLang="en-US"/>
              <a:t>Case 3: the next triple peak occurs in 19575 days.</a:t>
            </a:r>
            <a:endParaRPr lang="zh-CN" altLang="en-US"/>
          </a:p>
          <a:p>
            <a:r>
              <a:rPr lang="zh-CN" altLang="en-US"/>
              <a:t>Case 4: the next triple peak occurs in 16994 days.</a:t>
            </a:r>
            <a:endParaRPr lang="zh-CN" altLang="en-US"/>
          </a:p>
          <a:p>
            <a:r>
              <a:rPr lang="zh-CN" altLang="en-US"/>
              <a:t>Case 5: the next triple peak occurs in 8910 days.</a:t>
            </a:r>
            <a:endParaRPr lang="zh-CN" altLang="en-US"/>
          </a:p>
          <a:p>
            <a:r>
              <a:rPr lang="zh-CN" altLang="en-US"/>
              <a:t>Case 6: the next triple peak occurs in 10789 days.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600">
                <a:sym typeface="+mn-ea"/>
              </a:rPr>
              <a:t>生理周期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0190" y="1273175"/>
            <a:ext cx="85147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• 从d+1天开始，一直试到第21252 天，对其中每个日期k,看是否满足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(k – p)%23 == 0 &amp;&amp; (k – e)%28 == 0 &amp;&amp;(k-i)%33 == 0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• 如何试得更快？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跳着试!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生理周期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" y="1165860"/>
            <a:ext cx="8964930" cy="5501005"/>
          </a:xfrm>
        </p:spPr>
        <p:txBody>
          <a:bodyPr/>
          <a:p>
            <a:pPr marL="0" indent="0"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特殊密码锁问题（熄灯问题）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描述：有一种特殊的二进制密码锁，由n个相连的按钮组成（n&lt;30），按钮有凹/凸两种状态，用手按按钮会改变其状态。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然而让人头疼的是，当你按一个按钮时，跟它相邻的两个按钮状态也会反转。当然，如果你按的是最左或者最右边的按钮，该按钮只会影响到跟它相邻的一个按钮。当前密码锁状态已知，需要解决的问题是，你至少需要按多少次按钮，才能将密码锁转变为所期望的目标状态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输入：两行，给出两个由0、1组成的等长字符串，表示当前/目标密码锁状态，其中0代表凹，1代表凸。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输出：至少需要进行的按按钮操作次数，如果无法实现转变，则输出impossible。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011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95288" y="146685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" y="1165860"/>
            <a:ext cx="896493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思路分析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首先思考枚举法，每个按钮有2种状态，但是最多可能有30个按钮，因此状态有2^30之多，穷举一定会超时。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重点1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一个按钮如果按了第二下，就会抵消上一次按下所产生的影响。因此，一个按钮只有按或者不按两种情况，不存在一个按钮要开关多次的情况。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例如八个按钮 00000000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按1后 11000000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按3后 10110000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按1后 01110000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这和八个按钮 00000000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只按一次3后 01110000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是完全相同的情况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标题 1"/>
          <p:cNvSpPr>
            <a:spLocks noGrp="1"/>
          </p:cNvSpPr>
          <p:nvPr/>
        </p:nvSpPr>
        <p:spPr>
          <a:xfrm>
            <a:off x="395288" y="146685"/>
            <a:ext cx="8229600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" y="1165860"/>
            <a:ext cx="8964930" cy="4526280"/>
          </a:xfrm>
        </p:spPr>
        <p:txBody>
          <a:bodyPr/>
          <a:p>
            <a:pPr marL="0" indent="0">
              <a:buNone/>
            </a:pP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重点2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我们只需要考虑是否按下第一个按钮。因为如果第一个按钮的状态被确定了，那么是否按下第二个按钮也就决定了（如果第一个按钮与期望不同，则按下，如果期望相同，则不按下）同理，第三个按钮是否按下也唯一确定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所以，本题只要分两种情况：按钮1被按下和没有被按下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之后使用for循环判断别的按钮是否需要按下即可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当循环结束，若现在的按钮状况与答案相同，则输出两种方案中按键次数最少的，若不同，则impossible！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288" y="146685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83310"/>
            <a:ext cx="8928100" cy="4526280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POJ1013 称硬币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有12枚硬币。其中有11枚真币和1枚假币。假币和真币重量不同，但不知道假币比真币轻还是重。现在，用一架天平称了这些币三次，告诉你称的结果，请你找出假币并且确定假币是轻是重（数据保证一定能找出来）。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第一行是测试数据组数。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每组数据有三行，每行表示一次称量的结果。硬币标号为A-L。每次称量的结果用三个以空格隔开的字符串表示：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天平左边放置的硬币 天平右边放置的硬币 平衡状态。其中平衡状态用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up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down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, 或 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even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表示, 分别为右端高、右端低和平衡。天平左右的硬币数总是相等的。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输出哪一个标号的硬币是假币，并说明它比真币轻还是重。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ABCD EFGH even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ABCI EFJK up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ABIJ EFGH even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K is the counterfeit coin and it is light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446723" y="110490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42060"/>
            <a:ext cx="8754110" cy="4526280"/>
          </a:xfrm>
        </p:spPr>
        <p:txBody>
          <a:bodyPr/>
          <a:p>
            <a:pPr marL="0" indent="0"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对于每一枚硬币先假设它是轻的，看这样是否符合称量结果。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如果符合，问题即解决。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如果不符合，就假设它是重的，看是否符合称量结果。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把所有硬币都试一遍，一定能找到特殊硬币。 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95288" y="146685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376873" y="82550"/>
            <a:ext cx="8229600" cy="765175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225425" y="1282988"/>
            <a:ext cx="8929687" cy="151216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法，求解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0-1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背包问题，已知背包容量为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件物品的体积分别为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3,5,7,8,9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，价值分别为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4,6,7,9,10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，求该背包的最大价值及物品选择情况。并写出相应的算法。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" y="1266825"/>
            <a:ext cx="8305800" cy="489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int main()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{  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int N;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scanf("%d",&amp;N);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for(int a = 2; a &lt;= N; ++a)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for(int b = 2; b &lt; a; ++b)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for(int c = b; c &lt; a; ++c)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for(int d = c; d &lt; a; ++d)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if( a*a*a == b*b*b + c*c*c +d*d*d)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printf("Cube = %d, Triple = 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(%d,%d,%d)\n", a, b, c,d);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return 0;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1613535" y="181610"/>
            <a:ext cx="536638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完美立方算法</a:t>
            </a:r>
            <a:endParaRPr kumimoji="1"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65468" y="234315"/>
            <a:ext cx="3529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蛮力法的特点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7136" y="1085408"/>
            <a:ext cx="8569325" cy="552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逻辑清晰，编写程序简洁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理论上，蛮力法可以解决可计算领域的各种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它可能是唯一一种几乎什么问题都能解决的一般性方法。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蛮力法经常用来解决一些较小规模的问题（使用优化的算法没有必要，而且某些优化算法本身较复杂）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由于蛮力法需要依次穷举待处理的元素，因此，其算法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性能往往是最低的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蛮力法可以作为某类问题时间性能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的下界，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来衡量同样问题的其他算法是否具有更高的效率。 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用蛮力法设计的算法，一般都可以对算法的第一个版本进行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改进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，提高其时间性能，但只能减少系数，而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不会改变数量级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Ø"/>
            </a:pP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143000" y="182880"/>
            <a:ext cx="69342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  查找问题中的蛮力法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315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90800" y="2654935"/>
            <a:ext cx="54864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3.2.1 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顺序查找 </a:t>
            </a:r>
            <a:endParaRPr kumimoji="1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Text Box 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840480"/>
            <a:ext cx="54857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3.2.2 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串匹配问题</a:t>
            </a:r>
            <a:endParaRPr kumimoji="1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684212" y="1916832"/>
            <a:ext cx="7921625" cy="344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查找从表的一端向另一端</a:t>
            </a:r>
            <a:r>
              <a:rPr kumimoji="1" lang="zh-CN" altLang="en-US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将元素与给定值进行比较，若相等，则查找成功，给出该元素在表中的位置</a:t>
            </a: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整个表检测完仍未找到与给定值相等的元素，则查找失败，给出失败信息。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568449" y="197666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  顺序查找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 bwMode="auto">
          <a:xfrm>
            <a:off x="1979613" y="3572991"/>
            <a:ext cx="6242050" cy="1562100"/>
            <a:chOff x="1079" y="3249"/>
            <a:chExt cx="3932" cy="984"/>
          </a:xfrm>
        </p:grpSpPr>
        <p:sp>
          <p:nvSpPr>
            <p:cNvPr id="15384" name="Text Box 3"/>
            <p:cNvSpPr txBox="1">
              <a:spLocks noChangeArrowheads="1"/>
            </p:cNvSpPr>
            <p:nvPr/>
          </p:nvSpPr>
          <p:spPr bwMode="auto">
            <a:xfrm>
              <a:off x="1079" y="3469"/>
              <a:ext cx="3822" cy="3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Times New Roman" panose="02020603050405020304" pitchFamily="18" charset="0"/>
                </a:rPr>
                <a:t>       10  15   24   6   12    35   40    98  55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144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5"/>
            <p:cNvSpPr>
              <a:spLocks noChangeShapeType="1"/>
            </p:cNvSpPr>
            <p:nvPr/>
          </p:nvSpPr>
          <p:spPr bwMode="auto">
            <a:xfrm>
              <a:off x="182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>
              <a:off x="2202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2597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8"/>
            <p:cNvSpPr>
              <a:spLocks noChangeShapeType="1"/>
            </p:cNvSpPr>
            <p:nvPr/>
          </p:nvSpPr>
          <p:spPr bwMode="auto">
            <a:xfrm>
              <a:off x="2946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33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372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1"/>
            <p:cNvSpPr>
              <a:spLocks noChangeShapeType="1"/>
            </p:cNvSpPr>
            <p:nvPr/>
          </p:nvSpPr>
          <p:spPr bwMode="auto">
            <a:xfrm>
              <a:off x="45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2"/>
            <p:cNvSpPr>
              <a:spLocks noChangeShapeType="1"/>
            </p:cNvSpPr>
            <p:nvPr/>
          </p:nvSpPr>
          <p:spPr bwMode="auto">
            <a:xfrm>
              <a:off x="413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Text Box 13"/>
            <p:cNvSpPr txBox="1">
              <a:spLocks noChangeArrowheads="1"/>
            </p:cNvSpPr>
            <p:nvPr/>
          </p:nvSpPr>
          <p:spPr bwMode="auto">
            <a:xfrm>
              <a:off x="1085" y="3249"/>
              <a:ext cx="39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 0      1      2     3      4      5      6      7       8       9  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95" name="Line 14"/>
            <p:cNvSpPr>
              <a:spLocks noChangeShapeType="1"/>
            </p:cNvSpPr>
            <p:nvPr/>
          </p:nvSpPr>
          <p:spPr bwMode="auto">
            <a:xfrm flipH="1" flipV="1">
              <a:off x="4752" y="3765"/>
              <a:ext cx="1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Text Box 15"/>
            <p:cNvSpPr txBox="1">
              <a:spLocks noChangeArrowheads="1"/>
            </p:cNvSpPr>
            <p:nvPr/>
          </p:nvSpPr>
          <p:spPr bwMode="auto">
            <a:xfrm>
              <a:off x="4798" y="3870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i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5397" name="Text Box 16"/>
            <p:cNvSpPr txBox="1">
              <a:spLocks noChangeArrowheads="1"/>
            </p:cNvSpPr>
            <p:nvPr/>
          </p:nvSpPr>
          <p:spPr bwMode="auto">
            <a:xfrm>
              <a:off x="2394" y="3915"/>
              <a:ext cx="11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查找方向</a:t>
              </a:r>
              <a:endPara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gray">
            <a:xfrm flipH="1">
              <a:off x="1124" y="4233"/>
              <a:ext cx="3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363" name="Group 18"/>
          <p:cNvGrpSpPr/>
          <p:nvPr/>
        </p:nvGrpSpPr>
        <p:grpSpPr bwMode="auto">
          <a:xfrm>
            <a:off x="1979613" y="1629891"/>
            <a:ext cx="6202362" cy="1562100"/>
            <a:chOff x="1033" y="2024"/>
            <a:chExt cx="3907" cy="984"/>
          </a:xfrm>
        </p:grpSpPr>
        <p:sp>
          <p:nvSpPr>
            <p:cNvPr id="15369" name="Text Box 19"/>
            <p:cNvSpPr txBox="1">
              <a:spLocks noChangeArrowheads="1"/>
            </p:cNvSpPr>
            <p:nvPr/>
          </p:nvSpPr>
          <p:spPr bwMode="auto">
            <a:xfrm>
              <a:off x="1033" y="2244"/>
              <a:ext cx="3822" cy="3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Times New Roman" panose="02020603050405020304" pitchFamily="18" charset="0"/>
                </a:rPr>
                <a:t>10  15   24    6   12    35   40    98  55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70" name="Line 20"/>
            <p:cNvSpPr>
              <a:spLocks noChangeShapeType="1"/>
            </p:cNvSpPr>
            <p:nvPr/>
          </p:nvSpPr>
          <p:spPr bwMode="auto">
            <a:xfrm>
              <a:off x="1397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21"/>
            <p:cNvSpPr>
              <a:spLocks noChangeShapeType="1"/>
            </p:cNvSpPr>
            <p:nvPr/>
          </p:nvSpPr>
          <p:spPr bwMode="auto">
            <a:xfrm>
              <a:off x="1777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22"/>
            <p:cNvSpPr>
              <a:spLocks noChangeShapeType="1"/>
            </p:cNvSpPr>
            <p:nvPr/>
          </p:nvSpPr>
          <p:spPr bwMode="auto">
            <a:xfrm>
              <a:off x="2156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>
              <a:off x="2551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24"/>
            <p:cNvSpPr>
              <a:spLocks noChangeShapeType="1"/>
            </p:cNvSpPr>
            <p:nvPr/>
          </p:nvSpPr>
          <p:spPr bwMode="auto">
            <a:xfrm>
              <a:off x="2900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25"/>
            <p:cNvSpPr>
              <a:spLocks noChangeShapeType="1"/>
            </p:cNvSpPr>
            <p:nvPr/>
          </p:nvSpPr>
          <p:spPr bwMode="auto">
            <a:xfrm>
              <a:off x="3279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26"/>
            <p:cNvSpPr>
              <a:spLocks noChangeShapeType="1"/>
            </p:cNvSpPr>
            <p:nvPr/>
          </p:nvSpPr>
          <p:spPr bwMode="auto">
            <a:xfrm>
              <a:off x="3674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27"/>
            <p:cNvSpPr>
              <a:spLocks noChangeShapeType="1"/>
            </p:cNvSpPr>
            <p:nvPr/>
          </p:nvSpPr>
          <p:spPr bwMode="auto">
            <a:xfrm>
              <a:off x="4479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28"/>
            <p:cNvSpPr>
              <a:spLocks noChangeShapeType="1"/>
            </p:cNvSpPr>
            <p:nvPr/>
          </p:nvSpPr>
          <p:spPr bwMode="auto">
            <a:xfrm>
              <a:off x="4084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Text Box 29"/>
            <p:cNvSpPr txBox="1">
              <a:spLocks noChangeArrowheads="1"/>
            </p:cNvSpPr>
            <p:nvPr/>
          </p:nvSpPr>
          <p:spPr bwMode="auto">
            <a:xfrm>
              <a:off x="1039" y="2024"/>
              <a:ext cx="39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 0      1      2     3      4      5      6      7       8       9  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380" name="Line 30"/>
            <p:cNvSpPr>
              <a:spLocks noChangeShapeType="1"/>
            </p:cNvSpPr>
            <p:nvPr/>
          </p:nvSpPr>
          <p:spPr bwMode="auto">
            <a:xfrm flipH="1" flipV="1">
              <a:off x="1215" y="2568"/>
              <a:ext cx="1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Text Box 31"/>
            <p:cNvSpPr txBox="1">
              <a:spLocks noChangeArrowheads="1"/>
            </p:cNvSpPr>
            <p:nvPr/>
          </p:nvSpPr>
          <p:spPr bwMode="auto">
            <a:xfrm>
              <a:off x="1306" y="2614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i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32"/>
            <p:cNvSpPr txBox="1">
              <a:spLocks noChangeArrowheads="1"/>
            </p:cNvSpPr>
            <p:nvPr/>
          </p:nvSpPr>
          <p:spPr bwMode="auto">
            <a:xfrm>
              <a:off x="2348" y="2690"/>
              <a:ext cx="11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查找方向</a:t>
              </a:r>
              <a:endParaRPr lang="zh-CN" altLang="en-US" sz="2800" b="1">
                <a:solidFill>
                  <a:srgbClr val="66FF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33" name="Line 33"/>
            <p:cNvSpPr>
              <a:spLocks noChangeShapeType="1"/>
            </p:cNvSpPr>
            <p:nvPr/>
          </p:nvSpPr>
          <p:spPr bwMode="gray">
            <a:xfrm flipH="1">
              <a:off x="1078" y="3008"/>
              <a:ext cx="3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364" name="Picture 34" descr="WM_KE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353"/>
            <a:ext cx="99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7" descr="WM_KE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7228"/>
            <a:ext cx="1008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Line 54"/>
          <p:cNvSpPr>
            <a:spLocks noChangeShapeType="1"/>
          </p:cNvSpPr>
          <p:nvPr/>
        </p:nvSpPr>
        <p:spPr bwMode="auto">
          <a:xfrm>
            <a:off x="0" y="342852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55"/>
          <p:cNvSpPr>
            <a:spLocks noChangeShapeType="1"/>
          </p:cNvSpPr>
          <p:nvPr/>
        </p:nvSpPr>
        <p:spPr bwMode="auto">
          <a:xfrm>
            <a:off x="0" y="5373216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5300" y="261913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  顺序查找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71780" y="1160780"/>
            <a:ext cx="8569325" cy="3342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775"/>
              </a:spcAft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顺序查找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int SeqSearch1(int r[ ], int n, int k)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r[1] ~ r[n]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存放查找集合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{   i=n;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while (i&gt;0 &amp;&amp; r[i]!=k)    i--;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return i;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9"/>
          <p:cNvSpPr txBox="1">
            <a:spLocks noChangeArrowheads="1"/>
          </p:cNvSpPr>
          <p:nvPr/>
        </p:nvSpPr>
        <p:spPr bwMode="auto">
          <a:xfrm>
            <a:off x="179512" y="4747572"/>
            <a:ext cx="8569201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算法</a:t>
            </a:r>
            <a:r>
              <a:rPr lang="en-US" altLang="zh-CN" sz="2400" dirty="0">
                <a:latin typeface="+mn-ea"/>
                <a:ea typeface="+mn-ea"/>
              </a:rPr>
              <a:t>SeqSearch1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基本语句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i&gt;0</a:t>
            </a:r>
            <a:r>
              <a:rPr kumimoji="1" lang="zh-CN" altLang="en-US" sz="2400" b="1" dirty="0"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latin typeface="+mn-ea"/>
                <a:ea typeface="+mn-ea"/>
              </a:rPr>
              <a:t>r[i]!=k</a:t>
            </a:r>
            <a:r>
              <a:rPr kumimoji="1" lang="zh-CN" altLang="en-US" sz="2400" b="1" dirty="0">
                <a:latin typeface="+mn-ea"/>
                <a:ea typeface="+mn-ea"/>
              </a:rPr>
              <a:t>，设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  <a:r>
              <a:rPr kumimoji="1" lang="en-US" altLang="zh-CN" sz="2400" b="1" baseline="-25000" dirty="0">
                <a:latin typeface="+mn-ea"/>
                <a:ea typeface="+mn-ea"/>
              </a:rPr>
              <a:t>i</a:t>
            </a:r>
            <a:r>
              <a:rPr kumimoji="1" lang="zh-CN" altLang="en-US" sz="2400" b="1" dirty="0">
                <a:latin typeface="+mn-ea"/>
                <a:ea typeface="+mn-ea"/>
              </a:rPr>
              <a:t>表示其查找第</a:t>
            </a:r>
            <a:r>
              <a:rPr kumimoji="1" lang="en-US" altLang="zh-CN" sz="2400" b="1" dirty="0">
                <a:latin typeface="+mn-ea"/>
                <a:ea typeface="+mn-ea"/>
              </a:rPr>
              <a:t>i</a:t>
            </a:r>
            <a:r>
              <a:rPr kumimoji="1" lang="zh-CN" altLang="en-US" sz="2400" b="1" dirty="0">
                <a:latin typeface="+mn-ea"/>
                <a:ea typeface="+mn-ea"/>
              </a:rPr>
              <a:t>个元素的概率，等概率下</a:t>
            </a:r>
            <a:r>
              <a:rPr kumimoji="1" lang="en-US" altLang="zh-CN" sz="2400" b="1" dirty="0">
                <a:latin typeface="+mn-ea"/>
                <a:ea typeface="+mn-ea"/>
              </a:rPr>
              <a:t>p</a:t>
            </a:r>
            <a:r>
              <a:rPr kumimoji="1" lang="en-US" altLang="zh-CN" sz="2400" b="1" baseline="-25000" dirty="0">
                <a:latin typeface="+mn-ea"/>
                <a:ea typeface="+mn-ea"/>
              </a:rPr>
              <a:t>i</a:t>
            </a:r>
            <a:r>
              <a:rPr kumimoji="1" lang="en-US" altLang="zh-CN" sz="2400" b="1" dirty="0">
                <a:latin typeface="+mn-ea"/>
                <a:ea typeface="+mn-ea"/>
              </a:rPr>
              <a:t>=1/n,</a:t>
            </a:r>
            <a:r>
              <a:rPr kumimoji="1" lang="zh-CN" altLang="en-US" sz="2400" b="1" dirty="0">
                <a:latin typeface="+mn-ea"/>
                <a:ea typeface="+mn-ea"/>
              </a:rPr>
              <a:t>则基本语句的执行次数为</a:t>
            </a:r>
            <a:r>
              <a:rPr kumimoji="1" lang="en-US" altLang="zh-CN" sz="2400" b="1" dirty="0">
                <a:latin typeface="+mn-ea"/>
                <a:ea typeface="+mn-ea"/>
              </a:rPr>
              <a:t>: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1027113" y="5579636"/>
          <a:ext cx="70580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1" imgW="3886200" imgH="431800" progId="Equation.3">
                  <p:embed/>
                </p:oleObj>
              </mc:Choice>
              <mc:Fallback>
                <p:oleObj name="公式" r:id="rId1" imgW="3886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79636"/>
                        <a:ext cx="70580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5424" y="118284"/>
            <a:ext cx="81534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  顺序查找 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916113"/>
            <a:ext cx="813435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将待查值放在查找方向的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尽头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处，免去了在查找过程中每一次比较后都要判断查找位置是否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越界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，从而提高了查找速度。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35" name="Group 14"/>
          <p:cNvGrpSpPr/>
          <p:nvPr/>
        </p:nvGrpSpPr>
        <p:grpSpPr bwMode="auto">
          <a:xfrm>
            <a:off x="1692275" y="4003675"/>
            <a:ext cx="6102350" cy="1577975"/>
            <a:chOff x="1168" y="2101"/>
            <a:chExt cx="3844" cy="994"/>
          </a:xfrm>
        </p:grpSpPr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1718" y="2386"/>
              <a:ext cx="3154" cy="2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1080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anose="02020603050405020304" pitchFamily="18" charset="0"/>
                </a:rPr>
                <a:t>k      10    15    24    6     12    35    40    98    55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2019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2332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>
              <a:off x="2645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2971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1"/>
            <p:cNvSpPr>
              <a:spLocks noChangeShapeType="1"/>
            </p:cNvSpPr>
            <p:nvPr/>
          </p:nvSpPr>
          <p:spPr bwMode="auto">
            <a:xfrm>
              <a:off x="3259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2"/>
            <p:cNvSpPr>
              <a:spLocks noChangeShapeType="1"/>
            </p:cNvSpPr>
            <p:nvPr/>
          </p:nvSpPr>
          <p:spPr bwMode="auto">
            <a:xfrm>
              <a:off x="3572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3897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4"/>
            <p:cNvSpPr>
              <a:spLocks noChangeShapeType="1"/>
            </p:cNvSpPr>
            <p:nvPr/>
          </p:nvSpPr>
          <p:spPr bwMode="auto">
            <a:xfrm>
              <a:off x="4561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>
              <a:off x="4236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1768" y="2101"/>
              <a:ext cx="31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anose="02020603050405020304" pitchFamily="18" charset="0"/>
                </a:rPr>
                <a:t>0      1      2      3      4      5      6      7      8      9  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8448" name="Line 17"/>
            <p:cNvSpPr>
              <a:spLocks noChangeShapeType="1"/>
            </p:cNvSpPr>
            <p:nvPr/>
          </p:nvSpPr>
          <p:spPr bwMode="auto">
            <a:xfrm flipV="1">
              <a:off x="4749" y="2671"/>
              <a:ext cx="0" cy="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Text Box 18"/>
            <p:cNvSpPr txBox="1">
              <a:spLocks noChangeArrowheads="1"/>
            </p:cNvSpPr>
            <p:nvPr/>
          </p:nvSpPr>
          <p:spPr bwMode="auto">
            <a:xfrm>
              <a:off x="4837" y="2777"/>
              <a:ext cx="17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latin typeface="Times New Roman" panose="02020603050405020304" pitchFamily="18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8450" name="Text Box 19"/>
            <p:cNvSpPr txBox="1">
              <a:spLocks noChangeArrowheads="1"/>
            </p:cNvSpPr>
            <p:nvPr/>
          </p:nvSpPr>
          <p:spPr bwMode="auto">
            <a:xfrm>
              <a:off x="2908" y="2834"/>
              <a:ext cx="70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查找方向</a:t>
              </a:r>
              <a:endPara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flipH="1">
              <a:off x="2207" y="3067"/>
              <a:ext cx="19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AutoShape 22"/>
            <p:cNvSpPr>
              <a:spLocks noChangeArrowheads="1"/>
            </p:cNvSpPr>
            <p:nvPr/>
          </p:nvSpPr>
          <p:spPr bwMode="auto">
            <a:xfrm>
              <a:off x="1168" y="2626"/>
              <a:ext cx="426" cy="258"/>
            </a:xfrm>
            <a:prstGeom prst="wedgeRoundRectCallout">
              <a:avLst>
                <a:gd name="adj1" fmla="val 90588"/>
                <a:gd name="adj2" fmla="val -72977"/>
                <a:gd name="adj3" fmla="val 16667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lang="zh-CN" altLang="en-US" sz="2000" b="1">
                  <a:latin typeface="Times New Roman" panose="02020603050405020304" pitchFamily="18" charset="0"/>
                </a:rPr>
                <a:t>哨兵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Text Box 15"/>
          <p:cNvSpPr txBox="1">
            <a:spLocks noChangeArrowheads="1"/>
          </p:cNvSpPr>
          <p:nvPr/>
        </p:nvSpPr>
        <p:spPr bwMode="auto">
          <a:xfrm>
            <a:off x="1734185" y="194945"/>
            <a:ext cx="48285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改进的顺序查找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3077"/>
          <p:cNvSpPr txBox="1">
            <a:spLocks noChangeArrowheads="1"/>
          </p:cNvSpPr>
          <p:nvPr/>
        </p:nvSpPr>
        <p:spPr bwMode="auto">
          <a:xfrm>
            <a:off x="323850" y="1296670"/>
            <a:ext cx="8374380" cy="3277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775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改进的顺序查找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SeqSearch2(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r[ ],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n,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k)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r[1] ~ r[n]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存放查找集合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 r[0]=k; i=n;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while (r[i]!=k)       i --;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return i;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3081"/>
          <p:cNvSpPr txBox="1">
            <a:spLocks noChangeArrowheads="1"/>
          </p:cNvSpPr>
          <p:nvPr/>
        </p:nvSpPr>
        <p:spPr bwMode="auto">
          <a:xfrm>
            <a:off x="500698" y="4988024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算法</a:t>
            </a:r>
            <a:r>
              <a:rPr lang="en-US" altLang="zh-CN" sz="2400" b="1" dirty="0">
                <a:latin typeface="+mn-ea"/>
                <a:ea typeface="+mn-ea"/>
              </a:rPr>
              <a:t>SeqSearch2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基本语句</a:t>
            </a:r>
            <a:r>
              <a:rPr kumimoji="1" lang="zh-CN" altLang="en-US" sz="2400" b="1" dirty="0">
                <a:latin typeface="+mn-ea"/>
                <a:ea typeface="+mn-ea"/>
              </a:rPr>
              <a:t>是</a:t>
            </a:r>
            <a:r>
              <a:rPr kumimoji="1" lang="en-US" altLang="zh-CN" sz="2400" b="1" dirty="0">
                <a:latin typeface="+mn-ea"/>
                <a:ea typeface="+mn-ea"/>
              </a:rPr>
              <a:t>r[i]!=k</a:t>
            </a:r>
            <a:r>
              <a:rPr kumimoji="1" lang="zh-CN" altLang="en-US" sz="2400" b="1" dirty="0">
                <a:latin typeface="+mn-ea"/>
                <a:ea typeface="+mn-ea"/>
              </a:rPr>
              <a:t>，其执行次数为</a:t>
            </a:r>
            <a:r>
              <a:rPr kumimoji="1" lang="en-US" altLang="zh-CN" sz="2400" b="1" dirty="0">
                <a:latin typeface="+mn-ea"/>
                <a:ea typeface="+mn-ea"/>
              </a:rPr>
              <a:t>: 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9460" name="Rectangle 3085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3084"/>
          <p:cNvGraphicFramePr>
            <a:graphicFrameLocks noChangeAspect="1"/>
          </p:cNvGraphicFramePr>
          <p:nvPr/>
        </p:nvGraphicFramePr>
        <p:xfrm>
          <a:off x="952500" y="5650631"/>
          <a:ext cx="51133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" imgW="2349500" imgH="431800" progId="Equation.3">
                  <p:embed/>
                </p:oleObj>
              </mc:Choice>
              <mc:Fallback>
                <p:oleObj name="公式" r:id="rId1" imgW="2349500" imgH="431800" progId="Equation.3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650631"/>
                        <a:ext cx="511333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2056"/>
          <p:cNvSpPr>
            <a:spLocks noChangeArrowheads="1"/>
          </p:cNvSpPr>
          <p:nvPr/>
        </p:nvSpPr>
        <p:spPr bwMode="auto">
          <a:xfrm>
            <a:off x="6516688" y="5586238"/>
            <a:ext cx="2181225" cy="867098"/>
          </a:xfrm>
          <a:prstGeom prst="wedgeRoundRectCallout">
            <a:avLst>
              <a:gd name="adj1" fmla="val -75605"/>
              <a:gd name="adj2" fmla="val -14779"/>
              <a:gd name="adj3" fmla="val 16667"/>
            </a:avLst>
          </a:prstGeom>
          <a:noFill/>
          <a:ln w="9525">
            <a:solidFill>
              <a:schemeClr val="bg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r>
              <a:rPr lang="zh-CN" altLang="en-US" sz="2400" b="1">
                <a:latin typeface="+mn-ea"/>
                <a:ea typeface="+mn-ea"/>
              </a:rPr>
              <a:t>数量级相同，</a:t>
            </a:r>
            <a:endParaRPr lang="zh-CN" altLang="en-US" sz="2400" b="1">
              <a:latin typeface="+mn-ea"/>
              <a:ea typeface="+mn-ea"/>
            </a:endParaRPr>
          </a:p>
          <a:p>
            <a:r>
              <a:rPr lang="zh-CN" altLang="en-US" sz="2400" b="1">
                <a:latin typeface="+mn-ea"/>
                <a:ea typeface="+mn-ea"/>
              </a:rPr>
              <a:t>系数相差一半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1139" y="44624"/>
            <a:ext cx="8153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3.2.1  顺序查找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4" name="文本框 112643"/>
          <p:cNvSpPr txBox="1"/>
          <p:nvPr/>
        </p:nvSpPr>
        <p:spPr>
          <a:xfrm>
            <a:off x="1692275" y="189230"/>
            <a:ext cx="58820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蛮力法的设计思想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5" name="文本框 112644"/>
          <p:cNvSpPr txBox="1"/>
          <p:nvPr/>
        </p:nvSpPr>
        <p:spPr>
          <a:xfrm>
            <a:off x="326390" y="1906270"/>
            <a:ext cx="86334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蛮力法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是一种简单直接地解决问题的方法，通常直接基于问题的描述和所涉及的概念定义，找出所有可能的解。然后选择其中的一种或多种解，若该解不可行则试探下一种可能的解。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依次处理所有元素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是蛮力法的关键，为了避免陷入重复试探，应保证处理过的元素不再被处理。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思想：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基于逐个尝试答案的一种问题求解策略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7458" name="Rectangle 2"/>
          <p:cNvSpPr>
            <a:spLocks noRot="1" noChangeArrowheads="1"/>
          </p:cNvSpPr>
          <p:nvPr/>
        </p:nvSpPr>
        <p:spPr bwMode="auto">
          <a:xfrm>
            <a:off x="321310" y="1263015"/>
            <a:ext cx="8638540" cy="5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kumimoji="1" lang="zh-CN" altLang="en-US" sz="2800" b="1" dirty="0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</a:t>
            </a:r>
            <a:r>
              <a:rPr kumimoji="1"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力法也称暴力法，穷举法或枚举法</a:t>
            </a:r>
            <a:endParaRPr kumimoji="1" lang="zh-CN" altLang="en-US" sz="2800" b="1" dirty="0" smtClean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390" y="4815205"/>
            <a:ext cx="8503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例如: 求小于N的</a:t>
            </a:r>
            <a:r>
              <a:rPr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找不到一个数学公式, 使得根据N就可以计算出这个素数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枚举：N-1是素数吗? N-2是素数吗? ……</a:t>
            </a:r>
            <a:endParaRPr lang="zh-CN" altLang="en-US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75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40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哨兵元素的妙用</a:t>
            </a:r>
            <a:endParaRPr kumimoji="1" lang="zh-CN" altLang="en-US" sz="4000" b="1" kern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数组有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亿个元素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测试的运行时间如下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3.494s   3.202s   3.216s   3.237s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2.332s   2.307s   2.24s     2.194s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比算法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性能提升了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30%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左右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循环中，算法</a:t>
            </a:r>
            <a:r>
              <a:rPr lang="en-US" altLang="zh-CN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少了</a:t>
            </a:r>
            <a:r>
              <a:rPr lang="en-US" altLang="zh-CN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i&gt;0</a:t>
            </a:r>
            <a:r>
              <a:rPr lang="zh-CN" altLang="en-US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这个比较操作，性能得到了提升。</a:t>
            </a:r>
            <a:endParaRPr lang="zh-CN" altLang="en-US" sz="2800" b="1" dirty="0" smtClean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49809" y="1700808"/>
            <a:ext cx="8280400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用蛮力法设计的算法，一般来说，经过适度的努力后，都可以对算法的第一个版本进行一定程度的改良，改进其时间性能，但只能减少系数，而数量级不会改变。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708910" y="218123"/>
            <a:ext cx="30956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一般观点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179195" y="207010"/>
            <a:ext cx="757491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串匹配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问题（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23850" y="3212976"/>
            <a:ext cx="856932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串匹配问题算法的改进具有重要意义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）问题的输入规模很大，常常需要在大量信息中进行匹配，因此，算法的一次执行时间不容忽视；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）串匹配操作经常被调用，执行频率高。因此，算法改进所取得的积累效益不容忽视。</a:t>
            </a:r>
            <a:endParaRPr kumimoji="1"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3850" y="1047750"/>
            <a:ext cx="8640763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串匹配问题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给定两个串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=“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28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i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=“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，在主串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中查找子串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的过程称为串匹配，也称</a:t>
            </a:r>
            <a:r>
              <a:rPr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23850" y="1284288"/>
            <a:ext cx="8153400" cy="476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这个算法称为朴素的模式匹配算法，简称</a:t>
            </a:r>
            <a:r>
              <a:rPr kumimoji="1" lang="en-US" altLang="zh-CN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算法。</a:t>
            </a:r>
            <a:endParaRPr kumimoji="1" lang="zh-CN" altLang="en-US" sz="28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算法基本思想如下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从主串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的第一个字符开始和模式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的第一个字符进行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比较若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相等，则继续比较两者的后续字符；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若不相等，则从主串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的第二个字符开始和模式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的第一个字符进行比较，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重复上述过程，若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中的字符全部比较完毕，则说明本趟匹配成功；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若最后一轮匹配的起始位置是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，则主串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中剩下的字符不足够匹配整个模式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，匹配失败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323849" y="274638"/>
            <a:ext cx="8153399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蛮力法解决串匹配问题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——BF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466850" y="1628775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本趟匹配开始位置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4579" name="Group 5"/>
          <p:cNvGrpSpPr/>
          <p:nvPr/>
        </p:nvGrpSpPr>
        <p:grpSpPr bwMode="auto">
          <a:xfrm>
            <a:off x="419100" y="2079625"/>
            <a:ext cx="8534400" cy="4049713"/>
            <a:chOff x="288" y="1790"/>
            <a:chExt cx="5376" cy="2098"/>
          </a:xfrm>
        </p:grpSpPr>
        <p:sp>
          <p:nvSpPr>
            <p:cNvPr id="24581" name="Text Box 6"/>
            <p:cNvSpPr txBox="1">
              <a:spLocks noChangeArrowheads="1"/>
            </p:cNvSpPr>
            <p:nvPr/>
          </p:nvSpPr>
          <p:spPr bwMode="auto">
            <a:xfrm>
              <a:off x="939" y="2255"/>
              <a:ext cx="4725" cy="2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3200" b="1">
                  <a:latin typeface="Times New Roman" panose="02020603050405020304" pitchFamily="18" charset="0"/>
                </a:rPr>
                <a:t>                              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……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4582" name="Line 7"/>
            <p:cNvSpPr>
              <a:spLocks noChangeShapeType="1"/>
            </p:cNvSpPr>
            <p:nvPr/>
          </p:nvSpPr>
          <p:spPr bwMode="auto">
            <a:xfrm>
              <a:off x="120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8"/>
            <p:cNvSpPr>
              <a:spLocks noChangeShapeType="1"/>
            </p:cNvSpPr>
            <p:nvPr/>
          </p:nvSpPr>
          <p:spPr bwMode="auto">
            <a:xfrm>
              <a:off x="144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>
              <a:off x="1704" y="225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10"/>
            <p:cNvSpPr>
              <a:spLocks noChangeShapeType="1"/>
            </p:cNvSpPr>
            <p:nvPr/>
          </p:nvSpPr>
          <p:spPr bwMode="auto">
            <a:xfrm>
              <a:off x="1945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1"/>
            <p:cNvSpPr>
              <a:spLocks noChangeShapeType="1"/>
            </p:cNvSpPr>
            <p:nvPr/>
          </p:nvSpPr>
          <p:spPr bwMode="auto">
            <a:xfrm>
              <a:off x="221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2"/>
            <p:cNvSpPr>
              <a:spLocks noChangeShapeType="1"/>
            </p:cNvSpPr>
            <p:nvPr/>
          </p:nvSpPr>
          <p:spPr bwMode="auto">
            <a:xfrm>
              <a:off x="245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>
              <a:off x="2708" y="225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4"/>
            <p:cNvSpPr>
              <a:spLocks noChangeShapeType="1"/>
            </p:cNvSpPr>
            <p:nvPr/>
          </p:nvSpPr>
          <p:spPr bwMode="auto">
            <a:xfrm>
              <a:off x="294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>
              <a:off x="320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344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4676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>
              <a:off x="4915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9"/>
            <p:cNvSpPr>
              <a:spLocks noChangeShapeType="1"/>
            </p:cNvSpPr>
            <p:nvPr/>
          </p:nvSpPr>
          <p:spPr bwMode="auto">
            <a:xfrm>
              <a:off x="5170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0"/>
            <p:cNvSpPr>
              <a:spLocks noChangeShapeType="1"/>
            </p:cNvSpPr>
            <p:nvPr/>
          </p:nvSpPr>
          <p:spPr bwMode="auto">
            <a:xfrm>
              <a:off x="5411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Text Box 21"/>
            <p:cNvSpPr txBox="1">
              <a:spLocks noChangeArrowheads="1"/>
            </p:cNvSpPr>
            <p:nvPr/>
          </p:nvSpPr>
          <p:spPr bwMode="auto">
            <a:xfrm>
              <a:off x="288" y="2255"/>
              <a:ext cx="62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主串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597" name="Text Box 22"/>
            <p:cNvSpPr txBox="1">
              <a:spLocks noChangeArrowheads="1"/>
            </p:cNvSpPr>
            <p:nvPr/>
          </p:nvSpPr>
          <p:spPr bwMode="auto">
            <a:xfrm>
              <a:off x="1008" y="3072"/>
              <a:ext cx="81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598" name="Text Box 23"/>
            <p:cNvSpPr txBox="1">
              <a:spLocks noChangeArrowheads="1"/>
            </p:cNvSpPr>
            <p:nvPr/>
          </p:nvSpPr>
          <p:spPr bwMode="auto">
            <a:xfrm>
              <a:off x="1687" y="3072"/>
              <a:ext cx="1754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3200" b="1">
                  <a:latin typeface="Times New Roman" panose="02020603050405020304" pitchFamily="18" charset="0"/>
                </a:rPr>
                <a:t>                  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3200" b="1" i="1" baseline="-25000">
                  <a:latin typeface="Times New Roman" panose="02020603050405020304" pitchFamily="18" charset="0"/>
                </a:rPr>
                <a:t>j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1946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>
              <a:off x="2199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>
              <a:off x="2454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>
              <a:off x="2696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28"/>
            <p:cNvSpPr>
              <a:spLocks noChangeShapeType="1"/>
            </p:cNvSpPr>
            <p:nvPr/>
          </p:nvSpPr>
          <p:spPr bwMode="auto">
            <a:xfrm>
              <a:off x="2963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3203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>
              <a:off x="1787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>
              <a:off x="2099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>
              <a:off x="3074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>
              <a:off x="2946" y="2767"/>
              <a:ext cx="185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V="1">
              <a:off x="3061" y="3345"/>
              <a:ext cx="0" cy="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Text Box 35"/>
            <p:cNvSpPr txBox="1">
              <a:spLocks noChangeArrowheads="1"/>
            </p:cNvSpPr>
            <p:nvPr/>
          </p:nvSpPr>
          <p:spPr bwMode="auto">
            <a:xfrm>
              <a:off x="3146" y="3445"/>
              <a:ext cx="8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11" name="Freeform 36"/>
            <p:cNvSpPr/>
            <p:nvPr/>
          </p:nvSpPr>
          <p:spPr bwMode="auto">
            <a:xfrm>
              <a:off x="1830" y="3362"/>
              <a:ext cx="1245" cy="205"/>
            </a:xfrm>
            <a:custGeom>
              <a:avLst/>
              <a:gdLst>
                <a:gd name="T0" fmla="*/ 617 w 1320"/>
                <a:gd name="T1" fmla="*/ 0 h 222"/>
                <a:gd name="T2" fmla="*/ 524 w 1320"/>
                <a:gd name="T3" fmla="*/ 48 h 222"/>
                <a:gd name="T4" fmla="*/ 301 w 1320"/>
                <a:gd name="T5" fmla="*/ 73 h 222"/>
                <a:gd name="T6" fmla="*/ 77 w 1320"/>
                <a:gd name="T7" fmla="*/ 52 h 222"/>
                <a:gd name="T8" fmla="*/ 0 w 132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Text Box 37"/>
            <p:cNvSpPr txBox="1">
              <a:spLocks noChangeArrowheads="1"/>
            </p:cNvSpPr>
            <p:nvPr/>
          </p:nvSpPr>
          <p:spPr bwMode="auto">
            <a:xfrm>
              <a:off x="2160" y="363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回溯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13" name="Freeform 38"/>
            <p:cNvSpPr/>
            <p:nvPr/>
          </p:nvSpPr>
          <p:spPr bwMode="auto">
            <a:xfrm>
              <a:off x="2090" y="2063"/>
              <a:ext cx="1005" cy="162"/>
            </a:xfrm>
            <a:custGeom>
              <a:avLst/>
              <a:gdLst>
                <a:gd name="T0" fmla="*/ 496 w 1066"/>
                <a:gd name="T1" fmla="*/ 59 h 175"/>
                <a:gd name="T2" fmla="*/ 404 w 1066"/>
                <a:gd name="T3" fmla="*/ 20 h 175"/>
                <a:gd name="T4" fmla="*/ 243 w 1066"/>
                <a:gd name="T5" fmla="*/ 6 h 175"/>
                <a:gd name="T6" fmla="*/ 91 w 1066"/>
                <a:gd name="T7" fmla="*/ 15 h 175"/>
                <a:gd name="T8" fmla="*/ 0 w 1066"/>
                <a:gd name="T9" fmla="*/ 6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Text Box 39"/>
            <p:cNvSpPr txBox="1">
              <a:spLocks noChangeArrowheads="1"/>
            </p:cNvSpPr>
            <p:nvPr/>
          </p:nvSpPr>
          <p:spPr bwMode="auto">
            <a:xfrm>
              <a:off x="2304" y="1790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回溯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15" name="Line 40"/>
            <p:cNvSpPr>
              <a:spLocks noChangeShapeType="1"/>
            </p:cNvSpPr>
            <p:nvPr/>
          </p:nvSpPr>
          <p:spPr bwMode="auto">
            <a:xfrm flipV="1">
              <a:off x="1816" y="1933"/>
              <a:ext cx="0" cy="3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41"/>
            <p:cNvSpPr>
              <a:spLocks noChangeShapeType="1"/>
            </p:cNvSpPr>
            <p:nvPr/>
          </p:nvSpPr>
          <p:spPr bwMode="auto">
            <a:xfrm flipV="1">
              <a:off x="3104" y="1948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2"/>
            <p:cNvSpPr txBox="1">
              <a:spLocks noChangeArrowheads="1"/>
            </p:cNvSpPr>
            <p:nvPr/>
          </p:nvSpPr>
          <p:spPr bwMode="auto">
            <a:xfrm>
              <a:off x="3202" y="1839"/>
              <a:ext cx="8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Times New Roman" panose="02020603050405020304" pitchFamily="18" charset="0"/>
                </a:rPr>
                <a:t>i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18" name="Text Box 43"/>
            <p:cNvSpPr txBox="1">
              <a:spLocks noChangeArrowheads="1"/>
            </p:cNvSpPr>
            <p:nvPr/>
          </p:nvSpPr>
          <p:spPr bwMode="auto">
            <a:xfrm>
              <a:off x="2366" y="2698"/>
              <a:ext cx="3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latin typeface="Times New Roman" panose="02020603050405020304" pitchFamily="18" charset="0"/>
                </a:rPr>
                <a:t>…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19" name="Line 44"/>
            <p:cNvSpPr>
              <a:spLocks noChangeShapeType="1"/>
            </p:cNvSpPr>
            <p:nvPr/>
          </p:nvSpPr>
          <p:spPr bwMode="auto">
            <a:xfrm>
              <a:off x="1844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45"/>
            <p:cNvSpPr>
              <a:spLocks noChangeShapeType="1"/>
            </p:cNvSpPr>
            <p:nvPr/>
          </p:nvSpPr>
          <p:spPr bwMode="auto">
            <a:xfrm>
              <a:off x="2043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46"/>
            <p:cNvSpPr>
              <a:spLocks noChangeShapeType="1"/>
            </p:cNvSpPr>
            <p:nvPr/>
          </p:nvSpPr>
          <p:spPr bwMode="auto">
            <a:xfrm>
              <a:off x="3018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26770" y="274955"/>
            <a:ext cx="73425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朴素的串匹配问题算法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——BF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设主串</a:t>
            </a:r>
            <a:r>
              <a:rPr lang="en-US" altLang="zh-CN" sz="2800" b="1">
                <a:latin typeface="Times New Roman" panose="02020603050405020304" pitchFamily="18" charset="0"/>
              </a:rPr>
              <a:t>s=“ababcabcacbab”</a:t>
            </a:r>
            <a:r>
              <a:rPr lang="zh-CN" altLang="en-US" sz="2800" b="1">
                <a:latin typeface="Times New Roman" panose="02020603050405020304" pitchFamily="18" charset="0"/>
              </a:rPr>
              <a:t>，模式</a:t>
            </a:r>
            <a:r>
              <a:rPr lang="en-US" altLang="zh-CN" sz="2800" b="1">
                <a:latin typeface="Times New Roman" panose="02020603050405020304" pitchFamily="18" charset="0"/>
              </a:rPr>
              <a:t>t=“abcac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5603" name="Group 5"/>
          <p:cNvGrpSpPr/>
          <p:nvPr/>
        </p:nvGrpSpPr>
        <p:grpSpPr bwMode="auto">
          <a:xfrm>
            <a:off x="1219200" y="3048000"/>
            <a:ext cx="6553200" cy="560388"/>
            <a:chOff x="2363" y="7062"/>
            <a:chExt cx="3990" cy="312"/>
          </a:xfrm>
        </p:grpSpPr>
        <p:sp>
          <p:nvSpPr>
            <p:cNvPr id="25642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a    b    a    b   c    a    b   c    a    c   b     a    b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5643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4" name="Rectangle 19"/>
          <p:cNvSpPr>
            <a:spLocks noChangeArrowheads="1"/>
          </p:cNvSpPr>
          <p:nvPr/>
        </p:nvSpPr>
        <p:spPr bwMode="auto">
          <a:xfrm>
            <a:off x="1219200" y="4164013"/>
            <a:ext cx="15367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latin typeface="Times New Roman" panose="02020603050405020304" pitchFamily="18" charset="0"/>
              </a:rPr>
              <a:t>a     b    c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5605" name="Line 20"/>
          <p:cNvSpPr>
            <a:spLocks noChangeShapeType="1"/>
          </p:cNvSpPr>
          <p:nvPr/>
        </p:nvSpPr>
        <p:spPr bwMode="auto">
          <a:xfrm>
            <a:off x="1712913" y="415925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21"/>
          <p:cNvSpPr>
            <a:spLocks noChangeShapeType="1"/>
          </p:cNvSpPr>
          <p:nvPr/>
        </p:nvSpPr>
        <p:spPr bwMode="auto">
          <a:xfrm>
            <a:off x="2230438" y="415925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4419600"/>
            <a:ext cx="365760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i=3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j=3</a:t>
            </a:r>
            <a:r>
              <a:rPr lang="zh-CN" altLang="en-US" sz="2800" b="1">
                <a:latin typeface="Times New Roman" panose="02020603050405020304" pitchFamily="18" charset="0"/>
              </a:rPr>
              <a:t>失败；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5608" name="Text Box 23"/>
          <p:cNvSpPr txBox="1">
            <a:spLocks noChangeArrowheads="1"/>
          </p:cNvSpPr>
          <p:nvPr/>
        </p:nvSpPr>
        <p:spPr bwMode="auto">
          <a:xfrm>
            <a:off x="533400" y="3276600"/>
            <a:ext cx="6111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2904" name="Group 24"/>
          <p:cNvGrpSpPr/>
          <p:nvPr/>
        </p:nvGrpSpPr>
        <p:grpSpPr bwMode="auto">
          <a:xfrm>
            <a:off x="1400175" y="2286000"/>
            <a:ext cx="352425" cy="3276600"/>
            <a:chOff x="978" y="1632"/>
            <a:chExt cx="222" cy="2064"/>
          </a:xfrm>
        </p:grpSpPr>
        <p:sp>
          <p:nvSpPr>
            <p:cNvPr id="25635" name="Line 25"/>
            <p:cNvSpPr>
              <a:spLocks noChangeShapeType="1"/>
            </p:cNvSpPr>
            <p:nvPr/>
          </p:nvSpPr>
          <p:spPr bwMode="auto">
            <a:xfrm>
              <a:off x="100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6" name="Group 26"/>
            <p:cNvGrpSpPr/>
            <p:nvPr/>
          </p:nvGrpSpPr>
          <p:grpSpPr bwMode="auto">
            <a:xfrm>
              <a:off x="978" y="1632"/>
              <a:ext cx="222" cy="480"/>
              <a:chOff x="978" y="1605"/>
              <a:chExt cx="222" cy="480"/>
            </a:xfrm>
          </p:grpSpPr>
          <p:sp>
            <p:nvSpPr>
              <p:cNvPr id="25640" name="Line 27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41" name="Text Box 28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37" name="Group 29"/>
            <p:cNvGrpSpPr/>
            <p:nvPr/>
          </p:nvGrpSpPr>
          <p:grpSpPr bwMode="auto">
            <a:xfrm>
              <a:off x="1008" y="3168"/>
              <a:ext cx="192" cy="528"/>
              <a:chOff x="1008" y="3168"/>
              <a:chExt cx="192" cy="528"/>
            </a:xfrm>
          </p:grpSpPr>
          <p:sp>
            <p:nvSpPr>
              <p:cNvPr id="25638" name="Line 30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9" name="Text Box 31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2" name="Group 32"/>
          <p:cNvGrpSpPr/>
          <p:nvPr/>
        </p:nvGrpSpPr>
        <p:grpSpPr bwMode="auto">
          <a:xfrm>
            <a:off x="1905000" y="2286000"/>
            <a:ext cx="428625" cy="3276600"/>
            <a:chOff x="1296" y="1632"/>
            <a:chExt cx="270" cy="2064"/>
          </a:xfrm>
        </p:grpSpPr>
        <p:sp>
          <p:nvSpPr>
            <p:cNvPr id="25628" name="Line 33"/>
            <p:cNvSpPr>
              <a:spLocks noChangeShapeType="1"/>
            </p:cNvSpPr>
            <p:nvPr/>
          </p:nvSpPr>
          <p:spPr bwMode="auto">
            <a:xfrm>
              <a:off x="131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9" name="Group 34"/>
            <p:cNvGrpSpPr/>
            <p:nvPr/>
          </p:nvGrpSpPr>
          <p:grpSpPr bwMode="auto">
            <a:xfrm>
              <a:off x="1344" y="1632"/>
              <a:ext cx="222" cy="480"/>
              <a:chOff x="978" y="1605"/>
              <a:chExt cx="222" cy="480"/>
            </a:xfrm>
          </p:grpSpPr>
          <p:sp>
            <p:nvSpPr>
              <p:cNvPr id="25633" name="Line 3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4" name="Text Box 3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30" name="Group 37"/>
            <p:cNvGrpSpPr/>
            <p:nvPr/>
          </p:nvGrpSpPr>
          <p:grpSpPr bwMode="auto">
            <a:xfrm>
              <a:off x="1296" y="3168"/>
              <a:ext cx="192" cy="528"/>
              <a:chOff x="1008" y="3168"/>
              <a:chExt cx="192" cy="528"/>
            </a:xfrm>
          </p:grpSpPr>
          <p:sp>
            <p:nvSpPr>
              <p:cNvPr id="25631" name="Line 3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32" name="Text Box 3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20" name="Group 40"/>
          <p:cNvGrpSpPr/>
          <p:nvPr/>
        </p:nvGrpSpPr>
        <p:grpSpPr bwMode="auto">
          <a:xfrm>
            <a:off x="2327275" y="2286000"/>
            <a:ext cx="539750" cy="3276600"/>
            <a:chOff x="1562" y="1632"/>
            <a:chExt cx="340" cy="2064"/>
          </a:xfrm>
        </p:grpSpPr>
        <p:grpSp>
          <p:nvGrpSpPr>
            <p:cNvPr id="25619" name="Group 41"/>
            <p:cNvGrpSpPr/>
            <p:nvPr/>
          </p:nvGrpSpPr>
          <p:grpSpPr bwMode="auto">
            <a:xfrm>
              <a:off x="1562" y="2465"/>
              <a:ext cx="162" cy="354"/>
              <a:chOff x="1370" y="2273"/>
              <a:chExt cx="162" cy="354"/>
            </a:xfrm>
          </p:grpSpPr>
          <p:sp>
            <p:nvSpPr>
              <p:cNvPr id="25626" name="Line 42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Freeform 43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235 w 157"/>
                  <a:gd name="T3" fmla="*/ 457 h 9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0" name="Group 44"/>
            <p:cNvGrpSpPr/>
            <p:nvPr/>
          </p:nvGrpSpPr>
          <p:grpSpPr bwMode="auto">
            <a:xfrm>
              <a:off x="1680" y="1632"/>
              <a:ext cx="222" cy="480"/>
              <a:chOff x="978" y="1605"/>
              <a:chExt cx="222" cy="480"/>
            </a:xfrm>
          </p:grpSpPr>
          <p:sp>
            <p:nvSpPr>
              <p:cNvPr id="25624" name="Line 4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5" name="Text Box 4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21" name="Group 47"/>
            <p:cNvGrpSpPr/>
            <p:nvPr/>
          </p:nvGrpSpPr>
          <p:grpSpPr bwMode="auto">
            <a:xfrm>
              <a:off x="1632" y="3168"/>
              <a:ext cx="192" cy="528"/>
              <a:chOff x="1008" y="3168"/>
              <a:chExt cx="192" cy="528"/>
            </a:xfrm>
          </p:grpSpPr>
          <p:sp>
            <p:nvSpPr>
              <p:cNvPr id="25622" name="Line 4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Text Box 4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30" name="Group 50"/>
          <p:cNvGrpSpPr/>
          <p:nvPr/>
        </p:nvGrpSpPr>
        <p:grpSpPr bwMode="auto">
          <a:xfrm>
            <a:off x="1258888" y="2352675"/>
            <a:ext cx="1114425" cy="3162300"/>
            <a:chOff x="816" y="1464"/>
            <a:chExt cx="702" cy="1992"/>
          </a:xfrm>
        </p:grpSpPr>
        <p:grpSp>
          <p:nvGrpSpPr>
            <p:cNvPr id="25613" name="Group 51"/>
            <p:cNvGrpSpPr/>
            <p:nvPr/>
          </p:nvGrpSpPr>
          <p:grpSpPr bwMode="auto">
            <a:xfrm>
              <a:off x="1326" y="1464"/>
              <a:ext cx="192" cy="432"/>
              <a:chOff x="2064" y="1488"/>
              <a:chExt cx="192" cy="432"/>
            </a:xfrm>
          </p:grpSpPr>
          <p:sp>
            <p:nvSpPr>
              <p:cNvPr id="25617" name="Line 5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8" name="Text Box 53"/>
              <p:cNvSpPr txBox="1">
                <a:spLocks noChangeArrowheads="1"/>
              </p:cNvSpPr>
              <p:nvPr/>
            </p:nvSpPr>
            <p:spPr bwMode="auto">
              <a:xfrm>
                <a:off x="2142" y="1530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614" name="Group 54"/>
            <p:cNvGrpSpPr/>
            <p:nvPr/>
          </p:nvGrpSpPr>
          <p:grpSpPr bwMode="auto">
            <a:xfrm>
              <a:off x="816" y="2976"/>
              <a:ext cx="201" cy="480"/>
              <a:chOff x="1920" y="3024"/>
              <a:chExt cx="201" cy="480"/>
            </a:xfrm>
          </p:grpSpPr>
          <p:sp>
            <p:nvSpPr>
              <p:cNvPr id="25615" name="Line 55"/>
              <p:cNvSpPr>
                <a:spLocks noChangeShapeType="1"/>
              </p:cNvSpPr>
              <p:nvPr/>
            </p:nvSpPr>
            <p:spPr bwMode="auto">
              <a:xfrm flipV="1">
                <a:off x="1920" y="3024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16" name="Text Box 56"/>
              <p:cNvSpPr txBox="1">
                <a:spLocks noChangeArrowheads="1"/>
              </p:cNvSpPr>
              <p:nvPr/>
            </p:nvSpPr>
            <p:spPr bwMode="auto">
              <a:xfrm>
                <a:off x="1977" y="318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046480" y="265430"/>
            <a:ext cx="71227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朴素的串匹配问题算法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——BF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/>
          <p:cNvGrpSpPr/>
          <p:nvPr/>
        </p:nvGrpSpPr>
        <p:grpSpPr bwMode="auto">
          <a:xfrm>
            <a:off x="2286000" y="1828800"/>
            <a:ext cx="5848350" cy="533400"/>
            <a:chOff x="2363" y="7062"/>
            <a:chExt cx="3990" cy="312"/>
          </a:xfrm>
        </p:grpSpPr>
        <p:sp>
          <p:nvSpPr>
            <p:cNvPr id="26716" name="Rectangle 5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a   b   a   b  c    a   b   c   a   c   b  a   b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717" name="Line 6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7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8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9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10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11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12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13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14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15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16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17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2757488" y="2817813"/>
            <a:ext cx="457200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/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3923" name="Group 19"/>
          <p:cNvGrpSpPr/>
          <p:nvPr/>
        </p:nvGrpSpPr>
        <p:grpSpPr bwMode="auto">
          <a:xfrm>
            <a:off x="2898775" y="1219200"/>
            <a:ext cx="419100" cy="2736850"/>
            <a:chOff x="1826" y="768"/>
            <a:chExt cx="264" cy="1724"/>
          </a:xfrm>
        </p:grpSpPr>
        <p:sp>
          <p:nvSpPr>
            <p:cNvPr id="26707" name="Freeform 20"/>
            <p:cNvSpPr/>
            <p:nvPr/>
          </p:nvSpPr>
          <p:spPr bwMode="auto">
            <a:xfrm>
              <a:off x="1826" y="1591"/>
              <a:ext cx="147" cy="88"/>
            </a:xfrm>
            <a:custGeom>
              <a:avLst/>
              <a:gdLst>
                <a:gd name="T0" fmla="*/ 0 w 157"/>
                <a:gd name="T1" fmla="*/ 0 h 90"/>
                <a:gd name="T2" fmla="*/ 66 w 157"/>
                <a:gd name="T3" fmla="*/ 65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08" name="Group 21"/>
            <p:cNvGrpSpPr/>
            <p:nvPr/>
          </p:nvGrpSpPr>
          <p:grpSpPr bwMode="auto">
            <a:xfrm>
              <a:off x="1872" y="768"/>
              <a:ext cx="218" cy="1724"/>
              <a:chOff x="1872" y="768"/>
              <a:chExt cx="218" cy="1724"/>
            </a:xfrm>
          </p:grpSpPr>
          <p:sp>
            <p:nvSpPr>
              <p:cNvPr id="26709" name="Line 22"/>
              <p:cNvSpPr>
                <a:spLocks noChangeShapeType="1"/>
              </p:cNvSpPr>
              <p:nvPr/>
            </p:nvSpPr>
            <p:spPr bwMode="auto">
              <a:xfrm>
                <a:off x="1905" y="1500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10" name="Group 23"/>
              <p:cNvGrpSpPr/>
              <p:nvPr/>
            </p:nvGrpSpPr>
            <p:grpSpPr bwMode="auto">
              <a:xfrm>
                <a:off x="1894" y="768"/>
                <a:ext cx="170" cy="384"/>
                <a:chOff x="978" y="1605"/>
                <a:chExt cx="222" cy="480"/>
              </a:xfrm>
            </p:grpSpPr>
            <p:sp>
              <p:nvSpPr>
                <p:cNvPr id="26714" name="Line 24"/>
                <p:cNvSpPr>
                  <a:spLocks noChangeShapeType="1"/>
                </p:cNvSpPr>
                <p:nvPr/>
              </p:nvSpPr>
              <p:spPr bwMode="auto">
                <a:xfrm>
                  <a:off x="978" y="1605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1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144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11" name="Group 26"/>
              <p:cNvGrpSpPr/>
              <p:nvPr/>
            </p:nvGrpSpPr>
            <p:grpSpPr bwMode="auto">
              <a:xfrm>
                <a:off x="1872" y="2064"/>
                <a:ext cx="218" cy="428"/>
                <a:chOff x="1008" y="3168"/>
                <a:chExt cx="192" cy="589"/>
              </a:xfrm>
            </p:grpSpPr>
            <p:sp>
              <p:nvSpPr>
                <p:cNvPr id="2671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08" y="31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1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056" y="3361"/>
                  <a:ext cx="144" cy="3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3933" name="Group 29"/>
          <p:cNvGrpSpPr/>
          <p:nvPr/>
        </p:nvGrpSpPr>
        <p:grpSpPr bwMode="auto">
          <a:xfrm>
            <a:off x="3124200" y="1219200"/>
            <a:ext cx="609600" cy="2736850"/>
            <a:chOff x="1968" y="768"/>
            <a:chExt cx="384" cy="1724"/>
          </a:xfrm>
        </p:grpSpPr>
        <p:grpSp>
          <p:nvGrpSpPr>
            <p:cNvPr id="26701" name="Group 30"/>
            <p:cNvGrpSpPr/>
            <p:nvPr/>
          </p:nvGrpSpPr>
          <p:grpSpPr bwMode="auto">
            <a:xfrm>
              <a:off x="2182" y="768"/>
              <a:ext cx="170" cy="384"/>
              <a:chOff x="2182" y="768"/>
              <a:chExt cx="170" cy="384"/>
            </a:xfrm>
          </p:grpSpPr>
          <p:sp>
            <p:nvSpPr>
              <p:cNvPr id="26705" name="Line 31"/>
              <p:cNvSpPr>
                <a:spLocks noChangeShapeType="1"/>
              </p:cNvSpPr>
              <p:nvPr/>
            </p:nvSpPr>
            <p:spPr bwMode="auto">
              <a:xfrm>
                <a:off x="2182" y="7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706" name="Text Box 32"/>
              <p:cNvSpPr txBox="1">
                <a:spLocks noChangeArrowheads="1"/>
              </p:cNvSpPr>
              <p:nvPr/>
            </p:nvSpPr>
            <p:spPr bwMode="auto">
              <a:xfrm>
                <a:off x="2242" y="828"/>
                <a:ext cx="1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702" name="Group 33"/>
            <p:cNvGrpSpPr/>
            <p:nvPr/>
          </p:nvGrpSpPr>
          <p:grpSpPr bwMode="auto">
            <a:xfrm>
              <a:off x="1968" y="2064"/>
              <a:ext cx="218" cy="428"/>
              <a:chOff x="2160" y="2064"/>
              <a:chExt cx="218" cy="428"/>
            </a:xfrm>
          </p:grpSpPr>
          <p:sp>
            <p:nvSpPr>
              <p:cNvPr id="26703" name="Line 34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704" name="Text Box 35"/>
              <p:cNvSpPr txBox="1">
                <a:spLocks noChangeArrowheads="1"/>
              </p:cNvSpPr>
              <p:nvPr/>
            </p:nvSpPr>
            <p:spPr bwMode="auto">
              <a:xfrm>
                <a:off x="2215" y="2204"/>
                <a:ext cx="1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6630" name="Text Box 36"/>
          <p:cNvSpPr txBox="1">
            <a:spLocks noChangeArrowheads="1"/>
          </p:cNvSpPr>
          <p:nvPr/>
        </p:nvSpPr>
        <p:spPr bwMode="auto">
          <a:xfrm>
            <a:off x="990600" y="1600200"/>
            <a:ext cx="6111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419600" y="2590800"/>
            <a:ext cx="358140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i=2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j=1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6632" name="Text Box 38"/>
          <p:cNvSpPr txBox="1">
            <a:spLocks noChangeArrowheads="1"/>
          </p:cNvSpPr>
          <p:nvPr/>
        </p:nvSpPr>
        <p:spPr bwMode="auto">
          <a:xfrm>
            <a:off x="985838" y="4724400"/>
            <a:ext cx="6111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6633" name="Group 39"/>
          <p:cNvGrpSpPr/>
          <p:nvPr/>
        </p:nvGrpSpPr>
        <p:grpSpPr bwMode="auto">
          <a:xfrm>
            <a:off x="2451100" y="4572000"/>
            <a:ext cx="5702300" cy="473075"/>
            <a:chOff x="2363" y="7062"/>
            <a:chExt cx="3990" cy="312"/>
          </a:xfrm>
        </p:grpSpPr>
        <p:sp>
          <p:nvSpPr>
            <p:cNvPr id="26688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a   b   a   b   c   a   b   c   a   c   b  a    b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89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Rectangle 53"/>
          <p:cNvSpPr>
            <a:spLocks noChangeArrowheads="1"/>
          </p:cNvSpPr>
          <p:nvPr/>
        </p:nvSpPr>
        <p:spPr bwMode="auto">
          <a:xfrm>
            <a:off x="3351213" y="5540375"/>
            <a:ext cx="2228850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latin typeface="Times New Roman" panose="02020603050405020304" pitchFamily="18" charset="0"/>
              </a:rPr>
              <a:t>a    b   c   a   c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635" name="Line 54"/>
          <p:cNvSpPr>
            <a:spLocks noChangeShapeType="1"/>
          </p:cNvSpPr>
          <p:nvPr/>
        </p:nvSpPr>
        <p:spPr bwMode="auto">
          <a:xfrm>
            <a:off x="3779838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55"/>
          <p:cNvSpPr>
            <a:spLocks noChangeShapeType="1"/>
          </p:cNvSpPr>
          <p:nvPr/>
        </p:nvSpPr>
        <p:spPr bwMode="auto">
          <a:xfrm>
            <a:off x="4230688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56"/>
          <p:cNvSpPr>
            <a:spLocks noChangeShapeType="1"/>
          </p:cNvSpPr>
          <p:nvPr/>
        </p:nvSpPr>
        <p:spPr bwMode="auto">
          <a:xfrm>
            <a:off x="4679950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57"/>
          <p:cNvSpPr>
            <a:spLocks noChangeShapeType="1"/>
          </p:cNvSpPr>
          <p:nvPr/>
        </p:nvSpPr>
        <p:spPr bwMode="auto">
          <a:xfrm>
            <a:off x="5130800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5964238" y="5591175"/>
            <a:ext cx="3108325" cy="900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i=7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j=5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3963" name="Group 59"/>
          <p:cNvGrpSpPr/>
          <p:nvPr/>
        </p:nvGrpSpPr>
        <p:grpSpPr bwMode="auto">
          <a:xfrm>
            <a:off x="3452813" y="4038600"/>
            <a:ext cx="357187" cy="2514600"/>
            <a:chOff x="2175" y="2544"/>
            <a:chExt cx="225" cy="1584"/>
          </a:xfrm>
        </p:grpSpPr>
        <p:sp>
          <p:nvSpPr>
            <p:cNvPr id="26681" name="Line 6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82" name="Group 61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6686" name="Line 6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7" name="Text Box 6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83" name="Group 64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6684" name="Line 6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5" name="Text Box 6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3971" name="Group 67"/>
          <p:cNvGrpSpPr/>
          <p:nvPr/>
        </p:nvGrpSpPr>
        <p:grpSpPr bwMode="auto">
          <a:xfrm>
            <a:off x="3914775" y="4043363"/>
            <a:ext cx="352425" cy="2509837"/>
            <a:chOff x="2466" y="2547"/>
            <a:chExt cx="222" cy="1581"/>
          </a:xfrm>
        </p:grpSpPr>
        <p:sp>
          <p:nvSpPr>
            <p:cNvPr id="26674" name="Line 68"/>
            <p:cNvSpPr>
              <a:spLocks noChangeShapeType="1"/>
            </p:cNvSpPr>
            <p:nvPr/>
          </p:nvSpPr>
          <p:spPr bwMode="auto">
            <a:xfrm>
              <a:off x="253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5" name="Group 69"/>
            <p:cNvGrpSpPr/>
            <p:nvPr/>
          </p:nvGrpSpPr>
          <p:grpSpPr bwMode="auto">
            <a:xfrm>
              <a:off x="2466" y="2547"/>
              <a:ext cx="144" cy="336"/>
              <a:chOff x="2175" y="2544"/>
              <a:chExt cx="144" cy="336"/>
            </a:xfrm>
          </p:grpSpPr>
          <p:sp>
            <p:nvSpPr>
              <p:cNvPr id="26679" name="Line 7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80" name="Text Box 7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76" name="Group 72"/>
            <p:cNvGrpSpPr/>
            <p:nvPr/>
          </p:nvGrpSpPr>
          <p:grpSpPr bwMode="auto">
            <a:xfrm>
              <a:off x="2544" y="3792"/>
              <a:ext cx="144" cy="336"/>
              <a:chOff x="2256" y="3792"/>
              <a:chExt cx="144" cy="336"/>
            </a:xfrm>
          </p:grpSpPr>
          <p:sp>
            <p:nvSpPr>
              <p:cNvPr id="26677" name="Line 7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8" name="Text Box 7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3979" name="Group 75"/>
          <p:cNvGrpSpPr/>
          <p:nvPr/>
        </p:nvGrpSpPr>
        <p:grpSpPr bwMode="auto">
          <a:xfrm>
            <a:off x="4419600" y="4038600"/>
            <a:ext cx="304800" cy="2514600"/>
            <a:chOff x="2784" y="2544"/>
            <a:chExt cx="192" cy="1584"/>
          </a:xfrm>
        </p:grpSpPr>
        <p:sp>
          <p:nvSpPr>
            <p:cNvPr id="26667" name="Line 76"/>
            <p:cNvSpPr>
              <a:spLocks noChangeShapeType="1"/>
            </p:cNvSpPr>
            <p:nvPr/>
          </p:nvSpPr>
          <p:spPr bwMode="auto">
            <a:xfrm>
              <a:off x="280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8" name="Group 77"/>
            <p:cNvGrpSpPr/>
            <p:nvPr/>
          </p:nvGrpSpPr>
          <p:grpSpPr bwMode="auto">
            <a:xfrm>
              <a:off x="2784" y="2544"/>
              <a:ext cx="144" cy="336"/>
              <a:chOff x="2175" y="2544"/>
              <a:chExt cx="144" cy="336"/>
            </a:xfrm>
          </p:grpSpPr>
          <p:sp>
            <p:nvSpPr>
              <p:cNvPr id="26672" name="Line 7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3" name="Text Box 7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69" name="Group 80"/>
            <p:cNvGrpSpPr/>
            <p:nvPr/>
          </p:nvGrpSpPr>
          <p:grpSpPr bwMode="auto">
            <a:xfrm>
              <a:off x="2832" y="3792"/>
              <a:ext cx="144" cy="336"/>
              <a:chOff x="2256" y="3792"/>
              <a:chExt cx="144" cy="336"/>
            </a:xfrm>
          </p:grpSpPr>
          <p:sp>
            <p:nvSpPr>
              <p:cNvPr id="26670" name="Line 8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3987" name="Group 83"/>
          <p:cNvGrpSpPr/>
          <p:nvPr/>
        </p:nvGrpSpPr>
        <p:grpSpPr bwMode="auto">
          <a:xfrm>
            <a:off x="4800600" y="4038600"/>
            <a:ext cx="304800" cy="2514600"/>
            <a:chOff x="3024" y="2544"/>
            <a:chExt cx="192" cy="1584"/>
          </a:xfrm>
        </p:grpSpPr>
        <p:sp>
          <p:nvSpPr>
            <p:cNvPr id="26660" name="Line 84"/>
            <p:cNvSpPr>
              <a:spLocks noChangeShapeType="1"/>
            </p:cNvSpPr>
            <p:nvPr/>
          </p:nvSpPr>
          <p:spPr bwMode="auto">
            <a:xfrm>
              <a:off x="3097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1" name="Group 85"/>
            <p:cNvGrpSpPr/>
            <p:nvPr/>
          </p:nvGrpSpPr>
          <p:grpSpPr bwMode="auto">
            <a:xfrm>
              <a:off x="3024" y="2544"/>
              <a:ext cx="144" cy="336"/>
              <a:chOff x="2175" y="2544"/>
              <a:chExt cx="144" cy="336"/>
            </a:xfrm>
          </p:grpSpPr>
          <p:sp>
            <p:nvSpPr>
              <p:cNvPr id="26665" name="Line 8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6" name="Text Box 8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62" name="Group 88"/>
            <p:cNvGrpSpPr/>
            <p:nvPr/>
          </p:nvGrpSpPr>
          <p:grpSpPr bwMode="auto">
            <a:xfrm>
              <a:off x="3072" y="3792"/>
              <a:ext cx="144" cy="336"/>
              <a:chOff x="2256" y="3792"/>
              <a:chExt cx="144" cy="336"/>
            </a:xfrm>
          </p:grpSpPr>
          <p:sp>
            <p:nvSpPr>
              <p:cNvPr id="26663" name="Line 8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4" name="Text Box 9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3995" name="Group 91"/>
          <p:cNvGrpSpPr/>
          <p:nvPr/>
        </p:nvGrpSpPr>
        <p:grpSpPr bwMode="auto">
          <a:xfrm>
            <a:off x="5195888" y="4038600"/>
            <a:ext cx="366712" cy="2514600"/>
            <a:chOff x="3273" y="2544"/>
            <a:chExt cx="231" cy="1584"/>
          </a:xfrm>
        </p:grpSpPr>
        <p:sp>
          <p:nvSpPr>
            <p:cNvPr id="26652" name="Line 92"/>
            <p:cNvSpPr>
              <a:spLocks noChangeShapeType="1"/>
            </p:cNvSpPr>
            <p:nvPr/>
          </p:nvSpPr>
          <p:spPr bwMode="auto">
            <a:xfrm>
              <a:off x="334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93"/>
            <p:cNvSpPr/>
            <p:nvPr/>
          </p:nvSpPr>
          <p:spPr bwMode="auto">
            <a:xfrm>
              <a:off x="3273" y="3298"/>
              <a:ext cx="141" cy="86"/>
            </a:xfrm>
            <a:custGeom>
              <a:avLst/>
              <a:gdLst>
                <a:gd name="T0" fmla="*/ 0 w 157"/>
                <a:gd name="T1" fmla="*/ 0 h 90"/>
                <a:gd name="T2" fmla="*/ 39 w 157"/>
                <a:gd name="T3" fmla="*/ 50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54" name="Group 94"/>
            <p:cNvGrpSpPr/>
            <p:nvPr/>
          </p:nvGrpSpPr>
          <p:grpSpPr bwMode="auto">
            <a:xfrm>
              <a:off x="3312" y="2544"/>
              <a:ext cx="144" cy="336"/>
              <a:chOff x="2175" y="2544"/>
              <a:chExt cx="144" cy="336"/>
            </a:xfrm>
          </p:grpSpPr>
          <p:sp>
            <p:nvSpPr>
              <p:cNvPr id="26658" name="Line 95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9" name="Text Box 96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55" name="Group 97"/>
            <p:cNvGrpSpPr/>
            <p:nvPr/>
          </p:nvGrpSpPr>
          <p:grpSpPr bwMode="auto">
            <a:xfrm>
              <a:off x="3360" y="3792"/>
              <a:ext cx="144" cy="336"/>
              <a:chOff x="2256" y="3792"/>
              <a:chExt cx="144" cy="336"/>
            </a:xfrm>
          </p:grpSpPr>
          <p:sp>
            <p:nvSpPr>
              <p:cNvPr id="26656" name="Line 98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7" name="Text Box 99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004" name="Group 100"/>
          <p:cNvGrpSpPr/>
          <p:nvPr/>
        </p:nvGrpSpPr>
        <p:grpSpPr bwMode="auto">
          <a:xfrm>
            <a:off x="3492500" y="4048125"/>
            <a:ext cx="762000" cy="2514600"/>
            <a:chOff x="2208" y="2544"/>
            <a:chExt cx="480" cy="1584"/>
          </a:xfrm>
        </p:grpSpPr>
        <p:grpSp>
          <p:nvGrpSpPr>
            <p:cNvPr id="26646" name="Group 101"/>
            <p:cNvGrpSpPr/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26650" name="Line 102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1" name="Text Box 103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47" name="Group 104"/>
            <p:cNvGrpSpPr/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6648" name="Line 105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9" name="Text Box 106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890905" y="274955"/>
            <a:ext cx="727837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朴素的串匹配问题算法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——BF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1" grpId="0" bldLvl="0" animBg="1"/>
      <p:bldP spid="12396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6111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7651" name="Group 5"/>
          <p:cNvGrpSpPr/>
          <p:nvPr/>
        </p:nvGrpSpPr>
        <p:grpSpPr bwMode="auto">
          <a:xfrm>
            <a:off x="1828800" y="1676400"/>
            <a:ext cx="5702300" cy="473075"/>
            <a:chOff x="2363" y="7062"/>
            <a:chExt cx="3990" cy="312"/>
          </a:xfrm>
        </p:grpSpPr>
        <p:sp>
          <p:nvSpPr>
            <p:cNvPr id="27705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a   b   a   b   c   a   b   c   a   c   b  a    b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706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Rectangle 19"/>
          <p:cNvSpPr>
            <a:spLocks noChangeArrowheads="1"/>
          </p:cNvSpPr>
          <p:nvPr/>
        </p:nvSpPr>
        <p:spPr bwMode="auto">
          <a:xfrm>
            <a:off x="3157538" y="2636838"/>
            <a:ext cx="434975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/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4948" name="Group 20"/>
          <p:cNvGrpSpPr/>
          <p:nvPr/>
        </p:nvGrpSpPr>
        <p:grpSpPr bwMode="auto">
          <a:xfrm>
            <a:off x="3200400" y="1143000"/>
            <a:ext cx="428625" cy="2509838"/>
            <a:chOff x="2304" y="720"/>
            <a:chExt cx="270" cy="1581"/>
          </a:xfrm>
        </p:grpSpPr>
        <p:grpSp>
          <p:nvGrpSpPr>
            <p:cNvPr id="27696" name="Group 21"/>
            <p:cNvGrpSpPr/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27698" name="Line 22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99" name="Group 23"/>
              <p:cNvGrpSpPr/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27703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0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00" name="Group 26"/>
              <p:cNvGrpSpPr/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2770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0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697" name="Freeform 29"/>
            <p:cNvSpPr/>
            <p:nvPr/>
          </p:nvSpPr>
          <p:spPr bwMode="auto">
            <a:xfrm>
              <a:off x="2304" y="1440"/>
              <a:ext cx="192" cy="144"/>
            </a:xfrm>
            <a:custGeom>
              <a:avLst/>
              <a:gdLst>
                <a:gd name="T0" fmla="*/ 0 w 157"/>
                <a:gd name="T1" fmla="*/ 0 h 90"/>
                <a:gd name="T2" fmla="*/ 2147 w 157"/>
                <a:gd name="T3" fmla="*/ 40456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5181600" y="2362200"/>
            <a:ext cx="3352800" cy="838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8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i=4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j=1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4959" name="Group 31"/>
          <p:cNvGrpSpPr/>
          <p:nvPr/>
        </p:nvGrpSpPr>
        <p:grpSpPr bwMode="auto">
          <a:xfrm>
            <a:off x="3276600" y="1143000"/>
            <a:ext cx="762000" cy="2514600"/>
            <a:chOff x="2208" y="2544"/>
            <a:chExt cx="480" cy="1584"/>
          </a:xfrm>
        </p:grpSpPr>
        <p:grpSp>
          <p:nvGrpSpPr>
            <p:cNvPr id="27690" name="Group 32"/>
            <p:cNvGrpSpPr/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27694" name="Line 33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5" name="Text Box 34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91" name="Group 35"/>
            <p:cNvGrpSpPr/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7692" name="Line 36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3" name="Text Box 37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656" name="Text Box 38"/>
          <p:cNvSpPr txBox="1">
            <a:spLocks noChangeArrowheads="1"/>
          </p:cNvSpPr>
          <p:nvPr/>
        </p:nvSpPr>
        <p:spPr bwMode="auto">
          <a:xfrm>
            <a:off x="838200" y="4267200"/>
            <a:ext cx="6111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7657" name="Group 39"/>
          <p:cNvGrpSpPr/>
          <p:nvPr/>
        </p:nvGrpSpPr>
        <p:grpSpPr bwMode="auto">
          <a:xfrm>
            <a:off x="1676400" y="4343400"/>
            <a:ext cx="5702300" cy="473075"/>
            <a:chOff x="2363" y="7062"/>
            <a:chExt cx="3990" cy="312"/>
          </a:xfrm>
        </p:grpSpPr>
        <p:sp>
          <p:nvSpPr>
            <p:cNvPr id="27677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a   b   a   b   c   a   b   c   a   c   b  a    b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78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981" name="Group 53"/>
          <p:cNvGrpSpPr/>
          <p:nvPr/>
        </p:nvGrpSpPr>
        <p:grpSpPr bwMode="auto">
          <a:xfrm>
            <a:off x="3581400" y="3814763"/>
            <a:ext cx="428625" cy="2509837"/>
            <a:chOff x="2304" y="720"/>
            <a:chExt cx="270" cy="1581"/>
          </a:xfrm>
        </p:grpSpPr>
        <p:grpSp>
          <p:nvGrpSpPr>
            <p:cNvPr id="27668" name="Group 54"/>
            <p:cNvGrpSpPr/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27670" name="Line 55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71" name="Group 56"/>
              <p:cNvGrpSpPr/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27675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7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72" name="Group 59"/>
              <p:cNvGrpSpPr/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2767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7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669" name="Freeform 62"/>
            <p:cNvSpPr/>
            <p:nvPr/>
          </p:nvSpPr>
          <p:spPr bwMode="auto">
            <a:xfrm>
              <a:off x="2304" y="1440"/>
              <a:ext cx="192" cy="144"/>
            </a:xfrm>
            <a:custGeom>
              <a:avLst/>
              <a:gdLst>
                <a:gd name="T0" fmla="*/ 0 w 157"/>
                <a:gd name="T1" fmla="*/ 0 h 90"/>
                <a:gd name="T2" fmla="*/ 2147 w 157"/>
                <a:gd name="T3" fmla="*/ 40456 h 9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27659" name="Rectangle 63"/>
          <p:cNvSpPr>
            <a:spLocks noChangeArrowheads="1"/>
          </p:cNvSpPr>
          <p:nvPr/>
        </p:nvSpPr>
        <p:spPr bwMode="auto">
          <a:xfrm>
            <a:off x="3492500" y="5300663"/>
            <a:ext cx="417513" cy="493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18000"/>
          <a:lstStyle/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4992" name="Group 64"/>
          <p:cNvGrpSpPr/>
          <p:nvPr/>
        </p:nvGrpSpPr>
        <p:grpSpPr bwMode="auto">
          <a:xfrm>
            <a:off x="3581400" y="3776663"/>
            <a:ext cx="762000" cy="2576512"/>
            <a:chOff x="2208" y="2544"/>
            <a:chExt cx="480" cy="1575"/>
          </a:xfrm>
        </p:grpSpPr>
        <p:grpSp>
          <p:nvGrpSpPr>
            <p:cNvPr id="27662" name="Group 65"/>
            <p:cNvGrpSpPr/>
            <p:nvPr/>
          </p:nvGrpSpPr>
          <p:grpSpPr bwMode="auto">
            <a:xfrm>
              <a:off x="2208" y="3792"/>
              <a:ext cx="144" cy="327"/>
              <a:chOff x="1728" y="3792"/>
              <a:chExt cx="144" cy="327"/>
            </a:xfrm>
          </p:grpSpPr>
          <p:sp>
            <p:nvSpPr>
              <p:cNvPr id="27666" name="Line 66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7" name="Text Box 67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63" name="Group 68"/>
            <p:cNvGrpSpPr/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27664" name="Line 69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4999" name="Text Box 71"/>
          <p:cNvSpPr txBox="1">
            <a:spLocks noChangeArrowheads="1"/>
          </p:cNvSpPr>
          <p:nvPr/>
        </p:nvSpPr>
        <p:spPr bwMode="auto">
          <a:xfrm>
            <a:off x="5105400" y="5257800"/>
            <a:ext cx="373380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i=5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j=1</a:t>
            </a:r>
            <a:r>
              <a:rPr lang="zh-CN" altLang="en-US" sz="2800" b="1">
                <a:latin typeface="Times New Roman" panose="02020603050405020304" pitchFamily="18" charset="0"/>
              </a:rPr>
              <a:t>失败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</a:t>
            </a:r>
            <a:r>
              <a:rPr lang="zh-CN" altLang="en-US" sz="2800" b="1">
                <a:latin typeface="Times New Roman" panose="02020603050405020304" pitchFamily="18" charset="0"/>
              </a:rPr>
              <a:t>回溯到</a:t>
            </a:r>
            <a:r>
              <a:rPr lang="en-US" altLang="zh-CN" sz="2800" b="1">
                <a:latin typeface="Times New Roman" panose="02020603050405020304" pitchFamily="18" charset="0"/>
              </a:rPr>
              <a:t>1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837565" y="274955"/>
            <a:ext cx="733171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朴素的串匹配问题算法——BF算法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bldLvl="0" animBg="1"/>
      <p:bldP spid="12499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61118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趟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8675" name="Group 5"/>
          <p:cNvGrpSpPr/>
          <p:nvPr/>
        </p:nvGrpSpPr>
        <p:grpSpPr bwMode="auto">
          <a:xfrm>
            <a:off x="1924050" y="1981200"/>
            <a:ext cx="6324600" cy="490538"/>
            <a:chOff x="2363" y="7062"/>
            <a:chExt cx="3990" cy="312"/>
          </a:xfrm>
        </p:grpSpPr>
        <p:sp>
          <p:nvSpPr>
            <p:cNvPr id="28731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</a:rPr>
                <a:t>a    b   a  b   c   a   b   c   a   c  b   a   b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8732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3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5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6" name="Group 73"/>
          <p:cNvGrpSpPr/>
          <p:nvPr/>
        </p:nvGrpSpPr>
        <p:grpSpPr bwMode="auto">
          <a:xfrm>
            <a:off x="4410075" y="2924175"/>
            <a:ext cx="2371725" cy="525463"/>
            <a:chOff x="2778" y="1833"/>
            <a:chExt cx="1494" cy="340"/>
          </a:xfrm>
        </p:grpSpPr>
        <p:sp>
          <p:nvSpPr>
            <p:cNvPr id="28726" name="Rectangle 19"/>
            <p:cNvSpPr>
              <a:spLocks noChangeArrowheads="1"/>
            </p:cNvSpPr>
            <p:nvPr/>
          </p:nvSpPr>
          <p:spPr bwMode="auto">
            <a:xfrm>
              <a:off x="2778" y="1833"/>
              <a:ext cx="149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</a:rPr>
                <a:t> a  b   c   a   c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8727" name="Line 20"/>
            <p:cNvSpPr>
              <a:spLocks noChangeShapeType="1"/>
            </p:cNvSpPr>
            <p:nvPr/>
          </p:nvSpPr>
          <p:spPr bwMode="auto">
            <a:xfrm>
              <a:off x="3093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21"/>
            <p:cNvSpPr>
              <a:spLocks noChangeShapeType="1"/>
            </p:cNvSpPr>
            <p:nvPr/>
          </p:nvSpPr>
          <p:spPr bwMode="auto">
            <a:xfrm>
              <a:off x="3398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Line 22"/>
            <p:cNvSpPr>
              <a:spLocks noChangeShapeType="1"/>
            </p:cNvSpPr>
            <p:nvPr/>
          </p:nvSpPr>
          <p:spPr bwMode="auto">
            <a:xfrm>
              <a:off x="3699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23"/>
            <p:cNvSpPr>
              <a:spLocks noChangeShapeType="1"/>
            </p:cNvSpPr>
            <p:nvPr/>
          </p:nvSpPr>
          <p:spPr bwMode="auto">
            <a:xfrm>
              <a:off x="3990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3563938" y="4581525"/>
            <a:ext cx="3352800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i=11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j=6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中全部字符都比较完毕，匹配成功。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25977" name="Group 25"/>
          <p:cNvGrpSpPr/>
          <p:nvPr/>
        </p:nvGrpSpPr>
        <p:grpSpPr bwMode="auto">
          <a:xfrm>
            <a:off x="4572000" y="1452563"/>
            <a:ext cx="357188" cy="2514600"/>
            <a:chOff x="2175" y="2544"/>
            <a:chExt cx="225" cy="1584"/>
          </a:xfrm>
        </p:grpSpPr>
        <p:sp>
          <p:nvSpPr>
            <p:cNvPr id="28719" name="Line 2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20" name="Group 27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724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5" name="Text Box 2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721" name="Group 30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722" name="Line 3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3" name="Text Box 3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985" name="Group 33"/>
          <p:cNvGrpSpPr/>
          <p:nvPr/>
        </p:nvGrpSpPr>
        <p:grpSpPr bwMode="auto">
          <a:xfrm>
            <a:off x="5024438" y="1447800"/>
            <a:ext cx="357187" cy="2514600"/>
            <a:chOff x="2175" y="2544"/>
            <a:chExt cx="225" cy="1584"/>
          </a:xfrm>
        </p:grpSpPr>
        <p:sp>
          <p:nvSpPr>
            <p:cNvPr id="28712" name="Line 34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13" name="Group 35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717" name="Line 3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3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714" name="Group 38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715" name="Line 3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993" name="Group 41"/>
          <p:cNvGrpSpPr/>
          <p:nvPr/>
        </p:nvGrpSpPr>
        <p:grpSpPr bwMode="auto">
          <a:xfrm>
            <a:off x="6048375" y="1457325"/>
            <a:ext cx="357188" cy="2514600"/>
            <a:chOff x="2175" y="2544"/>
            <a:chExt cx="225" cy="1584"/>
          </a:xfrm>
        </p:grpSpPr>
        <p:sp>
          <p:nvSpPr>
            <p:cNvPr id="28705" name="Line 42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06" name="Group 43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710" name="Line 4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1" name="Text Box 4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707" name="Group 46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708" name="Line 4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09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001" name="Group 49"/>
          <p:cNvGrpSpPr/>
          <p:nvPr/>
        </p:nvGrpSpPr>
        <p:grpSpPr bwMode="auto">
          <a:xfrm>
            <a:off x="6429375" y="1452563"/>
            <a:ext cx="357188" cy="2514600"/>
            <a:chOff x="2175" y="2544"/>
            <a:chExt cx="225" cy="1584"/>
          </a:xfrm>
        </p:grpSpPr>
        <p:sp>
          <p:nvSpPr>
            <p:cNvPr id="28698" name="Line 5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9" name="Group 51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703" name="Line 5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04" name="Text Box 5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700" name="Group 54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701" name="Line 5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02" name="Text Box 5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009" name="Group 57"/>
          <p:cNvGrpSpPr/>
          <p:nvPr/>
        </p:nvGrpSpPr>
        <p:grpSpPr bwMode="auto">
          <a:xfrm>
            <a:off x="5562600" y="1447800"/>
            <a:ext cx="357188" cy="2514600"/>
            <a:chOff x="2175" y="2544"/>
            <a:chExt cx="225" cy="1584"/>
          </a:xfrm>
        </p:grpSpPr>
        <p:sp>
          <p:nvSpPr>
            <p:cNvPr id="28691" name="Line 58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2" name="Group 59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696" name="Line 6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7" name="Text Box 6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93" name="Group 62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694" name="Line 6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5" name="Text Box 6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017" name="Group 65"/>
          <p:cNvGrpSpPr/>
          <p:nvPr/>
        </p:nvGrpSpPr>
        <p:grpSpPr bwMode="auto">
          <a:xfrm>
            <a:off x="6911975" y="1449388"/>
            <a:ext cx="357188" cy="2514600"/>
            <a:chOff x="2175" y="2544"/>
            <a:chExt cx="225" cy="1584"/>
          </a:xfrm>
        </p:grpSpPr>
        <p:sp>
          <p:nvSpPr>
            <p:cNvPr id="28684" name="Line 6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5" name="Group 67"/>
            <p:cNvGrpSpPr/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28689" name="Line 6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0" name="Text Box 6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i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686" name="Group 70"/>
            <p:cNvGrpSpPr/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28687" name="Line 7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8" name="Text Box 7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j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900430" y="274955"/>
            <a:ext cx="726884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朴素的串匹配问题算法——BF算法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254000" y="1238885"/>
            <a:ext cx="8172450" cy="48875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Index(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S,SString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T,int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 j=1; i=</a:t>
            </a:r>
            <a:r>
              <a:rPr kumimoji="1"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while (i&lt;= S[0] &amp;&amp; j&lt;= T[0] )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{  if(S[i]= =T[j]){ i++; j++;} 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继续比较后续字符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else { i=i-j+2; j=1; } 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指针回溯到下一首位，重新开始匹配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if(j &gt; T[0]) return i-j+1; 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匹配成功</a:t>
            </a:r>
            <a:endParaRPr kumimoji="1"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else return 0;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Index</a:t>
            </a:r>
            <a:endParaRPr kumimoji="1"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5812" name="AutoShape 4"/>
          <p:cNvSpPr>
            <a:spLocks noChangeArrowheads="1"/>
          </p:cNvSpPr>
          <p:nvPr/>
        </p:nvSpPr>
        <p:spPr bwMode="auto">
          <a:xfrm>
            <a:off x="4875530" y="4302125"/>
            <a:ext cx="4183063" cy="457200"/>
          </a:xfrm>
          <a:prstGeom prst="wedgeRoundRectCallout">
            <a:avLst>
              <a:gd name="adj1" fmla="val -71255"/>
              <a:gd name="adj2" fmla="val -173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rIns="0"/>
          <a:lstStyle/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相当于子串向右滑动一个字符位置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75813" name="AutoShape 5"/>
          <p:cNvSpPr>
            <a:spLocks noChangeArrowheads="1"/>
          </p:cNvSpPr>
          <p:nvPr/>
        </p:nvSpPr>
        <p:spPr bwMode="auto">
          <a:xfrm>
            <a:off x="4323715" y="5509895"/>
            <a:ext cx="4222750" cy="762000"/>
          </a:xfrm>
          <a:prstGeom prst="wedgeRoundRectCallout">
            <a:avLst>
              <a:gd name="adj1" fmla="val -49625"/>
              <a:gd name="adj2" fmla="val -106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lIns="0" rIns="0"/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匹配成功后指针仍要回溯！因为要返回的是被匹配的首个字符位置。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3970" y="233680"/>
            <a:ext cx="3857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模式匹配的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BF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算法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5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5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5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5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5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bldLvl="0" animBg="1" autoUpdateAnimBg="0"/>
      <p:bldP spid="375813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81" name="矩形 101380"/>
          <p:cNvSpPr/>
          <p:nvPr/>
        </p:nvSpPr>
        <p:spPr>
          <a:xfrm>
            <a:off x="746760" y="1116013"/>
            <a:ext cx="8137525" cy="554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是一种直接解决问题的方法，常常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直接基于问题的描述和所设计的概念定义。</a:t>
            </a:r>
            <a:endParaRPr lang="zh-CN" altLang="en-US" sz="24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“力”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指计算机的能力，而不是人的智力。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蛮力法常常是最容易应用的方法。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蛮力法不是一个最好的算法（巧妙和高效的算法很少出自蛮力）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但当我们想不出更好的办法时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它也是一种有效的解决问题的方法。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它可能是唯一一种几乎什么问题都能解决的一般性方法，常用于一些非常基本、但又十分重要的算法。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buClr>
                <a:srgbClr val="990000"/>
              </a:buClr>
              <a:buFont typeface="Wingdings" panose="05000000000000000000" charset="0"/>
              <a:buChar char=""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2" name="文本框 101381"/>
          <p:cNvSpPr txBox="1"/>
          <p:nvPr/>
        </p:nvSpPr>
        <p:spPr>
          <a:xfrm>
            <a:off x="1692275" y="188913"/>
            <a:ext cx="439261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关于蛮力法思考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425450" y="1150639"/>
            <a:ext cx="80772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+mn-ea"/>
                <a:ea typeface="+mn-ea"/>
              </a:rPr>
              <a:t>    </a:t>
            </a:r>
            <a:r>
              <a:rPr kumimoji="1" lang="zh-CN" altLang="en-US" sz="2400" b="1">
                <a:latin typeface="+mn-ea"/>
                <a:ea typeface="+mn-ea"/>
              </a:rPr>
              <a:t>设串</a:t>
            </a:r>
            <a:r>
              <a:rPr kumimoji="1" lang="en-US" altLang="zh-CN" sz="2400" b="1" i="1">
                <a:latin typeface="+mn-ea"/>
                <a:ea typeface="+mn-ea"/>
              </a:rPr>
              <a:t>S</a:t>
            </a:r>
            <a:r>
              <a:rPr kumimoji="1" lang="zh-CN" altLang="en-US" sz="2400" b="1">
                <a:latin typeface="+mn-ea"/>
                <a:ea typeface="+mn-ea"/>
              </a:rPr>
              <a:t>长度为</a:t>
            </a:r>
            <a:r>
              <a:rPr kumimoji="1" lang="en-US" altLang="zh-CN" sz="2400" b="1" i="1">
                <a:latin typeface="+mn-ea"/>
                <a:ea typeface="+mn-ea"/>
              </a:rPr>
              <a:t>n</a:t>
            </a:r>
            <a:r>
              <a:rPr kumimoji="1" lang="zh-CN" altLang="en-US" sz="2400" b="1">
                <a:latin typeface="+mn-ea"/>
                <a:ea typeface="+mn-ea"/>
              </a:rPr>
              <a:t>，串</a:t>
            </a:r>
            <a:r>
              <a:rPr kumimoji="1" lang="en-US" altLang="zh-CN" sz="2400" b="1" i="1">
                <a:latin typeface="+mn-ea"/>
                <a:ea typeface="+mn-ea"/>
              </a:rPr>
              <a:t>T</a:t>
            </a:r>
            <a:r>
              <a:rPr kumimoji="1" lang="zh-CN" altLang="en-US" sz="2400" b="1">
                <a:latin typeface="+mn-ea"/>
                <a:ea typeface="+mn-ea"/>
              </a:rPr>
              <a:t>长度为</a:t>
            </a:r>
            <a:r>
              <a:rPr kumimoji="1" lang="en-US" altLang="zh-CN" sz="2400" b="1" i="1">
                <a:latin typeface="+mn-ea"/>
                <a:ea typeface="+mn-ea"/>
              </a:rPr>
              <a:t>m</a:t>
            </a:r>
            <a:r>
              <a:rPr kumimoji="1" lang="zh-CN" altLang="en-US" sz="2400" b="1">
                <a:latin typeface="+mn-ea"/>
                <a:ea typeface="+mn-ea"/>
              </a:rPr>
              <a:t>，在匹配成功的情况下，考虑</a:t>
            </a:r>
            <a:r>
              <a:rPr kumimoji="1" lang="zh-CN" altLang="en-US" sz="2400" b="1">
                <a:solidFill>
                  <a:srgbClr val="3907F1"/>
                </a:solidFill>
                <a:latin typeface="+mn-ea"/>
                <a:ea typeface="+mn-ea"/>
              </a:rPr>
              <a:t>最坏情况</a:t>
            </a:r>
            <a:r>
              <a:rPr kumimoji="1" lang="zh-CN" altLang="en-US" sz="2400" b="1">
                <a:latin typeface="+mn-ea"/>
                <a:ea typeface="+mn-ea"/>
              </a:rPr>
              <a:t>，即每趟不成功的匹配都发生在串</a:t>
            </a:r>
            <a:r>
              <a:rPr kumimoji="1" lang="en-US" altLang="zh-CN" sz="2400" b="1" i="1">
                <a:latin typeface="+mn-ea"/>
                <a:ea typeface="+mn-ea"/>
              </a:rPr>
              <a:t>T</a:t>
            </a:r>
            <a:r>
              <a:rPr kumimoji="1" lang="zh-CN" altLang="en-US" sz="2400" b="1">
                <a:latin typeface="+mn-ea"/>
                <a:ea typeface="+mn-ea"/>
              </a:rPr>
              <a:t>的最后一个字符。 </a:t>
            </a:r>
            <a:endParaRPr kumimoji="1" lang="zh-CN" altLang="en-US" sz="2400" b="1">
              <a:latin typeface="+mn-ea"/>
              <a:ea typeface="+mn-ea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539750" y="2349202"/>
            <a:ext cx="78486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+mn-ea"/>
                <a:ea typeface="+mn-ea"/>
              </a:rPr>
              <a:t>        </a:t>
            </a:r>
            <a:r>
              <a:rPr kumimoji="1" lang="zh-CN" altLang="en-US" sz="2400" b="1">
                <a:latin typeface="+mn-ea"/>
                <a:ea typeface="+mn-ea"/>
              </a:rPr>
              <a:t>例如：</a:t>
            </a:r>
            <a:r>
              <a:rPr kumimoji="1" lang="en-US" altLang="zh-CN" sz="2400" b="1" i="1">
                <a:latin typeface="+mn-ea"/>
                <a:ea typeface="+mn-ea"/>
              </a:rPr>
              <a:t>S</a:t>
            </a:r>
            <a:r>
              <a:rPr kumimoji="1" lang="en-US" altLang="zh-CN" sz="2400" b="1">
                <a:latin typeface="+mn-ea"/>
                <a:ea typeface="+mn-ea"/>
              </a:rPr>
              <a:t>="</a:t>
            </a:r>
            <a:r>
              <a:rPr kumimoji="1" lang="en-US" altLang="zh-CN" sz="2400" b="1" i="1">
                <a:latin typeface="+mn-ea"/>
                <a:ea typeface="+mn-ea"/>
              </a:rPr>
              <a:t>aaaaaaaaaaab</a:t>
            </a:r>
            <a:r>
              <a:rPr kumimoji="1" lang="en-US" altLang="zh-CN" sz="2400" b="1">
                <a:latin typeface="+mn-ea"/>
                <a:ea typeface="+mn-ea"/>
              </a:rPr>
              <a:t>"</a:t>
            </a:r>
            <a:endParaRPr kumimoji="1" lang="en-US" altLang="zh-CN" sz="2400" b="1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+mn-ea"/>
                <a:ea typeface="+mn-ea"/>
              </a:rPr>
              <a:t>                    T</a:t>
            </a:r>
            <a:r>
              <a:rPr kumimoji="1" lang="en-US" altLang="zh-CN" sz="2400" b="1">
                <a:latin typeface="+mn-ea"/>
                <a:ea typeface="+mn-ea"/>
              </a:rPr>
              <a:t>="</a:t>
            </a:r>
            <a:r>
              <a:rPr kumimoji="1" lang="en-US" altLang="zh-CN" sz="2400" b="1" i="1">
                <a:latin typeface="+mn-ea"/>
                <a:ea typeface="+mn-ea"/>
              </a:rPr>
              <a:t>aaab</a:t>
            </a:r>
            <a:r>
              <a:rPr kumimoji="1" lang="en-US" altLang="zh-CN" sz="2400" b="1">
                <a:latin typeface="+mn-ea"/>
                <a:ea typeface="+mn-ea"/>
              </a:rPr>
              <a:t>"</a:t>
            </a:r>
            <a:endParaRPr kumimoji="1" lang="en-US" altLang="zh-CN" sz="2400" b="1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>
                <a:latin typeface="+mn-ea"/>
                <a:ea typeface="+mn-ea"/>
              </a:rPr>
              <a:t>    </a:t>
            </a:r>
            <a:r>
              <a:rPr kumimoji="1" lang="zh-CN" altLang="en-US" sz="2400" b="1">
                <a:latin typeface="+mn-ea"/>
                <a:ea typeface="+mn-ea"/>
              </a:rPr>
              <a:t>设匹配成功发生在</a:t>
            </a:r>
            <a:r>
              <a:rPr kumimoji="1" lang="en-US" altLang="zh-CN" sz="2400" b="1" i="1">
                <a:latin typeface="+mn-ea"/>
                <a:ea typeface="+mn-ea"/>
              </a:rPr>
              <a:t>s</a:t>
            </a:r>
            <a:r>
              <a:rPr kumimoji="1" lang="en-US" altLang="zh-CN" sz="2400" b="1" i="1" baseline="-30000">
                <a:latin typeface="+mn-ea"/>
                <a:ea typeface="+mn-ea"/>
              </a:rPr>
              <a:t>i</a:t>
            </a:r>
            <a:r>
              <a:rPr kumimoji="1" lang="zh-CN" altLang="en-US" sz="2400" b="1">
                <a:latin typeface="+mn-ea"/>
                <a:ea typeface="+mn-ea"/>
              </a:rPr>
              <a:t>处，则在</a:t>
            </a:r>
            <a:r>
              <a:rPr kumimoji="1" lang="en-US" altLang="zh-CN" sz="2400" b="1" i="1">
                <a:latin typeface="+mn-ea"/>
                <a:ea typeface="+mn-ea"/>
              </a:rPr>
              <a:t>i</a:t>
            </a:r>
            <a:r>
              <a:rPr kumimoji="1" lang="en-US" altLang="zh-CN" sz="2400" b="1">
                <a:latin typeface="+mn-ea"/>
                <a:ea typeface="+mn-ea"/>
              </a:rPr>
              <a:t>-1</a:t>
            </a:r>
            <a:r>
              <a:rPr kumimoji="1" lang="zh-CN" altLang="en-US" sz="2400" b="1">
                <a:latin typeface="+mn-ea"/>
                <a:ea typeface="+mn-ea"/>
              </a:rPr>
              <a:t>趟不成功的匹配中共比较了</a:t>
            </a:r>
            <a:r>
              <a:rPr kumimoji="1" lang="en-US" altLang="zh-CN" sz="2400" b="1">
                <a:latin typeface="+mn-ea"/>
                <a:ea typeface="+mn-ea"/>
              </a:rPr>
              <a:t>(</a:t>
            </a:r>
            <a:r>
              <a:rPr kumimoji="1" lang="en-US" altLang="zh-CN" sz="2400" b="1" i="1">
                <a:latin typeface="+mn-ea"/>
                <a:ea typeface="+mn-ea"/>
              </a:rPr>
              <a:t>i</a:t>
            </a:r>
            <a:r>
              <a:rPr kumimoji="1" lang="en-US" altLang="zh-CN" sz="2400" b="1">
                <a:latin typeface="+mn-ea"/>
                <a:ea typeface="+mn-ea"/>
              </a:rPr>
              <a:t>-1)×</a:t>
            </a:r>
            <a:r>
              <a:rPr kumimoji="1" lang="en-US" altLang="zh-CN" sz="2400" b="1" i="1">
                <a:latin typeface="+mn-ea"/>
                <a:ea typeface="+mn-ea"/>
              </a:rPr>
              <a:t>m</a:t>
            </a:r>
            <a:r>
              <a:rPr kumimoji="1" lang="zh-CN" altLang="en-US" sz="2400" b="1">
                <a:latin typeface="+mn-ea"/>
                <a:ea typeface="+mn-ea"/>
              </a:rPr>
              <a:t>次，第</a:t>
            </a:r>
            <a:r>
              <a:rPr kumimoji="1" lang="en-US" altLang="zh-CN" sz="2400" b="1" i="1">
                <a:latin typeface="+mn-ea"/>
                <a:ea typeface="+mn-ea"/>
              </a:rPr>
              <a:t>i</a:t>
            </a:r>
            <a:r>
              <a:rPr kumimoji="1" lang="zh-CN" altLang="en-US" sz="2400" b="1">
                <a:latin typeface="+mn-ea"/>
                <a:ea typeface="+mn-ea"/>
              </a:rPr>
              <a:t>趟成功的匹配共比较了</a:t>
            </a:r>
            <a:r>
              <a:rPr kumimoji="1" lang="en-US" altLang="zh-CN" sz="2400" b="1" i="1">
                <a:latin typeface="+mn-ea"/>
                <a:ea typeface="+mn-ea"/>
              </a:rPr>
              <a:t>m</a:t>
            </a:r>
            <a:r>
              <a:rPr kumimoji="1" lang="zh-CN" altLang="en-US" sz="2400" b="1">
                <a:latin typeface="+mn-ea"/>
                <a:ea typeface="+mn-ea"/>
              </a:rPr>
              <a:t>次，所以总共比较了</a:t>
            </a:r>
            <a:r>
              <a:rPr kumimoji="1" lang="en-US" altLang="zh-CN" sz="2400" b="1" i="1">
                <a:latin typeface="+mn-ea"/>
                <a:ea typeface="+mn-ea"/>
              </a:rPr>
              <a:t>i</a:t>
            </a:r>
            <a:r>
              <a:rPr kumimoji="1" lang="en-US" altLang="zh-CN" sz="2400" b="1">
                <a:latin typeface="+mn-ea"/>
                <a:ea typeface="+mn-ea"/>
              </a:rPr>
              <a:t>×</a:t>
            </a:r>
            <a:r>
              <a:rPr kumimoji="1" lang="en-US" altLang="zh-CN" sz="2400" b="1" i="1">
                <a:latin typeface="+mn-ea"/>
                <a:ea typeface="+mn-ea"/>
              </a:rPr>
              <a:t>m</a:t>
            </a:r>
            <a:r>
              <a:rPr kumimoji="1" lang="zh-CN" altLang="en-US" sz="2400" b="1">
                <a:latin typeface="+mn-ea"/>
                <a:ea typeface="+mn-ea"/>
              </a:rPr>
              <a:t>次，因此平均比较次数是：</a:t>
            </a:r>
            <a:endParaRPr kumimoji="1" lang="zh-CN" altLang="en-US" sz="2400" b="1">
              <a:latin typeface="+mn-ea"/>
              <a:ea typeface="+mn-ea"/>
            </a:endParaRPr>
          </a:p>
        </p:txBody>
      </p:sp>
      <p:graphicFrame>
        <p:nvGraphicFramePr>
          <p:cNvPr id="30724" name="Object 6"/>
          <p:cNvGraphicFramePr>
            <a:graphicFrameLocks noGrp="1" noChangeAspect="1"/>
          </p:cNvGraphicFramePr>
          <p:nvPr>
            <p:ph/>
          </p:nvPr>
        </p:nvGraphicFramePr>
        <p:xfrm>
          <a:off x="1692275" y="4798714"/>
          <a:ext cx="57610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公式" r:id="rId1" imgW="2489200" imgH="304800" progId="Equation.3">
                  <p:embed/>
                </p:oleObj>
              </mc:Choice>
              <mc:Fallback>
                <p:oleObj name="公式" r:id="rId1" imgW="24892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8714"/>
                        <a:ext cx="57610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539750" y="6135389"/>
            <a:ext cx="792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907F1"/>
                </a:solidFill>
                <a:latin typeface="+mn-ea"/>
                <a:ea typeface="+mn-ea"/>
              </a:rPr>
              <a:t>        BF</a:t>
            </a:r>
            <a:r>
              <a:rPr kumimoji="1" lang="zh-CN" altLang="en-US" sz="2400" b="1" dirty="0">
                <a:solidFill>
                  <a:srgbClr val="3907F1"/>
                </a:solidFill>
                <a:latin typeface="+mn-ea"/>
                <a:ea typeface="+mn-ea"/>
              </a:rPr>
              <a:t>算法最坏情况下的时间复杂性是</a:t>
            </a:r>
            <a:r>
              <a:rPr kumimoji="1" lang="en-US" altLang="zh-CN" sz="2400" b="1" i="1" dirty="0">
                <a:solidFill>
                  <a:srgbClr val="3907F1"/>
                </a:solidFill>
                <a:latin typeface="+mn-ea"/>
                <a:ea typeface="+mn-ea"/>
              </a:rPr>
              <a:t>O</a:t>
            </a:r>
            <a:r>
              <a:rPr kumimoji="1" lang="en-US" altLang="zh-CN" sz="2400" b="1" dirty="0">
                <a:solidFill>
                  <a:srgbClr val="3907F1"/>
                </a:solidFill>
                <a:latin typeface="+mn-ea"/>
                <a:ea typeface="+mn-ea"/>
              </a:rPr>
              <a:t>(</a:t>
            </a:r>
            <a:r>
              <a:rPr kumimoji="1" lang="en-US" altLang="zh-CN" sz="2400" b="1" i="1" dirty="0">
                <a:solidFill>
                  <a:srgbClr val="3907F1"/>
                </a:solidFill>
                <a:latin typeface="+mn-ea"/>
                <a:ea typeface="+mn-ea"/>
              </a:rPr>
              <a:t>n*m</a:t>
            </a:r>
            <a:r>
              <a:rPr kumimoji="1" lang="en-US" altLang="zh-CN" sz="2400" b="1" dirty="0">
                <a:solidFill>
                  <a:srgbClr val="3907F1"/>
                </a:solidFill>
                <a:latin typeface="+mn-ea"/>
                <a:ea typeface="+mn-ea"/>
              </a:rPr>
              <a:t>)</a:t>
            </a:r>
            <a:endParaRPr kumimoji="1" lang="zh-CN" altLang="en-US" sz="2400" b="1" dirty="0">
              <a:solidFill>
                <a:srgbClr val="3907F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0880" y="175261"/>
            <a:ext cx="52349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算法的时间复杂性分析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528" y="1324136"/>
            <a:ext cx="8210872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改进的串匹配算法</a:t>
            </a:r>
            <a:r>
              <a:rPr kumimoji="1" lang="en-US" altLang="zh-CN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——KMP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1" lang="zh-CN" altLang="en-US" sz="24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算法是由</a:t>
            </a:r>
            <a:r>
              <a:rPr kumimoji="1"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Knuth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Morris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Pratt</a:t>
            </a:r>
            <a:r>
              <a:rPr kumimoji="1"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同时设计</a:t>
            </a:r>
            <a:r>
              <a:rPr kumimoji="1" lang="zh-CN" altLang="en-US" sz="2400" b="1" dirty="0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的）</a:t>
            </a:r>
            <a:endParaRPr kumimoji="1" lang="zh-CN" altLang="en-US" sz="2400" b="1" dirty="0" smtClean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9601" y="3364074"/>
            <a:ext cx="796925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设计思想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4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尽量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利用已经</a:t>
            </a:r>
            <a:r>
              <a:rPr kumimoji="1"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的结果信息，尽量让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不回溯，加快模式串的滑动速度。</a:t>
            </a:r>
            <a:endParaRPr kumimoji="1" lang="zh-CN" altLang="en-US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4689" y="188640"/>
            <a:ext cx="69342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串匹配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问题（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822" y="1091565"/>
            <a:ext cx="7850308" cy="5537835"/>
            <a:chOff x="1590" y="1010"/>
            <a:chExt cx="11848" cy="9435"/>
          </a:xfrm>
        </p:grpSpPr>
        <p:grpSp>
          <p:nvGrpSpPr>
            <p:cNvPr id="129028" name="Group 4"/>
            <p:cNvGrpSpPr/>
            <p:nvPr/>
          </p:nvGrpSpPr>
          <p:grpSpPr bwMode="auto">
            <a:xfrm>
              <a:off x="2593" y="2210"/>
              <a:ext cx="10490" cy="883"/>
              <a:chOff x="2363" y="7062"/>
              <a:chExt cx="3990" cy="312"/>
            </a:xfrm>
          </p:grpSpPr>
          <p:sp>
            <p:nvSpPr>
              <p:cNvPr id="129029" name="Rectangle 5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l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   b    a    b   c    a    b   c    a    c   b    a 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9030" name="Line 6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1" name="Line 7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2" name="Line 8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3" name="Line 9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4" name="Line 10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5" name="Line 11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6" name="Line 12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7" name="Line 13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8" name="Line 14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9" name="Line 15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0" name="Line 16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1" name="Line 17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42" name="Rectangle 18"/>
            <p:cNvSpPr>
              <a:spLocks noChangeArrowheads="1"/>
            </p:cNvSpPr>
            <p:nvPr/>
          </p:nvSpPr>
          <p:spPr bwMode="auto">
            <a:xfrm>
              <a:off x="2593" y="3968"/>
              <a:ext cx="2420" cy="8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b    c 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>
              <a:off x="3370" y="3960"/>
              <a:ext cx="0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4185" y="3960"/>
              <a:ext cx="0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6988" y="3770"/>
              <a:ext cx="5760" cy="16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i=3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j=3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失败；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1642" y="2570"/>
              <a:ext cx="833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7" name="Line 23"/>
            <p:cNvSpPr>
              <a:spLocks noChangeShapeType="1"/>
            </p:cNvSpPr>
            <p:nvPr/>
          </p:nvSpPr>
          <p:spPr bwMode="auto">
            <a:xfrm>
              <a:off x="2943" y="3093"/>
              <a:ext cx="0" cy="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048" name="Group 24"/>
            <p:cNvGrpSpPr/>
            <p:nvPr/>
          </p:nvGrpSpPr>
          <p:grpSpPr bwMode="auto">
            <a:xfrm>
              <a:off x="2878" y="1010"/>
              <a:ext cx="555" cy="1200"/>
              <a:chOff x="978" y="1605"/>
              <a:chExt cx="222" cy="480"/>
            </a:xfrm>
          </p:grpSpPr>
          <p:sp>
            <p:nvSpPr>
              <p:cNvPr id="129049" name="Line 2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50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>
              <a:off x="3718" y="3093"/>
              <a:ext cx="0" cy="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052" name="Group 28"/>
            <p:cNvGrpSpPr/>
            <p:nvPr/>
          </p:nvGrpSpPr>
          <p:grpSpPr bwMode="auto">
            <a:xfrm>
              <a:off x="3793" y="1010"/>
              <a:ext cx="555" cy="1200"/>
              <a:chOff x="978" y="1605"/>
              <a:chExt cx="222" cy="480"/>
            </a:xfrm>
          </p:grpSpPr>
          <p:sp>
            <p:nvSpPr>
              <p:cNvPr id="129053" name="Line 29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54" name="Text Box 30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9055" name="Group 31"/>
            <p:cNvGrpSpPr/>
            <p:nvPr/>
          </p:nvGrpSpPr>
          <p:grpSpPr bwMode="auto">
            <a:xfrm>
              <a:off x="4338" y="3093"/>
              <a:ext cx="405" cy="885"/>
              <a:chOff x="1370" y="2273"/>
              <a:chExt cx="162" cy="354"/>
            </a:xfrm>
          </p:grpSpPr>
          <p:sp>
            <p:nvSpPr>
              <p:cNvPr id="129056" name="Line 32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7" name="Freeform 33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058" name="Group 34"/>
            <p:cNvGrpSpPr/>
            <p:nvPr/>
          </p:nvGrpSpPr>
          <p:grpSpPr bwMode="auto">
            <a:xfrm>
              <a:off x="4633" y="1010"/>
              <a:ext cx="555" cy="1200"/>
              <a:chOff x="978" y="1605"/>
              <a:chExt cx="222" cy="480"/>
            </a:xfrm>
          </p:grpSpPr>
          <p:sp>
            <p:nvSpPr>
              <p:cNvPr id="129059" name="Line 3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60" name="Text Box 3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9061" name="Group 37"/>
            <p:cNvGrpSpPr/>
            <p:nvPr/>
          </p:nvGrpSpPr>
          <p:grpSpPr bwMode="auto">
            <a:xfrm>
              <a:off x="4513" y="4850"/>
              <a:ext cx="480" cy="1094"/>
              <a:chOff x="1008" y="3168"/>
              <a:chExt cx="192" cy="680"/>
            </a:xfrm>
          </p:grpSpPr>
          <p:sp>
            <p:nvSpPr>
              <p:cNvPr id="129062" name="Line 3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63" name="Text Box 39"/>
              <p:cNvSpPr txBox="1">
                <a:spLocks noChangeArrowheads="1"/>
              </p:cNvSpPr>
              <p:nvPr/>
            </p:nvSpPr>
            <p:spPr bwMode="auto">
              <a:xfrm>
                <a:off x="1056" y="3361"/>
                <a:ext cx="144" cy="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9064" name="Group 40"/>
            <p:cNvGrpSpPr/>
            <p:nvPr/>
          </p:nvGrpSpPr>
          <p:grpSpPr bwMode="auto">
            <a:xfrm>
              <a:off x="2615" y="7030"/>
              <a:ext cx="10823" cy="840"/>
              <a:chOff x="2363" y="7062"/>
              <a:chExt cx="3990" cy="312"/>
            </a:xfrm>
          </p:grpSpPr>
          <p:sp>
            <p:nvSpPr>
              <p:cNvPr id="129065" name="Rectangle 41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l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   b    a    b    c    a    b    c    a    c   b    a 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9066" name="Line 42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7" name="Line 43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8" name="Line 44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69" name="Line 45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0" name="Line 46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1" name="Line 47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2" name="Line 48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3" name="Line 49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4" name="Line 50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5" name="Line 51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6" name="Line 52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7" name="Line 53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3358" y="8588"/>
              <a:ext cx="720" cy="7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0" bIns="0"/>
            <a:lstStyle/>
            <a:p>
              <a:pPr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9079" name="Group 55"/>
            <p:cNvGrpSpPr/>
            <p:nvPr/>
          </p:nvGrpSpPr>
          <p:grpSpPr bwMode="auto">
            <a:xfrm>
              <a:off x="3580" y="6070"/>
              <a:ext cx="660" cy="4375"/>
              <a:chOff x="1826" y="768"/>
              <a:chExt cx="264" cy="1750"/>
            </a:xfrm>
          </p:grpSpPr>
          <p:sp>
            <p:nvSpPr>
              <p:cNvPr id="129080" name="Freeform 56"/>
              <p:cNvSpPr/>
              <p:nvPr/>
            </p:nvSpPr>
            <p:spPr bwMode="auto">
              <a:xfrm>
                <a:off x="1826" y="1591"/>
                <a:ext cx="147" cy="88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081" name="Group 57"/>
              <p:cNvGrpSpPr/>
              <p:nvPr/>
            </p:nvGrpSpPr>
            <p:grpSpPr bwMode="auto">
              <a:xfrm>
                <a:off x="1872" y="768"/>
                <a:ext cx="218" cy="1750"/>
                <a:chOff x="1872" y="768"/>
                <a:chExt cx="218" cy="1750"/>
              </a:xfrm>
            </p:grpSpPr>
            <p:sp>
              <p:nvSpPr>
                <p:cNvPr id="129082" name="Line 58"/>
                <p:cNvSpPr>
                  <a:spLocks noChangeShapeType="1"/>
                </p:cNvSpPr>
                <p:nvPr/>
              </p:nvSpPr>
              <p:spPr bwMode="auto">
                <a:xfrm>
                  <a:off x="1905" y="1500"/>
                  <a:ext cx="0" cy="27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9083" name="Group 59"/>
                <p:cNvGrpSpPr/>
                <p:nvPr/>
              </p:nvGrpSpPr>
              <p:grpSpPr bwMode="auto">
                <a:xfrm>
                  <a:off x="1894" y="768"/>
                  <a:ext cx="170" cy="384"/>
                  <a:chOff x="978" y="1605"/>
                  <a:chExt cx="222" cy="480"/>
                </a:xfrm>
              </p:grpSpPr>
              <p:sp>
                <p:nvSpPr>
                  <p:cNvPr id="12908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78" y="1605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8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144" cy="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rIns="0"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  <a:endPara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29086" name="Group 62"/>
                <p:cNvGrpSpPr/>
                <p:nvPr/>
              </p:nvGrpSpPr>
              <p:grpSpPr bwMode="auto">
                <a:xfrm>
                  <a:off x="1872" y="2064"/>
                  <a:ext cx="218" cy="454"/>
                  <a:chOff x="1008" y="3168"/>
                  <a:chExt cx="192" cy="625"/>
                </a:xfrm>
              </p:grpSpPr>
              <p:sp>
                <p:nvSpPr>
                  <p:cNvPr id="12908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3168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8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361"/>
                    <a:ext cx="144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rIns="0"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</a:t>
                    </a:r>
                    <a:endPara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29089" name="Text Box 65"/>
            <p:cNvSpPr txBox="1">
              <a:spLocks noChangeArrowheads="1"/>
            </p:cNvSpPr>
            <p:nvPr/>
          </p:nvSpPr>
          <p:spPr bwMode="auto">
            <a:xfrm>
              <a:off x="1590" y="6675"/>
              <a:ext cx="833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90" name="Text Box 66"/>
            <p:cNvSpPr txBox="1">
              <a:spLocks noChangeArrowheads="1"/>
            </p:cNvSpPr>
            <p:nvPr/>
          </p:nvSpPr>
          <p:spPr bwMode="auto">
            <a:xfrm>
              <a:off x="7058" y="8165"/>
              <a:ext cx="4895" cy="14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9091" name="Group 67"/>
            <p:cNvGrpSpPr/>
            <p:nvPr/>
          </p:nvGrpSpPr>
          <p:grpSpPr bwMode="auto">
            <a:xfrm>
              <a:off x="3798" y="4833"/>
              <a:ext cx="480" cy="1094"/>
              <a:chOff x="1008" y="3168"/>
              <a:chExt cx="192" cy="680"/>
            </a:xfrm>
          </p:grpSpPr>
          <p:sp>
            <p:nvSpPr>
              <p:cNvPr id="129092" name="Line 6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93" name="Text Box 69"/>
              <p:cNvSpPr txBox="1">
                <a:spLocks noChangeArrowheads="1"/>
              </p:cNvSpPr>
              <p:nvPr/>
            </p:nvSpPr>
            <p:spPr bwMode="auto">
              <a:xfrm>
                <a:off x="1056" y="3361"/>
                <a:ext cx="144" cy="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9094" name="Group 70"/>
            <p:cNvGrpSpPr/>
            <p:nvPr/>
          </p:nvGrpSpPr>
          <p:grpSpPr bwMode="auto">
            <a:xfrm>
              <a:off x="3018" y="4833"/>
              <a:ext cx="480" cy="1094"/>
              <a:chOff x="1008" y="3168"/>
              <a:chExt cx="192" cy="680"/>
            </a:xfrm>
          </p:grpSpPr>
          <p:sp>
            <p:nvSpPr>
              <p:cNvPr id="129095" name="Line 71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96" name="Text Box 72"/>
              <p:cNvSpPr txBox="1">
                <a:spLocks noChangeArrowheads="1"/>
              </p:cNvSpPr>
              <p:nvPr/>
            </p:nvSpPr>
            <p:spPr bwMode="auto">
              <a:xfrm>
                <a:off x="1056" y="3361"/>
                <a:ext cx="144" cy="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5690" y="1112838"/>
            <a:ext cx="7687310" cy="5526087"/>
            <a:chOff x="1694" y="1158"/>
            <a:chExt cx="12106" cy="8702"/>
          </a:xfrm>
        </p:grpSpPr>
        <p:sp>
          <p:nvSpPr>
            <p:cNvPr id="130052" name="Text Box 4"/>
            <p:cNvSpPr txBox="1">
              <a:spLocks noChangeArrowheads="1"/>
            </p:cNvSpPr>
            <p:nvPr/>
          </p:nvSpPr>
          <p:spPr bwMode="auto">
            <a:xfrm>
              <a:off x="1694" y="1858"/>
              <a:ext cx="869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053" name="Group 5"/>
            <p:cNvGrpSpPr/>
            <p:nvPr/>
          </p:nvGrpSpPr>
          <p:grpSpPr bwMode="auto">
            <a:xfrm>
              <a:off x="3373" y="1998"/>
              <a:ext cx="8980" cy="745"/>
              <a:chOff x="2363" y="7062"/>
              <a:chExt cx="3990" cy="312"/>
            </a:xfrm>
          </p:grpSpPr>
          <p:sp>
            <p:nvSpPr>
              <p:cNvPr id="130054" name="Rectangle 6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  b   a   b   c   a   b   c   a   c   b  a 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055" name="Line 7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6" name="Line 8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7" name="Line 9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8" name="Line 10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59" name="Line 11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0" name="Line 12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1" name="Line 13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2" name="Line 14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3" name="Line 15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4" name="Line 16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5" name="Line 17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6" name="Line 18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4790" y="3523"/>
              <a:ext cx="3510" cy="7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b   c   a   c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8" name="Line 20"/>
            <p:cNvSpPr>
              <a:spLocks noChangeShapeType="1"/>
            </p:cNvSpPr>
            <p:nvPr/>
          </p:nvSpPr>
          <p:spPr bwMode="auto">
            <a:xfrm>
              <a:off x="5465" y="3523"/>
              <a:ext cx="0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6175" y="3523"/>
              <a:ext cx="0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>
              <a:off x="6883" y="3523"/>
              <a:ext cx="0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7593" y="3523"/>
              <a:ext cx="0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2" name="Text Box 24"/>
            <p:cNvSpPr txBox="1">
              <a:spLocks noChangeArrowheads="1"/>
            </p:cNvSpPr>
            <p:nvPr/>
          </p:nvSpPr>
          <p:spPr bwMode="auto">
            <a:xfrm>
              <a:off x="8905" y="3603"/>
              <a:ext cx="4895" cy="141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i=7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j=5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失败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073" name="Group 25"/>
            <p:cNvGrpSpPr/>
            <p:nvPr/>
          </p:nvGrpSpPr>
          <p:grpSpPr bwMode="auto">
            <a:xfrm>
              <a:off x="4950" y="1158"/>
              <a:ext cx="563" cy="3960"/>
              <a:chOff x="2175" y="2544"/>
              <a:chExt cx="225" cy="1584"/>
            </a:xfrm>
          </p:grpSpPr>
          <p:sp>
            <p:nvSpPr>
              <p:cNvPr id="130074" name="Line 26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075" name="Group 27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0076" name="Line 28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7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0078" name="Group 30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007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0081" name="Group 33"/>
            <p:cNvGrpSpPr/>
            <p:nvPr/>
          </p:nvGrpSpPr>
          <p:grpSpPr bwMode="auto">
            <a:xfrm>
              <a:off x="5678" y="1165"/>
              <a:ext cx="555" cy="3953"/>
              <a:chOff x="2466" y="2547"/>
              <a:chExt cx="222" cy="1581"/>
            </a:xfrm>
          </p:grpSpPr>
          <p:sp>
            <p:nvSpPr>
              <p:cNvPr id="130082" name="Line 34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083" name="Group 35"/>
              <p:cNvGrpSpPr/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130084" name="Line 36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0086" name="Group 38"/>
              <p:cNvGrpSpPr/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13008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0089" name="Group 41"/>
            <p:cNvGrpSpPr/>
            <p:nvPr/>
          </p:nvGrpSpPr>
          <p:grpSpPr bwMode="auto">
            <a:xfrm>
              <a:off x="6473" y="1158"/>
              <a:ext cx="480" cy="3960"/>
              <a:chOff x="2784" y="2544"/>
              <a:chExt cx="192" cy="1584"/>
            </a:xfrm>
          </p:grpSpPr>
          <p:sp>
            <p:nvSpPr>
              <p:cNvPr id="130090" name="Line 42"/>
              <p:cNvSpPr>
                <a:spLocks noChangeShapeType="1"/>
              </p:cNvSpPr>
              <p:nvPr/>
            </p:nvSpPr>
            <p:spPr bwMode="auto">
              <a:xfrm>
                <a:off x="280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091" name="Group 43"/>
              <p:cNvGrpSpPr/>
              <p:nvPr/>
            </p:nvGrpSpPr>
            <p:grpSpPr bwMode="auto">
              <a:xfrm>
                <a:off x="2784" y="2544"/>
                <a:ext cx="144" cy="336"/>
                <a:chOff x="2175" y="2544"/>
                <a:chExt cx="144" cy="336"/>
              </a:xfrm>
            </p:grpSpPr>
            <p:sp>
              <p:nvSpPr>
                <p:cNvPr id="130092" name="Line 4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9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0094" name="Group 46"/>
              <p:cNvGrpSpPr/>
              <p:nvPr/>
            </p:nvGrpSpPr>
            <p:grpSpPr bwMode="auto">
              <a:xfrm>
                <a:off x="2832" y="3792"/>
                <a:ext cx="144" cy="336"/>
                <a:chOff x="2256" y="3792"/>
                <a:chExt cx="144" cy="336"/>
              </a:xfrm>
            </p:grpSpPr>
            <p:sp>
              <p:nvSpPr>
                <p:cNvPr id="13009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0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0097" name="Group 49"/>
            <p:cNvGrpSpPr/>
            <p:nvPr/>
          </p:nvGrpSpPr>
          <p:grpSpPr bwMode="auto">
            <a:xfrm>
              <a:off x="7073" y="1158"/>
              <a:ext cx="480" cy="3960"/>
              <a:chOff x="3024" y="2544"/>
              <a:chExt cx="192" cy="1584"/>
            </a:xfrm>
          </p:grpSpPr>
          <p:sp>
            <p:nvSpPr>
              <p:cNvPr id="130098" name="Line 50"/>
              <p:cNvSpPr>
                <a:spLocks noChangeShapeType="1"/>
              </p:cNvSpPr>
              <p:nvPr/>
            </p:nvSpPr>
            <p:spPr bwMode="auto">
              <a:xfrm>
                <a:off x="3097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099" name="Group 51"/>
              <p:cNvGrpSpPr/>
              <p:nvPr/>
            </p:nvGrpSpPr>
            <p:grpSpPr bwMode="auto">
              <a:xfrm>
                <a:off x="3024" y="2544"/>
                <a:ext cx="144" cy="336"/>
                <a:chOff x="2175" y="2544"/>
                <a:chExt cx="144" cy="336"/>
              </a:xfrm>
            </p:grpSpPr>
            <p:sp>
              <p:nvSpPr>
                <p:cNvPr id="130100" name="Line 52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10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0102" name="Group 54"/>
              <p:cNvGrpSpPr/>
              <p:nvPr/>
            </p:nvGrpSpPr>
            <p:grpSpPr bwMode="auto">
              <a:xfrm>
                <a:off x="3072" y="3792"/>
                <a:ext cx="144" cy="336"/>
                <a:chOff x="2256" y="3792"/>
                <a:chExt cx="144" cy="336"/>
              </a:xfrm>
            </p:grpSpPr>
            <p:sp>
              <p:nvSpPr>
                <p:cNvPr id="1301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1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30105" name="Line 57"/>
            <p:cNvSpPr>
              <a:spLocks noChangeShapeType="1"/>
            </p:cNvSpPr>
            <p:nvPr/>
          </p:nvSpPr>
          <p:spPr bwMode="auto">
            <a:xfrm>
              <a:off x="7863" y="2743"/>
              <a:ext cx="0" cy="7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06" name="Freeform 58"/>
            <p:cNvSpPr/>
            <p:nvPr/>
          </p:nvSpPr>
          <p:spPr bwMode="auto">
            <a:xfrm>
              <a:off x="7695" y="3043"/>
              <a:ext cx="353" cy="215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107" name="Group 59"/>
            <p:cNvGrpSpPr/>
            <p:nvPr/>
          </p:nvGrpSpPr>
          <p:grpSpPr bwMode="auto">
            <a:xfrm>
              <a:off x="7793" y="1158"/>
              <a:ext cx="360" cy="840"/>
              <a:chOff x="2175" y="2544"/>
              <a:chExt cx="144" cy="336"/>
            </a:xfrm>
          </p:grpSpPr>
          <p:sp>
            <p:nvSpPr>
              <p:cNvPr id="130108" name="Line 6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9" name="Text Box 6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0110" name="Group 62"/>
            <p:cNvGrpSpPr/>
            <p:nvPr/>
          </p:nvGrpSpPr>
          <p:grpSpPr bwMode="auto">
            <a:xfrm>
              <a:off x="7913" y="4278"/>
              <a:ext cx="360" cy="840"/>
              <a:chOff x="2256" y="3792"/>
              <a:chExt cx="144" cy="336"/>
            </a:xfrm>
          </p:grpSpPr>
          <p:sp>
            <p:nvSpPr>
              <p:cNvPr id="130111" name="Line 6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12" name="Text Box 6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1714" y="6268"/>
              <a:ext cx="869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0114" name="Group 66"/>
            <p:cNvGrpSpPr/>
            <p:nvPr/>
          </p:nvGrpSpPr>
          <p:grpSpPr bwMode="auto">
            <a:xfrm>
              <a:off x="3300" y="6748"/>
              <a:ext cx="8980" cy="745"/>
              <a:chOff x="2363" y="7062"/>
              <a:chExt cx="3990" cy="312"/>
            </a:xfrm>
          </p:grpSpPr>
          <p:sp>
            <p:nvSpPr>
              <p:cNvPr id="130115" name="Rectangle 67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  b   a   b   c   a   b   c   a   c   b  a 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116" name="Line 68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7" name="Line 69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8" name="Line 70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9" name="Line 71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0" name="Line 72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1" name="Line 73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2" name="Line 74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3" name="Line 75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4" name="Line 76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5" name="Line 77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6" name="Line 78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7" name="Line 79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128" name="Rectangle 80"/>
            <p:cNvSpPr>
              <a:spLocks noChangeArrowheads="1"/>
            </p:cNvSpPr>
            <p:nvPr/>
          </p:nvSpPr>
          <p:spPr bwMode="auto">
            <a:xfrm>
              <a:off x="5460" y="8255"/>
              <a:ext cx="755" cy="7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0" bIns="18000"/>
            <a:lstStyle/>
            <a:p>
              <a:pPr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9" name="Line 81"/>
            <p:cNvSpPr>
              <a:spLocks noChangeShapeType="1"/>
            </p:cNvSpPr>
            <p:nvPr/>
          </p:nvSpPr>
          <p:spPr bwMode="auto">
            <a:xfrm>
              <a:off x="5740" y="7485"/>
              <a:ext cx="0" cy="74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130" name="Group 82"/>
            <p:cNvGrpSpPr/>
            <p:nvPr/>
          </p:nvGrpSpPr>
          <p:grpSpPr bwMode="auto">
            <a:xfrm>
              <a:off x="5580" y="5908"/>
              <a:ext cx="360" cy="840"/>
              <a:chOff x="2175" y="2544"/>
              <a:chExt cx="144" cy="336"/>
            </a:xfrm>
          </p:grpSpPr>
          <p:sp>
            <p:nvSpPr>
              <p:cNvPr id="130131" name="Line 83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32" name="Text Box 84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0133" name="Group 85"/>
            <p:cNvGrpSpPr/>
            <p:nvPr/>
          </p:nvGrpSpPr>
          <p:grpSpPr bwMode="auto">
            <a:xfrm>
              <a:off x="5775" y="9020"/>
              <a:ext cx="360" cy="840"/>
              <a:chOff x="2256" y="3792"/>
              <a:chExt cx="144" cy="336"/>
            </a:xfrm>
          </p:grpSpPr>
          <p:sp>
            <p:nvSpPr>
              <p:cNvPr id="130134" name="Line 86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35" name="Text Box 87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0136" name="Freeform 88"/>
            <p:cNvSpPr/>
            <p:nvPr/>
          </p:nvSpPr>
          <p:spPr bwMode="auto">
            <a:xfrm>
              <a:off x="5460" y="7708"/>
              <a:ext cx="480" cy="360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18000"/>
            <a:lstStyle/>
            <a:p>
              <a:endParaRPr lang="zh-CN" altLang="en-US"/>
            </a:p>
          </p:txBody>
        </p:sp>
        <p:sp>
          <p:nvSpPr>
            <p:cNvPr id="130137" name="Text Box 89"/>
            <p:cNvSpPr txBox="1">
              <a:spLocks noChangeArrowheads="1"/>
            </p:cNvSpPr>
            <p:nvPr/>
          </p:nvSpPr>
          <p:spPr bwMode="auto">
            <a:xfrm>
              <a:off x="8953" y="8135"/>
              <a:ext cx="4457" cy="13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000"/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080" y="972820"/>
            <a:ext cx="7826375" cy="5631180"/>
            <a:chOff x="608" y="1532"/>
            <a:chExt cx="12325" cy="8868"/>
          </a:xfrm>
        </p:grpSpPr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1509" y="2262"/>
              <a:ext cx="869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1077" name="Group 5"/>
            <p:cNvGrpSpPr/>
            <p:nvPr/>
          </p:nvGrpSpPr>
          <p:grpSpPr bwMode="auto">
            <a:xfrm>
              <a:off x="2735" y="2382"/>
              <a:ext cx="8980" cy="745"/>
              <a:chOff x="2363" y="7062"/>
              <a:chExt cx="3990" cy="312"/>
            </a:xfrm>
          </p:grpSpPr>
          <p:sp>
            <p:nvSpPr>
              <p:cNvPr id="131078" name="Rectangle 6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  b   a   b   c   a   b   c   a   c   b  a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079" name="Line 7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0" name="Line 8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1" name="Line 9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2" name="Line 10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3" name="Line 11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4" name="Line 12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5" name="Line 13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6" name="Line 14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7" name="Line 15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8" name="Line 16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9" name="Line 17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90" name="Line 18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91" name="Group 19"/>
            <p:cNvGrpSpPr/>
            <p:nvPr/>
          </p:nvGrpSpPr>
          <p:grpSpPr bwMode="auto">
            <a:xfrm>
              <a:off x="5623" y="1532"/>
              <a:ext cx="675" cy="3953"/>
              <a:chOff x="2304" y="720"/>
              <a:chExt cx="270" cy="1581"/>
            </a:xfrm>
          </p:grpSpPr>
          <p:grpSp>
            <p:nvGrpSpPr>
              <p:cNvPr id="131092" name="Group 20"/>
              <p:cNvGrpSpPr/>
              <p:nvPr/>
            </p:nvGrpSpPr>
            <p:grpSpPr bwMode="auto">
              <a:xfrm>
                <a:off x="2352" y="720"/>
                <a:ext cx="222" cy="1581"/>
                <a:chOff x="2466" y="2547"/>
                <a:chExt cx="222" cy="1581"/>
              </a:xfrm>
            </p:grpSpPr>
            <p:sp>
              <p:nvSpPr>
                <p:cNvPr id="131093" name="Line 21"/>
                <p:cNvSpPr>
                  <a:spLocks noChangeShapeType="1"/>
                </p:cNvSpPr>
                <p:nvPr/>
              </p:nvSpPr>
              <p:spPr bwMode="auto">
                <a:xfrm>
                  <a:off x="2530" y="3178"/>
                  <a:ext cx="0" cy="2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1094" name="Group 22"/>
                <p:cNvGrpSpPr/>
                <p:nvPr/>
              </p:nvGrpSpPr>
              <p:grpSpPr bwMode="auto">
                <a:xfrm>
                  <a:off x="2466" y="2547"/>
                  <a:ext cx="144" cy="336"/>
                  <a:chOff x="2175" y="2544"/>
                  <a:chExt cx="144" cy="336"/>
                </a:xfrm>
              </p:grpSpPr>
              <p:sp>
                <p:nvSpPr>
                  <p:cNvPr id="13109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9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5" y="2547"/>
                    <a:ext cx="14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  <a:endPara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1097" name="Group 25"/>
                <p:cNvGrpSpPr/>
                <p:nvPr/>
              </p:nvGrpSpPr>
              <p:grpSpPr bwMode="auto">
                <a:xfrm>
                  <a:off x="2544" y="3792"/>
                  <a:ext cx="144" cy="336"/>
                  <a:chOff x="2256" y="3792"/>
                  <a:chExt cx="144" cy="336"/>
                </a:xfrm>
              </p:grpSpPr>
              <p:sp>
                <p:nvSpPr>
                  <p:cNvPr id="13109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379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9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4" y="3840"/>
                    <a:ext cx="1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rIns="0"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</a:t>
                    </a:r>
                    <a:endPara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31100" name="Freeform 28"/>
              <p:cNvSpPr/>
              <p:nvPr/>
            </p:nvSpPr>
            <p:spPr bwMode="auto">
              <a:xfrm>
                <a:off x="2304" y="1440"/>
                <a:ext cx="192" cy="144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bIns="18000"/>
              <a:lstStyle/>
              <a:p>
                <a:endParaRPr lang="zh-CN" altLang="en-US"/>
              </a:p>
            </p:txBody>
          </p:sp>
        </p:grpSp>
        <p:sp>
          <p:nvSpPr>
            <p:cNvPr id="131101" name="Rectangle 29"/>
            <p:cNvSpPr>
              <a:spLocks noChangeArrowheads="1"/>
            </p:cNvSpPr>
            <p:nvPr/>
          </p:nvSpPr>
          <p:spPr bwMode="auto">
            <a:xfrm>
              <a:off x="5573" y="3872"/>
              <a:ext cx="710" cy="7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0" bIns="18000"/>
            <a:lstStyle/>
            <a:p>
              <a:pPr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102" name="Text Box 30"/>
            <p:cNvSpPr txBox="1">
              <a:spLocks noChangeArrowheads="1"/>
            </p:cNvSpPr>
            <p:nvPr/>
          </p:nvSpPr>
          <p:spPr bwMode="auto">
            <a:xfrm>
              <a:off x="8475" y="3800"/>
              <a:ext cx="4458" cy="13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000"/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∴t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103" name="Text Box 31"/>
            <p:cNvSpPr txBox="1">
              <a:spLocks noChangeArrowheads="1"/>
            </p:cNvSpPr>
            <p:nvPr/>
          </p:nvSpPr>
          <p:spPr bwMode="auto">
            <a:xfrm>
              <a:off x="1411" y="6635"/>
              <a:ext cx="869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趟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1104" name="Group 32"/>
            <p:cNvGrpSpPr/>
            <p:nvPr/>
          </p:nvGrpSpPr>
          <p:grpSpPr bwMode="auto">
            <a:xfrm>
              <a:off x="2653" y="7087"/>
              <a:ext cx="9082" cy="773"/>
              <a:chOff x="2363" y="7062"/>
              <a:chExt cx="3990" cy="312"/>
            </a:xfrm>
          </p:grpSpPr>
          <p:sp>
            <p:nvSpPr>
              <p:cNvPr id="131105" name="Rectangle 33"/>
              <p:cNvSpPr>
                <a:spLocks noChangeArrowheads="1"/>
              </p:cNvSpPr>
              <p:nvPr/>
            </p:nvSpPr>
            <p:spPr bwMode="auto">
              <a:xfrm>
                <a:off x="2363" y="7062"/>
                <a:ext cx="399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  b   a   b   c   a   b   c   a   c  b   a   b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106" name="Line 34"/>
              <p:cNvSpPr>
                <a:spLocks noChangeShapeType="1"/>
              </p:cNvSpPr>
              <p:nvPr/>
            </p:nvSpPr>
            <p:spPr bwMode="auto">
              <a:xfrm>
                <a:off x="266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7" name="Line 35"/>
              <p:cNvSpPr>
                <a:spLocks noChangeShapeType="1"/>
              </p:cNvSpPr>
              <p:nvPr/>
            </p:nvSpPr>
            <p:spPr bwMode="auto">
              <a:xfrm>
                <a:off x="297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8" name="Line 36"/>
              <p:cNvSpPr>
                <a:spLocks noChangeShapeType="1"/>
              </p:cNvSpPr>
              <p:nvPr/>
            </p:nvSpPr>
            <p:spPr bwMode="auto">
              <a:xfrm>
                <a:off x="329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09" name="Line 37"/>
              <p:cNvSpPr>
                <a:spLocks noChangeShapeType="1"/>
              </p:cNvSpPr>
              <p:nvPr/>
            </p:nvSpPr>
            <p:spPr bwMode="auto">
              <a:xfrm>
                <a:off x="36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0" name="Line 38"/>
              <p:cNvSpPr>
                <a:spLocks noChangeShapeType="1"/>
              </p:cNvSpPr>
              <p:nvPr/>
            </p:nvSpPr>
            <p:spPr bwMode="auto">
              <a:xfrm>
                <a:off x="39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1" name="Line 39"/>
              <p:cNvSpPr>
                <a:spLocks noChangeShapeType="1"/>
              </p:cNvSpPr>
              <p:nvPr/>
            </p:nvSpPr>
            <p:spPr bwMode="auto">
              <a:xfrm>
                <a:off x="420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2" name="Line 40"/>
              <p:cNvSpPr>
                <a:spLocks noChangeShapeType="1"/>
              </p:cNvSpPr>
              <p:nvPr/>
            </p:nvSpPr>
            <p:spPr bwMode="auto">
              <a:xfrm>
                <a:off x="452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3" name="Line 41"/>
              <p:cNvSpPr>
                <a:spLocks noChangeShapeType="1"/>
              </p:cNvSpPr>
              <p:nvPr/>
            </p:nvSpPr>
            <p:spPr bwMode="auto">
              <a:xfrm>
                <a:off x="48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4" name="Line 42"/>
              <p:cNvSpPr>
                <a:spLocks noChangeShapeType="1"/>
              </p:cNvSpPr>
              <p:nvPr/>
            </p:nvSpPr>
            <p:spPr bwMode="auto">
              <a:xfrm>
                <a:off x="51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5" name="Line 43"/>
              <p:cNvSpPr>
                <a:spLocks noChangeShapeType="1"/>
              </p:cNvSpPr>
              <p:nvPr/>
            </p:nvSpPr>
            <p:spPr bwMode="auto">
              <a:xfrm>
                <a:off x="54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6" name="Line 44"/>
              <p:cNvSpPr>
                <a:spLocks noChangeShapeType="1"/>
              </p:cNvSpPr>
              <p:nvPr/>
            </p:nvSpPr>
            <p:spPr bwMode="auto">
              <a:xfrm>
                <a:off x="5738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7" name="Line 45"/>
              <p:cNvSpPr>
                <a:spLocks noChangeShapeType="1"/>
              </p:cNvSpPr>
              <p:nvPr/>
            </p:nvSpPr>
            <p:spPr bwMode="auto">
              <a:xfrm>
                <a:off x="6053" y="706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18" name="Group 46"/>
            <p:cNvGrpSpPr/>
            <p:nvPr/>
          </p:nvGrpSpPr>
          <p:grpSpPr bwMode="auto">
            <a:xfrm>
              <a:off x="6278" y="8620"/>
              <a:ext cx="3332" cy="780"/>
              <a:chOff x="2467" y="3045"/>
              <a:chExt cx="1494" cy="334"/>
            </a:xfrm>
          </p:grpSpPr>
          <p:sp>
            <p:nvSpPr>
              <p:cNvPr id="131119" name="Rectangle 47"/>
              <p:cNvSpPr>
                <a:spLocks noChangeArrowheads="1"/>
              </p:cNvSpPr>
              <p:nvPr/>
            </p:nvSpPr>
            <p:spPr bwMode="auto">
              <a:xfrm>
                <a:off x="2467" y="3045"/>
                <a:ext cx="1494" cy="3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0"/>
              <a:lstStyle/>
              <a:p>
                <a:pPr algn="just" eaLnBrk="0" hangingPunct="0"/>
                <a:r>
                  <a:rPr lang="en-US" altLang="zh-CN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 b  c  a  c</a:t>
                </a:r>
                <a:endPara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120" name="Line 48"/>
              <p:cNvSpPr>
                <a:spLocks noChangeShapeType="1"/>
              </p:cNvSpPr>
              <p:nvPr/>
            </p:nvSpPr>
            <p:spPr bwMode="auto">
              <a:xfrm>
                <a:off x="2774" y="3045"/>
                <a:ext cx="1" cy="3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1" name="Line 49"/>
              <p:cNvSpPr>
                <a:spLocks noChangeShapeType="1"/>
              </p:cNvSpPr>
              <p:nvPr/>
            </p:nvSpPr>
            <p:spPr bwMode="auto">
              <a:xfrm>
                <a:off x="3079" y="3045"/>
                <a:ext cx="1" cy="3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2" name="Line 50"/>
              <p:cNvSpPr>
                <a:spLocks noChangeShapeType="1"/>
              </p:cNvSpPr>
              <p:nvPr/>
            </p:nvSpPr>
            <p:spPr bwMode="auto">
              <a:xfrm>
                <a:off x="3380" y="3045"/>
                <a:ext cx="1" cy="3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3" name="Line 51"/>
              <p:cNvSpPr>
                <a:spLocks noChangeShapeType="1"/>
              </p:cNvSpPr>
              <p:nvPr/>
            </p:nvSpPr>
            <p:spPr bwMode="auto">
              <a:xfrm>
                <a:off x="3671" y="3045"/>
                <a:ext cx="1" cy="3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124" name="Text Box 52"/>
            <p:cNvSpPr txBox="1">
              <a:spLocks noChangeArrowheads="1"/>
            </p:cNvSpPr>
            <p:nvPr/>
          </p:nvSpPr>
          <p:spPr bwMode="auto">
            <a:xfrm>
              <a:off x="608" y="9400"/>
              <a:ext cx="5407" cy="10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i=11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j=6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中全部字符都比较完毕，匹配成功。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1125" name="Group 53"/>
            <p:cNvGrpSpPr/>
            <p:nvPr/>
          </p:nvGrpSpPr>
          <p:grpSpPr bwMode="auto">
            <a:xfrm>
              <a:off x="7078" y="6297"/>
              <a:ext cx="562" cy="3960"/>
              <a:chOff x="2175" y="2544"/>
              <a:chExt cx="225" cy="1584"/>
            </a:xfrm>
          </p:grpSpPr>
          <p:sp>
            <p:nvSpPr>
              <p:cNvPr id="131126" name="Line 54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27" name="Group 55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1128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2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30" name="Group 58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113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1133" name="Group 61"/>
            <p:cNvGrpSpPr/>
            <p:nvPr/>
          </p:nvGrpSpPr>
          <p:grpSpPr bwMode="auto">
            <a:xfrm>
              <a:off x="7815" y="6267"/>
              <a:ext cx="563" cy="3960"/>
              <a:chOff x="2175" y="2544"/>
              <a:chExt cx="225" cy="1584"/>
            </a:xfrm>
          </p:grpSpPr>
          <p:sp>
            <p:nvSpPr>
              <p:cNvPr id="131134" name="Line 62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35" name="Group 63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1136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3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38" name="Group 66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113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1141" name="Group 69"/>
            <p:cNvGrpSpPr/>
            <p:nvPr/>
          </p:nvGrpSpPr>
          <p:grpSpPr bwMode="auto">
            <a:xfrm>
              <a:off x="9128" y="6282"/>
              <a:ext cx="562" cy="3960"/>
              <a:chOff x="2175" y="2544"/>
              <a:chExt cx="225" cy="1584"/>
            </a:xfrm>
          </p:grpSpPr>
          <p:sp>
            <p:nvSpPr>
              <p:cNvPr id="131142" name="Line 70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43" name="Group 71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1144" name="Line 72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46" name="Group 74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114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4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1149" name="Group 77"/>
            <p:cNvGrpSpPr/>
            <p:nvPr/>
          </p:nvGrpSpPr>
          <p:grpSpPr bwMode="auto">
            <a:xfrm>
              <a:off x="9888" y="6275"/>
              <a:ext cx="562" cy="3960"/>
              <a:chOff x="2175" y="2544"/>
              <a:chExt cx="225" cy="1584"/>
            </a:xfrm>
          </p:grpSpPr>
          <p:sp>
            <p:nvSpPr>
              <p:cNvPr id="131150" name="Line 78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51" name="Group 79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1152" name="Line 80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5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54" name="Group 82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115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5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31157" name="Group 85"/>
            <p:cNvGrpSpPr/>
            <p:nvPr/>
          </p:nvGrpSpPr>
          <p:grpSpPr bwMode="auto">
            <a:xfrm>
              <a:off x="8483" y="6287"/>
              <a:ext cx="562" cy="3960"/>
              <a:chOff x="2175" y="2544"/>
              <a:chExt cx="225" cy="1584"/>
            </a:xfrm>
          </p:grpSpPr>
          <p:sp>
            <p:nvSpPr>
              <p:cNvPr id="131158" name="Line 86"/>
              <p:cNvSpPr>
                <a:spLocks noChangeShapeType="1"/>
              </p:cNvSpPr>
              <p:nvPr/>
            </p:nvSpPr>
            <p:spPr bwMode="auto">
              <a:xfrm>
                <a:off x="2246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159" name="Group 87"/>
              <p:cNvGrpSpPr/>
              <p:nvPr/>
            </p:nvGrpSpPr>
            <p:grpSpPr bwMode="auto">
              <a:xfrm>
                <a:off x="2175" y="2544"/>
                <a:ext cx="144" cy="336"/>
                <a:chOff x="2175" y="2544"/>
                <a:chExt cx="144" cy="336"/>
              </a:xfrm>
            </p:grpSpPr>
            <p:sp>
              <p:nvSpPr>
                <p:cNvPr id="131160" name="Line 88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6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62" name="Group 90"/>
              <p:cNvGrpSpPr/>
              <p:nvPr/>
            </p:nvGrpSpPr>
            <p:grpSpPr bwMode="auto">
              <a:xfrm>
                <a:off x="2256" y="3792"/>
                <a:ext cx="144" cy="336"/>
                <a:chOff x="2256" y="3792"/>
                <a:chExt cx="144" cy="336"/>
              </a:xfrm>
            </p:grpSpPr>
            <p:sp>
              <p:nvSpPr>
                <p:cNvPr id="13116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16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j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24150" y="3281680"/>
            <a:ext cx="4348163" cy="1219200"/>
            <a:chOff x="1632" y="1200"/>
            <a:chExt cx="2784" cy="768"/>
          </a:xfrm>
        </p:grpSpPr>
        <p:sp>
          <p:nvSpPr>
            <p:cNvPr id="72741" name="Line 3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42" name="Line 4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755650" y="1814830"/>
            <a:ext cx="817403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利用已经</a:t>
            </a:r>
            <a:r>
              <a:rPr kumimoji="1" lang="zh-CN" altLang="en-US" sz="2400" b="1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kumimoji="1"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的结果而加快模式串的滑动速度，而且主串</a:t>
            </a:r>
            <a:r>
              <a:rPr kumimoji="1"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的指针</a:t>
            </a:r>
            <a:r>
              <a:rPr kumimoji="1" lang="en-US" altLang="zh-CN" sz="2400" b="1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不必回溯</a:t>
            </a:r>
            <a:r>
              <a:rPr kumimoji="1"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！可提速到</a:t>
            </a:r>
            <a:r>
              <a:rPr kumimoji="1" lang="en-US" altLang="zh-CN" sz="2400" b="1" smtClean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O(n+m)</a:t>
            </a:r>
            <a:r>
              <a:rPr kumimoji="1"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！例：</a:t>
            </a:r>
            <a:endParaRPr kumimoji="1" lang="zh-CN" altLang="en-US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85750" y="335788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S=‘a b a b c a b c a c b a b’</a:t>
            </a:r>
            <a:endParaRPr kumimoji="1" lang="en-US" altLang="zh-CN" sz="2800" b="1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334963" y="3738880"/>
            <a:ext cx="229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a b c a c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kumimoji="1" lang="en-US" altLang="zh-CN" sz="2800" b="1" smtClean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4714875" y="337375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S=‘</a:t>
            </a:r>
            <a:r>
              <a:rPr kumimoji="1" lang="en-US" altLang="zh-CN" sz="2800" b="1" smtClean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 b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 c a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c a c b a b’</a:t>
            </a:r>
            <a:endParaRPr kumimoji="1" lang="en-US" altLang="zh-CN" sz="2800" b="1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6" name="Rectangle 10"/>
          <p:cNvSpPr>
            <a:spLocks noChangeArrowheads="1"/>
          </p:cNvSpPr>
          <p:nvPr/>
        </p:nvSpPr>
        <p:spPr bwMode="auto">
          <a:xfrm>
            <a:off x="5300663" y="3738880"/>
            <a:ext cx="220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 c a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kumimoji="1" lang="en-US" altLang="zh-CN" sz="2800" b="1" smtClean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8107" name="Rectangle 11"/>
          <p:cNvSpPr>
            <a:spLocks noChangeArrowheads="1"/>
          </p:cNvSpPr>
          <p:nvPr/>
        </p:nvSpPr>
        <p:spPr bwMode="auto">
          <a:xfrm>
            <a:off x="285750" y="4348480"/>
            <a:ext cx="4564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S=‘</a:t>
            </a:r>
            <a:r>
              <a:rPr kumimoji="1" lang="en-US" altLang="zh-CN" sz="2800" b="1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a b a b c a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 a c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b a b’</a:t>
            </a:r>
            <a:endParaRPr kumimoji="1" lang="en-US" altLang="zh-CN" sz="2800" b="1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1657350" y="4729480"/>
            <a:ext cx="2122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800" b="1" smtClean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mtClean="0">
                <a:solidFill>
                  <a:srgbClr val="66FF33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 a c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kumimoji="1" lang="en-US" altLang="zh-CN" sz="2800" b="1" smtClean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4857750" y="4958080"/>
            <a:ext cx="396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Index_kmp</a:t>
            </a:r>
            <a:r>
              <a:rPr kumimoji="1"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的返回值应为</a:t>
            </a:r>
            <a:r>
              <a:rPr kumimoji="1" lang="en-US" altLang="zh-CN" sz="2800" b="1" smtClean="0">
                <a:solidFill>
                  <a:srgbClr val="CC0099"/>
                </a:solidFill>
                <a:latin typeface="黑体" panose="02010609060101010101" pitchFamily="49" charset="-122"/>
                <a:ea typeface="楷体_GB2312" pitchFamily="49" charset="-122"/>
              </a:rPr>
              <a:t>i=6</a:t>
            </a:r>
            <a:endParaRPr kumimoji="1" lang="en-US" altLang="zh-CN" sz="2800" b="1" smtClean="0">
              <a:solidFill>
                <a:srgbClr val="CC0099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5795963" y="3040380"/>
            <a:ext cx="228600" cy="533400"/>
            <a:chOff x="5184" y="2496"/>
            <a:chExt cx="144" cy="336"/>
          </a:xfrm>
        </p:grpSpPr>
        <p:sp>
          <p:nvSpPr>
            <p:cNvPr id="72739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smtClean="0">
                  <a:solidFill>
                    <a:srgbClr val="009999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  <a:endParaRPr kumimoji="1" lang="en-US" altLang="zh-CN" sz="2000" b="1" smtClean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40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819150" y="2976880"/>
            <a:ext cx="228600" cy="533400"/>
            <a:chOff x="5184" y="2496"/>
            <a:chExt cx="144" cy="336"/>
          </a:xfrm>
        </p:grpSpPr>
        <p:sp>
          <p:nvSpPr>
            <p:cNvPr id="72737" name="Rectangle 19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smtClean="0">
                  <a:solidFill>
                    <a:srgbClr val="009999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  <a:endParaRPr kumimoji="1" lang="en-US" altLang="zh-CN" sz="2000" b="1" smtClean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38" name="Line 20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495550" y="3967480"/>
            <a:ext cx="228600" cy="533400"/>
            <a:chOff x="5184" y="2496"/>
            <a:chExt cx="144" cy="336"/>
          </a:xfrm>
        </p:grpSpPr>
        <p:sp>
          <p:nvSpPr>
            <p:cNvPr id="72735" name="Rectangle 22"/>
            <p:cNvSpPr>
              <a:spLocks noChangeArrowheads="1"/>
            </p:cNvSpPr>
            <p:nvPr/>
          </p:nvSpPr>
          <p:spPr bwMode="auto">
            <a:xfrm>
              <a:off x="5184" y="2496"/>
              <a:ext cx="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smtClean="0">
                  <a:solidFill>
                    <a:srgbClr val="009999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  <a:endParaRPr kumimoji="1" lang="en-US" altLang="zh-CN" sz="2000" b="1" smtClean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36" name="Line 23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2455863" y="5199384"/>
            <a:ext cx="244475" cy="554038"/>
            <a:chOff x="3600" y="2448"/>
            <a:chExt cx="154" cy="349"/>
          </a:xfrm>
        </p:grpSpPr>
        <p:sp>
          <p:nvSpPr>
            <p:cNvPr id="72733" name="Rectangle 25"/>
            <p:cNvSpPr>
              <a:spLocks noChangeArrowheads="1"/>
            </p:cNvSpPr>
            <p:nvPr/>
          </p:nvSpPr>
          <p:spPr bwMode="auto">
            <a:xfrm>
              <a:off x="3600" y="2545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smtClean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endParaRPr kumimoji="1" lang="en-US" altLang="zh-CN" sz="2000" b="1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34" name="Line 26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5857875" y="4132584"/>
            <a:ext cx="244475" cy="554038"/>
            <a:chOff x="3600" y="2448"/>
            <a:chExt cx="154" cy="349"/>
          </a:xfrm>
        </p:grpSpPr>
        <p:sp>
          <p:nvSpPr>
            <p:cNvPr id="72731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smtClean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endParaRPr kumimoji="1" lang="en-US" altLang="zh-CN" sz="2000" b="1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32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728663" y="3357880"/>
            <a:ext cx="1004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a b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800" b="1" smtClean="0">
              <a:solidFill>
                <a:srgbClr val="99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8127" name="Rectangle 31"/>
          <p:cNvSpPr>
            <a:spLocks noChangeArrowheads="1"/>
          </p:cNvSpPr>
          <p:nvPr/>
        </p:nvSpPr>
        <p:spPr bwMode="auto">
          <a:xfrm>
            <a:off x="819150" y="3738880"/>
            <a:ext cx="1449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a b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 smtClean="0">
              <a:solidFill>
                <a:srgbClr val="99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" name="Group 32"/>
          <p:cNvGrpSpPr/>
          <p:nvPr/>
        </p:nvGrpSpPr>
        <p:grpSpPr bwMode="auto">
          <a:xfrm>
            <a:off x="1504950" y="3205480"/>
            <a:ext cx="4495800" cy="304800"/>
            <a:chOff x="864" y="1152"/>
            <a:chExt cx="2880" cy="192"/>
          </a:xfrm>
        </p:grpSpPr>
        <p:sp>
          <p:nvSpPr>
            <p:cNvPr id="72728" name="Line 33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29" name="Line 34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30" name="Line 35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2343150" y="4729480"/>
            <a:ext cx="6019800" cy="381000"/>
            <a:chOff x="1392" y="2112"/>
            <a:chExt cx="3792" cy="240"/>
          </a:xfrm>
        </p:grpSpPr>
        <p:sp>
          <p:nvSpPr>
            <p:cNvPr id="72725" name="Line 37"/>
            <p:cNvSpPr>
              <a:spLocks noChangeShapeType="1"/>
            </p:cNvSpPr>
            <p:nvPr/>
          </p:nvSpPr>
          <p:spPr bwMode="auto">
            <a:xfrm flipV="1">
              <a:off x="5184" y="225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26" name="Line 38"/>
            <p:cNvSpPr>
              <a:spLocks noChangeShapeType="1"/>
            </p:cNvSpPr>
            <p:nvPr/>
          </p:nvSpPr>
          <p:spPr bwMode="auto">
            <a:xfrm flipH="1">
              <a:off x="1392" y="2256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727" name="Line 39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2724" name="Text Box 41"/>
          <p:cNvSpPr txBox="1">
            <a:spLocks noChangeArrowheads="1"/>
          </p:cNvSpPr>
          <p:nvPr/>
        </p:nvSpPr>
        <p:spPr bwMode="auto">
          <a:xfrm>
            <a:off x="2819400" y="246063"/>
            <a:ext cx="3629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算法设计思想</a:t>
            </a:r>
            <a:endParaRPr lang="zh-CN" altLang="en-US" sz="360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5" grpId="0" autoUpdateAnimBg="0"/>
      <p:bldP spid="388106" grpId="0" autoUpdateAnimBg="0"/>
      <p:bldP spid="388107" grpId="0" autoUpdateAnimBg="0"/>
      <p:bldP spid="388108" grpId="0" autoUpdateAnimBg="0"/>
      <p:bldP spid="388109" grpId="0" autoUpdateAnimBg="0"/>
      <p:bldP spid="388126" grpId="0" autoUpdateAnimBg="0"/>
      <p:bldP spid="3881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4755" y="210185"/>
            <a:ext cx="645604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排序问题中的蛮力法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098800" y="2654300"/>
            <a:ext cx="49530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3.3.1  </a:t>
            </a:r>
            <a:r>
              <a:rPr kumimoji="1" lang="zh-CN" altLang="en-US" sz="3600" b="1">
                <a:latin typeface="宋体" panose="02010600030101010101" pitchFamily="2" charset="-122"/>
              </a:rPr>
              <a:t>选择排序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39940" name="Text Box 10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098800" y="3763963"/>
            <a:ext cx="45720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3.3.2  </a:t>
            </a:r>
            <a:r>
              <a:rPr kumimoji="1" lang="zh-CN" altLang="en-US" sz="3600" b="1">
                <a:latin typeface="宋体" panose="02010600030101010101" pitchFamily="2" charset="-122"/>
              </a:rPr>
              <a:t>起泡排序</a:t>
            </a:r>
            <a:endParaRPr kumimoji="1" lang="zh-CN" altLang="en-US" sz="3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250825" y="1296988"/>
            <a:ext cx="873601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选择排序开始的时候，扫描整个序列，找到整个序列的最小记录和序列中的第一个记录交换，从而将最小记录放到它在有序区的最终位置上，然后再从第二个记录开始扫描序列，找到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个序列中的最小记录，再和第二个记录交换位置。一般地，第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趟排序从第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个记录开始扫描序列，在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1≤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）个记录中找到关键码最小的记录，并和第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个记录交换作为有序序列的第</a:t>
            </a:r>
            <a:r>
              <a:rPr kumimoji="1"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个记录。 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963" name="Group 5"/>
          <p:cNvGrpSpPr/>
          <p:nvPr/>
        </p:nvGrpSpPr>
        <p:grpSpPr bwMode="auto">
          <a:xfrm>
            <a:off x="107950" y="3871913"/>
            <a:ext cx="7567613" cy="2084387"/>
            <a:chOff x="68" y="2160"/>
            <a:chExt cx="4767" cy="1313"/>
          </a:xfrm>
        </p:grpSpPr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68" y="2478"/>
              <a:ext cx="4767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 i="1">
                  <a:latin typeface="Times New Roman" panose="02020603050405020304" pitchFamily="18" charset="0"/>
                </a:rPr>
                <a:t>   r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≤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… … ≤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 r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r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…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min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… 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n </a:t>
              </a:r>
              <a:endParaRPr lang="en-US" altLang="zh-CN" sz="2800" b="1" i="1" baseline="-2500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                </a:t>
              </a:r>
              <a:r>
                <a:rPr lang="zh-CN" altLang="en-US" b="1">
                  <a:latin typeface="Times New Roman" panose="02020603050405020304" pitchFamily="18" charset="0"/>
                </a:rPr>
                <a:t>有序区                                                 无序区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     已经位于最终位置                           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min</a:t>
              </a:r>
              <a:r>
                <a:rPr lang="zh-CN" altLang="en-US" b="1">
                  <a:latin typeface="Times New Roman" panose="02020603050405020304" pitchFamily="18" charset="0"/>
                </a:rPr>
                <a:t>为无序区的最小记录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40966" name="Group 7"/>
            <p:cNvGrpSpPr/>
            <p:nvPr/>
          </p:nvGrpSpPr>
          <p:grpSpPr bwMode="auto">
            <a:xfrm>
              <a:off x="340" y="2160"/>
              <a:ext cx="3538" cy="817"/>
              <a:chOff x="385" y="2160"/>
              <a:chExt cx="3538" cy="817"/>
            </a:xfrm>
          </p:grpSpPr>
          <p:sp>
            <p:nvSpPr>
              <p:cNvPr id="40967" name="Line 8"/>
              <p:cNvSpPr>
                <a:spLocks noChangeShapeType="1"/>
              </p:cNvSpPr>
              <p:nvPr/>
            </p:nvSpPr>
            <p:spPr bwMode="auto">
              <a:xfrm>
                <a:off x="2109" y="2342"/>
                <a:ext cx="0" cy="635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8" name="AutoShape 9"/>
              <p:cNvSpPr/>
              <p:nvPr/>
            </p:nvSpPr>
            <p:spPr bwMode="auto">
              <a:xfrm rot="-5400000">
                <a:off x="2987" y="2008"/>
                <a:ext cx="150" cy="1723"/>
              </a:xfrm>
              <a:prstGeom prst="leftBrace">
                <a:avLst>
                  <a:gd name="adj1" fmla="val 95722"/>
                  <a:gd name="adj2" fmla="val 50852"/>
                </a:avLst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9" name="AutoShape 10"/>
              <p:cNvSpPr/>
              <p:nvPr/>
            </p:nvSpPr>
            <p:spPr bwMode="auto">
              <a:xfrm rot="-5400000">
                <a:off x="1109" y="2071"/>
                <a:ext cx="160" cy="1607"/>
              </a:xfrm>
              <a:prstGeom prst="leftBrace">
                <a:avLst>
                  <a:gd name="adj1" fmla="val 83698"/>
                  <a:gd name="adj2" fmla="val 50852"/>
                </a:avLst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0" name="Line 11"/>
              <p:cNvSpPr>
                <a:spLocks noChangeShapeType="1"/>
              </p:cNvSpPr>
              <p:nvPr/>
            </p:nvSpPr>
            <p:spPr bwMode="auto">
              <a:xfrm>
                <a:off x="2284" y="2411"/>
                <a:ext cx="109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1" name="Line 12"/>
              <p:cNvSpPr>
                <a:spLocks noChangeShapeType="1"/>
              </p:cNvSpPr>
              <p:nvPr/>
            </p:nvSpPr>
            <p:spPr bwMode="auto">
              <a:xfrm>
                <a:off x="3382" y="2399"/>
                <a:ext cx="0" cy="22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2" name="Line 13"/>
              <p:cNvSpPr>
                <a:spLocks noChangeShapeType="1"/>
              </p:cNvSpPr>
              <p:nvPr/>
            </p:nvSpPr>
            <p:spPr bwMode="auto">
              <a:xfrm>
                <a:off x="2278" y="2415"/>
                <a:ext cx="0" cy="17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Text Box 14"/>
              <p:cNvSpPr txBox="1">
                <a:spLocks noChangeArrowheads="1"/>
              </p:cNvSpPr>
              <p:nvPr/>
            </p:nvSpPr>
            <p:spPr bwMode="auto">
              <a:xfrm>
                <a:off x="2743" y="2160"/>
                <a:ext cx="419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600" b="1">
                    <a:latin typeface="Times New Roman" panose="02020603050405020304" pitchFamily="18" charset="0"/>
                  </a:rPr>
                  <a:t>交换</a:t>
                </a:r>
                <a:endParaRPr lang="zh-CN" altLang="en-US" sz="16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64" name="Text Box 15"/>
          <p:cNvSpPr txBox="1">
            <a:spLocks noChangeArrowheads="1"/>
          </p:cNvSpPr>
          <p:nvPr/>
        </p:nvSpPr>
        <p:spPr bwMode="auto">
          <a:xfrm>
            <a:off x="1567815" y="138113"/>
            <a:ext cx="6096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 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Text Box 2"/>
          <p:cNvSpPr txBox="1"/>
          <p:nvPr/>
        </p:nvSpPr>
        <p:spPr>
          <a:xfrm>
            <a:off x="654050" y="241300"/>
            <a:ext cx="69754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假设排序过程中，待排记录序列的状态为：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03" name="Rectangle 3" descr="60%"/>
          <p:cNvSpPr/>
          <p:nvPr/>
        </p:nvSpPr>
        <p:spPr>
          <a:xfrm>
            <a:off x="654050" y="1630363"/>
            <a:ext cx="3613150" cy="685800"/>
          </a:xfrm>
          <a:prstGeom prst="rect">
            <a:avLst/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有序序列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R[0..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04" name="Rectangle 4" descr="棚架"/>
          <p:cNvSpPr/>
          <p:nvPr/>
        </p:nvSpPr>
        <p:spPr>
          <a:xfrm>
            <a:off x="4267200" y="1630363"/>
            <a:ext cx="3854450" cy="685800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无序序列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R[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..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05" name="Text Box 5"/>
          <p:cNvSpPr txBox="1"/>
          <p:nvPr/>
        </p:nvSpPr>
        <p:spPr>
          <a:xfrm>
            <a:off x="1019175" y="3001963"/>
            <a:ext cx="3095625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趟</a:t>
            </a:r>
            <a:endParaRPr lang="zh-CN" altLang="en-US" sz="2800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简单选择排序</a:t>
            </a:r>
            <a:endParaRPr lang="zh-CN" altLang="en-US" sz="2800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06" name="Text Box 6"/>
          <p:cNvSpPr txBox="1"/>
          <p:nvPr/>
        </p:nvSpPr>
        <p:spPr>
          <a:xfrm>
            <a:off x="4564063" y="2640013"/>
            <a:ext cx="2744787" cy="860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从中选出关键字最小的记录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7" name="AutoShape 7"/>
          <p:cNvSpPr/>
          <p:nvPr/>
        </p:nvSpPr>
        <p:spPr>
          <a:xfrm>
            <a:off x="4267200" y="2316163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56"/>
              <a:gd name="adj4" fmla="val 67949"/>
            </a:avLst>
          </a:prstGeom>
          <a:noFill/>
          <a:ln w="9525" cap="flat" cmpd="sng">
            <a:solidFill>
              <a:srgbClr val="00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08" name="Rectangle 8" descr="60%"/>
          <p:cNvSpPr/>
          <p:nvPr/>
        </p:nvSpPr>
        <p:spPr>
          <a:xfrm>
            <a:off x="609600" y="5211763"/>
            <a:ext cx="4114800" cy="685800"/>
          </a:xfrm>
          <a:prstGeom prst="rect">
            <a:avLst/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有序序列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R[0..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9" name="Rectangle 9" descr="棚架"/>
          <p:cNvSpPr/>
          <p:nvPr/>
        </p:nvSpPr>
        <p:spPr>
          <a:xfrm>
            <a:off x="4724400" y="5211763"/>
            <a:ext cx="3733800" cy="685800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无序序列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R[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+1..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-1]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10" name="Line 10"/>
          <p:cNvSpPr/>
          <p:nvPr/>
        </p:nvSpPr>
        <p:spPr>
          <a:xfrm flipH="1">
            <a:off x="4495800" y="4297363"/>
            <a:ext cx="1676400" cy="91440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diamond" w="med" len="lg"/>
          </a:ln>
        </p:spPr>
      </p:sp>
      <p:sp>
        <p:nvSpPr>
          <p:cNvPr id="204811" name="Line 11"/>
          <p:cNvSpPr/>
          <p:nvPr/>
        </p:nvSpPr>
        <p:spPr>
          <a:xfrm>
            <a:off x="4267200" y="3687763"/>
            <a:ext cx="0" cy="2209800"/>
          </a:xfrm>
          <a:prstGeom prst="line">
            <a:avLst/>
          </a:prstGeom>
          <a:ln w="9525" cap="rnd" cmpd="sng">
            <a:solidFill>
              <a:srgbClr val="009999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3" grpId="0" bldLvl="0" animBg="1"/>
      <p:bldP spid="204804" grpId="0" bldLvl="0" animBg="1"/>
      <p:bldP spid="204805" grpId="0"/>
      <p:bldP spid="204806" grpId="0"/>
      <p:bldP spid="204807" grpId="0" bldLvl="0" animBg="1"/>
      <p:bldP spid="204808" grpId="0" bldLvl="0" animBg="1"/>
      <p:bldP spid="20480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193040" y="1138238"/>
            <a:ext cx="8758238" cy="359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void Select-Sort(int</a:t>
            </a:r>
            <a:r>
              <a:rPr lang="en-US" altLang="zh-CN" sz="24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R[],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n)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/*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R[1]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R[n]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的元素进行排序*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   for 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=1;i&lt;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n;i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++)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{   k=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for (j=i+1;j&lt;=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n;j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++)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    if (R[j].key&lt;R[k].key) k=j;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if (k!=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{   R[0]=R[k];     R[k]=R[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];   R[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]=R[0];       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type="title"/>
          </p:nvPr>
        </p:nvSpPr>
        <p:spPr>
          <a:xfrm>
            <a:off x="765810" y="302260"/>
            <a:ext cx="75438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简单选择排序算法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90" name="矩形 1"/>
          <p:cNvSpPr>
            <a:spLocks noChangeArrowheads="1"/>
          </p:cNvSpPr>
          <p:nvPr/>
        </p:nvSpPr>
        <p:spPr bwMode="auto">
          <a:xfrm>
            <a:off x="250825" y="6146483"/>
            <a:ext cx="8713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3907F1"/>
                </a:solidFill>
                <a:latin typeface="宋体" panose="02010600030101010101" pitchFamily="2" charset="-122"/>
              </a:rPr>
              <a:t>在最好情况下，其时间复杂性与平均及最坏情况同数量级，都是</a:t>
            </a:r>
            <a:r>
              <a:rPr kumimoji="1" lang="en-US" altLang="zh-CN" sz="2000" b="1">
                <a:solidFill>
                  <a:srgbClr val="3907F1"/>
                </a:solidFill>
                <a:latin typeface="宋体" panose="02010600030101010101" pitchFamily="2" charset="-122"/>
              </a:rPr>
              <a:t>O(</a:t>
            </a:r>
            <a:r>
              <a:rPr kumimoji="1" lang="en-US" altLang="zh-CN" sz="2000" b="1" i="1">
                <a:solidFill>
                  <a:srgbClr val="3907F1"/>
                </a:solidFill>
                <a:latin typeface="宋体" panose="02010600030101010101" pitchFamily="2" charset="-122"/>
              </a:rPr>
              <a:t>n</a:t>
            </a:r>
            <a:r>
              <a:rPr kumimoji="1" lang="en-US" altLang="zh-CN" sz="2000" b="1" baseline="30000">
                <a:solidFill>
                  <a:srgbClr val="3907F1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sz="2000" b="1">
                <a:solidFill>
                  <a:srgbClr val="3907F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000" b="1">
                <a:solidFill>
                  <a:srgbClr val="3907F1"/>
                </a:solidFill>
                <a:latin typeface="宋体" panose="02010600030101010101" pitchFamily="2" charset="-122"/>
              </a:rPr>
              <a:t>。 </a:t>
            </a:r>
            <a:endParaRPr kumimoji="1" lang="zh-CN" altLang="en-US" sz="2000" b="1">
              <a:solidFill>
                <a:srgbClr val="3907F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31775" y="4868545"/>
            <a:ext cx="856932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宋体" panose="02010600030101010101" pitchFamily="2" charset="-122"/>
              </a:rPr>
              <a:t>该算法基本语句</a:t>
            </a:r>
            <a:r>
              <a:rPr kumimoji="1" lang="zh-CN" altLang="en-US" sz="2000" b="1">
                <a:latin typeface="宋体" panose="02010600030101010101" pitchFamily="2" charset="-122"/>
                <a:sym typeface="+mn-ea"/>
              </a:rPr>
              <a:t>的</a:t>
            </a:r>
            <a:r>
              <a:rPr kumimoji="1" lang="zh-CN" altLang="en-US" sz="2000" b="1">
                <a:latin typeface="宋体" panose="02010600030101010101" pitchFamily="2" charset="-122"/>
              </a:rPr>
              <a:t>执行次数为：</a:t>
            </a:r>
            <a:r>
              <a:rPr kumimoji="1" lang="zh-CN" altLang="en-US" sz="2000" b="1"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41"/>
          <p:cNvGraphicFramePr>
            <a:graphicFrameLocks noChangeAspect="1"/>
          </p:cNvGraphicFramePr>
          <p:nvPr/>
        </p:nvGraphicFramePr>
        <p:xfrm>
          <a:off x="2636838" y="5358448"/>
          <a:ext cx="4498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" imgW="2336800" imgH="444500" progId="Equation.3">
                  <p:embed/>
                </p:oleObj>
              </mc:Choice>
              <mc:Fallback>
                <p:oleObj name="公式" r:id="rId1" imgW="2336800" imgH="444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58448"/>
                        <a:ext cx="4498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ldLvl="0" animBg="1"/>
      <p:bldP spid="41990" grpId="0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02895" y="1338580"/>
            <a:ext cx="8529955" cy="4154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搜索所有的解空间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：问题的解存在于规模不大的解空间中。解决这类问题一般是要求找出某些特定的解，这些解满足某些特征或要求。使用</a:t>
            </a:r>
            <a:r>
              <a:rPr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穷举搜索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的方法就是把所有可能的解都列出来，看这些解是否满足特定的条件或要求，从中选出符合要求的解。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搜索所有的路径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：这类问题中不同的路径对应不同的解，需要找出特定解。采用</a:t>
            </a:r>
            <a:r>
              <a:rPr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穷举搜索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就是把所有可能的路径都搜索一遍，计算出所有路径对应的解，找出特定解。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直接计算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：按照基于问题的描述和所涉及的概念定义，直接进行计算。往往是一些简单的题，不需要算法技巧的。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模拟和仿真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：按照求解问题的要求直接模拟或仿真即可。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70" name="矩形 109569"/>
          <p:cNvSpPr/>
          <p:nvPr/>
        </p:nvSpPr>
        <p:spPr>
          <a:xfrm>
            <a:off x="1403350" y="260350"/>
            <a:ext cx="6007100" cy="555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使用蛮力法的几种情况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642938" y="2047875"/>
            <a:ext cx="81026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起泡排序在扫描过程中两两比较相邻记录，如果反序则交换，最终，最大记录就被“沉到”了序列的最后一个位置，第二遍扫描将第二大记录“沉到”了倒数第二个位置，重复上述操作，直到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1 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遍扫描后，整个序列就排好序了。 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1155115" y="280328"/>
            <a:ext cx="6629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 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起泡排序 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012" name="Group 15"/>
          <p:cNvGrpSpPr/>
          <p:nvPr/>
        </p:nvGrpSpPr>
        <p:grpSpPr bwMode="auto">
          <a:xfrm>
            <a:off x="1828800" y="4143375"/>
            <a:ext cx="5486400" cy="1503363"/>
            <a:chOff x="1152" y="2418"/>
            <a:chExt cx="3456" cy="947"/>
          </a:xfrm>
        </p:grpSpPr>
        <p:sp>
          <p:nvSpPr>
            <p:cNvPr id="43013" name="Text Box 30"/>
            <p:cNvSpPr txBox="1">
              <a:spLocks noChangeArrowheads="1"/>
            </p:cNvSpPr>
            <p:nvPr/>
          </p:nvSpPr>
          <p:spPr bwMode="auto">
            <a:xfrm>
              <a:off x="1152" y="2497"/>
              <a:ext cx="3456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                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 r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+1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≤ ……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≤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≤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无序区                                  有序区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r>
                <a:rPr lang="zh-CN" altLang="en-US" sz="1600" b="1">
                  <a:latin typeface="Times New Roman" panose="02020603050405020304" pitchFamily="18" charset="0"/>
                </a:rPr>
                <a:t>          </a:t>
              </a:r>
              <a:r>
                <a:rPr lang="en-US" altLang="zh-CN" sz="1600" b="1">
                  <a:latin typeface="Times New Roman" panose="02020603050405020304" pitchFamily="18" charset="0"/>
                </a:rPr>
                <a:t>1≤</a:t>
              </a:r>
              <a:r>
                <a:rPr lang="en-US" altLang="zh-CN" sz="16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1600" b="1">
                  <a:latin typeface="Times New Roman" panose="02020603050405020304" pitchFamily="18" charset="0"/>
                </a:rPr>
                <a:t>≤</a:t>
              </a:r>
              <a:r>
                <a:rPr lang="en-US" altLang="zh-CN" sz="1600" b="1" i="1">
                  <a:latin typeface="Times New Roman" panose="02020603050405020304" pitchFamily="18" charset="0"/>
                </a:rPr>
                <a:t>i</a:t>
              </a:r>
              <a:r>
                <a:rPr lang="en-US" altLang="zh-CN" sz="1600" b="1">
                  <a:latin typeface="宋体" panose="02010600030101010101" pitchFamily="2" charset="-122"/>
                </a:rPr>
                <a:t>-</a:t>
              </a:r>
              <a:r>
                <a:rPr lang="en-US" altLang="zh-CN" sz="1600" b="1">
                  <a:latin typeface="Times New Roman" panose="02020603050405020304" pitchFamily="18" charset="0"/>
                </a:rPr>
                <a:t>1               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位于最终位置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3014" name="AutoShape 31"/>
            <p:cNvSpPr/>
            <p:nvPr/>
          </p:nvSpPr>
          <p:spPr bwMode="auto">
            <a:xfrm rot="-5405914">
              <a:off x="3129" y="2094"/>
              <a:ext cx="184" cy="1547"/>
            </a:xfrm>
            <a:prstGeom prst="leftBrace">
              <a:avLst>
                <a:gd name="adj1" fmla="val 70063"/>
                <a:gd name="adj2" fmla="val 4994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zh-CN" altLang="zh-CN"/>
            </a:p>
          </p:txBody>
        </p:sp>
        <p:sp>
          <p:nvSpPr>
            <p:cNvPr id="43015" name="Line 32"/>
            <p:cNvSpPr>
              <a:spLocks noChangeShapeType="1"/>
            </p:cNvSpPr>
            <p:nvPr/>
          </p:nvSpPr>
          <p:spPr bwMode="auto">
            <a:xfrm>
              <a:off x="2381" y="2538"/>
              <a:ext cx="0" cy="2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Text Box 33"/>
            <p:cNvSpPr txBox="1">
              <a:spLocks noChangeArrowheads="1"/>
            </p:cNvSpPr>
            <p:nvPr/>
          </p:nvSpPr>
          <p:spPr bwMode="auto">
            <a:xfrm>
              <a:off x="1345" y="2418"/>
              <a:ext cx="7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600" b="1">
                  <a:latin typeface="Times New Roman" panose="02020603050405020304" pitchFamily="18" charset="0"/>
                </a:rPr>
                <a:t>反序则交换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3017" name="AutoShape 34"/>
            <p:cNvSpPr/>
            <p:nvPr/>
          </p:nvSpPr>
          <p:spPr bwMode="auto">
            <a:xfrm rot="-5405914">
              <a:off x="1680" y="2460"/>
              <a:ext cx="175" cy="848"/>
            </a:xfrm>
            <a:prstGeom prst="leftBrace">
              <a:avLst>
                <a:gd name="adj1" fmla="val 40381"/>
                <a:gd name="adj2" fmla="val 49963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35"/>
            <p:cNvSpPr>
              <a:spLocks noChangeShapeType="1"/>
            </p:cNvSpPr>
            <p:nvPr/>
          </p:nvSpPr>
          <p:spPr bwMode="auto">
            <a:xfrm>
              <a:off x="1428" y="2696"/>
              <a:ext cx="5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269875" y="1252855"/>
            <a:ext cx="8397875" cy="404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void Bubble-sort(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int</a:t>
            </a:r>
            <a:r>
              <a:rPr lang="en-US" altLang="zh-CN" sz="24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R[],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n)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{   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, j;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for  (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=1;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&lt;n;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++)   /*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表示趟数，最多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n-1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趟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{    for ( j=1; j&lt;=n-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j++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)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     if (R[j].key&gt;R[j+1].key)   /*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发生逆序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     {     R[0]=R[j];R[j]=R[j+1];R[j+1]=R[0];         }                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97282" name="矩形 1"/>
          <p:cNvSpPr/>
          <p:nvPr/>
        </p:nvSpPr>
        <p:spPr>
          <a:xfrm>
            <a:off x="2576830" y="240665"/>
            <a:ext cx="4314825" cy="5892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冒泡排序算法的实现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0" name="矩形 1"/>
          <p:cNvSpPr>
            <a:spLocks noChangeArrowheads="1"/>
          </p:cNvSpPr>
          <p:nvPr/>
        </p:nvSpPr>
        <p:spPr bwMode="auto">
          <a:xfrm>
            <a:off x="205105" y="5478463"/>
            <a:ext cx="8713788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3907F1"/>
                </a:solidFill>
                <a:latin typeface="宋体" panose="02010600030101010101" pitchFamily="2" charset="-122"/>
              </a:rPr>
              <a:t>在最好情况下，其时间复杂性与平均及最坏情况同数量级，都是</a:t>
            </a:r>
            <a:r>
              <a:rPr kumimoji="1" lang="en-US" altLang="zh-CN" sz="2400" b="1">
                <a:solidFill>
                  <a:srgbClr val="3907F1"/>
                </a:solidFill>
                <a:latin typeface="宋体" panose="02010600030101010101" pitchFamily="2" charset="-122"/>
              </a:rPr>
              <a:t>O(</a:t>
            </a:r>
            <a:r>
              <a:rPr kumimoji="1" lang="en-US" altLang="zh-CN" sz="2400" b="1" i="1">
                <a:solidFill>
                  <a:srgbClr val="3907F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baseline="30000">
                <a:solidFill>
                  <a:srgbClr val="3907F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3907F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b="1">
                <a:solidFill>
                  <a:srgbClr val="3907F1"/>
                </a:solidFill>
                <a:latin typeface="宋体" panose="02010600030101010101" pitchFamily="2" charset="-122"/>
              </a:rPr>
              <a:t>。</a:t>
            </a:r>
            <a:r>
              <a:rPr kumimoji="1" lang="zh-CN" altLang="en-US" sz="2400" b="1">
                <a:solidFill>
                  <a:srgbClr val="3907F1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rgbClr val="3907F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205105" y="1133475"/>
            <a:ext cx="8839200" cy="478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void Bubble-sort(</a:t>
            </a:r>
            <a:r>
              <a:rPr lang="en-US" altLang="zh-CN" sz="240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R[],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n)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{   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, j, swap;    /*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swap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则停止排序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for  (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=1;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&lt;n;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++)   /* 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表示趟数，最多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n-1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趟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{    swap=0;                /*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开始时元素未交换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for ( j=1; j&lt;=n-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;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j++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)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     if (R[j].key&gt;R[j+1].key)   /*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发生逆序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     {     R[0]=R[j];R[j]=R[j+1];R[j+1]=R[0];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            swap=1;     }           /*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交换，并标记发生了交换 *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/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     if(swap==0)   break;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       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97282" name="矩形 1"/>
          <p:cNvSpPr/>
          <p:nvPr/>
        </p:nvSpPr>
        <p:spPr>
          <a:xfrm>
            <a:off x="2264410" y="259080"/>
            <a:ext cx="5233035" cy="5892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改进冒泡排序算法的实现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1035"/>
          <p:cNvSpPr txBox="1">
            <a:spLocks noChangeArrowheads="1"/>
          </p:cNvSpPr>
          <p:nvPr/>
        </p:nvSpPr>
        <p:spPr bwMode="auto">
          <a:xfrm>
            <a:off x="682625" y="6068695"/>
            <a:ext cx="58877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改进算法最好的时间复杂度</a:t>
            </a:r>
            <a:r>
              <a:rPr kumimoji="1" lang="en-US" sz="2400" b="1">
                <a:latin typeface="宋体" panose="02010600030101010101" pitchFamily="2" charset="-122"/>
              </a:rPr>
              <a:t>T(n)=O(n)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619885" y="250508"/>
            <a:ext cx="6248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组合问题中的蛮力法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81200" y="2530475"/>
            <a:ext cx="6629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3.4.1  </a:t>
            </a:r>
            <a:r>
              <a:rPr kumimoji="1" lang="zh-CN" altLang="en-US" sz="3200" b="1">
                <a:latin typeface="宋体" panose="02010600030101010101" pitchFamily="2" charset="-122"/>
                <a:sym typeface="+mn-ea"/>
              </a:rPr>
              <a:t>生成子集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47108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41148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3.4.2  </a:t>
            </a:r>
            <a:r>
              <a:rPr kumimoji="1" lang="en-US" altLang="zh-CN" sz="3200" b="1">
                <a:latin typeface="Times New Roman" panose="02020603050405020304" pitchFamily="18" charset="0"/>
                <a:sym typeface="+mn-ea"/>
              </a:rPr>
              <a:t>0/1</a:t>
            </a:r>
            <a:r>
              <a:rPr kumimoji="1" lang="zh-CN" altLang="en-US" sz="3200" b="1">
                <a:latin typeface="宋体" panose="02010600030101010101" pitchFamily="2" charset="-122"/>
                <a:sym typeface="+mn-ea"/>
              </a:rPr>
              <a:t>背包问题</a:t>
            </a:r>
            <a:endParaRPr kumimoji="1" lang="zh-CN" altLang="en-US" sz="3200" b="1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7109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3992563"/>
            <a:ext cx="434340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3.4.3 </a:t>
            </a:r>
            <a:r>
              <a:rPr kumimoji="1" lang="zh-CN" altLang="en-US" sz="3200" b="1">
                <a:latin typeface="宋体" panose="02010600030101010101" pitchFamily="2" charset="-122"/>
                <a:sym typeface="+mn-ea"/>
              </a:rPr>
              <a:t>生成排列对象</a:t>
            </a:r>
            <a:endParaRPr kumimoji="1" lang="zh-CN" altLang="en-US" sz="3200" b="1">
              <a:latin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7110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4724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3.4.4  </a:t>
            </a:r>
            <a:r>
              <a:rPr kumimoji="1" lang="zh-CN" altLang="en-US" sz="3200" b="1">
                <a:latin typeface="宋体" panose="02010600030101010101" pitchFamily="2" charset="-122"/>
              </a:rPr>
              <a:t>任务分配问题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1447800" y="225108"/>
            <a:ext cx="6248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组合问题中的蛮力法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1951038"/>
            <a:ext cx="7777163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对于组合问题来说，穷举试探是一种最简单的蛮力方法，也就是依次生成并考察解空间中的每一个组合对象，从中选出满足问题约束的解。</a:t>
            </a:r>
            <a:endParaRPr kumimoji="1"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对组合问题应由蛮力法，除非问题规模很小，否则会由于问题的解空间太大而产生组合爆炸现象。</a:t>
            </a:r>
            <a:endParaRPr kumimoji="1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问题描述：</a:t>
            </a: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对于给定的正整数</a:t>
            </a:r>
            <a:r>
              <a:rPr lang="pt-BR" altLang="zh-CN" sz="28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8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），求</a:t>
            </a:r>
            <a:r>
              <a:rPr lang="pt-BR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pt-BR" altLang="zh-CN" sz="28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构成的集合的所有子集（子集）。</a:t>
            </a:r>
            <a:endParaRPr lang="zh-CN" altLang="pt-BR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215" y="1310005"/>
            <a:ext cx="8640763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直接穷举法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求解，将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的存放在数组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中，求解问题变为构造集合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的所有子集。设集合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[0..2]={a,b,c}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，其所有子集对应的二进制位及其十进制数如表所示。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891790"/>
          <a:ext cx="7200900" cy="356616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子集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对应的二进制位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对应的十进制数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{a}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{a,b}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{a,c}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{b,c}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{a,b,c}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609725"/>
            <a:ext cx="784860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因此对于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）个元素的集合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，求子集的过程如下：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68580" y="5352415"/>
            <a:ext cx="886206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显然该算法的时间复杂度为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×2</a:t>
            </a:r>
            <a:r>
              <a:rPr lang="en-US" altLang="zh-CN" sz="2400" b="1" i="1" baseline="30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，属于指数级的算法。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6263" y="2757488"/>
            <a:ext cx="7632700" cy="181483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p>
            <a:pPr algn="l"/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for (i=0;i&lt;2</a:t>
            </a:r>
            <a:r>
              <a:rPr lang="pt-BR" altLang="zh-CN" sz="2800" b="1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;i++)	  //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穷举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的所有子集并输出</a:t>
            </a:r>
            <a:endParaRPr lang="zh-CN" altLang="pt-BR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{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 </a:t>
            </a:r>
            <a:r>
              <a:rPr lang="zh-CN" altLang="pt-BR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将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转换为二进制数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b;</a:t>
            </a:r>
            <a:endParaRPr lang="pt-BR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输出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中为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的位对应的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pt-BR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元素构成一个子集</a:t>
            </a:r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;</a:t>
            </a:r>
            <a:endParaRPr lang="pt-BR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}</a:t>
            </a:r>
            <a:endParaRPr lang="pt-BR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1590" y="260350"/>
            <a:ext cx="9014460" cy="640207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void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change</a:t>
            </a:r>
            <a:r>
              <a:rPr lang="en-US" altLang="zh-CN" sz="2400" b="1">
                <a:latin typeface="Times New Roman" panose="02020603050405020304" pitchFamily="18" charset="0"/>
              </a:rPr>
              <a:t>(int b[], int n)//</a:t>
            </a:r>
            <a:r>
              <a:rPr lang="zh-CN" altLang="pt-BR" sz="2400" b="1">
                <a:latin typeface="Times New Roman" panose="02020603050405020304" pitchFamily="18" charset="0"/>
              </a:rPr>
              <a:t>改变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pt-BR" sz="2400" b="1">
                <a:latin typeface="Times New Roman" panose="02020603050405020304" pitchFamily="18" charset="0"/>
              </a:rPr>
              <a:t>数组，将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pt-BR" sz="2400" b="1">
                <a:latin typeface="Times New Roman" panose="02020603050405020304" pitchFamily="18" charset="0"/>
              </a:rPr>
              <a:t>表示的二进制数增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{       int i;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for(i=0;i&lt;n;i++)	//</a:t>
            </a:r>
            <a:r>
              <a:rPr lang="zh-CN" altLang="pt-BR" sz="2400" b="1">
                <a:latin typeface="Times New Roman" panose="02020603050405020304" pitchFamily="18" charset="0"/>
              </a:rPr>
              <a:t>遍历数组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{	 if(b[i])  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b[i]=0;</a:t>
            </a:r>
            <a:r>
              <a:rPr lang="en-US" altLang="zh-CN" sz="2400" b="1">
                <a:latin typeface="Times New Roman" panose="02020603050405020304" pitchFamily="18" charset="0"/>
              </a:rPr>
              <a:t>	//</a:t>
            </a:r>
            <a:r>
              <a:rPr lang="zh-CN" altLang="pt-BR" sz="2400" b="1">
                <a:latin typeface="Times New Roman" panose="02020603050405020304" pitchFamily="18" charset="0"/>
              </a:rPr>
              <a:t>将元素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pt-BR" sz="2400" b="1">
                <a:latin typeface="Times New Roman" panose="02020603050405020304" pitchFamily="18" charset="0"/>
              </a:rPr>
              <a:t>改为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　 </a:t>
            </a:r>
            <a:r>
              <a:rPr lang="en-US" altLang="zh-CN" sz="2400" b="1">
                <a:latin typeface="Times New Roman" panose="02020603050405020304" pitchFamily="18" charset="0"/>
              </a:rPr>
              <a:t>else	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{  b[i]=1; break;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}</a:t>
            </a:r>
            <a:r>
              <a:rPr lang="en-US" altLang="zh-CN" sz="2400" b="1">
                <a:latin typeface="Times New Roman" panose="02020603050405020304" pitchFamily="18" charset="0"/>
              </a:rPr>
              <a:t>//</a:t>
            </a:r>
            <a:r>
              <a:rPr lang="zh-CN" altLang="pt-BR" sz="2400" b="1">
                <a:latin typeface="Times New Roman" panose="02020603050405020304" pitchFamily="18" charset="0"/>
              </a:rPr>
              <a:t>将元素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pt-BR" sz="2400" b="1">
                <a:latin typeface="Times New Roman" panose="02020603050405020304" pitchFamily="18" charset="0"/>
              </a:rPr>
              <a:t>改为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pt-BR" sz="2400" b="1">
                <a:latin typeface="Times New Roman" panose="02020603050405020304" pitchFamily="18" charset="0"/>
              </a:rPr>
              <a:t>并退出</a:t>
            </a:r>
            <a:r>
              <a:rPr lang="en-US" altLang="zh-CN" sz="2400" b="1">
                <a:latin typeface="Times New Roman" panose="02020603050405020304" pitchFamily="18" charset="0"/>
              </a:rPr>
              <a:t>for</a:t>
            </a:r>
            <a:r>
              <a:rPr lang="zh-CN" altLang="pt-BR" sz="2400" b="1">
                <a:latin typeface="Times New Roman" panose="02020603050405020304" pitchFamily="18" charset="0"/>
              </a:rPr>
              <a:t>循环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void pset(char a[],int b[],int n)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{      int i,k;</a:t>
            </a: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int pw=pow(2,n);		//</a:t>
            </a:r>
            <a:r>
              <a:rPr lang="zh-CN" altLang="pt-BR" sz="2400" b="1">
                <a:latin typeface="Times New Roman" panose="02020603050405020304" pitchFamily="18" charset="0"/>
              </a:rPr>
              <a:t>求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n</a:t>
            </a:r>
            <a:endParaRPr lang="en-US" altLang="zh-CN" sz="2400" b="1" baseline="30000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printf("</a:t>
            </a:r>
            <a:r>
              <a:rPr lang="zh-CN" altLang="pt-BR" sz="2400" b="1">
                <a:latin typeface="Times New Roman" panose="02020603050405020304" pitchFamily="18" charset="0"/>
              </a:rPr>
              <a:t>集合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pt-BR" sz="2400" b="1">
                <a:latin typeface="Times New Roman" panose="02020603050405020304" pitchFamily="18" charset="0"/>
              </a:rPr>
              <a:t>的所有子集</a:t>
            </a:r>
            <a:r>
              <a:rPr lang="en-US" altLang="zh-CN" sz="2400" b="1">
                <a:latin typeface="Times New Roman" panose="02020603050405020304" pitchFamily="18" charset="0"/>
              </a:rPr>
              <a:t>:");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for(i=0;i&lt;pw;i++)		//</a:t>
            </a:r>
            <a:r>
              <a:rPr lang="zh-CN" altLang="pt-BR" sz="2400" b="1">
                <a:latin typeface="Times New Roman" panose="02020603050405020304" pitchFamily="18" charset="0"/>
              </a:rPr>
              <a:t>执行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n</a:t>
            </a:r>
            <a:r>
              <a:rPr lang="zh-CN" altLang="pt-BR" sz="2400" b="1">
                <a:latin typeface="Times New Roman" panose="02020603050405020304" pitchFamily="18" charset="0"/>
              </a:rPr>
              <a:t>次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{	 printf("{ ");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　　</a:t>
            </a:r>
            <a:r>
              <a:rPr lang="en-US" altLang="zh-CN" sz="2400" b="1">
                <a:latin typeface="Times New Roman" panose="02020603050405020304" pitchFamily="18" charset="0"/>
              </a:rPr>
              <a:t>for (k=0;k&lt;n;k++)		//</a:t>
            </a:r>
            <a:r>
              <a:rPr lang="zh-CN" altLang="pt-BR" sz="2400" b="1">
                <a:latin typeface="Times New Roman" panose="02020603050405020304" pitchFamily="18" charset="0"/>
              </a:rPr>
              <a:t>执行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pt-BR" sz="2400" b="1">
                <a:latin typeface="Times New Roman" panose="02020603050405020304" pitchFamily="18" charset="0"/>
              </a:rPr>
              <a:t>次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　　　　</a:t>
            </a:r>
            <a:r>
              <a:rPr lang="en-US" altLang="zh-CN" sz="2400" b="1">
                <a:latin typeface="Times New Roman" panose="02020603050405020304" pitchFamily="18" charset="0"/>
              </a:rPr>
              <a:t>if(b[k])</a:t>
            </a:r>
            <a:r>
              <a:rPr lang="zh-CN" altLang="en-US" sz="2400" b="1">
                <a:latin typeface="Times New Roman" panose="02020603050405020304" pitchFamily="18" charset="0"/>
              </a:rPr>
              <a:t>　</a:t>
            </a:r>
            <a:r>
              <a:rPr lang="en-US" altLang="zh-CN" sz="2400" b="1">
                <a:latin typeface="Times New Roman" panose="02020603050405020304" pitchFamily="18" charset="0"/>
              </a:rPr>
              <a:t>printf("%c ",a[k]);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	printf("} ");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change(b,n)</a:t>
            </a:r>
            <a:r>
              <a:rPr lang="en-US" altLang="zh-CN" sz="2400" b="1">
                <a:latin typeface="Times New Roman" panose="02020603050405020304" pitchFamily="18" charset="0"/>
              </a:rPr>
              <a:t>;		//b</a:t>
            </a:r>
            <a:r>
              <a:rPr lang="zh-CN" altLang="en-US" sz="2400" b="1">
                <a:latin typeface="Times New Roman" panose="02020603050405020304" pitchFamily="18" charset="0"/>
              </a:rPr>
              <a:t>表示的二进制数增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Times New Roman" panose="02020603050405020304" pitchFamily="18" charset="0"/>
              </a:rPr>
              <a:t>printf("\n");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770" y="1428115"/>
            <a:ext cx="9014460" cy="474154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sz="2400" b="1">
                <a:latin typeface="Times New Roman" panose="02020603050405020304" pitchFamily="18" charset="0"/>
              </a:rPr>
              <a:t>算法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#include &lt;math.h&gt;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#define MaxN 10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using namespace std;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int main()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{	int n=</a:t>
            </a:r>
            <a:r>
              <a:rPr lang="en-US" sz="2400" b="1">
                <a:latin typeface="Times New Roman" panose="02020603050405020304" pitchFamily="18" charset="0"/>
              </a:rPr>
              <a:t>3</a:t>
            </a:r>
            <a:r>
              <a:rPr sz="2400" b="1">
                <a:latin typeface="Times New Roman" panose="02020603050405020304" pitchFamily="18" charset="0"/>
              </a:rPr>
              <a:t>,i;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char a[MaxN];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int b[MaxN];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for (i=0;i&lt;n;i++)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{	cin&gt;&gt;a[i];			//a初始化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	b[i]=0;				//b初始化为{0,0,0}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}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	pset(a,b,n);</a:t>
            </a:r>
            <a:endParaRPr sz="2400" b="1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latin typeface="Times New Roman" panose="02020603050405020304" pitchFamily="18" charset="0"/>
              </a:rPr>
              <a:t>}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8" name="文本框 108547"/>
          <p:cNvSpPr txBox="1"/>
          <p:nvPr/>
        </p:nvSpPr>
        <p:spPr>
          <a:xfrm>
            <a:off x="755650" y="1268413"/>
            <a:ext cx="80645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根据问题中的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将可能的情况一一枚举出来，逐一尝试从中找出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满足问题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条件的解。但有时一一枚举出的情况数目很大，如果超过了我们所能忍受的范围，则需要进一步考虑，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排除一些明显不合理的情况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，尽可能减少问题可能解的列举数目。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9" name="矩形 108548"/>
          <p:cNvSpPr/>
          <p:nvPr/>
        </p:nvSpPr>
        <p:spPr>
          <a:xfrm>
            <a:off x="2263140" y="315595"/>
            <a:ext cx="424815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蛮力法解题步骤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2005" y="3493770"/>
            <a:ext cx="79717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用蛮力法解决问题，通常可以从两个方面进行算法设计：</a:t>
            </a:r>
            <a:endParaRPr lang="zh-CN" altLang="en-US" sz="24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）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找出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枚举范围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：分析问题所涉及的各种情况。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）找出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约束条件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：分析问题的解需要满足的条件，并用逻辑表达式表示。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9215" y="1084580"/>
            <a:ext cx="9015095" cy="5737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int main()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{     int i, j, k,n;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cin&gt;&gt;n;      char *a = new char[n];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for(int i=0;i&lt;n;i++)   cin&gt;&gt;a[i];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int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pw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= 1 &lt;&lt; n; 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左移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位得到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次方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10000…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for (i = 0; i &lt;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pw</a:t>
            </a: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; i++)  </a:t>
            </a:r>
            <a:r>
              <a:rPr lang="pt-BR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//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穷举</a:t>
            </a:r>
            <a:r>
              <a:rPr lang="pt-BR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的所有子集并输出</a:t>
            </a:r>
            <a:endParaRPr lang="zh-CN" altLang="pt-BR" sz="2400" b="1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{         j = i;      k = 0;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printf("{");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while (j)  </a:t>
            </a:r>
            <a:r>
              <a:rPr lang="en-US" sz="2400" b="1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输出十进制数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对应的二进制数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中每一位为</a:t>
            </a:r>
            <a:r>
              <a:rPr lang="pt-BR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的位对应的</a:t>
            </a:r>
            <a:r>
              <a:rPr lang="pt-BR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pt-BR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元素，从最低位开始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{       if (j &amp; 1)    printf("%c ", a[k]);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j =j&gt;&gt;1;    ++k;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}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printf("}\n");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}  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delete[]a;</a:t>
            </a:r>
            <a:endParaRPr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sz="2400" b="1">
                <a:solidFill>
                  <a:schemeClr val="tx1"/>
                </a:solidFill>
                <a:latin typeface="Times New Roman" panose="02020603050405020304" pitchFamily="18" charset="0"/>
              </a:rPr>
              <a:t>} 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1089025"/>
            <a:ext cx="8351838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采用增量穷举法求解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的子集，当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时的求解过程如图所示，先产生一个空子集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，在此基础上添加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构成一个子集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，然后在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各子集中添加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产生子集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{2}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{1,2}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，再在前面所有子集中添加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产生子集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{3}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{1,2}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{2,3}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{1,2,3}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，从而生成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{1,2,3}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的所有子集。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2396490" y="3077210"/>
          <a:ext cx="45656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图片" r:id="rId1" imgW="2082800" imgH="1905000" progId="Word.Picture.8">
                  <p:embed/>
                </p:oleObj>
              </mc:Choice>
              <mc:Fallback>
                <p:oleObj name="图片" r:id="rId1" imgW="2082800" imgH="1905000" progId="Word.Picture.8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6490" y="3077210"/>
                        <a:ext cx="4565650" cy="3457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94653" y="1595120"/>
            <a:ext cx="8353425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这种思路也是穷举法方法，即穷举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的所有子集。先建立一个空子集，对于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），每次都是在前面已建立的子集上添加元素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而构成若干个子集，对应的过程如下：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395605" y="3664585"/>
            <a:ext cx="8158480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f(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n)	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的子集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</a:t>
            </a:r>
            <a:endParaRPr lang="en-US" altLang="zh-CN" sz="2400" b="1" dirty="0" err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置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={{}};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中加入一个空子集元素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在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的每个元素中添加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而构成一个新子集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236220" y="4711065"/>
            <a:ext cx="8496300" cy="17837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　　用一个二维数组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存放所有子集，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</a:t>
            </a:r>
            <a:r>
              <a:rPr lang="en-US" altLang="zh-CN" sz="2000" b="1" i="1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存放第</a:t>
            </a:r>
            <a:r>
              <a:rPr lang="en-US" altLang="zh-CN" sz="2000" b="1" i="1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个子集，其中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</a:t>
            </a:r>
            <a:r>
              <a:rPr lang="en-US" altLang="zh-CN" sz="2000" b="1" i="1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][0]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存放该子集中的元素个数（子集长度），例如，用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data[3]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存放子集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{1,2}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data[3][0]=2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data[3][1]=1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data[3][2]=2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。用</a:t>
            </a:r>
            <a:r>
              <a:rPr lang="en-US" altLang="zh-CN" sz="2000" b="1" i="1" dirty="0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记录子集中子集的个数。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　　为此将</a:t>
            </a: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数组和</a:t>
            </a:r>
            <a:r>
              <a:rPr lang="en-US" altLang="zh-CN" sz="2000" b="1" i="1" dirty="0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构成一个结构体类型</a:t>
            </a:r>
            <a:r>
              <a:rPr lang="en-US" altLang="zh-CN" sz="2000" b="1" dirty="0" err="1">
                <a:latin typeface="+mn-ea"/>
                <a:ea typeface="+mn-ea"/>
                <a:cs typeface="Times New Roman" panose="02020603050405020304" pitchFamily="18" charset="0"/>
              </a:rPr>
              <a:t>PSetType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。 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225" y="4634230"/>
            <a:ext cx="8670925" cy="193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#define Maxn 10	//最大的n值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#define MaxSize 1000	//最大的子集个数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typedef struct		//定义幂集类型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{	int data[MaxSize][Maxn];//data[i][0]表示该子集的长度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	int n;				//子集个数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} PSetType;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3829685" y="1287780"/>
          <a:ext cx="5000625" cy="3291840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  <a:gridCol w="1000125"/>
                <a:gridCol w="1000125"/>
                <a:gridCol w="100012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data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07035" y="1631950"/>
            <a:ext cx="3201035" cy="2399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算法数据结构：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存放所有幂集，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b="1" i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存放第</a:t>
            </a:r>
            <a:r>
              <a:rPr lang="en-US" altLang="zh-CN" sz="2000" b="1" i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个子集，其中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b="1" i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][0]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存放该子集中的元素个数（子集长度），用</a:t>
            </a:r>
            <a:r>
              <a:rPr lang="en-US" altLang="zh-CN" sz="2000" b="1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记录幂集中子集的个数。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29540" y="1164590"/>
            <a:ext cx="8766175" cy="526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pset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n,PSetType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&amp;p)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的子集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i,j,m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Maxn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];	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用于保存一个子集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p.data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[0][0]=0;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=1;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置初值空集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{}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&lt;=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++)	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循环添加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{	 m=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; 		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求原子集中的子集个数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for (j=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0;j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m;j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++)	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将每个子集添加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后插入到子集中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copy(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p.data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[j],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a,p.data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[j][0]);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a[0]++;		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子集的长度增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a[a[0]]=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;	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子集尾添加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</a:t>
            </a:r>
            <a:endParaRPr lang="en-US" altLang="zh-CN" sz="2400" b="1" dirty="0" err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copy(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a,p.data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],a[0]);	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该子集插入到子集中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p.n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++;		   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子集中子集个数增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	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71755" y="6551295"/>
            <a:ext cx="896683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对于给定的</a:t>
            </a:r>
            <a:r>
              <a:rPr lang="nb-NO" altLang="zh-CN" sz="20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nb-NO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，每一个子集都要处理，有</a:t>
            </a:r>
            <a:r>
              <a:rPr lang="nb-NO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nb-NO" altLang="zh-CN" sz="2000" b="1" i="1" baseline="30000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pt-BR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nb-NO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，所以时间复杂度为</a:t>
            </a:r>
            <a:r>
              <a:rPr lang="nb-NO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O(</a:t>
            </a:r>
            <a:r>
              <a:rPr lang="nb-NO" altLang="zh-CN" sz="20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nb-NO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×2</a:t>
            </a:r>
            <a:r>
              <a:rPr lang="nb-NO" altLang="zh-CN" sz="2000" b="1" i="1" baseline="30000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nb-NO" altLang="zh-CN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nb-NO" sz="20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nb-NO" sz="2000" b="1" dirty="0">
              <a:solidFill>
                <a:srgbClr val="3907F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266700" y="4205605"/>
            <a:ext cx="8831580" cy="1678940"/>
          </a:xfrm>
          <a:prstGeom prst="rect">
            <a:avLst/>
          </a:prstGeom>
          <a:solidFill>
            <a:schemeClr val="accent1"/>
          </a:solidFill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k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)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输出子集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p		</a:t>
            </a:r>
            <a:r>
              <a:rPr lang="zh-CN" altLang="en-US" sz="2400" b="1" dirty="0" smtClean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 err="1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n-1</a:t>
            </a:r>
            <a:endParaRPr lang="en-US" altLang="zh-CN" sz="2400" b="1" i="1" dirty="0">
              <a:solidFill>
                <a:srgbClr val="99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k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flag[k] =</a:t>
            </a:r>
            <a:r>
              <a:rPr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0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;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flag, k + 1);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</a:t>
            </a:r>
            <a:endParaRPr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                              </a:t>
            </a:r>
            <a:r>
              <a:rPr lang="zh-CN" altLang="en-US" sz="2400" b="1" dirty="0" smtClean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否则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</a:t>
            </a:r>
            <a:endParaRPr sz="24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                           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flag[k] =</a:t>
            </a:r>
            <a:r>
              <a:rPr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1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;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flag, k + 1);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</a:t>
            </a:r>
            <a:endParaRPr lang="en-US" altLang="zh-CN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66383" y="3392488"/>
            <a:ext cx="4824412" cy="46037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对应的递归模型如下 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835" y="1310005"/>
            <a:ext cx="8662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可以将求解子集问题抽象为对一排n个开关所有可能状态的寻找。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递归：要求1到n这n个开关的状态子集，只需先求出2到n个开关的子集，再对每个子集要么加上0，要么加1。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647065" y="264160"/>
            <a:ext cx="78676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解法3：利用递归算法进行求解</a:t>
            </a: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（自学）</a:t>
            </a:r>
            <a:endParaRPr kumimoji="1"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469583" y="1214120"/>
            <a:ext cx="8280400" cy="5262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disp(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char 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[], int flag[])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cout&lt;&lt;"{";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for (int i = 0; i &lt;= n - 1; i++)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if (flag[i] == 1)   cout &lt;&lt;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[i] &lt;&lt; ' ';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cout &lt;&lt;"}" &lt;&lt;endl;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 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char 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[], int flag[], int k)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 if (k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&gt;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n - 1)     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disp(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flag);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else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{    flag[k] = 0;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        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, flag, k + 1);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        flag[k] = 1;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         pset(R, flag, k + 1);      }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38125" y="1297940"/>
            <a:ext cx="8051165" cy="489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 n;  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 main()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cin &gt;&gt; n;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char 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= new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char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[n];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int *flag = new int[n];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for (int i = 0; i&lt;n; i++)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cin&gt;&gt;a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[i];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pset(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, flag, 0);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delete[]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;//释放数组空间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delete[]flag;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 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546225" y="220980"/>
            <a:ext cx="51288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3.4.1 生成子集问题</a:t>
            </a:r>
            <a:endParaRPr kumimoji="1" lang="en-US" altLang="zh-CN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4443095" y="1350645"/>
            <a:ext cx="4592955" cy="1938020"/>
          </a:xfrm>
          <a:prstGeom prst="rect">
            <a:avLst/>
          </a:prstGeom>
          <a:noFill/>
          <a:ln w="12700">
            <a:solidFill>
              <a:srgbClr val="0066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问题描述：给定</a:t>
            </a:r>
            <a:r>
              <a:rPr kumimoji="1" lang="en-US" altLang="zh-CN" sz="2000" b="1" i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个重量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kumimoji="1" lang="en-US" altLang="zh-CN" sz="2000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 w</a:t>
            </a:r>
            <a:r>
              <a:rPr kumimoji="1" lang="en-US" altLang="zh-CN" sz="2000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 …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kumimoji="1" lang="en-US" altLang="zh-CN" sz="2000" b="1" i="1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000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 v</a:t>
            </a:r>
            <a:r>
              <a:rPr kumimoji="1" lang="en-US" altLang="zh-CN" sz="2000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 …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000" b="1" i="1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物品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和一个</a:t>
            </a:r>
            <a:r>
              <a:rPr kumimoji="1" lang="zh-CN" altLang="en-US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容量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背包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，求这些物品中的一个</a:t>
            </a:r>
            <a:r>
              <a:rPr kumimoji="1" lang="zh-CN" altLang="en-US" sz="20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最有价值</a:t>
            </a: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的子集，并且要能够装到背包中。</a:t>
            </a:r>
            <a:endParaRPr kumimoji="1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02360"/>
            <a:ext cx="4034155" cy="535495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250825" y="218123"/>
            <a:ext cx="8785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 0/1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背包问题（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knapsack problem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4443095" y="3592830"/>
          <a:ext cx="4320540" cy="2293620"/>
        </p:xfrm>
        <a:graphic>
          <a:graphicData uri="http://schemas.openxmlformats.org/drawingml/2006/table">
            <a:tbl>
              <a:tblPr/>
              <a:tblGrid>
                <a:gridCol w="1440180"/>
                <a:gridCol w="1440180"/>
                <a:gridCol w="1440180"/>
              </a:tblGrid>
              <a:tr h="7010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物品编号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重量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价值</a:t>
                      </a:r>
                      <a:endParaRPr kumimoji="0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505325" y="6071870"/>
            <a:ext cx="2480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pt-BR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pt-BR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=7</a:t>
            </a:r>
            <a:r>
              <a:rPr lang="zh-CN" altLang="pt-BR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时的最佳解</a:t>
            </a:r>
            <a:endParaRPr lang="zh-CN" altLang="pt-BR" sz="2400" b="1" dirty="0">
              <a:solidFill>
                <a:srgbClr val="3907F1"/>
              </a:solidFill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"/>
          <p:cNvSpPr txBox="1">
            <a:spLocks noChangeArrowheads="1"/>
          </p:cNvSpPr>
          <p:nvPr/>
        </p:nvSpPr>
        <p:spPr bwMode="auto">
          <a:xfrm>
            <a:off x="470535" y="1172845"/>
            <a:ext cx="790829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算法思想：</a:t>
            </a:r>
            <a:endParaRPr kumimoji="1" lang="en-US" altLang="zh-CN" sz="24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从给定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个物品集合的</a:t>
            </a:r>
            <a:r>
              <a:rPr kumimoji="1"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所有子集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中，找出所有可能的子集（总重量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sumw</a:t>
            </a:r>
            <a:r>
              <a:rPr lang="en-US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&lt;=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背包容量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的子集），计算每个子集的总价值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sumv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，然后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通过比较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找到价值最大的子集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将最佳方案保存在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maxsumw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maxsumv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中，最后输出最佳解。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250825" y="218123"/>
            <a:ext cx="8785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 0/1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背包问题（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knapsack problem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879475" y="243205"/>
            <a:ext cx="73856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直接采用枚举法的一般格式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40360" y="1656080"/>
            <a:ext cx="8208963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在直接采用枚举法设计算法中，主要是使用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循环语句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选择语句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循环语句用于枚举所有可能的情况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选择语句判定当前的约束条件是否为所求的解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。其基本格式如下：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8130" y="3573780"/>
            <a:ext cx="5922645" cy="230695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循环变量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取所有可能的值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	┇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(x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满足指定的约束条件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x;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┇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84150" y="304800"/>
            <a:ext cx="330581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程序执行结果如下</a:t>
            </a:r>
            <a:r>
              <a:rPr lang="zh-CN" altLang="pt-BR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pt-BR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90805" y="1136650"/>
            <a:ext cx="5762625" cy="53543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pt-BR" altLang="zh-CN" sz="2000"/>
              <a:t>0/1</a:t>
            </a:r>
            <a:r>
              <a:rPr lang="zh-CN" altLang="pt-BR" sz="2000"/>
              <a:t>背包的求解方案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序号	    选中物品   总重量   总价值     能否装入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>
                <a:solidFill>
                  <a:srgbClr val="FF0000"/>
                </a:solidFill>
              </a:rPr>
              <a:t>1	       { }		0	0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2	       { 1 }	5	4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3	       { 2 }	3	4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/>
              <a:t>4	       { 1</a:t>
            </a:r>
            <a:r>
              <a:rPr lang="en-US" altLang="pt-BR" sz="2000"/>
              <a:t>,</a:t>
            </a:r>
            <a:r>
              <a:rPr lang="pt-BR" altLang="zh-CN" sz="2000"/>
              <a:t>2 }	8	8	</a:t>
            </a:r>
            <a:r>
              <a:rPr lang="zh-CN" altLang="pt-BR" sz="2000"/>
              <a:t>否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>
                <a:solidFill>
                  <a:srgbClr val="FF0000"/>
                </a:solidFill>
              </a:rPr>
              <a:t>5	       { 3 }	2	3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6	       { 1</a:t>
            </a:r>
            <a:r>
              <a:rPr lang="en-US" altLang="pt-BR" sz="2000">
                <a:solidFill>
                  <a:srgbClr val="FF0000"/>
                </a:solidFill>
              </a:rPr>
              <a:t>,</a:t>
            </a:r>
            <a:r>
              <a:rPr lang="pt-BR" altLang="zh-CN" sz="2000">
                <a:solidFill>
                  <a:srgbClr val="FF0000"/>
                </a:solidFill>
              </a:rPr>
              <a:t>3 }	7	7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7	       { 2</a:t>
            </a:r>
            <a:r>
              <a:rPr lang="en-US" altLang="pt-BR" sz="2000">
                <a:solidFill>
                  <a:srgbClr val="FF0000"/>
                </a:solidFill>
              </a:rPr>
              <a:t>,</a:t>
            </a:r>
            <a:r>
              <a:rPr lang="pt-BR" altLang="zh-CN" sz="2000">
                <a:solidFill>
                  <a:srgbClr val="FF0000"/>
                </a:solidFill>
              </a:rPr>
              <a:t>3 }	5	7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/>
              <a:t>8	       { 1</a:t>
            </a:r>
            <a:r>
              <a:rPr lang="en-US" altLang="pt-BR" sz="2000"/>
              <a:t>,</a:t>
            </a:r>
            <a:r>
              <a:rPr lang="pt-BR" altLang="zh-CN" sz="2000"/>
              <a:t>2</a:t>
            </a:r>
            <a:r>
              <a:rPr lang="en-US" altLang="pt-BR" sz="2000"/>
              <a:t>,</a:t>
            </a:r>
            <a:r>
              <a:rPr lang="pt-BR" altLang="zh-CN" sz="2000"/>
              <a:t>3 }	10	11	</a:t>
            </a:r>
            <a:r>
              <a:rPr lang="zh-CN" altLang="pt-BR" sz="2000"/>
              <a:t>否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>
                <a:solidFill>
                  <a:srgbClr val="FF0000"/>
                </a:solidFill>
              </a:rPr>
              <a:t>9	       { 4 }	1	1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10	       { 1</a:t>
            </a:r>
            <a:r>
              <a:rPr lang="en-US" altLang="pt-BR" sz="2000">
                <a:solidFill>
                  <a:srgbClr val="FF0000"/>
                </a:solidFill>
              </a:rPr>
              <a:t>,</a:t>
            </a:r>
            <a:r>
              <a:rPr lang="pt-BR" altLang="zh-CN" sz="2000">
                <a:solidFill>
                  <a:srgbClr val="FF0000"/>
                </a:solidFill>
              </a:rPr>
              <a:t>4 }	6	5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>
                <a:solidFill>
                  <a:srgbClr val="FF0000"/>
                </a:solidFill>
              </a:rPr>
              <a:t>  </a:t>
            </a:r>
            <a:r>
              <a:rPr lang="pt-BR" altLang="zh-CN" sz="2000">
                <a:solidFill>
                  <a:srgbClr val="FF0000"/>
                </a:solidFill>
              </a:rPr>
              <a:t>11	       { 2</a:t>
            </a:r>
            <a:r>
              <a:rPr lang="en-US" altLang="pt-BR" sz="2000">
                <a:solidFill>
                  <a:srgbClr val="FF0000"/>
                </a:solidFill>
              </a:rPr>
              <a:t>,</a:t>
            </a:r>
            <a:r>
              <a:rPr lang="pt-BR" altLang="zh-CN" sz="2000">
                <a:solidFill>
                  <a:srgbClr val="FF0000"/>
                </a:solidFill>
              </a:rPr>
              <a:t>4 }	4	5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/>
              <a:t>12	       { 1</a:t>
            </a:r>
            <a:r>
              <a:rPr lang="en-US" altLang="pt-BR" sz="2000"/>
              <a:t>,</a:t>
            </a:r>
            <a:r>
              <a:rPr lang="pt-BR" altLang="zh-CN" sz="2000"/>
              <a:t>2</a:t>
            </a:r>
            <a:r>
              <a:rPr lang="en-US" altLang="pt-BR" sz="2000"/>
              <a:t>,</a:t>
            </a:r>
            <a:r>
              <a:rPr lang="pt-BR" altLang="zh-CN" sz="2000"/>
              <a:t>4 }	9	9	</a:t>
            </a:r>
            <a:r>
              <a:rPr lang="zh-CN" altLang="pt-BR" sz="2000"/>
              <a:t>否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>
                <a:solidFill>
                  <a:srgbClr val="FF0000"/>
                </a:solidFill>
              </a:rPr>
              <a:t>13	       { 3</a:t>
            </a:r>
            <a:r>
              <a:rPr lang="en-US" altLang="pt-BR" sz="2000">
                <a:solidFill>
                  <a:srgbClr val="FF0000"/>
                </a:solidFill>
              </a:rPr>
              <a:t>,</a:t>
            </a:r>
            <a:r>
              <a:rPr lang="pt-BR" altLang="zh-CN" sz="2000">
                <a:solidFill>
                  <a:srgbClr val="FF0000"/>
                </a:solidFill>
              </a:rPr>
              <a:t>4 }	3	4	</a:t>
            </a:r>
            <a:r>
              <a:rPr lang="zh-CN" altLang="pt-BR" sz="2000">
                <a:solidFill>
                  <a:srgbClr val="FF0000"/>
                </a:solidFill>
              </a:rPr>
              <a:t>能</a:t>
            </a:r>
            <a:endParaRPr lang="zh-CN" altLang="pt-BR" sz="200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/>
              <a:t>14	       { 1</a:t>
            </a:r>
            <a:r>
              <a:rPr lang="en-US" altLang="pt-BR" sz="2000"/>
              <a:t>,</a:t>
            </a:r>
            <a:r>
              <a:rPr lang="pt-BR" altLang="zh-CN" sz="2000"/>
              <a:t>3</a:t>
            </a:r>
            <a:r>
              <a:rPr lang="en-US" altLang="pt-BR" sz="2000"/>
              <a:t>,</a:t>
            </a:r>
            <a:r>
              <a:rPr lang="pt-BR" altLang="zh-CN" sz="2000"/>
              <a:t>4 }	8	8	</a:t>
            </a:r>
            <a:r>
              <a:rPr lang="zh-CN" altLang="pt-BR" sz="2000"/>
              <a:t>否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	       { 2</a:t>
            </a:r>
            <a:r>
              <a:rPr lang="en-US" altLang="pt-BR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pt-BR" altLang="zh-CN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pt-BR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pt-BR" altLang="zh-CN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}	6	8	</a:t>
            </a:r>
            <a:r>
              <a:rPr lang="zh-CN" altLang="pt-BR" sz="2000" b="1" u="sng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</a:t>
            </a:r>
            <a:endParaRPr lang="zh-CN" altLang="pt-BR" sz="2000" b="1" u="sng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zh-CN" altLang="pt-BR" sz="2000"/>
              <a:t>  </a:t>
            </a:r>
            <a:r>
              <a:rPr lang="pt-BR" altLang="zh-CN" sz="2000"/>
              <a:t>16	       { 1</a:t>
            </a:r>
            <a:r>
              <a:rPr lang="en-US" altLang="pt-BR" sz="2000"/>
              <a:t>,</a:t>
            </a:r>
            <a:r>
              <a:rPr lang="pt-BR" altLang="zh-CN" sz="2000"/>
              <a:t>2</a:t>
            </a:r>
            <a:r>
              <a:rPr lang="en-US" altLang="pt-BR" sz="2000"/>
              <a:t>,</a:t>
            </a:r>
            <a:r>
              <a:rPr lang="pt-BR" altLang="zh-CN" sz="2000"/>
              <a:t>3</a:t>
            </a:r>
            <a:r>
              <a:rPr lang="en-US" altLang="pt-BR" sz="2000"/>
              <a:t>,</a:t>
            </a:r>
            <a:r>
              <a:rPr lang="pt-BR" altLang="zh-CN" sz="2000"/>
              <a:t>4 }   11         12	</a:t>
            </a:r>
            <a:r>
              <a:rPr lang="zh-CN" altLang="pt-BR" sz="2000"/>
              <a:t>否</a:t>
            </a:r>
            <a:endParaRPr lang="zh-CN" altLang="pt-BR" sz="2000"/>
          </a:p>
          <a:p>
            <a:pPr algn="l">
              <a:lnSpc>
                <a:spcPct val="90000"/>
              </a:lnSpc>
            </a:pPr>
            <a:r>
              <a:rPr lang="zh-CN" altLang="pt-BR" sz="2000" b="1"/>
              <a:t>最佳方案为 选中物品</a:t>
            </a:r>
            <a:r>
              <a:rPr lang="en-US" altLang="zh-CN" sz="2000" b="1"/>
              <a:t>:{ 2 3 4 },</a:t>
            </a:r>
            <a:r>
              <a:rPr lang="zh-CN" altLang="en-US" sz="2000" b="1"/>
              <a:t>总重量</a:t>
            </a:r>
            <a:r>
              <a:rPr lang="en-US" altLang="zh-CN" sz="2000" b="1"/>
              <a:t>:6,</a:t>
            </a:r>
            <a:r>
              <a:rPr lang="zh-CN" altLang="en-US" sz="2000" b="1"/>
              <a:t>总价值</a:t>
            </a:r>
            <a:r>
              <a:rPr lang="en-US" altLang="zh-CN" sz="2000" b="1"/>
              <a:t>:8</a:t>
            </a:r>
            <a:endParaRPr lang="en-US" altLang="zh-CN" sz="2000" b="1"/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5983605" y="1212215"/>
          <a:ext cx="2999740" cy="2314575"/>
        </p:xfrm>
        <a:graphic>
          <a:graphicData uri="http://schemas.openxmlformats.org/drawingml/2006/table">
            <a:tbl>
              <a:tblPr/>
              <a:tblGrid>
                <a:gridCol w="1254760"/>
                <a:gridCol w="791210"/>
                <a:gridCol w="953770"/>
              </a:tblGrid>
              <a:tr h="462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楷体" panose="02010609060101010101" charset="-122"/>
                          <a:ea typeface="楷体" panose="02010609060101010101" charset="-122"/>
                          <a:cs typeface="Times New Roman" panose="02020603050405020304" pitchFamily="18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楷体" panose="02010609060101010101" charset="-122"/>
                        <a:ea typeface="楷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16345" y="3736340"/>
            <a:ext cx="2480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pt-BR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pt-BR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=7</a:t>
            </a:r>
            <a:r>
              <a:rPr lang="zh-CN" altLang="pt-BR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时的最佳解</a:t>
            </a:r>
            <a:endParaRPr lang="zh-CN" altLang="pt-BR" sz="2400" b="1" dirty="0">
              <a:solidFill>
                <a:srgbClr val="3907F1"/>
              </a:solidFill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12395" y="71755"/>
            <a:ext cx="8955405" cy="6739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#define Maxn 10		//最大的n值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#define MaxSize 1000	//最大的子集个数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typedef struct		//定义幂集类型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	int data[MaxSize][Maxn];//data[i][0]表示该子集的长度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int n;			//子集个数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 PSetType;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void copy(int a[],int b[],int m)		//将a[0..m]复制到b[0..m]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	int i;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for (i=0;i&lt;=m;i++)	b[i]=a[i];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void pset(int n,PSetType &amp;p)	//求1～n的幂集p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	int i,j,m;	int a[Maxn];	//a用于保存一个子集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p.data[0][0]=0; p.n=1;	//置初值空集{}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for (i=1;i&lt;=n;i++)	//循环添加1～n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{	m=p.n; 		//求原幂集中的子集个数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for (j=0;j&lt;m;j++)//将每个子集添加i后插入到幂集中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{	copy(p.data[j],a,p.data[j][0]);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a[0]++;		//子集的长度增1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a[a[0]]=i;	//子集尾添加i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copy(a,p.data[p.n],a[0]);	//该子集插入到幂集中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p.n++;	//幂集中子集个数增1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</a:rPr>
              <a:t>利用求子集问题解法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</a:rPr>
              <a:t>的算法实现</a:t>
            </a:r>
            <a:endParaRPr lang="zh-CN" altLang="en-US" sz="2000" b="1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12395" y="71755"/>
            <a:ext cx="8955405" cy="680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void knap(PSetType p,int w[],int v[],int C)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   int i,j</a:t>
            </a:r>
            <a:r>
              <a:rPr lang="en-US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sumw,sumv;</a:t>
            </a:r>
            <a:endParaRPr lang="pt-BR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 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int maxi,maxsumw=0,maxsumv=0;</a:t>
            </a:r>
            <a:endParaRPr lang="pt-BR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 　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  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序号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\t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选中物品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\t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总重量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\t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总价值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\t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能否装入</a:t>
            </a:r>
            <a:r>
              <a:rPr lang="pt-BR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\n");</a:t>
            </a:r>
            <a:endParaRPr lang="pt-BR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pt-BR" sz="2000" b="1">
                <a:solidFill>
                  <a:srgbClr val="00B050"/>
                </a:solidFill>
                <a:latin typeface="Times New Roman" panose="02020603050405020304" pitchFamily="18" charset="0"/>
              </a:rPr>
              <a:t> 　</a:t>
            </a:r>
            <a:r>
              <a:rPr lang="nb-NO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for (i=0;i&lt;p.n;i++)</a:t>
            </a:r>
            <a:endParaRPr lang="nb-NO" altLang="zh-CN" sz="2000" b="1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rgbClr val="00B050"/>
                </a:solidFill>
                <a:latin typeface="Times New Roman" panose="02020603050405020304" pitchFamily="18" charset="0"/>
              </a:rPr>
              <a:t> 　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    printf("  %d\t",i+1);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   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sumw=sumv=0;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   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printf("{ ");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  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for (j=1;j&lt;=p.data[i][0];j++)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  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    printf("%d ",p.data[i][j]);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　    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sumw+=w[p.data[i][j]-1];</a:t>
            </a:r>
            <a:r>
              <a:rPr lang="nb-NO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sumv</a:t>
            </a:r>
            <a:r>
              <a:rPr lang="nb-NO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+=v[p.data[i][j]-1];</a:t>
            </a:r>
            <a:endParaRPr lang="nb-NO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   printf("}\t\t%d\t%d\t",sumw,sumv);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　　  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if (sumw&lt;=C)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　　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printf("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能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\n");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　　　　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if (sumv&gt;maxsumv)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　　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{    maxsumw=sumw;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　　　　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maxsumv=sumv;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　　　　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maxi=i;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　　　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　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　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else printf("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否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\n");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4295" y="1160145"/>
            <a:ext cx="8910955" cy="532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最佳方案为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选中物品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:");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printf("{ 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for (j=1;j&lt;=p.data[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maxi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][0];j++)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printf("%d ",p.data[maxi][j]);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printf("},");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printf("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总重量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:%d,</a:t>
            </a:r>
            <a:r>
              <a:rPr lang="zh-CN" altLang="pt-BR" sz="2000" b="1">
                <a:solidFill>
                  <a:schemeClr val="tx1"/>
                </a:solidFill>
                <a:latin typeface="Times New Roman" panose="02020603050405020304" pitchFamily="18" charset="0"/>
              </a:rPr>
              <a:t>总价值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:%d\n",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maxsumw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maxsumv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int main()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{	int n=4,W=7;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PSetType p;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int w[]={5,3,2,1};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int v[]={4,4,3,1};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pset(n,p);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printf("0/1背包的求解方案\n",n);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	knap(p,w,v,W);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printf("\n");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655" name="Text Box 167"/>
          <p:cNvSpPr txBox="1">
            <a:spLocks noChangeArrowheads="1"/>
          </p:cNvSpPr>
          <p:nvPr/>
        </p:nvSpPr>
        <p:spPr bwMode="auto">
          <a:xfrm>
            <a:off x="635" y="53340"/>
            <a:ext cx="9095105" cy="1014730"/>
          </a:xfrm>
          <a:prstGeom prst="rect">
            <a:avLst/>
          </a:prstGeom>
          <a:solidFill>
            <a:srgbClr val="CCCC00"/>
          </a:solidFill>
          <a:ln w="2857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0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枚举法求解</a:t>
            </a:r>
            <a:r>
              <a:rPr lang="en-US" altLang="zh-CN" sz="20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r>
              <a:rPr lang="zh-CN" altLang="en-US" sz="1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背包问题的算法分析：</a:t>
            </a:r>
            <a:endParaRPr lang="zh-CN" altLang="en-US" sz="1800" b="1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对于一个具有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个元素的集合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其子集数量是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1" i="1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不论生成子集的算法效率有多高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枚举法都会导致一个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Ω(2</a:t>
            </a:r>
            <a:r>
              <a:rPr lang="en-US" altLang="zh-CN" sz="2000" b="1" i="1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的算法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81305" y="1231900"/>
            <a:ext cx="86550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90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问题描述：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对于给定的正整数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），求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的所有全排列。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323850" y="2060575"/>
            <a:ext cx="8351838" cy="2122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3907F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问题求解：</a:t>
            </a:r>
            <a:endParaRPr lang="zh-CN" altLang="en-US" sz="2400" b="1">
              <a:solidFill>
                <a:srgbClr val="3907F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增量穷举法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。产生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全排列的过程如图所示，这里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，采用一个顺序栈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，栈中每个元素存放一个排列（用数组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表示，为了简便，用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[1..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存放一个排列）及其长度（用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表示），另设一个栈顶指针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684530" y="4291965"/>
          <a:ext cx="7848600" cy="221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图片" r:id="rId1" imgW="4191000" imgH="963295" progId="Word.Picture.8">
                  <p:embed/>
                </p:oleObj>
              </mc:Choice>
              <mc:Fallback>
                <p:oleObj name="图片" r:id="rId1" imgW="4191000" imgH="963295" progId="Word.Picture.8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530" y="4291965"/>
                        <a:ext cx="7848600" cy="22174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250825" y="218123"/>
            <a:ext cx="8785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3.4.3  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求解全排列问题</a:t>
            </a:r>
            <a:endParaRPr kumimoji="1"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899795" y="279718"/>
            <a:ext cx="3887788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对应的过程如下：</a:t>
            </a:r>
            <a:endParaRPr lang="zh-CN" altLang="en-US" sz="32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468313" y="1291908"/>
            <a:ext cx="8208962" cy="4523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f(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n)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{1},1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）进栈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while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栈不空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取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栈顶元素的长度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if (m==n)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输出一个排列并退栈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else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栈顶元素序列复制到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中并退栈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中的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～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m+1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的位置上插入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m+1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构成一个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       排列（中间结果）并进栈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0160" y="5876290"/>
            <a:ext cx="9002395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对于给定的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，每一种全排列都必须处理，有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种，所以算法的时间复杂度为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pt-BR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!)</a:t>
            </a:r>
            <a:r>
              <a:rPr lang="zh-CN" altLang="pt-BR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41300" y="95250"/>
            <a:ext cx="8497888" cy="6462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perm(int n)		//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输出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1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～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n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的所有全排列</a:t>
            </a:r>
            <a:endParaRPr lang="zh-CN" altLang="nb-NO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 int j,m; int b[Maxn],c[Maxn];//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用于临时存放一个排列</a:t>
            </a:r>
            <a:endParaRPr lang="zh-CN" altLang="nb-NO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StackType st;		//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定义一个顺序栈</a:t>
            </a:r>
            <a:endParaRPr lang="zh-CN" altLang="nb-NO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st.top=-1;		</a:t>
            </a:r>
            <a:r>
              <a:rPr lang="nb-NO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	//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初始化顺序栈</a:t>
            </a:r>
            <a:endParaRPr lang="zh-CN" altLang="nb-NO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st.top++;		</a:t>
            </a:r>
            <a:r>
              <a:rPr lang="nb-NO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	//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将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1</a:t>
            </a: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进栈</a:t>
            </a:r>
            <a:endParaRPr lang="zh-CN" altLang="nb-NO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nb-NO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st.data[st.top].a[1]=1; st.data[st.top].m=1;</a:t>
            </a:r>
            <a:endParaRPr lang="nb-NO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nb-NO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while 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!=-1)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栈不空循环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	 m=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st.data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].m;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取栈顶元素的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值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if (m==n)	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找到一种全排列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输出并退栈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pt-B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</a:t>
            </a:r>
            <a:r>
              <a:rPr lang="zh-CN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</a:t>
            </a:r>
            <a:r>
              <a:rPr lang="pt-B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disp(st.data[st.top].a,n</a:t>
            </a:r>
            <a:r>
              <a:rPr lang="pt-BR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);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-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-;//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退栈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else		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找到一种部分排序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copy(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st.data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].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a,c,m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);//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取出栈顶排列到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中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--;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退栈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for (j=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1;j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&lt;=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m+1;j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++)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	  copy(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c,b,m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);//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c[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1..m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]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中部分排序复制到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中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insert(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b,m,j,m+1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);	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将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m+1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插入到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b[j]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处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++;		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进栈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copy(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b,st.data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].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a,m+1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st.data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st.top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].m=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m+1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60" name="文本框 326659"/>
          <p:cNvSpPr txBox="1"/>
          <p:nvPr/>
        </p:nvSpPr>
        <p:spPr>
          <a:xfrm>
            <a:off x="250825" y="1799590"/>
            <a:ext cx="8785860" cy="156845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algn="l">
              <a:buClrTx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R={r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是要进行排列的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=R-{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中元素的全排列记为</a:t>
            </a:r>
            <a:r>
              <a:rPr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perm(X)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</a:pPr>
            <a:r>
              <a:rPr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)perm(X)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表示在全排列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perm(X)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的每一个排列前加上前缀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得到的排列。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6661" name="文本框 326660"/>
          <p:cNvSpPr txBox="1"/>
          <p:nvPr/>
        </p:nvSpPr>
        <p:spPr>
          <a:xfrm>
            <a:off x="434975" y="4151630"/>
            <a:ext cx="8369300" cy="119888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>
              <a:buClrTx/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perm(R)=(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是集合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中唯一的元素；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n&gt;1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perm(R)=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)perm(R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)perm(R</a:t>
            </a:r>
            <a:r>
              <a:rPr lang="en-US" altLang="zh-CN" sz="24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)perm(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250825" y="218123"/>
            <a:ext cx="8785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3.4.3  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求解全排列问题</a:t>
            </a:r>
            <a:endParaRPr kumimoji="1" lang="en-US" altLang="zh-CN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23533" y="1134110"/>
            <a:ext cx="5891224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解法2：用递归方法求解全排列问题</a:t>
            </a:r>
            <a:endParaRPr kumimoji="1" lang="en-US" altLang="zh-CN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3510915"/>
            <a:ext cx="4009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的全排列可归纳定义如下：</a:t>
            </a:r>
            <a:endParaRPr lang="zh-CN" altLang="en-US" sz="24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940" y="5633085"/>
            <a:ext cx="869188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可以</a:t>
            </a:r>
            <a:r>
              <a:rPr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将整组数中的所有的数分别与第一个数交换，</a:t>
            </a:r>
            <a:r>
              <a:rPr lang="zh-CN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然后再求解</a:t>
            </a:r>
            <a:r>
              <a:rPr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后n-1个数的全排列。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/>
      <p:bldP spid="326661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5" y="103505"/>
            <a:ext cx="9042400" cy="6739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swap(int &amp;a, int &amp;b) 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int m;     m = a;     a = b;    b = m;             }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perm(int R[], int k, int n) 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 int i;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if(k == n) //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输出一组排列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{   for(i = 0; i &lt; n; i++)       printf("%d ", R[i]);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printf("\n");            }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else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{   for(i = k; i &lt; n; i++)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{   swap(R[k], R[i]);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   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</a:rPr>
              <a:t>perm(R, k + 1, n); 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swap(R[k], R[i]);         }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}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</a:rPr>
              <a:t>void main() 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int R[] = {a, b, c, d}; int n=4;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</a:rPr>
              <a:t>perm(R, 0, n); 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828800" y="247650"/>
            <a:ext cx="5486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任务分配问题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12"/>
          <p:cNvSpPr txBox="1">
            <a:spLocks noChangeArrowheads="1"/>
          </p:cNvSpPr>
          <p:nvPr/>
        </p:nvSpPr>
        <p:spPr bwMode="auto">
          <a:xfrm>
            <a:off x="357188" y="2166938"/>
            <a:ext cx="85090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32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en-US" altLang="zh-CN" sz="32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kumimoji="1" lang="zh-CN" altLang="en-US" sz="3200" b="1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  假设有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个任务需要分配给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个人执行，每个任务只分配给一个人，每个人只分配一个任务，且第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个任务分配给第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个人的成本是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1≤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, 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kumimoji="1"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），任务分配问题要求找出</a:t>
            </a:r>
            <a:r>
              <a:rPr kumimoji="1" lang="zh-CN" altLang="en-US" sz="32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总成本最小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的分配方案。 </a:t>
            </a:r>
            <a:endParaRPr kumimoji="1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239395" y="1158875"/>
            <a:ext cx="8706485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编写一个程序，输出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之间的所有完全数。所谓完全数，是指这样的数，该数的各因子（除该数本身外）之和正好等于该数本身，例如：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6=1+2+3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28=1+2+4+7+14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40030" y="3096895"/>
            <a:ext cx="8705850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先考虑对于一个整数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，如何判断它是否为完全数。从数学知识可知：一个数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的除该数本身外的所有因子都在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之间。算法中要取得因子之和，只要在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之间找到所有整除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的数，将其累加起来即可。如果累加和与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本身相等，则表示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是一个完全数，可以将</a:t>
            </a:r>
            <a:r>
              <a:rPr lang="en-US" altLang="zh-CN" sz="2400" i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输出。其循环格式为：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729105" y="5034915"/>
            <a:ext cx="5130165" cy="1568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for (m=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2;m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1000;m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  求出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的所有因子之和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s;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if (m==s)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s;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4486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  <a:r>
              <a:rPr kumimoji="1" lang="en-US" altLang="zh-CN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可以用矩阵表示任务分配问题的成本，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矩阵元素</a:t>
            </a:r>
            <a:r>
              <a:rPr kumimoji="1"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代表将任务</a:t>
            </a:r>
            <a:r>
              <a:rPr kumimoji="1"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分配给人员</a:t>
            </a:r>
            <a:r>
              <a:rPr kumimoji="1"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的成本。 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539" name="Group 11"/>
          <p:cNvGrpSpPr/>
          <p:nvPr/>
        </p:nvGrpSpPr>
        <p:grpSpPr bwMode="auto">
          <a:xfrm>
            <a:off x="1681163" y="2098675"/>
            <a:ext cx="5818187" cy="2295525"/>
            <a:chOff x="1141" y="1514"/>
            <a:chExt cx="3665" cy="1446"/>
          </a:xfrm>
        </p:grpSpPr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1141" y="1514"/>
              <a:ext cx="3665" cy="1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C=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5543" name="AutoShape 7"/>
            <p:cNvSpPr>
              <a:spLocks noChangeArrowheads="1"/>
            </p:cNvSpPr>
            <p:nvPr/>
          </p:nvSpPr>
          <p:spPr bwMode="auto">
            <a:xfrm>
              <a:off x="1738" y="1864"/>
              <a:ext cx="1613" cy="1096"/>
            </a:xfrm>
            <a:prstGeom prst="bracketPair">
              <a:avLst>
                <a:gd name="adj" fmla="val 4144"/>
              </a:avLst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18000" bIns="10800"/>
            <a:lstStyle/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9           2           7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6           4           3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5           8           1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1681" y="1533"/>
              <a:ext cx="20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b="1">
                  <a:latin typeface="Times New Roman" panose="02020603050405020304" pitchFamily="18" charset="0"/>
                </a:rPr>
                <a:t>任务</a:t>
              </a:r>
              <a:r>
                <a:rPr lang="en-US" altLang="zh-CN" sz="2400" b="1">
                  <a:latin typeface="Times New Roman" panose="02020603050405020304" pitchFamily="18" charset="0"/>
                </a:rPr>
                <a:t>1  </a:t>
              </a:r>
              <a:r>
                <a:rPr lang="zh-CN" altLang="en-US" sz="2400" b="1">
                  <a:latin typeface="Times New Roman" panose="02020603050405020304" pitchFamily="18" charset="0"/>
                </a:rPr>
                <a:t>任务</a:t>
              </a:r>
              <a:r>
                <a:rPr lang="en-US" altLang="zh-CN" sz="2400" b="1">
                  <a:latin typeface="Times New Roman" panose="02020603050405020304" pitchFamily="18" charset="0"/>
                </a:rPr>
                <a:t>2  </a:t>
              </a:r>
              <a:r>
                <a:rPr lang="zh-CN" altLang="en-US" sz="2400" b="1">
                  <a:latin typeface="Times New Roman" panose="02020603050405020304" pitchFamily="18" charset="0"/>
                </a:rPr>
                <a:t>任务</a:t>
              </a:r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3410" y="1970"/>
              <a:ext cx="621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b="1">
                  <a:latin typeface="Times New Roman" panose="02020603050405020304" pitchFamily="18" charset="0"/>
                </a:rPr>
                <a:t>人员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400" b="1">
                  <a:latin typeface="Times New Roman" panose="02020603050405020304" pitchFamily="18" charset="0"/>
                </a:rPr>
                <a:t>人员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400" b="1">
                  <a:latin typeface="Times New Roman" panose="02020603050405020304" pitchFamily="18" charset="0"/>
                </a:rPr>
                <a:t>人员</a:t>
              </a:r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5540" name="Text Box 10"/>
          <p:cNvSpPr txBox="1">
            <a:spLocks noChangeArrowheads="1"/>
          </p:cNvSpPr>
          <p:nvPr/>
        </p:nvSpPr>
        <p:spPr bwMode="auto">
          <a:xfrm>
            <a:off x="520700" y="4652963"/>
            <a:ext cx="817880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kumimoji="1" lang="en-US" altLang="zh-CN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任务分配问题就是在分配成本矩阵中的</a:t>
            </a:r>
            <a:r>
              <a:rPr kumimoji="1" lang="zh-CN" altLang="en-US" sz="28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每一行选取一个元素，这些元素分别属于不同的列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，并且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元素之和最小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752600" y="187960"/>
            <a:ext cx="5486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任务分配问题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19075" y="4437063"/>
            <a:ext cx="8770938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因此用蛮力法解决任务分配问题要求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生成整数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</a:t>
            </a:r>
            <a:r>
              <a:rPr kumimoji="1" lang="en-US" altLang="zh-CN" sz="24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的全排列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，然后把成本矩阵中的相应元素相加来求得每种分配方案的总成本，最后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选出具有最小和的方案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4" name="矩形 1"/>
          <p:cNvSpPr>
            <a:spLocks noChangeArrowheads="1"/>
          </p:cNvSpPr>
          <p:nvPr/>
        </p:nvSpPr>
        <p:spPr bwMode="auto">
          <a:xfrm>
            <a:off x="219075" y="1700213"/>
            <a:ext cx="8497888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解题思路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可以用一个</a:t>
            </a:r>
            <a:r>
              <a:rPr kumimoji="1" lang="en-US" altLang="zh-CN" sz="24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400" b="1" baseline="-3000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4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j</a:t>
            </a:r>
            <a:r>
              <a:rPr kumimoji="1" lang="en-US" altLang="zh-CN" sz="2400" b="1" baseline="-3000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…,</a:t>
            </a:r>
            <a:r>
              <a:rPr kumimoji="1" lang="en-US" altLang="zh-CN" sz="2400" b="1" i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j</a:t>
            </a:r>
            <a:r>
              <a:rPr kumimoji="1" lang="en-US" altLang="zh-CN" sz="2400" b="1" i="1" baseline="-3000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来描述任务分配问题的一个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可能解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，其中第</a:t>
            </a:r>
            <a:r>
              <a:rPr kumimoji="1" lang="en-US" altLang="zh-CN" sz="24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个分量</a:t>
            </a:r>
            <a:r>
              <a:rPr kumimoji="1" lang="en-US" altLang="zh-CN" sz="24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400" b="1" i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1≤</a:t>
            </a:r>
            <a:r>
              <a:rPr kumimoji="1" lang="en-US" altLang="zh-CN" sz="24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kumimoji="1" lang="en-US" altLang="zh-CN" sz="24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）表示在第</a:t>
            </a:r>
            <a:r>
              <a:rPr kumimoji="1" lang="en-US" altLang="zh-CN" sz="24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行中选择的列号。</a:t>
            </a:r>
            <a:endParaRPr kumimoji="1" lang="en-US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例如（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2,3,1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）表示：任务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分配给人员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、任务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分配给人员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、任务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分配给人员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752600" y="187960"/>
            <a:ext cx="5486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任务分配问题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20775"/>
            <a:ext cx="77771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217863"/>
            <a:ext cx="828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Box 1"/>
          <p:cNvSpPr txBox="1">
            <a:spLocks noChangeArrowheads="1"/>
          </p:cNvSpPr>
          <p:nvPr/>
        </p:nvSpPr>
        <p:spPr bwMode="auto">
          <a:xfrm>
            <a:off x="4114800" y="5732463"/>
            <a:ext cx="5540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……</a:t>
            </a:r>
            <a:endParaRPr lang="zh-CN" altLang="en-US" sz="2400" b="1"/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6897688" y="5732463"/>
            <a:ext cx="55403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……</a:t>
            </a:r>
            <a:endParaRPr lang="zh-CN" altLang="en-US" sz="2400" b="1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752600" y="187960"/>
            <a:ext cx="5486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任务分配问题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en-US" altLang="zh-CN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b="1" smtClean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由于任务分配问题需要考虑的排列数量是</a:t>
            </a:r>
            <a:r>
              <a:rPr lang="en-US" altLang="zh-CN" b="1" i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，因此，其</a:t>
            </a:r>
            <a:r>
              <a:rPr lang="zh-CN" altLang="en-US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时间下界是</a:t>
            </a:r>
            <a:r>
              <a:rPr lang="en-US" altLang="zh-CN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 </a:t>
            </a:r>
            <a:r>
              <a:rPr kumimoji="1" lang="en-US" altLang="zh-CN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b="1" i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b="1" smtClean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!)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。所以，除了该问题的一些规模非常小的实例，蛮力法几乎是不实用的。 </a:t>
            </a:r>
            <a:endParaRPr lang="zh-CN" altLang="en-US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752600" y="187960"/>
            <a:ext cx="54864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3.4.4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任务分配问题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52070" y="285115"/>
            <a:ext cx="90398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3.4.5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子段和（</a:t>
            </a:r>
            <a:r>
              <a:rPr kumimoji="1"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最大连续子序列和</a:t>
            </a: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问题</a:t>
            </a:r>
            <a:r>
              <a:rPr kumimoji="1"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8" name="Rectangle 9"/>
          <p:cNvSpPr>
            <a:spLocks noChangeArrowheads="1"/>
          </p:cNvSpPr>
          <p:nvPr/>
        </p:nvSpPr>
        <p:spPr bwMode="auto">
          <a:xfrm>
            <a:off x="4386263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10" name="Rectangle 11"/>
          <p:cNvSpPr>
            <a:spLocks noChangeArrowheads="1"/>
          </p:cNvSpPr>
          <p:nvPr/>
        </p:nvSpPr>
        <p:spPr bwMode="auto">
          <a:xfrm>
            <a:off x="42338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00" y="3748405"/>
            <a:ext cx="86829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个元素的序列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-6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-7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-9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的最大字段和？</a:t>
            </a:r>
            <a:endParaRPr lang="zh-CN" altLang="en-US" sz="24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03200" y="1120458"/>
            <a:ext cx="835342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问题描述：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给定一个有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）个整数的序列，要求求出其中最大连续子序列的和。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35" y="2406650"/>
            <a:ext cx="814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例如序列（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-4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13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-5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）的最大子序列和为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20</a:t>
            </a:r>
            <a:endParaRPr lang="en-US" altLang="zh-CN" sz="24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330" y="5288915"/>
            <a:ext cx="8456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-6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-7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-9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的最大字段和是</a:t>
            </a:r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16</a:t>
            </a:r>
            <a:endParaRPr lang="en-US" altLang="zh-CN" sz="24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1242695"/>
            <a:ext cx="8208962" cy="2491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设含有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个整数的序列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0..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，其中任何连续子序列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）求出它的所有元素之和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，并通过比较将最大值存放在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maxSum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中，最后返回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maxSum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这种解法是通过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穷举所有连续子序列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（一个连续子序列由起始下标</a:t>
            </a:r>
            <a:r>
              <a:rPr lang="en-US" altLang="zh-CN" sz="24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和终止下标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确定）来得到，是典型的穷举法思想。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971550" y="3964940"/>
            <a:ext cx="62642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[0]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[1]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+1]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+1] …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>
                <a:latin typeface="Times New Roman" panose="02020603050405020304" pitchFamily="18" charset="0"/>
              </a:rPr>
              <a:t>1]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5108" name="AutoShape 4"/>
          <p:cNvSpPr/>
          <p:nvPr/>
        </p:nvSpPr>
        <p:spPr bwMode="auto">
          <a:xfrm rot="16200000">
            <a:off x="3744119" y="3713321"/>
            <a:ext cx="215900" cy="1728788"/>
          </a:xfrm>
          <a:prstGeom prst="leftBrace">
            <a:avLst>
              <a:gd name="adj1" fmla="val 66728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276600" y="4605973"/>
            <a:ext cx="151288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thisSum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5110" name="AutoShape 6"/>
          <p:cNvSpPr>
            <a:spLocks noChangeArrowheads="1"/>
          </p:cNvSpPr>
          <p:nvPr/>
        </p:nvSpPr>
        <p:spPr bwMode="auto">
          <a:xfrm>
            <a:off x="3708400" y="5024438"/>
            <a:ext cx="358775" cy="431800"/>
          </a:xfrm>
          <a:prstGeom prst="downArrow">
            <a:avLst>
              <a:gd name="adj1" fmla="val 50000"/>
              <a:gd name="adj2" fmla="val 30088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3276600" y="5376545"/>
            <a:ext cx="16557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maxSum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4064635" y="5026978"/>
            <a:ext cx="93662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MAX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1763713" y="5675948"/>
            <a:ext cx="1728787" cy="101473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4" name="AutoShape 10"/>
          <p:cNvSpPr/>
          <p:nvPr/>
        </p:nvSpPr>
        <p:spPr bwMode="auto">
          <a:xfrm>
            <a:off x="3419475" y="5891848"/>
            <a:ext cx="144463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19050">
            <a:solidFill>
              <a:srgbClr val="0066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3708400" y="5891848"/>
            <a:ext cx="1584325" cy="46037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020128"/>
            <a:ext cx="8713788" cy="439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long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maxSubSum1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a[],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n)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 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i,j,k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long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maxSum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=a[0],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thisSum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for 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0;i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n;i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++)		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两重循环穷举所有的连续子序列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	 for (j=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i;j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n;j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++)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{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thisSum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=0;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for (k=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i;k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&lt;=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j;k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++)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thisSum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+=a[k];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if 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thisSum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&gt;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maxSum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)  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通过比较求最大连续子序列之和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　　　　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maxSum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=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thisSum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　　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return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maxSum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5397818"/>
            <a:ext cx="835342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maxSubSum1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算法中用了三重循环，所以有：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6038850"/>
            <a:ext cx="82073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T(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)=                                                                                  =O(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617345" y="5707380"/>
          <a:ext cx="541528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69189600" imgH="10058400" progId="Equation.3">
                  <p:embed/>
                </p:oleObj>
              </mc:Choice>
              <mc:Fallback>
                <p:oleObj name="公式" r:id="rId1" imgW="69189600" imgH="100584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345" y="5707380"/>
                        <a:ext cx="5415280" cy="923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1164590"/>
            <a:ext cx="8569325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改进前面的解法，在求两个相邻子序列和时，它们之间是关联的，例如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[0..3]</a:t>
            </a:r>
            <a:r>
              <a:rPr lang="zh-CN" altLang="en-US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子序列和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[0]+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[1]+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[2]+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[3]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[0..4]</a:t>
            </a:r>
            <a:r>
              <a:rPr lang="zh-CN" altLang="en-US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子序列和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[0]+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[1]+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[2]+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[3]+</a:t>
            </a:r>
            <a:r>
              <a:rPr lang="en-US" altLang="zh-CN" sz="2400" b="1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[4]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，在前者计算出来后，求后者时只需在前者基础上加以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[4]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即可，没有必要每次都重复计算。从而提高了算法效率。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605" y="3114040"/>
            <a:ext cx="7776845" cy="3488055"/>
            <a:chOff x="623" y="4904"/>
            <a:chExt cx="12247" cy="5493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1530" y="4904"/>
              <a:ext cx="11340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[0]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[1]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+1]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>
                  <a:latin typeface="Times New Roman" panose="02020603050405020304" pitchFamily="18" charset="0"/>
                </a:rPr>
                <a:t>1]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</a:rPr>
                <a:t>] …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400" b="1">
                  <a:latin typeface="Times New Roman" panose="02020603050405020304" pitchFamily="18" charset="0"/>
                </a:rPr>
                <a:t>1]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0" name="AutoShape 4"/>
            <p:cNvSpPr/>
            <p:nvPr/>
          </p:nvSpPr>
          <p:spPr bwMode="auto">
            <a:xfrm rot="16200000">
              <a:off x="5896" y="4507"/>
              <a:ext cx="340" cy="2723"/>
            </a:xfrm>
            <a:prstGeom prst="leftBrace">
              <a:avLst>
                <a:gd name="adj1" fmla="val 6672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4898" y="6081"/>
              <a:ext cx="2382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thisSum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623" y="6759"/>
              <a:ext cx="2607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maxSum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230" y="7544"/>
              <a:ext cx="147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5" name="AutoShape 9"/>
            <p:cNvSpPr/>
            <p:nvPr/>
          </p:nvSpPr>
          <p:spPr bwMode="auto">
            <a:xfrm rot="16200000">
              <a:off x="6931" y="4807"/>
              <a:ext cx="300" cy="4647"/>
            </a:xfrm>
            <a:prstGeom prst="leftBrace">
              <a:avLst>
                <a:gd name="adj1" fmla="val 129097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</a:ln>
            <a:effectLst/>
          </p:spPr>
          <p:txBody>
            <a:bodyPr vert="eaVert" wrap="none" anchor="ctr"/>
            <a:lstStyle/>
            <a:p>
              <a:endParaRPr lang="zh-CN" altLang="zh-CN" sz="2400" b="1">
                <a:solidFill>
                  <a:srgbClr val="99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5953" y="7439"/>
              <a:ext cx="3062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thisSum+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3005" y="6531"/>
              <a:ext cx="1813" cy="45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3118" y="7326"/>
              <a:ext cx="2722" cy="56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9" name="Text Box 13"/>
            <p:cNvSpPr txBox="1">
              <a:spLocks noChangeArrowheads="1"/>
            </p:cNvSpPr>
            <p:nvPr/>
          </p:nvSpPr>
          <p:spPr bwMode="auto">
            <a:xfrm>
              <a:off x="4818" y="8799"/>
              <a:ext cx="2722" cy="1598"/>
            </a:xfrm>
            <a:prstGeom prst="rect">
              <a:avLst/>
            </a:prstGeom>
            <a:noFill/>
            <a:ln w="571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3005" y="5964"/>
              <a:ext cx="147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MAX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282575" y="1240155"/>
            <a:ext cx="8640445" cy="439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long maxSubSum2(int a[],int n)</a:t>
            </a:r>
            <a:endParaRPr lang="en-US" altLang="zh-CN" sz="2000" b="1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{   int i,j;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long maxSum=a[0],thisSum;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for (i=0;i&lt;n;i++)  </a:t>
            </a:r>
            <a:r>
              <a:rPr lang="en-US" altLang="zh-CN" sz="2000" b="1" dirty="0">
                <a:latin typeface="Times New Roman" panose="02020603050405020304" pitchFamily="18" charset="0"/>
                <a:sym typeface="+mn-ea"/>
              </a:rPr>
              <a:t>// i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是子列左端位置</a:t>
            </a:r>
            <a:endParaRPr lang="zh-CN" altLang="en-US" sz="1800" b="1" dirty="0">
              <a:solidFill>
                <a:srgbClr val="00B050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{	 thisSum=0;     </a:t>
            </a:r>
            <a:r>
              <a:rPr lang="en-US" altLang="zh-CN" sz="2000" b="1" dirty="0">
                <a:latin typeface="Times New Roman" panose="02020603050405020304" pitchFamily="18" charset="0"/>
                <a:sym typeface="+mn-ea"/>
              </a:rPr>
              <a:t>// t</a:t>
            </a:r>
            <a:r>
              <a:rPr lang="en-US" altLang="zh-CN" sz="2000" b="1" dirty="0" err="1">
                <a:latin typeface="Times New Roman" panose="02020603050405020304" pitchFamily="18" charset="0"/>
                <a:sym typeface="+mn-ea"/>
              </a:rPr>
              <a:t>hisSum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是从</a:t>
            </a:r>
            <a:r>
              <a:rPr lang="en-US" altLang="zh-CN" sz="2000" b="1" dirty="0">
                <a:latin typeface="Times New Roman" panose="02020603050405020304" pitchFamily="18" charset="0"/>
                <a:sym typeface="+mn-ea"/>
              </a:rPr>
              <a:t>a[i]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sym typeface="+mn-ea"/>
              </a:rPr>
              <a:t>a[j]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的子列和</a:t>
            </a:r>
            <a:endParaRPr lang="zh-CN" altLang="en-US" sz="1800" b="1" dirty="0">
              <a:solidFill>
                <a:srgbClr val="00B050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for (j=i;j&lt;n;j++)</a:t>
            </a:r>
            <a:r>
              <a:rPr lang="en-US" altLang="zh-CN" sz="2000" b="1" dirty="0">
                <a:latin typeface="Times New Roman" panose="02020603050405020304" pitchFamily="18" charset="0"/>
                <a:sym typeface="+mn-ea"/>
              </a:rPr>
              <a:t>// j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是子列右端位置</a:t>
            </a:r>
            <a:endParaRPr lang="zh-CN" altLang="en-US" sz="1800" b="1" dirty="0">
              <a:solidFill>
                <a:srgbClr val="00B050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{      thisSum+=a[j];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对于相同的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，不同的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，只要在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j-1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次循环的基础上累加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项即可*</a:t>
            </a:r>
            <a:r>
              <a:rPr lang="en-US" altLang="zh-CN" sz="20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/</a:t>
            </a:r>
            <a:b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</a:br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　　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if (thisSum&gt;maxSum)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　　　　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maxSum=thisSum;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solidFill>
                  <a:srgbClr val="00B05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return maxSum;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07010" y="5885180"/>
            <a:ext cx="8715375" cy="70675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算法分析：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maxSubSum2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算法中只有两重循环，容易求出</a:t>
            </a:r>
            <a:r>
              <a:rPr lang="en-US" altLang="zh-CN"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000" b="1" i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sz="2000" b="1" i="1" dirty="0" err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30000" dirty="0" err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。尽管这样改进后降低了算法的时间复杂度，但仍采用的是穷举法思路。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395288" y="1311593"/>
            <a:ext cx="8424862" cy="378460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在线处理法：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更一步改进解法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，从头开始扫描数组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（初值为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）记录当前子序列之和，用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maxSum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（初值为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）记录最大连续子序列和。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如果扫描中遇到负数，当前子序列和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将会减小，若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为负数，表明前面已经扫描的那个子序列可以抛弃了，则放弃这个子序列，重新开始下一个子序列的分析，并置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若这个子序列和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thisSum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不断增加，那么最大子序列和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maxSum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也不断增加。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121955" y="5295819"/>
            <a:ext cx="8928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在线”的意思是指每输入一个数据就进行即时处理，在任何一个地方中止输入，算法都能正确给出当前的解。</a:t>
            </a:r>
            <a:endParaRPr lang="zh-CN" altLang="en-US" sz="2400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" y="6183149"/>
            <a:ext cx="6900863" cy="461963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{5,-6,4,2,-1,3,-9,12,3,-8,20}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最大子序列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97675" y="6183085"/>
            <a:ext cx="235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{12,3,-8,20}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34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611188" y="1391285"/>
            <a:ext cx="5545137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对应的程序如下：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2254885"/>
            <a:ext cx="8064500" cy="415417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void main()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 smtClean="0">
                <a:latin typeface="Times New Roman" panose="02020603050405020304" pitchFamily="18" charset="0"/>
              </a:rPr>
              <a:t>{   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m,i,s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for </a:t>
            </a:r>
            <a:r>
              <a:rPr lang="en-US" altLang="zh-CN" sz="2400" b="1" dirty="0">
                <a:latin typeface="Times New Roman" panose="02020603050405020304" pitchFamily="18" charset="0"/>
              </a:rPr>
              <a:t>(m=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2;m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1000;m</a:t>
            </a:r>
            <a:r>
              <a:rPr lang="en-US" altLang="zh-CN" sz="2400" b="1" dirty="0">
                <a:latin typeface="Times New Roman" panose="02020603050405020304" pitchFamily="18" charset="0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{</a:t>
            </a:r>
            <a:r>
              <a:rPr lang="en-US" altLang="zh-CN" sz="2400" b="1" dirty="0">
                <a:latin typeface="Times New Roman" panose="02020603050405020304" pitchFamily="18" charset="0"/>
              </a:rPr>
              <a:t>	s=0;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1;i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&lt;=m/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2;i</a:t>
            </a:r>
            <a:r>
              <a:rPr lang="en-US" altLang="zh-CN" sz="2400" b="1" dirty="0">
                <a:latin typeface="Times New Roman" panose="02020603050405020304" pitchFamily="18" charset="0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if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m%i</a:t>
            </a:r>
            <a:r>
              <a:rPr lang="en-US" altLang="zh-CN" sz="2400" b="1" dirty="0">
                <a:latin typeface="Times New Roman" panose="02020603050405020304" pitchFamily="18" charset="0"/>
              </a:rPr>
              <a:t>==0)    s+=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;	//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的一个因子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400" b="1" dirty="0">
                <a:latin typeface="Times New Roman" panose="02020603050405020304" pitchFamily="18" charset="0"/>
              </a:rPr>
              <a:t>(m==s)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("%d ",m);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("\n");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79705" y="1295400"/>
            <a:ext cx="8785225" cy="4523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maxSubSum4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a[],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 n)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i,maxSum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0,thisSum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0;i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n;i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	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+=a[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向右累加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&lt;0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若当前子序列和为负数，重新开始下一子序列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　　　　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maxSum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  <a:sym typeface="+mn-ea"/>
              </a:rPr>
              <a:t>发现更大和则更新当前结果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　　　　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maxSum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thisSum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maxSum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7510" y="6096000"/>
            <a:ext cx="7848600" cy="460375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显然该算法中仅扫描</a:t>
            </a:r>
            <a:r>
              <a:rPr lang="en-US" altLang="zh-CN" sz="24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一次，其算法的时间复杂度为</a:t>
            </a:r>
            <a:r>
              <a:rPr lang="en-US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3907F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3907F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02653" y="257175"/>
            <a:ext cx="7543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图问题中的蛮力法 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1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286000" y="2879725"/>
            <a:ext cx="51054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3.5.1  </a:t>
            </a:r>
            <a:r>
              <a:rPr kumimoji="1" lang="zh-CN" altLang="en-US" sz="3600" b="1">
                <a:latin typeface="宋体" panose="02010600030101010101" pitchFamily="2" charset="-122"/>
              </a:rPr>
              <a:t>哈密顿回路问题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  <a:endParaRPr kumimoji="1"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73732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3611563"/>
            <a:ext cx="45720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3.5.2  TSP</a:t>
            </a: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endParaRPr kumimoji="1"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1009650" y="166688"/>
            <a:ext cx="6858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3.5.1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哈密顿环问题</a:t>
            </a: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234950" y="1157605"/>
            <a:ext cx="86582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1" lang="en-US" altLang="zh-CN" sz="2400" b="1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在欧拉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Euler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，瑞士数学家及自然科学家。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1707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日出生於瑞士的巴塞尔，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1783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日於俄国彼得堡去逝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发现七桥问题之后的一个世纪，著名的爱尔兰数学家哈密顿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William Hamilton,1805~1865)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提出了著名的周游世界问题。他用正十二面体的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个顶点代表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个城市，要求从一个城市出发，经过每个城市恰好一次，然后回到出发城市。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6" name="Text Box 37"/>
          <p:cNvSpPr txBox="1">
            <a:spLocks noChangeArrowheads="1"/>
          </p:cNvSpPr>
          <p:nvPr/>
        </p:nvSpPr>
        <p:spPr bwMode="auto">
          <a:xfrm>
            <a:off x="2506663" y="6816725"/>
            <a:ext cx="3748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339" name="Group 19"/>
          <p:cNvGrpSpPr/>
          <p:nvPr/>
        </p:nvGrpSpPr>
        <p:grpSpPr bwMode="auto">
          <a:xfrm>
            <a:off x="395288" y="3403600"/>
            <a:ext cx="4184650" cy="3121025"/>
            <a:chOff x="1532" y="2610"/>
            <a:chExt cx="2459" cy="1605"/>
          </a:xfrm>
        </p:grpSpPr>
        <p:sp>
          <p:nvSpPr>
            <p:cNvPr id="74761" name="Text Box 8"/>
            <p:cNvSpPr txBox="1">
              <a:spLocks noChangeArrowheads="1"/>
            </p:cNvSpPr>
            <p:nvPr/>
          </p:nvSpPr>
          <p:spPr bwMode="auto">
            <a:xfrm>
              <a:off x="1902" y="3215"/>
              <a:ext cx="167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2" name="Text Box 9"/>
            <p:cNvSpPr txBox="1">
              <a:spLocks noChangeArrowheads="1"/>
            </p:cNvSpPr>
            <p:nvPr/>
          </p:nvSpPr>
          <p:spPr bwMode="auto">
            <a:xfrm>
              <a:off x="2069" y="3901"/>
              <a:ext cx="13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3" name="Text Box 10"/>
            <p:cNvSpPr txBox="1">
              <a:spLocks noChangeArrowheads="1"/>
            </p:cNvSpPr>
            <p:nvPr/>
          </p:nvSpPr>
          <p:spPr bwMode="auto">
            <a:xfrm>
              <a:off x="3471" y="3243"/>
              <a:ext cx="13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4" name="Text Box 11"/>
            <p:cNvSpPr txBox="1">
              <a:spLocks noChangeArrowheads="1"/>
            </p:cNvSpPr>
            <p:nvPr/>
          </p:nvSpPr>
          <p:spPr bwMode="auto">
            <a:xfrm>
              <a:off x="2599" y="2857"/>
              <a:ext cx="185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14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5" name="Line 12"/>
            <p:cNvSpPr>
              <a:spLocks noChangeShapeType="1"/>
            </p:cNvSpPr>
            <p:nvPr/>
          </p:nvSpPr>
          <p:spPr bwMode="auto">
            <a:xfrm flipV="1">
              <a:off x="1743" y="2750"/>
              <a:ext cx="1010" cy="5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>
              <a:off x="2762" y="2742"/>
              <a:ext cx="1023" cy="5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4"/>
            <p:cNvSpPr>
              <a:spLocks noChangeShapeType="1"/>
            </p:cNvSpPr>
            <p:nvPr/>
          </p:nvSpPr>
          <p:spPr bwMode="auto">
            <a:xfrm flipH="1">
              <a:off x="3321" y="3303"/>
              <a:ext cx="464" cy="8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Freeform 15"/>
            <p:cNvSpPr/>
            <p:nvPr/>
          </p:nvSpPr>
          <p:spPr bwMode="auto">
            <a:xfrm flipV="1">
              <a:off x="2057" y="4141"/>
              <a:ext cx="1260" cy="0"/>
            </a:xfrm>
            <a:custGeom>
              <a:avLst/>
              <a:gdLst>
                <a:gd name="T0" fmla="*/ 326 w 1410"/>
                <a:gd name="T1" fmla="*/ 1 h 1"/>
                <a:gd name="T2" fmla="*/ 0 w 141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10" h="1">
                  <a:moveTo>
                    <a:pt x="1410" y="1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9" name="Freeform 16"/>
            <p:cNvSpPr/>
            <p:nvPr/>
          </p:nvSpPr>
          <p:spPr bwMode="auto">
            <a:xfrm>
              <a:off x="1734" y="3284"/>
              <a:ext cx="318" cy="859"/>
            </a:xfrm>
            <a:custGeom>
              <a:avLst/>
              <a:gdLst>
                <a:gd name="T0" fmla="*/ 69 w 361"/>
                <a:gd name="T1" fmla="*/ 6 h 1304"/>
                <a:gd name="T2" fmla="*/ 0 w 361"/>
                <a:gd name="T3" fmla="*/ 0 h 13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1" h="1304">
                  <a:moveTo>
                    <a:pt x="361" y="1304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0" name="Line 17"/>
            <p:cNvSpPr>
              <a:spLocks noChangeShapeType="1"/>
            </p:cNvSpPr>
            <p:nvPr/>
          </p:nvSpPr>
          <p:spPr bwMode="auto">
            <a:xfrm>
              <a:off x="2771" y="2750"/>
              <a:ext cx="0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Freeform 18"/>
            <p:cNvSpPr/>
            <p:nvPr/>
          </p:nvSpPr>
          <p:spPr bwMode="auto">
            <a:xfrm>
              <a:off x="3494" y="3300"/>
              <a:ext cx="282" cy="91"/>
            </a:xfrm>
            <a:custGeom>
              <a:avLst/>
              <a:gdLst>
                <a:gd name="T0" fmla="*/ 6 w 390"/>
                <a:gd name="T1" fmla="*/ 0 h 150"/>
                <a:gd name="T2" fmla="*/ 0 w 390"/>
                <a:gd name="T3" fmla="*/ 1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50">
                  <a:moveTo>
                    <a:pt x="390" y="0"/>
                  </a:moveTo>
                  <a:lnTo>
                    <a:pt x="0" y="15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2" name="Freeform 19"/>
            <p:cNvSpPr/>
            <p:nvPr/>
          </p:nvSpPr>
          <p:spPr bwMode="auto">
            <a:xfrm>
              <a:off x="3159" y="3972"/>
              <a:ext cx="153" cy="162"/>
            </a:xfrm>
            <a:custGeom>
              <a:avLst/>
              <a:gdLst>
                <a:gd name="T0" fmla="*/ 9 w 194"/>
                <a:gd name="T1" fmla="*/ 1 h 285"/>
                <a:gd name="T2" fmla="*/ 0 w 194"/>
                <a:gd name="T3" fmla="*/ 0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4" h="285">
                  <a:moveTo>
                    <a:pt x="194" y="28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3" name="Freeform 20"/>
            <p:cNvSpPr/>
            <p:nvPr/>
          </p:nvSpPr>
          <p:spPr bwMode="auto">
            <a:xfrm>
              <a:off x="2066" y="3980"/>
              <a:ext cx="141" cy="157"/>
            </a:xfrm>
            <a:custGeom>
              <a:avLst/>
              <a:gdLst>
                <a:gd name="T0" fmla="*/ 0 w 210"/>
                <a:gd name="T1" fmla="*/ 1 h 240"/>
                <a:gd name="T2" fmla="*/ 1 w 210"/>
                <a:gd name="T3" fmla="*/ 0 h 2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" h="240">
                  <a:moveTo>
                    <a:pt x="0" y="240"/>
                  </a:moveTo>
                  <a:lnTo>
                    <a:pt x="2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4" name="Line 21"/>
            <p:cNvSpPr>
              <a:spLocks noChangeShapeType="1"/>
            </p:cNvSpPr>
            <p:nvPr/>
          </p:nvSpPr>
          <p:spPr bwMode="auto">
            <a:xfrm>
              <a:off x="1739" y="3287"/>
              <a:ext cx="247" cy="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Freeform 22"/>
            <p:cNvSpPr/>
            <p:nvPr/>
          </p:nvSpPr>
          <p:spPr bwMode="auto">
            <a:xfrm>
              <a:off x="1978" y="2956"/>
              <a:ext cx="775" cy="385"/>
            </a:xfrm>
            <a:custGeom>
              <a:avLst/>
              <a:gdLst>
                <a:gd name="T0" fmla="*/ 0 w 910"/>
                <a:gd name="T1" fmla="*/ 2 h 594"/>
                <a:gd name="T2" fmla="*/ 65 w 910"/>
                <a:gd name="T3" fmla="*/ 1 h 594"/>
                <a:gd name="T4" fmla="*/ 113 w 910"/>
                <a:gd name="T5" fmla="*/ 0 h 5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0" h="594">
                  <a:moveTo>
                    <a:pt x="0" y="594"/>
                  </a:moveTo>
                  <a:lnTo>
                    <a:pt x="525" y="354"/>
                  </a:lnTo>
                  <a:lnTo>
                    <a:pt x="9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6" name="Freeform 23"/>
            <p:cNvSpPr/>
            <p:nvPr/>
          </p:nvSpPr>
          <p:spPr bwMode="auto">
            <a:xfrm>
              <a:off x="2762" y="2948"/>
              <a:ext cx="746" cy="433"/>
            </a:xfrm>
            <a:custGeom>
              <a:avLst/>
              <a:gdLst>
                <a:gd name="T0" fmla="*/ 0 w 735"/>
                <a:gd name="T1" fmla="*/ 0 h 630"/>
                <a:gd name="T2" fmla="*/ 382 w 735"/>
                <a:gd name="T3" fmla="*/ 3 h 630"/>
                <a:gd name="T4" fmla="*/ 891 w 735"/>
                <a:gd name="T5" fmla="*/ 5 h 6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5" h="630">
                  <a:moveTo>
                    <a:pt x="0" y="0"/>
                  </a:moveTo>
                  <a:lnTo>
                    <a:pt x="315" y="387"/>
                  </a:lnTo>
                  <a:lnTo>
                    <a:pt x="735" y="63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7" name="Freeform 24"/>
            <p:cNvSpPr/>
            <p:nvPr/>
          </p:nvSpPr>
          <p:spPr bwMode="auto">
            <a:xfrm>
              <a:off x="3173" y="3393"/>
              <a:ext cx="326" cy="581"/>
            </a:xfrm>
            <a:custGeom>
              <a:avLst/>
              <a:gdLst>
                <a:gd name="T0" fmla="*/ 280 w 330"/>
                <a:gd name="T1" fmla="*/ 0 h 810"/>
                <a:gd name="T2" fmla="*/ 87 w 330"/>
                <a:gd name="T3" fmla="*/ 4 h 810"/>
                <a:gd name="T4" fmla="*/ 0 w 330"/>
                <a:gd name="T5" fmla="*/ 11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" h="810">
                  <a:moveTo>
                    <a:pt x="330" y="0"/>
                  </a:moveTo>
                  <a:lnTo>
                    <a:pt x="100" y="352"/>
                  </a:lnTo>
                  <a:lnTo>
                    <a:pt x="0" y="8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8" name="Freeform 25"/>
            <p:cNvSpPr/>
            <p:nvPr/>
          </p:nvSpPr>
          <p:spPr bwMode="auto">
            <a:xfrm>
              <a:off x="2216" y="3927"/>
              <a:ext cx="948" cy="57"/>
            </a:xfrm>
            <a:custGeom>
              <a:avLst/>
              <a:gdLst>
                <a:gd name="T0" fmla="*/ 120 w 1126"/>
                <a:gd name="T1" fmla="*/ 1 h 95"/>
                <a:gd name="T2" fmla="*/ 63 w 1126"/>
                <a:gd name="T3" fmla="*/ 0 h 95"/>
                <a:gd name="T4" fmla="*/ 0 w 1126"/>
                <a:gd name="T5" fmla="*/ 1 h 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6" h="95">
                  <a:moveTo>
                    <a:pt x="1126" y="95"/>
                  </a:moveTo>
                  <a:lnTo>
                    <a:pt x="595" y="0"/>
                  </a:lnTo>
                  <a:lnTo>
                    <a:pt x="0" y="9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79" name="Freeform 26"/>
            <p:cNvSpPr/>
            <p:nvPr/>
          </p:nvSpPr>
          <p:spPr bwMode="auto">
            <a:xfrm>
              <a:off x="1981" y="3337"/>
              <a:ext cx="231" cy="645"/>
            </a:xfrm>
            <a:custGeom>
              <a:avLst/>
              <a:gdLst>
                <a:gd name="T0" fmla="*/ 132 w 242"/>
                <a:gd name="T1" fmla="*/ 11 h 906"/>
                <a:gd name="T2" fmla="*/ 110 w 242"/>
                <a:gd name="T3" fmla="*/ 6 h 906"/>
                <a:gd name="T4" fmla="*/ 0 w 242"/>
                <a:gd name="T5" fmla="*/ 0 h 9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2" h="906">
                  <a:moveTo>
                    <a:pt x="242" y="906"/>
                  </a:moveTo>
                  <a:lnTo>
                    <a:pt x="201" y="46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0" name="Line 27"/>
            <p:cNvSpPr>
              <a:spLocks noChangeShapeType="1"/>
            </p:cNvSpPr>
            <p:nvPr/>
          </p:nvSpPr>
          <p:spPr bwMode="auto">
            <a:xfrm>
              <a:off x="2418" y="3187"/>
              <a:ext cx="101" cy="1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Line 28"/>
            <p:cNvSpPr>
              <a:spLocks noChangeShapeType="1"/>
            </p:cNvSpPr>
            <p:nvPr/>
          </p:nvSpPr>
          <p:spPr bwMode="auto">
            <a:xfrm flipH="1">
              <a:off x="2919" y="3219"/>
              <a:ext cx="168" cy="1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2" name="Freeform 29"/>
            <p:cNvSpPr/>
            <p:nvPr/>
          </p:nvSpPr>
          <p:spPr bwMode="auto">
            <a:xfrm>
              <a:off x="3018" y="3600"/>
              <a:ext cx="255" cy="56"/>
            </a:xfrm>
            <a:custGeom>
              <a:avLst/>
              <a:gdLst>
                <a:gd name="T0" fmla="*/ 37 w 300"/>
                <a:gd name="T1" fmla="*/ 1 h 105"/>
                <a:gd name="T2" fmla="*/ 0 w 300"/>
                <a:gd name="T3" fmla="*/ 0 h 1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105">
                  <a:moveTo>
                    <a:pt x="300" y="10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3" name="Freeform 30"/>
            <p:cNvSpPr/>
            <p:nvPr/>
          </p:nvSpPr>
          <p:spPr bwMode="auto">
            <a:xfrm>
              <a:off x="2706" y="3755"/>
              <a:ext cx="1" cy="172"/>
            </a:xfrm>
            <a:custGeom>
              <a:avLst/>
              <a:gdLst>
                <a:gd name="T0" fmla="*/ 0 w 10"/>
                <a:gd name="T1" fmla="*/ 1 h 270"/>
                <a:gd name="T2" fmla="*/ 0 w 10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270">
                  <a:moveTo>
                    <a:pt x="10" y="270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4" name="Line 31"/>
            <p:cNvSpPr>
              <a:spLocks noChangeShapeType="1"/>
            </p:cNvSpPr>
            <p:nvPr/>
          </p:nvSpPr>
          <p:spPr bwMode="auto">
            <a:xfrm flipV="1">
              <a:off x="2175" y="3612"/>
              <a:ext cx="203" cy="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Freeform 32"/>
            <p:cNvSpPr/>
            <p:nvPr/>
          </p:nvSpPr>
          <p:spPr bwMode="auto">
            <a:xfrm>
              <a:off x="2524" y="3359"/>
              <a:ext cx="402" cy="1"/>
            </a:xfrm>
            <a:custGeom>
              <a:avLst/>
              <a:gdLst>
                <a:gd name="T0" fmla="*/ 0 w 495"/>
                <a:gd name="T1" fmla="*/ 1 h 1"/>
                <a:gd name="T2" fmla="*/ 33 w 49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5" h="1">
                  <a:moveTo>
                    <a:pt x="0" y="1"/>
                  </a:moveTo>
                  <a:lnTo>
                    <a:pt x="49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6" name="Freeform 33"/>
            <p:cNvSpPr/>
            <p:nvPr/>
          </p:nvSpPr>
          <p:spPr bwMode="auto">
            <a:xfrm>
              <a:off x="2917" y="3357"/>
              <a:ext cx="113" cy="251"/>
            </a:xfrm>
            <a:custGeom>
              <a:avLst/>
              <a:gdLst>
                <a:gd name="T0" fmla="*/ 0 w 119"/>
                <a:gd name="T1" fmla="*/ 0 h 345"/>
                <a:gd name="T2" fmla="*/ 61 w 119"/>
                <a:gd name="T3" fmla="*/ 6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" h="345">
                  <a:moveTo>
                    <a:pt x="0" y="0"/>
                  </a:moveTo>
                  <a:lnTo>
                    <a:pt x="119" y="34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7" name="Freeform 34"/>
            <p:cNvSpPr/>
            <p:nvPr/>
          </p:nvSpPr>
          <p:spPr bwMode="auto">
            <a:xfrm>
              <a:off x="2713" y="3606"/>
              <a:ext cx="310" cy="154"/>
            </a:xfrm>
            <a:custGeom>
              <a:avLst/>
              <a:gdLst>
                <a:gd name="T0" fmla="*/ 8 w 421"/>
                <a:gd name="T1" fmla="*/ 0 h 225"/>
                <a:gd name="T2" fmla="*/ 0 w 421"/>
                <a:gd name="T3" fmla="*/ 1 h 2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1" h="225">
                  <a:moveTo>
                    <a:pt x="421" y="0"/>
                  </a:moveTo>
                  <a:lnTo>
                    <a:pt x="0" y="2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8" name="Line 35"/>
            <p:cNvSpPr>
              <a:spLocks noChangeShapeType="1"/>
            </p:cNvSpPr>
            <p:nvPr/>
          </p:nvSpPr>
          <p:spPr bwMode="auto">
            <a:xfrm flipH="1" flipV="1">
              <a:off x="2383" y="3614"/>
              <a:ext cx="321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Freeform 36"/>
            <p:cNvSpPr/>
            <p:nvPr/>
          </p:nvSpPr>
          <p:spPr bwMode="auto">
            <a:xfrm>
              <a:off x="2383" y="3366"/>
              <a:ext cx="132" cy="240"/>
            </a:xfrm>
            <a:custGeom>
              <a:avLst/>
              <a:gdLst>
                <a:gd name="T0" fmla="*/ 0 w 240"/>
                <a:gd name="T1" fmla="*/ 1 h 376"/>
                <a:gd name="T2" fmla="*/ 1 w 240"/>
                <a:gd name="T3" fmla="*/ 0 h 3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376">
                  <a:moveTo>
                    <a:pt x="0" y="376"/>
                  </a:moveTo>
                  <a:lnTo>
                    <a:pt x="24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2651" y="2610"/>
              <a:ext cx="13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1532" y="3237"/>
              <a:ext cx="18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2" name="Text Box 40"/>
            <p:cNvSpPr txBox="1">
              <a:spLocks noChangeArrowheads="1"/>
            </p:cNvSpPr>
            <p:nvPr/>
          </p:nvSpPr>
          <p:spPr bwMode="auto">
            <a:xfrm>
              <a:off x="3859" y="3248"/>
              <a:ext cx="13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3" name="Text Box 41"/>
            <p:cNvSpPr txBox="1">
              <a:spLocks noChangeArrowheads="1"/>
            </p:cNvSpPr>
            <p:nvPr/>
          </p:nvSpPr>
          <p:spPr bwMode="auto">
            <a:xfrm>
              <a:off x="3092" y="3098"/>
              <a:ext cx="185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4" name="Text Box 42"/>
            <p:cNvSpPr txBox="1">
              <a:spLocks noChangeArrowheads="1"/>
            </p:cNvSpPr>
            <p:nvPr/>
          </p:nvSpPr>
          <p:spPr bwMode="auto">
            <a:xfrm>
              <a:off x="2317" y="3039"/>
              <a:ext cx="185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5" name="Text Box 43"/>
            <p:cNvSpPr txBox="1">
              <a:spLocks noChangeArrowheads="1"/>
            </p:cNvSpPr>
            <p:nvPr/>
          </p:nvSpPr>
          <p:spPr bwMode="auto">
            <a:xfrm>
              <a:off x="3312" y="3604"/>
              <a:ext cx="13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auto">
            <a:xfrm>
              <a:off x="3233" y="3915"/>
              <a:ext cx="13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3391" y="4097"/>
              <a:ext cx="13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8" name="Text Box 46"/>
            <p:cNvSpPr txBox="1">
              <a:spLocks noChangeArrowheads="1"/>
            </p:cNvSpPr>
            <p:nvPr/>
          </p:nvSpPr>
          <p:spPr bwMode="auto">
            <a:xfrm>
              <a:off x="1930" y="4105"/>
              <a:ext cx="13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99" name="Text Box 47"/>
            <p:cNvSpPr txBox="1">
              <a:spLocks noChangeArrowheads="1"/>
            </p:cNvSpPr>
            <p:nvPr/>
          </p:nvSpPr>
          <p:spPr bwMode="auto">
            <a:xfrm>
              <a:off x="2678" y="3967"/>
              <a:ext cx="13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0" name="Text Box 48"/>
            <p:cNvSpPr txBox="1">
              <a:spLocks noChangeArrowheads="1"/>
            </p:cNvSpPr>
            <p:nvPr/>
          </p:nvSpPr>
          <p:spPr bwMode="auto">
            <a:xfrm>
              <a:off x="2739" y="3756"/>
              <a:ext cx="16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1" name="Text Box 49"/>
            <p:cNvSpPr txBox="1">
              <a:spLocks noChangeArrowheads="1"/>
            </p:cNvSpPr>
            <p:nvPr/>
          </p:nvSpPr>
          <p:spPr bwMode="auto">
            <a:xfrm>
              <a:off x="2819" y="3511"/>
              <a:ext cx="167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2" name="Text Box 50"/>
            <p:cNvSpPr txBox="1">
              <a:spLocks noChangeArrowheads="1"/>
            </p:cNvSpPr>
            <p:nvPr/>
          </p:nvSpPr>
          <p:spPr bwMode="auto">
            <a:xfrm>
              <a:off x="2986" y="3314"/>
              <a:ext cx="16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3" name="Text Box 51"/>
            <p:cNvSpPr txBox="1">
              <a:spLocks noChangeArrowheads="1"/>
            </p:cNvSpPr>
            <p:nvPr/>
          </p:nvSpPr>
          <p:spPr bwMode="auto">
            <a:xfrm>
              <a:off x="2316" y="3294"/>
              <a:ext cx="16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4" name="Text Box 52"/>
            <p:cNvSpPr txBox="1">
              <a:spLocks noChangeArrowheads="1"/>
            </p:cNvSpPr>
            <p:nvPr/>
          </p:nvSpPr>
          <p:spPr bwMode="auto">
            <a:xfrm>
              <a:off x="2439" y="3517"/>
              <a:ext cx="168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805" name="Text Box 53"/>
            <p:cNvSpPr txBox="1">
              <a:spLocks noChangeArrowheads="1"/>
            </p:cNvSpPr>
            <p:nvPr/>
          </p:nvSpPr>
          <p:spPr bwMode="auto">
            <a:xfrm>
              <a:off x="1972" y="3623"/>
              <a:ext cx="16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18</a:t>
              </a:r>
              <a:endParaRPr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6342" name="Group 22"/>
          <p:cNvGrpSpPr/>
          <p:nvPr/>
        </p:nvGrpSpPr>
        <p:grpSpPr bwMode="auto">
          <a:xfrm>
            <a:off x="4557713" y="3822700"/>
            <a:ext cx="4110037" cy="1844675"/>
            <a:chOff x="2871" y="2408"/>
            <a:chExt cx="2589" cy="1162"/>
          </a:xfrm>
        </p:grpSpPr>
        <p:sp>
          <p:nvSpPr>
            <p:cNvPr id="74759" name="Rectangle 20"/>
            <p:cNvSpPr>
              <a:spLocks noChangeArrowheads="1"/>
            </p:cNvSpPr>
            <p:nvPr/>
          </p:nvSpPr>
          <p:spPr bwMode="auto">
            <a:xfrm>
              <a:off x="3317" y="2408"/>
              <a:ext cx="2143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正十二面体的展开图，按照图中的顶点编号所构成的回路，就是哈密顿回路的一个解。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0" name="AutoShape 21"/>
            <p:cNvSpPr>
              <a:spLocks noChangeArrowheads="1"/>
            </p:cNvSpPr>
            <p:nvPr/>
          </p:nvSpPr>
          <p:spPr bwMode="auto">
            <a:xfrm>
              <a:off x="2871" y="2870"/>
              <a:ext cx="393" cy="247"/>
            </a:xfrm>
            <a:prstGeom prst="leftArrow">
              <a:avLst>
                <a:gd name="adj1" fmla="val 50000"/>
                <a:gd name="adj2" fmla="val 39777"/>
              </a:avLst>
            </a:prstGeom>
            <a:solidFill>
              <a:schemeClr val="hlink"/>
            </a:solidFill>
            <a:ln w="6350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4756150" cy="561975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Hamiltonian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环问题</a:t>
            </a:r>
            <a:endParaRPr lang="zh-CN" altLang="en-US" sz="4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1557338"/>
            <a:ext cx="8037513" cy="1800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问题定义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85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个节点的连通图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V, E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85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G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中是否具有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Hamiltonian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1187450" y="3573463"/>
            <a:ext cx="7200900" cy="1383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沿着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条边经过每个节点一次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并回到起始节点的环称为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Hamiltonian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43530" y="1739265"/>
            <a:ext cx="4800600" cy="1871345"/>
            <a:chOff x="4478" y="2025"/>
            <a:chExt cx="7560" cy="2947"/>
          </a:xfrm>
        </p:grpSpPr>
        <p:sp>
          <p:nvSpPr>
            <p:cNvPr id="803844" name="Oval 4"/>
            <p:cNvSpPr>
              <a:spLocks noChangeArrowheads="1"/>
            </p:cNvSpPr>
            <p:nvPr/>
          </p:nvSpPr>
          <p:spPr bwMode="auto">
            <a:xfrm>
              <a:off x="4478" y="2138"/>
              <a:ext cx="707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45" name="Oval 5"/>
            <p:cNvSpPr>
              <a:spLocks noChangeArrowheads="1"/>
            </p:cNvSpPr>
            <p:nvPr/>
          </p:nvSpPr>
          <p:spPr bwMode="auto">
            <a:xfrm>
              <a:off x="6795" y="2138"/>
              <a:ext cx="708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48" name="Oval 8"/>
            <p:cNvSpPr>
              <a:spLocks noChangeArrowheads="1"/>
            </p:cNvSpPr>
            <p:nvPr/>
          </p:nvSpPr>
          <p:spPr bwMode="auto">
            <a:xfrm>
              <a:off x="8910" y="2025"/>
              <a:ext cx="708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49" name="Oval 9"/>
            <p:cNvSpPr>
              <a:spLocks noChangeArrowheads="1"/>
            </p:cNvSpPr>
            <p:nvPr/>
          </p:nvSpPr>
          <p:spPr bwMode="auto">
            <a:xfrm>
              <a:off x="8913" y="4178"/>
              <a:ext cx="707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50" name="Oval 10"/>
            <p:cNvSpPr>
              <a:spLocks noChangeArrowheads="1"/>
            </p:cNvSpPr>
            <p:nvPr/>
          </p:nvSpPr>
          <p:spPr bwMode="auto">
            <a:xfrm>
              <a:off x="11330" y="2025"/>
              <a:ext cx="708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6807" name="Line 11"/>
            <p:cNvSpPr>
              <a:spLocks noChangeShapeType="1"/>
            </p:cNvSpPr>
            <p:nvPr/>
          </p:nvSpPr>
          <p:spPr bwMode="auto">
            <a:xfrm>
              <a:off x="5185" y="2480"/>
              <a:ext cx="161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8" name="Line 12"/>
            <p:cNvSpPr>
              <a:spLocks noChangeShapeType="1"/>
            </p:cNvSpPr>
            <p:nvPr/>
          </p:nvSpPr>
          <p:spPr bwMode="auto">
            <a:xfrm>
              <a:off x="4883" y="2933"/>
              <a:ext cx="0" cy="124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13"/>
            <p:cNvSpPr>
              <a:spLocks noChangeShapeType="1"/>
            </p:cNvSpPr>
            <p:nvPr/>
          </p:nvSpPr>
          <p:spPr bwMode="auto">
            <a:xfrm>
              <a:off x="5083" y="2820"/>
              <a:ext cx="1815" cy="15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Line 14"/>
            <p:cNvSpPr>
              <a:spLocks noChangeShapeType="1"/>
            </p:cNvSpPr>
            <p:nvPr/>
          </p:nvSpPr>
          <p:spPr bwMode="auto">
            <a:xfrm>
              <a:off x="7098" y="2933"/>
              <a:ext cx="0" cy="124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1" name="Line 15"/>
            <p:cNvSpPr>
              <a:spLocks noChangeShapeType="1"/>
            </p:cNvSpPr>
            <p:nvPr/>
          </p:nvSpPr>
          <p:spPr bwMode="auto">
            <a:xfrm flipV="1">
              <a:off x="5083" y="2593"/>
              <a:ext cx="6250" cy="181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2" name="Line 16"/>
            <p:cNvSpPr>
              <a:spLocks noChangeShapeType="1"/>
            </p:cNvSpPr>
            <p:nvPr/>
          </p:nvSpPr>
          <p:spPr bwMode="auto">
            <a:xfrm>
              <a:off x="7503" y="4520"/>
              <a:ext cx="141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Line 17"/>
            <p:cNvSpPr>
              <a:spLocks noChangeShapeType="1"/>
            </p:cNvSpPr>
            <p:nvPr/>
          </p:nvSpPr>
          <p:spPr bwMode="auto">
            <a:xfrm>
              <a:off x="9215" y="2820"/>
              <a:ext cx="0" cy="13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4" name="Line 18"/>
            <p:cNvSpPr>
              <a:spLocks noChangeShapeType="1"/>
            </p:cNvSpPr>
            <p:nvPr/>
          </p:nvSpPr>
          <p:spPr bwMode="auto">
            <a:xfrm>
              <a:off x="9618" y="2365"/>
              <a:ext cx="171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5" name="Line 19"/>
            <p:cNvSpPr>
              <a:spLocks noChangeShapeType="1"/>
            </p:cNvSpPr>
            <p:nvPr/>
          </p:nvSpPr>
          <p:spPr bwMode="auto">
            <a:xfrm flipH="1">
              <a:off x="9618" y="2820"/>
              <a:ext cx="2017" cy="15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47" name="Oval 7"/>
            <p:cNvSpPr>
              <a:spLocks noChangeArrowheads="1"/>
            </p:cNvSpPr>
            <p:nvPr/>
          </p:nvSpPr>
          <p:spPr bwMode="auto">
            <a:xfrm>
              <a:off x="6795" y="4178"/>
              <a:ext cx="708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61" name="Line 21"/>
            <p:cNvSpPr>
              <a:spLocks noChangeShapeType="1"/>
            </p:cNvSpPr>
            <p:nvPr/>
          </p:nvSpPr>
          <p:spPr bwMode="auto">
            <a:xfrm>
              <a:off x="5185" y="2480"/>
              <a:ext cx="1610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2" name="Line 22"/>
            <p:cNvSpPr>
              <a:spLocks noChangeShapeType="1"/>
            </p:cNvSpPr>
            <p:nvPr/>
          </p:nvSpPr>
          <p:spPr bwMode="auto">
            <a:xfrm>
              <a:off x="7098" y="2933"/>
              <a:ext cx="0" cy="1247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3" name="Line 23"/>
            <p:cNvSpPr>
              <a:spLocks noChangeShapeType="1"/>
            </p:cNvSpPr>
            <p:nvPr/>
          </p:nvSpPr>
          <p:spPr bwMode="auto">
            <a:xfrm>
              <a:off x="7503" y="4520"/>
              <a:ext cx="1410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4" name="Line 24"/>
            <p:cNvSpPr>
              <a:spLocks noChangeShapeType="1"/>
            </p:cNvSpPr>
            <p:nvPr/>
          </p:nvSpPr>
          <p:spPr bwMode="auto">
            <a:xfrm flipV="1">
              <a:off x="9215" y="2820"/>
              <a:ext cx="0" cy="136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5" name="Line 25"/>
            <p:cNvSpPr>
              <a:spLocks noChangeShapeType="1"/>
            </p:cNvSpPr>
            <p:nvPr/>
          </p:nvSpPr>
          <p:spPr bwMode="auto">
            <a:xfrm>
              <a:off x="9618" y="2365"/>
              <a:ext cx="1715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6" name="Line 26"/>
            <p:cNvSpPr>
              <a:spLocks noChangeShapeType="1"/>
            </p:cNvSpPr>
            <p:nvPr/>
          </p:nvSpPr>
          <p:spPr bwMode="auto">
            <a:xfrm flipV="1">
              <a:off x="5083" y="2593"/>
              <a:ext cx="6250" cy="1815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67" name="Line 27"/>
            <p:cNvSpPr>
              <a:spLocks noChangeShapeType="1"/>
            </p:cNvSpPr>
            <p:nvPr/>
          </p:nvSpPr>
          <p:spPr bwMode="auto">
            <a:xfrm>
              <a:off x="4883" y="2933"/>
              <a:ext cx="0" cy="1247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46" name="Oval 6"/>
            <p:cNvSpPr>
              <a:spLocks noChangeArrowheads="1"/>
            </p:cNvSpPr>
            <p:nvPr/>
          </p:nvSpPr>
          <p:spPr bwMode="auto">
            <a:xfrm>
              <a:off x="4478" y="4178"/>
              <a:ext cx="707" cy="79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3894" name="Group 54"/>
          <p:cNvGrpSpPr/>
          <p:nvPr/>
        </p:nvGrpSpPr>
        <p:grpSpPr bwMode="auto">
          <a:xfrm>
            <a:off x="3292475" y="5184140"/>
            <a:ext cx="3265805" cy="1361440"/>
            <a:chOff x="1607" y="2386"/>
            <a:chExt cx="2314" cy="1135"/>
          </a:xfrm>
        </p:grpSpPr>
        <p:sp>
          <p:nvSpPr>
            <p:cNvPr id="803868" name="Oval 28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69" name="Oval 29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3870" name="Oval 30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6832" name="Line 33"/>
            <p:cNvSpPr>
              <a:spLocks noChangeShapeType="1"/>
            </p:cNvSpPr>
            <p:nvPr/>
          </p:nvSpPr>
          <p:spPr bwMode="auto">
            <a:xfrm>
              <a:off x="1925" y="2524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3" name="Line 36"/>
            <p:cNvSpPr>
              <a:spLocks noChangeShapeType="1"/>
            </p:cNvSpPr>
            <p:nvPr/>
          </p:nvSpPr>
          <p:spPr bwMode="auto">
            <a:xfrm>
              <a:off x="2786" y="2705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4" name="Line 38"/>
            <p:cNvSpPr>
              <a:spLocks noChangeShapeType="1"/>
            </p:cNvSpPr>
            <p:nvPr/>
          </p:nvSpPr>
          <p:spPr bwMode="auto">
            <a:xfrm>
              <a:off x="2968" y="252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82" name="Oval 42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6836" name="Line 51"/>
            <p:cNvSpPr>
              <a:spLocks noChangeShapeType="1"/>
            </p:cNvSpPr>
            <p:nvPr/>
          </p:nvSpPr>
          <p:spPr bwMode="auto">
            <a:xfrm>
              <a:off x="3739" y="2704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7" name="Line 52"/>
            <p:cNvSpPr>
              <a:spLocks noChangeShapeType="1"/>
            </p:cNvSpPr>
            <p:nvPr/>
          </p:nvSpPr>
          <p:spPr bwMode="auto">
            <a:xfrm>
              <a:off x="2922" y="2659"/>
              <a:ext cx="726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8" name="Line 53"/>
            <p:cNvSpPr>
              <a:spLocks noChangeShapeType="1"/>
            </p:cNvSpPr>
            <p:nvPr/>
          </p:nvSpPr>
          <p:spPr bwMode="auto">
            <a:xfrm flipH="1">
              <a:off x="2922" y="2659"/>
              <a:ext cx="726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3871" name="Oval 31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220663" y="4623118"/>
            <a:ext cx="35915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无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Hamiltonian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环图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: 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03896" name="Text Box 56"/>
          <p:cNvSpPr txBox="1">
            <a:spLocks noChangeArrowheads="1"/>
          </p:cNvSpPr>
          <p:nvPr/>
        </p:nvSpPr>
        <p:spPr bwMode="auto">
          <a:xfrm>
            <a:off x="220663" y="1159193"/>
            <a:ext cx="35915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Hamiltonian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环图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: 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323850" y="3903980"/>
            <a:ext cx="46716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Hamiltonian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环图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: 12347561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5" grpId="0" bldLvl="0" animBg="1"/>
      <p:bldP spid="39" grpId="0" bldLvl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469900" y="1079500"/>
            <a:ext cx="80914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蛮力法解题思路</a:t>
            </a:r>
            <a:r>
              <a:rPr kumimoji="1" lang="en-US" altLang="zh-CN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kumimoji="1" lang="en-US" altLang="zh-CN" sz="2800" b="1" dirty="0">
              <a:solidFill>
                <a:srgbClr val="3907F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对于给定的无向图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，首先生成图中所有顶点的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全排列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…,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，然后依次考察每个排列对象是否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满足以下两个条件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相邻顶点之间存在边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 err="1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kumimoji="1" lang="en-US" altLang="zh-CN" sz="28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)∈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1≤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b="1" dirty="0">
                <a:solidFill>
                  <a:srgbClr val="3907F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最后一个顶点和第一个顶点之间存在边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en-US" altLang="zh-CN" sz="2800" b="1" i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)∈</a:t>
            </a:r>
            <a:r>
              <a:rPr kumimoji="1"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满足这两个条件的回路就是哈密顿回路。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846138" y="260350"/>
            <a:ext cx="6858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3.5.1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哈密顿环问题</a:t>
            </a: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6"/>
          <p:cNvGrpSpPr/>
          <p:nvPr/>
        </p:nvGrpSpPr>
        <p:grpSpPr bwMode="auto">
          <a:xfrm>
            <a:off x="439738" y="1275715"/>
            <a:ext cx="3484562" cy="1809750"/>
            <a:chOff x="1521" y="10542"/>
            <a:chExt cx="1990" cy="1552"/>
          </a:xfrm>
        </p:grpSpPr>
        <p:sp>
          <p:nvSpPr>
            <p:cNvPr id="78921" name="Oval 7"/>
            <p:cNvSpPr>
              <a:spLocks noChangeArrowheads="1"/>
            </p:cNvSpPr>
            <p:nvPr/>
          </p:nvSpPr>
          <p:spPr bwMode="auto">
            <a:xfrm>
              <a:off x="1521" y="10542"/>
              <a:ext cx="290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8922" name="Oval 8"/>
            <p:cNvSpPr>
              <a:spLocks noChangeArrowheads="1"/>
            </p:cNvSpPr>
            <p:nvPr/>
          </p:nvSpPr>
          <p:spPr bwMode="auto">
            <a:xfrm>
              <a:off x="2481" y="10582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8923" name="Oval 9"/>
            <p:cNvSpPr>
              <a:spLocks noChangeArrowheads="1"/>
            </p:cNvSpPr>
            <p:nvPr/>
          </p:nvSpPr>
          <p:spPr bwMode="auto">
            <a:xfrm>
              <a:off x="2481" y="11803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8924" name="Oval 10"/>
            <p:cNvSpPr>
              <a:spLocks noChangeArrowheads="1"/>
            </p:cNvSpPr>
            <p:nvPr/>
          </p:nvSpPr>
          <p:spPr bwMode="auto">
            <a:xfrm>
              <a:off x="3221" y="11221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8925" name="Oval 11"/>
            <p:cNvSpPr>
              <a:spLocks noChangeArrowheads="1"/>
            </p:cNvSpPr>
            <p:nvPr/>
          </p:nvSpPr>
          <p:spPr bwMode="auto">
            <a:xfrm>
              <a:off x="1521" y="11794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8926" name="Line 12"/>
            <p:cNvSpPr>
              <a:spLocks noChangeShapeType="1"/>
            </p:cNvSpPr>
            <p:nvPr/>
          </p:nvSpPr>
          <p:spPr bwMode="auto">
            <a:xfrm>
              <a:off x="1821" y="10702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7" name="Line 13"/>
            <p:cNvSpPr>
              <a:spLocks noChangeShapeType="1"/>
            </p:cNvSpPr>
            <p:nvPr/>
          </p:nvSpPr>
          <p:spPr bwMode="auto">
            <a:xfrm>
              <a:off x="1661" y="10833"/>
              <a:ext cx="0" cy="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8" name="Line 14"/>
            <p:cNvSpPr>
              <a:spLocks noChangeShapeType="1"/>
            </p:cNvSpPr>
            <p:nvPr/>
          </p:nvSpPr>
          <p:spPr bwMode="auto">
            <a:xfrm>
              <a:off x="1813" y="11974"/>
              <a:ext cx="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9" name="Line 15"/>
            <p:cNvSpPr>
              <a:spLocks noChangeShapeType="1"/>
            </p:cNvSpPr>
            <p:nvPr/>
          </p:nvSpPr>
          <p:spPr bwMode="auto">
            <a:xfrm flipH="1">
              <a:off x="1751" y="10851"/>
              <a:ext cx="79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Line 16"/>
            <p:cNvSpPr>
              <a:spLocks noChangeShapeType="1"/>
            </p:cNvSpPr>
            <p:nvPr/>
          </p:nvSpPr>
          <p:spPr bwMode="auto">
            <a:xfrm>
              <a:off x="2771" y="10773"/>
              <a:ext cx="49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17"/>
            <p:cNvSpPr>
              <a:spLocks noChangeShapeType="1"/>
            </p:cNvSpPr>
            <p:nvPr/>
          </p:nvSpPr>
          <p:spPr bwMode="auto">
            <a:xfrm flipH="1">
              <a:off x="2771" y="11484"/>
              <a:ext cx="510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18"/>
            <p:cNvSpPr>
              <a:spLocks noChangeShapeType="1"/>
            </p:cNvSpPr>
            <p:nvPr/>
          </p:nvSpPr>
          <p:spPr bwMode="auto">
            <a:xfrm>
              <a:off x="1769" y="10803"/>
              <a:ext cx="79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51" name="组合 1"/>
          <p:cNvGrpSpPr/>
          <p:nvPr/>
        </p:nvGrpSpPr>
        <p:grpSpPr bwMode="auto">
          <a:xfrm>
            <a:off x="250825" y="3484563"/>
            <a:ext cx="8785225" cy="3113087"/>
            <a:chOff x="3062288" y="1238250"/>
            <a:chExt cx="5974208" cy="2576512"/>
          </a:xfrm>
        </p:grpSpPr>
        <p:grpSp>
          <p:nvGrpSpPr>
            <p:cNvPr id="78855" name="Group 41"/>
            <p:cNvGrpSpPr/>
            <p:nvPr/>
          </p:nvGrpSpPr>
          <p:grpSpPr bwMode="auto">
            <a:xfrm>
              <a:off x="3068638" y="1239838"/>
              <a:ext cx="1446212" cy="368300"/>
              <a:chOff x="0" y="0"/>
              <a:chExt cx="509" cy="384"/>
            </a:xfrm>
          </p:grpSpPr>
          <p:sp>
            <p:nvSpPr>
              <p:cNvPr id="78919" name="Rectangle 19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zh-CN" altLang="en-US" sz="2000" b="1">
                    <a:latin typeface="宋体" panose="02010600030101010101" pitchFamily="2" charset="-122"/>
                  </a:rPr>
                  <a:t>路径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20" name="Rectangle 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56" name="Group 43"/>
            <p:cNvGrpSpPr/>
            <p:nvPr/>
          </p:nvGrpSpPr>
          <p:grpSpPr bwMode="auto">
            <a:xfrm>
              <a:off x="4514850" y="1239838"/>
              <a:ext cx="2628900" cy="368300"/>
              <a:chOff x="509" y="0"/>
              <a:chExt cx="926" cy="384"/>
            </a:xfrm>
          </p:grpSpPr>
          <p:sp>
            <p:nvSpPr>
              <p:cNvPr id="78917" name="Rectangle 20"/>
              <p:cNvSpPr>
                <a:spLocks noChangeArrowheads="1"/>
              </p:cNvSpPr>
              <p:nvPr/>
            </p:nvSpPr>
            <p:spPr bwMode="auto">
              <a:xfrm>
                <a:off x="552" y="0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000" b="1" i="1" baseline="-30000">
                    <a:latin typeface="Times New Roman" panose="02020603050405020304" pitchFamily="18" charset="0"/>
                  </a:rPr>
                  <a:t>ij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, </a:t>
                </a: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000" b="1" i="1" baseline="-30000">
                    <a:latin typeface="Times New Roman" panose="02020603050405020304" pitchFamily="18" charset="0"/>
                  </a:rPr>
                  <a:t>ij</a:t>
                </a:r>
                <a:r>
                  <a:rPr kumimoji="1" lang="en-US" altLang="zh-CN" sz="2000" b="1" baseline="-30000">
                    <a:latin typeface="Times New Roman" panose="02020603050405020304" pitchFamily="18" charset="0"/>
                  </a:rPr>
                  <a:t>+1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)∈</a:t>
                </a: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18" name="Rectangle 42"/>
              <p:cNvSpPr>
                <a:spLocks noChangeArrowheads="1"/>
              </p:cNvSpPr>
              <p:nvPr/>
            </p:nvSpPr>
            <p:spPr bwMode="auto">
              <a:xfrm>
                <a:off x="509" y="0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57" name="Group 47"/>
            <p:cNvGrpSpPr/>
            <p:nvPr/>
          </p:nvGrpSpPr>
          <p:grpSpPr bwMode="auto">
            <a:xfrm>
              <a:off x="3068638" y="1608138"/>
              <a:ext cx="1446212" cy="366712"/>
              <a:chOff x="0" y="384"/>
              <a:chExt cx="509" cy="384"/>
            </a:xfrm>
          </p:grpSpPr>
          <p:sp>
            <p:nvSpPr>
              <p:cNvPr id="78915" name="Rectangle 22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12345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16" name="Rectangle 4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58" name="Group 49"/>
            <p:cNvGrpSpPr/>
            <p:nvPr/>
          </p:nvGrpSpPr>
          <p:grpSpPr bwMode="auto">
            <a:xfrm>
              <a:off x="4514850" y="1608138"/>
              <a:ext cx="2628900" cy="366712"/>
              <a:chOff x="509" y="384"/>
              <a:chExt cx="926" cy="384"/>
            </a:xfrm>
          </p:grpSpPr>
          <p:sp>
            <p:nvSpPr>
              <p:cNvPr id="78913" name="Rectangle 23"/>
              <p:cNvSpPr>
                <a:spLocks noChangeArrowheads="1"/>
              </p:cNvSpPr>
              <p:nvPr/>
            </p:nvSpPr>
            <p:spPr bwMode="auto">
              <a:xfrm>
                <a:off x="552" y="384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1→2→3→4→5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（是）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14" name="Rectangle 48"/>
              <p:cNvSpPr>
                <a:spLocks noChangeArrowheads="1"/>
              </p:cNvSpPr>
              <p:nvPr/>
            </p:nvSpPr>
            <p:spPr bwMode="auto">
              <a:xfrm>
                <a:off x="509" y="384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59" name="Group 53"/>
            <p:cNvGrpSpPr/>
            <p:nvPr/>
          </p:nvGrpSpPr>
          <p:grpSpPr bwMode="auto">
            <a:xfrm>
              <a:off x="3068638" y="1974850"/>
              <a:ext cx="1446212" cy="368300"/>
              <a:chOff x="0" y="768"/>
              <a:chExt cx="509" cy="384"/>
            </a:xfrm>
          </p:grpSpPr>
          <p:sp>
            <p:nvSpPr>
              <p:cNvPr id="78911" name="Rectangle 25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12354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12" name="Rectangle 52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0" name="Group 55"/>
            <p:cNvGrpSpPr/>
            <p:nvPr/>
          </p:nvGrpSpPr>
          <p:grpSpPr bwMode="auto">
            <a:xfrm>
              <a:off x="4514850" y="1974850"/>
              <a:ext cx="2628900" cy="368300"/>
              <a:chOff x="509" y="768"/>
              <a:chExt cx="926" cy="384"/>
            </a:xfrm>
          </p:grpSpPr>
          <p:sp>
            <p:nvSpPr>
              <p:cNvPr id="78909" name="Rectangle 26"/>
              <p:cNvSpPr>
                <a:spLocks noChangeArrowheads="1"/>
              </p:cNvSpPr>
              <p:nvPr/>
            </p:nvSpPr>
            <p:spPr bwMode="auto">
              <a:xfrm>
                <a:off x="552" y="768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1→2→3  5→4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（否）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10" name="Rectangle 54"/>
              <p:cNvSpPr>
                <a:spLocks noChangeArrowheads="1"/>
              </p:cNvSpPr>
              <p:nvPr/>
            </p:nvSpPr>
            <p:spPr bwMode="auto">
              <a:xfrm>
                <a:off x="509" y="768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1" name="Group 59"/>
            <p:cNvGrpSpPr/>
            <p:nvPr/>
          </p:nvGrpSpPr>
          <p:grpSpPr bwMode="auto">
            <a:xfrm>
              <a:off x="3068638" y="2343150"/>
              <a:ext cx="1446212" cy="366713"/>
              <a:chOff x="0" y="1152"/>
              <a:chExt cx="509" cy="384"/>
            </a:xfrm>
          </p:grpSpPr>
          <p:sp>
            <p:nvSpPr>
              <p:cNvPr id="78907" name="Rectangle 28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12435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08" name="Rectangle 58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2" name="Group 61"/>
            <p:cNvGrpSpPr/>
            <p:nvPr/>
          </p:nvGrpSpPr>
          <p:grpSpPr bwMode="auto">
            <a:xfrm>
              <a:off x="4514850" y="2343150"/>
              <a:ext cx="2628900" cy="366713"/>
              <a:chOff x="509" y="1152"/>
              <a:chExt cx="926" cy="384"/>
            </a:xfrm>
          </p:grpSpPr>
          <p:sp>
            <p:nvSpPr>
              <p:cNvPr id="78905" name="Rectangle 29"/>
              <p:cNvSpPr>
                <a:spLocks noChangeArrowheads="1"/>
              </p:cNvSpPr>
              <p:nvPr/>
            </p:nvSpPr>
            <p:spPr bwMode="auto">
              <a:xfrm>
                <a:off x="552" y="1152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1→2  4→3  5  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（否）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06" name="Rectangle 60"/>
              <p:cNvSpPr>
                <a:spLocks noChangeArrowheads="1"/>
              </p:cNvSpPr>
              <p:nvPr/>
            </p:nvSpPr>
            <p:spPr bwMode="auto">
              <a:xfrm>
                <a:off x="509" y="1152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3" name="Group 23"/>
            <p:cNvGrpSpPr/>
            <p:nvPr/>
          </p:nvGrpSpPr>
          <p:grpSpPr bwMode="auto">
            <a:xfrm>
              <a:off x="7143750" y="1608138"/>
              <a:ext cx="1601788" cy="1101725"/>
              <a:chOff x="4500" y="1013"/>
              <a:chExt cx="1256" cy="694"/>
            </a:xfrm>
          </p:grpSpPr>
          <p:grpSp>
            <p:nvGrpSpPr>
              <p:cNvPr id="78899" name="Group 51"/>
              <p:cNvGrpSpPr/>
              <p:nvPr/>
            </p:nvGrpSpPr>
            <p:grpSpPr bwMode="auto">
              <a:xfrm>
                <a:off x="4500" y="1013"/>
                <a:ext cx="1256" cy="231"/>
                <a:chOff x="1435" y="384"/>
                <a:chExt cx="702" cy="384"/>
              </a:xfrm>
            </p:grpSpPr>
            <p:sp>
              <p:nvSpPr>
                <p:cNvPr id="78903" name="Rectangle 24"/>
                <p:cNvSpPr>
                  <a:spLocks noChangeArrowheads="1"/>
                </p:cNvSpPr>
                <p:nvPr/>
              </p:nvSpPr>
              <p:spPr bwMode="auto">
                <a:xfrm>
                  <a:off x="1478" y="384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904" name="Rectangle 50"/>
                <p:cNvSpPr>
                  <a:spLocks noChangeArrowheads="1"/>
                </p:cNvSpPr>
                <p:nvPr/>
              </p:nvSpPr>
              <p:spPr bwMode="auto">
                <a:xfrm>
                  <a:off x="1435" y="384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78900" name="Group 63"/>
              <p:cNvGrpSpPr/>
              <p:nvPr/>
            </p:nvGrpSpPr>
            <p:grpSpPr bwMode="auto">
              <a:xfrm>
                <a:off x="4500" y="1476"/>
                <a:ext cx="1256" cy="231"/>
                <a:chOff x="1435" y="1152"/>
                <a:chExt cx="702" cy="384"/>
              </a:xfrm>
            </p:grpSpPr>
            <p:sp>
              <p:nvSpPr>
                <p:cNvPr id="78901" name="Rectangle 30"/>
                <p:cNvSpPr>
                  <a:spLocks noChangeArrowheads="1"/>
                </p:cNvSpPr>
                <p:nvPr/>
              </p:nvSpPr>
              <p:spPr bwMode="auto">
                <a:xfrm>
                  <a:off x="1478" y="1152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90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35" y="1152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</p:grpSp>
        <p:grpSp>
          <p:nvGrpSpPr>
            <p:cNvPr id="78864" name="Group 65"/>
            <p:cNvGrpSpPr/>
            <p:nvPr/>
          </p:nvGrpSpPr>
          <p:grpSpPr bwMode="auto">
            <a:xfrm>
              <a:off x="3068638" y="2709863"/>
              <a:ext cx="1446212" cy="368300"/>
              <a:chOff x="0" y="1536"/>
              <a:chExt cx="509" cy="384"/>
            </a:xfrm>
          </p:grpSpPr>
          <p:sp>
            <p:nvSpPr>
              <p:cNvPr id="78897" name="Rectangle 31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12453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98" name="Rectangle 64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5" name="Group 67"/>
            <p:cNvGrpSpPr/>
            <p:nvPr/>
          </p:nvGrpSpPr>
          <p:grpSpPr bwMode="auto">
            <a:xfrm>
              <a:off x="4514850" y="2709863"/>
              <a:ext cx="2628900" cy="368300"/>
              <a:chOff x="509" y="1536"/>
              <a:chExt cx="926" cy="384"/>
            </a:xfrm>
          </p:grpSpPr>
          <p:sp>
            <p:nvSpPr>
              <p:cNvPr id="78895" name="Rectangle 32"/>
              <p:cNvSpPr>
                <a:spLocks noChangeArrowheads="1"/>
              </p:cNvSpPr>
              <p:nvPr/>
            </p:nvSpPr>
            <p:spPr bwMode="auto">
              <a:xfrm>
                <a:off x="552" y="1536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1→2  4→5  3  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（否）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96" name="Rectangle 66"/>
              <p:cNvSpPr>
                <a:spLocks noChangeArrowheads="1"/>
              </p:cNvSpPr>
              <p:nvPr/>
            </p:nvSpPr>
            <p:spPr bwMode="auto">
              <a:xfrm>
                <a:off x="509" y="1536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6" name="Group 71"/>
            <p:cNvGrpSpPr/>
            <p:nvPr/>
          </p:nvGrpSpPr>
          <p:grpSpPr bwMode="auto">
            <a:xfrm>
              <a:off x="3068638" y="3078163"/>
              <a:ext cx="1446212" cy="366712"/>
              <a:chOff x="0" y="1920"/>
              <a:chExt cx="509" cy="384"/>
            </a:xfrm>
          </p:grpSpPr>
          <p:sp>
            <p:nvSpPr>
              <p:cNvPr id="78893" name="Rectangle 34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12534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94" name="Rectangle 7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7" name="Group 73"/>
            <p:cNvGrpSpPr/>
            <p:nvPr/>
          </p:nvGrpSpPr>
          <p:grpSpPr bwMode="auto">
            <a:xfrm>
              <a:off x="4514850" y="3078163"/>
              <a:ext cx="2628900" cy="366712"/>
              <a:chOff x="509" y="1920"/>
              <a:chExt cx="926" cy="384"/>
            </a:xfrm>
          </p:grpSpPr>
          <p:sp>
            <p:nvSpPr>
              <p:cNvPr id="78891" name="Rectangle 35"/>
              <p:cNvSpPr>
                <a:spLocks noChangeArrowheads="1"/>
              </p:cNvSpPr>
              <p:nvPr/>
            </p:nvSpPr>
            <p:spPr bwMode="auto">
              <a:xfrm>
                <a:off x="552" y="1920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1→2→5  3→4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（否）</a:t>
                </a:r>
                <a:endParaRPr kumimoji="1" lang="zh-CN" altLang="en-US" sz="2000" b="1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92" name="Rectangle 72"/>
              <p:cNvSpPr>
                <a:spLocks noChangeArrowheads="1"/>
              </p:cNvSpPr>
              <p:nvPr/>
            </p:nvSpPr>
            <p:spPr bwMode="auto">
              <a:xfrm>
                <a:off x="509" y="1920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8" name="Group 77"/>
            <p:cNvGrpSpPr/>
            <p:nvPr/>
          </p:nvGrpSpPr>
          <p:grpSpPr bwMode="auto">
            <a:xfrm>
              <a:off x="3068638" y="3444875"/>
              <a:ext cx="1446212" cy="368300"/>
              <a:chOff x="0" y="2304"/>
              <a:chExt cx="509" cy="384"/>
            </a:xfrm>
          </p:grpSpPr>
          <p:sp>
            <p:nvSpPr>
              <p:cNvPr id="78889" name="Rectangle 37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42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just"/>
                <a:r>
                  <a:rPr kumimoji="1" lang="en-US" altLang="zh-CN" sz="2000" b="1">
                    <a:latin typeface="Times New Roman" panose="02020603050405020304" pitchFamily="18" charset="0"/>
                  </a:rPr>
                  <a:t>12543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90" name="Rectangle 76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69" name="Group 79"/>
            <p:cNvGrpSpPr/>
            <p:nvPr/>
          </p:nvGrpSpPr>
          <p:grpSpPr bwMode="auto">
            <a:xfrm>
              <a:off x="4514850" y="3444875"/>
              <a:ext cx="2628900" cy="368300"/>
              <a:chOff x="509" y="2304"/>
              <a:chExt cx="926" cy="384"/>
            </a:xfrm>
          </p:grpSpPr>
          <p:sp>
            <p:nvSpPr>
              <p:cNvPr id="78887" name="Rectangle 38"/>
              <p:cNvSpPr>
                <a:spLocks noChangeArrowheads="1"/>
              </p:cNvSpPr>
              <p:nvPr/>
            </p:nvSpPr>
            <p:spPr bwMode="auto">
              <a:xfrm>
                <a:off x="552" y="2304"/>
                <a:ext cx="84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b="1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1→2→5→4→3</a:t>
                </a:r>
                <a:r>
                  <a:rPr kumimoji="1" lang="zh-CN" altLang="en-US" sz="2000" b="1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（是）</a:t>
                </a:r>
                <a:endParaRPr kumimoji="1" lang="zh-CN" altLang="en-US" sz="2000" b="1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kumimoji="1" lang="zh-CN" altLang="en-US" sz="2000" b="1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88" name="Rectangle 78"/>
              <p:cNvSpPr>
                <a:spLocks noChangeArrowheads="1"/>
              </p:cNvSpPr>
              <p:nvPr/>
            </p:nvSpPr>
            <p:spPr bwMode="auto">
              <a:xfrm>
                <a:off x="509" y="2304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78870" name="Group 22"/>
            <p:cNvGrpSpPr/>
            <p:nvPr/>
          </p:nvGrpSpPr>
          <p:grpSpPr bwMode="auto">
            <a:xfrm>
              <a:off x="7143750" y="1239838"/>
              <a:ext cx="1616075" cy="2573337"/>
              <a:chOff x="4500" y="781"/>
              <a:chExt cx="1256" cy="1621"/>
            </a:xfrm>
          </p:grpSpPr>
          <p:grpSp>
            <p:nvGrpSpPr>
              <p:cNvPr id="78872" name="Group 45"/>
              <p:cNvGrpSpPr/>
              <p:nvPr/>
            </p:nvGrpSpPr>
            <p:grpSpPr bwMode="auto">
              <a:xfrm>
                <a:off x="4500" y="781"/>
                <a:ext cx="1256" cy="232"/>
                <a:chOff x="1435" y="0"/>
                <a:chExt cx="702" cy="384"/>
              </a:xfrm>
            </p:grpSpPr>
            <p:sp>
              <p:nvSpPr>
                <p:cNvPr id="78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78" y="0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(</a:t>
                  </a:r>
                  <a:r>
                    <a:rPr kumimoji="1" lang="en-US" altLang="zh-CN" sz="2000" b="1" i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000" b="1" i="1" baseline="-30000">
                      <a:latin typeface="Times New Roman" panose="02020603050405020304" pitchFamily="18" charset="0"/>
                    </a:rPr>
                    <a:t>in</a:t>
                  </a: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, </a:t>
                  </a:r>
                  <a:r>
                    <a:rPr kumimoji="1" lang="en-US" altLang="zh-CN" sz="2000" b="1" i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000" b="1" i="1" baseline="-30000">
                      <a:latin typeface="Times New Roman" panose="02020603050405020304" pitchFamily="18" charset="0"/>
                    </a:rPr>
                    <a:t>i</a:t>
                  </a:r>
                  <a:r>
                    <a:rPr kumimoji="1" lang="en-US" altLang="zh-CN" sz="2000" b="1" baseline="-30000">
                      <a:latin typeface="Times New Roman" panose="02020603050405020304" pitchFamily="18" charset="0"/>
                    </a:rPr>
                    <a:t>1</a:t>
                  </a: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)∈</a:t>
                  </a:r>
                  <a:r>
                    <a:rPr kumimoji="1" lang="en-US" altLang="zh-CN" sz="2000" b="1" i="1">
                      <a:latin typeface="Times New Roman" panose="02020603050405020304" pitchFamily="18" charset="0"/>
                    </a:rPr>
                    <a:t>E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435" y="0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78873" name="Group 57"/>
              <p:cNvGrpSpPr/>
              <p:nvPr/>
            </p:nvGrpSpPr>
            <p:grpSpPr bwMode="auto">
              <a:xfrm>
                <a:off x="4500" y="1244"/>
                <a:ext cx="1256" cy="232"/>
                <a:chOff x="1435" y="768"/>
                <a:chExt cx="702" cy="384"/>
              </a:xfrm>
            </p:grpSpPr>
            <p:sp>
              <p:nvSpPr>
                <p:cNvPr id="788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478" y="768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84" name="Rectangle 56"/>
                <p:cNvSpPr>
                  <a:spLocks noChangeArrowheads="1"/>
                </p:cNvSpPr>
                <p:nvPr/>
              </p:nvSpPr>
              <p:spPr bwMode="auto">
                <a:xfrm>
                  <a:off x="1435" y="768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78874" name="Group 69"/>
              <p:cNvGrpSpPr/>
              <p:nvPr/>
            </p:nvGrpSpPr>
            <p:grpSpPr bwMode="auto">
              <a:xfrm>
                <a:off x="4500" y="1707"/>
                <a:ext cx="1256" cy="232"/>
                <a:chOff x="1435" y="1536"/>
                <a:chExt cx="702" cy="384"/>
              </a:xfrm>
            </p:grpSpPr>
            <p:sp>
              <p:nvSpPr>
                <p:cNvPr id="78881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8" y="1536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82" name="Rectangle 68"/>
                <p:cNvSpPr>
                  <a:spLocks noChangeArrowheads="1"/>
                </p:cNvSpPr>
                <p:nvPr/>
              </p:nvSpPr>
              <p:spPr bwMode="auto">
                <a:xfrm>
                  <a:off x="1435" y="1536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78875" name="Group 75"/>
              <p:cNvGrpSpPr/>
              <p:nvPr/>
            </p:nvGrpSpPr>
            <p:grpSpPr bwMode="auto">
              <a:xfrm>
                <a:off x="4500" y="1939"/>
                <a:ext cx="1256" cy="231"/>
                <a:chOff x="1435" y="1920"/>
                <a:chExt cx="702" cy="384"/>
              </a:xfrm>
            </p:grpSpPr>
            <p:sp>
              <p:nvSpPr>
                <p:cNvPr id="78879" name="Rectangle 36"/>
                <p:cNvSpPr>
                  <a:spLocks noChangeArrowheads="1"/>
                </p:cNvSpPr>
                <p:nvPr/>
              </p:nvSpPr>
              <p:spPr bwMode="auto">
                <a:xfrm>
                  <a:off x="1478" y="1920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0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880" name="Rectangle 74"/>
                <p:cNvSpPr>
                  <a:spLocks noChangeArrowheads="1"/>
                </p:cNvSpPr>
                <p:nvPr/>
              </p:nvSpPr>
              <p:spPr bwMode="auto">
                <a:xfrm>
                  <a:off x="1435" y="1920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78876" name="Group 81"/>
              <p:cNvGrpSpPr/>
              <p:nvPr/>
            </p:nvGrpSpPr>
            <p:grpSpPr bwMode="auto">
              <a:xfrm>
                <a:off x="4500" y="2170"/>
                <a:ext cx="1256" cy="232"/>
                <a:chOff x="1435" y="2304"/>
                <a:chExt cx="702" cy="384"/>
              </a:xfrm>
            </p:grpSpPr>
            <p:sp>
              <p:nvSpPr>
                <p:cNvPr id="78877" name="Rectangle 39"/>
                <p:cNvSpPr>
                  <a:spLocks noChangeArrowheads="1"/>
                </p:cNvSpPr>
                <p:nvPr/>
              </p:nvSpPr>
              <p:spPr bwMode="auto">
                <a:xfrm>
                  <a:off x="1478" y="2304"/>
                  <a:ext cx="61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rgbClr val="CC0099"/>
                      </a:solidFill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000" b="1">
                    <a:solidFill>
                      <a:srgbClr val="CC0099"/>
                    </a:solidFill>
                    <a:latin typeface="宋体" panose="02010600030101010101" pitchFamily="2" charset="-122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rgbClr val="CC0099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78878" name="Rectangle 80"/>
                <p:cNvSpPr>
                  <a:spLocks noChangeArrowheads="1"/>
                </p:cNvSpPr>
                <p:nvPr/>
              </p:nvSpPr>
              <p:spPr bwMode="auto">
                <a:xfrm>
                  <a:off x="1435" y="2304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78871" name="Rectangle 83"/>
            <p:cNvSpPr>
              <a:spLocks noChangeArrowheads="1"/>
            </p:cNvSpPr>
            <p:nvPr/>
          </p:nvSpPr>
          <p:spPr bwMode="auto">
            <a:xfrm>
              <a:off x="3062288" y="1238250"/>
              <a:ext cx="5974208" cy="257651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78852" name="Text Box 85"/>
          <p:cNvSpPr txBox="1">
            <a:spLocks noChangeArrowheads="1"/>
          </p:cNvSpPr>
          <p:nvPr/>
        </p:nvSpPr>
        <p:spPr bwMode="auto">
          <a:xfrm>
            <a:off x="750888" y="3118803"/>
            <a:ext cx="215423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anose="02020603050405020304" pitchFamily="18" charset="0"/>
              </a:rPr>
              <a:t>(a) </a:t>
            </a:r>
            <a:r>
              <a:rPr lang="zh-CN" altLang="en-US" sz="2400" b="1">
                <a:latin typeface="Times New Roman" panose="02020603050405020304" pitchFamily="18" charset="0"/>
              </a:rPr>
              <a:t>一个无向图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8853" name="Text Box 86"/>
          <p:cNvSpPr txBox="1">
            <a:spLocks noChangeArrowheads="1"/>
          </p:cNvSpPr>
          <p:nvPr/>
        </p:nvSpPr>
        <p:spPr bwMode="auto">
          <a:xfrm>
            <a:off x="4286250" y="1113790"/>
            <a:ext cx="4749800" cy="224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例子中试探了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个全排列后找到了一条哈密顿回路。但是，</a:t>
            </a:r>
            <a:r>
              <a:rPr kumimoji="1" lang="zh-CN" altLang="en-US" sz="2800" b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最坏情况下需要考察所有顶点的排列对象，其时间复杂性为</a:t>
            </a:r>
            <a:r>
              <a:rPr kumimoji="1" lang="en-US" altLang="zh-CN" sz="2800" b="1" i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kumimoji="1" lang="en-US" altLang="zh-CN" sz="2800" b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1" i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!)</a:t>
            </a:r>
            <a:r>
              <a:rPr kumimoji="1" lang="zh-CN" altLang="en-US" sz="2800" b="1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kumimoji="1" lang="zh-CN" altLang="en-US" sz="2800" b="1">
              <a:solidFill>
                <a:srgbClr val="2605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965200" y="92075"/>
            <a:ext cx="6858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3.5.1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哈密顿环问题</a:t>
            </a: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33655" y="119380"/>
            <a:ext cx="90760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3.5.2  TSP</a:t>
            </a:r>
            <a:r>
              <a:rPr kumimoji="1"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问题（</a:t>
            </a:r>
            <a:r>
              <a:rPr kumimoji="1"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Travelling Salesman Problem</a:t>
            </a:r>
            <a:r>
              <a:rPr kumimoji="1"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kumimoji="1" lang="zh-CN" altLang="en-US" sz="32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215900" y="1477963"/>
            <a:ext cx="8532813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旅行家要旅行</a:t>
            </a:r>
            <a:r>
              <a:rPr kumimoji="1" lang="en-US" altLang="zh-CN" sz="2800" b="1" i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个城市然后回到出发城市，要求各个城市经历且仅经历一次，并要求所走的路程最短。</a:t>
            </a:r>
            <a:endParaRPr kumimoji="1" lang="en-US" altLang="zh-CN" sz="2800" b="1" dirty="0" smtClean="0">
              <a:solidFill>
                <a:srgbClr val="2605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等价于求解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一个加权连通图中的</a:t>
            </a:r>
            <a:r>
              <a:rPr kumimoji="1" lang="zh-CN" altLang="en-US" sz="2400" b="1" dirty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最短哈密顿回路问题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该问题又称为货郎担问题、旅行商问题，是图问题中最广为人知的问题。   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2575" y="4503738"/>
            <a:ext cx="845502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kumimoji="1" lang="en-US" altLang="zh-CN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kumimoji="1" lang="en-US" altLang="zh-CN" sz="2800" b="1" dirty="0">
              <a:solidFill>
                <a:srgbClr val="2605A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例如：校车怎样以最短的路线行走而接送到所有学生？报纸和牛奶的配送路线怎样最优？循环旅游怎样选取才能实现开支最少？公司视察子公司怎样出差更高效？</a:t>
            </a:r>
            <a:endParaRPr kumimoji="1"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684213" y="226695"/>
            <a:ext cx="79375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3.5.2  TSP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369888" y="1844675"/>
            <a:ext cx="853281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求解思路</a:t>
            </a:r>
            <a:r>
              <a:rPr kumimoji="1"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kumimoji="1"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用蛮力法解决</a:t>
            </a:r>
            <a:r>
              <a:rPr kumimoji="1"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问题，可以找出所有可能的旅行路线，即依次考察图中所有顶点的</a:t>
            </a:r>
            <a:r>
              <a:rPr kumimoji="1" lang="zh-CN" altLang="en-US" sz="2800" b="1" dirty="0" smtClean="0">
                <a:solidFill>
                  <a:srgbClr val="2605A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全排列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，从中选取路径长度最短的简单回路。</a:t>
            </a:r>
            <a:endParaRPr kumimoji="1"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kumimoji="1"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kumimoji="1"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89050" y="193675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图问题中的蛮力法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—TSP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923" name="Group 3"/>
          <p:cNvGrpSpPr/>
          <p:nvPr/>
        </p:nvGrpSpPr>
        <p:grpSpPr bwMode="auto">
          <a:xfrm>
            <a:off x="395288" y="3357563"/>
            <a:ext cx="8640762" cy="3241675"/>
            <a:chOff x="-2" y="-2"/>
            <a:chExt cx="2185" cy="2788"/>
          </a:xfrm>
        </p:grpSpPr>
        <p:grpSp>
          <p:nvGrpSpPr>
            <p:cNvPr id="81943" name="Group 4"/>
            <p:cNvGrpSpPr/>
            <p:nvPr/>
          </p:nvGrpSpPr>
          <p:grpSpPr bwMode="auto">
            <a:xfrm>
              <a:off x="0" y="0"/>
              <a:ext cx="2181" cy="2784"/>
              <a:chOff x="0" y="0"/>
              <a:chExt cx="2181" cy="2784"/>
            </a:xfrm>
          </p:grpSpPr>
          <p:grpSp>
            <p:nvGrpSpPr>
              <p:cNvPr id="81945" name="Group 5"/>
              <p:cNvGrpSpPr/>
              <p:nvPr/>
            </p:nvGrpSpPr>
            <p:grpSpPr bwMode="auto">
              <a:xfrm>
                <a:off x="0" y="0"/>
                <a:ext cx="344" cy="480"/>
                <a:chOff x="0" y="0"/>
                <a:chExt cx="344" cy="480"/>
              </a:xfrm>
            </p:grpSpPr>
            <p:sp>
              <p:nvSpPr>
                <p:cNvPr id="82027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序号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2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46" name="Group 8"/>
              <p:cNvGrpSpPr/>
              <p:nvPr/>
            </p:nvGrpSpPr>
            <p:grpSpPr bwMode="auto">
              <a:xfrm>
                <a:off x="344" y="0"/>
                <a:ext cx="769" cy="480"/>
                <a:chOff x="344" y="0"/>
                <a:chExt cx="769" cy="480"/>
              </a:xfrm>
            </p:grpSpPr>
            <p:sp>
              <p:nvSpPr>
                <p:cNvPr id="82025" name="Rectangle 9"/>
                <p:cNvSpPr>
                  <a:spLocks noChangeArrowheads="1"/>
                </p:cNvSpPr>
                <p:nvPr/>
              </p:nvSpPr>
              <p:spPr bwMode="auto">
                <a:xfrm>
                  <a:off x="387" y="0"/>
                  <a:ext cx="683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路径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2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4" y="0"/>
                  <a:ext cx="76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47" name="Group 11"/>
              <p:cNvGrpSpPr/>
              <p:nvPr/>
            </p:nvGrpSpPr>
            <p:grpSpPr bwMode="auto">
              <a:xfrm>
                <a:off x="1113" y="0"/>
                <a:ext cx="534" cy="480"/>
                <a:chOff x="1113" y="0"/>
                <a:chExt cx="534" cy="480"/>
              </a:xfrm>
            </p:grpSpPr>
            <p:sp>
              <p:nvSpPr>
                <p:cNvPr id="82023" name="Rectangle 12"/>
                <p:cNvSpPr>
                  <a:spLocks noChangeArrowheads="1"/>
                </p:cNvSpPr>
                <p:nvPr/>
              </p:nvSpPr>
              <p:spPr bwMode="auto">
                <a:xfrm>
                  <a:off x="1156" y="0"/>
                  <a:ext cx="44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路径长度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24" name="Rectangle 13"/>
                <p:cNvSpPr>
                  <a:spLocks noChangeArrowheads="1"/>
                </p:cNvSpPr>
                <p:nvPr/>
              </p:nvSpPr>
              <p:spPr bwMode="auto">
                <a:xfrm>
                  <a:off x="1113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48" name="Group 14"/>
              <p:cNvGrpSpPr/>
              <p:nvPr/>
            </p:nvGrpSpPr>
            <p:grpSpPr bwMode="auto">
              <a:xfrm>
                <a:off x="1647" y="0"/>
                <a:ext cx="534" cy="480"/>
                <a:chOff x="1647" y="0"/>
                <a:chExt cx="534" cy="480"/>
              </a:xfrm>
            </p:grpSpPr>
            <p:sp>
              <p:nvSpPr>
                <p:cNvPr id="82021" name="Rectangle 15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44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是否最短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2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7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49" name="Group 17"/>
              <p:cNvGrpSpPr/>
              <p:nvPr/>
            </p:nvGrpSpPr>
            <p:grpSpPr bwMode="auto">
              <a:xfrm>
                <a:off x="0" y="480"/>
                <a:ext cx="344" cy="384"/>
                <a:chOff x="0" y="480"/>
                <a:chExt cx="344" cy="384"/>
              </a:xfrm>
            </p:grpSpPr>
            <p:sp>
              <p:nvSpPr>
                <p:cNvPr id="82019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20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0" name="Group 20"/>
              <p:cNvGrpSpPr/>
              <p:nvPr/>
            </p:nvGrpSpPr>
            <p:grpSpPr bwMode="auto">
              <a:xfrm>
                <a:off x="344" y="480"/>
                <a:ext cx="769" cy="384"/>
                <a:chOff x="344" y="480"/>
                <a:chExt cx="769" cy="384"/>
              </a:xfrm>
            </p:grpSpPr>
            <p:sp>
              <p:nvSpPr>
                <p:cNvPr id="82017" name="Rectangle 21"/>
                <p:cNvSpPr>
                  <a:spLocks noChangeArrowheads="1"/>
                </p:cNvSpPr>
                <p:nvPr/>
              </p:nvSpPr>
              <p:spPr bwMode="auto">
                <a:xfrm>
                  <a:off x="387" y="480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18" name="Rectangle 22"/>
                <p:cNvSpPr>
                  <a:spLocks noChangeArrowheads="1"/>
                </p:cNvSpPr>
                <p:nvPr/>
              </p:nvSpPr>
              <p:spPr bwMode="auto">
                <a:xfrm>
                  <a:off x="344" y="48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1" name="Group 23"/>
              <p:cNvGrpSpPr/>
              <p:nvPr/>
            </p:nvGrpSpPr>
            <p:grpSpPr bwMode="auto">
              <a:xfrm>
                <a:off x="1113" y="480"/>
                <a:ext cx="534" cy="384"/>
                <a:chOff x="1113" y="480"/>
                <a:chExt cx="534" cy="384"/>
              </a:xfrm>
            </p:grpSpPr>
            <p:sp>
              <p:nvSpPr>
                <p:cNvPr id="82015" name="Rectangle 24"/>
                <p:cNvSpPr>
                  <a:spLocks noChangeArrowheads="1"/>
                </p:cNvSpPr>
                <p:nvPr/>
              </p:nvSpPr>
              <p:spPr bwMode="auto">
                <a:xfrm>
                  <a:off x="1156" y="48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18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16" name="Rectangle 25"/>
                <p:cNvSpPr>
                  <a:spLocks noChangeArrowheads="1"/>
                </p:cNvSpPr>
                <p:nvPr/>
              </p:nvSpPr>
              <p:spPr bwMode="auto">
                <a:xfrm>
                  <a:off x="1113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2" name="Group 26"/>
              <p:cNvGrpSpPr/>
              <p:nvPr/>
            </p:nvGrpSpPr>
            <p:grpSpPr bwMode="auto">
              <a:xfrm>
                <a:off x="1647" y="480"/>
                <a:ext cx="534" cy="384"/>
                <a:chOff x="1647" y="480"/>
                <a:chExt cx="534" cy="384"/>
              </a:xfrm>
            </p:grpSpPr>
            <p:sp>
              <p:nvSpPr>
                <p:cNvPr id="820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90" y="48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1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47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3" name="Group 29"/>
              <p:cNvGrpSpPr/>
              <p:nvPr/>
            </p:nvGrpSpPr>
            <p:grpSpPr bwMode="auto">
              <a:xfrm>
                <a:off x="0" y="864"/>
                <a:ext cx="344" cy="384"/>
                <a:chOff x="0" y="864"/>
                <a:chExt cx="344" cy="384"/>
              </a:xfrm>
            </p:grpSpPr>
            <p:sp>
              <p:nvSpPr>
                <p:cNvPr id="82011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1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4" name="Group 32"/>
              <p:cNvGrpSpPr/>
              <p:nvPr/>
            </p:nvGrpSpPr>
            <p:grpSpPr bwMode="auto">
              <a:xfrm>
                <a:off x="344" y="864"/>
                <a:ext cx="769" cy="384"/>
                <a:chOff x="344" y="864"/>
                <a:chExt cx="769" cy="384"/>
              </a:xfrm>
            </p:grpSpPr>
            <p:sp>
              <p:nvSpPr>
                <p:cNvPr id="82009" name="Rectangle 33"/>
                <p:cNvSpPr>
                  <a:spLocks noChangeArrowheads="1"/>
                </p:cNvSpPr>
                <p:nvPr/>
              </p:nvSpPr>
              <p:spPr bwMode="auto">
                <a:xfrm>
                  <a:off x="387" y="864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10" name="Rectangle 34"/>
                <p:cNvSpPr>
                  <a:spLocks noChangeArrowheads="1"/>
                </p:cNvSpPr>
                <p:nvPr/>
              </p:nvSpPr>
              <p:spPr bwMode="auto">
                <a:xfrm>
                  <a:off x="344" y="864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5" name="Group 35"/>
              <p:cNvGrpSpPr/>
              <p:nvPr/>
            </p:nvGrpSpPr>
            <p:grpSpPr bwMode="auto">
              <a:xfrm>
                <a:off x="1113" y="864"/>
                <a:ext cx="534" cy="384"/>
                <a:chOff x="1113" y="864"/>
                <a:chExt cx="534" cy="384"/>
              </a:xfrm>
            </p:grpSpPr>
            <p:sp>
              <p:nvSpPr>
                <p:cNvPr id="82007" name="Rectangle 36"/>
                <p:cNvSpPr>
                  <a:spLocks noChangeArrowheads="1"/>
                </p:cNvSpPr>
                <p:nvPr/>
              </p:nvSpPr>
              <p:spPr bwMode="auto">
                <a:xfrm>
                  <a:off x="1156" y="864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kumimoji="1" lang="en-US" altLang="zh-CN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08" name="Rectangle 37"/>
                <p:cNvSpPr>
                  <a:spLocks noChangeArrowheads="1"/>
                </p:cNvSpPr>
                <p:nvPr/>
              </p:nvSpPr>
              <p:spPr bwMode="auto">
                <a:xfrm>
                  <a:off x="1113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6" name="Group 38"/>
              <p:cNvGrpSpPr/>
              <p:nvPr/>
            </p:nvGrpSpPr>
            <p:grpSpPr bwMode="auto">
              <a:xfrm>
                <a:off x="1647" y="864"/>
                <a:ext cx="534" cy="384"/>
                <a:chOff x="1647" y="864"/>
                <a:chExt cx="534" cy="384"/>
              </a:xfrm>
            </p:grpSpPr>
            <p:sp>
              <p:nvSpPr>
                <p:cNvPr id="82005" name="Rectangle 39"/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rgbClr val="990000"/>
                      </a:solidFill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06" name="Rectangle 40"/>
                <p:cNvSpPr>
                  <a:spLocks noChangeArrowheads="1"/>
                </p:cNvSpPr>
                <p:nvPr/>
              </p:nvSpPr>
              <p:spPr bwMode="auto">
                <a:xfrm>
                  <a:off x="1647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7" name="Group 41"/>
              <p:cNvGrpSpPr/>
              <p:nvPr/>
            </p:nvGrpSpPr>
            <p:grpSpPr bwMode="auto">
              <a:xfrm>
                <a:off x="0" y="1248"/>
                <a:ext cx="344" cy="384"/>
                <a:chOff x="0" y="1248"/>
                <a:chExt cx="344" cy="384"/>
              </a:xfrm>
            </p:grpSpPr>
            <p:sp>
              <p:nvSpPr>
                <p:cNvPr id="82003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04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8" name="Group 44"/>
              <p:cNvGrpSpPr/>
              <p:nvPr/>
            </p:nvGrpSpPr>
            <p:grpSpPr bwMode="auto">
              <a:xfrm>
                <a:off x="344" y="1248"/>
                <a:ext cx="769" cy="384"/>
                <a:chOff x="344" y="1248"/>
                <a:chExt cx="769" cy="384"/>
              </a:xfrm>
            </p:grpSpPr>
            <p:sp>
              <p:nvSpPr>
                <p:cNvPr id="82001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" y="1248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02" name="Rectangle 46"/>
                <p:cNvSpPr>
                  <a:spLocks noChangeArrowheads="1"/>
                </p:cNvSpPr>
                <p:nvPr/>
              </p:nvSpPr>
              <p:spPr bwMode="auto">
                <a:xfrm>
                  <a:off x="344" y="1248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59" name="Group 47"/>
              <p:cNvGrpSpPr/>
              <p:nvPr/>
            </p:nvGrpSpPr>
            <p:grpSpPr bwMode="auto">
              <a:xfrm>
                <a:off x="1113" y="1248"/>
                <a:ext cx="534" cy="384"/>
                <a:chOff x="1113" y="1248"/>
                <a:chExt cx="534" cy="384"/>
              </a:xfrm>
            </p:grpSpPr>
            <p:sp>
              <p:nvSpPr>
                <p:cNvPr id="81999" name="Rectangle 48"/>
                <p:cNvSpPr>
                  <a:spLocks noChangeArrowheads="1"/>
                </p:cNvSpPr>
                <p:nvPr/>
              </p:nvSpPr>
              <p:spPr bwMode="auto">
                <a:xfrm>
                  <a:off x="1156" y="1248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23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000" name="Rectangle 49"/>
                <p:cNvSpPr>
                  <a:spLocks noChangeArrowheads="1"/>
                </p:cNvSpPr>
                <p:nvPr/>
              </p:nvSpPr>
              <p:spPr bwMode="auto">
                <a:xfrm>
                  <a:off x="1113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0" name="Group 50"/>
              <p:cNvGrpSpPr/>
              <p:nvPr/>
            </p:nvGrpSpPr>
            <p:grpSpPr bwMode="auto">
              <a:xfrm>
                <a:off x="1647" y="1248"/>
                <a:ext cx="534" cy="384"/>
                <a:chOff x="1647" y="1248"/>
                <a:chExt cx="534" cy="384"/>
              </a:xfrm>
            </p:grpSpPr>
            <p:sp>
              <p:nvSpPr>
                <p:cNvPr id="81997" name="Rectangle 51"/>
                <p:cNvSpPr>
                  <a:spLocks noChangeArrowheads="1"/>
                </p:cNvSpPr>
                <p:nvPr/>
              </p:nvSpPr>
              <p:spPr bwMode="auto">
                <a:xfrm>
                  <a:off x="1690" y="1248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8" name="Rectangle 52"/>
                <p:cNvSpPr>
                  <a:spLocks noChangeArrowheads="1"/>
                </p:cNvSpPr>
                <p:nvPr/>
              </p:nvSpPr>
              <p:spPr bwMode="auto">
                <a:xfrm>
                  <a:off x="1647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1" name="Group 53"/>
              <p:cNvGrpSpPr/>
              <p:nvPr/>
            </p:nvGrpSpPr>
            <p:grpSpPr bwMode="auto">
              <a:xfrm>
                <a:off x="0" y="1632"/>
                <a:ext cx="344" cy="384"/>
                <a:chOff x="0" y="1632"/>
                <a:chExt cx="344" cy="384"/>
              </a:xfrm>
            </p:grpSpPr>
            <p:sp>
              <p:nvSpPr>
                <p:cNvPr id="81995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4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6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2" name="Group 56"/>
              <p:cNvGrpSpPr/>
              <p:nvPr/>
            </p:nvGrpSpPr>
            <p:grpSpPr bwMode="auto">
              <a:xfrm>
                <a:off x="344" y="1632"/>
                <a:ext cx="769" cy="384"/>
                <a:chOff x="344" y="1632"/>
                <a:chExt cx="769" cy="384"/>
              </a:xfrm>
            </p:grpSpPr>
            <p:sp>
              <p:nvSpPr>
                <p:cNvPr id="81993" name="Rectangle 57"/>
                <p:cNvSpPr>
                  <a:spLocks noChangeArrowheads="1"/>
                </p:cNvSpPr>
                <p:nvPr/>
              </p:nvSpPr>
              <p:spPr bwMode="auto">
                <a:xfrm>
                  <a:off x="387" y="1632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4" name="Rectangle 58"/>
                <p:cNvSpPr>
                  <a:spLocks noChangeArrowheads="1"/>
                </p:cNvSpPr>
                <p:nvPr/>
              </p:nvSpPr>
              <p:spPr bwMode="auto">
                <a:xfrm>
                  <a:off x="344" y="1632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3" name="Group 59"/>
              <p:cNvGrpSpPr/>
              <p:nvPr/>
            </p:nvGrpSpPr>
            <p:grpSpPr bwMode="auto">
              <a:xfrm>
                <a:off x="1113" y="1632"/>
                <a:ext cx="534" cy="384"/>
                <a:chOff x="1113" y="1632"/>
                <a:chExt cx="534" cy="384"/>
              </a:xfrm>
            </p:grpSpPr>
            <p:sp>
              <p:nvSpPr>
                <p:cNvPr id="81991" name="Rectangle 60"/>
                <p:cNvSpPr>
                  <a:spLocks noChangeArrowheads="1"/>
                </p:cNvSpPr>
                <p:nvPr/>
              </p:nvSpPr>
              <p:spPr bwMode="auto">
                <a:xfrm>
                  <a:off x="1156" y="1632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</a:t>
                  </a:r>
                  <a:r>
                    <a:rPr kumimoji="1" lang="en-US" altLang="zh-CN" sz="2400" b="1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kumimoji="1" lang="en-US" altLang="zh-CN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2" name="Rectangle 61"/>
                <p:cNvSpPr>
                  <a:spLocks noChangeArrowheads="1"/>
                </p:cNvSpPr>
                <p:nvPr/>
              </p:nvSpPr>
              <p:spPr bwMode="auto">
                <a:xfrm>
                  <a:off x="1113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4" name="Group 62"/>
              <p:cNvGrpSpPr/>
              <p:nvPr/>
            </p:nvGrpSpPr>
            <p:grpSpPr bwMode="auto">
              <a:xfrm>
                <a:off x="1647" y="1632"/>
                <a:ext cx="534" cy="384"/>
                <a:chOff x="1647" y="1632"/>
                <a:chExt cx="534" cy="384"/>
              </a:xfrm>
            </p:grpSpPr>
            <p:sp>
              <p:nvSpPr>
                <p:cNvPr id="81989" name="Rectangle 63"/>
                <p:cNvSpPr>
                  <a:spLocks noChangeArrowheads="1"/>
                </p:cNvSpPr>
                <p:nvPr/>
              </p:nvSpPr>
              <p:spPr bwMode="auto">
                <a:xfrm>
                  <a:off x="1690" y="1632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rgbClr val="990000"/>
                      </a:solidFill>
                      <a:latin typeface="宋体" panose="02010600030101010101" pitchFamily="2" charset="-122"/>
                    </a:rPr>
                    <a:t>是</a:t>
                  </a:r>
                  <a:endParaRPr kumimoji="1" lang="zh-CN" altLang="en-US" sz="2400" b="1">
                    <a:solidFill>
                      <a:srgbClr val="99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0" name="Rectangle 64"/>
                <p:cNvSpPr>
                  <a:spLocks noChangeArrowheads="1"/>
                </p:cNvSpPr>
                <p:nvPr/>
              </p:nvSpPr>
              <p:spPr bwMode="auto">
                <a:xfrm>
                  <a:off x="1647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5" name="Group 65"/>
              <p:cNvGrpSpPr/>
              <p:nvPr/>
            </p:nvGrpSpPr>
            <p:grpSpPr bwMode="auto">
              <a:xfrm>
                <a:off x="0" y="2016"/>
                <a:ext cx="344" cy="384"/>
                <a:chOff x="0" y="2016"/>
                <a:chExt cx="344" cy="384"/>
              </a:xfrm>
            </p:grpSpPr>
            <p:sp>
              <p:nvSpPr>
                <p:cNvPr id="81987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5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8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6" name="Group 68"/>
              <p:cNvGrpSpPr/>
              <p:nvPr/>
            </p:nvGrpSpPr>
            <p:grpSpPr bwMode="auto">
              <a:xfrm>
                <a:off x="344" y="2016"/>
                <a:ext cx="769" cy="384"/>
                <a:chOff x="344" y="2016"/>
                <a:chExt cx="769" cy="384"/>
              </a:xfrm>
            </p:grpSpPr>
            <p:sp>
              <p:nvSpPr>
                <p:cNvPr id="81985" name="Rectangle 69"/>
                <p:cNvSpPr>
                  <a:spLocks noChangeArrowheads="1"/>
                </p:cNvSpPr>
                <p:nvPr/>
              </p:nvSpPr>
              <p:spPr bwMode="auto">
                <a:xfrm>
                  <a:off x="387" y="2016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6" name="Rectangle 70"/>
                <p:cNvSpPr>
                  <a:spLocks noChangeArrowheads="1"/>
                </p:cNvSpPr>
                <p:nvPr/>
              </p:nvSpPr>
              <p:spPr bwMode="auto">
                <a:xfrm>
                  <a:off x="344" y="2016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7" name="Group 71"/>
              <p:cNvGrpSpPr/>
              <p:nvPr/>
            </p:nvGrpSpPr>
            <p:grpSpPr bwMode="auto">
              <a:xfrm>
                <a:off x="1113" y="2016"/>
                <a:ext cx="534" cy="384"/>
                <a:chOff x="1113" y="2016"/>
                <a:chExt cx="534" cy="384"/>
              </a:xfrm>
            </p:grpSpPr>
            <p:sp>
              <p:nvSpPr>
                <p:cNvPr id="81983" name="Rectangle 72"/>
                <p:cNvSpPr>
                  <a:spLocks noChangeArrowheads="1"/>
                </p:cNvSpPr>
                <p:nvPr/>
              </p:nvSpPr>
              <p:spPr bwMode="auto">
                <a:xfrm>
                  <a:off x="1156" y="2016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23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4" name="Rectangle 73"/>
                <p:cNvSpPr>
                  <a:spLocks noChangeArrowheads="1"/>
                </p:cNvSpPr>
                <p:nvPr/>
              </p:nvSpPr>
              <p:spPr bwMode="auto">
                <a:xfrm>
                  <a:off x="1113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8" name="Group 74"/>
              <p:cNvGrpSpPr/>
              <p:nvPr/>
            </p:nvGrpSpPr>
            <p:grpSpPr bwMode="auto">
              <a:xfrm>
                <a:off x="1647" y="2016"/>
                <a:ext cx="534" cy="384"/>
                <a:chOff x="1647" y="2016"/>
                <a:chExt cx="534" cy="384"/>
              </a:xfrm>
            </p:grpSpPr>
            <p:sp>
              <p:nvSpPr>
                <p:cNvPr id="81981" name="Rectangle 75"/>
                <p:cNvSpPr>
                  <a:spLocks noChangeArrowheads="1"/>
                </p:cNvSpPr>
                <p:nvPr/>
              </p:nvSpPr>
              <p:spPr bwMode="auto">
                <a:xfrm>
                  <a:off x="1690" y="2016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2" name="Rectangle 76"/>
                <p:cNvSpPr>
                  <a:spLocks noChangeArrowheads="1"/>
                </p:cNvSpPr>
                <p:nvPr/>
              </p:nvSpPr>
              <p:spPr bwMode="auto">
                <a:xfrm>
                  <a:off x="1647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69" name="Group 77"/>
              <p:cNvGrpSpPr/>
              <p:nvPr/>
            </p:nvGrpSpPr>
            <p:grpSpPr bwMode="auto">
              <a:xfrm>
                <a:off x="0" y="2400"/>
                <a:ext cx="344" cy="384"/>
                <a:chOff x="0" y="2400"/>
                <a:chExt cx="344" cy="384"/>
              </a:xfrm>
            </p:grpSpPr>
            <p:sp>
              <p:nvSpPr>
                <p:cNvPr id="81979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6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0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70" name="Group 80"/>
              <p:cNvGrpSpPr/>
              <p:nvPr/>
            </p:nvGrpSpPr>
            <p:grpSpPr bwMode="auto">
              <a:xfrm>
                <a:off x="344" y="2400"/>
                <a:ext cx="769" cy="384"/>
                <a:chOff x="344" y="2400"/>
                <a:chExt cx="769" cy="384"/>
              </a:xfrm>
            </p:grpSpPr>
            <p:sp>
              <p:nvSpPr>
                <p:cNvPr id="81977" name="Rectangle 81"/>
                <p:cNvSpPr>
                  <a:spLocks noChangeArrowheads="1"/>
                </p:cNvSpPr>
                <p:nvPr/>
              </p:nvSpPr>
              <p:spPr bwMode="auto">
                <a:xfrm>
                  <a:off x="387" y="2400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c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→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8" name="Rectangle 82"/>
                <p:cNvSpPr>
                  <a:spLocks noChangeArrowheads="1"/>
                </p:cNvSpPr>
                <p:nvPr/>
              </p:nvSpPr>
              <p:spPr bwMode="auto">
                <a:xfrm>
                  <a:off x="344" y="240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71" name="Group 83"/>
              <p:cNvGrpSpPr/>
              <p:nvPr/>
            </p:nvGrpSpPr>
            <p:grpSpPr bwMode="auto">
              <a:xfrm>
                <a:off x="1113" y="2400"/>
                <a:ext cx="534" cy="384"/>
                <a:chOff x="1113" y="2400"/>
                <a:chExt cx="534" cy="384"/>
              </a:xfrm>
            </p:grpSpPr>
            <p:sp>
              <p:nvSpPr>
                <p:cNvPr id="81975" name="Rectangle 84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 18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6" name="Rectangle 85"/>
                <p:cNvSpPr>
                  <a:spLocks noChangeArrowheads="1"/>
                </p:cNvSpPr>
                <p:nvPr/>
              </p:nvSpPr>
              <p:spPr bwMode="auto">
                <a:xfrm>
                  <a:off x="1113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1972" name="Group 86"/>
              <p:cNvGrpSpPr/>
              <p:nvPr/>
            </p:nvGrpSpPr>
            <p:grpSpPr bwMode="auto">
              <a:xfrm>
                <a:off x="1647" y="2400"/>
                <a:ext cx="534" cy="384"/>
                <a:chOff x="1647" y="2400"/>
                <a:chExt cx="534" cy="384"/>
              </a:xfrm>
            </p:grpSpPr>
            <p:sp>
              <p:nvSpPr>
                <p:cNvPr id="81973" name="Rectangle 87"/>
                <p:cNvSpPr>
                  <a:spLocks noChangeArrowheads="1"/>
                </p:cNvSpPr>
                <p:nvPr/>
              </p:nvSpPr>
              <p:spPr bwMode="auto">
                <a:xfrm>
                  <a:off x="1690" y="240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latin typeface="宋体" panose="02010600030101010101" pitchFamily="2" charset="-122"/>
                    </a:rPr>
                    <a:t>否</a:t>
                  </a: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4" name="Rectangle 88"/>
                <p:cNvSpPr>
                  <a:spLocks noChangeArrowheads="1"/>
                </p:cNvSpPr>
                <p:nvPr/>
              </p:nvSpPr>
              <p:spPr bwMode="auto">
                <a:xfrm>
                  <a:off x="1647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81944" name="Rectangle 89"/>
            <p:cNvSpPr>
              <a:spLocks noChangeArrowheads="1"/>
            </p:cNvSpPr>
            <p:nvPr/>
          </p:nvSpPr>
          <p:spPr bwMode="auto">
            <a:xfrm>
              <a:off x="-2" y="-2"/>
              <a:ext cx="2185" cy="278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1924" name="Group 90"/>
          <p:cNvGrpSpPr/>
          <p:nvPr/>
        </p:nvGrpSpPr>
        <p:grpSpPr bwMode="auto">
          <a:xfrm>
            <a:off x="323850" y="981075"/>
            <a:ext cx="3244850" cy="2160588"/>
            <a:chOff x="1791" y="618"/>
            <a:chExt cx="2044" cy="1689"/>
          </a:xfrm>
        </p:grpSpPr>
        <p:sp>
          <p:nvSpPr>
            <p:cNvPr id="81926" name="Text Box 91"/>
            <p:cNvSpPr txBox="1">
              <a:spLocks noChangeArrowheads="1"/>
            </p:cNvSpPr>
            <p:nvPr/>
          </p:nvSpPr>
          <p:spPr bwMode="auto">
            <a:xfrm>
              <a:off x="2744" y="1888"/>
              <a:ext cx="22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anose="02020603050405020304" pitchFamily="18" charset="0"/>
                </a:rPr>
                <a:t>1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grpSp>
          <p:nvGrpSpPr>
            <p:cNvPr id="81927" name="Group 92"/>
            <p:cNvGrpSpPr/>
            <p:nvPr/>
          </p:nvGrpSpPr>
          <p:grpSpPr bwMode="auto">
            <a:xfrm>
              <a:off x="1791" y="618"/>
              <a:ext cx="2044" cy="1689"/>
              <a:chOff x="1791" y="618"/>
              <a:chExt cx="2044" cy="1689"/>
            </a:xfrm>
          </p:grpSpPr>
          <p:sp>
            <p:nvSpPr>
              <p:cNvPr id="81928" name="Text Box 93"/>
              <p:cNvSpPr txBox="1">
                <a:spLocks noChangeArrowheads="1"/>
              </p:cNvSpPr>
              <p:nvPr/>
            </p:nvSpPr>
            <p:spPr bwMode="auto">
              <a:xfrm>
                <a:off x="2245" y="1525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8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29" name="Oval 94"/>
              <p:cNvSpPr>
                <a:spLocks noChangeArrowheads="1"/>
              </p:cNvSpPr>
              <p:nvPr/>
            </p:nvSpPr>
            <p:spPr bwMode="auto">
              <a:xfrm>
                <a:off x="1837" y="709"/>
                <a:ext cx="347" cy="3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b="1" i="1">
                    <a:latin typeface="Times New Roman" panose="02020603050405020304" pitchFamily="18" charset="0"/>
                  </a:rPr>
                  <a:t> a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0" name="Oval 95"/>
              <p:cNvSpPr>
                <a:spLocks noChangeArrowheads="1"/>
              </p:cNvSpPr>
              <p:nvPr/>
            </p:nvSpPr>
            <p:spPr bwMode="auto">
              <a:xfrm>
                <a:off x="3395" y="709"/>
                <a:ext cx="347" cy="3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b="1" i="1">
                    <a:latin typeface="Times New Roman" panose="02020603050405020304" pitchFamily="18" charset="0"/>
                  </a:rPr>
                  <a:t> b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1" name="Freeform 96"/>
              <p:cNvSpPr/>
              <p:nvPr/>
            </p:nvSpPr>
            <p:spPr bwMode="auto">
              <a:xfrm>
                <a:off x="2200" y="890"/>
                <a:ext cx="1156" cy="3"/>
              </a:xfrm>
              <a:custGeom>
                <a:avLst/>
                <a:gdLst>
                  <a:gd name="T0" fmla="*/ 0 w 818"/>
                  <a:gd name="T1" fmla="*/ 1 h 5"/>
                  <a:gd name="T2" fmla="*/ 73351 w 818"/>
                  <a:gd name="T3" fmla="*/ 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18" h="5">
                    <a:moveTo>
                      <a:pt x="0" y="5"/>
                    </a:moveTo>
                    <a:lnTo>
                      <a:pt x="818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32" name="Freeform 97"/>
              <p:cNvSpPr/>
              <p:nvPr/>
            </p:nvSpPr>
            <p:spPr bwMode="auto">
              <a:xfrm>
                <a:off x="2109" y="981"/>
                <a:ext cx="1326" cy="1063"/>
              </a:xfrm>
              <a:custGeom>
                <a:avLst/>
                <a:gdLst>
                  <a:gd name="T0" fmla="*/ 0 w 953"/>
                  <a:gd name="T1" fmla="*/ 0 h 910"/>
                  <a:gd name="T2" fmla="*/ 69819 w 953"/>
                  <a:gd name="T3" fmla="*/ 6865 h 9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53" h="910">
                    <a:moveTo>
                      <a:pt x="0" y="0"/>
                    </a:moveTo>
                    <a:lnTo>
                      <a:pt x="953" y="91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33" name="Freeform 98"/>
              <p:cNvSpPr/>
              <p:nvPr/>
            </p:nvSpPr>
            <p:spPr bwMode="auto">
              <a:xfrm>
                <a:off x="2018" y="1026"/>
                <a:ext cx="1" cy="918"/>
              </a:xfrm>
              <a:custGeom>
                <a:avLst/>
                <a:gdLst>
                  <a:gd name="T0" fmla="*/ 0 w 7"/>
                  <a:gd name="T1" fmla="*/ 0 h 730"/>
                  <a:gd name="T2" fmla="*/ 0 w 7"/>
                  <a:gd name="T3" fmla="*/ 14352 h 7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" h="730">
                    <a:moveTo>
                      <a:pt x="7" y="0"/>
                    </a:moveTo>
                    <a:lnTo>
                      <a:pt x="0" y="73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34" name="Freeform 99"/>
              <p:cNvSpPr/>
              <p:nvPr/>
            </p:nvSpPr>
            <p:spPr bwMode="auto">
              <a:xfrm>
                <a:off x="3606" y="1026"/>
                <a:ext cx="1" cy="931"/>
              </a:xfrm>
              <a:custGeom>
                <a:avLst/>
                <a:gdLst>
                  <a:gd name="T0" fmla="*/ 0 w 1"/>
                  <a:gd name="T1" fmla="*/ 0 h 795"/>
                  <a:gd name="T2" fmla="*/ 0 w 1"/>
                  <a:gd name="T3" fmla="*/ 6190 h 79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795">
                    <a:moveTo>
                      <a:pt x="0" y="0"/>
                    </a:moveTo>
                    <a:lnTo>
                      <a:pt x="0" y="795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35" name="Oval 100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347" cy="3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b="1" i="1">
                    <a:latin typeface="Times New Roman" panose="02020603050405020304" pitchFamily="18" charset="0"/>
                  </a:rPr>
                  <a:t> d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6" name="Oval 101"/>
              <p:cNvSpPr>
                <a:spLocks noChangeArrowheads="1"/>
              </p:cNvSpPr>
              <p:nvPr/>
            </p:nvSpPr>
            <p:spPr bwMode="auto">
              <a:xfrm>
                <a:off x="1821" y="1949"/>
                <a:ext cx="347" cy="3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b="1" i="1">
                    <a:latin typeface="Times New Roman" panose="02020603050405020304" pitchFamily="18" charset="0"/>
                  </a:rPr>
                  <a:t> c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7" name="Text Box 102"/>
              <p:cNvSpPr txBox="1">
                <a:spLocks noChangeArrowheads="1"/>
              </p:cNvSpPr>
              <p:nvPr/>
            </p:nvSpPr>
            <p:spPr bwMode="auto">
              <a:xfrm>
                <a:off x="2653" y="618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2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8" name="Text Box 103"/>
              <p:cNvSpPr txBox="1">
                <a:spLocks noChangeArrowheads="1"/>
              </p:cNvSpPr>
              <p:nvPr/>
            </p:nvSpPr>
            <p:spPr bwMode="auto">
              <a:xfrm>
                <a:off x="3606" y="134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3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9" name="Text Box 104"/>
              <p:cNvSpPr txBox="1">
                <a:spLocks noChangeArrowheads="1"/>
              </p:cNvSpPr>
              <p:nvPr/>
            </p:nvSpPr>
            <p:spPr bwMode="auto">
              <a:xfrm>
                <a:off x="1791" y="134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5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0" name="Line 105"/>
              <p:cNvSpPr>
                <a:spLocks noChangeShapeType="1"/>
              </p:cNvSpPr>
              <p:nvPr/>
            </p:nvSpPr>
            <p:spPr bwMode="auto">
              <a:xfrm flipV="1">
                <a:off x="2109" y="981"/>
                <a:ext cx="1304" cy="10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1" name="Text Box 106"/>
              <p:cNvSpPr txBox="1">
                <a:spLocks noChangeArrowheads="1"/>
              </p:cNvSpPr>
              <p:nvPr/>
            </p:nvSpPr>
            <p:spPr bwMode="auto">
              <a:xfrm>
                <a:off x="3223" y="151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3200" b="1">
                    <a:latin typeface="Times New Roman" panose="02020603050405020304" pitchFamily="18" charset="0"/>
                  </a:rPr>
                  <a:t>7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2" name="Line 107"/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13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427538" y="1218883"/>
            <a:ext cx="3995737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求解思路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找出所有可能的旅行路线，即依次考察图中所有顶点的全排列，从中选取路径长度最短的简单回路。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885" y="1356360"/>
            <a:ext cx="86982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形如a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b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c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d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的等式被称为完美立方等式。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例如12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6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+ 8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+ 10</a:t>
            </a:r>
            <a:r>
              <a:rPr lang="zh-CN" altLang="en-US" sz="2400" b="1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编写一个程序，对任给的正整数N(N≤100)，寻找所有的四元组(a, b, c, d)，使得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b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c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+ d</a:t>
            </a:r>
            <a:r>
              <a:rPr lang="zh-CN" altLang="en-US" sz="2400" b="1" baseline="30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，其中a,b,c,d </a:t>
            </a:r>
            <a:r>
              <a:rPr lang="zh-CN" altLang="en-US" sz="24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 1, 小于等于N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，且b&lt;=c&lt;=d。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一个正整数N (N≤100)。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每行输出一个完美立方。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输出格式为：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Cube = a, Triple = (b,c,d)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其中a,b,c,d所在位置分别用实际求出四元组值代入。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222885" y="1149350"/>
            <a:ext cx="40335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numCol="1" spcCol="0" rtlCol="0" fromWordArt="0" anchor="t" anchorCtr="0" forceAA="0" compatLnSpc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3.2】</a:t>
            </a:r>
            <a:r>
              <a:rPr kumimoji="1"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完美立方</a:t>
            </a:r>
            <a:endParaRPr kumimoji="1"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45" y="189230"/>
            <a:ext cx="8153400" cy="6985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TSPLIB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问题样本的案例库 </a:t>
            </a:r>
            <a:endParaRPr lang="zh-CN" altLang="en-US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678940"/>
            <a:ext cx="62325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2329815"/>
            <a:ext cx="7470775" cy="360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48" y="5939155"/>
            <a:ext cx="3887787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" y="1227455"/>
            <a:ext cx="7781925" cy="47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6019800"/>
            <a:ext cx="33210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1238250" y="290830"/>
            <a:ext cx="7561263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图问题中的蛮力法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—TSP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03350" y="201613"/>
            <a:ext cx="6408738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蛮力法求解</a:t>
            </a:r>
            <a:r>
              <a:rPr kumimoji="1"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kumimoji="1"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07950" y="1358900"/>
            <a:ext cx="903605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蛮力法求解</a:t>
            </a: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问题必须依次考察顶点集合的所有全排列，从中找出路径长度最短的简单回路，因此，其时间下界是</a:t>
            </a: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 (n!)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8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组合爆炸</a:t>
            </a: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kumimoji="1" lang="en-US" altLang="zh-CN" sz="2800" b="1" i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的增长，</a:t>
            </a:r>
            <a:r>
              <a:rPr kumimoji="1"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问题的可能解也在迅速地增长。</a:t>
            </a:r>
            <a:endParaRPr kumimoji="1" lang="zh-CN" altLang="en-US" sz="28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城市的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问题有大约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180,000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个可能解。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城市的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问题有大约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60,000,000,000,000,000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个可能解。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城市的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问题有大约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en-US" altLang="zh-CN" sz="24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62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个可能解，而一个行星上也只有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en-US" altLang="zh-CN" sz="24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升水。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kumimoji="1" lang="zh-CN" altLang="en-US" sz="27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蛮力法求解</a:t>
            </a:r>
            <a:r>
              <a:rPr kumimoji="1" lang="en-US" altLang="zh-CN" sz="27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TSP</a:t>
            </a:r>
            <a:r>
              <a:rPr kumimoji="1" lang="zh-CN" altLang="en-US" sz="27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问题，只能解决问题规模很小的实例。</a:t>
            </a:r>
            <a:endParaRPr kumimoji="1" lang="zh-CN" altLang="en-US" sz="27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265873" y="180975"/>
            <a:ext cx="64008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3.6  </a:t>
            </a:r>
            <a:r>
              <a:rPr kumimoji="1" lang="zh-CN" altLang="en-US"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几何问题中的蛮力法</a:t>
            </a:r>
            <a:endParaRPr kumimoji="1" lang="zh-CN" altLang="en-US" sz="4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77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43000" y="2390775"/>
            <a:ext cx="710088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200" b="1" dirty="0" smtClean="0">
                <a:latin typeface="Times New Roman" panose="02020603050405020304" pitchFamily="18" charset="0"/>
              </a:rPr>
              <a:t>3.6.1  </a:t>
            </a:r>
            <a:r>
              <a:rPr kumimoji="1" lang="zh-CN" altLang="en-US" sz="3200" b="1" dirty="0" smtClean="0">
                <a:latin typeface="宋体" panose="02010600030101010101" pitchFamily="2" charset="-122"/>
              </a:rPr>
              <a:t>最接近点对问题</a:t>
            </a:r>
            <a:endParaRPr kumimoji="1" lang="en-US" altLang="zh-CN" sz="3200" b="1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Finding the closest pair of points</a:t>
            </a:r>
            <a:r>
              <a:rPr kumimoji="1" lang="zh-CN" altLang="en-US" sz="3200" b="1" dirty="0" smtClean="0">
                <a:solidFill>
                  <a:srgbClr val="CC0099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3200" b="1" dirty="0" smtClean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latin typeface="Times New Roman" panose="02020603050405020304" pitchFamily="18" charset="0"/>
              </a:rPr>
              <a:t> </a:t>
            </a:r>
            <a:endParaRPr kumimoji="1" lang="zh-CN" altLang="en-US" sz="3200" dirty="0" smtClean="0">
              <a:latin typeface="Times New Roman" panose="02020603050405020304" pitchFamily="18" charset="0"/>
            </a:endParaRPr>
          </a:p>
        </p:txBody>
      </p:sp>
      <p:sp>
        <p:nvSpPr>
          <p:cNvPr id="86020" name="Text Box 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155700" y="4365625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3.6.2  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凸包问题</a:t>
            </a:r>
            <a:endParaRPr kumimoji="1" lang="zh-CN" altLang="en-US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2213" y="5300663"/>
            <a:ext cx="439896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Finding the convex hull</a:t>
            </a:r>
            <a:r>
              <a:rPr lang="zh-CN" altLang="en-US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矩形 1"/>
          <p:cNvSpPr>
            <a:spLocks noChangeArrowheads="1"/>
          </p:cNvSpPr>
          <p:nvPr/>
        </p:nvSpPr>
        <p:spPr bwMode="auto">
          <a:xfrm>
            <a:off x="539750" y="3817620"/>
            <a:ext cx="833374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问题场景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在应用中，常用诸如点、圆等简单的几何对象代表现实世界中的实体。在涉及这些几何对象的问题中，常需要了解其邻域中其他几何对象的信息。例如，在空中交通控制问题中，若将飞机作为空间中移动的一个点来看待，则具有最大碰撞危险的2架飞机，就是这个空间中最接近的一对点。这类问题是计算几何学中研究的基本问题之一。</a:t>
            </a:r>
            <a:endParaRPr kumimoji="1" lang="zh-CN" altLang="en-US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4" name="矩形 1"/>
          <p:cNvSpPr>
            <a:spLocks noChangeArrowheads="1"/>
          </p:cNvSpPr>
          <p:nvPr/>
        </p:nvSpPr>
        <p:spPr bwMode="auto">
          <a:xfrm>
            <a:off x="323850" y="1570038"/>
            <a:ext cx="864076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8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 …,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800" b="1" i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=(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en-US" altLang="zh-CN" sz="2800" b="1" i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是平面上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个点构成的集合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，最近对问题就是找出集合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中距离最近的点对。</a:t>
            </a:r>
            <a:endParaRPr kumimoji="1"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583606" y="301625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179388" y="1430338"/>
            <a:ext cx="86169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defRPr/>
            </a:pPr>
            <a:r>
              <a:rPr kumimoji="1" lang="en-US" altLang="zh-CN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问题描述</a:t>
            </a:r>
            <a:r>
              <a:rPr kumimoji="1" lang="en-US" altLang="zh-CN" sz="2800" b="1" dirty="0">
                <a:solidFill>
                  <a:srgbClr val="3907F1"/>
                </a:solidFill>
                <a:latin typeface="Times New Roman" panose="02020603050405020304" pitchFamily="18" charset="0"/>
              </a:rPr>
              <a:t>】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最近对问题要求在一个包含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个点的集合中找出距离最近的两个点。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</a:rPr>
              <a:t>输入</a:t>
            </a:r>
            <a:r>
              <a:rPr lang="zh-CN" altLang="en-US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Euclidean</a:t>
            </a:r>
            <a:r>
              <a:rPr lang="zh-CN" altLang="en-US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空间上的</a:t>
            </a:r>
            <a:r>
              <a:rPr lang="en-US" altLang="zh-CN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个点的集合</a:t>
            </a:r>
            <a:r>
              <a:rPr lang="en-US" altLang="zh-CN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endParaRPr lang="en-US" altLang="zh-CN" sz="2800" b="1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输出：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P</a:t>
            </a:r>
            <a:r>
              <a:rPr lang="en-US" altLang="zh-CN" sz="2800" b="1" i="1" baseline="-2500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Q</a:t>
            </a:r>
            <a:r>
              <a:rPr lang="en-US" altLang="zh-CN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800" b="1" dirty="0"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Dis(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P</a:t>
            </a:r>
            <a:r>
              <a:rPr lang="en-US" altLang="zh-CN" sz="2800" b="1" i="1" baseline="-25000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)=Min{Dis(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X, Y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X, Y</a:t>
            </a:r>
            <a:r>
              <a:rPr lang="en-US" altLang="zh-CN" sz="2800" b="1" i="1" dirty="0"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Q}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600200" lvl="3" indent="-22860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Dis(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X, Y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Euclidean</a:t>
            </a: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距离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如果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X=(</a:t>
            </a:r>
            <a:r>
              <a:rPr lang="en-US" altLang="zh-CN" sz="2800" b="1" i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x</a:t>
            </a:r>
            <a:r>
              <a:rPr lang="en-US" altLang="zh-CN" sz="2800" b="1" i="1" baseline="-250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), Y=(</a:t>
            </a:r>
            <a:r>
              <a:rPr lang="en-US" altLang="zh-CN" sz="2800" b="1" i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y</a:t>
            </a:r>
            <a:r>
              <a:rPr lang="en-US" altLang="zh-CN" sz="2800" b="1" i="1" baseline="-250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，则</a:t>
            </a:r>
            <a:endParaRPr lang="zh-CN" altLang="en-US" sz="28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676871" name="Object 7"/>
          <p:cNvGraphicFramePr>
            <a:graphicFrameLocks noChangeAspect="1"/>
          </p:cNvGraphicFramePr>
          <p:nvPr/>
        </p:nvGraphicFramePr>
        <p:xfrm>
          <a:off x="1432560" y="5109210"/>
          <a:ext cx="54721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公式" r:id="rId1" imgW="1524000" imgH="241300" progId="Equation.3">
                  <p:embed/>
                </p:oleObj>
              </mc:Choice>
              <mc:Fallback>
                <p:oleObj name="公式" r:id="rId1" imgW="1524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0" y="5109210"/>
                        <a:ext cx="547211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矩形 1"/>
          <p:cNvSpPr>
            <a:spLocks noChangeArrowheads="1"/>
          </p:cNvSpPr>
          <p:nvPr/>
        </p:nvSpPr>
        <p:spPr bwMode="auto">
          <a:xfrm>
            <a:off x="1371600" y="228600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196850" y="2527618"/>
            <a:ext cx="8856663" cy="31400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en-US" altLang="zh-CN" sz="2400" smtClean="0"/>
              <a:t>void main()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{    int x[]={1,3,5,1};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int y[]={1,2,4,2};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minDist=ClosestPoints(x,y,4,index1,index2);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cout&lt;&lt;“</a:t>
            </a:r>
            <a:r>
              <a:rPr lang="zh-CN" altLang="en-US" sz="2400" smtClean="0"/>
              <a:t>最近的点对是</a:t>
            </a:r>
            <a:r>
              <a:rPr lang="en-US" altLang="zh-CN" sz="2400" smtClean="0"/>
              <a:t>:”&lt;&lt;index1&lt;&lt;“</a:t>
            </a:r>
            <a:r>
              <a:rPr lang="zh-CN" altLang="en-US" sz="2400" smtClean="0"/>
              <a:t>和</a:t>
            </a:r>
            <a:r>
              <a:rPr lang="en-US" altLang="zh-CN" sz="2400" smtClean="0"/>
              <a:t>"&lt;&lt;index2&lt;&lt;endl;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      cout&lt;&lt;“</a:t>
            </a:r>
            <a:r>
              <a:rPr lang="zh-CN" altLang="en-US" sz="2400" smtClean="0"/>
              <a:t>最近的点对之间的距离是</a:t>
            </a:r>
            <a:r>
              <a:rPr lang="en-US" altLang="zh-CN" sz="2400" smtClean="0"/>
              <a:t>:”&lt;&lt;minDist&lt;&lt;endl;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  <p:sp>
        <p:nvSpPr>
          <p:cNvPr id="89091" name="矩形 3"/>
          <p:cNvSpPr>
            <a:spLocks noChangeArrowheads="1"/>
          </p:cNvSpPr>
          <p:nvPr/>
        </p:nvSpPr>
        <p:spPr bwMode="auto">
          <a:xfrm>
            <a:off x="125413" y="5764530"/>
            <a:ext cx="8928100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400">
                <a:solidFill>
                  <a:srgbClr val="CC0099"/>
                </a:solidFill>
              </a:rPr>
              <a:t>int ClosestPoints(int n, int x[ ], int y[ ], int &amp;index1, int &amp;index2)</a:t>
            </a:r>
            <a:r>
              <a:rPr lang="zh-CN" altLang="en-US" sz="2400">
                <a:solidFill>
                  <a:srgbClr val="CC0099"/>
                </a:solidFill>
              </a:rPr>
              <a:t>？</a:t>
            </a:r>
            <a:endParaRPr lang="zh-CN" altLang="en-US" sz="2400">
              <a:solidFill>
                <a:srgbClr val="CC0099"/>
              </a:solidFill>
            </a:endParaRPr>
          </a:p>
          <a:p>
            <a:pPr>
              <a:lnSpc>
                <a:spcPct val="70000"/>
              </a:lnSpc>
            </a:pPr>
            <a:endParaRPr lang="zh-CN" altLang="en-US" sz="2400">
              <a:solidFill>
                <a:srgbClr val="CC0099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2400">
                <a:solidFill>
                  <a:srgbClr val="CC0099"/>
                </a:solidFill>
              </a:rPr>
              <a:t>T(n) = </a:t>
            </a:r>
            <a:r>
              <a:rPr lang="zh-CN" altLang="en-US" sz="2400">
                <a:solidFill>
                  <a:srgbClr val="CC0099"/>
                </a:solidFill>
              </a:rPr>
              <a:t>？</a:t>
            </a:r>
            <a:endParaRPr lang="zh-CN" altLang="en-US" sz="2400">
              <a:solidFill>
                <a:srgbClr val="CC0099"/>
              </a:solidFill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23520" y="1160145"/>
            <a:ext cx="880300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求解思路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】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蛮力法求解最近对问题的过程是：分别计算每一对点之间的距离，然后找出距离最小的那一对。 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583606" y="116632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233170" y="252730"/>
            <a:ext cx="6677660" cy="720725"/>
          </a:xfrm>
          <a:prstGeom prst="rect">
            <a:avLst/>
          </a:prstGeom>
          <a:noFill/>
          <a:ln w="9525">
            <a:noFill/>
            <a:prstDash val="lg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775"/>
              </a:spcAft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最近对问题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5" name="Rectangle 8"/>
          <p:cNvSpPr>
            <a:spLocks noChangeArrowheads="1"/>
          </p:cNvSpPr>
          <p:nvPr/>
        </p:nvSpPr>
        <p:spPr bwMode="auto">
          <a:xfrm>
            <a:off x="125095" y="1065530"/>
            <a:ext cx="8748713" cy="55892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int ClosestPoints(int n, int x[ ], int y[ ], int &amp;index1, int &amp;index2)</a:t>
            </a:r>
            <a:endParaRPr lang="en-US" altLang="zh-CN" sz="2400" b="1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{   minDist=+∞;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for (i=0; i&lt;n-1; i++)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for (j=i+1; j&lt;n; j++)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{  d=(x[i]-x[j])* (x[i]-x[j])+(y[i]-y[j])* (y[i]-y[j]);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if (d&lt;minDist)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{  minDist=d;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index1=i;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index2=j;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return  minDist;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026"/>
          <p:cNvSpPr txBox="1">
            <a:spLocks noChangeArrowheads="1"/>
          </p:cNvSpPr>
          <p:nvPr/>
        </p:nvSpPr>
        <p:spPr bwMode="auto">
          <a:xfrm>
            <a:off x="362585" y="1425575"/>
            <a:ext cx="854837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算法的基本操作是计算两个点的欧几里德距离。注意到在求欧几里德距离时，避免了求平方根操作，其原因是：如果被开方的数越小，则它的平方根也越小。同时 ，为了避免对同一对点计算两次距离，只考虑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的那些点对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400" b="1" i="1" baseline="-30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400" b="1" i="1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Rectangle 102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1028"/>
          <p:cNvGraphicFramePr>
            <a:graphicFrameLocks noChangeAspect="1"/>
          </p:cNvGraphicFramePr>
          <p:nvPr/>
        </p:nvGraphicFramePr>
        <p:xfrm>
          <a:off x="777875" y="5229225"/>
          <a:ext cx="7283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公式" r:id="rId1" imgW="2895600" imgH="444500" progId="Equation.3">
                  <p:embed/>
                </p:oleObj>
              </mc:Choice>
              <mc:Fallback>
                <p:oleObj name="公式" r:id="rId1" imgW="28956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5229225"/>
                        <a:ext cx="72834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630" y="3797300"/>
            <a:ext cx="8656320" cy="12579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算法的基本操作就是求平方，其执行次数为： </a:t>
            </a:r>
            <a:endParaRPr kumimoji="1" lang="zh-CN" altLang="en-US" sz="24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583606" y="116632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1028"/>
          <p:cNvGraphicFramePr>
            <a:graphicFrameLocks noChangeAspect="1"/>
          </p:cNvGraphicFramePr>
          <p:nvPr/>
        </p:nvGraphicFramePr>
        <p:xfrm>
          <a:off x="777875" y="3222625"/>
          <a:ext cx="7283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公式" r:id="rId1" imgW="2895600" imgH="444500" progId="Equation.3">
                  <p:embed/>
                </p:oleObj>
              </mc:Choice>
              <mc:Fallback>
                <p:oleObj name="公式" r:id="rId1" imgW="28956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222625"/>
                        <a:ext cx="72834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1422400"/>
            <a:ext cx="8675687" cy="1800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3000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算法的基本操作就是求平方，其执行次数为： </a:t>
            </a:r>
            <a:endParaRPr kumimoji="1"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30000"/>
              </a:spcBef>
              <a:buFontTx/>
              <a:buNone/>
              <a:defRPr/>
            </a:pPr>
            <a:endParaRPr kumimoji="1" lang="zh-CN" altLang="en-US" sz="28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583606" y="301625"/>
            <a:ext cx="583232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3.6.1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最接近点对问题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26506</Words>
  <Application>WPS 演示</Application>
  <PresentationFormat>全屏显示(4:3)</PresentationFormat>
  <Paragraphs>2059</Paragraphs>
  <Slides>118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118</vt:i4>
      </vt:variant>
    </vt:vector>
  </HeadingPairs>
  <TitlesOfParts>
    <vt:vector size="146" baseType="lpstr">
      <vt:lpstr>Arial</vt:lpstr>
      <vt:lpstr>宋体</vt:lpstr>
      <vt:lpstr>Wingdings</vt:lpstr>
      <vt:lpstr>黑体</vt:lpstr>
      <vt:lpstr>Wingdings</vt:lpstr>
      <vt:lpstr>Times New Roman</vt:lpstr>
      <vt:lpstr>Courier New</vt:lpstr>
      <vt:lpstr>微软雅黑</vt:lpstr>
      <vt:lpstr>Arial Unicode MS</vt:lpstr>
      <vt:lpstr>隶书</vt:lpstr>
      <vt:lpstr>楷体_GB2312</vt:lpstr>
      <vt:lpstr>华文楷体</vt:lpstr>
      <vt:lpstr>楷体</vt:lpstr>
      <vt:lpstr>Symbol</vt:lpstr>
      <vt:lpstr>华文行楷</vt:lpstr>
      <vt:lpstr>新宋体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哨兵元素的妙用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简单选择排序算法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Hamiltonian环问题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TSPLIB：收集TSP问题样本的案例库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生理周期</vt:lpstr>
      <vt:lpstr>生理周期</vt:lpstr>
      <vt:lpstr>生理周期</vt:lpstr>
      <vt:lpstr>习题</vt:lpstr>
      <vt:lpstr>习题</vt:lpstr>
      <vt:lpstr>习题</vt:lpstr>
      <vt:lpstr>习题</vt:lpstr>
      <vt:lpstr>习题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Administrator</cp:lastModifiedBy>
  <cp:revision>196</cp:revision>
  <dcterms:created xsi:type="dcterms:W3CDTF">2018-01-27T07:09:00Z</dcterms:created>
  <dcterms:modified xsi:type="dcterms:W3CDTF">2018-03-13T03:19:57Z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