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2"/>
  </p:notesMasterIdLst>
  <p:sldIdLst>
    <p:sldId id="256" r:id="rId3"/>
    <p:sldId id="520" r:id="rId4"/>
    <p:sldId id="521" r:id="rId5"/>
    <p:sldId id="522" r:id="rId6"/>
    <p:sldId id="523" r:id="rId7"/>
    <p:sldId id="525" r:id="rId8"/>
    <p:sldId id="526" r:id="rId9"/>
    <p:sldId id="527" r:id="rId10"/>
    <p:sldId id="682" r:id="rId11"/>
    <p:sldId id="529" r:id="rId12"/>
    <p:sldId id="683" r:id="rId13"/>
    <p:sldId id="531" r:id="rId14"/>
    <p:sldId id="532" r:id="rId15"/>
    <p:sldId id="533" r:id="rId16"/>
    <p:sldId id="534" r:id="rId17"/>
    <p:sldId id="535" r:id="rId18"/>
    <p:sldId id="536" r:id="rId19"/>
    <p:sldId id="537" r:id="rId20"/>
    <p:sldId id="538" r:id="rId21"/>
    <p:sldId id="911" r:id="rId22"/>
    <p:sldId id="541" r:id="rId23"/>
    <p:sldId id="548" r:id="rId24"/>
    <p:sldId id="549" r:id="rId25"/>
    <p:sldId id="684" r:id="rId26"/>
    <p:sldId id="685" r:id="rId27"/>
    <p:sldId id="686" r:id="rId28"/>
    <p:sldId id="550" r:id="rId29"/>
    <p:sldId id="553" r:id="rId30"/>
    <p:sldId id="1040" r:id="rId31"/>
    <p:sldId id="551" r:id="rId32"/>
    <p:sldId id="552" r:id="rId33"/>
    <p:sldId id="554" r:id="rId34"/>
    <p:sldId id="555" r:id="rId35"/>
    <p:sldId id="557" r:id="rId36"/>
    <p:sldId id="558" r:id="rId37"/>
    <p:sldId id="560" r:id="rId38"/>
    <p:sldId id="561" r:id="rId39"/>
    <p:sldId id="562" r:id="rId40"/>
    <p:sldId id="564" r:id="rId41"/>
    <p:sldId id="565" r:id="rId42"/>
    <p:sldId id="566" r:id="rId43"/>
    <p:sldId id="567" r:id="rId44"/>
    <p:sldId id="568" r:id="rId45"/>
    <p:sldId id="569" r:id="rId46"/>
    <p:sldId id="573" r:id="rId47"/>
    <p:sldId id="572" r:id="rId48"/>
    <p:sldId id="574" r:id="rId49"/>
    <p:sldId id="575" r:id="rId50"/>
    <p:sldId id="576" r:id="rId51"/>
    <p:sldId id="577" r:id="rId52"/>
    <p:sldId id="578" r:id="rId53"/>
    <p:sldId id="579" r:id="rId54"/>
    <p:sldId id="580" r:id="rId55"/>
    <p:sldId id="586" r:id="rId56"/>
    <p:sldId id="582" r:id="rId57"/>
    <p:sldId id="583" r:id="rId58"/>
    <p:sldId id="688" r:id="rId59"/>
    <p:sldId id="687" r:id="rId60"/>
    <p:sldId id="587" r:id="rId61"/>
    <p:sldId id="590" r:id="rId62"/>
    <p:sldId id="593" r:id="rId63"/>
    <p:sldId id="596" r:id="rId64"/>
    <p:sldId id="597" r:id="rId65"/>
    <p:sldId id="598" r:id="rId66"/>
    <p:sldId id="599" r:id="rId67"/>
    <p:sldId id="600" r:id="rId68"/>
    <p:sldId id="601" r:id="rId69"/>
    <p:sldId id="602" r:id="rId70"/>
    <p:sldId id="604" r:id="rId71"/>
    <p:sldId id="605" r:id="rId72"/>
    <p:sldId id="606" r:id="rId73"/>
    <p:sldId id="607" r:id="rId74"/>
    <p:sldId id="608" r:id="rId75"/>
    <p:sldId id="609" r:id="rId76"/>
    <p:sldId id="610" r:id="rId77"/>
    <p:sldId id="611" r:id="rId78"/>
    <p:sldId id="612" r:id="rId79"/>
    <p:sldId id="613" r:id="rId80"/>
    <p:sldId id="614" r:id="rId81"/>
    <p:sldId id="615" r:id="rId82"/>
    <p:sldId id="616" r:id="rId83"/>
    <p:sldId id="617" r:id="rId84"/>
    <p:sldId id="618" r:id="rId85"/>
    <p:sldId id="619" r:id="rId86"/>
    <p:sldId id="620" r:id="rId87"/>
    <p:sldId id="621" r:id="rId88"/>
    <p:sldId id="622" r:id="rId89"/>
    <p:sldId id="623" r:id="rId90"/>
    <p:sldId id="624" r:id="rId91"/>
    <p:sldId id="625" r:id="rId92"/>
    <p:sldId id="626" r:id="rId93"/>
    <p:sldId id="627" r:id="rId94"/>
    <p:sldId id="628" r:id="rId95"/>
    <p:sldId id="629" r:id="rId96"/>
    <p:sldId id="630" r:id="rId97"/>
    <p:sldId id="631" r:id="rId98"/>
    <p:sldId id="632" r:id="rId99"/>
    <p:sldId id="633" r:id="rId100"/>
    <p:sldId id="634" r:id="rId101"/>
    <p:sldId id="635" r:id="rId103"/>
    <p:sldId id="636" r:id="rId104"/>
    <p:sldId id="637" r:id="rId105"/>
    <p:sldId id="638" r:id="rId106"/>
    <p:sldId id="639" r:id="rId107"/>
    <p:sldId id="640" r:id="rId108"/>
    <p:sldId id="641" r:id="rId109"/>
    <p:sldId id="642" r:id="rId110"/>
    <p:sldId id="643" r:id="rId111"/>
    <p:sldId id="644" r:id="rId112"/>
    <p:sldId id="645" r:id="rId113"/>
    <p:sldId id="646" r:id="rId114"/>
    <p:sldId id="647" r:id="rId115"/>
    <p:sldId id="648" r:id="rId116"/>
    <p:sldId id="649" r:id="rId117"/>
    <p:sldId id="650" r:id="rId118"/>
    <p:sldId id="651" r:id="rId119"/>
    <p:sldId id="652" r:id="rId120"/>
    <p:sldId id="653" r:id="rId121"/>
    <p:sldId id="654" r:id="rId122"/>
    <p:sldId id="655" r:id="rId123"/>
    <p:sldId id="656" r:id="rId124"/>
    <p:sldId id="657" r:id="rId125"/>
    <p:sldId id="658" r:id="rId126"/>
    <p:sldId id="659" r:id="rId127"/>
    <p:sldId id="660" r:id="rId128"/>
    <p:sldId id="661" r:id="rId129"/>
    <p:sldId id="662" r:id="rId130"/>
    <p:sldId id="663" r:id="rId131"/>
    <p:sldId id="664" r:id="rId132"/>
    <p:sldId id="665" r:id="rId133"/>
    <p:sldId id="666" r:id="rId134"/>
    <p:sldId id="674" r:id="rId135"/>
    <p:sldId id="676" r:id="rId136"/>
    <p:sldId id="1041" r:id="rId137"/>
    <p:sldId id="1044" r:id="rId13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3907F1"/>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0" d="100"/>
          <a:sy n="100" d="100"/>
        </p:scale>
        <p:origin x="-1626" y="-102"/>
      </p:cViewPr>
      <p:guideLst>
        <p:guide orient="horz" pos="2160"/>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1" Type="http://schemas.openxmlformats.org/officeDocument/2006/relationships/tableStyles" Target="tableStyles.xml"/><Relationship Id="rId140" Type="http://schemas.openxmlformats.org/officeDocument/2006/relationships/viewProps" Target="viewProps.xml"/><Relationship Id="rId14" Type="http://schemas.openxmlformats.org/officeDocument/2006/relationships/slide" Target="slides/slide12.xml"/><Relationship Id="rId139" Type="http://schemas.openxmlformats.org/officeDocument/2006/relationships/presProps" Target="presProps.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notesMaster" Target="notesMasters/notesMaster1.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532" name="Rectangle 4"/>
          <p:cNvSpPr>
            <a:spLocks noGrp="1"/>
          </p:cNvSpPr>
          <p:nvPr>
            <p:ph type="sldImg" idx="2"/>
          </p:nvPr>
        </p:nvSpPr>
        <p:spPr>
          <a:xfrm>
            <a:off x="1143000" y="685800"/>
            <a:ext cx="4572000" cy="3429000"/>
          </a:xfrm>
          <a:prstGeom prst="rect">
            <a:avLst/>
          </a:prstGeom>
          <a:noFill/>
          <a:ln w="9525">
            <a:noFill/>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1"/>
          <p:cNvSpPr>
            <a:spLocks noGrp="1" noRot="1" noChangeAspect="1" noTextEdit="1"/>
          </p:cNvSpPr>
          <p:nvPr>
            <p:ph type="sldImg"/>
          </p:nvPr>
        </p:nvSpPr>
        <p:spPr/>
      </p:sp>
      <p:sp>
        <p:nvSpPr>
          <p:cNvPr id="218115" name="备注占位符 2"/>
          <p:cNvSpPr>
            <a:spLocks noGrp="1"/>
          </p:cNvSpPr>
          <p:nvPr>
            <p:ph type="body" idx="1"/>
          </p:nvPr>
        </p:nvSpPr>
        <p:spPr>
          <a:noFill/>
        </p:spPr>
        <p:txBody>
          <a:bodyPr/>
          <a:lstStyle/>
          <a:p>
            <a:r>
              <a:rPr lang="en-US" altLang="zh-CN" smtClean="0"/>
              <a:t>#include &lt;iostream.h&gt;</a:t>
            </a:r>
            <a:endParaRPr lang="en-US" altLang="zh-CN" smtClean="0"/>
          </a:p>
          <a:p>
            <a:r>
              <a:rPr lang="en-US" altLang="zh-CN" smtClean="0"/>
              <a:t>#include &lt;math.h&gt;</a:t>
            </a:r>
            <a:endParaRPr lang="en-US" altLang="zh-CN" smtClean="0"/>
          </a:p>
          <a:p>
            <a:r>
              <a:rPr lang="en-US" altLang="zh-CN" smtClean="0"/>
              <a:t>const int n = 6;</a:t>
            </a:r>
            <a:endParaRPr lang="en-US" altLang="zh-CN" smtClean="0"/>
          </a:p>
          <a:p>
            <a:r>
              <a:rPr lang="en-US" altLang="zh-CN" smtClean="0"/>
              <a:t>struct point</a:t>
            </a:r>
            <a:endParaRPr lang="en-US" altLang="zh-CN" smtClean="0"/>
          </a:p>
          <a:p>
            <a:r>
              <a:rPr lang="en-US" altLang="zh-CN" smtClean="0"/>
              <a:t>{</a:t>
            </a:r>
            <a:endParaRPr lang="en-US" altLang="zh-CN" smtClean="0"/>
          </a:p>
          <a:p>
            <a:r>
              <a:rPr lang="en-US" altLang="zh-CN" smtClean="0"/>
              <a:t>	int x, y;</a:t>
            </a:r>
            <a:endParaRPr lang="en-US" altLang="zh-CN" smtClean="0"/>
          </a:p>
          <a:p>
            <a:r>
              <a:rPr lang="en-US" altLang="zh-CN" smtClean="0"/>
              <a:t>};</a:t>
            </a:r>
            <a:endParaRPr lang="en-US" altLang="zh-CN" smtClean="0"/>
          </a:p>
          <a:p>
            <a:endParaRPr lang="en-US" altLang="zh-CN" smtClean="0"/>
          </a:p>
          <a:p>
            <a:r>
              <a:rPr lang="en-US" altLang="zh-CN" smtClean="0"/>
              <a:t>double Closest(point S[ ], int low, int high);</a:t>
            </a:r>
            <a:endParaRPr lang="en-US" altLang="zh-CN" smtClean="0"/>
          </a:p>
          <a:p>
            <a:r>
              <a:rPr lang="en-US" altLang="zh-CN" smtClean="0"/>
              <a:t>double Distance(point a, point b);</a:t>
            </a:r>
            <a:endParaRPr lang="en-US" altLang="zh-CN" smtClean="0"/>
          </a:p>
          <a:p>
            <a:r>
              <a:rPr lang="en-US" altLang="zh-CN" smtClean="0"/>
              <a:t>int Partition(point r[ ], int first, int end);</a:t>
            </a:r>
            <a:endParaRPr lang="en-US" altLang="zh-CN" smtClean="0"/>
          </a:p>
          <a:p>
            <a:r>
              <a:rPr lang="en-US" altLang="zh-CN" smtClean="0"/>
              <a:t>void QuickSort(point r[ ], int first, int end);</a:t>
            </a:r>
            <a:endParaRPr lang="en-US" altLang="zh-CN" smtClean="0"/>
          </a:p>
          <a:p>
            <a:endParaRPr lang="en-US" altLang="zh-CN" smtClean="0"/>
          </a:p>
          <a:p>
            <a:r>
              <a:rPr lang="en-US" altLang="zh-CN" smtClean="0"/>
              <a:t>int main()</a:t>
            </a:r>
            <a:endParaRPr lang="en-US" altLang="zh-CN" smtClean="0"/>
          </a:p>
          <a:p>
            <a:r>
              <a:rPr lang="en-US" altLang="zh-CN" smtClean="0"/>
              <a:t>{</a:t>
            </a:r>
            <a:endParaRPr lang="en-US" altLang="zh-CN" smtClean="0"/>
          </a:p>
          <a:p>
            <a:r>
              <a:rPr lang="en-US" altLang="zh-CN" smtClean="0"/>
              <a:t>	point S[n] = {{1,1},{1,8},{2,6},{3,2},{4,1},{5,4}};</a:t>
            </a:r>
            <a:endParaRPr lang="en-US" altLang="zh-CN" smtClean="0"/>
          </a:p>
          <a:p>
            <a:r>
              <a:rPr lang="en-US" altLang="zh-CN" smtClean="0"/>
              <a:t>	double minDist = Closest(S,0,n-1);</a:t>
            </a:r>
            <a:endParaRPr lang="en-US" altLang="zh-CN" smtClean="0"/>
          </a:p>
          <a:p>
            <a:r>
              <a:rPr lang="en-US" altLang="zh-CN" smtClean="0"/>
              <a:t>	cout&lt;&lt;minDist&lt;&lt;endl;</a:t>
            </a:r>
            <a:endParaRPr lang="en-US" altLang="zh-CN" smtClean="0"/>
          </a:p>
          <a:p>
            <a:r>
              <a:rPr lang="en-US" altLang="zh-CN" smtClean="0"/>
              <a:t>	return 0;</a:t>
            </a:r>
            <a:endParaRPr lang="en-US" altLang="zh-CN" smtClean="0"/>
          </a:p>
          <a:p>
            <a:r>
              <a:rPr lang="en-US" altLang="zh-CN" smtClean="0"/>
              <a:t>}</a:t>
            </a:r>
            <a:endParaRPr lang="en-US" altLang="zh-CN" smtClean="0"/>
          </a:p>
          <a:p>
            <a:endParaRPr lang="en-US" altLang="zh-CN" smtClean="0"/>
          </a:p>
          <a:p>
            <a:r>
              <a:rPr lang="en-US" altLang="zh-CN" smtClean="0"/>
              <a:t>double Closest(point S[ ], int low, int high)</a:t>
            </a:r>
            <a:endParaRPr lang="en-US" altLang="zh-CN" smtClean="0"/>
          </a:p>
          <a:p>
            <a:r>
              <a:rPr lang="en-US" altLang="zh-CN" smtClean="0"/>
              <a:t>{</a:t>
            </a:r>
            <a:endParaRPr lang="en-US" altLang="zh-CN" smtClean="0"/>
          </a:p>
          <a:p>
            <a:r>
              <a:rPr lang="en-US" altLang="zh-CN" smtClean="0"/>
              <a:t>	double d1, d2, d3, d;</a:t>
            </a:r>
            <a:endParaRPr lang="en-US" altLang="zh-CN" smtClean="0"/>
          </a:p>
          <a:p>
            <a:r>
              <a:rPr lang="en-US" altLang="zh-CN" smtClean="0"/>
              <a:t>	int mid, i, j, index;</a:t>
            </a:r>
            <a:endParaRPr lang="en-US" altLang="zh-CN" smtClean="0"/>
          </a:p>
          <a:p>
            <a:r>
              <a:rPr lang="en-US" altLang="zh-CN" smtClean="0"/>
              <a:t>	point P[n];                   //</a:t>
            </a:r>
            <a:r>
              <a:rPr lang="zh-CN" altLang="en-US" smtClean="0"/>
              <a:t>存放</a:t>
            </a:r>
            <a:r>
              <a:rPr lang="en-US" altLang="zh-CN" smtClean="0"/>
              <a:t>P1</a:t>
            </a:r>
            <a:r>
              <a:rPr lang="zh-CN" altLang="en-US" smtClean="0"/>
              <a:t>和</a:t>
            </a:r>
            <a:r>
              <a:rPr lang="en-US" altLang="zh-CN" smtClean="0"/>
              <a:t>P2</a:t>
            </a:r>
            <a:endParaRPr lang="en-US" altLang="zh-CN" smtClean="0"/>
          </a:p>
          <a:p>
            <a:r>
              <a:rPr lang="en-US" altLang="zh-CN" smtClean="0"/>
              <a:t>	if (high - low == 1)</a:t>
            </a:r>
            <a:endParaRPr lang="en-US" altLang="zh-CN" smtClean="0"/>
          </a:p>
          <a:p>
            <a:r>
              <a:rPr lang="en-US" altLang="zh-CN" smtClean="0"/>
              <a:t>		return Distance(S[low], S[high]);</a:t>
            </a:r>
            <a:endParaRPr lang="en-US" altLang="zh-CN" smtClean="0"/>
          </a:p>
          <a:p>
            <a:r>
              <a:rPr lang="en-US" altLang="zh-CN" smtClean="0"/>
              <a:t>	if (high - low == 2)</a:t>
            </a:r>
            <a:endParaRPr lang="en-US" altLang="zh-CN" smtClean="0"/>
          </a:p>
          <a:p>
            <a:r>
              <a:rPr lang="en-US" altLang="zh-CN" smtClean="0"/>
              <a:t>	{</a:t>
            </a:r>
            <a:endParaRPr lang="en-US" altLang="zh-CN" smtClean="0"/>
          </a:p>
          <a:p>
            <a:r>
              <a:rPr lang="en-US" altLang="zh-CN" smtClean="0"/>
              <a:t>		d1 = Distance(S[low], S[low+1]);</a:t>
            </a:r>
            <a:endParaRPr lang="en-US" altLang="zh-CN" smtClean="0"/>
          </a:p>
          <a:p>
            <a:r>
              <a:rPr lang="en-US" altLang="zh-CN" smtClean="0"/>
              <a:t>	    d2 = Distance(S[low+1], S[high]);</a:t>
            </a:r>
            <a:endParaRPr lang="en-US" altLang="zh-CN" smtClean="0"/>
          </a:p>
          <a:p>
            <a:r>
              <a:rPr lang="en-US" altLang="zh-CN" smtClean="0"/>
              <a:t>		d3 = Distance(S[low], S[high]);</a:t>
            </a:r>
            <a:endParaRPr lang="en-US" altLang="zh-CN" smtClean="0"/>
          </a:p>
          <a:p>
            <a:r>
              <a:rPr lang="en-US" altLang="zh-CN" smtClean="0"/>
              <a:t>		if ((d1 &lt; d2) &amp;&amp; (d1 &lt; d3))</a:t>
            </a:r>
            <a:endParaRPr lang="en-US" altLang="zh-CN" smtClean="0"/>
          </a:p>
          <a:p>
            <a:r>
              <a:rPr lang="en-US" altLang="zh-CN" smtClean="0"/>
              <a:t>			return d1;</a:t>
            </a:r>
            <a:endParaRPr lang="en-US" altLang="zh-CN" smtClean="0"/>
          </a:p>
          <a:p>
            <a:r>
              <a:rPr lang="en-US" altLang="zh-CN" smtClean="0"/>
              <a:t>		else if (d2 &lt; d3)</a:t>
            </a:r>
            <a:endParaRPr lang="en-US" altLang="zh-CN" smtClean="0"/>
          </a:p>
          <a:p>
            <a:r>
              <a:rPr lang="en-US" altLang="zh-CN" smtClean="0"/>
              <a:t>			return d2;</a:t>
            </a:r>
            <a:endParaRPr lang="en-US" altLang="zh-CN" smtClean="0"/>
          </a:p>
          <a:p>
            <a:r>
              <a:rPr lang="en-US" altLang="zh-CN" smtClean="0"/>
              <a:t>		else return d3;</a:t>
            </a:r>
            <a:endParaRPr lang="en-US" altLang="zh-CN" smtClean="0"/>
          </a:p>
          <a:p>
            <a:r>
              <a:rPr lang="en-US" altLang="zh-CN" smtClean="0"/>
              <a:t>	}</a:t>
            </a:r>
            <a:endParaRPr lang="en-US" altLang="zh-CN" smtClean="0"/>
          </a:p>
          <a:p>
            <a:r>
              <a:rPr lang="en-US" altLang="zh-CN" smtClean="0"/>
              <a:t>  	mid = (low + high)/2;</a:t>
            </a:r>
            <a:endParaRPr lang="en-US" altLang="zh-CN" smtClean="0"/>
          </a:p>
          <a:p>
            <a:r>
              <a:rPr lang="en-US" altLang="zh-CN" smtClean="0"/>
              <a:t>	d1 = Closest(S, low, mid);</a:t>
            </a:r>
            <a:endParaRPr lang="en-US" altLang="zh-CN" smtClean="0"/>
          </a:p>
          <a:p>
            <a:r>
              <a:rPr lang="en-US" altLang="zh-CN" smtClean="0"/>
              <a:t>	d2 = Closest(S, mid+1, high);</a:t>
            </a:r>
            <a:endParaRPr lang="en-US" altLang="zh-CN" smtClean="0"/>
          </a:p>
          <a:p>
            <a:r>
              <a:rPr lang="en-US" altLang="zh-CN" smtClean="0"/>
              <a:t>	if (d1 &lt;= d2) d = d1;</a:t>
            </a:r>
            <a:endParaRPr lang="en-US" altLang="zh-CN" smtClean="0"/>
          </a:p>
          <a:p>
            <a:r>
              <a:rPr lang="en-US" altLang="zh-CN" smtClean="0"/>
              <a:t>	else d = d2;</a:t>
            </a:r>
            <a:endParaRPr lang="en-US" altLang="zh-CN" smtClean="0"/>
          </a:p>
          <a:p>
            <a:r>
              <a:rPr lang="en-US" altLang="zh-CN" smtClean="0"/>
              <a:t>    index = 0;</a:t>
            </a:r>
            <a:endParaRPr lang="en-US" altLang="zh-CN" smtClean="0"/>
          </a:p>
          <a:p>
            <a:r>
              <a:rPr lang="en-US" altLang="zh-CN" smtClean="0"/>
              <a:t>	for (i = mid; (i &gt;= low) &amp;&amp; (S[mid].x - S[i].x &lt; d); i--)</a:t>
            </a:r>
            <a:endParaRPr lang="en-US" altLang="zh-CN" smtClean="0"/>
          </a:p>
          <a:p>
            <a:r>
              <a:rPr lang="en-US" altLang="zh-CN" smtClean="0"/>
              <a:t>		P[index++] = S[i];</a:t>
            </a:r>
            <a:endParaRPr lang="en-US" altLang="zh-CN" smtClean="0"/>
          </a:p>
          <a:p>
            <a:r>
              <a:rPr lang="en-US" altLang="zh-CN" smtClean="0"/>
              <a:t>	for (i = mid + 1; (i &lt;= high) &amp;&amp; (S[i].x - S[mid].x &lt; d); i++)</a:t>
            </a:r>
            <a:endParaRPr lang="en-US" altLang="zh-CN" smtClean="0"/>
          </a:p>
          <a:p>
            <a:r>
              <a:rPr lang="en-US" altLang="zh-CN" smtClean="0"/>
              <a:t>		P[index++] = S[i];</a:t>
            </a:r>
            <a:endParaRPr lang="en-US" altLang="zh-CN" smtClean="0"/>
          </a:p>
          <a:p>
            <a:r>
              <a:rPr lang="en-US" altLang="zh-CN" smtClean="0"/>
              <a:t>	QuickSort(P, 0, index-1);</a:t>
            </a:r>
            <a:endParaRPr lang="en-US" altLang="zh-CN" smtClean="0"/>
          </a:p>
          <a:p>
            <a:r>
              <a:rPr lang="en-US" altLang="zh-CN" smtClean="0"/>
              <a:t>	for (i = 0; i &lt; index; i++)</a:t>
            </a:r>
            <a:endParaRPr lang="en-US" altLang="zh-CN" smtClean="0"/>
          </a:p>
          <a:p>
            <a:r>
              <a:rPr lang="en-US" altLang="zh-CN" smtClean="0"/>
              <a:t>	{</a:t>
            </a:r>
            <a:endParaRPr lang="en-US" altLang="zh-CN" smtClean="0"/>
          </a:p>
          <a:p>
            <a:r>
              <a:rPr lang="en-US" altLang="zh-CN" smtClean="0"/>
              <a:t>		for(j = i + 1; j &lt; index; j++)</a:t>
            </a:r>
            <a:endParaRPr lang="en-US" altLang="zh-CN" smtClean="0"/>
          </a:p>
          <a:p>
            <a:r>
              <a:rPr lang="en-US" altLang="zh-CN" smtClean="0"/>
              <a:t>		{</a:t>
            </a:r>
            <a:endParaRPr lang="en-US" altLang="zh-CN" smtClean="0"/>
          </a:p>
          <a:p>
            <a:r>
              <a:rPr lang="en-US" altLang="zh-CN" smtClean="0"/>
              <a:t>			if (P[j].y - P[i].y &gt;= d) </a:t>
            </a:r>
            <a:endParaRPr lang="en-US" altLang="zh-CN" smtClean="0"/>
          </a:p>
          <a:p>
            <a:r>
              <a:rPr lang="en-US" altLang="zh-CN" smtClean="0"/>
              <a:t>				break;</a:t>
            </a:r>
            <a:endParaRPr lang="en-US" altLang="zh-CN" smtClean="0"/>
          </a:p>
          <a:p>
            <a:r>
              <a:rPr lang="en-US" altLang="zh-CN" smtClean="0"/>
              <a:t>			else</a:t>
            </a:r>
            <a:endParaRPr lang="en-US" altLang="zh-CN" smtClean="0"/>
          </a:p>
          <a:p>
            <a:r>
              <a:rPr lang="en-US" altLang="zh-CN" smtClean="0"/>
              <a:t>			{</a:t>
            </a:r>
            <a:endParaRPr lang="en-US" altLang="zh-CN" smtClean="0"/>
          </a:p>
          <a:p>
            <a:r>
              <a:rPr lang="en-US" altLang="zh-CN" smtClean="0"/>
              <a:t>				d3 = Distance(P[i], P[j]);</a:t>
            </a:r>
            <a:endParaRPr lang="en-US" altLang="zh-CN" smtClean="0"/>
          </a:p>
          <a:p>
            <a:r>
              <a:rPr lang="en-US" altLang="zh-CN" smtClean="0"/>
              <a:t>				if (d3 &lt; d)</a:t>
            </a:r>
            <a:endParaRPr lang="en-US" altLang="zh-CN" smtClean="0"/>
          </a:p>
          <a:p>
            <a:r>
              <a:rPr lang="en-US" altLang="zh-CN" smtClean="0"/>
              <a:t>					d = d3;</a:t>
            </a:r>
            <a:endParaRPr lang="en-US" altLang="zh-CN" smtClean="0"/>
          </a:p>
          <a:p>
            <a:r>
              <a:rPr lang="en-US" altLang="zh-CN" smtClean="0"/>
              <a:t>			}</a:t>
            </a:r>
            <a:endParaRPr lang="en-US" altLang="zh-CN" smtClean="0"/>
          </a:p>
          <a:p>
            <a:r>
              <a:rPr lang="en-US" altLang="zh-CN" smtClean="0"/>
              <a:t>		}</a:t>
            </a:r>
            <a:endParaRPr lang="en-US" altLang="zh-CN" smtClean="0"/>
          </a:p>
          <a:p>
            <a:r>
              <a:rPr lang="en-US" altLang="zh-CN" smtClean="0"/>
              <a:t>	}</a:t>
            </a:r>
            <a:endParaRPr lang="en-US" altLang="zh-CN" smtClean="0"/>
          </a:p>
          <a:p>
            <a:r>
              <a:rPr lang="en-US" altLang="zh-CN" smtClean="0"/>
              <a:t>	return d;</a:t>
            </a:r>
            <a:endParaRPr lang="en-US" altLang="zh-CN" smtClean="0"/>
          </a:p>
          <a:p>
            <a:r>
              <a:rPr lang="en-US" altLang="zh-CN" smtClean="0"/>
              <a:t>}</a:t>
            </a:r>
            <a:endParaRPr lang="en-US" altLang="zh-CN" smtClean="0"/>
          </a:p>
          <a:p>
            <a:endParaRPr lang="en-US" altLang="zh-CN" smtClean="0"/>
          </a:p>
          <a:p>
            <a:r>
              <a:rPr lang="en-US" altLang="zh-CN" smtClean="0"/>
              <a:t>double Distance(point a, point b)</a:t>
            </a:r>
            <a:endParaRPr lang="en-US" altLang="zh-CN" smtClean="0"/>
          </a:p>
          <a:p>
            <a:r>
              <a:rPr lang="en-US" altLang="zh-CN" smtClean="0"/>
              <a:t>{</a:t>
            </a:r>
            <a:endParaRPr lang="en-US" altLang="zh-CN" smtClean="0"/>
          </a:p>
          <a:p>
            <a:r>
              <a:rPr lang="en-US" altLang="zh-CN" smtClean="0"/>
              <a:t>	return sqrt((a.x - b.x) * (a.x - b.x) + (a.y - b.y) * (a.y - b.y));</a:t>
            </a:r>
            <a:endParaRPr lang="en-US" altLang="zh-CN" smtClean="0"/>
          </a:p>
          <a:p>
            <a:r>
              <a:rPr lang="en-US" altLang="zh-CN" smtClean="0"/>
              <a:t>}</a:t>
            </a:r>
            <a:endParaRPr lang="en-US" altLang="zh-CN" smtClean="0"/>
          </a:p>
          <a:p>
            <a:r>
              <a:rPr lang="en-US" altLang="zh-CN" smtClean="0"/>
              <a:t>int Partition(point r[ ], int first, int end)          //</a:t>
            </a:r>
            <a:r>
              <a:rPr lang="zh-CN" altLang="en-US" smtClean="0"/>
              <a:t>划分</a:t>
            </a:r>
            <a:endParaRPr lang="zh-CN" altLang="en-US" smtClean="0"/>
          </a:p>
          <a:p>
            <a:r>
              <a:rPr lang="en-US" altLang="zh-CN" smtClean="0"/>
              <a:t>{	</a:t>
            </a:r>
            <a:endParaRPr lang="en-US" altLang="zh-CN" smtClean="0"/>
          </a:p>
          <a:p>
            <a:r>
              <a:rPr lang="en-US" altLang="zh-CN" smtClean="0"/>
              <a:t>   int i = first, j=end;                       //</a:t>
            </a:r>
            <a:r>
              <a:rPr lang="zh-CN" altLang="en-US" smtClean="0"/>
              <a:t>初始化待划分区间</a:t>
            </a:r>
            <a:endParaRPr lang="zh-CN" altLang="en-US" smtClean="0"/>
          </a:p>
          <a:p>
            <a:r>
              <a:rPr lang="zh-CN" altLang="en-US" smtClean="0"/>
              <a:t>   </a:t>
            </a:r>
            <a:r>
              <a:rPr lang="en-US" altLang="zh-CN" smtClean="0"/>
              <a:t>while (i &lt; j)	</a:t>
            </a:r>
            <a:endParaRPr lang="en-US" altLang="zh-CN" smtClean="0"/>
          </a:p>
          <a:p>
            <a:r>
              <a:rPr lang="en-US" altLang="zh-CN" smtClean="0"/>
              <a:t>   {  </a:t>
            </a:r>
            <a:endParaRPr lang="en-US" altLang="zh-CN" smtClean="0"/>
          </a:p>
          <a:p>
            <a:r>
              <a:rPr lang="en-US" altLang="zh-CN" smtClean="0"/>
              <a:t>      while (i &lt; j &amp;&amp; r[i].y &lt;= r[j].y) j--;          //</a:t>
            </a:r>
            <a:r>
              <a:rPr lang="zh-CN" altLang="en-US" smtClean="0"/>
              <a:t>右侧扫描</a:t>
            </a:r>
            <a:endParaRPr lang="zh-CN" altLang="en-US" smtClean="0"/>
          </a:p>
          <a:p>
            <a:r>
              <a:rPr lang="zh-CN" altLang="en-US" smtClean="0"/>
              <a:t>      </a:t>
            </a:r>
            <a:r>
              <a:rPr lang="en-US" altLang="zh-CN" smtClean="0"/>
              <a:t>if (i &lt; j) { </a:t>
            </a:r>
            <a:endParaRPr lang="en-US" altLang="zh-CN" smtClean="0"/>
          </a:p>
          <a:p>
            <a:r>
              <a:rPr lang="en-US" altLang="zh-CN" smtClean="0"/>
              <a:t>		point temp = r[i]; r[i] = r[j]; r[j] = temp;     //</a:t>
            </a:r>
            <a:r>
              <a:rPr lang="zh-CN" altLang="en-US" smtClean="0"/>
              <a:t>将较小记录交换到前面</a:t>
            </a:r>
            <a:endParaRPr lang="zh-CN" altLang="en-US" smtClean="0"/>
          </a:p>
          <a:p>
            <a:r>
              <a:rPr lang="zh-CN" altLang="en-US" smtClean="0"/>
              <a:t>		</a:t>
            </a:r>
            <a:r>
              <a:rPr lang="en-US" altLang="zh-CN" smtClean="0"/>
              <a:t>i++; </a:t>
            </a:r>
            <a:endParaRPr lang="en-US" altLang="zh-CN" smtClean="0"/>
          </a:p>
          <a:p>
            <a:r>
              <a:rPr lang="en-US" altLang="zh-CN" smtClean="0"/>
              <a:t>	  }</a:t>
            </a:r>
            <a:endParaRPr lang="en-US" altLang="zh-CN" smtClean="0"/>
          </a:p>
          <a:p>
            <a:r>
              <a:rPr lang="en-US" altLang="zh-CN" smtClean="0"/>
              <a:t>      while (i &lt; j &amp;&amp; r[i].y &lt;= r[j].y) i++;         //</a:t>
            </a:r>
            <a:r>
              <a:rPr lang="zh-CN" altLang="en-US" smtClean="0"/>
              <a:t>左侧扫描</a:t>
            </a:r>
            <a:endParaRPr lang="zh-CN" altLang="en-US" smtClean="0"/>
          </a:p>
          <a:p>
            <a:r>
              <a:rPr lang="zh-CN" altLang="en-US" smtClean="0"/>
              <a:t>      </a:t>
            </a:r>
            <a:r>
              <a:rPr lang="en-US" altLang="zh-CN" smtClean="0"/>
              <a:t>if (i &lt; j) {</a:t>
            </a:r>
            <a:endParaRPr lang="en-US" altLang="zh-CN" smtClean="0"/>
          </a:p>
          <a:p>
            <a:r>
              <a:rPr lang="en-US" altLang="zh-CN" smtClean="0"/>
              <a:t>		point temp = r[i]; r[i] = r[j]; r[j] = temp;     //</a:t>
            </a:r>
            <a:r>
              <a:rPr lang="zh-CN" altLang="en-US" smtClean="0"/>
              <a:t>将较大记录交换到后面</a:t>
            </a:r>
            <a:endParaRPr lang="zh-CN" altLang="en-US" smtClean="0"/>
          </a:p>
          <a:p>
            <a:r>
              <a:rPr lang="zh-CN" altLang="en-US" smtClean="0"/>
              <a:t>        </a:t>
            </a:r>
            <a:r>
              <a:rPr lang="en-US" altLang="zh-CN" smtClean="0"/>
              <a:t>j--; </a:t>
            </a:r>
            <a:endParaRPr lang="en-US" altLang="zh-CN" smtClean="0"/>
          </a:p>
          <a:p>
            <a:r>
              <a:rPr lang="en-US" altLang="zh-CN" smtClean="0"/>
              <a:t>	  }</a:t>
            </a:r>
            <a:endParaRPr lang="en-US" altLang="zh-CN" smtClean="0"/>
          </a:p>
          <a:p>
            <a:r>
              <a:rPr lang="en-US" altLang="zh-CN" smtClean="0"/>
              <a:t>   }</a:t>
            </a:r>
            <a:endParaRPr lang="en-US" altLang="zh-CN" smtClean="0"/>
          </a:p>
          <a:p>
            <a:r>
              <a:rPr lang="en-US" altLang="zh-CN" smtClean="0"/>
              <a:t>   return i;                                // </a:t>
            </a:r>
            <a:r>
              <a:rPr lang="zh-CN" altLang="en-US" smtClean="0"/>
              <a:t>返回轴值记录的位置</a:t>
            </a:r>
            <a:endParaRPr lang="zh-CN" altLang="en-US" smtClean="0"/>
          </a:p>
          <a:p>
            <a:r>
              <a:rPr lang="en-US" altLang="zh-CN" smtClean="0"/>
              <a:t>}</a:t>
            </a:r>
            <a:endParaRPr lang="en-US" altLang="zh-CN" smtClean="0"/>
          </a:p>
          <a:p>
            <a:r>
              <a:rPr lang="en-US" altLang="zh-CN" smtClean="0"/>
              <a:t>void QuickSort(point r[ ], int first, int end)        //</a:t>
            </a:r>
            <a:r>
              <a:rPr lang="zh-CN" altLang="en-US" smtClean="0"/>
              <a:t>快速排序</a:t>
            </a:r>
            <a:endParaRPr lang="zh-CN" altLang="en-US" smtClean="0"/>
          </a:p>
          <a:p>
            <a:r>
              <a:rPr lang="en-US" altLang="zh-CN" smtClean="0"/>
              <a:t>{	</a:t>
            </a:r>
            <a:endParaRPr lang="en-US" altLang="zh-CN" smtClean="0"/>
          </a:p>
          <a:p>
            <a:r>
              <a:rPr lang="en-US" altLang="zh-CN" smtClean="0"/>
              <a:t>   int pivot;</a:t>
            </a:r>
            <a:endParaRPr lang="en-US" altLang="zh-CN" smtClean="0"/>
          </a:p>
          <a:p>
            <a:r>
              <a:rPr lang="en-US" altLang="zh-CN" smtClean="0"/>
              <a:t>   if (first &lt; end) {      </a:t>
            </a:r>
            <a:endParaRPr lang="en-US" altLang="zh-CN" smtClean="0"/>
          </a:p>
          <a:p>
            <a:r>
              <a:rPr lang="en-US" altLang="zh-CN" smtClean="0"/>
              <a:t>     pivot = Partition(r, first, end);    //</a:t>
            </a:r>
            <a:r>
              <a:rPr lang="zh-CN" altLang="en-US" smtClean="0"/>
              <a:t>划分，</a:t>
            </a:r>
            <a:r>
              <a:rPr lang="en-US" altLang="zh-CN" smtClean="0"/>
              <a:t>pivot</a:t>
            </a:r>
            <a:r>
              <a:rPr lang="zh-CN" altLang="en-US" smtClean="0"/>
              <a:t>是轴值在序列中的位置</a:t>
            </a:r>
            <a:endParaRPr lang="zh-CN" altLang="en-US" smtClean="0"/>
          </a:p>
          <a:p>
            <a:r>
              <a:rPr lang="zh-CN" altLang="en-US" smtClean="0"/>
              <a:t>     </a:t>
            </a:r>
            <a:r>
              <a:rPr lang="en-US" altLang="zh-CN" smtClean="0"/>
              <a:t>QuickSort(r, first, pivot-1);      //</a:t>
            </a:r>
            <a:r>
              <a:rPr lang="zh-CN" altLang="en-US" smtClean="0"/>
              <a:t>求解子问题</a:t>
            </a:r>
            <a:r>
              <a:rPr lang="en-US" altLang="zh-CN" smtClean="0"/>
              <a:t>1</a:t>
            </a:r>
            <a:r>
              <a:rPr lang="zh-CN" altLang="en-US" smtClean="0"/>
              <a:t>，对左侧子序列进行快速排序</a:t>
            </a:r>
            <a:endParaRPr lang="zh-CN" altLang="en-US" smtClean="0"/>
          </a:p>
          <a:p>
            <a:r>
              <a:rPr lang="zh-CN" altLang="en-US" smtClean="0"/>
              <a:t>     </a:t>
            </a:r>
            <a:r>
              <a:rPr lang="en-US" altLang="zh-CN" smtClean="0"/>
              <a:t>QuickSort(r, pivot+1, end);      //</a:t>
            </a:r>
            <a:r>
              <a:rPr lang="zh-CN" altLang="en-US" smtClean="0"/>
              <a:t>求解子问题</a:t>
            </a:r>
            <a:r>
              <a:rPr lang="en-US" altLang="zh-CN" smtClean="0"/>
              <a:t>2</a:t>
            </a:r>
            <a:r>
              <a:rPr lang="zh-CN" altLang="en-US" smtClean="0"/>
              <a:t>，对右侧子序列进行快速排序</a:t>
            </a:r>
            <a:endParaRPr lang="zh-CN" altLang="en-US" smtClean="0"/>
          </a:p>
          <a:p>
            <a:r>
              <a:rPr lang="zh-CN" altLang="en-US" smtClean="0"/>
              <a:t>   </a:t>
            </a:r>
            <a:r>
              <a:rPr lang="en-US" altLang="zh-CN" smtClean="0"/>
              <a:t>}</a:t>
            </a:r>
            <a:endParaRPr lang="en-US" altLang="zh-CN" smtClean="0"/>
          </a:p>
          <a:p>
            <a:r>
              <a:rPr lang="en-US" altLang="zh-CN" smtClean="0"/>
              <a:t>}</a:t>
            </a:r>
            <a:endParaRPr lang="en-US" altLang="zh-CN" smtClean="0"/>
          </a:p>
          <a:p>
            <a:endParaRPr lang="zh-CN" altLang="en-US" smtClean="0"/>
          </a:p>
        </p:txBody>
      </p:sp>
      <p:sp>
        <p:nvSpPr>
          <p:cNvPr id="218116"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4B92110-A325-46D9-81EA-9983407A90D9}"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p:sp>
      <p:sp>
        <p:nvSpPr>
          <p:cNvPr id="219139" name="备注占位符 2"/>
          <p:cNvSpPr>
            <a:spLocks noGrp="1"/>
          </p:cNvSpPr>
          <p:nvPr>
            <p:ph type="body" idx="1"/>
          </p:nvPr>
        </p:nvSpPr>
        <p:spPr>
          <a:noFill/>
        </p:spPr>
        <p:txBody>
          <a:bodyPr/>
          <a:lstStyle/>
          <a:p>
            <a:r>
              <a:rPr lang="en-US" altLang="zh-CN" smtClean="0"/>
              <a:t>#include &lt;iostream.h&gt;</a:t>
            </a:r>
            <a:endParaRPr lang="en-US" altLang="zh-CN" smtClean="0"/>
          </a:p>
          <a:p>
            <a:r>
              <a:rPr lang="en-US" altLang="zh-CN" smtClean="0"/>
              <a:t>#include &lt;math.h&gt;</a:t>
            </a:r>
            <a:endParaRPr lang="en-US" altLang="zh-CN" smtClean="0"/>
          </a:p>
          <a:p>
            <a:r>
              <a:rPr lang="en-US" altLang="zh-CN" smtClean="0"/>
              <a:t>const int n = 6;</a:t>
            </a:r>
            <a:endParaRPr lang="en-US" altLang="zh-CN" smtClean="0"/>
          </a:p>
          <a:p>
            <a:r>
              <a:rPr lang="en-US" altLang="zh-CN" smtClean="0"/>
              <a:t>struct point</a:t>
            </a:r>
            <a:endParaRPr lang="en-US" altLang="zh-CN" smtClean="0"/>
          </a:p>
          <a:p>
            <a:r>
              <a:rPr lang="en-US" altLang="zh-CN" smtClean="0"/>
              <a:t>{</a:t>
            </a:r>
            <a:endParaRPr lang="en-US" altLang="zh-CN" smtClean="0"/>
          </a:p>
          <a:p>
            <a:r>
              <a:rPr lang="en-US" altLang="zh-CN" smtClean="0"/>
              <a:t>	int x, y;</a:t>
            </a:r>
            <a:endParaRPr lang="en-US" altLang="zh-CN" smtClean="0"/>
          </a:p>
          <a:p>
            <a:r>
              <a:rPr lang="en-US" altLang="zh-CN" smtClean="0"/>
              <a:t>};</a:t>
            </a:r>
            <a:endParaRPr lang="en-US" altLang="zh-CN" smtClean="0"/>
          </a:p>
          <a:p>
            <a:endParaRPr lang="en-US" altLang="zh-CN" smtClean="0"/>
          </a:p>
          <a:p>
            <a:r>
              <a:rPr lang="en-US" altLang="zh-CN" smtClean="0"/>
              <a:t>double Closest(point S[ ], int low, int high);</a:t>
            </a:r>
            <a:endParaRPr lang="en-US" altLang="zh-CN" smtClean="0"/>
          </a:p>
          <a:p>
            <a:r>
              <a:rPr lang="en-US" altLang="zh-CN" smtClean="0"/>
              <a:t>double Distance(point a, point b);</a:t>
            </a:r>
            <a:endParaRPr lang="en-US" altLang="zh-CN" smtClean="0"/>
          </a:p>
          <a:p>
            <a:r>
              <a:rPr lang="en-US" altLang="zh-CN" smtClean="0"/>
              <a:t>int Partition(point r[ ], int first, int end);</a:t>
            </a:r>
            <a:endParaRPr lang="en-US" altLang="zh-CN" smtClean="0"/>
          </a:p>
          <a:p>
            <a:r>
              <a:rPr lang="en-US" altLang="zh-CN" smtClean="0"/>
              <a:t>void QuickSort(point r[ ], int first, int end);</a:t>
            </a:r>
            <a:endParaRPr lang="en-US" altLang="zh-CN" smtClean="0"/>
          </a:p>
          <a:p>
            <a:endParaRPr lang="en-US" altLang="zh-CN" smtClean="0"/>
          </a:p>
          <a:p>
            <a:r>
              <a:rPr lang="en-US" altLang="zh-CN" smtClean="0"/>
              <a:t>int main()</a:t>
            </a:r>
            <a:endParaRPr lang="en-US" altLang="zh-CN" smtClean="0"/>
          </a:p>
          <a:p>
            <a:r>
              <a:rPr lang="en-US" altLang="zh-CN" smtClean="0"/>
              <a:t>{</a:t>
            </a:r>
            <a:endParaRPr lang="en-US" altLang="zh-CN" smtClean="0"/>
          </a:p>
          <a:p>
            <a:r>
              <a:rPr lang="en-US" altLang="zh-CN" smtClean="0"/>
              <a:t>	point S[n] = {{1,1},{1,8},{2,6},{3,2},{4,1},{5,4}};</a:t>
            </a:r>
            <a:endParaRPr lang="en-US" altLang="zh-CN" smtClean="0"/>
          </a:p>
          <a:p>
            <a:r>
              <a:rPr lang="en-US" altLang="zh-CN" smtClean="0"/>
              <a:t>	double minDist = Closest(S,0,n-1);</a:t>
            </a:r>
            <a:endParaRPr lang="en-US" altLang="zh-CN" smtClean="0"/>
          </a:p>
          <a:p>
            <a:r>
              <a:rPr lang="en-US" altLang="zh-CN" smtClean="0"/>
              <a:t>	cout&lt;&lt;minDist&lt;&lt;endl;</a:t>
            </a:r>
            <a:endParaRPr lang="en-US" altLang="zh-CN" smtClean="0"/>
          </a:p>
          <a:p>
            <a:r>
              <a:rPr lang="en-US" altLang="zh-CN" smtClean="0"/>
              <a:t>	return 0;</a:t>
            </a:r>
            <a:endParaRPr lang="en-US" altLang="zh-CN" smtClean="0"/>
          </a:p>
          <a:p>
            <a:r>
              <a:rPr lang="en-US" altLang="zh-CN" smtClean="0"/>
              <a:t>}</a:t>
            </a:r>
            <a:endParaRPr lang="en-US" altLang="zh-CN" smtClean="0"/>
          </a:p>
          <a:p>
            <a:endParaRPr lang="en-US" altLang="zh-CN" smtClean="0"/>
          </a:p>
          <a:p>
            <a:r>
              <a:rPr lang="en-US" altLang="zh-CN" smtClean="0"/>
              <a:t>double Closest(point S[ ], int low, int high)</a:t>
            </a:r>
            <a:endParaRPr lang="en-US" altLang="zh-CN" smtClean="0"/>
          </a:p>
          <a:p>
            <a:r>
              <a:rPr lang="en-US" altLang="zh-CN" smtClean="0"/>
              <a:t>{</a:t>
            </a:r>
            <a:endParaRPr lang="en-US" altLang="zh-CN" smtClean="0"/>
          </a:p>
          <a:p>
            <a:r>
              <a:rPr lang="en-US" altLang="zh-CN" smtClean="0"/>
              <a:t>	double d1, d2, d3, d;</a:t>
            </a:r>
            <a:endParaRPr lang="en-US" altLang="zh-CN" smtClean="0"/>
          </a:p>
          <a:p>
            <a:r>
              <a:rPr lang="en-US" altLang="zh-CN" smtClean="0"/>
              <a:t>	int mid, i, j, index;</a:t>
            </a:r>
            <a:endParaRPr lang="en-US" altLang="zh-CN" smtClean="0"/>
          </a:p>
          <a:p>
            <a:r>
              <a:rPr lang="en-US" altLang="zh-CN" smtClean="0"/>
              <a:t>	point P[n];                   //</a:t>
            </a:r>
            <a:r>
              <a:rPr lang="zh-CN" altLang="en-US" smtClean="0"/>
              <a:t>存放</a:t>
            </a:r>
            <a:r>
              <a:rPr lang="en-US" altLang="zh-CN" smtClean="0"/>
              <a:t>P1</a:t>
            </a:r>
            <a:r>
              <a:rPr lang="zh-CN" altLang="en-US" smtClean="0"/>
              <a:t>和</a:t>
            </a:r>
            <a:r>
              <a:rPr lang="en-US" altLang="zh-CN" smtClean="0"/>
              <a:t>P2</a:t>
            </a:r>
            <a:endParaRPr lang="en-US" altLang="zh-CN" smtClean="0"/>
          </a:p>
          <a:p>
            <a:r>
              <a:rPr lang="en-US" altLang="zh-CN" smtClean="0"/>
              <a:t>	if (high - low == 1)</a:t>
            </a:r>
            <a:endParaRPr lang="en-US" altLang="zh-CN" smtClean="0"/>
          </a:p>
          <a:p>
            <a:r>
              <a:rPr lang="en-US" altLang="zh-CN" smtClean="0"/>
              <a:t>		return Distance(S[low], S[high]);</a:t>
            </a:r>
            <a:endParaRPr lang="en-US" altLang="zh-CN" smtClean="0"/>
          </a:p>
          <a:p>
            <a:r>
              <a:rPr lang="en-US" altLang="zh-CN" smtClean="0"/>
              <a:t>	if (high - low == 2)</a:t>
            </a:r>
            <a:endParaRPr lang="en-US" altLang="zh-CN" smtClean="0"/>
          </a:p>
          <a:p>
            <a:r>
              <a:rPr lang="en-US" altLang="zh-CN" smtClean="0"/>
              <a:t>	{</a:t>
            </a:r>
            <a:endParaRPr lang="en-US" altLang="zh-CN" smtClean="0"/>
          </a:p>
          <a:p>
            <a:r>
              <a:rPr lang="en-US" altLang="zh-CN" smtClean="0"/>
              <a:t>		d1 = Distance(S[low], S[low+1]);</a:t>
            </a:r>
            <a:endParaRPr lang="en-US" altLang="zh-CN" smtClean="0"/>
          </a:p>
          <a:p>
            <a:r>
              <a:rPr lang="en-US" altLang="zh-CN" smtClean="0"/>
              <a:t>	    d2 = Distance(S[low+1], S[high]);</a:t>
            </a:r>
            <a:endParaRPr lang="en-US" altLang="zh-CN" smtClean="0"/>
          </a:p>
          <a:p>
            <a:r>
              <a:rPr lang="en-US" altLang="zh-CN" smtClean="0"/>
              <a:t>		d3 = Distance(S[low], S[high]);</a:t>
            </a:r>
            <a:endParaRPr lang="en-US" altLang="zh-CN" smtClean="0"/>
          </a:p>
          <a:p>
            <a:r>
              <a:rPr lang="en-US" altLang="zh-CN" smtClean="0"/>
              <a:t>		if ((d1 &lt; d2) &amp;&amp; (d1 &lt; d3))</a:t>
            </a:r>
            <a:endParaRPr lang="en-US" altLang="zh-CN" smtClean="0"/>
          </a:p>
          <a:p>
            <a:r>
              <a:rPr lang="en-US" altLang="zh-CN" smtClean="0"/>
              <a:t>			return d1;</a:t>
            </a:r>
            <a:endParaRPr lang="en-US" altLang="zh-CN" smtClean="0"/>
          </a:p>
          <a:p>
            <a:r>
              <a:rPr lang="en-US" altLang="zh-CN" smtClean="0"/>
              <a:t>		else if (d2 &lt; d3)</a:t>
            </a:r>
            <a:endParaRPr lang="en-US" altLang="zh-CN" smtClean="0"/>
          </a:p>
          <a:p>
            <a:r>
              <a:rPr lang="en-US" altLang="zh-CN" smtClean="0"/>
              <a:t>			return d2;</a:t>
            </a:r>
            <a:endParaRPr lang="en-US" altLang="zh-CN" smtClean="0"/>
          </a:p>
          <a:p>
            <a:r>
              <a:rPr lang="en-US" altLang="zh-CN" smtClean="0"/>
              <a:t>		else return d3;</a:t>
            </a:r>
            <a:endParaRPr lang="en-US" altLang="zh-CN" smtClean="0"/>
          </a:p>
          <a:p>
            <a:r>
              <a:rPr lang="en-US" altLang="zh-CN" smtClean="0"/>
              <a:t>	}</a:t>
            </a:r>
            <a:endParaRPr lang="en-US" altLang="zh-CN" smtClean="0"/>
          </a:p>
          <a:p>
            <a:r>
              <a:rPr lang="en-US" altLang="zh-CN" smtClean="0"/>
              <a:t>  	mid = (low + high)/2;</a:t>
            </a:r>
            <a:endParaRPr lang="en-US" altLang="zh-CN" smtClean="0"/>
          </a:p>
          <a:p>
            <a:r>
              <a:rPr lang="en-US" altLang="zh-CN" smtClean="0"/>
              <a:t>	d1 = Closest(S, low, mid);</a:t>
            </a:r>
            <a:endParaRPr lang="en-US" altLang="zh-CN" smtClean="0"/>
          </a:p>
          <a:p>
            <a:r>
              <a:rPr lang="en-US" altLang="zh-CN" smtClean="0"/>
              <a:t>	d2 = Closest(S, mid+1, high);</a:t>
            </a:r>
            <a:endParaRPr lang="en-US" altLang="zh-CN" smtClean="0"/>
          </a:p>
          <a:p>
            <a:r>
              <a:rPr lang="en-US" altLang="zh-CN" smtClean="0"/>
              <a:t>	if (d1 &lt;= d2) d = d1;</a:t>
            </a:r>
            <a:endParaRPr lang="en-US" altLang="zh-CN" smtClean="0"/>
          </a:p>
          <a:p>
            <a:r>
              <a:rPr lang="en-US" altLang="zh-CN" smtClean="0"/>
              <a:t>	else d = d2;</a:t>
            </a:r>
            <a:endParaRPr lang="en-US" altLang="zh-CN" smtClean="0"/>
          </a:p>
          <a:p>
            <a:r>
              <a:rPr lang="en-US" altLang="zh-CN" smtClean="0"/>
              <a:t>    index = 0;</a:t>
            </a:r>
            <a:endParaRPr lang="en-US" altLang="zh-CN" smtClean="0"/>
          </a:p>
          <a:p>
            <a:r>
              <a:rPr lang="en-US" altLang="zh-CN" smtClean="0"/>
              <a:t>	for (i = mid; (i &gt;= low) &amp;&amp; (S[mid].x - S[i].x &lt; d); i--)</a:t>
            </a:r>
            <a:endParaRPr lang="en-US" altLang="zh-CN" smtClean="0"/>
          </a:p>
          <a:p>
            <a:r>
              <a:rPr lang="en-US" altLang="zh-CN" smtClean="0"/>
              <a:t>		P[index++] = S[i];</a:t>
            </a:r>
            <a:endParaRPr lang="en-US" altLang="zh-CN" smtClean="0"/>
          </a:p>
          <a:p>
            <a:r>
              <a:rPr lang="en-US" altLang="zh-CN" smtClean="0"/>
              <a:t>	for (i = mid + 1; (i &lt;= high) &amp;&amp; (S[i].x - S[mid].x &lt; d); i++)</a:t>
            </a:r>
            <a:endParaRPr lang="en-US" altLang="zh-CN" smtClean="0"/>
          </a:p>
          <a:p>
            <a:r>
              <a:rPr lang="en-US" altLang="zh-CN" smtClean="0"/>
              <a:t>		P[index++] = S[i];</a:t>
            </a:r>
            <a:endParaRPr lang="en-US" altLang="zh-CN" smtClean="0"/>
          </a:p>
          <a:p>
            <a:r>
              <a:rPr lang="en-US" altLang="zh-CN" smtClean="0"/>
              <a:t>	QuickSort(P, 0, index-1);</a:t>
            </a:r>
            <a:endParaRPr lang="en-US" altLang="zh-CN" smtClean="0"/>
          </a:p>
          <a:p>
            <a:r>
              <a:rPr lang="en-US" altLang="zh-CN" smtClean="0"/>
              <a:t>	for (i = 0; i &lt; index; i++)</a:t>
            </a:r>
            <a:endParaRPr lang="en-US" altLang="zh-CN" smtClean="0"/>
          </a:p>
          <a:p>
            <a:r>
              <a:rPr lang="en-US" altLang="zh-CN" smtClean="0"/>
              <a:t>	{</a:t>
            </a:r>
            <a:endParaRPr lang="en-US" altLang="zh-CN" smtClean="0"/>
          </a:p>
          <a:p>
            <a:r>
              <a:rPr lang="en-US" altLang="zh-CN" smtClean="0"/>
              <a:t>		for(j = i + 1; j &lt; index; j++)</a:t>
            </a:r>
            <a:endParaRPr lang="en-US" altLang="zh-CN" smtClean="0"/>
          </a:p>
          <a:p>
            <a:r>
              <a:rPr lang="en-US" altLang="zh-CN" smtClean="0"/>
              <a:t>		{</a:t>
            </a:r>
            <a:endParaRPr lang="en-US" altLang="zh-CN" smtClean="0"/>
          </a:p>
          <a:p>
            <a:r>
              <a:rPr lang="en-US" altLang="zh-CN" smtClean="0"/>
              <a:t>			if (P[j].y - P[i].y &gt;= d) </a:t>
            </a:r>
            <a:endParaRPr lang="en-US" altLang="zh-CN" smtClean="0"/>
          </a:p>
          <a:p>
            <a:r>
              <a:rPr lang="en-US" altLang="zh-CN" smtClean="0"/>
              <a:t>				break;</a:t>
            </a:r>
            <a:endParaRPr lang="en-US" altLang="zh-CN" smtClean="0"/>
          </a:p>
          <a:p>
            <a:r>
              <a:rPr lang="en-US" altLang="zh-CN" smtClean="0"/>
              <a:t>			else</a:t>
            </a:r>
            <a:endParaRPr lang="en-US" altLang="zh-CN" smtClean="0"/>
          </a:p>
          <a:p>
            <a:r>
              <a:rPr lang="en-US" altLang="zh-CN" smtClean="0"/>
              <a:t>			{</a:t>
            </a:r>
            <a:endParaRPr lang="en-US" altLang="zh-CN" smtClean="0"/>
          </a:p>
          <a:p>
            <a:r>
              <a:rPr lang="en-US" altLang="zh-CN" smtClean="0"/>
              <a:t>				d3 = Distance(P[i], P[j]);</a:t>
            </a:r>
            <a:endParaRPr lang="en-US" altLang="zh-CN" smtClean="0"/>
          </a:p>
          <a:p>
            <a:r>
              <a:rPr lang="en-US" altLang="zh-CN" smtClean="0"/>
              <a:t>				if (d3 &lt; d)</a:t>
            </a:r>
            <a:endParaRPr lang="en-US" altLang="zh-CN" smtClean="0"/>
          </a:p>
          <a:p>
            <a:r>
              <a:rPr lang="en-US" altLang="zh-CN" smtClean="0"/>
              <a:t>					d = d3;</a:t>
            </a:r>
            <a:endParaRPr lang="en-US" altLang="zh-CN" smtClean="0"/>
          </a:p>
          <a:p>
            <a:r>
              <a:rPr lang="en-US" altLang="zh-CN" smtClean="0"/>
              <a:t>			}</a:t>
            </a:r>
            <a:endParaRPr lang="en-US" altLang="zh-CN" smtClean="0"/>
          </a:p>
          <a:p>
            <a:r>
              <a:rPr lang="en-US" altLang="zh-CN" smtClean="0"/>
              <a:t>		}</a:t>
            </a:r>
            <a:endParaRPr lang="en-US" altLang="zh-CN" smtClean="0"/>
          </a:p>
          <a:p>
            <a:r>
              <a:rPr lang="en-US" altLang="zh-CN" smtClean="0"/>
              <a:t>	}</a:t>
            </a:r>
            <a:endParaRPr lang="en-US" altLang="zh-CN" smtClean="0"/>
          </a:p>
          <a:p>
            <a:r>
              <a:rPr lang="en-US" altLang="zh-CN" smtClean="0"/>
              <a:t>	return d;</a:t>
            </a:r>
            <a:endParaRPr lang="en-US" altLang="zh-CN" smtClean="0"/>
          </a:p>
          <a:p>
            <a:r>
              <a:rPr lang="en-US" altLang="zh-CN" smtClean="0"/>
              <a:t>}</a:t>
            </a:r>
            <a:endParaRPr lang="en-US" altLang="zh-CN" smtClean="0"/>
          </a:p>
          <a:p>
            <a:endParaRPr lang="en-US" altLang="zh-CN" smtClean="0"/>
          </a:p>
          <a:p>
            <a:r>
              <a:rPr lang="en-US" altLang="zh-CN" smtClean="0"/>
              <a:t>double Distance(point a, point b)</a:t>
            </a:r>
            <a:endParaRPr lang="en-US" altLang="zh-CN" smtClean="0"/>
          </a:p>
          <a:p>
            <a:r>
              <a:rPr lang="en-US" altLang="zh-CN" smtClean="0"/>
              <a:t>{</a:t>
            </a:r>
            <a:endParaRPr lang="en-US" altLang="zh-CN" smtClean="0"/>
          </a:p>
          <a:p>
            <a:r>
              <a:rPr lang="en-US" altLang="zh-CN" smtClean="0"/>
              <a:t>	return sqrt((a.x - b.x) * (a.x - b.x) + (a.y - b.y) * (a.y - b.y));</a:t>
            </a:r>
            <a:endParaRPr lang="en-US" altLang="zh-CN" smtClean="0"/>
          </a:p>
          <a:p>
            <a:r>
              <a:rPr lang="en-US" altLang="zh-CN" smtClean="0"/>
              <a:t>}</a:t>
            </a:r>
            <a:endParaRPr lang="en-US" altLang="zh-CN" smtClean="0"/>
          </a:p>
          <a:p>
            <a:r>
              <a:rPr lang="en-US" altLang="zh-CN" smtClean="0"/>
              <a:t>int Partition(point r[ ], int first, int end)          //</a:t>
            </a:r>
            <a:r>
              <a:rPr lang="zh-CN" altLang="en-US" smtClean="0"/>
              <a:t>划分</a:t>
            </a:r>
            <a:endParaRPr lang="zh-CN" altLang="en-US" smtClean="0"/>
          </a:p>
          <a:p>
            <a:r>
              <a:rPr lang="en-US" altLang="zh-CN" smtClean="0"/>
              <a:t>{	</a:t>
            </a:r>
            <a:endParaRPr lang="en-US" altLang="zh-CN" smtClean="0"/>
          </a:p>
          <a:p>
            <a:r>
              <a:rPr lang="en-US" altLang="zh-CN" smtClean="0"/>
              <a:t>   int i = first, j=end;                       //</a:t>
            </a:r>
            <a:r>
              <a:rPr lang="zh-CN" altLang="en-US" smtClean="0"/>
              <a:t>初始化待划分区间</a:t>
            </a:r>
            <a:endParaRPr lang="zh-CN" altLang="en-US" smtClean="0"/>
          </a:p>
          <a:p>
            <a:r>
              <a:rPr lang="zh-CN" altLang="en-US" smtClean="0"/>
              <a:t>   </a:t>
            </a:r>
            <a:r>
              <a:rPr lang="en-US" altLang="zh-CN" smtClean="0"/>
              <a:t>while (i &lt; j)	</a:t>
            </a:r>
            <a:endParaRPr lang="en-US" altLang="zh-CN" smtClean="0"/>
          </a:p>
          <a:p>
            <a:r>
              <a:rPr lang="en-US" altLang="zh-CN" smtClean="0"/>
              <a:t>   {  </a:t>
            </a:r>
            <a:endParaRPr lang="en-US" altLang="zh-CN" smtClean="0"/>
          </a:p>
          <a:p>
            <a:r>
              <a:rPr lang="en-US" altLang="zh-CN" smtClean="0"/>
              <a:t>      while (i &lt; j &amp;&amp; r[i].y &lt;= r[j].y) j--;          //</a:t>
            </a:r>
            <a:r>
              <a:rPr lang="zh-CN" altLang="en-US" smtClean="0"/>
              <a:t>右侧扫描</a:t>
            </a:r>
            <a:endParaRPr lang="zh-CN" altLang="en-US" smtClean="0"/>
          </a:p>
          <a:p>
            <a:r>
              <a:rPr lang="zh-CN" altLang="en-US" smtClean="0"/>
              <a:t>      </a:t>
            </a:r>
            <a:r>
              <a:rPr lang="en-US" altLang="zh-CN" smtClean="0"/>
              <a:t>if (i &lt; j) { </a:t>
            </a:r>
            <a:endParaRPr lang="en-US" altLang="zh-CN" smtClean="0"/>
          </a:p>
          <a:p>
            <a:r>
              <a:rPr lang="en-US" altLang="zh-CN" smtClean="0"/>
              <a:t>		point temp = r[i]; r[i] = r[j]; r[j] = temp;     //</a:t>
            </a:r>
            <a:r>
              <a:rPr lang="zh-CN" altLang="en-US" smtClean="0"/>
              <a:t>将较小记录交换到前面</a:t>
            </a:r>
            <a:endParaRPr lang="zh-CN" altLang="en-US" smtClean="0"/>
          </a:p>
          <a:p>
            <a:r>
              <a:rPr lang="zh-CN" altLang="en-US" smtClean="0"/>
              <a:t>		</a:t>
            </a:r>
            <a:r>
              <a:rPr lang="en-US" altLang="zh-CN" smtClean="0"/>
              <a:t>i++; </a:t>
            </a:r>
            <a:endParaRPr lang="en-US" altLang="zh-CN" smtClean="0"/>
          </a:p>
          <a:p>
            <a:r>
              <a:rPr lang="en-US" altLang="zh-CN" smtClean="0"/>
              <a:t>	  }</a:t>
            </a:r>
            <a:endParaRPr lang="en-US" altLang="zh-CN" smtClean="0"/>
          </a:p>
          <a:p>
            <a:r>
              <a:rPr lang="en-US" altLang="zh-CN" smtClean="0"/>
              <a:t>      while (i &lt; j &amp;&amp; r[i].y &lt;= r[j].y) i++;         //</a:t>
            </a:r>
            <a:r>
              <a:rPr lang="zh-CN" altLang="en-US" smtClean="0"/>
              <a:t>左侧扫描</a:t>
            </a:r>
            <a:endParaRPr lang="zh-CN" altLang="en-US" smtClean="0"/>
          </a:p>
          <a:p>
            <a:r>
              <a:rPr lang="zh-CN" altLang="en-US" smtClean="0"/>
              <a:t>      </a:t>
            </a:r>
            <a:r>
              <a:rPr lang="en-US" altLang="zh-CN" smtClean="0"/>
              <a:t>if (i &lt; j) {</a:t>
            </a:r>
            <a:endParaRPr lang="en-US" altLang="zh-CN" smtClean="0"/>
          </a:p>
          <a:p>
            <a:r>
              <a:rPr lang="en-US" altLang="zh-CN" smtClean="0"/>
              <a:t>		point temp = r[i]; r[i] = r[j]; r[j] = temp;     //</a:t>
            </a:r>
            <a:r>
              <a:rPr lang="zh-CN" altLang="en-US" smtClean="0"/>
              <a:t>将较大记录交换到后面</a:t>
            </a:r>
            <a:endParaRPr lang="zh-CN" altLang="en-US" smtClean="0"/>
          </a:p>
          <a:p>
            <a:r>
              <a:rPr lang="zh-CN" altLang="en-US" smtClean="0"/>
              <a:t>        </a:t>
            </a:r>
            <a:r>
              <a:rPr lang="en-US" altLang="zh-CN" smtClean="0"/>
              <a:t>j--; </a:t>
            </a:r>
            <a:endParaRPr lang="en-US" altLang="zh-CN" smtClean="0"/>
          </a:p>
          <a:p>
            <a:r>
              <a:rPr lang="en-US" altLang="zh-CN" smtClean="0"/>
              <a:t>	  }</a:t>
            </a:r>
            <a:endParaRPr lang="en-US" altLang="zh-CN" smtClean="0"/>
          </a:p>
          <a:p>
            <a:r>
              <a:rPr lang="en-US" altLang="zh-CN" smtClean="0"/>
              <a:t>   }</a:t>
            </a:r>
            <a:endParaRPr lang="en-US" altLang="zh-CN" smtClean="0"/>
          </a:p>
          <a:p>
            <a:r>
              <a:rPr lang="en-US" altLang="zh-CN" smtClean="0"/>
              <a:t>   return i;                                // </a:t>
            </a:r>
            <a:r>
              <a:rPr lang="zh-CN" altLang="en-US" smtClean="0"/>
              <a:t>返回轴值记录的位置</a:t>
            </a:r>
            <a:endParaRPr lang="zh-CN" altLang="en-US" smtClean="0"/>
          </a:p>
          <a:p>
            <a:r>
              <a:rPr lang="en-US" altLang="zh-CN" smtClean="0"/>
              <a:t>}</a:t>
            </a:r>
            <a:endParaRPr lang="en-US" altLang="zh-CN" smtClean="0"/>
          </a:p>
          <a:p>
            <a:r>
              <a:rPr lang="en-US" altLang="zh-CN" smtClean="0"/>
              <a:t>void QuickSort(point r[ ], int first, int end)        //</a:t>
            </a:r>
            <a:r>
              <a:rPr lang="zh-CN" altLang="en-US" smtClean="0"/>
              <a:t>快速排序</a:t>
            </a:r>
            <a:endParaRPr lang="zh-CN" altLang="en-US" smtClean="0"/>
          </a:p>
          <a:p>
            <a:r>
              <a:rPr lang="en-US" altLang="zh-CN" smtClean="0"/>
              <a:t>{	</a:t>
            </a:r>
            <a:endParaRPr lang="en-US" altLang="zh-CN" smtClean="0"/>
          </a:p>
          <a:p>
            <a:r>
              <a:rPr lang="en-US" altLang="zh-CN" smtClean="0"/>
              <a:t>   int pivot;</a:t>
            </a:r>
            <a:endParaRPr lang="en-US" altLang="zh-CN" smtClean="0"/>
          </a:p>
          <a:p>
            <a:r>
              <a:rPr lang="en-US" altLang="zh-CN" smtClean="0"/>
              <a:t>   if (first &lt; end) {      </a:t>
            </a:r>
            <a:endParaRPr lang="en-US" altLang="zh-CN" smtClean="0"/>
          </a:p>
          <a:p>
            <a:r>
              <a:rPr lang="en-US" altLang="zh-CN" smtClean="0"/>
              <a:t>     pivot = Partition(r, first, end);    //</a:t>
            </a:r>
            <a:r>
              <a:rPr lang="zh-CN" altLang="en-US" smtClean="0"/>
              <a:t>划分，</a:t>
            </a:r>
            <a:r>
              <a:rPr lang="en-US" altLang="zh-CN" smtClean="0"/>
              <a:t>pivot</a:t>
            </a:r>
            <a:r>
              <a:rPr lang="zh-CN" altLang="en-US" smtClean="0"/>
              <a:t>是轴值在序列中的位置</a:t>
            </a:r>
            <a:endParaRPr lang="zh-CN" altLang="en-US" smtClean="0"/>
          </a:p>
          <a:p>
            <a:r>
              <a:rPr lang="zh-CN" altLang="en-US" smtClean="0"/>
              <a:t>     </a:t>
            </a:r>
            <a:r>
              <a:rPr lang="en-US" altLang="zh-CN" smtClean="0"/>
              <a:t>QuickSort(r, first, pivot-1);      //</a:t>
            </a:r>
            <a:r>
              <a:rPr lang="zh-CN" altLang="en-US" smtClean="0"/>
              <a:t>求解子问题</a:t>
            </a:r>
            <a:r>
              <a:rPr lang="en-US" altLang="zh-CN" smtClean="0"/>
              <a:t>1</a:t>
            </a:r>
            <a:r>
              <a:rPr lang="zh-CN" altLang="en-US" smtClean="0"/>
              <a:t>，对左侧子序列进行快速排序</a:t>
            </a:r>
            <a:endParaRPr lang="zh-CN" altLang="en-US" smtClean="0"/>
          </a:p>
          <a:p>
            <a:r>
              <a:rPr lang="zh-CN" altLang="en-US" smtClean="0"/>
              <a:t>     </a:t>
            </a:r>
            <a:r>
              <a:rPr lang="en-US" altLang="zh-CN" smtClean="0"/>
              <a:t>QuickSort(r, pivot+1, end);      //</a:t>
            </a:r>
            <a:r>
              <a:rPr lang="zh-CN" altLang="en-US" smtClean="0"/>
              <a:t>求解子问题</a:t>
            </a:r>
            <a:r>
              <a:rPr lang="en-US" altLang="zh-CN" smtClean="0"/>
              <a:t>2</a:t>
            </a:r>
            <a:r>
              <a:rPr lang="zh-CN" altLang="en-US" smtClean="0"/>
              <a:t>，对右侧子序列进行快速排序</a:t>
            </a:r>
            <a:endParaRPr lang="zh-CN" altLang="en-US" smtClean="0"/>
          </a:p>
          <a:p>
            <a:r>
              <a:rPr lang="zh-CN" altLang="en-US" smtClean="0"/>
              <a:t>   </a:t>
            </a:r>
            <a:r>
              <a:rPr lang="en-US" altLang="zh-CN" smtClean="0"/>
              <a:t>}</a:t>
            </a:r>
            <a:endParaRPr lang="en-US" altLang="zh-CN" smtClean="0"/>
          </a:p>
          <a:p>
            <a:r>
              <a:rPr lang="en-US" altLang="zh-CN" smtClean="0"/>
              <a:t>}</a:t>
            </a:r>
            <a:endParaRPr lang="en-US" altLang="zh-CN" smtClean="0"/>
          </a:p>
          <a:p>
            <a:endParaRPr lang="zh-CN" altLang="en-US" smtClean="0"/>
          </a:p>
        </p:txBody>
      </p:sp>
      <p:sp>
        <p:nvSpPr>
          <p:cNvPr id="219140"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D1BEF7-A6E5-47F1-91F6-8BF404EC64DC}"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7" name="标题 1"/>
          <p:cNvSpPr txBox="1"/>
          <p:nvPr/>
        </p:nvSpPr>
        <p:spPr bwMode="auto">
          <a:xfrm>
            <a:off x="1143000" y="76200"/>
            <a:ext cx="8001000" cy="914400"/>
          </a:xfrm>
          <a:prstGeom prst="rect">
            <a:avLst/>
          </a:prstGeom>
          <a:noFill/>
          <a:ln w="9525">
            <a:noFill/>
            <a:miter lim="800000"/>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bg1"/>
                </a:solidFill>
                <a:effectLst/>
                <a:uLnTx/>
                <a:uFillTx/>
                <a:latin typeface="+mj-lt"/>
                <a:ea typeface="+mj-ea"/>
                <a:cs typeface="+mj-cs"/>
              </a:rPr>
              <a:t>单击此处编辑母版标题样式</a:t>
            </a:r>
            <a:endParaRPr kumimoji="0" lang="zh-CN" altLang="en-US" sz="3200" b="0" i="0" u="none" strike="noStrike" kern="0" cap="none" spc="0" normalizeH="0" baseline="0" noProof="0" dirty="0">
              <a:ln>
                <a:noFill/>
              </a:ln>
              <a:solidFill>
                <a:schemeClr val="bg1"/>
              </a:solidFill>
              <a:effectLst/>
              <a:uLnTx/>
              <a:uFillTx/>
              <a:latin typeface="+mj-lt"/>
              <a:ea typeface="+mj-ea"/>
              <a:cs typeface="+mj-cs"/>
            </a:endParaRPr>
          </a:p>
        </p:txBody>
      </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smtClean="0"/>
              <a:t>单击此处编辑母版标题样式</a:t>
            </a:r>
            <a:endParaRPr lang="zh-CN"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smtClean="0"/>
              <a:t>单击此处编辑母版标题样式</a:t>
            </a:r>
            <a:endParaRPr lang="zh-CN"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3" name="标题 1"/>
          <p:cNvSpPr>
            <a:spLocks noGrp="1"/>
          </p:cNvSpPr>
          <p:nvPr>
            <p:ph type="title" idx="10"/>
          </p:nvPr>
        </p:nvSpPr>
        <p:spPr>
          <a:xfrm>
            <a:off x="1143000" y="76200"/>
            <a:ext cx="8001000" cy="914400"/>
          </a:xfrm>
        </p:spPr>
        <p:txBody>
          <a:bodyPr/>
          <a:lstStyle/>
          <a:p>
            <a:r>
              <a:rPr lang="zh-CN" altLang="en-US" dirty="0"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5D480729-DA56-4984-BF95-D10BA6ABBF86}"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192056F0-8E2D-4AC3-8213-6B86F65B187C}"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7" name="Rectangle 7"/>
          <p:cNvSpPr>
            <a:spLocks noChangeArrowheads="1"/>
          </p:cNvSpPr>
          <p:nvPr/>
        </p:nvSpPr>
        <p:spPr bwMode="auto">
          <a:xfrm>
            <a:off x="0" y="0"/>
            <a:ext cx="9144000" cy="1066800"/>
          </a:xfrm>
          <a:prstGeom prst="rect">
            <a:avLst/>
          </a:prstGeom>
          <a:solidFill>
            <a:srgbClr val="0056AC"/>
          </a:solidFill>
          <a:ln w="9525">
            <a:solidFill>
              <a:schemeClr val="tx1"/>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Rectangle 11"/>
          <p:cNvSpPr>
            <a:spLocks noGrp="1"/>
          </p:cNvSpPr>
          <p:nvPr>
            <p:ph type="title"/>
          </p:nvPr>
        </p:nvSpPr>
        <p:spPr>
          <a:xfrm>
            <a:off x="1143000" y="76200"/>
            <a:ext cx="8001000" cy="914400"/>
          </a:xfrm>
          <a:prstGeom prst="rect">
            <a:avLst/>
          </a:prstGeom>
          <a:noFill/>
          <a:ln w="9525">
            <a:noFill/>
          </a:ln>
        </p:spPr>
        <p:txBody>
          <a:bodyPr anchor="ctr"/>
          <a:p>
            <a:pPr lvl="0"/>
            <a:r>
              <a:rPr lang="zh-CN" altLang="en-US" dirty="0"/>
              <a:t>单击此处编辑母版标题样式</a:t>
            </a:r>
            <a:endParaRPr lang="zh-CN" altLang="en-US" dirty="0"/>
          </a:p>
        </p:txBody>
      </p:sp>
      <p:sp>
        <p:nvSpPr>
          <p:cNvPr id="1030" name="Rectangle 12"/>
          <p:cNvSpPr>
            <a:spLocks noChangeArrowheads="1"/>
          </p:cNvSpPr>
          <p:nvPr/>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3.xml"/><Relationship Id="rId3" Type="http://schemas.openxmlformats.org/officeDocument/2006/relationships/image" Target="../media/image33.wmf"/><Relationship Id="rId2" Type="http://schemas.openxmlformats.org/officeDocument/2006/relationships/oleObject" Target="../embeddings/oleObject23.bin"/><Relationship Id="rId1" Type="http://schemas.openxmlformats.org/officeDocument/2006/relationships/image" Target="../media/image28.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4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3.xml"/><Relationship Id="rId2" Type="http://schemas.openxmlformats.org/officeDocument/2006/relationships/image" Target="../media/image4.emf"/><Relationship Id="rId1"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4.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3.xml"/><Relationship Id="rId2" Type="http://schemas.openxmlformats.org/officeDocument/2006/relationships/image" Target="../media/image6.wmf"/><Relationship Id="rId1" Type="http://schemas.openxmlformats.org/officeDocument/2006/relationships/oleObject" Target="../embeddings/oleObject5.bin"/></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3.xml"/><Relationship Id="rId2" Type="http://schemas.openxmlformats.org/officeDocument/2006/relationships/image" Target="../media/image8.emf"/><Relationship Id="rId1" Type="http://schemas.openxmlformats.org/officeDocument/2006/relationships/oleObject" Target="../embeddings/oleObject7.bin"/></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3.xml"/><Relationship Id="rId2" Type="http://schemas.openxmlformats.org/officeDocument/2006/relationships/image" Target="../media/image9.emf"/><Relationship Id="rId1" Type="http://schemas.openxmlformats.org/officeDocument/2006/relationships/oleObject" Target="../embeddings/oleObject8.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5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13.wmf"/><Relationship Id="rId7" Type="http://schemas.openxmlformats.org/officeDocument/2006/relationships/oleObject" Target="../embeddings/oleObject14.bin"/><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image" Target="../media/image12.wmf"/><Relationship Id="rId3" Type="http://schemas.openxmlformats.org/officeDocument/2006/relationships/oleObject" Target="../embeddings/oleObject11.bin"/><Relationship Id="rId2" Type="http://schemas.openxmlformats.org/officeDocument/2006/relationships/image" Target="../media/image11.wmf"/><Relationship Id="rId12" Type="http://schemas.openxmlformats.org/officeDocument/2006/relationships/vmlDrawing" Target="../drawings/vmlDrawing10.vml"/><Relationship Id="rId11" Type="http://schemas.openxmlformats.org/officeDocument/2006/relationships/slideLayout" Target="../slideLayouts/slideLayout2.xml"/><Relationship Id="rId10" Type="http://schemas.openxmlformats.org/officeDocument/2006/relationships/image" Target="../media/image14.wmf"/><Relationship Id="rId1" Type="http://schemas.openxmlformats.org/officeDocument/2006/relationships/oleObject" Target="../embeddings/oleObject10.bin"/></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3.xml"/><Relationship Id="rId2" Type="http://schemas.openxmlformats.org/officeDocument/2006/relationships/image" Target="../media/image15.wmf"/><Relationship Id="rId1" Type="http://schemas.openxmlformats.org/officeDocument/2006/relationships/oleObject" Target="../embeddings/oleObject16.bin"/></Relationships>
</file>

<file path=ppt/slides/_rels/slide64.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17.wmf"/><Relationship Id="rId3" Type="http://schemas.openxmlformats.org/officeDocument/2006/relationships/oleObject" Target="../embeddings/oleObject18.bin"/><Relationship Id="rId2" Type="http://schemas.openxmlformats.org/officeDocument/2006/relationships/image" Target="../media/image16.wmf"/><Relationship Id="rId1" Type="http://schemas.openxmlformats.org/officeDocument/2006/relationships/oleObject" Target="../embeddings/oleObject17.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3.xml"/><Relationship Id="rId2" Type="http://schemas.openxmlformats.org/officeDocument/2006/relationships/image" Target="../media/image18.wmf"/><Relationship Id="rId1" Type="http://schemas.openxmlformats.org/officeDocument/2006/relationships/oleObject" Target="../embeddings/oleObject19.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jpe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jpe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jpe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3.xml"/><Relationship Id="rId2" Type="http://schemas.openxmlformats.org/officeDocument/2006/relationships/image" Target="../media/image27.wmf"/><Relationship Id="rId1" Type="http://schemas.openxmlformats.org/officeDocument/2006/relationships/oleObject" Target="../embeddings/oleObject20.bin"/></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1.xml"/></Relationships>
</file>

<file path=ppt/slides/_rels/slide87.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2.xml"/><Relationship Id="rId3" Type="http://schemas.openxmlformats.org/officeDocument/2006/relationships/image" Target="../media/image29.wmf"/><Relationship Id="rId2" Type="http://schemas.openxmlformats.org/officeDocument/2006/relationships/oleObject" Target="../embeddings/oleObject21.bin"/><Relationship Id="rId1" Type="http://schemas.openxmlformats.org/officeDocument/2006/relationships/image" Target="../media/image2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3.xml"/><Relationship Id="rId4" Type="http://schemas.openxmlformats.org/officeDocument/2006/relationships/image" Target="../media/image32.wmf"/><Relationship Id="rId3" Type="http://schemas.openxmlformats.org/officeDocument/2006/relationships/oleObject" Target="../embeddings/oleObject22.bin"/><Relationship Id="rId2" Type="http://schemas.openxmlformats.org/officeDocument/2006/relationships/image" Target="../media/image31.png"/><Relationship Id="rId1" Type="http://schemas.openxmlformats.org/officeDocument/2006/relationships/image" Target="../media/image3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Rectangle 2"/>
          <p:cNvSpPr/>
          <p:nvPr/>
        </p:nvSpPr>
        <p:spPr>
          <a:xfrm>
            <a:off x="0" y="0"/>
            <a:ext cx="9144000" cy="2133600"/>
          </a:xfrm>
          <a:prstGeom prst="rect">
            <a:avLst/>
          </a:prstGeom>
          <a:solidFill>
            <a:srgbClr val="0056AC"/>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103" name="Oval 7"/>
          <p:cNvSpPr/>
          <p:nvPr/>
        </p:nvSpPr>
        <p:spPr>
          <a:xfrm>
            <a:off x="1447800" y="304800"/>
            <a:ext cx="990600" cy="1600200"/>
          </a:xfrm>
          <a:prstGeom prst="ellipse">
            <a:avLst/>
          </a:prstGeom>
          <a:noFill/>
          <a:ln w="9525">
            <a:noFill/>
          </a:ln>
        </p:spPr>
        <p:txBody>
          <a:bodyPr wrap="none" anchor="ctr"/>
          <a:p>
            <a:endParaRPr lang="zh-CN" altLang="en-US" dirty="0">
              <a:latin typeface="Arial" panose="020B0604020202020204" pitchFamily="34" charset="0"/>
            </a:endParaRPr>
          </a:p>
        </p:txBody>
      </p:sp>
      <p:grpSp>
        <p:nvGrpSpPr>
          <p:cNvPr id="3" name="组合 2"/>
          <p:cNvGrpSpPr/>
          <p:nvPr/>
        </p:nvGrpSpPr>
        <p:grpSpPr>
          <a:xfrm>
            <a:off x="1660525" y="2390140"/>
            <a:ext cx="6517005" cy="4136090"/>
            <a:chOff x="2615" y="1998"/>
            <a:chExt cx="9120" cy="8280"/>
          </a:xfrm>
        </p:grpSpPr>
        <p:grpSp>
          <p:nvGrpSpPr>
            <p:cNvPr id="3074" name="Group 3"/>
            <p:cNvGrpSpPr/>
            <p:nvPr/>
          </p:nvGrpSpPr>
          <p:grpSpPr bwMode="auto">
            <a:xfrm>
              <a:off x="2615" y="2113"/>
              <a:ext cx="1218" cy="1047"/>
              <a:chOff x="1110" y="2656"/>
              <a:chExt cx="1549" cy="1351"/>
            </a:xfrm>
          </p:grpSpPr>
          <p:sp>
            <p:nvSpPr>
              <p:cNvPr id="311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a:p>
            </p:txBody>
          </p:sp>
          <p:sp>
            <p:nvSpPr>
              <p:cNvPr id="311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a:p>
            </p:txBody>
          </p:sp>
          <p:sp>
            <p:nvSpPr>
              <p:cNvPr id="143366" name="AutoShape 6"/>
              <p:cNvSpPr>
                <a:spLocks noChangeArrowheads="1"/>
              </p:cNvSpPr>
              <p:nvPr/>
            </p:nvSpPr>
            <p:spPr bwMode="gray">
              <a:xfrm>
                <a:off x="1199" y="2737"/>
                <a:ext cx="1352"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00"/>
              </a:p>
            </p:txBody>
          </p:sp>
        </p:grpSp>
        <p:grpSp>
          <p:nvGrpSpPr>
            <p:cNvPr id="3075" name="Group 7"/>
            <p:cNvGrpSpPr/>
            <p:nvPr/>
          </p:nvGrpSpPr>
          <p:grpSpPr bwMode="auto">
            <a:xfrm>
              <a:off x="2650" y="3520"/>
              <a:ext cx="1218" cy="1048"/>
              <a:chOff x="3174" y="2656"/>
              <a:chExt cx="1549" cy="1351"/>
            </a:xfrm>
          </p:grpSpPr>
          <p:sp>
            <p:nvSpPr>
              <p:cNvPr id="311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a:p>
            </p:txBody>
          </p:sp>
          <p:sp>
            <p:nvSpPr>
              <p:cNvPr id="311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a:p>
            </p:txBody>
          </p:sp>
          <p:sp>
            <p:nvSpPr>
              <p:cNvPr id="143370" name="AutoShape 10"/>
              <p:cNvSpPr>
                <a:spLocks noChangeArrowheads="1"/>
              </p:cNvSpPr>
              <p:nvPr/>
            </p:nvSpPr>
            <p:spPr bwMode="gray">
              <a:xfrm>
                <a:off x="3263" y="2737"/>
                <a:ext cx="1352"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00"/>
              </a:p>
            </p:txBody>
          </p:sp>
        </p:grpSp>
        <p:sp>
          <p:nvSpPr>
            <p:cNvPr id="3076" name="Line 11"/>
            <p:cNvSpPr>
              <a:spLocks noChangeShapeType="1"/>
            </p:cNvSpPr>
            <p:nvPr/>
          </p:nvSpPr>
          <p:spPr bwMode="auto">
            <a:xfrm>
              <a:off x="4018" y="3135"/>
              <a:ext cx="7672" cy="3"/>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 name="Text Box 12"/>
            <p:cNvSpPr txBox="1">
              <a:spLocks noChangeArrowheads="1"/>
            </p:cNvSpPr>
            <p:nvPr/>
          </p:nvSpPr>
          <p:spPr bwMode="gray">
            <a:xfrm>
              <a:off x="2963" y="2235"/>
              <a:ext cx="557" cy="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00"/>
                  </a:solidFill>
                </a:rPr>
                <a:t>1</a:t>
              </a:r>
              <a:endParaRPr lang="en-US" altLang="zh-CN" sz="2000" b="1">
                <a:solidFill>
                  <a:srgbClr val="000000"/>
                </a:solidFill>
              </a:endParaRPr>
            </a:p>
          </p:txBody>
        </p:sp>
        <p:sp>
          <p:nvSpPr>
            <p:cNvPr id="3078" name="Line 13"/>
            <p:cNvSpPr>
              <a:spLocks noChangeShapeType="1"/>
            </p:cNvSpPr>
            <p:nvPr/>
          </p:nvSpPr>
          <p:spPr bwMode="auto">
            <a:xfrm>
              <a:off x="4020" y="4608"/>
              <a:ext cx="7673" cy="2"/>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9" name="Text Box 14"/>
            <p:cNvSpPr txBox="1">
              <a:spLocks noChangeArrowheads="1"/>
            </p:cNvSpPr>
            <p:nvPr/>
          </p:nvSpPr>
          <p:spPr bwMode="gray">
            <a:xfrm>
              <a:off x="2960" y="3700"/>
              <a:ext cx="558" cy="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00"/>
                  </a:solidFill>
                </a:rPr>
                <a:t>2</a:t>
              </a:r>
              <a:endParaRPr lang="en-US" altLang="zh-CN" sz="2000" b="1">
                <a:solidFill>
                  <a:srgbClr val="000000"/>
                </a:solidFill>
              </a:endParaRPr>
            </a:p>
          </p:txBody>
        </p:sp>
        <p:grpSp>
          <p:nvGrpSpPr>
            <p:cNvPr id="3080" name="Group 15"/>
            <p:cNvGrpSpPr/>
            <p:nvPr/>
          </p:nvGrpSpPr>
          <p:grpSpPr bwMode="auto">
            <a:xfrm>
              <a:off x="2650" y="4925"/>
              <a:ext cx="1218" cy="1048"/>
              <a:chOff x="1110" y="2656"/>
              <a:chExt cx="1549" cy="1351"/>
            </a:xfrm>
          </p:grpSpPr>
          <p:sp>
            <p:nvSpPr>
              <p:cNvPr id="3108" name="AutoShape 1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a:p>
            </p:txBody>
          </p:sp>
          <p:sp>
            <p:nvSpPr>
              <p:cNvPr id="3109" name="AutoShape 1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a:p>
            </p:txBody>
          </p:sp>
          <p:sp>
            <p:nvSpPr>
              <p:cNvPr id="143378" name="AutoShape 18"/>
              <p:cNvSpPr>
                <a:spLocks noChangeArrowheads="1"/>
              </p:cNvSpPr>
              <p:nvPr/>
            </p:nvSpPr>
            <p:spPr bwMode="gray">
              <a:xfrm>
                <a:off x="1199" y="2737"/>
                <a:ext cx="1352"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00"/>
              </a:p>
            </p:txBody>
          </p:sp>
        </p:grpSp>
        <p:grpSp>
          <p:nvGrpSpPr>
            <p:cNvPr id="3081" name="Group 19"/>
            <p:cNvGrpSpPr/>
            <p:nvPr/>
          </p:nvGrpSpPr>
          <p:grpSpPr bwMode="auto">
            <a:xfrm>
              <a:off x="2650" y="6365"/>
              <a:ext cx="1218" cy="1048"/>
              <a:chOff x="3174" y="2656"/>
              <a:chExt cx="1549" cy="1351"/>
            </a:xfrm>
          </p:grpSpPr>
          <p:sp>
            <p:nvSpPr>
              <p:cNvPr id="3105" name="AutoShape 2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a:p>
            </p:txBody>
          </p:sp>
          <p:sp>
            <p:nvSpPr>
              <p:cNvPr id="3106" name="AutoShape 2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a:p>
            </p:txBody>
          </p:sp>
          <p:sp>
            <p:nvSpPr>
              <p:cNvPr id="143382" name="AutoShape 22"/>
              <p:cNvSpPr>
                <a:spLocks noChangeArrowheads="1"/>
              </p:cNvSpPr>
              <p:nvPr/>
            </p:nvSpPr>
            <p:spPr bwMode="gray">
              <a:xfrm>
                <a:off x="3263" y="2737"/>
                <a:ext cx="1352"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00"/>
              </a:p>
            </p:txBody>
          </p:sp>
        </p:grpSp>
        <p:sp>
          <p:nvSpPr>
            <p:cNvPr id="3082" name="Line 23"/>
            <p:cNvSpPr>
              <a:spLocks noChangeShapeType="1"/>
            </p:cNvSpPr>
            <p:nvPr/>
          </p:nvSpPr>
          <p:spPr bwMode="auto">
            <a:xfrm>
              <a:off x="4063" y="6000"/>
              <a:ext cx="7672" cy="3"/>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3" name="Text Box 24"/>
            <p:cNvSpPr txBox="1">
              <a:spLocks noChangeArrowheads="1"/>
            </p:cNvSpPr>
            <p:nvPr/>
          </p:nvSpPr>
          <p:spPr bwMode="gray">
            <a:xfrm>
              <a:off x="2963" y="5080"/>
              <a:ext cx="557" cy="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00"/>
                  </a:solidFill>
                </a:rPr>
                <a:t>3</a:t>
              </a:r>
              <a:endParaRPr lang="en-US" altLang="zh-CN" sz="2000" b="1">
                <a:solidFill>
                  <a:srgbClr val="000000"/>
                </a:solidFill>
              </a:endParaRPr>
            </a:p>
          </p:txBody>
        </p:sp>
        <p:sp>
          <p:nvSpPr>
            <p:cNvPr id="3084" name="Line 25"/>
            <p:cNvSpPr>
              <a:spLocks noChangeShapeType="1"/>
            </p:cNvSpPr>
            <p:nvPr/>
          </p:nvSpPr>
          <p:spPr bwMode="auto">
            <a:xfrm>
              <a:off x="4063" y="7440"/>
              <a:ext cx="7672" cy="3"/>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5" name="Text Box 26"/>
            <p:cNvSpPr txBox="1">
              <a:spLocks noChangeArrowheads="1"/>
            </p:cNvSpPr>
            <p:nvPr/>
          </p:nvSpPr>
          <p:spPr bwMode="gray">
            <a:xfrm>
              <a:off x="3005" y="6533"/>
              <a:ext cx="558" cy="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00"/>
                  </a:solidFill>
                </a:rPr>
                <a:t>4</a:t>
              </a:r>
              <a:endParaRPr lang="en-US" altLang="zh-CN" sz="2000" b="1">
                <a:solidFill>
                  <a:srgbClr val="000000"/>
                </a:solidFill>
              </a:endParaRPr>
            </a:p>
          </p:txBody>
        </p:sp>
        <p:sp>
          <p:nvSpPr>
            <p:cNvPr id="3086" name="Text Box 27"/>
            <p:cNvSpPr txBox="1">
              <a:spLocks noChangeArrowheads="1"/>
            </p:cNvSpPr>
            <p:nvPr/>
          </p:nvSpPr>
          <p:spPr bwMode="auto">
            <a:xfrm>
              <a:off x="4135" y="1998"/>
              <a:ext cx="6445" cy="1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ym typeface="+mn-ea"/>
                </a:rPr>
                <a:t>递归</a:t>
              </a:r>
              <a:endParaRPr lang="zh-CN" altLang="en-US" sz="2800" b="1">
                <a:solidFill>
                  <a:srgbClr val="0033CC"/>
                </a:solidFill>
              </a:endParaRPr>
            </a:p>
          </p:txBody>
        </p:sp>
        <p:sp>
          <p:nvSpPr>
            <p:cNvPr id="3087" name="Text Box 28"/>
            <p:cNvSpPr txBox="1">
              <a:spLocks noChangeArrowheads="1"/>
            </p:cNvSpPr>
            <p:nvPr/>
          </p:nvSpPr>
          <p:spPr bwMode="auto">
            <a:xfrm>
              <a:off x="4173" y="3360"/>
              <a:ext cx="6445" cy="1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ym typeface="+mn-ea"/>
                </a:rPr>
                <a:t>分治法概述</a:t>
              </a:r>
              <a:endParaRPr lang="zh-CN" altLang="en-US" sz="2800" b="1">
                <a:solidFill>
                  <a:srgbClr val="0033CC"/>
                </a:solidFill>
              </a:endParaRPr>
            </a:p>
          </p:txBody>
        </p:sp>
        <p:sp>
          <p:nvSpPr>
            <p:cNvPr id="3088" name="Text Box 29"/>
            <p:cNvSpPr txBox="1">
              <a:spLocks noChangeArrowheads="1"/>
            </p:cNvSpPr>
            <p:nvPr/>
          </p:nvSpPr>
          <p:spPr bwMode="auto">
            <a:xfrm>
              <a:off x="4228" y="4833"/>
              <a:ext cx="6445" cy="1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sym typeface="+mn-ea"/>
                </a:rPr>
                <a:t>排序问题中的分治法</a:t>
              </a:r>
              <a:endParaRPr lang="zh-CN" altLang="en-US" sz="2800" b="1">
                <a:solidFill>
                  <a:srgbClr val="0033CC"/>
                </a:solidFill>
              </a:endParaRPr>
            </a:p>
          </p:txBody>
        </p:sp>
        <p:sp>
          <p:nvSpPr>
            <p:cNvPr id="3089" name="Text Box 30">
              <a:hlinkClick r:id="rId1" action="ppaction://hlinksldjump"/>
            </p:cNvPr>
            <p:cNvSpPr txBox="1">
              <a:spLocks noChangeArrowheads="1"/>
            </p:cNvSpPr>
            <p:nvPr/>
          </p:nvSpPr>
          <p:spPr bwMode="auto">
            <a:xfrm>
              <a:off x="4135" y="6305"/>
              <a:ext cx="6238" cy="1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sym typeface="+mn-ea"/>
                </a:rPr>
                <a:t>组合问题中的分治法</a:t>
              </a:r>
              <a:endParaRPr lang="zh-CN" altLang="en-US" sz="2800" b="1">
                <a:solidFill>
                  <a:srgbClr val="0033CC"/>
                </a:solidFill>
              </a:endParaRPr>
            </a:p>
          </p:txBody>
        </p:sp>
        <p:grpSp>
          <p:nvGrpSpPr>
            <p:cNvPr id="3090" name="Group 31"/>
            <p:cNvGrpSpPr/>
            <p:nvPr/>
          </p:nvGrpSpPr>
          <p:grpSpPr bwMode="auto">
            <a:xfrm>
              <a:off x="2618" y="7783"/>
              <a:ext cx="1217" cy="1047"/>
              <a:chOff x="1110" y="2656"/>
              <a:chExt cx="1549" cy="1351"/>
            </a:xfrm>
          </p:grpSpPr>
          <p:sp>
            <p:nvSpPr>
              <p:cNvPr id="3102" name="AutoShape 32"/>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a:p>
            </p:txBody>
          </p:sp>
          <p:sp>
            <p:nvSpPr>
              <p:cNvPr id="3103" name="AutoShape 33"/>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a:p>
            </p:txBody>
          </p:sp>
          <p:sp>
            <p:nvSpPr>
              <p:cNvPr id="143394" name="AutoShape 34"/>
              <p:cNvSpPr>
                <a:spLocks noChangeArrowheads="1"/>
              </p:cNvSpPr>
              <p:nvPr/>
            </p:nvSpPr>
            <p:spPr bwMode="gray">
              <a:xfrm>
                <a:off x="1199" y="2737"/>
                <a:ext cx="1352"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00"/>
              </a:p>
            </p:txBody>
          </p:sp>
        </p:grpSp>
        <p:sp>
          <p:nvSpPr>
            <p:cNvPr id="3091" name="Line 35"/>
            <p:cNvSpPr>
              <a:spLocks noChangeShapeType="1"/>
            </p:cNvSpPr>
            <p:nvPr/>
          </p:nvSpPr>
          <p:spPr bwMode="auto">
            <a:xfrm>
              <a:off x="4020" y="8805"/>
              <a:ext cx="7673" cy="3"/>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2" name="Text Box 36"/>
            <p:cNvSpPr txBox="1">
              <a:spLocks noChangeArrowheads="1"/>
            </p:cNvSpPr>
            <p:nvPr/>
          </p:nvSpPr>
          <p:spPr bwMode="gray">
            <a:xfrm>
              <a:off x="2965" y="7905"/>
              <a:ext cx="558" cy="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00"/>
                  </a:solidFill>
                </a:rPr>
                <a:t>5</a:t>
              </a:r>
              <a:endParaRPr lang="en-US" altLang="zh-CN" sz="2000" b="1">
                <a:solidFill>
                  <a:srgbClr val="000000"/>
                </a:solidFill>
              </a:endParaRPr>
            </a:p>
          </p:txBody>
        </p:sp>
        <p:sp>
          <p:nvSpPr>
            <p:cNvPr id="3093" name="Text Box 37"/>
            <p:cNvSpPr txBox="1">
              <a:spLocks noChangeArrowheads="1"/>
            </p:cNvSpPr>
            <p:nvPr/>
          </p:nvSpPr>
          <p:spPr bwMode="auto">
            <a:xfrm>
              <a:off x="4138" y="7668"/>
              <a:ext cx="6445" cy="2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sym typeface="+mn-ea"/>
                </a:rPr>
                <a:t>几何问题中的分治法</a:t>
              </a:r>
              <a:endParaRPr kumimoji="1" lang="zh-CN" altLang="en-US" sz="2800" b="1">
                <a:solidFill>
                  <a:schemeClr val="tx1"/>
                </a:solidFill>
                <a:latin typeface="Times New Roman" panose="02020603050405020304" pitchFamily="18" charset="0"/>
                <a:ea typeface="宋体" panose="02010600030101010101" pitchFamily="2" charset="-122"/>
              </a:endParaRPr>
            </a:p>
            <a:p>
              <a:pPr eaLnBrk="1" hangingPunct="1">
                <a:spcBef>
                  <a:spcPct val="50000"/>
                </a:spcBef>
              </a:pPr>
              <a:endParaRPr lang="zh-CN" altLang="en-US" sz="2800" b="1">
                <a:solidFill>
                  <a:srgbClr val="0033CC"/>
                </a:solidFill>
              </a:endParaRPr>
            </a:p>
          </p:txBody>
        </p:sp>
        <p:sp>
          <p:nvSpPr>
            <p:cNvPr id="3096" name="Line 43"/>
            <p:cNvSpPr>
              <a:spLocks noChangeShapeType="1"/>
            </p:cNvSpPr>
            <p:nvPr/>
          </p:nvSpPr>
          <p:spPr bwMode="auto">
            <a:xfrm>
              <a:off x="4063" y="10275"/>
              <a:ext cx="7672" cy="3"/>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98" name="Text Box 46"/>
          <p:cNvSpPr txBox="1">
            <a:spLocks noChangeArrowheads="1"/>
          </p:cNvSpPr>
          <p:nvPr/>
        </p:nvSpPr>
        <p:spPr bwMode="auto">
          <a:xfrm>
            <a:off x="108139" y="543560"/>
            <a:ext cx="8928991"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sz="4000" b="1" dirty="0">
                <a:solidFill>
                  <a:schemeClr val="bg1"/>
                </a:solidFill>
                <a:latin typeface="黑体" panose="02010609060101010101" pitchFamily="49" charset="-122"/>
                <a:ea typeface="黑体" panose="02010609060101010101" pitchFamily="49" charset="-122"/>
              </a:rPr>
              <a:t>第4章 分治法（Divide-and-Conquer）</a:t>
            </a:r>
            <a:endParaRPr kumimoji="1" sz="40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2"/>
          <p:cNvSpPr>
            <a:spLocks noGrp="1"/>
          </p:cNvSpPr>
          <p:nvPr>
            <p:ph type="title"/>
          </p:nvPr>
        </p:nvSpPr>
        <p:spPr>
          <a:xfrm>
            <a:off x="442913" y="0"/>
            <a:ext cx="8229600" cy="1143000"/>
          </a:xfrm>
        </p:spPr>
        <p:txBody>
          <a:bodyPr/>
          <a:lstStyle/>
          <a:p>
            <a:pPr algn="ctr" eaLnBrk="1" hangingPunct="1"/>
            <a:r>
              <a:rPr kumimoji="1" lang="en-US" altLang="zh-CN" sz="4000" b="1" dirty="0" smtClean="0">
                <a:solidFill>
                  <a:schemeClr val="bg1"/>
                </a:solidFill>
                <a:latin typeface="黑体" panose="02010609060101010101" pitchFamily="49" charset="-122"/>
                <a:ea typeface="黑体" panose="02010609060101010101" pitchFamily="49" charset="-122"/>
              </a:rPr>
              <a:t>4.1.2 </a:t>
            </a:r>
            <a:r>
              <a:rPr lang="zh-CN" altLang="en-US" sz="4000" b="1" dirty="0" smtClean="0">
                <a:solidFill>
                  <a:schemeClr val="bg1"/>
                </a:solidFill>
                <a:latin typeface="黑体" panose="02010609060101010101" pitchFamily="49" charset="-122"/>
                <a:ea typeface="黑体" panose="02010609060101010101" pitchFamily="49" charset="-122"/>
              </a:rPr>
              <a:t>什么时候使用递归？</a:t>
            </a:r>
            <a:endParaRPr lang="zh-CN" altLang="en-US" sz="4000" b="1" dirty="0" smtClean="0">
              <a:solidFill>
                <a:schemeClr val="bg1"/>
              </a:solidFill>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457200" y="1341755"/>
            <a:ext cx="8229600" cy="2692400"/>
          </a:xfrm>
        </p:spPr>
        <p:txBody>
          <a:bodyPr rtlCol="0">
            <a:normAutofit/>
          </a:bodyPr>
          <a:lstStyle/>
          <a:p>
            <a:pPr marL="118745" indent="0" algn="just" eaLnBrk="1" fontAlgn="auto" hangingPunct="1">
              <a:lnSpc>
                <a:spcPct val="140000"/>
              </a:lnSpc>
              <a:spcBef>
                <a:spcPct val="50000"/>
              </a:spcBef>
              <a:spcAft>
                <a:spcPts val="0"/>
              </a:spcAft>
              <a:buNone/>
              <a:defRPr/>
            </a:pPr>
            <a:r>
              <a:rPr kumimoji="1" lang="en-US" altLang="zh-CN" sz="2800" b="1" dirty="0" smtClean="0">
                <a:solidFill>
                  <a:srgbClr val="2605A1"/>
                </a:solidFill>
                <a:latin typeface="宋体" panose="02010600030101010101" pitchFamily="2" charset="-122"/>
                <a:ea typeface="宋体" panose="02010600030101010101" pitchFamily="2" charset="-122"/>
              </a:rPr>
              <a:t>1. </a:t>
            </a:r>
            <a:r>
              <a:rPr kumimoji="1" lang="zh-CN" altLang="en-US" sz="2800" b="1" dirty="0" smtClean="0">
                <a:solidFill>
                  <a:srgbClr val="2605A1"/>
                </a:solidFill>
                <a:latin typeface="宋体" panose="02010600030101010101" pitchFamily="2" charset="-122"/>
                <a:ea typeface="宋体" panose="02010600030101010101" pitchFamily="2" charset="-122"/>
              </a:rPr>
              <a:t>问题的定义形式是递归的</a:t>
            </a:r>
            <a:endParaRPr kumimoji="1" lang="zh-CN" altLang="en-US" sz="2800" b="1" dirty="0" smtClean="0">
              <a:solidFill>
                <a:srgbClr val="2605A1"/>
              </a:solidFill>
              <a:latin typeface="宋体" panose="02010600030101010101" pitchFamily="2" charset="-122"/>
              <a:ea typeface="宋体" panose="02010600030101010101" pitchFamily="2" charset="-122"/>
            </a:endParaRPr>
          </a:p>
          <a:p>
            <a:pPr marL="438785" indent="-320040" eaLnBrk="1" fontAlgn="auto" hangingPunct="1">
              <a:lnSpc>
                <a:spcPct val="140000"/>
              </a:lnSpc>
              <a:spcBef>
                <a:spcPct val="50000"/>
              </a:spcBef>
              <a:spcAft>
                <a:spcPts val="0"/>
              </a:spcAft>
              <a:buFont typeface="Wingdings 2" panose="05020102010507070707"/>
              <a:buChar char=""/>
              <a:defRPr/>
            </a:pPr>
            <a:r>
              <a:rPr kumimoji="1" lang="zh-CN" altLang="en-US" sz="2400" b="1" dirty="0" smtClean="0">
                <a:latin typeface="宋体" panose="02010600030101010101" pitchFamily="2" charset="-122"/>
                <a:ea typeface="宋体" panose="02010600030101010101" pitchFamily="2" charset="-122"/>
              </a:rPr>
              <a:t>有许多数学公式、数列等的定义是递归的。</a:t>
            </a:r>
            <a:endParaRPr kumimoji="1" lang="zh-CN" altLang="en-US" sz="2400" b="1" dirty="0" smtClean="0">
              <a:latin typeface="宋体" panose="02010600030101010101" pitchFamily="2" charset="-122"/>
              <a:ea typeface="宋体" panose="02010600030101010101" pitchFamily="2" charset="-122"/>
            </a:endParaRPr>
          </a:p>
          <a:p>
            <a:pPr marL="118745" indent="0" eaLnBrk="1" fontAlgn="auto" hangingPunct="1">
              <a:lnSpc>
                <a:spcPct val="140000"/>
              </a:lnSpc>
              <a:spcBef>
                <a:spcPct val="50000"/>
              </a:spcBef>
              <a:spcAft>
                <a:spcPts val="0"/>
              </a:spcAft>
              <a:buNone/>
              <a:defRPr/>
            </a:pPr>
            <a:r>
              <a:rPr kumimoji="1" lang="zh-CN" altLang="en-US" sz="2400" b="1" dirty="0" smtClean="0">
                <a:latin typeface="宋体" panose="02010600030101010101" pitchFamily="2" charset="-122"/>
                <a:ea typeface="宋体" panose="02010600030101010101" pitchFamily="2" charset="-122"/>
              </a:rPr>
              <a:t>例如</a:t>
            </a:r>
            <a:r>
              <a:rPr kumimoji="1" lang="en-US" altLang="zh-CN" sz="2400" b="1" dirty="0" smtClean="0">
                <a:latin typeface="宋体" panose="02010600030101010101" pitchFamily="2" charset="-122"/>
                <a:ea typeface="宋体" panose="02010600030101010101" pitchFamily="2" charset="-122"/>
              </a:rPr>
              <a:t>,</a:t>
            </a:r>
            <a:r>
              <a:rPr kumimoji="1" lang="zh-CN" altLang="en-US" sz="2400" b="1" dirty="0" smtClean="0">
                <a:latin typeface="宋体" panose="02010600030101010101" pitchFamily="2" charset="-122"/>
                <a:ea typeface="宋体" panose="02010600030101010101" pitchFamily="2" charset="-122"/>
              </a:rPr>
              <a:t>求</a:t>
            </a:r>
            <a:r>
              <a:rPr kumimoji="1" lang="en-US" altLang="zh-CN" sz="2400" b="1" dirty="0" smtClean="0">
                <a:latin typeface="宋体" panose="02010600030101010101" pitchFamily="2" charset="-122"/>
                <a:ea typeface="宋体" panose="02010600030101010101" pitchFamily="2" charset="-122"/>
              </a:rPr>
              <a:t>n!</a:t>
            </a:r>
            <a:r>
              <a:rPr kumimoji="1" lang="zh-CN" altLang="en-US" sz="2400" b="1" dirty="0" smtClean="0">
                <a:latin typeface="宋体" panose="02010600030101010101" pitchFamily="2" charset="-122"/>
                <a:ea typeface="宋体" panose="02010600030101010101" pitchFamily="2" charset="-122"/>
              </a:rPr>
              <a:t>和</a:t>
            </a:r>
            <a:r>
              <a:rPr kumimoji="1" lang="en-US" altLang="zh-CN" sz="2400" b="1" dirty="0" smtClean="0">
                <a:latin typeface="宋体" panose="02010600030101010101" pitchFamily="2" charset="-122"/>
                <a:ea typeface="宋体" panose="02010600030101010101" pitchFamily="2" charset="-122"/>
              </a:rPr>
              <a:t>Fibonacci</a:t>
            </a:r>
            <a:r>
              <a:rPr kumimoji="1" lang="zh-CN" altLang="en-US" sz="2400" b="1" dirty="0" smtClean="0">
                <a:latin typeface="宋体" panose="02010600030101010101" pitchFamily="2" charset="-122"/>
                <a:ea typeface="宋体" panose="02010600030101010101" pitchFamily="2" charset="-122"/>
              </a:rPr>
              <a:t>数列等。这些问题的求解过程可以将其递归定义直接转化为对应的递归算法。 </a:t>
            </a:r>
            <a:r>
              <a:rPr lang="zh-CN" altLang="en-US" sz="2400" b="1" dirty="0" smtClean="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2" name="Rectangle 4"/>
          <p:cNvSpPr>
            <a:spLocks noChangeArrowheads="1"/>
          </p:cNvSpPr>
          <p:nvPr/>
        </p:nvSpPr>
        <p:spPr bwMode="auto">
          <a:xfrm>
            <a:off x="1619250" y="2924175"/>
            <a:ext cx="6048375" cy="849313"/>
          </a:xfrm>
          <a:prstGeom prst="rect">
            <a:avLst/>
          </a:prstGeom>
          <a:ln>
            <a:noFill/>
          </a:ln>
        </p:spPr>
        <p:style>
          <a:lnRef idx="2">
            <a:schemeClr val="accent3"/>
          </a:lnRef>
          <a:fillRef idx="1">
            <a:schemeClr val="lt1"/>
          </a:fillRef>
          <a:effectRef idx="0">
            <a:schemeClr val="accent3"/>
          </a:effectRef>
          <a:fontRef idx="minor">
            <a:schemeClr val="dk1"/>
          </a:fontRef>
        </p:style>
        <p:txBody>
          <a:bodyPr>
            <a:flatTx/>
          </a:bodyPr>
          <a:lstStyle/>
          <a:p>
            <a:pPr algn="ctr">
              <a:lnSpc>
                <a:spcPct val="85000"/>
              </a:lnSpc>
              <a:defRPr/>
            </a:pPr>
            <a:r>
              <a:rPr lang="en-US" altLang="zh-CN" sz="5400" b="1" dirty="0" smtClean="0">
                <a:solidFill>
                  <a:srgbClr val="CC0099"/>
                </a:solidFill>
                <a:effectLst>
                  <a:outerShdw blurRad="38100" dist="38100" dir="2700000" algn="tl">
                    <a:srgbClr val="000000"/>
                  </a:outerShdw>
                </a:effectLst>
                <a:latin typeface="黑体" panose="02010609060101010101" pitchFamily="49" charset="-122"/>
                <a:ea typeface="黑体" panose="02010609060101010101" pitchFamily="49" charset="-122"/>
              </a:rPr>
              <a:t>4.5.2 </a:t>
            </a:r>
            <a:r>
              <a:rPr lang="zh-CN" altLang="en-US" sz="5400" b="1" dirty="0" smtClean="0">
                <a:solidFill>
                  <a:srgbClr val="CC0099"/>
                </a:solidFill>
                <a:effectLst>
                  <a:outerShdw blurRad="38100" dist="38100" dir="2700000" algn="tl">
                    <a:srgbClr val="000000"/>
                  </a:outerShdw>
                </a:effectLst>
                <a:latin typeface="黑体" panose="02010609060101010101" pitchFamily="49" charset="-122"/>
                <a:ea typeface="黑体" panose="02010609060101010101" pitchFamily="49" charset="-122"/>
              </a:rPr>
              <a:t>凸包</a:t>
            </a:r>
            <a:r>
              <a:rPr lang="zh-CN" altLang="en-US" sz="5400" b="1" dirty="0">
                <a:solidFill>
                  <a:srgbClr val="CC0099"/>
                </a:solidFill>
                <a:effectLst>
                  <a:outerShdw blurRad="38100" dist="38100" dir="2700000" algn="tl">
                    <a:srgbClr val="000000"/>
                  </a:outerShdw>
                </a:effectLst>
                <a:latin typeface="黑体" panose="02010609060101010101" pitchFamily="49" charset="-122"/>
                <a:ea typeface="黑体" panose="02010609060101010101" pitchFamily="49" charset="-122"/>
              </a:rPr>
              <a:t>问题</a:t>
            </a:r>
            <a:endParaRPr lang="zh-CN" altLang="en-US" sz="5400" b="1" dirty="0">
              <a:solidFill>
                <a:srgbClr val="CC0099"/>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2"/>
          <p:cNvSpPr>
            <a:spLocks noChangeArrowheads="1"/>
          </p:cNvSpPr>
          <p:nvPr/>
        </p:nvSpPr>
        <p:spPr bwMode="auto">
          <a:xfrm>
            <a:off x="3676650" y="6021388"/>
            <a:ext cx="1600200" cy="647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0246" name="Rectangle 6"/>
          <p:cNvSpPr>
            <a:spLocks noChangeArrowheads="1"/>
          </p:cNvSpPr>
          <p:nvPr/>
        </p:nvSpPr>
        <p:spPr bwMode="auto">
          <a:xfrm>
            <a:off x="347345" y="1127125"/>
            <a:ext cx="8323580" cy="1315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marL="285750" lvl="0" indent="-285750">
              <a:lnSpc>
                <a:spcPct val="80000"/>
              </a:lnSpc>
              <a:spcBef>
                <a:spcPct val="20000"/>
              </a:spcBef>
              <a:defRPr/>
            </a:pPr>
            <a:r>
              <a:rPr lang="zh-CN" altLang="en-US" sz="2800" b="1" dirty="0">
                <a:solidFill>
                  <a:srgbClr val="CC0099"/>
                </a:solidFill>
                <a:effectLst/>
                <a:latin typeface="+mn-ea"/>
                <a:ea typeface="+mn-ea"/>
              </a:rPr>
              <a:t>【问题描述】 </a:t>
            </a:r>
            <a:endParaRPr lang="zh-CN" altLang="en-US" sz="2800" b="1" dirty="0">
              <a:solidFill>
                <a:srgbClr val="CC0099"/>
              </a:solidFill>
              <a:effectLst/>
              <a:latin typeface="+mn-ea"/>
              <a:ea typeface="+mn-ea"/>
            </a:endParaRPr>
          </a:p>
          <a:p>
            <a:pPr marL="285750" lvl="0" indent="-285750">
              <a:lnSpc>
                <a:spcPct val="80000"/>
              </a:lnSpc>
              <a:spcBef>
                <a:spcPct val="20000"/>
              </a:spcBef>
              <a:defRPr/>
            </a:pPr>
            <a:r>
              <a:rPr lang="zh-CN" altLang="en-US" sz="2400" b="1" dirty="0">
                <a:solidFill>
                  <a:schemeClr val="tx1"/>
                </a:solidFill>
                <a:effectLst/>
                <a:latin typeface="+mn-ea"/>
                <a:ea typeface="+mn-ea"/>
              </a:rPr>
              <a:t>输入：平面上的</a:t>
            </a:r>
            <a:r>
              <a:rPr lang="en-US" altLang="zh-CN" sz="2400" b="1" i="1" dirty="0">
                <a:solidFill>
                  <a:schemeClr val="tx1"/>
                </a:solidFill>
                <a:effectLst/>
                <a:latin typeface="+mn-ea"/>
                <a:ea typeface="+mn-ea"/>
              </a:rPr>
              <a:t>n</a:t>
            </a:r>
            <a:r>
              <a:rPr lang="zh-CN" altLang="en-US" sz="2400" b="1" dirty="0">
                <a:solidFill>
                  <a:schemeClr val="tx1"/>
                </a:solidFill>
                <a:effectLst/>
                <a:latin typeface="+mn-ea"/>
                <a:ea typeface="+mn-ea"/>
              </a:rPr>
              <a:t>个点的集合</a:t>
            </a:r>
            <a:r>
              <a:rPr lang="en-US" altLang="zh-CN" sz="2400" b="1" i="1" dirty="0">
                <a:solidFill>
                  <a:schemeClr val="tx1"/>
                </a:solidFill>
                <a:effectLst/>
                <a:latin typeface="+mn-ea"/>
                <a:ea typeface="+mn-ea"/>
              </a:rPr>
              <a:t>Q</a:t>
            </a:r>
            <a:endParaRPr lang="en-US" altLang="zh-CN" sz="2400" b="1" i="1" dirty="0">
              <a:solidFill>
                <a:schemeClr val="tx1"/>
              </a:solidFill>
              <a:effectLst/>
              <a:latin typeface="+mn-ea"/>
              <a:ea typeface="+mn-ea"/>
            </a:endParaRPr>
          </a:p>
          <a:p>
            <a:pPr marL="285750" lvl="0" indent="-285750">
              <a:lnSpc>
                <a:spcPct val="80000"/>
              </a:lnSpc>
              <a:spcBef>
                <a:spcPct val="20000"/>
              </a:spcBef>
              <a:defRPr/>
            </a:pPr>
            <a:r>
              <a:rPr lang="zh-CN" altLang="en-US" sz="2400" b="1" dirty="0">
                <a:solidFill>
                  <a:schemeClr val="tx1"/>
                </a:solidFill>
                <a:effectLst/>
                <a:latin typeface="+mn-ea"/>
                <a:ea typeface="+mn-ea"/>
              </a:rPr>
              <a:t>输出： </a:t>
            </a:r>
            <a:r>
              <a:rPr lang="en-US" altLang="zh-CN" sz="2400" b="1" dirty="0">
                <a:solidFill>
                  <a:schemeClr val="tx1"/>
                </a:solidFill>
                <a:effectLst/>
                <a:latin typeface="+mn-ea"/>
                <a:ea typeface="+mn-ea"/>
              </a:rPr>
              <a:t>CH(</a:t>
            </a:r>
            <a:r>
              <a:rPr lang="en-US" altLang="zh-CN" sz="2400" b="1" i="1" dirty="0">
                <a:solidFill>
                  <a:schemeClr val="tx1"/>
                </a:solidFill>
                <a:effectLst/>
                <a:latin typeface="+mn-ea"/>
                <a:ea typeface="+mn-ea"/>
              </a:rPr>
              <a:t>Q</a:t>
            </a:r>
            <a:r>
              <a:rPr lang="en-US" altLang="zh-CN" sz="2400" b="1" dirty="0">
                <a:solidFill>
                  <a:schemeClr val="tx1"/>
                </a:solidFill>
                <a:effectLst/>
                <a:latin typeface="+mn-ea"/>
                <a:ea typeface="+mn-ea"/>
              </a:rPr>
              <a:t>): </a:t>
            </a:r>
            <a:r>
              <a:rPr lang="en-US" altLang="zh-CN" sz="2400" b="1" i="1" dirty="0">
                <a:solidFill>
                  <a:schemeClr val="tx1"/>
                </a:solidFill>
                <a:effectLst/>
                <a:latin typeface="+mn-ea"/>
                <a:ea typeface="+mn-ea"/>
              </a:rPr>
              <a:t>Q</a:t>
            </a:r>
            <a:r>
              <a:rPr lang="zh-CN" altLang="en-US" sz="2400" b="1" dirty="0">
                <a:solidFill>
                  <a:schemeClr val="tx1"/>
                </a:solidFill>
                <a:effectLst/>
                <a:latin typeface="+mn-ea"/>
                <a:ea typeface="+mn-ea"/>
              </a:rPr>
              <a:t>的凸包</a:t>
            </a:r>
            <a:endParaRPr lang="en-US" altLang="zh-CN" sz="2400" b="1" dirty="0">
              <a:solidFill>
                <a:schemeClr val="tx1"/>
              </a:solidFill>
              <a:effectLst/>
              <a:latin typeface="+mn-ea"/>
              <a:ea typeface="+mn-ea"/>
            </a:endParaRPr>
          </a:p>
        </p:txBody>
      </p:sp>
      <p:sp>
        <p:nvSpPr>
          <p:cNvPr id="650273" name="Text Box 33"/>
          <p:cNvSpPr txBox="1">
            <a:spLocks noChangeArrowheads="1"/>
          </p:cNvSpPr>
          <p:nvPr/>
        </p:nvSpPr>
        <p:spPr bwMode="auto">
          <a:xfrm>
            <a:off x="293370" y="3361055"/>
            <a:ext cx="8782685" cy="4603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zh-CN" altLang="en-US" sz="2400" b="1" dirty="0">
                <a:solidFill>
                  <a:srgbClr val="CC0099"/>
                </a:solidFill>
                <a:effectLst/>
                <a:latin typeface="+mn-ea"/>
                <a:ea typeface="+mn-ea"/>
              </a:rPr>
              <a:t>凸多边形</a:t>
            </a:r>
            <a:r>
              <a:rPr lang="en-US" altLang="zh-CN" sz="2400" b="1" i="1" dirty="0">
                <a:solidFill>
                  <a:srgbClr val="CC0099"/>
                </a:solidFill>
                <a:effectLst/>
                <a:latin typeface="+mn-ea"/>
                <a:ea typeface="+mn-ea"/>
              </a:rPr>
              <a:t>P</a:t>
            </a:r>
            <a:r>
              <a:rPr lang="zh-CN" altLang="en-US" sz="2400" b="1" dirty="0">
                <a:solidFill>
                  <a:srgbClr val="CC0099"/>
                </a:solidFill>
                <a:effectLst/>
                <a:latin typeface="+mn-ea"/>
                <a:ea typeface="+mn-ea"/>
              </a:rPr>
              <a:t>性质</a:t>
            </a:r>
            <a:r>
              <a:rPr lang="zh-CN" altLang="en-US" sz="2400" b="1" dirty="0">
                <a:solidFill>
                  <a:schemeClr val="tx1"/>
                </a:solidFill>
                <a:effectLst/>
                <a:latin typeface="+mn-ea"/>
                <a:ea typeface="+mn-ea"/>
              </a:rPr>
              <a:t>：连接</a:t>
            </a:r>
            <a:r>
              <a:rPr lang="en-US" altLang="zh-CN" sz="2400" b="1" i="1" dirty="0">
                <a:solidFill>
                  <a:schemeClr val="tx1"/>
                </a:solidFill>
                <a:effectLst/>
                <a:latin typeface="+mn-ea"/>
                <a:ea typeface="+mn-ea"/>
              </a:rPr>
              <a:t>P</a:t>
            </a:r>
            <a:r>
              <a:rPr lang="zh-CN" altLang="en-US" sz="2400" b="1" dirty="0">
                <a:solidFill>
                  <a:schemeClr val="tx1"/>
                </a:solidFill>
                <a:effectLst/>
                <a:latin typeface="+mn-ea"/>
                <a:ea typeface="+mn-ea"/>
              </a:rPr>
              <a:t>内任意两点的边都在</a:t>
            </a:r>
            <a:r>
              <a:rPr lang="en-US" altLang="zh-CN" sz="2400" b="1" i="1" dirty="0">
                <a:solidFill>
                  <a:schemeClr val="tx1"/>
                </a:solidFill>
                <a:effectLst/>
                <a:latin typeface="+mn-ea"/>
                <a:ea typeface="+mn-ea"/>
              </a:rPr>
              <a:t>P</a:t>
            </a:r>
            <a:r>
              <a:rPr lang="zh-CN" altLang="en-US" sz="2400" b="1" dirty="0">
                <a:solidFill>
                  <a:schemeClr val="tx1"/>
                </a:solidFill>
                <a:effectLst/>
                <a:latin typeface="+mn-ea"/>
                <a:ea typeface="+mn-ea"/>
              </a:rPr>
              <a:t>内</a:t>
            </a:r>
            <a:endParaRPr lang="zh-CN" altLang="en-US" sz="2400" b="1" dirty="0">
              <a:solidFill>
                <a:schemeClr val="tx1"/>
              </a:solidFill>
              <a:effectLst/>
              <a:latin typeface="+mn-ea"/>
              <a:ea typeface="+mn-ea"/>
            </a:endParaRPr>
          </a:p>
        </p:txBody>
      </p:sp>
      <p:sp>
        <p:nvSpPr>
          <p:cNvPr id="31" name="Text Box 2"/>
          <p:cNvSpPr txBox="1">
            <a:spLocks noChangeArrowheads="1"/>
          </p:cNvSpPr>
          <p:nvPr/>
        </p:nvSpPr>
        <p:spPr bwMode="auto">
          <a:xfrm>
            <a:off x="2276635" y="116632"/>
            <a:ext cx="38671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4000" b="1" dirty="0" smtClean="0">
                <a:solidFill>
                  <a:schemeClr val="bg1"/>
                </a:solidFill>
                <a:latin typeface="黑体" panose="02010609060101010101" pitchFamily="49" charset="-122"/>
                <a:ea typeface="黑体" panose="02010609060101010101" pitchFamily="49" charset="-122"/>
              </a:rPr>
              <a:t>4.5.2</a:t>
            </a:r>
            <a:r>
              <a:rPr kumimoji="1" lang="zh-CN" altLang="en-US" sz="4000" b="1" dirty="0" smtClean="0">
                <a:solidFill>
                  <a:schemeClr val="bg1"/>
                </a:solidFill>
                <a:latin typeface="黑体" panose="02010609060101010101" pitchFamily="49" charset="-122"/>
                <a:ea typeface="黑体" panose="02010609060101010101" pitchFamily="49" charset="-122"/>
              </a:rPr>
              <a:t>凸包问题</a:t>
            </a:r>
            <a:endParaRPr kumimoji="1" lang="zh-CN" altLang="en-US" sz="4000" b="1" dirty="0" smtClean="0">
              <a:solidFill>
                <a:schemeClr val="bg1"/>
              </a:solidFill>
              <a:latin typeface="黑体" panose="02010609060101010101" pitchFamily="49" charset="-122"/>
              <a:ea typeface="黑体" panose="02010609060101010101" pitchFamily="49" charset="-122"/>
            </a:endParaRPr>
          </a:p>
        </p:txBody>
      </p:sp>
      <p:grpSp>
        <p:nvGrpSpPr>
          <p:cNvPr id="108552" name="Group 45"/>
          <p:cNvGrpSpPr/>
          <p:nvPr/>
        </p:nvGrpSpPr>
        <p:grpSpPr bwMode="auto">
          <a:xfrm>
            <a:off x="5559425" y="4526915"/>
            <a:ext cx="3176270" cy="1992630"/>
            <a:chOff x="1606" y="2220"/>
            <a:chExt cx="1981" cy="1214"/>
          </a:xfrm>
        </p:grpSpPr>
        <p:sp>
          <p:nvSpPr>
            <p:cNvPr id="108553" name="Text Box 26"/>
            <p:cNvSpPr txBox="1">
              <a:spLocks noChangeArrowheads="1"/>
            </p:cNvSpPr>
            <p:nvPr/>
          </p:nvSpPr>
          <p:spPr bwMode="auto">
            <a:xfrm>
              <a:off x="2842" y="3326"/>
              <a:ext cx="157"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i="1">
                  <a:latin typeface="Times New Roman" panose="02020603050405020304" pitchFamily="18" charset="0"/>
                </a:rPr>
                <a:t>P</a:t>
              </a:r>
              <a:r>
                <a:rPr lang="en-US" altLang="zh-CN" sz="2000" b="1" baseline="-25000">
                  <a:latin typeface="Times New Roman" panose="02020603050405020304" pitchFamily="18" charset="0"/>
                </a:rPr>
                <a:t>7</a:t>
              </a:r>
              <a:endParaRPr lang="en-US" altLang="zh-CN" sz="2000" b="1">
                <a:latin typeface="Times New Roman" panose="02020603050405020304" pitchFamily="18" charset="0"/>
              </a:endParaRPr>
            </a:p>
          </p:txBody>
        </p:sp>
        <p:sp>
          <p:nvSpPr>
            <p:cNvPr id="108554" name="Line 27"/>
            <p:cNvSpPr>
              <a:spLocks noChangeShapeType="1"/>
            </p:cNvSpPr>
            <p:nvPr/>
          </p:nvSpPr>
          <p:spPr bwMode="auto">
            <a:xfrm flipV="1">
              <a:off x="2155" y="2353"/>
              <a:ext cx="1197" cy="0"/>
            </a:xfrm>
            <a:prstGeom prst="line">
              <a:avLst/>
            </a:prstGeom>
            <a:noFill/>
            <a:ln w="952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5" name="Line 28"/>
            <p:cNvSpPr>
              <a:spLocks noChangeShapeType="1"/>
            </p:cNvSpPr>
            <p:nvPr/>
          </p:nvSpPr>
          <p:spPr bwMode="auto">
            <a:xfrm flipH="1">
              <a:off x="1802" y="2353"/>
              <a:ext cx="353" cy="69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6" name="Line 29"/>
            <p:cNvSpPr>
              <a:spLocks noChangeShapeType="1"/>
            </p:cNvSpPr>
            <p:nvPr/>
          </p:nvSpPr>
          <p:spPr bwMode="auto">
            <a:xfrm>
              <a:off x="1802" y="3051"/>
              <a:ext cx="961" cy="316"/>
            </a:xfrm>
            <a:prstGeom prst="line">
              <a:avLst/>
            </a:prstGeom>
            <a:noFill/>
            <a:ln w="952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7" name="Line 30"/>
            <p:cNvSpPr>
              <a:spLocks noChangeShapeType="1"/>
            </p:cNvSpPr>
            <p:nvPr/>
          </p:nvSpPr>
          <p:spPr bwMode="auto">
            <a:xfrm flipV="1">
              <a:off x="2763" y="3117"/>
              <a:ext cx="510" cy="250"/>
            </a:xfrm>
            <a:prstGeom prst="line">
              <a:avLst/>
            </a:prstGeom>
            <a:noFill/>
            <a:ln w="952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8" name="Line 31"/>
            <p:cNvSpPr>
              <a:spLocks noChangeShapeType="1"/>
            </p:cNvSpPr>
            <p:nvPr/>
          </p:nvSpPr>
          <p:spPr bwMode="auto">
            <a:xfrm flipH="1">
              <a:off x="3273" y="2336"/>
              <a:ext cx="79" cy="78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9" name="Oval 32"/>
            <p:cNvSpPr>
              <a:spLocks noChangeArrowheads="1"/>
            </p:cNvSpPr>
            <p:nvPr/>
          </p:nvSpPr>
          <p:spPr bwMode="auto">
            <a:xfrm>
              <a:off x="2371" y="2586"/>
              <a:ext cx="59" cy="49"/>
            </a:xfrm>
            <a:prstGeom prst="ellipse">
              <a:avLst/>
            </a:prstGeom>
            <a:noFill/>
            <a:ln w="9525">
              <a:solidFill>
                <a:srgbClr val="000000"/>
              </a:solidFill>
              <a:rou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60" name="Oval 33"/>
            <p:cNvSpPr>
              <a:spLocks noChangeArrowheads="1"/>
            </p:cNvSpPr>
            <p:nvPr/>
          </p:nvSpPr>
          <p:spPr bwMode="auto">
            <a:xfrm>
              <a:off x="2292" y="2835"/>
              <a:ext cx="59" cy="50"/>
            </a:xfrm>
            <a:prstGeom prst="ellipse">
              <a:avLst/>
            </a:prstGeom>
            <a:noFill/>
            <a:ln w="9525">
              <a:solidFill>
                <a:srgbClr val="000000"/>
              </a:solidFill>
              <a:rou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61" name="Oval 34"/>
            <p:cNvSpPr>
              <a:spLocks noChangeArrowheads="1"/>
            </p:cNvSpPr>
            <p:nvPr/>
          </p:nvSpPr>
          <p:spPr bwMode="auto">
            <a:xfrm>
              <a:off x="2822" y="2852"/>
              <a:ext cx="59" cy="49"/>
            </a:xfrm>
            <a:prstGeom prst="ellipse">
              <a:avLst/>
            </a:prstGeom>
            <a:noFill/>
            <a:ln w="9525">
              <a:solidFill>
                <a:srgbClr val="000000"/>
              </a:solidFill>
              <a:rou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62" name="Oval 35"/>
            <p:cNvSpPr>
              <a:spLocks noChangeArrowheads="1"/>
            </p:cNvSpPr>
            <p:nvPr/>
          </p:nvSpPr>
          <p:spPr bwMode="auto">
            <a:xfrm>
              <a:off x="2646" y="3217"/>
              <a:ext cx="58" cy="50"/>
            </a:xfrm>
            <a:prstGeom prst="ellipse">
              <a:avLst/>
            </a:prstGeom>
            <a:noFill/>
            <a:ln w="9525">
              <a:solidFill>
                <a:srgbClr val="000000"/>
              </a:solidFill>
              <a:rou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63" name="Text Box 36"/>
            <p:cNvSpPr txBox="1">
              <a:spLocks noChangeArrowheads="1"/>
            </p:cNvSpPr>
            <p:nvPr/>
          </p:nvSpPr>
          <p:spPr bwMode="auto">
            <a:xfrm>
              <a:off x="3332" y="2968"/>
              <a:ext cx="157"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P</a:t>
              </a:r>
              <a:r>
                <a:rPr lang="en-US" altLang="zh-CN" sz="2000" b="1" baseline="-25000">
                  <a:latin typeface="Times New Roman" panose="02020603050405020304" pitchFamily="18" charset="0"/>
                </a:rPr>
                <a:t>6</a:t>
              </a:r>
              <a:endParaRPr lang="en-US" altLang="zh-CN" sz="2000" b="1">
                <a:latin typeface="Times New Roman" panose="02020603050405020304" pitchFamily="18" charset="0"/>
              </a:endParaRPr>
            </a:p>
          </p:txBody>
        </p:sp>
        <p:sp>
          <p:nvSpPr>
            <p:cNvPr id="108564" name="Text Box 37"/>
            <p:cNvSpPr txBox="1">
              <a:spLocks noChangeArrowheads="1"/>
            </p:cNvSpPr>
            <p:nvPr/>
          </p:nvSpPr>
          <p:spPr bwMode="auto">
            <a:xfrm>
              <a:off x="2822" y="2669"/>
              <a:ext cx="157"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P</a:t>
              </a:r>
              <a:r>
                <a:rPr lang="en-US" altLang="zh-CN" sz="2000" b="1" baseline="-25000">
                  <a:latin typeface="Times New Roman" panose="02020603050405020304" pitchFamily="18" charset="0"/>
                </a:rPr>
                <a:t>5</a:t>
              </a:r>
              <a:endParaRPr lang="en-US" altLang="zh-CN" sz="2000" b="1">
                <a:latin typeface="Times New Roman" panose="02020603050405020304" pitchFamily="18" charset="0"/>
              </a:endParaRPr>
            </a:p>
          </p:txBody>
        </p:sp>
        <p:sp>
          <p:nvSpPr>
            <p:cNvPr id="108565" name="Text Box 38"/>
            <p:cNvSpPr txBox="1">
              <a:spLocks noChangeArrowheads="1"/>
            </p:cNvSpPr>
            <p:nvPr/>
          </p:nvSpPr>
          <p:spPr bwMode="auto">
            <a:xfrm>
              <a:off x="2410" y="2419"/>
              <a:ext cx="157"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P</a:t>
              </a:r>
              <a:r>
                <a:rPr lang="en-US" altLang="zh-CN" sz="2000" b="1" baseline="-25000">
                  <a:latin typeface="Times New Roman" panose="02020603050405020304" pitchFamily="18" charset="0"/>
                </a:rPr>
                <a:t>3</a:t>
              </a:r>
              <a:endParaRPr lang="en-US" altLang="zh-CN" sz="2000" b="1">
                <a:latin typeface="Times New Roman" panose="02020603050405020304" pitchFamily="18" charset="0"/>
              </a:endParaRPr>
            </a:p>
          </p:txBody>
        </p:sp>
        <p:sp>
          <p:nvSpPr>
            <p:cNvPr id="108566" name="Text Box 39"/>
            <p:cNvSpPr txBox="1">
              <a:spLocks noChangeArrowheads="1"/>
            </p:cNvSpPr>
            <p:nvPr/>
          </p:nvSpPr>
          <p:spPr bwMode="auto">
            <a:xfrm>
              <a:off x="2116" y="2685"/>
              <a:ext cx="157"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P</a:t>
              </a:r>
              <a:r>
                <a:rPr lang="en-US" altLang="zh-CN" sz="2000" b="1" baseline="-25000">
                  <a:latin typeface="Times New Roman" panose="02020603050405020304" pitchFamily="18" charset="0"/>
                </a:rPr>
                <a:t>8</a:t>
              </a:r>
              <a:endParaRPr lang="en-US" altLang="zh-CN" sz="2000" b="1">
                <a:latin typeface="Times New Roman" panose="02020603050405020304" pitchFamily="18" charset="0"/>
              </a:endParaRPr>
            </a:p>
          </p:txBody>
        </p:sp>
        <p:sp>
          <p:nvSpPr>
            <p:cNvPr id="108567" name="Text Box 40"/>
            <p:cNvSpPr txBox="1">
              <a:spLocks noChangeArrowheads="1"/>
            </p:cNvSpPr>
            <p:nvPr/>
          </p:nvSpPr>
          <p:spPr bwMode="auto">
            <a:xfrm>
              <a:off x="2528" y="3034"/>
              <a:ext cx="157"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P</a:t>
              </a:r>
              <a:r>
                <a:rPr lang="en-US" altLang="zh-CN" sz="2000" b="1" baseline="-25000">
                  <a:latin typeface="Times New Roman" panose="02020603050405020304" pitchFamily="18" charset="0"/>
                </a:rPr>
                <a:t>9</a:t>
              </a:r>
              <a:endParaRPr lang="en-US" altLang="zh-CN" sz="2000" b="1">
                <a:latin typeface="Times New Roman" panose="02020603050405020304" pitchFamily="18" charset="0"/>
              </a:endParaRPr>
            </a:p>
          </p:txBody>
        </p:sp>
        <p:sp>
          <p:nvSpPr>
            <p:cNvPr id="108568" name="Text Box 41"/>
            <p:cNvSpPr txBox="1">
              <a:spLocks noChangeArrowheads="1"/>
            </p:cNvSpPr>
            <p:nvPr/>
          </p:nvSpPr>
          <p:spPr bwMode="auto">
            <a:xfrm>
              <a:off x="1939" y="2220"/>
              <a:ext cx="157"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P</a:t>
              </a:r>
              <a:r>
                <a:rPr lang="en-US" altLang="zh-CN" sz="2000" b="1" baseline="-25000">
                  <a:latin typeface="Times New Roman" panose="02020603050405020304" pitchFamily="18" charset="0"/>
                </a:rPr>
                <a:t>1</a:t>
              </a:r>
              <a:endParaRPr lang="en-US" altLang="zh-CN" sz="2000" b="1">
                <a:latin typeface="Times New Roman" panose="02020603050405020304" pitchFamily="18" charset="0"/>
              </a:endParaRPr>
            </a:p>
          </p:txBody>
        </p:sp>
        <p:sp>
          <p:nvSpPr>
            <p:cNvPr id="108569" name="Text Box 42"/>
            <p:cNvSpPr txBox="1">
              <a:spLocks noChangeArrowheads="1"/>
            </p:cNvSpPr>
            <p:nvPr/>
          </p:nvSpPr>
          <p:spPr bwMode="auto">
            <a:xfrm>
              <a:off x="3430" y="2253"/>
              <a:ext cx="157"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P</a:t>
              </a:r>
              <a:r>
                <a:rPr lang="en-US" altLang="zh-CN" sz="2000" b="1" baseline="-25000">
                  <a:latin typeface="Times New Roman" panose="02020603050405020304" pitchFamily="18" charset="0"/>
                </a:rPr>
                <a:t>2</a:t>
              </a:r>
              <a:endParaRPr lang="en-US" altLang="zh-CN" sz="2000" b="1">
                <a:latin typeface="Times New Roman" panose="02020603050405020304" pitchFamily="18" charset="0"/>
              </a:endParaRPr>
            </a:p>
          </p:txBody>
        </p:sp>
        <p:sp>
          <p:nvSpPr>
            <p:cNvPr id="108570" name="Text Box 43"/>
            <p:cNvSpPr txBox="1">
              <a:spLocks noChangeArrowheads="1"/>
            </p:cNvSpPr>
            <p:nvPr/>
          </p:nvSpPr>
          <p:spPr bwMode="auto">
            <a:xfrm>
              <a:off x="1606" y="2885"/>
              <a:ext cx="157"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P</a:t>
              </a:r>
              <a:r>
                <a:rPr lang="en-US" altLang="zh-CN" sz="2000" b="1" baseline="-25000">
                  <a:latin typeface="Times New Roman" panose="02020603050405020304" pitchFamily="18" charset="0"/>
                </a:rPr>
                <a:t>4</a:t>
              </a:r>
              <a:endParaRPr lang="en-US" altLang="zh-CN" sz="2000" b="1">
                <a:latin typeface="Times New Roman" panose="02020603050405020304" pitchFamily="18" charset="0"/>
              </a:endParaRPr>
            </a:p>
          </p:txBody>
        </p:sp>
      </p:grpSp>
      <p:sp>
        <p:nvSpPr>
          <p:cNvPr id="2" name="文本框 1"/>
          <p:cNvSpPr txBox="1"/>
          <p:nvPr/>
        </p:nvSpPr>
        <p:spPr>
          <a:xfrm>
            <a:off x="334645" y="3975735"/>
            <a:ext cx="8474710" cy="386080"/>
          </a:xfrm>
          <a:prstGeom prst="rect">
            <a:avLst/>
          </a:prstGeom>
          <a:noFill/>
        </p:spPr>
        <p:txBody>
          <a:bodyPr wrap="none" rtlCol="0" anchor="t">
            <a:spAutoFit/>
          </a:bodyPr>
          <a:p>
            <a:pPr marL="17780" indent="0" eaLnBrk="1" latinLnBrk="0" hangingPunct="1">
              <a:lnSpc>
                <a:spcPct val="80000"/>
              </a:lnSpc>
              <a:spcBef>
                <a:spcPts val="0"/>
              </a:spcBef>
              <a:defRPr/>
            </a:pPr>
            <a:r>
              <a:rPr lang="en-US" altLang="zh-CN" sz="2400" b="1" i="1" dirty="0">
                <a:solidFill>
                  <a:schemeClr val="tx1"/>
                </a:solidFill>
                <a:effectLst/>
                <a:latin typeface="+mn-ea"/>
                <a:ea typeface="+mn-ea"/>
                <a:sym typeface="+mn-ea"/>
              </a:rPr>
              <a:t>Q</a:t>
            </a:r>
            <a:r>
              <a:rPr lang="zh-CN" altLang="en-US" sz="2400" b="1" dirty="0">
                <a:solidFill>
                  <a:schemeClr val="tx1"/>
                </a:solidFill>
                <a:effectLst/>
                <a:latin typeface="+mn-ea"/>
                <a:ea typeface="+mn-ea"/>
                <a:sym typeface="+mn-ea"/>
              </a:rPr>
              <a:t>的</a:t>
            </a:r>
            <a:r>
              <a:rPr lang="en-US" altLang="zh-CN" sz="2400" b="1" dirty="0">
                <a:solidFill>
                  <a:schemeClr val="tx1"/>
                </a:solidFill>
                <a:effectLst/>
                <a:latin typeface="+mn-ea"/>
                <a:ea typeface="+mn-ea"/>
                <a:sym typeface="+mn-ea"/>
              </a:rPr>
              <a:t>convex hull</a:t>
            </a:r>
            <a:r>
              <a:rPr lang="zh-CN" altLang="en-US" sz="2400" b="1" dirty="0">
                <a:solidFill>
                  <a:schemeClr val="tx1"/>
                </a:solidFill>
                <a:effectLst/>
                <a:latin typeface="+mn-ea"/>
                <a:ea typeface="+mn-ea"/>
                <a:sym typeface="+mn-ea"/>
              </a:rPr>
              <a:t>是一个凸多边形</a:t>
            </a:r>
            <a:r>
              <a:rPr lang="en-US" altLang="zh-CN" sz="2400" b="1" i="1" dirty="0">
                <a:solidFill>
                  <a:schemeClr val="tx1"/>
                </a:solidFill>
                <a:effectLst/>
                <a:latin typeface="+mn-ea"/>
                <a:ea typeface="+mn-ea"/>
                <a:sym typeface="+mn-ea"/>
              </a:rPr>
              <a:t>P</a:t>
            </a:r>
            <a:r>
              <a:rPr lang="zh-CN" altLang="en-US" sz="2400" b="1" dirty="0">
                <a:solidFill>
                  <a:schemeClr val="tx1"/>
                </a:solidFill>
                <a:effectLst/>
                <a:latin typeface="+mn-ea"/>
                <a:ea typeface="+mn-ea"/>
                <a:sym typeface="+mn-ea"/>
              </a:rPr>
              <a:t>，</a:t>
            </a:r>
            <a:r>
              <a:rPr lang="en-US" altLang="zh-CN" sz="2400" b="1" i="1" dirty="0">
                <a:solidFill>
                  <a:schemeClr val="tx1"/>
                </a:solidFill>
                <a:effectLst/>
                <a:latin typeface="+mn-ea"/>
                <a:ea typeface="+mn-ea"/>
                <a:sym typeface="+mn-ea"/>
              </a:rPr>
              <a:t>Q</a:t>
            </a:r>
            <a:r>
              <a:rPr lang="zh-CN" altLang="en-US" sz="2400" b="1" dirty="0">
                <a:solidFill>
                  <a:schemeClr val="tx1"/>
                </a:solidFill>
                <a:effectLst/>
                <a:latin typeface="+mn-ea"/>
                <a:ea typeface="+mn-ea"/>
                <a:sym typeface="+mn-ea"/>
              </a:rPr>
              <a:t>的点或者在</a:t>
            </a:r>
            <a:r>
              <a:rPr lang="en-US" altLang="zh-CN" sz="2400" b="1" i="1" dirty="0">
                <a:solidFill>
                  <a:schemeClr val="tx1"/>
                </a:solidFill>
                <a:effectLst/>
                <a:latin typeface="+mn-ea"/>
                <a:ea typeface="+mn-ea"/>
                <a:sym typeface="+mn-ea"/>
              </a:rPr>
              <a:t>P</a:t>
            </a:r>
            <a:r>
              <a:rPr lang="zh-CN" altLang="en-US" sz="2400" b="1" dirty="0">
                <a:solidFill>
                  <a:schemeClr val="tx1"/>
                </a:solidFill>
                <a:effectLst/>
                <a:latin typeface="+mn-ea"/>
                <a:ea typeface="+mn-ea"/>
                <a:sym typeface="+mn-ea"/>
              </a:rPr>
              <a:t>上或者在</a:t>
            </a:r>
            <a:r>
              <a:rPr lang="en-US" altLang="zh-CN" sz="2400" b="1" i="1" dirty="0">
                <a:solidFill>
                  <a:schemeClr val="tx1"/>
                </a:solidFill>
                <a:effectLst/>
                <a:latin typeface="+mn-ea"/>
                <a:ea typeface="+mn-ea"/>
                <a:sym typeface="+mn-ea"/>
              </a:rPr>
              <a:t>P</a:t>
            </a:r>
            <a:r>
              <a:rPr lang="zh-CN" altLang="en-US" sz="2400" b="1" dirty="0">
                <a:solidFill>
                  <a:schemeClr val="tx1"/>
                </a:solidFill>
                <a:effectLst/>
                <a:latin typeface="+mn-ea"/>
                <a:ea typeface="+mn-ea"/>
                <a:sym typeface="+mn-ea"/>
              </a:rPr>
              <a:t>内</a:t>
            </a:r>
            <a:endParaRPr lang="zh-CN" altLang="en-US" sz="2400" b="1" dirty="0">
              <a:solidFill>
                <a:schemeClr val="tx1"/>
              </a:solidFill>
              <a:effectLst/>
              <a:latin typeface="+mn-ea"/>
              <a:ea typeface="+mn-ea"/>
              <a:sym typeface="+mn-ea"/>
            </a:endParaRPr>
          </a:p>
        </p:txBody>
      </p:sp>
      <p:sp>
        <p:nvSpPr>
          <p:cNvPr id="109571" name="Text Box 22"/>
          <p:cNvSpPr txBox="1">
            <a:spLocks noChangeArrowheads="1"/>
          </p:cNvSpPr>
          <p:nvPr/>
        </p:nvSpPr>
        <p:spPr bwMode="auto">
          <a:xfrm>
            <a:off x="293370" y="2442210"/>
            <a:ext cx="8782685"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400" b="1" dirty="0" smtClean="0">
                <a:solidFill>
                  <a:srgbClr val="CC0099"/>
                </a:solidFill>
                <a:latin typeface="Times New Roman" panose="02020603050405020304" pitchFamily="18" charset="0"/>
              </a:rPr>
              <a:t>凸包</a:t>
            </a:r>
            <a:r>
              <a:rPr kumimoji="1" lang="zh-CN" altLang="en-US" sz="2400" b="1" dirty="0">
                <a:solidFill>
                  <a:srgbClr val="CC0099"/>
                </a:solidFill>
                <a:latin typeface="Times New Roman" panose="02020603050405020304" pitchFamily="18" charset="0"/>
              </a:rPr>
              <a:t>问题</a:t>
            </a:r>
            <a:r>
              <a:rPr kumimoji="1" lang="zh-CN" altLang="en-US" sz="2400" b="1" dirty="0">
                <a:latin typeface="Times New Roman" panose="02020603050405020304" pitchFamily="18" charset="0"/>
              </a:rPr>
              <a:t>是为一个具有</a:t>
            </a:r>
            <a:r>
              <a:rPr kumimoji="1" lang="en-US" altLang="zh-CN" sz="2400" b="1" i="1" dirty="0">
                <a:latin typeface="Times New Roman" panose="02020603050405020304" pitchFamily="18" charset="0"/>
              </a:rPr>
              <a:t>n</a:t>
            </a:r>
            <a:r>
              <a:rPr kumimoji="1" lang="zh-CN" altLang="en-US" sz="2400" b="1" dirty="0">
                <a:latin typeface="Times New Roman" panose="02020603050405020304" pitchFamily="18" charset="0"/>
              </a:rPr>
              <a:t>个点的集合构造</a:t>
            </a:r>
            <a:r>
              <a:rPr kumimoji="1" lang="zh-CN" altLang="en-US" sz="2400" b="1" dirty="0">
                <a:solidFill>
                  <a:srgbClr val="CC0099"/>
                </a:solidFill>
                <a:latin typeface="Times New Roman" panose="02020603050405020304" pitchFamily="18" charset="0"/>
              </a:rPr>
              <a:t>凸多边形</a:t>
            </a:r>
            <a:r>
              <a:rPr kumimoji="1" lang="zh-CN" altLang="en-US" sz="2400" b="1" dirty="0">
                <a:latin typeface="Times New Roman" panose="02020603050405020304" pitchFamily="18" charset="0"/>
              </a:rPr>
              <a:t>的问题。为了解决凸包问题，需要找出凸多边形的顶点，这样的点称为</a:t>
            </a:r>
            <a:r>
              <a:rPr kumimoji="1" lang="zh-CN" altLang="en-US" sz="2400" b="1" dirty="0">
                <a:solidFill>
                  <a:srgbClr val="CC0099"/>
                </a:solidFill>
                <a:latin typeface="Times New Roman" panose="02020603050405020304" pitchFamily="18" charset="0"/>
              </a:rPr>
              <a:t>极点</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p:txBody>
      </p:sp>
      <p:grpSp>
        <p:nvGrpSpPr>
          <p:cNvPr id="7" name="组合 6"/>
          <p:cNvGrpSpPr/>
          <p:nvPr/>
        </p:nvGrpSpPr>
        <p:grpSpPr>
          <a:xfrm>
            <a:off x="887095" y="4540250"/>
            <a:ext cx="3462020" cy="2068830"/>
            <a:chOff x="1397" y="7150"/>
            <a:chExt cx="5452" cy="3258"/>
          </a:xfrm>
        </p:grpSpPr>
        <p:grpSp>
          <p:nvGrpSpPr>
            <p:cNvPr id="26" name="Group 45"/>
            <p:cNvGrpSpPr/>
            <p:nvPr/>
          </p:nvGrpSpPr>
          <p:grpSpPr bwMode="auto">
            <a:xfrm>
              <a:off x="1397" y="7150"/>
              <a:ext cx="5452" cy="3259"/>
              <a:chOff x="1606" y="2220"/>
              <a:chExt cx="1981" cy="1214"/>
            </a:xfrm>
          </p:grpSpPr>
          <p:sp>
            <p:nvSpPr>
              <p:cNvPr id="97285" name="Text Box 26"/>
              <p:cNvSpPr txBox="1">
                <a:spLocks noChangeArrowheads="1"/>
              </p:cNvSpPr>
              <p:nvPr/>
            </p:nvSpPr>
            <p:spPr bwMode="auto">
              <a:xfrm>
                <a:off x="2842" y="3326"/>
                <a:ext cx="157"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i="1">
                    <a:latin typeface="Times New Roman" panose="02020603050405020304" pitchFamily="18" charset="0"/>
                  </a:rPr>
                  <a:t>P</a:t>
                </a:r>
                <a:r>
                  <a:rPr lang="en-US" altLang="zh-CN" sz="2000" b="1" baseline="-25000">
                    <a:latin typeface="Times New Roman" panose="02020603050405020304" pitchFamily="18" charset="0"/>
                  </a:rPr>
                  <a:t>7</a:t>
                </a:r>
                <a:endParaRPr lang="en-US" altLang="zh-CN" sz="2000" b="1">
                  <a:latin typeface="Times New Roman" panose="02020603050405020304" pitchFamily="18" charset="0"/>
                </a:endParaRPr>
              </a:p>
            </p:txBody>
          </p:sp>
          <p:sp>
            <p:nvSpPr>
              <p:cNvPr id="97289" name="Oval 32"/>
              <p:cNvSpPr>
                <a:spLocks noChangeArrowheads="1"/>
              </p:cNvSpPr>
              <p:nvPr/>
            </p:nvSpPr>
            <p:spPr bwMode="auto">
              <a:xfrm>
                <a:off x="2371" y="2586"/>
                <a:ext cx="59" cy="49"/>
              </a:xfrm>
              <a:prstGeom prst="ellipse">
                <a:avLst/>
              </a:prstGeom>
              <a:noFill/>
              <a:ln w="9525">
                <a:solidFill>
                  <a:srgbClr val="000000"/>
                </a:solidFill>
                <a:rou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290" name="Oval 33"/>
              <p:cNvSpPr>
                <a:spLocks noChangeArrowheads="1"/>
              </p:cNvSpPr>
              <p:nvPr/>
            </p:nvSpPr>
            <p:spPr bwMode="auto">
              <a:xfrm>
                <a:off x="2292" y="2835"/>
                <a:ext cx="59" cy="50"/>
              </a:xfrm>
              <a:prstGeom prst="ellipse">
                <a:avLst/>
              </a:prstGeom>
              <a:noFill/>
              <a:ln w="9525">
                <a:solidFill>
                  <a:srgbClr val="000000"/>
                </a:solidFill>
                <a:rou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291" name="Oval 34"/>
              <p:cNvSpPr>
                <a:spLocks noChangeArrowheads="1"/>
              </p:cNvSpPr>
              <p:nvPr/>
            </p:nvSpPr>
            <p:spPr bwMode="auto">
              <a:xfrm>
                <a:off x="2822" y="2852"/>
                <a:ext cx="59" cy="49"/>
              </a:xfrm>
              <a:prstGeom prst="ellipse">
                <a:avLst/>
              </a:prstGeom>
              <a:noFill/>
              <a:ln w="9525">
                <a:solidFill>
                  <a:srgbClr val="000000"/>
                </a:solidFill>
                <a:rou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292" name="Oval 35"/>
              <p:cNvSpPr>
                <a:spLocks noChangeArrowheads="1"/>
              </p:cNvSpPr>
              <p:nvPr/>
            </p:nvSpPr>
            <p:spPr bwMode="auto">
              <a:xfrm>
                <a:off x="2646" y="3217"/>
                <a:ext cx="58" cy="50"/>
              </a:xfrm>
              <a:prstGeom prst="ellipse">
                <a:avLst/>
              </a:prstGeom>
              <a:noFill/>
              <a:ln w="9525">
                <a:solidFill>
                  <a:srgbClr val="000000"/>
                </a:solidFill>
                <a:rou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293" name="Text Box 36"/>
              <p:cNvSpPr txBox="1">
                <a:spLocks noChangeArrowheads="1"/>
              </p:cNvSpPr>
              <p:nvPr/>
            </p:nvSpPr>
            <p:spPr bwMode="auto">
              <a:xfrm>
                <a:off x="3332" y="2968"/>
                <a:ext cx="157"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P</a:t>
                </a:r>
                <a:r>
                  <a:rPr lang="en-US" altLang="zh-CN" sz="2000" b="1" baseline="-25000">
                    <a:latin typeface="Times New Roman" panose="02020603050405020304" pitchFamily="18" charset="0"/>
                  </a:rPr>
                  <a:t>6</a:t>
                </a:r>
                <a:endParaRPr lang="en-US" altLang="zh-CN" sz="2000" b="1">
                  <a:latin typeface="Times New Roman" panose="02020603050405020304" pitchFamily="18" charset="0"/>
                </a:endParaRPr>
              </a:p>
            </p:txBody>
          </p:sp>
          <p:sp>
            <p:nvSpPr>
              <p:cNvPr id="97294" name="Text Box 37"/>
              <p:cNvSpPr txBox="1">
                <a:spLocks noChangeArrowheads="1"/>
              </p:cNvSpPr>
              <p:nvPr/>
            </p:nvSpPr>
            <p:spPr bwMode="auto">
              <a:xfrm>
                <a:off x="2822" y="2669"/>
                <a:ext cx="157"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P</a:t>
                </a:r>
                <a:r>
                  <a:rPr lang="en-US" altLang="zh-CN" sz="2000" b="1" baseline="-25000">
                    <a:latin typeface="Times New Roman" panose="02020603050405020304" pitchFamily="18" charset="0"/>
                  </a:rPr>
                  <a:t>5</a:t>
                </a:r>
                <a:endParaRPr lang="en-US" altLang="zh-CN" sz="2000" b="1">
                  <a:latin typeface="Times New Roman" panose="02020603050405020304" pitchFamily="18" charset="0"/>
                </a:endParaRPr>
              </a:p>
            </p:txBody>
          </p:sp>
          <p:sp>
            <p:nvSpPr>
              <p:cNvPr id="97295" name="Text Box 38"/>
              <p:cNvSpPr txBox="1">
                <a:spLocks noChangeArrowheads="1"/>
              </p:cNvSpPr>
              <p:nvPr/>
            </p:nvSpPr>
            <p:spPr bwMode="auto">
              <a:xfrm>
                <a:off x="2410" y="2419"/>
                <a:ext cx="157"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P</a:t>
                </a:r>
                <a:r>
                  <a:rPr lang="en-US" altLang="zh-CN" sz="2000" b="1" baseline="-25000">
                    <a:latin typeface="Times New Roman" panose="02020603050405020304" pitchFamily="18" charset="0"/>
                  </a:rPr>
                  <a:t>3</a:t>
                </a:r>
                <a:endParaRPr lang="en-US" altLang="zh-CN" sz="2000" b="1">
                  <a:latin typeface="Times New Roman" panose="02020603050405020304" pitchFamily="18" charset="0"/>
                </a:endParaRPr>
              </a:p>
            </p:txBody>
          </p:sp>
          <p:sp>
            <p:nvSpPr>
              <p:cNvPr id="97296" name="Text Box 39"/>
              <p:cNvSpPr txBox="1">
                <a:spLocks noChangeArrowheads="1"/>
              </p:cNvSpPr>
              <p:nvPr/>
            </p:nvSpPr>
            <p:spPr bwMode="auto">
              <a:xfrm>
                <a:off x="2116" y="2685"/>
                <a:ext cx="157"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P</a:t>
                </a:r>
                <a:r>
                  <a:rPr lang="en-US" altLang="zh-CN" sz="2000" b="1" baseline="-25000">
                    <a:latin typeface="Times New Roman" panose="02020603050405020304" pitchFamily="18" charset="0"/>
                  </a:rPr>
                  <a:t>8</a:t>
                </a:r>
                <a:endParaRPr lang="en-US" altLang="zh-CN" sz="2000" b="1">
                  <a:latin typeface="Times New Roman" panose="02020603050405020304" pitchFamily="18" charset="0"/>
                </a:endParaRPr>
              </a:p>
            </p:txBody>
          </p:sp>
          <p:sp>
            <p:nvSpPr>
              <p:cNvPr id="97297" name="Text Box 40"/>
              <p:cNvSpPr txBox="1">
                <a:spLocks noChangeArrowheads="1"/>
              </p:cNvSpPr>
              <p:nvPr/>
            </p:nvSpPr>
            <p:spPr bwMode="auto">
              <a:xfrm>
                <a:off x="2528" y="3034"/>
                <a:ext cx="157"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P</a:t>
                </a:r>
                <a:r>
                  <a:rPr lang="en-US" altLang="zh-CN" sz="2000" b="1" baseline="-25000">
                    <a:latin typeface="Times New Roman" panose="02020603050405020304" pitchFamily="18" charset="0"/>
                  </a:rPr>
                  <a:t>9</a:t>
                </a:r>
                <a:endParaRPr lang="en-US" altLang="zh-CN" sz="2000" b="1">
                  <a:latin typeface="Times New Roman" panose="02020603050405020304" pitchFamily="18" charset="0"/>
                </a:endParaRPr>
              </a:p>
            </p:txBody>
          </p:sp>
          <p:sp>
            <p:nvSpPr>
              <p:cNvPr id="97298" name="Text Box 41"/>
              <p:cNvSpPr txBox="1">
                <a:spLocks noChangeArrowheads="1"/>
              </p:cNvSpPr>
              <p:nvPr/>
            </p:nvSpPr>
            <p:spPr bwMode="auto">
              <a:xfrm>
                <a:off x="1939" y="2220"/>
                <a:ext cx="157"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P</a:t>
                </a:r>
                <a:r>
                  <a:rPr lang="en-US" altLang="zh-CN" sz="2000" b="1" baseline="-25000">
                    <a:latin typeface="Times New Roman" panose="02020603050405020304" pitchFamily="18" charset="0"/>
                  </a:rPr>
                  <a:t>1</a:t>
                </a:r>
                <a:endParaRPr lang="en-US" altLang="zh-CN" sz="2000" b="1">
                  <a:latin typeface="Times New Roman" panose="02020603050405020304" pitchFamily="18" charset="0"/>
                </a:endParaRPr>
              </a:p>
            </p:txBody>
          </p:sp>
          <p:sp>
            <p:nvSpPr>
              <p:cNvPr id="97299" name="Text Box 42"/>
              <p:cNvSpPr txBox="1">
                <a:spLocks noChangeArrowheads="1"/>
              </p:cNvSpPr>
              <p:nvPr/>
            </p:nvSpPr>
            <p:spPr bwMode="auto">
              <a:xfrm>
                <a:off x="3430" y="2253"/>
                <a:ext cx="157"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P</a:t>
                </a:r>
                <a:r>
                  <a:rPr lang="en-US" altLang="zh-CN" sz="2000" b="1" baseline="-25000">
                    <a:latin typeface="Times New Roman" panose="02020603050405020304" pitchFamily="18" charset="0"/>
                  </a:rPr>
                  <a:t>2</a:t>
                </a:r>
                <a:endParaRPr lang="en-US" altLang="zh-CN" sz="2000" b="1">
                  <a:latin typeface="Times New Roman" panose="02020603050405020304" pitchFamily="18" charset="0"/>
                </a:endParaRPr>
              </a:p>
            </p:txBody>
          </p:sp>
          <p:sp>
            <p:nvSpPr>
              <p:cNvPr id="97300" name="Text Box 43"/>
              <p:cNvSpPr txBox="1">
                <a:spLocks noChangeArrowheads="1"/>
              </p:cNvSpPr>
              <p:nvPr/>
            </p:nvSpPr>
            <p:spPr bwMode="auto">
              <a:xfrm>
                <a:off x="1606" y="2885"/>
                <a:ext cx="157"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P</a:t>
                </a:r>
                <a:r>
                  <a:rPr lang="en-US" altLang="zh-CN" sz="2000" b="1" baseline="-25000">
                    <a:latin typeface="Times New Roman" panose="02020603050405020304" pitchFamily="18" charset="0"/>
                  </a:rPr>
                  <a:t>4</a:t>
                </a:r>
                <a:endParaRPr lang="en-US" altLang="zh-CN" sz="2000" b="1">
                  <a:latin typeface="Times New Roman" panose="02020603050405020304" pitchFamily="18" charset="0"/>
                </a:endParaRPr>
              </a:p>
            </p:txBody>
          </p:sp>
        </p:grpSp>
        <p:sp>
          <p:nvSpPr>
            <p:cNvPr id="3" name="Oval 34"/>
            <p:cNvSpPr>
              <a:spLocks noChangeArrowheads="1"/>
            </p:cNvSpPr>
            <p:nvPr/>
          </p:nvSpPr>
          <p:spPr bwMode="auto">
            <a:xfrm>
              <a:off x="5961" y="9499"/>
              <a:ext cx="162" cy="132"/>
            </a:xfrm>
            <a:prstGeom prst="ellipse">
              <a:avLst/>
            </a:prstGeom>
            <a:noFill/>
            <a:ln w="9525">
              <a:solidFill>
                <a:srgbClr val="000000"/>
              </a:solidFill>
              <a:rou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p>
              <a:endParaRPr lang="zh-CN" altLang="en-US"/>
            </a:p>
          </p:txBody>
        </p:sp>
        <p:sp>
          <p:nvSpPr>
            <p:cNvPr id="4" name="Oval 34"/>
            <p:cNvSpPr>
              <a:spLocks noChangeArrowheads="1"/>
            </p:cNvSpPr>
            <p:nvPr/>
          </p:nvSpPr>
          <p:spPr bwMode="auto">
            <a:xfrm>
              <a:off x="6187" y="7465"/>
              <a:ext cx="162" cy="132"/>
            </a:xfrm>
            <a:prstGeom prst="ellipse">
              <a:avLst/>
            </a:prstGeom>
            <a:noFill/>
            <a:ln w="9525">
              <a:solidFill>
                <a:srgbClr val="000000"/>
              </a:solidFill>
              <a:rou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 name="Oval 34"/>
            <p:cNvSpPr>
              <a:spLocks noChangeArrowheads="1"/>
            </p:cNvSpPr>
            <p:nvPr/>
          </p:nvSpPr>
          <p:spPr bwMode="auto">
            <a:xfrm>
              <a:off x="2797" y="7465"/>
              <a:ext cx="162" cy="132"/>
            </a:xfrm>
            <a:prstGeom prst="ellipse">
              <a:avLst/>
            </a:prstGeom>
            <a:noFill/>
            <a:ln w="9525">
              <a:solidFill>
                <a:srgbClr val="000000"/>
              </a:solidFill>
              <a:rou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 name="Oval 34"/>
            <p:cNvSpPr>
              <a:spLocks noChangeArrowheads="1"/>
            </p:cNvSpPr>
            <p:nvPr/>
          </p:nvSpPr>
          <p:spPr bwMode="auto">
            <a:xfrm>
              <a:off x="1667" y="9499"/>
              <a:ext cx="162" cy="132"/>
            </a:xfrm>
            <a:prstGeom prst="ellipse">
              <a:avLst/>
            </a:prstGeom>
            <a:noFill/>
            <a:ln w="9525">
              <a:solidFill>
                <a:srgbClr val="000000"/>
              </a:solidFill>
              <a:rou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71"/>
                                        </p:tgtEl>
                                        <p:attrNameLst>
                                          <p:attrName>style.visibility</p:attrName>
                                        </p:attrNameLst>
                                      </p:cBhvr>
                                      <p:to>
                                        <p:strVal val="visible"/>
                                      </p:to>
                                    </p:set>
                                    <p:animEffect transition="in" filter="blinds(horizontal)">
                                      <p:cBhvr>
                                        <p:cTn id="7" dur="500"/>
                                        <p:tgtEl>
                                          <p:spTgt spid="1095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8552"/>
                                        </p:tgtEl>
                                        <p:attrNameLst>
                                          <p:attrName>style.visibility</p:attrName>
                                        </p:attrNameLst>
                                      </p:cBhvr>
                                      <p:to>
                                        <p:strVal val="visible"/>
                                      </p:to>
                                    </p:set>
                                    <p:animEffect transition="in" filter="blinds(horizontal)">
                                      <p:cBhvr>
                                        <p:cTn id="12" dur="500"/>
                                        <p:tgtEl>
                                          <p:spTgt spid="1085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0273"/>
                                        </p:tgtEl>
                                        <p:attrNameLst>
                                          <p:attrName>style.visibility</p:attrName>
                                        </p:attrNameLst>
                                      </p:cBhvr>
                                      <p:to>
                                        <p:strVal val="visible"/>
                                      </p:to>
                                    </p:set>
                                    <p:animEffect transition="in" filter="blinds(horizontal)">
                                      <p:cBhvr>
                                        <p:cTn id="17" dur="500"/>
                                        <p:tgtEl>
                                          <p:spTgt spid="6502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9571" grpId="0" bldLvl="0" animBg="1"/>
      <p:bldP spid="650273"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594" name="Group 2"/>
          <p:cNvGrpSpPr/>
          <p:nvPr/>
        </p:nvGrpSpPr>
        <p:grpSpPr bwMode="auto">
          <a:xfrm>
            <a:off x="842963" y="3230563"/>
            <a:ext cx="7616825" cy="1487487"/>
            <a:chOff x="249" y="2704"/>
            <a:chExt cx="4037" cy="937"/>
          </a:xfrm>
        </p:grpSpPr>
        <p:pic>
          <p:nvPicPr>
            <p:cNvPr id="11059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9" y="2704"/>
              <a:ext cx="1452" cy="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4"/>
            <p:cNvSpPr txBox="1">
              <a:spLocks noChangeArrowheads="1"/>
            </p:cNvSpPr>
            <p:nvPr/>
          </p:nvSpPr>
          <p:spPr bwMode="auto">
            <a:xfrm>
              <a:off x="1746" y="2885"/>
              <a:ext cx="2540"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indent="0" eaLnBrk="1" hangingPunct="1">
                <a:spcBef>
                  <a:spcPct val="50000"/>
                </a:spcBef>
                <a:defRPr/>
              </a:pPr>
              <a:r>
                <a:rPr lang="zh-CN" altLang="en-US" sz="3200" b="1" i="1" dirty="0" smtClean="0">
                  <a:solidFill>
                    <a:srgbClr val="3907F1"/>
                  </a:solidFill>
                  <a:effectLst>
                    <a:outerShdw blurRad="38100" dist="38100" dir="2700000" algn="tl">
                      <a:srgbClr val="C0C0C0"/>
                    </a:outerShdw>
                  </a:effectLst>
                  <a:latin typeface="Times New Roman" panose="02020603050405020304" pitchFamily="18" charset="0"/>
                  <a:sym typeface="Symbol" panose="05050102010706020507" pitchFamily="18" charset="2"/>
                </a:rPr>
                <a:t>能否达到</a:t>
              </a:r>
              <a:r>
                <a:rPr lang="en-US" altLang="zh-CN" sz="3200" b="1" i="1" dirty="0" smtClean="0">
                  <a:solidFill>
                    <a:srgbClr val="3907F1"/>
                  </a:solidFill>
                  <a:effectLst>
                    <a:outerShdw blurRad="38100" dist="38100" dir="2700000" algn="tl">
                      <a:srgbClr val="C0C0C0"/>
                    </a:outerShdw>
                  </a:effectLst>
                  <a:latin typeface="Times New Roman" panose="02020603050405020304" pitchFamily="18" charset="0"/>
                  <a:sym typeface="Symbol" panose="05050102010706020507" pitchFamily="18" charset="2"/>
                </a:rPr>
                <a:t>T(n) = O(</a:t>
              </a:r>
              <a:r>
                <a:rPr lang="en-US" altLang="zh-CN" sz="3200" b="1" i="1" dirty="0" err="1" smtClean="0">
                  <a:solidFill>
                    <a:srgbClr val="3907F1"/>
                  </a:solidFill>
                  <a:effectLst>
                    <a:outerShdw blurRad="38100" dist="38100" dir="2700000" algn="tl">
                      <a:srgbClr val="C0C0C0"/>
                    </a:outerShdw>
                  </a:effectLst>
                  <a:latin typeface="Times New Roman" panose="02020603050405020304" pitchFamily="18" charset="0"/>
                  <a:sym typeface="Symbol" panose="05050102010706020507" pitchFamily="18" charset="2"/>
                </a:rPr>
                <a:t>n</a:t>
              </a:r>
              <a:r>
                <a:rPr lang="en-US" altLang="zh-CN" sz="3200" b="1" dirty="0" err="1" smtClean="0">
                  <a:solidFill>
                    <a:srgbClr val="3907F1"/>
                  </a:solidFill>
                  <a:effectLst>
                    <a:outerShdw blurRad="38100" dist="38100" dir="2700000" algn="tl">
                      <a:srgbClr val="C0C0C0"/>
                    </a:outerShdw>
                  </a:effectLst>
                  <a:latin typeface="Times New Roman" panose="02020603050405020304" pitchFamily="18" charset="0"/>
                  <a:sym typeface="Symbol" panose="05050102010706020507" pitchFamily="18" charset="2"/>
                </a:rPr>
                <a:t>log</a:t>
              </a:r>
              <a:r>
                <a:rPr lang="en-US" altLang="zh-CN" sz="3200" b="1" i="1" dirty="0" err="1" smtClean="0">
                  <a:solidFill>
                    <a:srgbClr val="3907F1"/>
                  </a:solidFill>
                  <a:effectLst>
                    <a:outerShdw blurRad="38100" dist="38100" dir="2700000" algn="tl">
                      <a:srgbClr val="C0C0C0"/>
                    </a:outerShdw>
                  </a:effectLst>
                  <a:latin typeface="Times New Roman" panose="02020603050405020304" pitchFamily="18" charset="0"/>
                  <a:sym typeface="Symbol" panose="05050102010706020507" pitchFamily="18" charset="2"/>
                </a:rPr>
                <a:t>n</a:t>
              </a:r>
              <a:r>
                <a:rPr lang="en-US" altLang="zh-CN" sz="3200" b="1" i="1" dirty="0" smtClean="0">
                  <a:solidFill>
                    <a:srgbClr val="3907F1"/>
                  </a:solidFill>
                  <a:effectLst>
                    <a:outerShdw blurRad="38100" dist="38100" dir="2700000" algn="tl">
                      <a:srgbClr val="C0C0C0"/>
                    </a:outerShdw>
                  </a:effectLst>
                  <a:latin typeface="Times New Roman" panose="02020603050405020304" pitchFamily="18" charset="0"/>
                  <a:sym typeface="Symbol" panose="05050102010706020507" pitchFamily="18" charset="2"/>
                </a:rPr>
                <a:t>)</a:t>
              </a:r>
              <a:r>
                <a:rPr lang="zh-CN" altLang="en-US" sz="4000" b="1" dirty="0" smtClean="0">
                  <a:solidFill>
                    <a:srgbClr val="3907F1"/>
                  </a:solidFill>
                </a:rPr>
                <a:t>？</a:t>
              </a:r>
              <a:endParaRPr lang="zh-CN" altLang="en-US" sz="4000" b="1" dirty="0" smtClean="0">
                <a:solidFill>
                  <a:srgbClr val="3907F1"/>
                </a:solidFill>
              </a:endParaRPr>
            </a:p>
          </p:txBody>
        </p:sp>
      </p:grpSp>
      <p:sp>
        <p:nvSpPr>
          <p:cNvPr id="5" name="Text Box 4"/>
          <p:cNvSpPr txBox="1">
            <a:spLocks noChangeArrowheads="1"/>
          </p:cNvSpPr>
          <p:nvPr/>
        </p:nvSpPr>
        <p:spPr bwMode="auto">
          <a:xfrm>
            <a:off x="842963" y="2276475"/>
            <a:ext cx="4119562" cy="70802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kumimoji="1" lang="zh-CN" altLang="en-US" sz="4000" b="1" dirty="0">
                <a:solidFill>
                  <a:srgbClr val="CC0099"/>
                </a:solidFill>
                <a:effectLst>
                  <a:outerShdw blurRad="38100" dist="38100" dir="2700000" algn="tl">
                    <a:srgbClr val="C0C0C0"/>
                  </a:outerShdw>
                </a:effectLst>
                <a:latin typeface="华文行楷" panose="02010800040101010101" pitchFamily="2" charset="-122"/>
              </a:rPr>
              <a:t>蛮力法</a:t>
            </a:r>
            <a:endParaRPr kumimoji="1" lang="zh-CN" altLang="en-US" sz="4000" b="1" dirty="0">
              <a:solidFill>
                <a:srgbClr val="CC0099"/>
              </a:solidFill>
              <a:effectLst>
                <a:outerShdw blurRad="38100" dist="38100" dir="2700000" algn="tl">
                  <a:srgbClr val="C0C0C0"/>
                </a:outerShdw>
              </a:effectLst>
              <a:latin typeface="华文行楷" panose="02010800040101010101" pitchFamily="2" charset="-122"/>
            </a:endParaRPr>
          </a:p>
        </p:txBody>
      </p:sp>
      <p:graphicFrame>
        <p:nvGraphicFramePr>
          <p:cNvPr id="110596" name="对象 5"/>
          <p:cNvGraphicFramePr>
            <a:graphicFrameLocks noChangeAspect="1"/>
          </p:cNvGraphicFramePr>
          <p:nvPr/>
        </p:nvGraphicFramePr>
        <p:xfrm>
          <a:off x="3851275" y="2355850"/>
          <a:ext cx="2016125" cy="646113"/>
        </p:xfrm>
        <a:graphic>
          <a:graphicData uri="http://schemas.openxmlformats.org/presentationml/2006/ole">
            <mc:AlternateContent xmlns:mc="http://schemas.openxmlformats.org/markup-compatibility/2006">
              <mc:Choice xmlns:v="urn:schemas-microsoft-com:vml" Requires="v">
                <p:oleObj spid="_x0000_s110643" name="公式" r:id="rId2" imgW="889000" imgH="228600" progId="Equation.3">
                  <p:embed/>
                </p:oleObj>
              </mc:Choice>
              <mc:Fallback>
                <p:oleObj name="公式" r:id="rId2" imgW="889000" imgH="228600" progId="Equation.3">
                  <p:embed/>
                  <p:pic>
                    <p:nvPicPr>
                      <p:cNvPr id="0"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2355850"/>
                        <a:ext cx="2016125" cy="646113"/>
                      </a:xfrm>
                      <a:prstGeom prst="rect">
                        <a:avLst/>
                      </a:prstGeom>
                      <a:noFill/>
                      <a:ln w="9525">
                        <a:solidFill>
                          <a:srgbClr val="3907F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2"/>
          <p:cNvSpPr txBox="1">
            <a:spLocks noChangeArrowheads="1"/>
          </p:cNvSpPr>
          <p:nvPr/>
        </p:nvSpPr>
        <p:spPr bwMode="auto">
          <a:xfrm>
            <a:off x="2276635" y="286936"/>
            <a:ext cx="38671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4000" b="1" dirty="0" smtClean="0">
                <a:solidFill>
                  <a:schemeClr val="bg1"/>
                </a:solidFill>
                <a:latin typeface="黑体" panose="02010609060101010101" pitchFamily="49" charset="-122"/>
                <a:ea typeface="黑体" panose="02010609060101010101" pitchFamily="49" charset="-122"/>
              </a:rPr>
              <a:t>4.5.2</a:t>
            </a:r>
            <a:r>
              <a:rPr kumimoji="1" lang="zh-CN" altLang="en-US" sz="4000" b="1" dirty="0" smtClean="0">
                <a:solidFill>
                  <a:schemeClr val="bg1"/>
                </a:solidFill>
                <a:latin typeface="黑体" panose="02010609060101010101" pitchFamily="49" charset="-122"/>
                <a:ea typeface="黑体" panose="02010609060101010101" pitchFamily="49" charset="-122"/>
              </a:rPr>
              <a:t>凸包问题</a:t>
            </a:r>
            <a:endParaRPr kumimoji="1" lang="zh-CN" altLang="en-US" sz="4000" b="1" dirty="0" smtClean="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0594"/>
                                        </p:tgtEl>
                                        <p:attrNameLst>
                                          <p:attrName>style.visibility</p:attrName>
                                        </p:attrNameLst>
                                      </p:cBhvr>
                                      <p:to>
                                        <p:strVal val="visible"/>
                                      </p:to>
                                    </p:set>
                                    <p:animEffect transition="in" filter="blinds(horizontal)">
                                      <p:cBhvr>
                                        <p:cTn id="7" dur="500"/>
                                        <p:tgtEl>
                                          <p:spTgt spid="110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矩形 1"/>
          <p:cNvSpPr>
            <a:spLocks noChangeArrowheads="1"/>
          </p:cNvSpPr>
          <p:nvPr/>
        </p:nvSpPr>
        <p:spPr bwMode="auto">
          <a:xfrm>
            <a:off x="471170" y="1397635"/>
            <a:ext cx="8289925" cy="418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kumimoji="1" lang="zh-CN" altLang="en-US" sz="2800" b="1" dirty="0">
                <a:latin typeface="宋体" panose="02010600030101010101" pitchFamily="2" charset="-122"/>
              </a:rPr>
              <a:t>凸包分治算法：将点集依照某种</a:t>
            </a:r>
            <a:r>
              <a:rPr kumimoji="1" lang="zh-CN" altLang="en-US" sz="2800" b="1" dirty="0">
                <a:solidFill>
                  <a:srgbClr val="CC0099"/>
                </a:solidFill>
                <a:latin typeface="宋体" panose="02010600030101010101" pitchFamily="2" charset="-122"/>
              </a:rPr>
              <a:t>划分</a:t>
            </a:r>
            <a:r>
              <a:rPr kumimoji="1" lang="zh-CN" altLang="en-US" sz="2800" b="1" dirty="0">
                <a:latin typeface="宋体" panose="02010600030101010101" pitchFamily="2" charset="-122"/>
              </a:rPr>
              <a:t>方法分为两部分，对每个部分</a:t>
            </a:r>
            <a:r>
              <a:rPr kumimoji="1" lang="zh-CN" altLang="en-US" sz="2800" b="1" dirty="0">
                <a:solidFill>
                  <a:srgbClr val="CC0099"/>
                </a:solidFill>
                <a:latin typeface="宋体" panose="02010600030101010101" pitchFamily="2" charset="-122"/>
              </a:rPr>
              <a:t>求子凸包</a:t>
            </a:r>
            <a:r>
              <a:rPr kumimoji="1" lang="zh-CN" altLang="en-US" sz="2800" b="1" dirty="0">
                <a:latin typeface="宋体" panose="02010600030101010101" pitchFamily="2" charset="-122"/>
              </a:rPr>
              <a:t>，最后将两个子凸包</a:t>
            </a:r>
            <a:r>
              <a:rPr kumimoji="1" lang="zh-CN" altLang="en-US" sz="2800" b="1" dirty="0">
                <a:solidFill>
                  <a:srgbClr val="CC0099"/>
                </a:solidFill>
                <a:latin typeface="宋体" panose="02010600030101010101" pitchFamily="2" charset="-122"/>
              </a:rPr>
              <a:t>合成</a:t>
            </a:r>
            <a:r>
              <a:rPr kumimoji="1" lang="zh-CN" altLang="en-US" sz="2800" b="1" dirty="0">
                <a:latin typeface="宋体" panose="02010600030101010101" pitchFamily="2" charset="-122"/>
              </a:rPr>
              <a:t>一个更大的凸包。</a:t>
            </a:r>
            <a:endParaRPr kumimoji="1" lang="zh-CN" altLang="en-US" sz="2800" b="1" dirty="0">
              <a:latin typeface="宋体" panose="02010600030101010101" pitchFamily="2" charset="-122"/>
            </a:endParaRPr>
          </a:p>
          <a:p>
            <a:pPr algn="just">
              <a:spcBef>
                <a:spcPct val="50000"/>
              </a:spcBef>
            </a:pPr>
            <a:r>
              <a:rPr kumimoji="1" lang="zh-CN" altLang="en-US" sz="2800" b="1" dirty="0">
                <a:latin typeface="宋体" panose="02010600030101010101" pitchFamily="2" charset="-122"/>
              </a:rPr>
              <a:t>这样的算法有两个优势：</a:t>
            </a:r>
            <a:endParaRPr kumimoji="1" lang="zh-CN" altLang="en-US" sz="2800" b="1" dirty="0">
              <a:latin typeface="宋体" panose="02010600030101010101" pitchFamily="2" charset="-122"/>
            </a:endParaRPr>
          </a:p>
          <a:p>
            <a:pPr algn="just">
              <a:spcBef>
                <a:spcPct val="50000"/>
              </a:spcBef>
            </a:pPr>
            <a:r>
              <a:rPr kumimoji="1" lang="zh-CN" altLang="en-US" sz="2800" b="1" dirty="0">
                <a:latin typeface="宋体" panose="02010600030101010101" pitchFamily="2" charset="-122"/>
              </a:rPr>
              <a:t>首先，在计算子凸包时，可以去除很多已经在子凸包内的点，这种情况在点集很大时非常有效。</a:t>
            </a:r>
            <a:endParaRPr kumimoji="1" lang="zh-CN" altLang="en-US" sz="2800" b="1" dirty="0">
              <a:latin typeface="宋体" panose="02010600030101010101" pitchFamily="2" charset="-122"/>
            </a:endParaRPr>
          </a:p>
          <a:p>
            <a:pPr algn="just">
              <a:spcBef>
                <a:spcPct val="50000"/>
              </a:spcBef>
            </a:pPr>
            <a:r>
              <a:rPr kumimoji="1" lang="zh-CN" altLang="en-US" sz="2800" b="1" dirty="0">
                <a:latin typeface="宋体" panose="02010600030101010101" pitchFamily="2" charset="-122"/>
              </a:rPr>
              <a:t>其次，需要合并的本身已为凸包，如果选择了合适的划分方式，则可以更快得合并。</a:t>
            </a:r>
            <a:endParaRPr kumimoji="1" lang="zh-CN" altLang="en-US" sz="2800" b="1" dirty="0">
              <a:latin typeface="宋体" panose="02010600030101010101" pitchFamily="2" charset="-122"/>
            </a:endParaRPr>
          </a:p>
        </p:txBody>
      </p:sp>
      <p:sp>
        <p:nvSpPr>
          <p:cNvPr id="112643" name="Rectangle 5"/>
          <p:cNvSpPr txBox="1">
            <a:spLocks noChangeArrowheads="1"/>
          </p:cNvSpPr>
          <p:nvPr/>
        </p:nvSpPr>
        <p:spPr bwMode="auto">
          <a:xfrm>
            <a:off x="2267744" y="263565"/>
            <a:ext cx="41148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4000" b="1" dirty="0">
                <a:solidFill>
                  <a:schemeClr val="bg1"/>
                </a:solidFill>
                <a:latin typeface="黑体" panose="02010609060101010101" pitchFamily="49" charset="-122"/>
                <a:ea typeface="黑体" panose="02010609060101010101" pitchFamily="49" charset="-122"/>
              </a:rPr>
              <a:t> </a:t>
            </a:r>
            <a:r>
              <a:rPr kumimoji="1" lang="zh-CN" altLang="en-US" sz="4000" b="1" dirty="0">
                <a:solidFill>
                  <a:schemeClr val="bg1"/>
                </a:solidFill>
                <a:latin typeface="黑体" panose="02010609060101010101" pitchFamily="49" charset="-122"/>
                <a:ea typeface="黑体" panose="02010609060101010101" pitchFamily="49" charset="-122"/>
              </a:rPr>
              <a:t>凸包的</a:t>
            </a:r>
            <a:r>
              <a:rPr kumimoji="1" lang="zh-CN" altLang="en-US" sz="4000" b="1">
                <a:solidFill>
                  <a:schemeClr val="bg1"/>
                </a:solidFill>
                <a:latin typeface="黑体" panose="02010609060101010101" pitchFamily="49" charset="-122"/>
                <a:ea typeface="黑体" panose="02010609060101010101" pitchFamily="49" charset="-122"/>
                <a:sym typeface="+mn-ea"/>
              </a:rPr>
              <a:t>分治</a:t>
            </a:r>
            <a:r>
              <a:rPr kumimoji="1" lang="zh-CN" altLang="en-US" sz="4000" b="1" dirty="0">
                <a:solidFill>
                  <a:schemeClr val="bg1"/>
                </a:solidFill>
                <a:latin typeface="黑体" panose="02010609060101010101" pitchFamily="49" charset="-122"/>
                <a:ea typeface="黑体" panose="02010609060101010101" pitchFamily="49" charset="-122"/>
              </a:rPr>
              <a:t>算法</a:t>
            </a:r>
            <a:endParaRPr kumimoji="1" lang="zh-CN" altLang="en-US" sz="40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0" y="1267460"/>
            <a:ext cx="9036050" cy="5257800"/>
          </a:xfrm>
        </p:spPr>
        <p:txBody>
          <a:bodyPr/>
          <a:lstStyle/>
          <a:p>
            <a:pPr>
              <a:lnSpc>
                <a:spcPct val="90000"/>
              </a:lnSpc>
              <a:defRPr/>
            </a:pPr>
            <a:r>
              <a:rPr lang="zh-CN" altLang="en-US" sz="2400" b="1" dirty="0">
                <a:solidFill>
                  <a:srgbClr val="CC0099"/>
                </a:solidFill>
                <a:latin typeface="宋体" panose="02010600030101010101" pitchFamily="2" charset="-122"/>
                <a:ea typeface="宋体" panose="02010600030101010101" pitchFamily="2" charset="-122"/>
                <a:cs typeface="Times New Roman" panose="02020603050405020304" pitchFamily="18" charset="0"/>
              </a:rPr>
              <a:t>划分</a:t>
            </a:r>
            <a:endParaRPr lang="zh-CN" altLang="en-US" sz="2400" b="1" dirty="0">
              <a:solidFill>
                <a:srgbClr val="CC0099"/>
              </a:solidFill>
              <a:latin typeface="宋体" panose="02010600030101010101" pitchFamily="2" charset="-122"/>
              <a:ea typeface="宋体" panose="02010600030101010101" pitchFamily="2" charset="-122"/>
              <a:cs typeface="Times New Roman" panose="02020603050405020304" pitchFamily="18" charset="0"/>
            </a:endParaRPr>
          </a:p>
          <a:p>
            <a:pPr lvl="1">
              <a:lnSpc>
                <a:spcPct val="90000"/>
              </a:lnSpc>
              <a:defRPr/>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取两个极端点，它们是</a:t>
            </a:r>
            <a:r>
              <a:rPr lang="zh-CN" altLang="en-US" sz="2400" b="1" dirty="0">
                <a:solidFill>
                  <a:srgbClr val="CC0099"/>
                </a:solidFill>
                <a:latin typeface="宋体" panose="02010600030101010101" pitchFamily="2" charset="-122"/>
                <a:ea typeface="宋体" panose="02010600030101010101" pitchFamily="2" charset="-122"/>
                <a:cs typeface="Times New Roman" panose="02020603050405020304" pitchFamily="18" charset="0"/>
              </a:rPr>
              <a:t>最右下</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点</a:t>
            </a:r>
            <a:r>
              <a:rPr lang="en-US" altLang="zh-CN" sz="2400" b="1" i="1" dirty="0" err="1">
                <a:latin typeface="宋体" panose="02010600030101010101" pitchFamily="2" charset="-122"/>
                <a:ea typeface="宋体" panose="02010600030101010101" pitchFamily="2" charset="-122"/>
                <a:cs typeface="Times New Roman" panose="02020603050405020304" pitchFamily="18" charset="0"/>
              </a:rPr>
              <a:t>p</a:t>
            </a:r>
            <a:r>
              <a:rPr lang="en-US" altLang="zh-CN" sz="2400" b="1" baseline="-25000" dirty="0" err="1">
                <a:latin typeface="宋体" panose="02010600030101010101" pitchFamily="2" charset="-122"/>
                <a:ea typeface="宋体" panose="02010600030101010101" pitchFamily="2" charset="-122"/>
                <a:cs typeface="Times New Roman" panose="02020603050405020304" pitchFamily="18" charset="0"/>
              </a:rPr>
              <a:t>dr</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和</a:t>
            </a:r>
            <a:r>
              <a:rPr lang="zh-CN" altLang="en-US" sz="2400" b="1" dirty="0">
                <a:solidFill>
                  <a:srgbClr val="CC0099"/>
                </a:solidFill>
                <a:latin typeface="宋体" panose="02010600030101010101" pitchFamily="2" charset="-122"/>
                <a:ea typeface="宋体" panose="02010600030101010101" pitchFamily="2" charset="-122"/>
                <a:cs typeface="Times New Roman" panose="02020603050405020304" pitchFamily="18" charset="0"/>
              </a:rPr>
              <a:t>最左上</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点</a:t>
            </a:r>
            <a:r>
              <a:rPr lang="en-US" altLang="zh-CN" sz="2400" b="1" i="1" dirty="0" err="1">
                <a:latin typeface="宋体" panose="02010600030101010101" pitchFamily="2" charset="-122"/>
                <a:ea typeface="宋体" panose="02010600030101010101" pitchFamily="2" charset="-122"/>
                <a:cs typeface="Times New Roman" panose="02020603050405020304" pitchFamily="18" charset="0"/>
              </a:rPr>
              <a:t>p</a:t>
            </a:r>
            <a:r>
              <a:rPr lang="en-US" altLang="zh-CN" b="1" baseline="-25000" dirty="0" err="1">
                <a:latin typeface="宋体" panose="02010600030101010101" pitchFamily="2" charset="-122"/>
                <a:ea typeface="宋体" panose="02010600030101010101" pitchFamily="2" charset="-122"/>
                <a:cs typeface="Times New Roman" panose="02020603050405020304" pitchFamily="18" charset="0"/>
              </a:rPr>
              <a:t>ul</a:t>
            </a:r>
            <a:endParaRPr lang="en-US" altLang="zh-CN" b="1" baseline="-25000" dirty="0" err="1">
              <a:latin typeface="宋体" panose="02010600030101010101" pitchFamily="2" charset="-122"/>
              <a:ea typeface="宋体" panose="02010600030101010101" pitchFamily="2" charset="-122"/>
              <a:cs typeface="Times New Roman" panose="02020603050405020304" pitchFamily="18" charset="0"/>
            </a:endParaRPr>
          </a:p>
          <a:p>
            <a:pPr lvl="1">
              <a:lnSpc>
                <a:spcPct val="90000"/>
              </a:lnSpc>
              <a:defRPr/>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有向直线 </a:t>
            </a:r>
            <a:r>
              <a:rPr lang="en-US" altLang="zh-CN" sz="2400" b="1" i="1" dirty="0" err="1">
                <a:latin typeface="宋体" panose="02010600030101010101" pitchFamily="2" charset="-122"/>
                <a:ea typeface="宋体" panose="02010600030101010101" pitchFamily="2" charset="-122"/>
                <a:cs typeface="Times New Roman" panose="02020603050405020304" pitchFamily="18" charset="0"/>
              </a:rPr>
              <a:t>p</a:t>
            </a:r>
            <a:r>
              <a:rPr lang="en-US" altLang="zh-CN" sz="2400" b="1" baseline="-25000" dirty="0" err="1">
                <a:latin typeface="宋体" panose="02010600030101010101" pitchFamily="2" charset="-122"/>
                <a:ea typeface="宋体" panose="02010600030101010101" pitchFamily="2" charset="-122"/>
                <a:cs typeface="Times New Roman" panose="02020603050405020304" pitchFamily="18" charset="0"/>
              </a:rPr>
              <a:t>dr</a:t>
            </a:r>
            <a:r>
              <a:rPr lang="en-US" altLang="zh-CN" sz="2400" b="1" baseline="-25000" dirty="0">
                <a:latin typeface="宋体" panose="02010600030101010101" pitchFamily="2" charset="-122"/>
                <a:ea typeface="宋体" panose="02010600030101010101" pitchFamily="2" charset="-122"/>
                <a:cs typeface="Times New Roman" panose="02020603050405020304" pitchFamily="18" charset="0"/>
              </a:rPr>
              <a:t> </a:t>
            </a:r>
            <a:r>
              <a:rPr lang="en-US" altLang="zh-CN" sz="2400" b="1" i="1" dirty="0" err="1">
                <a:latin typeface="宋体" panose="02010600030101010101" pitchFamily="2" charset="-122"/>
                <a:ea typeface="宋体" panose="02010600030101010101" pitchFamily="2" charset="-122"/>
                <a:cs typeface="Times New Roman" panose="02020603050405020304" pitchFamily="18" charset="0"/>
              </a:rPr>
              <a:t>p</a:t>
            </a:r>
            <a:r>
              <a:rPr lang="en-US" altLang="zh-CN" sz="2400" b="1" baseline="-25000" dirty="0" err="1">
                <a:latin typeface="宋体" panose="02010600030101010101" pitchFamily="2" charset="-122"/>
                <a:ea typeface="宋体" panose="02010600030101010101" pitchFamily="2" charset="-122"/>
                <a:cs typeface="Times New Roman" panose="02020603050405020304" pitchFamily="18" charset="0"/>
              </a:rPr>
              <a:t>ul</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将整个</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凸包划分为</a:t>
            </a:r>
            <a:r>
              <a:rPr lang="zh-CN" altLang="en-US" sz="2400" b="1" dirty="0" smtClean="0">
                <a:solidFill>
                  <a:srgbClr val="CC0099"/>
                </a:solidFill>
                <a:latin typeface="宋体" panose="02010600030101010101" pitchFamily="2" charset="-122"/>
                <a:ea typeface="宋体" panose="02010600030101010101" pitchFamily="2" charset="-122"/>
                <a:cs typeface="Times New Roman" panose="02020603050405020304" pitchFamily="18" charset="0"/>
              </a:rPr>
              <a:t>上凸包</a:t>
            </a:r>
            <a:r>
              <a:rPr lang="en-US" altLang="zh-CN" sz="2400" b="1" dirty="0" smtClean="0">
                <a:latin typeface="宋体" panose="02010600030101010101" pitchFamily="2" charset="-122"/>
                <a:ea typeface="宋体" panose="02010600030101010101" pitchFamily="2" charset="-122"/>
                <a:cs typeface="Times New Roman" panose="02020603050405020304" pitchFamily="18" charset="0"/>
              </a:rPr>
              <a:t>S</a:t>
            </a:r>
            <a:r>
              <a:rPr lang="en-US" altLang="zh-CN" sz="2400" b="1" baseline="-25000" dirty="0" smtClean="0">
                <a:latin typeface="宋体" panose="02010600030101010101" pitchFamily="2" charset="-122"/>
                <a:ea typeface="宋体" panose="02010600030101010101" pitchFamily="2" charset="-122"/>
                <a:cs typeface="Times New Roman" panose="02020603050405020304" pitchFamily="18" charset="0"/>
              </a:rPr>
              <a:t>1</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和</a:t>
            </a:r>
            <a:r>
              <a:rPr lang="zh-CN" altLang="en-US" sz="2400" b="1" dirty="0" smtClean="0">
                <a:solidFill>
                  <a:srgbClr val="CC0099"/>
                </a:solidFill>
                <a:latin typeface="宋体" panose="02010600030101010101" pitchFamily="2" charset="-122"/>
                <a:ea typeface="宋体" panose="02010600030101010101" pitchFamily="2" charset="-122"/>
                <a:cs typeface="Times New Roman" panose="02020603050405020304" pitchFamily="18" charset="0"/>
              </a:rPr>
              <a:t>下凸包</a:t>
            </a:r>
            <a:r>
              <a:rPr lang="en-US" altLang="zh-CN" sz="2400" b="1" dirty="0" smtClean="0">
                <a:latin typeface="宋体" panose="02010600030101010101" pitchFamily="2" charset="-122"/>
                <a:ea typeface="宋体" panose="02010600030101010101" pitchFamily="2" charset="-122"/>
                <a:cs typeface="Times New Roman" panose="02020603050405020304" pitchFamily="18" charset="0"/>
              </a:rPr>
              <a:t>S</a:t>
            </a:r>
            <a:r>
              <a:rPr lang="en-US" altLang="zh-CN" sz="2400" b="1" baseline="-25000" dirty="0" smtClean="0">
                <a:latin typeface="宋体" panose="02010600030101010101" pitchFamily="2" charset="-122"/>
                <a:ea typeface="宋体" panose="02010600030101010101" pitchFamily="2" charset="-122"/>
                <a:cs typeface="Times New Roman" panose="02020603050405020304" pitchFamily="18" charset="0"/>
              </a:rPr>
              <a:t>2</a:t>
            </a:r>
            <a:endParaRPr lang="en-US" altLang="zh-CN" sz="2400" b="1" baseline="-25000" dirty="0" smtClean="0">
              <a:latin typeface="宋体" panose="02010600030101010101" pitchFamily="2" charset="-122"/>
              <a:ea typeface="宋体" panose="02010600030101010101" pitchFamily="2" charset="-122"/>
              <a:cs typeface="Times New Roman" panose="02020603050405020304" pitchFamily="18" charset="0"/>
            </a:endParaRPr>
          </a:p>
        </p:txBody>
      </p:sp>
      <p:sp>
        <p:nvSpPr>
          <p:cNvPr id="4" name="Rectangle 5"/>
          <p:cNvSpPr txBox="1">
            <a:spLocks noChangeArrowheads="1"/>
          </p:cNvSpPr>
          <p:nvPr/>
        </p:nvSpPr>
        <p:spPr bwMode="auto">
          <a:xfrm>
            <a:off x="2289969" y="200452"/>
            <a:ext cx="41148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600" b="1">
                <a:solidFill>
                  <a:schemeClr val="bg1"/>
                </a:solidFill>
                <a:latin typeface="黑体" panose="02010609060101010101" pitchFamily="49" charset="-122"/>
                <a:ea typeface="黑体" panose="02010609060101010101" pitchFamily="49" charset="-122"/>
              </a:rPr>
              <a:t> </a:t>
            </a:r>
            <a:r>
              <a:rPr kumimoji="1" lang="zh-CN" altLang="en-US" sz="3600" b="1">
                <a:solidFill>
                  <a:schemeClr val="bg1"/>
                </a:solidFill>
                <a:latin typeface="黑体" panose="02010609060101010101" pitchFamily="49" charset="-122"/>
                <a:ea typeface="黑体" panose="02010609060101010101" pitchFamily="49" charset="-122"/>
              </a:rPr>
              <a:t>凸包的</a:t>
            </a:r>
            <a:r>
              <a:rPr kumimoji="1" lang="zh-CN" altLang="en-US" sz="3600" b="1">
                <a:solidFill>
                  <a:schemeClr val="bg1"/>
                </a:solidFill>
                <a:latin typeface="黑体" panose="02010609060101010101" pitchFamily="49" charset="-122"/>
                <a:ea typeface="黑体" panose="02010609060101010101" pitchFamily="49" charset="-122"/>
                <a:sym typeface="+mn-ea"/>
              </a:rPr>
              <a:t>分治</a:t>
            </a:r>
            <a:r>
              <a:rPr kumimoji="1" lang="zh-CN" altLang="en-US" sz="3600" b="1">
                <a:solidFill>
                  <a:schemeClr val="bg1"/>
                </a:solidFill>
                <a:latin typeface="黑体" panose="02010609060101010101" pitchFamily="49" charset="-122"/>
                <a:ea typeface="黑体" panose="02010609060101010101" pitchFamily="49" charset="-122"/>
              </a:rPr>
              <a:t>算法</a:t>
            </a:r>
            <a:endParaRPr kumimoji="1" lang="zh-CN" altLang="en-US" sz="3600" b="1">
              <a:solidFill>
                <a:schemeClr val="bg1"/>
              </a:solidFill>
              <a:latin typeface="黑体" panose="02010609060101010101" pitchFamily="49" charset="-122"/>
              <a:ea typeface="黑体" panose="02010609060101010101" pitchFamily="49" charset="-122"/>
            </a:endParaRPr>
          </a:p>
        </p:txBody>
      </p:sp>
      <p:grpSp>
        <p:nvGrpSpPr>
          <p:cNvPr id="82946" name="Group 2"/>
          <p:cNvGrpSpPr/>
          <p:nvPr/>
        </p:nvGrpSpPr>
        <p:grpSpPr bwMode="auto">
          <a:xfrm>
            <a:off x="1280160" y="3360420"/>
            <a:ext cx="5431790" cy="2077720"/>
            <a:chOff x="2823" y="5316"/>
            <a:chExt cx="4579" cy="2060"/>
          </a:xfrm>
        </p:grpSpPr>
        <p:sp>
          <p:nvSpPr>
            <p:cNvPr id="82947" name="Line 3"/>
            <p:cNvSpPr>
              <a:spLocks noChangeShapeType="1"/>
            </p:cNvSpPr>
            <p:nvPr/>
          </p:nvSpPr>
          <p:spPr bwMode="auto">
            <a:xfrm flipV="1">
              <a:off x="3089" y="6123"/>
              <a:ext cx="4000" cy="63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p>
              <a:endParaRPr lang="zh-CN" altLang="en-US"/>
            </a:p>
          </p:txBody>
        </p:sp>
        <p:sp>
          <p:nvSpPr>
            <p:cNvPr id="82948" name="Oval 4"/>
            <p:cNvSpPr>
              <a:spLocks noChangeArrowheads="1"/>
            </p:cNvSpPr>
            <p:nvPr/>
          </p:nvSpPr>
          <p:spPr bwMode="auto">
            <a:xfrm>
              <a:off x="3049" y="6736"/>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82949" name="Oval 5"/>
            <p:cNvSpPr>
              <a:spLocks noChangeArrowheads="1"/>
            </p:cNvSpPr>
            <p:nvPr/>
          </p:nvSpPr>
          <p:spPr bwMode="auto">
            <a:xfrm>
              <a:off x="7089" y="6084"/>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82950" name="Text Box 6"/>
            <p:cNvSpPr txBox="1">
              <a:spLocks noChangeArrowheads="1"/>
            </p:cNvSpPr>
            <p:nvPr/>
          </p:nvSpPr>
          <p:spPr bwMode="auto">
            <a:xfrm>
              <a:off x="2823" y="6573"/>
              <a:ext cx="29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eaLnBrk="0" hangingPunct="0">
                <a:lnSpc>
                  <a:spcPct val="80000"/>
                </a:lnSpc>
              </a:pPr>
              <a:r>
                <a:rPr lang="en-US" altLang="zh-CN" b="1">
                  <a:solidFill>
                    <a:schemeClr val="tx1"/>
                  </a:solidFill>
                  <a:latin typeface="Times New Roman" panose="02020603050405020304" pitchFamily="18" charset="0"/>
                  <a:ea typeface="宋体" panose="02010600030101010101" pitchFamily="2" charset="-122"/>
                </a:rPr>
                <a:t>p</a:t>
              </a:r>
              <a:r>
                <a:rPr lang="en-US" altLang="zh-CN" b="1" baseline="-25000">
                  <a:solidFill>
                    <a:schemeClr val="tx1"/>
                  </a:solidFill>
                  <a:latin typeface="Times New Roman" panose="02020603050405020304" pitchFamily="18" charset="0"/>
                  <a:ea typeface="宋体" panose="02010600030101010101" pitchFamily="2" charset="-122"/>
                </a:rPr>
                <a:t>1</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82951" name="Text Box 7"/>
            <p:cNvSpPr txBox="1">
              <a:spLocks noChangeArrowheads="1"/>
            </p:cNvSpPr>
            <p:nvPr/>
          </p:nvSpPr>
          <p:spPr bwMode="auto">
            <a:xfrm>
              <a:off x="7143" y="5844"/>
              <a:ext cx="25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eaLnBrk="0" hangingPunct="0">
                <a:lnSpc>
                  <a:spcPct val="80000"/>
                </a:lnSpc>
              </a:pPr>
              <a:r>
                <a:rPr lang="en-US" altLang="zh-CN" b="1">
                  <a:solidFill>
                    <a:schemeClr val="tx1"/>
                  </a:solidFill>
                  <a:latin typeface="Times New Roman" panose="02020603050405020304" pitchFamily="18" charset="0"/>
                  <a:ea typeface="宋体" panose="02010600030101010101" pitchFamily="2" charset="-122"/>
                </a:rPr>
                <a:t>p</a:t>
              </a:r>
              <a:r>
                <a:rPr lang="en-US" altLang="zh-CN" b="1" i="1" baseline="-25000">
                  <a:solidFill>
                    <a:schemeClr val="tx1"/>
                  </a:solidFill>
                  <a:latin typeface="Times New Roman" panose="02020603050405020304" pitchFamily="18" charset="0"/>
                  <a:ea typeface="宋体" panose="02010600030101010101" pitchFamily="2" charset="-122"/>
                </a:rPr>
                <a:t>n</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82952" name="Oval 8"/>
            <p:cNvSpPr>
              <a:spLocks noChangeArrowheads="1"/>
            </p:cNvSpPr>
            <p:nvPr/>
          </p:nvSpPr>
          <p:spPr bwMode="auto">
            <a:xfrm>
              <a:off x="3519" y="6114"/>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82953" name="Oval 9"/>
            <p:cNvSpPr>
              <a:spLocks noChangeArrowheads="1"/>
            </p:cNvSpPr>
            <p:nvPr/>
          </p:nvSpPr>
          <p:spPr bwMode="auto">
            <a:xfrm>
              <a:off x="4349" y="5856"/>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82954" name="Oval 10"/>
            <p:cNvSpPr>
              <a:spLocks noChangeArrowheads="1"/>
            </p:cNvSpPr>
            <p:nvPr/>
          </p:nvSpPr>
          <p:spPr bwMode="auto">
            <a:xfrm>
              <a:off x="5139" y="5565"/>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82955" name="Oval 11"/>
            <p:cNvSpPr>
              <a:spLocks noChangeArrowheads="1"/>
            </p:cNvSpPr>
            <p:nvPr/>
          </p:nvSpPr>
          <p:spPr bwMode="auto">
            <a:xfrm>
              <a:off x="4239" y="5547"/>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82956" name="Oval 12"/>
            <p:cNvSpPr>
              <a:spLocks noChangeArrowheads="1"/>
            </p:cNvSpPr>
            <p:nvPr/>
          </p:nvSpPr>
          <p:spPr bwMode="auto">
            <a:xfrm>
              <a:off x="5449" y="5316"/>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82957" name="Oval 13"/>
            <p:cNvSpPr>
              <a:spLocks noChangeArrowheads="1"/>
            </p:cNvSpPr>
            <p:nvPr/>
          </p:nvSpPr>
          <p:spPr bwMode="auto">
            <a:xfrm>
              <a:off x="6219" y="5529"/>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82958" name="Oval 14"/>
            <p:cNvSpPr>
              <a:spLocks noChangeArrowheads="1"/>
            </p:cNvSpPr>
            <p:nvPr/>
          </p:nvSpPr>
          <p:spPr bwMode="auto">
            <a:xfrm>
              <a:off x="5649" y="5907"/>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82959" name="Oval 15"/>
            <p:cNvSpPr>
              <a:spLocks noChangeArrowheads="1"/>
            </p:cNvSpPr>
            <p:nvPr/>
          </p:nvSpPr>
          <p:spPr bwMode="auto">
            <a:xfrm>
              <a:off x="5629" y="6567"/>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82960" name="Oval 16"/>
            <p:cNvSpPr>
              <a:spLocks noChangeArrowheads="1"/>
            </p:cNvSpPr>
            <p:nvPr/>
          </p:nvSpPr>
          <p:spPr bwMode="auto">
            <a:xfrm>
              <a:off x="4799" y="6927"/>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82961" name="Oval 17"/>
            <p:cNvSpPr>
              <a:spLocks noChangeArrowheads="1"/>
            </p:cNvSpPr>
            <p:nvPr/>
          </p:nvSpPr>
          <p:spPr bwMode="auto">
            <a:xfrm>
              <a:off x="4919" y="6426"/>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82962" name="Oval 18"/>
            <p:cNvSpPr>
              <a:spLocks noChangeArrowheads="1"/>
            </p:cNvSpPr>
            <p:nvPr/>
          </p:nvSpPr>
          <p:spPr bwMode="auto">
            <a:xfrm>
              <a:off x="5979" y="6255"/>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82963" name="Oval 19"/>
            <p:cNvSpPr>
              <a:spLocks noChangeArrowheads="1"/>
            </p:cNvSpPr>
            <p:nvPr/>
          </p:nvSpPr>
          <p:spPr bwMode="auto">
            <a:xfrm>
              <a:off x="6239" y="6675"/>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82964" name="Oval 20"/>
            <p:cNvSpPr>
              <a:spLocks noChangeArrowheads="1"/>
            </p:cNvSpPr>
            <p:nvPr/>
          </p:nvSpPr>
          <p:spPr bwMode="auto">
            <a:xfrm>
              <a:off x="6479" y="7017"/>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82965" name="Oval 21"/>
            <p:cNvSpPr>
              <a:spLocks noChangeArrowheads="1"/>
            </p:cNvSpPr>
            <p:nvPr/>
          </p:nvSpPr>
          <p:spPr bwMode="auto">
            <a:xfrm>
              <a:off x="5759" y="7308"/>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82966" name="Oval 22"/>
            <p:cNvSpPr>
              <a:spLocks noChangeArrowheads="1"/>
            </p:cNvSpPr>
            <p:nvPr/>
          </p:nvSpPr>
          <p:spPr bwMode="auto">
            <a:xfrm>
              <a:off x="4989" y="7278"/>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82967" name="Oval 23"/>
            <p:cNvSpPr>
              <a:spLocks noChangeArrowheads="1"/>
            </p:cNvSpPr>
            <p:nvPr/>
          </p:nvSpPr>
          <p:spPr bwMode="auto">
            <a:xfrm>
              <a:off x="4109" y="7188"/>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82968" name="Line 24"/>
            <p:cNvSpPr>
              <a:spLocks noChangeShapeType="1"/>
            </p:cNvSpPr>
            <p:nvPr/>
          </p:nvSpPr>
          <p:spPr bwMode="auto">
            <a:xfrm flipV="1">
              <a:off x="3089" y="6162"/>
              <a:ext cx="460" cy="59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p>
              <a:endParaRPr lang="zh-CN" altLang="en-US"/>
            </a:p>
          </p:txBody>
        </p:sp>
        <p:sp>
          <p:nvSpPr>
            <p:cNvPr id="82969" name="Line 25"/>
            <p:cNvSpPr>
              <a:spLocks noChangeShapeType="1"/>
            </p:cNvSpPr>
            <p:nvPr/>
          </p:nvSpPr>
          <p:spPr bwMode="auto">
            <a:xfrm flipV="1">
              <a:off x="3559" y="5601"/>
              <a:ext cx="680" cy="54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p>
              <a:endParaRPr lang="zh-CN" altLang="en-US"/>
            </a:p>
          </p:txBody>
        </p:sp>
        <p:sp>
          <p:nvSpPr>
            <p:cNvPr id="82970" name="Line 26"/>
            <p:cNvSpPr>
              <a:spLocks noChangeShapeType="1"/>
            </p:cNvSpPr>
            <p:nvPr/>
          </p:nvSpPr>
          <p:spPr bwMode="auto">
            <a:xfrm flipV="1">
              <a:off x="4289" y="5340"/>
              <a:ext cx="1180" cy="22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p>
              <a:endParaRPr lang="zh-CN" altLang="en-US"/>
            </a:p>
          </p:txBody>
        </p:sp>
        <p:sp>
          <p:nvSpPr>
            <p:cNvPr id="82971" name="Line 27"/>
            <p:cNvSpPr>
              <a:spLocks noChangeShapeType="1"/>
            </p:cNvSpPr>
            <p:nvPr/>
          </p:nvSpPr>
          <p:spPr bwMode="auto">
            <a:xfrm>
              <a:off x="5479" y="5337"/>
              <a:ext cx="740" cy="20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p>
              <a:endParaRPr lang="zh-CN" altLang="en-US"/>
            </a:p>
          </p:txBody>
        </p:sp>
        <p:sp>
          <p:nvSpPr>
            <p:cNvPr id="82972" name="Line 28"/>
            <p:cNvSpPr>
              <a:spLocks noChangeShapeType="1"/>
            </p:cNvSpPr>
            <p:nvPr/>
          </p:nvSpPr>
          <p:spPr bwMode="auto">
            <a:xfrm>
              <a:off x="6279" y="5586"/>
              <a:ext cx="850" cy="50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p>
              <a:endParaRPr lang="zh-CN" altLang="en-US"/>
            </a:p>
          </p:txBody>
        </p:sp>
        <p:sp>
          <p:nvSpPr>
            <p:cNvPr id="82973" name="Line 29"/>
            <p:cNvSpPr>
              <a:spLocks noChangeShapeType="1"/>
            </p:cNvSpPr>
            <p:nvPr/>
          </p:nvSpPr>
          <p:spPr bwMode="auto">
            <a:xfrm flipH="1" flipV="1">
              <a:off x="3099" y="6783"/>
              <a:ext cx="1020" cy="43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p>
              <a:endParaRPr lang="zh-CN" altLang="en-US"/>
            </a:p>
          </p:txBody>
        </p:sp>
        <p:sp>
          <p:nvSpPr>
            <p:cNvPr id="82974" name="Line 30"/>
            <p:cNvSpPr>
              <a:spLocks noChangeShapeType="1"/>
            </p:cNvSpPr>
            <p:nvPr/>
          </p:nvSpPr>
          <p:spPr bwMode="auto">
            <a:xfrm flipH="1" flipV="1">
              <a:off x="4109" y="7215"/>
              <a:ext cx="920" cy="1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p>
              <a:endParaRPr lang="zh-CN" altLang="en-US"/>
            </a:p>
          </p:txBody>
        </p:sp>
        <p:sp>
          <p:nvSpPr>
            <p:cNvPr id="82975" name="Line 31"/>
            <p:cNvSpPr>
              <a:spLocks noChangeShapeType="1"/>
            </p:cNvSpPr>
            <p:nvPr/>
          </p:nvSpPr>
          <p:spPr bwMode="auto">
            <a:xfrm flipH="1" flipV="1">
              <a:off x="5019" y="7317"/>
              <a:ext cx="760" cy="3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p>
              <a:endParaRPr lang="zh-CN" altLang="en-US"/>
            </a:p>
          </p:txBody>
        </p:sp>
        <p:sp>
          <p:nvSpPr>
            <p:cNvPr id="82976" name="Line 32"/>
            <p:cNvSpPr>
              <a:spLocks noChangeShapeType="1"/>
            </p:cNvSpPr>
            <p:nvPr/>
          </p:nvSpPr>
          <p:spPr bwMode="auto">
            <a:xfrm flipH="1">
              <a:off x="5789" y="7056"/>
              <a:ext cx="710" cy="30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p>
              <a:endParaRPr lang="zh-CN" altLang="en-US"/>
            </a:p>
          </p:txBody>
        </p:sp>
        <p:sp>
          <p:nvSpPr>
            <p:cNvPr id="82977" name="Line 33"/>
            <p:cNvSpPr>
              <a:spLocks noChangeShapeType="1"/>
            </p:cNvSpPr>
            <p:nvPr/>
          </p:nvSpPr>
          <p:spPr bwMode="auto">
            <a:xfrm flipH="1">
              <a:off x="6519" y="6129"/>
              <a:ext cx="610" cy="89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p>
              <a:endParaRPr lang="zh-CN" altLang="en-US"/>
            </a:p>
          </p:txBody>
        </p:sp>
        <p:sp>
          <p:nvSpPr>
            <p:cNvPr id="82979" name="Text Box 35"/>
            <p:cNvSpPr txBox="1">
              <a:spLocks noChangeArrowheads="1"/>
            </p:cNvSpPr>
            <p:nvPr/>
          </p:nvSpPr>
          <p:spPr bwMode="auto">
            <a:xfrm>
              <a:off x="4799" y="5859"/>
              <a:ext cx="33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eaLnBrk="0" hangingPunct="0"/>
              <a:r>
                <a:rPr lang="en-US" altLang="zh-CN" b="1" i="1">
                  <a:solidFill>
                    <a:schemeClr val="tx1"/>
                  </a:solidFill>
                  <a:latin typeface="Times New Roman" panose="02020603050405020304" pitchFamily="18" charset="0"/>
                  <a:ea typeface="宋体" panose="02010600030101010101" pitchFamily="2" charset="-122"/>
                </a:rPr>
                <a:t>S</a:t>
              </a:r>
              <a:r>
                <a:rPr lang="en-US" altLang="zh-CN" b="1" baseline="-25000">
                  <a:solidFill>
                    <a:schemeClr val="tx1"/>
                  </a:solidFill>
                  <a:latin typeface="Times New Roman" panose="02020603050405020304" pitchFamily="18" charset="0"/>
                  <a:ea typeface="宋体" panose="02010600030101010101" pitchFamily="2" charset="-122"/>
                </a:rPr>
                <a:t>1</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82980" name="Text Box 36"/>
            <p:cNvSpPr txBox="1">
              <a:spLocks noChangeArrowheads="1"/>
            </p:cNvSpPr>
            <p:nvPr/>
          </p:nvSpPr>
          <p:spPr bwMode="auto">
            <a:xfrm>
              <a:off x="5239" y="6771"/>
              <a:ext cx="38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eaLnBrk="0" hangingPunct="0"/>
              <a:r>
                <a:rPr lang="en-US" altLang="zh-CN" b="1" i="1">
                  <a:solidFill>
                    <a:schemeClr val="tx1"/>
                  </a:solidFill>
                  <a:latin typeface="Times New Roman" panose="02020603050405020304" pitchFamily="18" charset="0"/>
                  <a:ea typeface="宋体" panose="02010600030101010101" pitchFamily="2" charset="-122"/>
                </a:rPr>
                <a:t>S</a:t>
              </a:r>
              <a:r>
                <a:rPr lang="en-US" altLang="zh-CN" b="1" baseline="-25000">
                  <a:solidFill>
                    <a:schemeClr val="tx1"/>
                  </a:solidFill>
                  <a:latin typeface="Times New Roman" panose="02020603050405020304" pitchFamily="18" charset="0"/>
                  <a:ea typeface="宋体" panose="02010600030101010101" pitchFamily="2" charset="-122"/>
                </a:rPr>
                <a:t>2</a:t>
              </a:r>
              <a:endParaRPr lang="en-US" altLang="zh-CN" b="1">
                <a:solidFill>
                  <a:schemeClr val="tx1"/>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3" descr="2a3"/>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a:xfrm>
            <a:off x="611505" y="3380740"/>
            <a:ext cx="7776845" cy="318325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1141" name="Rectangle 5"/>
          <p:cNvSpPr>
            <a:spLocks noChangeArrowheads="1"/>
          </p:cNvSpPr>
          <p:nvPr/>
        </p:nvSpPr>
        <p:spPr bwMode="auto">
          <a:xfrm>
            <a:off x="0" y="648970"/>
            <a:ext cx="9144000"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lvl="1">
              <a:lnSpc>
                <a:spcPct val="90000"/>
              </a:lnSpc>
              <a:spcBef>
                <a:spcPct val="20000"/>
              </a:spcBef>
              <a:defRPr/>
            </a:pPr>
            <a:r>
              <a:rPr lang="zh-CN" altLang="en-US" sz="2800" b="1" dirty="0">
                <a:solidFill>
                  <a:schemeClr val="bg1"/>
                </a:solidFill>
                <a:latin typeface="宋体" panose="02010600030101010101" pitchFamily="2" charset="-122"/>
                <a:cs typeface="Times New Roman" panose="02020603050405020304" pitchFamily="18" charset="0"/>
              </a:rPr>
              <a:t>递归求解</a:t>
            </a:r>
            <a:r>
              <a:rPr lang="en-US" altLang="zh-CN" sz="2800" b="1" dirty="0">
                <a:solidFill>
                  <a:schemeClr val="bg1"/>
                </a:solidFill>
                <a:latin typeface="宋体" panose="02010600030101010101" pitchFamily="2" charset="-122"/>
                <a:cs typeface="Times New Roman" panose="02020603050405020304" pitchFamily="18" charset="0"/>
              </a:rPr>
              <a:t>2</a:t>
            </a:r>
            <a:r>
              <a:rPr lang="zh-CN" altLang="en-US" sz="2800" b="1" dirty="0">
                <a:solidFill>
                  <a:schemeClr val="bg1"/>
                </a:solidFill>
                <a:latin typeface="宋体" panose="02010600030101010101" pitchFamily="2" charset="-122"/>
                <a:cs typeface="Times New Roman" panose="02020603050405020304" pitchFamily="18" charset="0"/>
              </a:rPr>
              <a:t>个子问题</a:t>
            </a:r>
            <a:endParaRPr lang="zh-CN" altLang="en-US" sz="2800" b="1" dirty="0">
              <a:solidFill>
                <a:schemeClr val="bg1"/>
              </a:solidFill>
              <a:latin typeface="宋体" panose="02010600030101010101" pitchFamily="2" charset="-122"/>
              <a:cs typeface="Times New Roman" panose="02020603050405020304" pitchFamily="18" charset="0"/>
            </a:endParaRPr>
          </a:p>
          <a:p>
            <a:pPr marL="685800" lvl="1" indent="-228600">
              <a:lnSpc>
                <a:spcPct val="90000"/>
              </a:lnSpc>
              <a:spcBef>
                <a:spcPct val="20000"/>
              </a:spcBef>
              <a:buFontTx/>
              <a:buChar char="•"/>
              <a:defRPr/>
            </a:pPr>
            <a:r>
              <a:rPr lang="zh-CN" altLang="en-US" sz="2400" b="1" dirty="0">
                <a:latin typeface="宋体" panose="02010600030101010101" pitchFamily="2" charset="-122"/>
                <a:cs typeface="Times New Roman" panose="02020603050405020304" pitchFamily="18" charset="0"/>
              </a:rPr>
              <a:t>设</a:t>
            </a:r>
            <a:r>
              <a:rPr lang="en-US" altLang="zh-CN" sz="2400" b="1" dirty="0">
                <a:latin typeface="宋体" panose="02010600030101010101" pitchFamily="2" charset="-122"/>
                <a:cs typeface="Times New Roman" panose="02020603050405020304" pitchFamily="18" charset="0"/>
              </a:rPr>
              <a:t>S</a:t>
            </a:r>
            <a:r>
              <a:rPr lang="en-US" altLang="zh-CN" sz="2400" b="1" baseline="-25000"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是严格在直线 </a:t>
            </a:r>
            <a:r>
              <a:rPr lang="en-US" altLang="zh-CN" sz="2400" b="1" i="1" dirty="0" err="1">
                <a:latin typeface="宋体" panose="02010600030101010101" pitchFamily="2" charset="-122"/>
                <a:cs typeface="Times New Roman" panose="02020603050405020304" pitchFamily="18" charset="0"/>
              </a:rPr>
              <a:t>p</a:t>
            </a:r>
            <a:r>
              <a:rPr lang="en-US" altLang="zh-CN" sz="2400" b="1" baseline="-25000" dirty="0" err="1">
                <a:latin typeface="宋体" panose="02010600030101010101" pitchFamily="2" charset="-122"/>
                <a:cs typeface="Times New Roman" panose="02020603050405020304" pitchFamily="18" charset="0"/>
              </a:rPr>
              <a:t>dr</a:t>
            </a:r>
            <a:r>
              <a:rPr lang="en-US" altLang="zh-CN" sz="2400" b="1" baseline="-25000" dirty="0">
                <a:latin typeface="宋体" panose="02010600030101010101" pitchFamily="2" charset="-122"/>
                <a:cs typeface="Times New Roman" panose="02020603050405020304" pitchFamily="18" charset="0"/>
              </a:rPr>
              <a:t> </a:t>
            </a:r>
            <a:r>
              <a:rPr lang="en-US" altLang="zh-CN" sz="2400" b="1" i="1" dirty="0" err="1">
                <a:latin typeface="宋体" panose="02010600030101010101" pitchFamily="2" charset="-122"/>
                <a:cs typeface="Times New Roman" panose="02020603050405020304" pitchFamily="18" charset="0"/>
              </a:rPr>
              <a:t>p</a:t>
            </a:r>
            <a:r>
              <a:rPr lang="en-US" altLang="zh-CN" sz="2400" b="1" baseline="-25000" dirty="0" err="1">
                <a:latin typeface="宋体" panose="02010600030101010101" pitchFamily="2" charset="-122"/>
                <a:cs typeface="Times New Roman" panose="02020603050405020304" pitchFamily="18" charset="0"/>
              </a:rPr>
              <a:t>ul</a:t>
            </a:r>
            <a:r>
              <a:rPr lang="zh-CN" altLang="en-US" sz="2400" b="1" dirty="0">
                <a:latin typeface="宋体" panose="02010600030101010101" pitchFamily="2" charset="-122"/>
                <a:cs typeface="Times New Roman" panose="02020603050405020304" pitchFamily="18" charset="0"/>
              </a:rPr>
              <a:t>上边的点集（</a:t>
            </a:r>
            <a:r>
              <a:rPr lang="en-US" altLang="zh-CN" sz="2400" b="1" dirty="0">
                <a:latin typeface="宋体" panose="02010600030101010101" pitchFamily="2" charset="-122"/>
                <a:cs typeface="Times New Roman" panose="02020603050405020304" pitchFamily="18" charset="0"/>
              </a:rPr>
              <a:t>S</a:t>
            </a:r>
            <a:r>
              <a:rPr lang="en-US" altLang="zh-CN" sz="2400" b="1" baseline="-25000"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可能是空集）</a:t>
            </a:r>
            <a:endParaRPr lang="zh-CN" altLang="en-US" sz="2400" b="1" dirty="0">
              <a:latin typeface="宋体" panose="02010600030101010101" pitchFamily="2" charset="-122"/>
              <a:cs typeface="Times New Roman" panose="02020603050405020304" pitchFamily="18" charset="0"/>
            </a:endParaRPr>
          </a:p>
          <a:p>
            <a:pPr marL="685800" lvl="1" indent="-228600">
              <a:lnSpc>
                <a:spcPct val="90000"/>
              </a:lnSpc>
              <a:spcBef>
                <a:spcPct val="20000"/>
              </a:spcBef>
              <a:buFontTx/>
              <a:buChar char="•"/>
              <a:defRPr/>
            </a:pPr>
            <a:r>
              <a:rPr lang="zh-CN" altLang="en-US" sz="2400" b="1" dirty="0">
                <a:latin typeface="宋体" panose="02010600030101010101" pitchFamily="2" charset="-122"/>
                <a:cs typeface="Times New Roman" panose="02020603050405020304" pitchFamily="18" charset="0"/>
              </a:rPr>
              <a:t>在</a:t>
            </a:r>
            <a:r>
              <a:rPr lang="en-US" altLang="zh-CN" sz="2400" b="1" dirty="0">
                <a:latin typeface="宋体" panose="02010600030101010101" pitchFamily="2" charset="-122"/>
                <a:cs typeface="Times New Roman" panose="02020603050405020304" pitchFamily="18" charset="0"/>
              </a:rPr>
              <a:t>S</a:t>
            </a:r>
            <a:r>
              <a:rPr lang="en-US" altLang="zh-CN" sz="2400" b="1" baseline="-25000"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中寻找距离直线 </a:t>
            </a:r>
            <a:r>
              <a:rPr lang="en-US" altLang="zh-CN" sz="2400" b="1" i="1" dirty="0" err="1">
                <a:latin typeface="宋体" panose="02010600030101010101" pitchFamily="2" charset="-122"/>
                <a:cs typeface="Times New Roman" panose="02020603050405020304" pitchFamily="18" charset="0"/>
              </a:rPr>
              <a:t>p</a:t>
            </a:r>
            <a:r>
              <a:rPr lang="en-US" altLang="zh-CN" sz="2400" b="1" baseline="-25000" dirty="0" err="1">
                <a:latin typeface="宋体" panose="02010600030101010101" pitchFamily="2" charset="-122"/>
                <a:cs typeface="Times New Roman" panose="02020603050405020304" pitchFamily="18" charset="0"/>
              </a:rPr>
              <a:t>dr</a:t>
            </a:r>
            <a:r>
              <a:rPr lang="en-US" altLang="zh-CN" sz="2400" b="1" baseline="-25000" dirty="0">
                <a:latin typeface="宋体" panose="02010600030101010101" pitchFamily="2" charset="-122"/>
                <a:cs typeface="Times New Roman" panose="02020603050405020304" pitchFamily="18" charset="0"/>
              </a:rPr>
              <a:t> </a:t>
            </a:r>
            <a:r>
              <a:rPr lang="en-US" altLang="zh-CN" sz="2400" b="1" i="1" dirty="0" err="1">
                <a:latin typeface="宋体" panose="02010600030101010101" pitchFamily="2" charset="-122"/>
                <a:cs typeface="Times New Roman" panose="02020603050405020304" pitchFamily="18" charset="0"/>
              </a:rPr>
              <a:t>p</a:t>
            </a:r>
            <a:r>
              <a:rPr lang="en-US" altLang="zh-CN" sz="2400" b="1" baseline="-25000" dirty="0" err="1">
                <a:latin typeface="宋体" panose="02010600030101010101" pitchFamily="2" charset="-122"/>
                <a:cs typeface="Times New Roman" panose="02020603050405020304" pitchFamily="18" charset="0"/>
              </a:rPr>
              <a:t>ul</a:t>
            </a:r>
            <a:r>
              <a:rPr lang="zh-CN" altLang="en-US" sz="2400" b="1" dirty="0">
                <a:latin typeface="宋体" panose="02010600030101010101" pitchFamily="2" charset="-122"/>
                <a:cs typeface="Times New Roman" panose="02020603050405020304" pitchFamily="18" charset="0"/>
              </a:rPr>
              <a:t>最远的点，作为 </a:t>
            </a:r>
            <a:r>
              <a:rPr lang="en-US" altLang="zh-CN" sz="2400" b="1" i="1" dirty="0" err="1">
                <a:latin typeface="宋体" panose="02010600030101010101" pitchFamily="2" charset="-122"/>
                <a:cs typeface="Times New Roman" panose="02020603050405020304" pitchFamily="18" charset="0"/>
              </a:rPr>
              <a:t>p</a:t>
            </a:r>
            <a:r>
              <a:rPr lang="en-US" altLang="zh-CN" sz="2400" b="1" baseline="-25000" dirty="0" err="1">
                <a:latin typeface="宋体" panose="02010600030101010101" pitchFamily="2" charset="-122"/>
                <a:cs typeface="Times New Roman" panose="02020603050405020304" pitchFamily="18" charset="0"/>
              </a:rPr>
              <a:t>dr</a:t>
            </a:r>
            <a:r>
              <a:rPr lang="en-US" altLang="zh-CN" sz="2400" b="1" baseline="-25000" dirty="0">
                <a:latin typeface="宋体" panose="02010600030101010101" pitchFamily="2" charset="-122"/>
                <a:cs typeface="Times New Roman" panose="02020603050405020304" pitchFamily="18" charset="0"/>
              </a:rPr>
              <a:t> </a:t>
            </a:r>
            <a:r>
              <a:rPr lang="en-US" altLang="zh-CN" sz="2400" b="1" i="1" dirty="0" err="1">
                <a:latin typeface="宋体" panose="02010600030101010101" pitchFamily="2" charset="-122"/>
                <a:cs typeface="Times New Roman" panose="02020603050405020304" pitchFamily="18" charset="0"/>
              </a:rPr>
              <a:t>p</a:t>
            </a:r>
            <a:r>
              <a:rPr lang="en-US" altLang="zh-CN" sz="2400" b="1" baseline="-25000" dirty="0" err="1">
                <a:latin typeface="宋体" panose="02010600030101010101" pitchFamily="2" charset="-122"/>
                <a:cs typeface="Times New Roman" panose="02020603050405020304" pitchFamily="18" charset="0"/>
              </a:rPr>
              <a:t>ul</a:t>
            </a:r>
            <a:r>
              <a:rPr lang="zh-CN" altLang="en-US" sz="2400" b="1" dirty="0">
                <a:latin typeface="宋体" panose="02010600030101010101" pitchFamily="2" charset="-122"/>
                <a:cs typeface="Times New Roman" panose="02020603050405020304" pitchFamily="18" charset="0"/>
              </a:rPr>
              <a:t>上边的一个极端点</a:t>
            </a:r>
            <a:r>
              <a:rPr lang="en-US" altLang="zh-CN" sz="2400" b="1" i="1" dirty="0">
                <a:latin typeface="宋体" panose="02010600030101010101" pitchFamily="2" charset="-122"/>
                <a:cs typeface="Times New Roman" panose="02020603050405020304" pitchFamily="18" charset="0"/>
              </a:rPr>
              <a:t>b</a:t>
            </a:r>
            <a:endParaRPr lang="en-US" altLang="zh-CN" sz="2400" b="1" dirty="0">
              <a:latin typeface="宋体" panose="02010600030101010101" pitchFamily="2" charset="-122"/>
              <a:cs typeface="Times New Roman" panose="02020603050405020304" pitchFamily="18" charset="0"/>
            </a:endParaRPr>
          </a:p>
          <a:p>
            <a:pPr marL="685800" lvl="1" indent="-228600">
              <a:lnSpc>
                <a:spcPct val="90000"/>
              </a:lnSpc>
              <a:spcBef>
                <a:spcPct val="20000"/>
              </a:spcBef>
              <a:buFontTx/>
              <a:buChar char="•"/>
              <a:defRPr/>
            </a:pPr>
            <a:r>
              <a:rPr lang="zh-CN" altLang="en-US" sz="2400" b="1" dirty="0">
                <a:latin typeface="宋体" panose="02010600030101010101" pitchFamily="2" charset="-122"/>
                <a:cs typeface="Times New Roman" panose="02020603050405020304" pitchFamily="18" charset="0"/>
              </a:rPr>
              <a:t>连接 </a:t>
            </a:r>
            <a:r>
              <a:rPr lang="en-US" altLang="zh-CN" sz="2400" b="1" i="1" dirty="0" err="1">
                <a:latin typeface="宋体" panose="02010600030101010101" pitchFamily="2" charset="-122"/>
                <a:cs typeface="Times New Roman" panose="02020603050405020304" pitchFamily="18" charset="0"/>
              </a:rPr>
              <a:t>p</a:t>
            </a:r>
            <a:r>
              <a:rPr lang="en-US" altLang="zh-CN" sz="2400" b="1" baseline="-25000" dirty="0" err="1">
                <a:latin typeface="宋体" panose="02010600030101010101" pitchFamily="2" charset="-122"/>
                <a:cs typeface="Times New Roman" panose="02020603050405020304" pitchFamily="18" charset="0"/>
              </a:rPr>
              <a:t>dr</a:t>
            </a:r>
            <a:r>
              <a:rPr lang="zh-CN" altLang="en-US" sz="2400" b="1" dirty="0">
                <a:latin typeface="宋体" panose="02010600030101010101" pitchFamily="2" charset="-122"/>
                <a:cs typeface="Times New Roman" panose="02020603050405020304" pitchFamily="18" charset="0"/>
              </a:rPr>
              <a:t>和</a:t>
            </a:r>
            <a:r>
              <a:rPr lang="en-US" altLang="zh-CN" sz="2400" b="1" i="1" dirty="0">
                <a:latin typeface="宋体" panose="02010600030101010101" pitchFamily="2" charset="-122"/>
                <a:cs typeface="Times New Roman" panose="02020603050405020304" pitchFamily="18" charset="0"/>
              </a:rPr>
              <a:t>b</a:t>
            </a:r>
            <a:r>
              <a:rPr lang="en-US" altLang="zh-CN" sz="2400" b="1" dirty="0">
                <a:latin typeface="宋体" panose="02010600030101010101" pitchFamily="2" charset="-122"/>
                <a:cs typeface="Times New Roman" panose="02020603050405020304" pitchFamily="18" charset="0"/>
              </a:rPr>
              <a:t> </a:t>
            </a:r>
            <a:r>
              <a:rPr lang="zh-CN" altLang="en-US" sz="2400" b="1" dirty="0">
                <a:latin typeface="宋体" panose="02010600030101010101" pitchFamily="2" charset="-122"/>
                <a:cs typeface="Times New Roman" panose="02020603050405020304" pitchFamily="18" charset="0"/>
              </a:rPr>
              <a:t>，及</a:t>
            </a:r>
            <a:r>
              <a:rPr lang="en-US" altLang="zh-CN" sz="2400" b="1" i="1" dirty="0">
                <a:latin typeface="宋体" panose="02010600030101010101" pitchFamily="2" charset="-122"/>
                <a:cs typeface="Times New Roman" panose="02020603050405020304" pitchFamily="18" charset="0"/>
              </a:rPr>
              <a:t>b</a:t>
            </a:r>
            <a:r>
              <a:rPr lang="en-US" altLang="zh-CN" sz="2400" b="1" dirty="0">
                <a:latin typeface="宋体" panose="02010600030101010101" pitchFamily="2" charset="-122"/>
                <a:cs typeface="Times New Roman" panose="02020603050405020304" pitchFamily="18" charset="0"/>
              </a:rPr>
              <a:t> </a:t>
            </a:r>
            <a:r>
              <a:rPr lang="zh-CN" altLang="en-US" sz="2400" b="1" dirty="0">
                <a:latin typeface="宋体" panose="02010600030101010101" pitchFamily="2" charset="-122"/>
                <a:cs typeface="Times New Roman" panose="02020603050405020304" pitchFamily="18" charset="0"/>
              </a:rPr>
              <a:t>和 </a:t>
            </a:r>
            <a:r>
              <a:rPr lang="en-US" altLang="zh-CN" sz="2400" b="1" i="1" dirty="0" err="1">
                <a:latin typeface="宋体" panose="02010600030101010101" pitchFamily="2" charset="-122"/>
                <a:cs typeface="Times New Roman" panose="02020603050405020304" pitchFamily="18" charset="0"/>
              </a:rPr>
              <a:t>p</a:t>
            </a:r>
            <a:r>
              <a:rPr lang="en-US" altLang="zh-CN" sz="2400" b="1" baseline="-25000" dirty="0" err="1">
                <a:latin typeface="宋体" panose="02010600030101010101" pitchFamily="2" charset="-122"/>
                <a:cs typeface="Times New Roman" panose="02020603050405020304" pitchFamily="18" charset="0"/>
              </a:rPr>
              <a:t>ul</a:t>
            </a:r>
            <a:r>
              <a:rPr lang="en-US" altLang="zh-CN" sz="2400" b="1" dirty="0">
                <a:latin typeface="宋体" panose="02010600030101010101" pitchFamily="2" charset="-122"/>
                <a:cs typeface="Times New Roman" panose="02020603050405020304" pitchFamily="18" charset="0"/>
              </a:rPr>
              <a:t> </a:t>
            </a:r>
            <a:endParaRPr lang="en-US" altLang="zh-CN" sz="2400" b="1" dirty="0">
              <a:latin typeface="宋体" panose="02010600030101010101" pitchFamily="2" charset="-122"/>
              <a:cs typeface="Times New Roman" panose="02020603050405020304" pitchFamily="18" charset="0"/>
            </a:endParaRPr>
          </a:p>
          <a:p>
            <a:pPr marL="685800" lvl="1" indent="-228600">
              <a:lnSpc>
                <a:spcPct val="90000"/>
              </a:lnSpc>
              <a:spcBef>
                <a:spcPct val="20000"/>
              </a:spcBef>
              <a:buFontTx/>
              <a:buChar char="•"/>
              <a:defRPr/>
            </a:pPr>
            <a:r>
              <a:rPr lang="zh-CN" altLang="en-US" sz="2400" b="1" dirty="0">
                <a:latin typeface="宋体" panose="02010600030101010101" pitchFamily="2" charset="-122"/>
                <a:cs typeface="Times New Roman" panose="02020603050405020304" pitchFamily="18" charset="0"/>
              </a:rPr>
              <a:t>把 </a:t>
            </a:r>
            <a:r>
              <a:rPr lang="en-US" altLang="zh-CN" sz="2400" b="1" i="1" dirty="0" err="1">
                <a:latin typeface="宋体" panose="02010600030101010101" pitchFamily="2" charset="-122"/>
                <a:cs typeface="Times New Roman" panose="02020603050405020304" pitchFamily="18" charset="0"/>
              </a:rPr>
              <a:t>p</a:t>
            </a:r>
            <a:r>
              <a:rPr lang="en-US" altLang="zh-CN" sz="2400" b="1" baseline="-25000" dirty="0" err="1">
                <a:latin typeface="宋体" panose="02010600030101010101" pitchFamily="2" charset="-122"/>
                <a:cs typeface="Times New Roman" panose="02020603050405020304" pitchFamily="18" charset="0"/>
              </a:rPr>
              <a:t>dr</a:t>
            </a:r>
            <a:r>
              <a:rPr lang="en-US" altLang="zh-CN" sz="2400" b="1" i="1" dirty="0" err="1">
                <a:latin typeface="宋体" panose="02010600030101010101" pitchFamily="2" charset="-122"/>
                <a:cs typeface="Times New Roman" panose="02020603050405020304" pitchFamily="18" charset="0"/>
              </a:rPr>
              <a:t>b</a:t>
            </a:r>
            <a:r>
              <a:rPr lang="zh-CN" altLang="en-US" sz="2400" b="1" dirty="0">
                <a:latin typeface="宋体" panose="02010600030101010101" pitchFamily="2" charset="-122"/>
                <a:cs typeface="Times New Roman" panose="02020603050405020304" pitchFamily="18" charset="0"/>
              </a:rPr>
              <a:t>上侧的点集记为</a:t>
            </a:r>
            <a:r>
              <a:rPr lang="en-US" altLang="zh-CN" sz="2400" b="1" dirty="0">
                <a:latin typeface="宋体" panose="02010600030101010101" pitchFamily="2" charset="-122"/>
                <a:cs typeface="Times New Roman" panose="02020603050405020304" pitchFamily="18" charset="0"/>
              </a:rPr>
              <a:t>A</a:t>
            </a:r>
            <a:r>
              <a:rPr lang="zh-CN" altLang="en-US" sz="2400" b="1" dirty="0">
                <a:latin typeface="宋体" panose="02010600030101010101" pitchFamily="2" charset="-122"/>
                <a:cs typeface="Times New Roman" panose="02020603050405020304" pitchFamily="18" charset="0"/>
              </a:rPr>
              <a:t>， </a:t>
            </a:r>
            <a:r>
              <a:rPr lang="en-US" altLang="zh-CN" sz="2400" b="1" i="1" dirty="0" err="1">
                <a:latin typeface="宋体" panose="02010600030101010101" pitchFamily="2" charset="-122"/>
                <a:cs typeface="Times New Roman" panose="02020603050405020304" pitchFamily="18" charset="0"/>
              </a:rPr>
              <a:t>bp</a:t>
            </a:r>
            <a:r>
              <a:rPr lang="en-US" altLang="zh-CN" sz="2400" b="1" baseline="-25000" dirty="0" err="1">
                <a:latin typeface="宋体" panose="02010600030101010101" pitchFamily="2" charset="-122"/>
                <a:cs typeface="Times New Roman" panose="02020603050405020304" pitchFamily="18" charset="0"/>
              </a:rPr>
              <a:t>ul</a:t>
            </a:r>
            <a:r>
              <a:rPr lang="zh-CN" altLang="en-US" sz="2400" b="1" dirty="0">
                <a:latin typeface="宋体" panose="02010600030101010101" pitchFamily="2" charset="-122"/>
                <a:cs typeface="Times New Roman" panose="02020603050405020304" pitchFamily="18" charset="0"/>
              </a:rPr>
              <a:t>上侧的点集的点记为</a:t>
            </a:r>
            <a:r>
              <a:rPr lang="en-US" altLang="zh-CN" sz="2400" b="1" dirty="0">
                <a:latin typeface="宋体" panose="02010600030101010101" pitchFamily="2" charset="-122"/>
                <a:cs typeface="Times New Roman" panose="02020603050405020304" pitchFamily="18" charset="0"/>
              </a:rPr>
              <a:t>B</a:t>
            </a:r>
            <a:endParaRPr lang="en-US" altLang="zh-CN" sz="2400" b="1" dirty="0">
              <a:latin typeface="宋体" panose="02010600030101010101" pitchFamily="2" charset="-122"/>
              <a:cs typeface="Times New Roman" panose="02020603050405020304" pitchFamily="18" charset="0"/>
            </a:endParaRPr>
          </a:p>
          <a:p>
            <a:pPr marL="685800" lvl="1" indent="-228600">
              <a:lnSpc>
                <a:spcPct val="90000"/>
              </a:lnSpc>
              <a:spcBef>
                <a:spcPct val="20000"/>
              </a:spcBef>
              <a:buFontTx/>
              <a:buChar char="•"/>
              <a:defRPr/>
            </a:pPr>
            <a:r>
              <a:rPr lang="zh-CN" altLang="en-US" sz="2400" b="1" dirty="0">
                <a:latin typeface="宋体" panose="02010600030101010101" pitchFamily="2" charset="-122"/>
                <a:cs typeface="Times New Roman" panose="02020603050405020304" pitchFamily="18" charset="0"/>
              </a:rPr>
              <a:t>对边 </a:t>
            </a:r>
            <a:r>
              <a:rPr lang="en-US" altLang="zh-CN" sz="2400" b="1" i="1" dirty="0" err="1">
                <a:latin typeface="宋体" panose="02010600030101010101" pitchFamily="2" charset="-122"/>
                <a:cs typeface="Times New Roman" panose="02020603050405020304" pitchFamily="18" charset="0"/>
              </a:rPr>
              <a:t>p</a:t>
            </a:r>
            <a:r>
              <a:rPr lang="en-US" altLang="zh-CN" sz="2400" b="1" baseline="-25000" dirty="0" err="1">
                <a:latin typeface="宋体" panose="02010600030101010101" pitchFamily="2" charset="-122"/>
                <a:cs typeface="Times New Roman" panose="02020603050405020304" pitchFamily="18" charset="0"/>
              </a:rPr>
              <a:t>dr</a:t>
            </a:r>
            <a:r>
              <a:rPr lang="en-US" altLang="zh-CN" sz="2400" b="1" i="1" dirty="0" err="1">
                <a:latin typeface="宋体" panose="02010600030101010101" pitchFamily="2" charset="-122"/>
                <a:cs typeface="Times New Roman" panose="02020603050405020304" pitchFamily="18" charset="0"/>
              </a:rPr>
              <a:t>b</a:t>
            </a:r>
            <a:r>
              <a:rPr lang="zh-CN" altLang="en-US" sz="2400" b="1" dirty="0">
                <a:latin typeface="宋体" panose="02010600030101010101" pitchFamily="2" charset="-122"/>
                <a:cs typeface="Times New Roman" panose="02020603050405020304" pitchFamily="18" charset="0"/>
              </a:rPr>
              <a:t>和点集</a:t>
            </a:r>
            <a:r>
              <a:rPr lang="en-US" altLang="zh-CN" sz="2400" b="1" dirty="0">
                <a:latin typeface="宋体" panose="02010600030101010101" pitchFamily="2" charset="-122"/>
                <a:cs typeface="Times New Roman" panose="02020603050405020304" pitchFamily="18" charset="0"/>
              </a:rPr>
              <a:t>A</a:t>
            </a:r>
            <a:r>
              <a:rPr lang="zh-CN" altLang="en-US" sz="2400" b="1" dirty="0">
                <a:latin typeface="宋体" panose="02010600030101010101" pitchFamily="2" charset="-122"/>
                <a:cs typeface="Times New Roman" panose="02020603050405020304" pitchFamily="18" charset="0"/>
              </a:rPr>
              <a:t>、对边</a:t>
            </a:r>
            <a:r>
              <a:rPr lang="en-US" altLang="zh-CN" sz="2400" b="1" i="1" dirty="0" err="1">
                <a:latin typeface="宋体" panose="02010600030101010101" pitchFamily="2" charset="-122"/>
                <a:cs typeface="Times New Roman" panose="02020603050405020304" pitchFamily="18" charset="0"/>
              </a:rPr>
              <a:t>bp</a:t>
            </a:r>
            <a:r>
              <a:rPr lang="en-US" altLang="zh-CN" sz="2400" b="1" baseline="-25000" dirty="0" err="1">
                <a:latin typeface="宋体" panose="02010600030101010101" pitchFamily="2" charset="-122"/>
                <a:cs typeface="Times New Roman" panose="02020603050405020304" pitchFamily="18" charset="0"/>
              </a:rPr>
              <a:t>ul</a:t>
            </a:r>
            <a:r>
              <a:rPr lang="en-US" altLang="zh-CN" sz="2400" b="1" i="1" dirty="0">
                <a:latin typeface="宋体" panose="02010600030101010101" pitchFamily="2" charset="-122"/>
                <a:cs typeface="Times New Roman" panose="02020603050405020304" pitchFamily="18" charset="0"/>
              </a:rPr>
              <a:t> </a:t>
            </a:r>
            <a:r>
              <a:rPr lang="zh-CN" altLang="en-US" sz="2400" b="1" dirty="0">
                <a:latin typeface="宋体" panose="02010600030101010101" pitchFamily="2" charset="-122"/>
                <a:cs typeface="Times New Roman" panose="02020603050405020304" pitchFamily="18" charset="0"/>
              </a:rPr>
              <a:t>和点集</a:t>
            </a:r>
            <a:r>
              <a:rPr lang="en-US" altLang="zh-CN" sz="2400" b="1" dirty="0">
                <a:latin typeface="宋体" panose="02010600030101010101" pitchFamily="2" charset="-122"/>
                <a:cs typeface="Times New Roman" panose="02020603050405020304" pitchFamily="18" charset="0"/>
              </a:rPr>
              <a:t>B</a:t>
            </a:r>
            <a:r>
              <a:rPr lang="zh-CN" altLang="en-US" sz="2400" b="1" dirty="0">
                <a:latin typeface="宋体" panose="02010600030101010101" pitchFamily="2" charset="-122"/>
                <a:cs typeface="Times New Roman" panose="02020603050405020304" pitchFamily="18" charset="0"/>
              </a:rPr>
              <a:t>分别递归调用</a:t>
            </a:r>
            <a:endParaRPr lang="zh-CN" altLang="en-US" sz="2400" b="1"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0" y="1626235"/>
            <a:ext cx="9036050" cy="2583180"/>
          </a:xfrm>
        </p:spPr>
        <p:txBody>
          <a:bodyPr/>
          <a:lstStyle/>
          <a:p>
            <a:pPr marL="0" indent="0">
              <a:lnSpc>
                <a:spcPct val="90000"/>
              </a:lnSpc>
              <a:buNone/>
              <a:defRPr/>
            </a:pPr>
            <a:endParaRPr lang="zh-CN" altLang="en-US" b="1" dirty="0">
              <a:latin typeface="宋体" panose="02010600030101010101" pitchFamily="2" charset="-122"/>
              <a:ea typeface="宋体" panose="02010600030101010101" pitchFamily="2" charset="-122"/>
              <a:cs typeface="Times New Roman" panose="02020603050405020304" pitchFamily="18" charset="0"/>
            </a:endParaRPr>
          </a:p>
          <a:p>
            <a:pPr>
              <a:lnSpc>
                <a:spcPct val="90000"/>
              </a:lnSpc>
              <a:defRPr/>
            </a:pPr>
            <a:r>
              <a:rPr lang="zh-CN" altLang="en-US" sz="2400" b="1" dirty="0">
                <a:solidFill>
                  <a:srgbClr val="CC0099"/>
                </a:solidFill>
                <a:latin typeface="宋体" panose="02010600030101010101" pitchFamily="2" charset="-122"/>
                <a:ea typeface="宋体" panose="02010600030101010101" pitchFamily="2" charset="-122"/>
                <a:cs typeface="Times New Roman" panose="02020603050405020304" pitchFamily="18" charset="0"/>
              </a:rPr>
              <a:t>合并</a:t>
            </a:r>
            <a:endParaRPr lang="zh-CN" altLang="en-US" sz="2400" b="1" dirty="0">
              <a:solidFill>
                <a:srgbClr val="CC0099"/>
              </a:solidFill>
              <a:latin typeface="宋体" panose="02010600030101010101" pitchFamily="2" charset="-122"/>
              <a:ea typeface="宋体" panose="02010600030101010101" pitchFamily="2" charset="-122"/>
              <a:cs typeface="Times New Roman" panose="02020603050405020304" pitchFamily="18" charset="0"/>
            </a:endParaRPr>
          </a:p>
          <a:p>
            <a:pPr lvl="1">
              <a:lnSpc>
                <a:spcPct val="90000"/>
              </a:lnSpc>
              <a:defRPr/>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依次连接凸包上的顶点，得点集</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S</a:t>
            </a:r>
            <a:r>
              <a:rPr lang="en-US" altLang="zh-CN" sz="2400" b="1" baseline="-25000" dirty="0">
                <a:latin typeface="宋体" panose="02010600030101010101" pitchFamily="2" charset="-122"/>
                <a:ea typeface="宋体" panose="02010600030101010101" pitchFamily="2" charset="-122"/>
                <a:cs typeface="Times New Roman" panose="02020603050405020304" pitchFamily="18" charset="0"/>
              </a:rPr>
              <a:t>1</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的凸包，即点集</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S</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的上凸包</a:t>
            </a:r>
            <a:endParaRPr lang="zh-CN" altLang="en-US" sz="2400" b="1" dirty="0">
              <a:latin typeface="宋体" panose="02010600030101010101" pitchFamily="2" charset="-122"/>
              <a:ea typeface="宋体" panose="02010600030101010101" pitchFamily="2" charset="-122"/>
              <a:cs typeface="Times New Roman" panose="02020603050405020304" pitchFamily="18" charset="0"/>
            </a:endParaRPr>
          </a:p>
          <a:p>
            <a:pPr lvl="1">
              <a:lnSpc>
                <a:spcPct val="90000"/>
              </a:lnSpc>
              <a:defRPr/>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类似地，计算出点集</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S</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的下凸包</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，从而得到整个点集</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S</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的凸包</a:t>
            </a:r>
            <a:endParaRPr lang="zh-CN" altLang="en-US" sz="2400" b="1" dirty="0">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4"/>
          <p:cNvSpPr txBox="1">
            <a:spLocks noChangeArrowheads="1"/>
          </p:cNvSpPr>
          <p:nvPr/>
        </p:nvSpPr>
        <p:spPr bwMode="auto">
          <a:xfrm>
            <a:off x="257175" y="1268730"/>
            <a:ext cx="859345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400" b="1">
                <a:latin typeface="宋体" panose="02010600030101010101" pitchFamily="2" charset="-122"/>
              </a:rPr>
              <a:t>几何学中有这样一个定理：如果</a:t>
            </a:r>
            <a:r>
              <a:rPr kumimoji="1" lang="en-US" altLang="zh-CN" sz="2400" b="1" i="1">
                <a:latin typeface="宋体" panose="02010600030101010101" pitchFamily="2" charset="-122"/>
              </a:rPr>
              <a:t>p</a:t>
            </a:r>
            <a:r>
              <a:rPr kumimoji="1" lang="en-US" altLang="zh-CN" sz="2400" b="1" baseline="-30000">
                <a:latin typeface="宋体" panose="02010600030101010101" pitchFamily="2" charset="-122"/>
              </a:rPr>
              <a:t>1</a:t>
            </a:r>
            <a:r>
              <a:rPr kumimoji="1" lang="en-US" altLang="zh-CN" sz="2400" b="1">
                <a:latin typeface="宋体" panose="02010600030101010101" pitchFamily="2" charset="-122"/>
              </a:rPr>
              <a:t>=(</a:t>
            </a:r>
            <a:r>
              <a:rPr kumimoji="1" lang="en-US" altLang="zh-CN" sz="2400" b="1" i="1">
                <a:latin typeface="宋体" panose="02010600030101010101" pitchFamily="2" charset="-122"/>
              </a:rPr>
              <a:t>x</a:t>
            </a:r>
            <a:r>
              <a:rPr kumimoji="1" lang="en-US" altLang="zh-CN" sz="2400" b="1" baseline="-30000">
                <a:latin typeface="宋体" panose="02010600030101010101" pitchFamily="2" charset="-122"/>
              </a:rPr>
              <a:t>1</a:t>
            </a:r>
            <a:r>
              <a:rPr kumimoji="1" lang="en-US" altLang="zh-CN" sz="2400" b="1">
                <a:latin typeface="宋体" panose="02010600030101010101" pitchFamily="2" charset="-122"/>
              </a:rPr>
              <a:t>, </a:t>
            </a:r>
            <a:r>
              <a:rPr kumimoji="1" lang="en-US" altLang="zh-CN" sz="2400" b="1" i="1">
                <a:latin typeface="宋体" panose="02010600030101010101" pitchFamily="2" charset="-122"/>
              </a:rPr>
              <a:t>y</a:t>
            </a:r>
            <a:r>
              <a:rPr kumimoji="1" lang="en-US" altLang="zh-CN" sz="2400" b="1" baseline="-30000">
                <a:latin typeface="宋体" panose="02010600030101010101" pitchFamily="2" charset="-122"/>
              </a:rPr>
              <a:t>1</a:t>
            </a:r>
            <a:r>
              <a:rPr kumimoji="1" lang="en-US" altLang="zh-CN" sz="2400" b="1">
                <a:latin typeface="宋体" panose="02010600030101010101" pitchFamily="2" charset="-122"/>
              </a:rPr>
              <a:t>),</a:t>
            </a:r>
            <a:r>
              <a:rPr kumimoji="1" lang="en-US" altLang="zh-CN" sz="2400" b="1" i="1">
                <a:latin typeface="宋体" panose="02010600030101010101" pitchFamily="2" charset="-122"/>
              </a:rPr>
              <a:t> p</a:t>
            </a:r>
            <a:r>
              <a:rPr kumimoji="1" lang="en-US" altLang="zh-CN" sz="2400" b="1" baseline="-30000">
                <a:latin typeface="宋体" panose="02010600030101010101" pitchFamily="2" charset="-122"/>
              </a:rPr>
              <a:t>2</a:t>
            </a:r>
            <a:r>
              <a:rPr kumimoji="1" lang="en-US" altLang="zh-CN" sz="2400" b="1">
                <a:latin typeface="宋体" panose="02010600030101010101" pitchFamily="2" charset="-122"/>
              </a:rPr>
              <a:t>=(</a:t>
            </a:r>
            <a:r>
              <a:rPr kumimoji="1" lang="en-US" altLang="zh-CN" sz="2400" b="1" i="1">
                <a:latin typeface="宋体" panose="02010600030101010101" pitchFamily="2" charset="-122"/>
              </a:rPr>
              <a:t>x</a:t>
            </a:r>
            <a:r>
              <a:rPr kumimoji="1" lang="en-US" altLang="zh-CN" sz="2400" b="1" baseline="-30000">
                <a:latin typeface="宋体" panose="02010600030101010101" pitchFamily="2" charset="-122"/>
              </a:rPr>
              <a:t>2</a:t>
            </a:r>
            <a:r>
              <a:rPr kumimoji="1" lang="en-US" altLang="zh-CN" sz="2400" b="1">
                <a:latin typeface="宋体" panose="02010600030101010101" pitchFamily="2" charset="-122"/>
              </a:rPr>
              <a:t>, </a:t>
            </a:r>
            <a:r>
              <a:rPr kumimoji="1" lang="en-US" altLang="zh-CN" sz="2400" b="1" i="1">
                <a:latin typeface="宋体" panose="02010600030101010101" pitchFamily="2" charset="-122"/>
              </a:rPr>
              <a:t>y</a:t>
            </a:r>
            <a:r>
              <a:rPr kumimoji="1" lang="en-US" altLang="zh-CN" sz="2400" b="1" baseline="-30000">
                <a:latin typeface="宋体" panose="02010600030101010101" pitchFamily="2" charset="-122"/>
              </a:rPr>
              <a:t>2</a:t>
            </a:r>
            <a:r>
              <a:rPr kumimoji="1" lang="en-US" altLang="zh-CN" sz="2400" b="1">
                <a:latin typeface="宋体" panose="02010600030101010101" pitchFamily="2" charset="-122"/>
              </a:rPr>
              <a:t>),</a:t>
            </a:r>
            <a:r>
              <a:rPr kumimoji="1" lang="en-US" altLang="zh-CN" sz="2400" b="1" i="1">
                <a:latin typeface="宋体" panose="02010600030101010101" pitchFamily="2" charset="-122"/>
              </a:rPr>
              <a:t> p</a:t>
            </a:r>
            <a:r>
              <a:rPr kumimoji="1" lang="en-US" altLang="zh-CN" sz="2400" b="1" baseline="-30000">
                <a:latin typeface="宋体" panose="02010600030101010101" pitchFamily="2" charset="-122"/>
              </a:rPr>
              <a:t>3</a:t>
            </a:r>
            <a:r>
              <a:rPr kumimoji="1" lang="en-US" altLang="zh-CN" sz="2400" b="1">
                <a:latin typeface="宋体" panose="02010600030101010101" pitchFamily="2" charset="-122"/>
              </a:rPr>
              <a:t>=(</a:t>
            </a:r>
            <a:r>
              <a:rPr kumimoji="1" lang="en-US" altLang="zh-CN" sz="2400" b="1" i="1">
                <a:latin typeface="宋体" panose="02010600030101010101" pitchFamily="2" charset="-122"/>
              </a:rPr>
              <a:t>x</a:t>
            </a:r>
            <a:r>
              <a:rPr kumimoji="1" lang="en-US" altLang="zh-CN" sz="2400" b="1" baseline="-30000">
                <a:latin typeface="宋体" panose="02010600030101010101" pitchFamily="2" charset="-122"/>
              </a:rPr>
              <a:t>3</a:t>
            </a:r>
            <a:r>
              <a:rPr kumimoji="1" lang="en-US" altLang="zh-CN" sz="2400" b="1">
                <a:latin typeface="宋体" panose="02010600030101010101" pitchFamily="2" charset="-122"/>
              </a:rPr>
              <a:t>, </a:t>
            </a:r>
            <a:r>
              <a:rPr kumimoji="1" lang="en-US" altLang="zh-CN" sz="2400" b="1" i="1">
                <a:latin typeface="宋体" panose="02010600030101010101" pitchFamily="2" charset="-122"/>
              </a:rPr>
              <a:t>y</a:t>
            </a:r>
            <a:r>
              <a:rPr kumimoji="1" lang="en-US" altLang="zh-CN" sz="2400" b="1" baseline="-30000">
                <a:latin typeface="宋体" panose="02010600030101010101" pitchFamily="2" charset="-122"/>
              </a:rPr>
              <a:t>3</a:t>
            </a:r>
            <a:r>
              <a:rPr kumimoji="1" lang="en-US" altLang="zh-CN" sz="2400" b="1">
                <a:latin typeface="宋体" panose="02010600030101010101" pitchFamily="2" charset="-122"/>
              </a:rPr>
              <a:t>)</a:t>
            </a:r>
            <a:r>
              <a:rPr kumimoji="1" lang="zh-CN" altLang="en-US" sz="2400" b="1">
                <a:latin typeface="宋体" panose="02010600030101010101" pitchFamily="2" charset="-122"/>
              </a:rPr>
              <a:t>是平面上的任意三个点，则三角形</a:t>
            </a:r>
            <a:r>
              <a:rPr kumimoji="1" lang="en-US" altLang="zh-CN" sz="2400" b="1" i="1">
                <a:latin typeface="宋体" panose="02010600030101010101" pitchFamily="2" charset="-122"/>
              </a:rPr>
              <a:t>p</a:t>
            </a:r>
            <a:r>
              <a:rPr kumimoji="1" lang="en-US" altLang="zh-CN" sz="2400" b="1" baseline="-30000">
                <a:latin typeface="宋体" panose="02010600030101010101" pitchFamily="2" charset="-122"/>
              </a:rPr>
              <a:t>1</a:t>
            </a:r>
            <a:r>
              <a:rPr kumimoji="1" lang="en-US" altLang="zh-CN" sz="2400" b="1" i="1">
                <a:latin typeface="宋体" panose="02010600030101010101" pitchFamily="2" charset="-122"/>
              </a:rPr>
              <a:t>p</a:t>
            </a:r>
            <a:r>
              <a:rPr kumimoji="1" lang="en-US" altLang="zh-CN" sz="2400" b="1" baseline="-30000">
                <a:latin typeface="宋体" panose="02010600030101010101" pitchFamily="2" charset="-122"/>
              </a:rPr>
              <a:t>2</a:t>
            </a:r>
            <a:r>
              <a:rPr kumimoji="1" lang="en-US" altLang="zh-CN" sz="2400" b="1" i="1">
                <a:latin typeface="宋体" panose="02010600030101010101" pitchFamily="2" charset="-122"/>
              </a:rPr>
              <a:t>p</a:t>
            </a:r>
            <a:r>
              <a:rPr kumimoji="1" lang="en-US" altLang="zh-CN" sz="2400" b="1" baseline="-30000">
                <a:latin typeface="宋体" panose="02010600030101010101" pitchFamily="2" charset="-122"/>
              </a:rPr>
              <a:t>3</a:t>
            </a:r>
            <a:r>
              <a:rPr kumimoji="1" lang="zh-CN" altLang="en-US" sz="2400" b="1">
                <a:latin typeface="宋体" panose="02010600030101010101" pitchFamily="2" charset="-122"/>
              </a:rPr>
              <a:t>的面积等于下面这个行列式的绝对值的一半：</a:t>
            </a:r>
            <a:endParaRPr kumimoji="1" lang="zh-CN" altLang="en-US" sz="2400" b="1">
              <a:latin typeface="宋体" panose="02010600030101010101" pitchFamily="2" charset="-122"/>
            </a:endParaRPr>
          </a:p>
        </p:txBody>
      </p:sp>
      <p:sp>
        <p:nvSpPr>
          <p:cNvPr id="116739" name="Text Box 5"/>
          <p:cNvSpPr txBox="1">
            <a:spLocks noChangeArrowheads="1"/>
          </p:cNvSpPr>
          <p:nvPr/>
        </p:nvSpPr>
        <p:spPr bwMode="auto">
          <a:xfrm>
            <a:off x="375285" y="4785995"/>
            <a:ext cx="861250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400" b="1">
                <a:latin typeface="宋体" panose="02010600030101010101" pitchFamily="2" charset="-122"/>
              </a:rPr>
              <a:t>当且仅当点</a:t>
            </a:r>
            <a:r>
              <a:rPr kumimoji="1" lang="en-US" altLang="zh-CN" sz="2400" b="1">
                <a:latin typeface="宋体" panose="02010600030101010101" pitchFamily="2" charset="-122"/>
              </a:rPr>
              <a:t>p3=(x3, y3)</a:t>
            </a:r>
            <a:r>
              <a:rPr kumimoji="1" lang="zh-CN" altLang="en-US" sz="2400" b="1">
                <a:latin typeface="宋体" panose="02010600030101010101" pitchFamily="2" charset="-122"/>
              </a:rPr>
              <a:t>位于直线</a:t>
            </a:r>
            <a:r>
              <a:rPr kumimoji="1" lang="en-US" altLang="zh-CN" sz="2400" b="1">
                <a:latin typeface="宋体" panose="02010600030101010101" pitchFamily="2" charset="-122"/>
              </a:rPr>
              <a:t>p1p2</a:t>
            </a:r>
            <a:r>
              <a:rPr kumimoji="1" lang="zh-CN" altLang="en-US" sz="2400" b="1">
                <a:latin typeface="宋体" panose="02010600030101010101" pitchFamily="2" charset="-122"/>
              </a:rPr>
              <a:t>的下侧时，该式的符号为正。</a:t>
            </a:r>
            <a:r>
              <a:rPr kumimoji="1" lang="zh-CN" altLang="en-US" sz="2400" b="1">
                <a:solidFill>
                  <a:srgbClr val="CC0099"/>
                </a:solidFill>
                <a:latin typeface="宋体" panose="02010600030101010101" pitchFamily="2" charset="-122"/>
              </a:rPr>
              <a:t>可以在一个常数时间内</a:t>
            </a:r>
            <a:r>
              <a:rPr kumimoji="1" lang="zh-CN" altLang="en-US" sz="2400" b="1">
                <a:latin typeface="宋体" panose="02010600030101010101" pitchFamily="2" charset="-122"/>
              </a:rPr>
              <a:t>检查一个点是否位于两个点确定的直线的下侧，并且可以求得这个点到该直线的距离。</a:t>
            </a:r>
            <a:endParaRPr kumimoji="1" lang="zh-CN" altLang="en-US" sz="2400" b="1">
              <a:latin typeface="宋体" panose="02010600030101010101" pitchFamily="2" charset="-122"/>
            </a:endParaRPr>
          </a:p>
        </p:txBody>
      </p:sp>
      <p:sp>
        <p:nvSpPr>
          <p:cNvPr id="116740" name="Rectangle 60"/>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nvGrpSpPr>
          <p:cNvPr id="116741" name="Group 110"/>
          <p:cNvGrpSpPr/>
          <p:nvPr/>
        </p:nvGrpSpPr>
        <p:grpSpPr bwMode="auto">
          <a:xfrm>
            <a:off x="960755" y="2919730"/>
            <a:ext cx="7266305" cy="1658620"/>
            <a:chOff x="930" y="1842"/>
            <a:chExt cx="4097" cy="862"/>
          </a:xfrm>
        </p:grpSpPr>
        <p:sp>
          <p:nvSpPr>
            <p:cNvPr id="116744" name="AutoShape 61"/>
            <p:cNvSpPr>
              <a:spLocks noChangeAspect="1" noChangeArrowheads="1" noTextEdit="1"/>
            </p:cNvSpPr>
            <p:nvPr/>
          </p:nvSpPr>
          <p:spPr bwMode="auto">
            <a:xfrm>
              <a:off x="930" y="1842"/>
              <a:ext cx="4079"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6745" name="Line 63"/>
            <p:cNvSpPr>
              <a:spLocks noChangeShapeType="1"/>
            </p:cNvSpPr>
            <p:nvPr/>
          </p:nvSpPr>
          <p:spPr bwMode="auto">
            <a:xfrm>
              <a:off x="964" y="1882"/>
              <a:ext cx="2" cy="78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746" name="Line 64"/>
            <p:cNvSpPr>
              <a:spLocks noChangeShapeType="1"/>
            </p:cNvSpPr>
            <p:nvPr/>
          </p:nvSpPr>
          <p:spPr bwMode="auto">
            <a:xfrm>
              <a:off x="2119" y="1882"/>
              <a:ext cx="1" cy="78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747" name="Rectangle 65"/>
            <p:cNvSpPr>
              <a:spLocks noChangeArrowheads="1"/>
            </p:cNvSpPr>
            <p:nvPr/>
          </p:nvSpPr>
          <p:spPr bwMode="auto">
            <a:xfrm>
              <a:off x="4947" y="2251"/>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Times New Roman" panose="02020603050405020304" pitchFamily="18" charset="0"/>
                </a:rPr>
                <a:t>3</a:t>
              </a:r>
              <a:endParaRPr lang="en-US" altLang="zh-CN" b="1"/>
            </a:p>
          </p:txBody>
        </p:sp>
        <p:sp>
          <p:nvSpPr>
            <p:cNvPr id="116748" name="Rectangle 66"/>
            <p:cNvSpPr>
              <a:spLocks noChangeArrowheads="1"/>
            </p:cNvSpPr>
            <p:nvPr/>
          </p:nvSpPr>
          <p:spPr bwMode="auto">
            <a:xfrm>
              <a:off x="4830" y="2251"/>
              <a:ext cx="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Times New Roman" panose="02020603050405020304" pitchFamily="18" charset="0"/>
                </a:rPr>
                <a:t>1</a:t>
              </a:r>
              <a:endParaRPr lang="en-US" altLang="zh-CN" b="1"/>
            </a:p>
          </p:txBody>
        </p:sp>
        <p:sp>
          <p:nvSpPr>
            <p:cNvPr id="116749" name="Rectangle 67"/>
            <p:cNvSpPr>
              <a:spLocks noChangeArrowheads="1"/>
            </p:cNvSpPr>
            <p:nvPr/>
          </p:nvSpPr>
          <p:spPr bwMode="auto">
            <a:xfrm>
              <a:off x="4513" y="2251"/>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Times New Roman" panose="02020603050405020304" pitchFamily="18" charset="0"/>
                </a:rPr>
                <a:t>1</a:t>
              </a:r>
              <a:endParaRPr lang="en-US" altLang="zh-CN" b="1"/>
            </a:p>
          </p:txBody>
        </p:sp>
        <p:sp>
          <p:nvSpPr>
            <p:cNvPr id="116750" name="Rectangle 68"/>
            <p:cNvSpPr>
              <a:spLocks noChangeArrowheads="1"/>
            </p:cNvSpPr>
            <p:nvPr/>
          </p:nvSpPr>
          <p:spPr bwMode="auto">
            <a:xfrm>
              <a:off x="4332" y="2251"/>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Times New Roman" panose="02020603050405020304" pitchFamily="18" charset="0"/>
                </a:rPr>
                <a:t>2</a:t>
              </a:r>
              <a:endParaRPr lang="en-US" altLang="zh-CN" b="1"/>
            </a:p>
          </p:txBody>
        </p:sp>
        <p:sp>
          <p:nvSpPr>
            <p:cNvPr id="116751" name="Rectangle 69"/>
            <p:cNvSpPr>
              <a:spLocks noChangeArrowheads="1"/>
            </p:cNvSpPr>
            <p:nvPr/>
          </p:nvSpPr>
          <p:spPr bwMode="auto">
            <a:xfrm>
              <a:off x="4014" y="2251"/>
              <a:ext cx="8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Times New Roman" panose="02020603050405020304" pitchFamily="18" charset="0"/>
                </a:rPr>
                <a:t>2</a:t>
              </a:r>
              <a:endParaRPr lang="en-US" altLang="zh-CN" b="1"/>
            </a:p>
          </p:txBody>
        </p:sp>
        <p:sp>
          <p:nvSpPr>
            <p:cNvPr id="116752" name="Rectangle 70"/>
            <p:cNvSpPr>
              <a:spLocks noChangeArrowheads="1"/>
            </p:cNvSpPr>
            <p:nvPr/>
          </p:nvSpPr>
          <p:spPr bwMode="auto">
            <a:xfrm>
              <a:off x="3833" y="2251"/>
              <a:ext cx="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Times New Roman" panose="02020603050405020304" pitchFamily="18" charset="0"/>
                </a:rPr>
                <a:t>3</a:t>
              </a:r>
              <a:endParaRPr lang="en-US" altLang="zh-CN" b="1"/>
            </a:p>
          </p:txBody>
        </p:sp>
        <p:sp>
          <p:nvSpPr>
            <p:cNvPr id="116753" name="Rectangle 71"/>
            <p:cNvSpPr>
              <a:spLocks noChangeArrowheads="1"/>
            </p:cNvSpPr>
            <p:nvPr/>
          </p:nvSpPr>
          <p:spPr bwMode="auto">
            <a:xfrm>
              <a:off x="3515" y="2251"/>
              <a:ext cx="8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Times New Roman" panose="02020603050405020304" pitchFamily="18" charset="0"/>
                </a:rPr>
                <a:t>3</a:t>
              </a:r>
              <a:endParaRPr lang="en-US" altLang="zh-CN" b="1"/>
            </a:p>
          </p:txBody>
        </p:sp>
        <p:sp>
          <p:nvSpPr>
            <p:cNvPr id="116754" name="Rectangle 72"/>
            <p:cNvSpPr>
              <a:spLocks noChangeArrowheads="1"/>
            </p:cNvSpPr>
            <p:nvPr/>
          </p:nvSpPr>
          <p:spPr bwMode="auto">
            <a:xfrm>
              <a:off x="3379" y="2251"/>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Times New Roman" panose="02020603050405020304" pitchFamily="18" charset="0"/>
                </a:rPr>
                <a:t>2</a:t>
              </a:r>
              <a:endParaRPr lang="en-US" altLang="zh-CN" b="1"/>
            </a:p>
          </p:txBody>
        </p:sp>
        <p:sp>
          <p:nvSpPr>
            <p:cNvPr id="116755" name="Rectangle 73"/>
            <p:cNvSpPr>
              <a:spLocks noChangeArrowheads="1"/>
            </p:cNvSpPr>
            <p:nvPr/>
          </p:nvSpPr>
          <p:spPr bwMode="auto">
            <a:xfrm>
              <a:off x="3036" y="2251"/>
              <a:ext cx="8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Times New Roman" panose="02020603050405020304" pitchFamily="18" charset="0"/>
                </a:rPr>
                <a:t>1</a:t>
              </a:r>
              <a:endParaRPr lang="en-US" altLang="zh-CN" b="1"/>
            </a:p>
          </p:txBody>
        </p:sp>
        <p:sp>
          <p:nvSpPr>
            <p:cNvPr id="116756" name="Rectangle 74"/>
            <p:cNvSpPr>
              <a:spLocks noChangeArrowheads="1"/>
            </p:cNvSpPr>
            <p:nvPr/>
          </p:nvSpPr>
          <p:spPr bwMode="auto">
            <a:xfrm>
              <a:off x="2880" y="2251"/>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Times New Roman" panose="02020603050405020304" pitchFamily="18" charset="0"/>
                </a:rPr>
                <a:t>3</a:t>
              </a:r>
              <a:endParaRPr lang="en-US" altLang="zh-CN" b="1"/>
            </a:p>
          </p:txBody>
        </p:sp>
        <p:sp>
          <p:nvSpPr>
            <p:cNvPr id="116757" name="Rectangle 75"/>
            <p:cNvSpPr>
              <a:spLocks noChangeArrowheads="1"/>
            </p:cNvSpPr>
            <p:nvPr/>
          </p:nvSpPr>
          <p:spPr bwMode="auto">
            <a:xfrm>
              <a:off x="2562" y="2251"/>
              <a:ext cx="8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Times New Roman" panose="02020603050405020304" pitchFamily="18" charset="0"/>
                </a:rPr>
                <a:t>2</a:t>
              </a:r>
              <a:endParaRPr lang="en-US" altLang="zh-CN" b="1"/>
            </a:p>
          </p:txBody>
        </p:sp>
        <p:sp>
          <p:nvSpPr>
            <p:cNvPr id="116758" name="Rectangle 76"/>
            <p:cNvSpPr>
              <a:spLocks noChangeArrowheads="1"/>
            </p:cNvSpPr>
            <p:nvPr/>
          </p:nvSpPr>
          <p:spPr bwMode="auto">
            <a:xfrm>
              <a:off x="2426" y="2251"/>
              <a:ext cx="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Times New Roman" panose="02020603050405020304" pitchFamily="18" charset="0"/>
                </a:rPr>
                <a:t>1</a:t>
              </a:r>
              <a:endParaRPr lang="en-US" altLang="zh-CN" b="1"/>
            </a:p>
          </p:txBody>
        </p:sp>
        <p:sp>
          <p:nvSpPr>
            <p:cNvPr id="116759" name="Rectangle 77"/>
            <p:cNvSpPr>
              <a:spLocks noChangeArrowheads="1"/>
            </p:cNvSpPr>
            <p:nvPr/>
          </p:nvSpPr>
          <p:spPr bwMode="auto">
            <a:xfrm>
              <a:off x="1655" y="2523"/>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Times New Roman" panose="02020603050405020304" pitchFamily="18" charset="0"/>
                </a:rPr>
                <a:t>3</a:t>
              </a:r>
              <a:endParaRPr lang="en-US" altLang="zh-CN" b="1"/>
            </a:p>
          </p:txBody>
        </p:sp>
        <p:sp>
          <p:nvSpPr>
            <p:cNvPr id="116760" name="Rectangle 78"/>
            <p:cNvSpPr>
              <a:spLocks noChangeArrowheads="1"/>
            </p:cNvSpPr>
            <p:nvPr/>
          </p:nvSpPr>
          <p:spPr bwMode="auto">
            <a:xfrm>
              <a:off x="1111" y="2523"/>
              <a:ext cx="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Times New Roman" panose="02020603050405020304" pitchFamily="18" charset="0"/>
                </a:rPr>
                <a:t>3</a:t>
              </a:r>
              <a:endParaRPr lang="en-US" altLang="zh-CN" b="1"/>
            </a:p>
          </p:txBody>
        </p:sp>
        <p:sp>
          <p:nvSpPr>
            <p:cNvPr id="116761" name="Rectangle 79"/>
            <p:cNvSpPr>
              <a:spLocks noChangeArrowheads="1"/>
            </p:cNvSpPr>
            <p:nvPr/>
          </p:nvSpPr>
          <p:spPr bwMode="auto">
            <a:xfrm>
              <a:off x="1610" y="2251"/>
              <a:ext cx="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Times New Roman" panose="02020603050405020304" pitchFamily="18" charset="0"/>
                </a:rPr>
                <a:t>2</a:t>
              </a:r>
              <a:endParaRPr lang="en-US" altLang="zh-CN" b="1"/>
            </a:p>
          </p:txBody>
        </p:sp>
        <p:sp>
          <p:nvSpPr>
            <p:cNvPr id="116762" name="Rectangle 80"/>
            <p:cNvSpPr>
              <a:spLocks noChangeArrowheads="1"/>
            </p:cNvSpPr>
            <p:nvPr/>
          </p:nvSpPr>
          <p:spPr bwMode="auto">
            <a:xfrm>
              <a:off x="1111" y="2251"/>
              <a:ext cx="7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Times New Roman" panose="02020603050405020304" pitchFamily="18" charset="0"/>
                </a:rPr>
                <a:t>2</a:t>
              </a:r>
              <a:endParaRPr lang="en-US" altLang="zh-CN" b="1"/>
            </a:p>
          </p:txBody>
        </p:sp>
        <p:sp>
          <p:nvSpPr>
            <p:cNvPr id="116763" name="Rectangle 81"/>
            <p:cNvSpPr>
              <a:spLocks noChangeArrowheads="1"/>
            </p:cNvSpPr>
            <p:nvPr/>
          </p:nvSpPr>
          <p:spPr bwMode="auto">
            <a:xfrm>
              <a:off x="1610" y="1979"/>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Times New Roman" panose="02020603050405020304" pitchFamily="18" charset="0"/>
                </a:rPr>
                <a:t>1</a:t>
              </a:r>
              <a:endParaRPr lang="en-US" altLang="zh-CN" b="1"/>
            </a:p>
          </p:txBody>
        </p:sp>
        <p:sp>
          <p:nvSpPr>
            <p:cNvPr id="116764" name="Rectangle 82"/>
            <p:cNvSpPr>
              <a:spLocks noChangeArrowheads="1"/>
            </p:cNvSpPr>
            <p:nvPr/>
          </p:nvSpPr>
          <p:spPr bwMode="auto">
            <a:xfrm>
              <a:off x="1111" y="1933"/>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Times New Roman" panose="02020603050405020304" pitchFamily="18" charset="0"/>
                </a:rPr>
                <a:t>1</a:t>
              </a:r>
              <a:endParaRPr lang="en-US" altLang="zh-CN" b="1"/>
            </a:p>
          </p:txBody>
        </p:sp>
        <p:sp>
          <p:nvSpPr>
            <p:cNvPr id="116765" name="Rectangle 83"/>
            <p:cNvSpPr>
              <a:spLocks noChangeArrowheads="1"/>
            </p:cNvSpPr>
            <p:nvPr/>
          </p:nvSpPr>
          <p:spPr bwMode="auto">
            <a:xfrm>
              <a:off x="2018" y="2478"/>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Times New Roman" panose="02020603050405020304" pitchFamily="18" charset="0"/>
                </a:rPr>
                <a:t>1</a:t>
              </a:r>
              <a:endParaRPr lang="en-US" altLang="zh-CN" b="1"/>
            </a:p>
          </p:txBody>
        </p:sp>
        <p:sp>
          <p:nvSpPr>
            <p:cNvPr id="116766" name="Rectangle 84"/>
            <p:cNvSpPr>
              <a:spLocks noChangeArrowheads="1"/>
            </p:cNvSpPr>
            <p:nvPr/>
          </p:nvSpPr>
          <p:spPr bwMode="auto">
            <a:xfrm>
              <a:off x="2018" y="2205"/>
              <a:ext cx="8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Times New Roman" panose="02020603050405020304" pitchFamily="18" charset="0"/>
                </a:rPr>
                <a:t>1</a:t>
              </a:r>
              <a:endParaRPr lang="en-US" altLang="zh-CN" b="1"/>
            </a:p>
          </p:txBody>
        </p:sp>
        <p:sp>
          <p:nvSpPr>
            <p:cNvPr id="116767" name="Rectangle 85"/>
            <p:cNvSpPr>
              <a:spLocks noChangeArrowheads="1"/>
            </p:cNvSpPr>
            <p:nvPr/>
          </p:nvSpPr>
          <p:spPr bwMode="auto">
            <a:xfrm>
              <a:off x="2018" y="1933"/>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Times New Roman" panose="02020603050405020304" pitchFamily="18" charset="0"/>
                </a:rPr>
                <a:t>1</a:t>
              </a:r>
              <a:endParaRPr lang="en-US" altLang="zh-CN" b="1"/>
            </a:p>
          </p:txBody>
        </p:sp>
        <p:sp>
          <p:nvSpPr>
            <p:cNvPr id="116768" name="Rectangle 86"/>
            <p:cNvSpPr>
              <a:spLocks noChangeArrowheads="1"/>
            </p:cNvSpPr>
            <p:nvPr/>
          </p:nvSpPr>
          <p:spPr bwMode="auto">
            <a:xfrm>
              <a:off x="4887" y="2154"/>
              <a:ext cx="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i="1">
                  <a:solidFill>
                    <a:srgbClr val="000000"/>
                  </a:solidFill>
                  <a:latin typeface="Times New Roman" panose="02020603050405020304" pitchFamily="18" charset="0"/>
                </a:rPr>
                <a:t>y</a:t>
              </a:r>
              <a:endParaRPr lang="en-US" altLang="zh-CN" b="1"/>
            </a:p>
          </p:txBody>
        </p:sp>
        <p:sp>
          <p:nvSpPr>
            <p:cNvPr id="116769" name="Rectangle 87"/>
            <p:cNvSpPr>
              <a:spLocks noChangeArrowheads="1"/>
            </p:cNvSpPr>
            <p:nvPr/>
          </p:nvSpPr>
          <p:spPr bwMode="auto">
            <a:xfrm>
              <a:off x="4744" y="2154"/>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i="1">
                  <a:solidFill>
                    <a:srgbClr val="000000"/>
                  </a:solidFill>
                  <a:latin typeface="Times New Roman" panose="02020603050405020304" pitchFamily="18" charset="0"/>
                </a:rPr>
                <a:t>x</a:t>
              </a:r>
              <a:endParaRPr lang="en-US" altLang="zh-CN" b="1"/>
            </a:p>
          </p:txBody>
        </p:sp>
        <p:sp>
          <p:nvSpPr>
            <p:cNvPr id="116770" name="Rectangle 88"/>
            <p:cNvSpPr>
              <a:spLocks noChangeArrowheads="1"/>
            </p:cNvSpPr>
            <p:nvPr/>
          </p:nvSpPr>
          <p:spPr bwMode="auto">
            <a:xfrm>
              <a:off x="4437" y="2154"/>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i="1">
                  <a:solidFill>
                    <a:srgbClr val="000000"/>
                  </a:solidFill>
                  <a:latin typeface="Times New Roman" panose="02020603050405020304" pitchFamily="18" charset="0"/>
                </a:rPr>
                <a:t>y</a:t>
              </a:r>
              <a:endParaRPr lang="en-US" altLang="zh-CN" b="1"/>
            </a:p>
          </p:txBody>
        </p:sp>
        <p:sp>
          <p:nvSpPr>
            <p:cNvPr id="116771" name="Rectangle 89"/>
            <p:cNvSpPr>
              <a:spLocks noChangeArrowheads="1"/>
            </p:cNvSpPr>
            <p:nvPr/>
          </p:nvSpPr>
          <p:spPr bwMode="auto">
            <a:xfrm>
              <a:off x="4273" y="2154"/>
              <a:ext cx="8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i="1">
                  <a:solidFill>
                    <a:srgbClr val="000000"/>
                  </a:solidFill>
                  <a:latin typeface="Times New Roman" panose="02020603050405020304" pitchFamily="18" charset="0"/>
                </a:rPr>
                <a:t>x</a:t>
              </a:r>
              <a:endParaRPr lang="en-US" altLang="zh-CN" b="1"/>
            </a:p>
          </p:txBody>
        </p:sp>
        <p:sp>
          <p:nvSpPr>
            <p:cNvPr id="116772" name="Rectangle 90"/>
            <p:cNvSpPr>
              <a:spLocks noChangeArrowheads="1"/>
            </p:cNvSpPr>
            <p:nvPr/>
          </p:nvSpPr>
          <p:spPr bwMode="auto">
            <a:xfrm>
              <a:off x="3969" y="2160"/>
              <a:ext cx="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i="1">
                  <a:solidFill>
                    <a:srgbClr val="000000"/>
                  </a:solidFill>
                  <a:latin typeface="Times New Roman" panose="02020603050405020304" pitchFamily="18" charset="0"/>
                </a:rPr>
                <a:t>y</a:t>
              </a:r>
              <a:endParaRPr lang="en-US" altLang="zh-CN" b="1"/>
            </a:p>
          </p:txBody>
        </p:sp>
        <p:sp>
          <p:nvSpPr>
            <p:cNvPr id="116773" name="Rectangle 91"/>
            <p:cNvSpPr>
              <a:spLocks noChangeArrowheads="1"/>
            </p:cNvSpPr>
            <p:nvPr/>
          </p:nvSpPr>
          <p:spPr bwMode="auto">
            <a:xfrm>
              <a:off x="3789" y="2154"/>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i="1">
                  <a:solidFill>
                    <a:srgbClr val="000000"/>
                  </a:solidFill>
                  <a:latin typeface="Times New Roman" panose="02020603050405020304" pitchFamily="18" charset="0"/>
                </a:rPr>
                <a:t>x</a:t>
              </a:r>
              <a:endParaRPr lang="en-US" altLang="zh-CN" b="1"/>
            </a:p>
          </p:txBody>
        </p:sp>
        <p:sp>
          <p:nvSpPr>
            <p:cNvPr id="116774" name="Rectangle 92"/>
            <p:cNvSpPr>
              <a:spLocks noChangeArrowheads="1"/>
            </p:cNvSpPr>
            <p:nvPr/>
          </p:nvSpPr>
          <p:spPr bwMode="auto">
            <a:xfrm>
              <a:off x="3468" y="2154"/>
              <a:ext cx="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i="1">
                  <a:solidFill>
                    <a:srgbClr val="000000"/>
                  </a:solidFill>
                  <a:latin typeface="Times New Roman" panose="02020603050405020304" pitchFamily="18" charset="0"/>
                </a:rPr>
                <a:t>y</a:t>
              </a:r>
              <a:endParaRPr lang="en-US" altLang="zh-CN" b="1"/>
            </a:p>
          </p:txBody>
        </p:sp>
        <p:sp>
          <p:nvSpPr>
            <p:cNvPr id="116775" name="Rectangle 93"/>
            <p:cNvSpPr>
              <a:spLocks noChangeArrowheads="1"/>
            </p:cNvSpPr>
            <p:nvPr/>
          </p:nvSpPr>
          <p:spPr bwMode="auto">
            <a:xfrm>
              <a:off x="3304" y="2154"/>
              <a:ext cx="8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i="1">
                  <a:solidFill>
                    <a:srgbClr val="000000"/>
                  </a:solidFill>
                  <a:latin typeface="Times New Roman" panose="02020603050405020304" pitchFamily="18" charset="0"/>
                </a:rPr>
                <a:t>x</a:t>
              </a:r>
              <a:endParaRPr lang="en-US" altLang="zh-CN" b="1"/>
            </a:p>
          </p:txBody>
        </p:sp>
        <p:sp>
          <p:nvSpPr>
            <p:cNvPr id="116776" name="Rectangle 94"/>
            <p:cNvSpPr>
              <a:spLocks noChangeArrowheads="1"/>
            </p:cNvSpPr>
            <p:nvPr/>
          </p:nvSpPr>
          <p:spPr bwMode="auto">
            <a:xfrm>
              <a:off x="2992" y="2154"/>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i="1">
                  <a:solidFill>
                    <a:srgbClr val="000000"/>
                  </a:solidFill>
                  <a:latin typeface="Times New Roman" panose="02020603050405020304" pitchFamily="18" charset="0"/>
                </a:rPr>
                <a:t>y</a:t>
              </a:r>
              <a:endParaRPr lang="en-US" altLang="zh-CN" b="1"/>
            </a:p>
          </p:txBody>
        </p:sp>
        <p:sp>
          <p:nvSpPr>
            <p:cNvPr id="116777" name="Rectangle 95"/>
            <p:cNvSpPr>
              <a:spLocks noChangeArrowheads="1"/>
            </p:cNvSpPr>
            <p:nvPr/>
          </p:nvSpPr>
          <p:spPr bwMode="auto">
            <a:xfrm>
              <a:off x="2837" y="2154"/>
              <a:ext cx="8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i="1">
                  <a:solidFill>
                    <a:srgbClr val="000000"/>
                  </a:solidFill>
                  <a:latin typeface="Times New Roman" panose="02020603050405020304" pitchFamily="18" charset="0"/>
                </a:rPr>
                <a:t>x</a:t>
              </a:r>
              <a:endParaRPr lang="en-US" altLang="zh-CN" b="1"/>
            </a:p>
          </p:txBody>
        </p:sp>
        <p:sp>
          <p:nvSpPr>
            <p:cNvPr id="116778" name="Rectangle 96"/>
            <p:cNvSpPr>
              <a:spLocks noChangeArrowheads="1"/>
            </p:cNvSpPr>
            <p:nvPr/>
          </p:nvSpPr>
          <p:spPr bwMode="auto">
            <a:xfrm>
              <a:off x="2506" y="2154"/>
              <a:ext cx="7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i="1">
                  <a:solidFill>
                    <a:srgbClr val="000000"/>
                  </a:solidFill>
                  <a:latin typeface="Times New Roman" panose="02020603050405020304" pitchFamily="18" charset="0"/>
                </a:rPr>
                <a:t>y</a:t>
              </a:r>
              <a:endParaRPr lang="en-US" altLang="zh-CN" b="1"/>
            </a:p>
          </p:txBody>
        </p:sp>
        <p:sp>
          <p:nvSpPr>
            <p:cNvPr id="116779" name="Rectangle 97"/>
            <p:cNvSpPr>
              <a:spLocks noChangeArrowheads="1"/>
            </p:cNvSpPr>
            <p:nvPr/>
          </p:nvSpPr>
          <p:spPr bwMode="auto">
            <a:xfrm>
              <a:off x="2363" y="2154"/>
              <a:ext cx="8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i="1">
                  <a:solidFill>
                    <a:srgbClr val="000000"/>
                  </a:solidFill>
                  <a:latin typeface="Times New Roman" panose="02020603050405020304" pitchFamily="18" charset="0"/>
                </a:rPr>
                <a:t>x</a:t>
              </a:r>
              <a:endParaRPr lang="en-US" altLang="zh-CN" b="1"/>
            </a:p>
          </p:txBody>
        </p:sp>
        <p:sp>
          <p:nvSpPr>
            <p:cNvPr id="116780" name="Rectangle 98"/>
            <p:cNvSpPr>
              <a:spLocks noChangeArrowheads="1"/>
            </p:cNvSpPr>
            <p:nvPr/>
          </p:nvSpPr>
          <p:spPr bwMode="auto">
            <a:xfrm>
              <a:off x="1564" y="2434"/>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i="1">
                  <a:solidFill>
                    <a:srgbClr val="000000"/>
                  </a:solidFill>
                  <a:latin typeface="Times New Roman" panose="02020603050405020304" pitchFamily="18" charset="0"/>
                </a:rPr>
                <a:t>y</a:t>
              </a:r>
              <a:endParaRPr lang="en-US" altLang="zh-CN" b="1"/>
            </a:p>
          </p:txBody>
        </p:sp>
        <p:sp>
          <p:nvSpPr>
            <p:cNvPr id="116781" name="Rectangle 99"/>
            <p:cNvSpPr>
              <a:spLocks noChangeArrowheads="1"/>
            </p:cNvSpPr>
            <p:nvPr/>
          </p:nvSpPr>
          <p:spPr bwMode="auto">
            <a:xfrm>
              <a:off x="1020" y="2432"/>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i="1">
                  <a:solidFill>
                    <a:srgbClr val="000000"/>
                  </a:solidFill>
                  <a:latin typeface="Times New Roman" panose="02020603050405020304" pitchFamily="18" charset="0"/>
                </a:rPr>
                <a:t>x</a:t>
              </a:r>
              <a:endParaRPr lang="en-US" altLang="zh-CN" b="1"/>
            </a:p>
          </p:txBody>
        </p:sp>
        <p:sp>
          <p:nvSpPr>
            <p:cNvPr id="116782" name="Rectangle 100"/>
            <p:cNvSpPr>
              <a:spLocks noChangeArrowheads="1"/>
            </p:cNvSpPr>
            <p:nvPr/>
          </p:nvSpPr>
          <p:spPr bwMode="auto">
            <a:xfrm>
              <a:off x="1571" y="2154"/>
              <a:ext cx="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i="1">
                  <a:solidFill>
                    <a:srgbClr val="000000"/>
                  </a:solidFill>
                  <a:latin typeface="Times New Roman" panose="02020603050405020304" pitchFamily="18" charset="0"/>
                </a:rPr>
                <a:t>y</a:t>
              </a:r>
              <a:endParaRPr lang="en-US" altLang="zh-CN" b="1"/>
            </a:p>
          </p:txBody>
        </p:sp>
        <p:sp>
          <p:nvSpPr>
            <p:cNvPr id="116783" name="Rectangle 101"/>
            <p:cNvSpPr>
              <a:spLocks noChangeArrowheads="1"/>
            </p:cNvSpPr>
            <p:nvPr/>
          </p:nvSpPr>
          <p:spPr bwMode="auto">
            <a:xfrm>
              <a:off x="1020" y="2160"/>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i="1">
                  <a:solidFill>
                    <a:srgbClr val="000000"/>
                  </a:solidFill>
                  <a:latin typeface="Times New Roman" panose="02020603050405020304" pitchFamily="18" charset="0"/>
                </a:rPr>
                <a:t>x</a:t>
              </a:r>
              <a:endParaRPr lang="en-US" altLang="zh-CN" b="1"/>
            </a:p>
          </p:txBody>
        </p:sp>
        <p:sp>
          <p:nvSpPr>
            <p:cNvPr id="116784" name="Rectangle 102"/>
            <p:cNvSpPr>
              <a:spLocks noChangeArrowheads="1"/>
            </p:cNvSpPr>
            <p:nvPr/>
          </p:nvSpPr>
          <p:spPr bwMode="auto">
            <a:xfrm>
              <a:off x="1519" y="188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i="1">
                  <a:solidFill>
                    <a:srgbClr val="000000"/>
                  </a:solidFill>
                  <a:latin typeface="Times New Roman" panose="02020603050405020304" pitchFamily="18" charset="0"/>
                </a:rPr>
                <a:t>y</a:t>
              </a:r>
              <a:endParaRPr lang="en-US" altLang="zh-CN" b="1"/>
            </a:p>
          </p:txBody>
        </p:sp>
        <p:sp>
          <p:nvSpPr>
            <p:cNvPr id="116785" name="Rectangle 103"/>
            <p:cNvSpPr>
              <a:spLocks noChangeArrowheads="1"/>
            </p:cNvSpPr>
            <p:nvPr/>
          </p:nvSpPr>
          <p:spPr bwMode="auto">
            <a:xfrm>
              <a:off x="1020" y="1888"/>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i="1">
                  <a:solidFill>
                    <a:srgbClr val="000000"/>
                  </a:solidFill>
                  <a:latin typeface="Times New Roman" panose="02020603050405020304" pitchFamily="18" charset="0"/>
                </a:rPr>
                <a:t>x</a:t>
              </a:r>
              <a:endParaRPr lang="en-US" altLang="zh-CN" b="1"/>
            </a:p>
          </p:txBody>
        </p:sp>
        <p:sp>
          <p:nvSpPr>
            <p:cNvPr id="116786" name="Rectangle 104"/>
            <p:cNvSpPr>
              <a:spLocks noChangeArrowheads="1"/>
            </p:cNvSpPr>
            <p:nvPr/>
          </p:nvSpPr>
          <p:spPr bwMode="auto">
            <a:xfrm>
              <a:off x="4623" y="2133"/>
              <a:ext cx="9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Symbol" panose="05050102010706020507" pitchFamily="18" charset="2"/>
                </a:rPr>
                <a:t>-</a:t>
              </a:r>
              <a:endParaRPr lang="en-US" altLang="zh-CN" b="1"/>
            </a:p>
          </p:txBody>
        </p:sp>
        <p:sp>
          <p:nvSpPr>
            <p:cNvPr id="116787" name="Rectangle 105"/>
            <p:cNvSpPr>
              <a:spLocks noChangeArrowheads="1"/>
            </p:cNvSpPr>
            <p:nvPr/>
          </p:nvSpPr>
          <p:spPr bwMode="auto">
            <a:xfrm>
              <a:off x="4153" y="2133"/>
              <a:ext cx="9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Symbol" panose="05050102010706020507" pitchFamily="18" charset="2"/>
                </a:rPr>
                <a:t>-</a:t>
              </a:r>
              <a:endParaRPr lang="en-US" altLang="zh-CN" b="1"/>
            </a:p>
          </p:txBody>
        </p:sp>
        <p:sp>
          <p:nvSpPr>
            <p:cNvPr id="116788" name="Rectangle 106"/>
            <p:cNvSpPr>
              <a:spLocks noChangeArrowheads="1"/>
            </p:cNvSpPr>
            <p:nvPr/>
          </p:nvSpPr>
          <p:spPr bwMode="auto">
            <a:xfrm>
              <a:off x="3668" y="2133"/>
              <a:ext cx="9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Symbol" panose="05050102010706020507" pitchFamily="18" charset="2"/>
                </a:rPr>
                <a:t>-</a:t>
              </a:r>
              <a:endParaRPr lang="en-US" altLang="zh-CN" b="1"/>
            </a:p>
          </p:txBody>
        </p:sp>
        <p:sp>
          <p:nvSpPr>
            <p:cNvPr id="116789" name="Rectangle 107"/>
            <p:cNvSpPr>
              <a:spLocks noChangeArrowheads="1"/>
            </p:cNvSpPr>
            <p:nvPr/>
          </p:nvSpPr>
          <p:spPr bwMode="auto">
            <a:xfrm>
              <a:off x="3182" y="2133"/>
              <a:ext cx="8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Symbol" panose="05050102010706020507" pitchFamily="18" charset="2"/>
                </a:rPr>
                <a:t>+</a:t>
              </a:r>
              <a:endParaRPr lang="en-US" altLang="zh-CN" b="1"/>
            </a:p>
          </p:txBody>
        </p:sp>
        <p:sp>
          <p:nvSpPr>
            <p:cNvPr id="116790" name="Rectangle 108"/>
            <p:cNvSpPr>
              <a:spLocks noChangeArrowheads="1"/>
            </p:cNvSpPr>
            <p:nvPr/>
          </p:nvSpPr>
          <p:spPr bwMode="auto">
            <a:xfrm>
              <a:off x="2714" y="2133"/>
              <a:ext cx="9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Symbol" panose="05050102010706020507" pitchFamily="18" charset="2"/>
                </a:rPr>
                <a:t>+</a:t>
              </a:r>
              <a:endParaRPr lang="en-US" altLang="zh-CN" b="1"/>
            </a:p>
          </p:txBody>
        </p:sp>
        <p:sp>
          <p:nvSpPr>
            <p:cNvPr id="116791" name="Rectangle 109"/>
            <p:cNvSpPr>
              <a:spLocks noChangeArrowheads="1"/>
            </p:cNvSpPr>
            <p:nvPr/>
          </p:nvSpPr>
          <p:spPr bwMode="auto">
            <a:xfrm>
              <a:off x="2236" y="2133"/>
              <a:ext cx="9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a:solidFill>
                    <a:srgbClr val="000000"/>
                  </a:solidFill>
                  <a:latin typeface="Symbol" panose="05050102010706020507" pitchFamily="18" charset="2"/>
                </a:rPr>
                <a:t>=</a:t>
              </a:r>
              <a:endParaRPr lang="en-US" altLang="zh-CN" b="1"/>
            </a:p>
          </p:txBody>
        </p:sp>
      </p:grpSp>
      <p:sp>
        <p:nvSpPr>
          <p:cNvPr id="165894" name="Rectangle 5"/>
          <p:cNvSpPr>
            <a:spLocks noGrp="1" noChangeArrowheads="1"/>
          </p:cNvSpPr>
          <p:nvPr>
            <p:ph type="title"/>
          </p:nvPr>
        </p:nvSpPr>
        <p:spPr>
          <a:xfrm>
            <a:off x="-107950" y="115888"/>
            <a:ext cx="9575800" cy="608012"/>
          </a:xfrm>
        </p:spPr>
        <p:txBody>
          <a:bodyPr/>
          <a:lstStyle/>
          <a:p>
            <a:pPr>
              <a:defRPr/>
            </a:pPr>
            <a:r>
              <a:rPr kumimoji="1" lang="zh-CN" altLang="en-US" sz="3200" b="1" kern="1200" dirty="0">
                <a:solidFill>
                  <a:schemeClr val="bg1"/>
                </a:solidFill>
                <a:latin typeface="黑体" panose="02010609060101010101" pitchFamily="49" charset="-122"/>
                <a:ea typeface="黑体" panose="02010609060101010101" pitchFamily="49" charset="-122"/>
                <a:cs typeface="+mn-cs"/>
              </a:rPr>
              <a:t>如何判断一个点是否在给定直线</a:t>
            </a:r>
            <a:r>
              <a:rPr kumimoji="1" lang="zh-CN" altLang="en-US" sz="3200" b="1" kern="1200" dirty="0" smtClean="0">
                <a:solidFill>
                  <a:schemeClr val="bg1"/>
                </a:solidFill>
                <a:latin typeface="黑体" panose="02010609060101010101" pitchFamily="49" charset="-122"/>
                <a:ea typeface="黑体" panose="02010609060101010101" pitchFamily="49" charset="-122"/>
                <a:cs typeface="+mn-cs"/>
              </a:rPr>
              <a:t>的下侧</a:t>
            </a:r>
            <a:r>
              <a:rPr kumimoji="1" lang="en-US" altLang="zh-CN" sz="3200" b="1" kern="1200" dirty="0" smtClean="0">
                <a:solidFill>
                  <a:schemeClr val="bg1"/>
                </a:solidFill>
                <a:latin typeface="黑体" panose="02010609060101010101" pitchFamily="49" charset="-122"/>
                <a:ea typeface="黑体" panose="02010609060101010101" pitchFamily="49" charset="-122"/>
                <a:cs typeface="+mn-cs"/>
              </a:rPr>
              <a:t>(</a:t>
            </a:r>
            <a:r>
              <a:rPr kumimoji="1" lang="zh-CN" altLang="en-US" sz="3200" b="1" kern="1200" dirty="0" smtClean="0">
                <a:solidFill>
                  <a:schemeClr val="bg1"/>
                </a:solidFill>
                <a:latin typeface="黑体" panose="02010609060101010101" pitchFamily="49" charset="-122"/>
                <a:ea typeface="黑体" panose="02010609060101010101" pitchFamily="49" charset="-122"/>
                <a:cs typeface="+mn-cs"/>
              </a:rPr>
              <a:t>或上侧</a:t>
            </a:r>
            <a:r>
              <a:rPr kumimoji="1" lang="en-US" altLang="zh-CN" sz="3200" b="1" kern="1200" dirty="0" smtClean="0">
                <a:solidFill>
                  <a:schemeClr val="bg1"/>
                </a:solidFill>
                <a:latin typeface="黑体" panose="02010609060101010101" pitchFamily="49" charset="-122"/>
                <a:ea typeface="黑体" panose="02010609060101010101" pitchFamily="49" charset="-122"/>
                <a:cs typeface="+mn-cs"/>
              </a:rPr>
              <a:t>)</a:t>
            </a:r>
            <a:r>
              <a:rPr kumimoji="1" lang="zh-CN" altLang="en-US" sz="3200" b="1" kern="1200" dirty="0" smtClean="0">
                <a:solidFill>
                  <a:schemeClr val="bg1"/>
                </a:solidFill>
                <a:latin typeface="黑体" panose="02010609060101010101" pitchFamily="49" charset="-122"/>
                <a:ea typeface="黑体" panose="02010609060101010101" pitchFamily="49" charset="-122"/>
                <a:cs typeface="+mn-cs"/>
              </a:rPr>
              <a:t>？</a:t>
            </a:r>
            <a:endParaRPr kumimoji="1" lang="zh-CN" altLang="en-US" sz="3200" b="1" kern="1200" dirty="0" smtClean="0">
              <a:solidFill>
                <a:schemeClr val="bg1"/>
              </a:solidFill>
              <a:latin typeface="黑体" panose="02010609060101010101" pitchFamily="49" charset="-122"/>
              <a:ea typeface="黑体" panose="02010609060101010101" pitchFamily="49" charset="-122"/>
              <a:cs typeface="+mn-cs"/>
            </a:endParaRPr>
          </a:p>
        </p:txBody>
      </p:sp>
    </p:spTree>
  </p:cSld>
  <p:clrMapOvr>
    <a:masterClrMapping/>
  </p:clrMapOvr>
  <p:transition spd="slow"/>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0" name="Rectangle 4"/>
          <p:cNvSpPr>
            <a:spLocks noChangeArrowheads="1"/>
          </p:cNvSpPr>
          <p:nvPr/>
        </p:nvSpPr>
        <p:spPr bwMode="auto">
          <a:xfrm>
            <a:off x="640715" y="1262380"/>
            <a:ext cx="8244840" cy="50685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FontTx/>
              <a:buChar char="•"/>
              <a:defRPr/>
            </a:pPr>
            <a:r>
              <a:rPr lang="zh-CN" altLang="en-US" sz="3200" b="1" dirty="0">
                <a:effectLst>
                  <a:outerShdw blurRad="38100" dist="38100" dir="2700000" algn="tl">
                    <a:srgbClr val="C0C0C0"/>
                  </a:outerShdw>
                </a:effectLst>
                <a:latin typeface="宋体" panose="02010600030101010101" pitchFamily="2" charset="-122"/>
              </a:rPr>
              <a:t>时间复杂性</a:t>
            </a:r>
            <a:endParaRPr lang="zh-CN" altLang="en-US" sz="3200" b="1" dirty="0">
              <a:effectLst>
                <a:outerShdw blurRad="38100" dist="38100" dir="2700000" algn="tl">
                  <a:srgbClr val="C0C0C0"/>
                </a:outerShdw>
              </a:effectLst>
              <a:latin typeface="宋体" panose="02010600030101010101" pitchFamily="2" charset="-122"/>
            </a:endParaRPr>
          </a:p>
          <a:p>
            <a:pPr marL="742950" lvl="1" indent="-285750" algn="just">
              <a:spcBef>
                <a:spcPct val="20000"/>
              </a:spcBef>
              <a:buFontTx/>
              <a:buChar char="–"/>
              <a:defRPr/>
            </a:pPr>
            <a:r>
              <a:rPr lang="en-US" altLang="zh-CN" sz="2800" b="1" dirty="0">
                <a:solidFill>
                  <a:srgbClr val="0058DA"/>
                </a:solidFill>
                <a:effectLst>
                  <a:outerShdw blurRad="38100" dist="38100" dir="2700000" algn="tl">
                    <a:srgbClr val="C0C0C0"/>
                  </a:outerShdw>
                </a:effectLst>
                <a:latin typeface="宋体" panose="02010600030101010101" pitchFamily="2" charset="-122"/>
              </a:rPr>
              <a:t>Divide</a:t>
            </a:r>
            <a:r>
              <a:rPr lang="zh-CN" altLang="en-US" sz="2800" b="1" dirty="0">
                <a:solidFill>
                  <a:srgbClr val="0058DA"/>
                </a:solidFill>
                <a:effectLst>
                  <a:outerShdw blurRad="38100" dist="38100" dir="2700000" algn="tl">
                    <a:srgbClr val="C0C0C0"/>
                  </a:outerShdw>
                </a:effectLst>
                <a:latin typeface="宋体" panose="02010600030101010101" pitchFamily="2" charset="-122"/>
              </a:rPr>
              <a:t>阶段需要</a:t>
            </a:r>
            <a:r>
              <a:rPr lang="en-US" altLang="zh-CN" sz="2800" b="1" i="1" dirty="0">
                <a:effectLst>
                  <a:outerShdw blurRad="38100" dist="38100" dir="2700000" algn="tl">
                    <a:srgbClr val="C0C0C0"/>
                  </a:outerShdw>
                </a:effectLst>
                <a:latin typeface="宋体" panose="02010600030101010101" pitchFamily="2" charset="-122"/>
              </a:rPr>
              <a:t>O(n)</a:t>
            </a:r>
            <a:r>
              <a:rPr lang="zh-CN" altLang="en-US" sz="2800" b="1" dirty="0">
                <a:solidFill>
                  <a:srgbClr val="0058DA"/>
                </a:solidFill>
                <a:effectLst>
                  <a:outerShdw blurRad="38100" dist="38100" dir="2700000" algn="tl">
                    <a:srgbClr val="C0C0C0"/>
                  </a:outerShdw>
                </a:effectLst>
                <a:latin typeface="宋体" panose="02010600030101010101" pitchFamily="2" charset="-122"/>
              </a:rPr>
              <a:t>时间</a:t>
            </a:r>
            <a:endParaRPr lang="zh-CN" altLang="en-US" sz="2800" b="1" dirty="0">
              <a:solidFill>
                <a:srgbClr val="0058DA"/>
              </a:solidFill>
              <a:effectLst>
                <a:outerShdw blurRad="38100" dist="38100" dir="2700000" algn="tl">
                  <a:srgbClr val="C0C0C0"/>
                </a:outerShdw>
              </a:effectLst>
              <a:latin typeface="宋体" panose="02010600030101010101" pitchFamily="2" charset="-122"/>
            </a:endParaRPr>
          </a:p>
          <a:p>
            <a:pPr marL="742950" lvl="1" indent="-285750" algn="just">
              <a:spcBef>
                <a:spcPct val="20000"/>
              </a:spcBef>
              <a:buFontTx/>
              <a:buChar char="–"/>
              <a:defRPr/>
            </a:pPr>
            <a:r>
              <a:rPr lang="en-US" altLang="zh-CN" sz="2800" b="1" dirty="0">
                <a:solidFill>
                  <a:srgbClr val="0058DA"/>
                </a:solidFill>
                <a:effectLst>
                  <a:outerShdw blurRad="38100" dist="38100" dir="2700000" algn="tl">
                    <a:srgbClr val="C0C0C0"/>
                  </a:outerShdw>
                </a:effectLst>
                <a:latin typeface="宋体" panose="02010600030101010101" pitchFamily="2" charset="-122"/>
              </a:rPr>
              <a:t>Conquer</a:t>
            </a:r>
            <a:r>
              <a:rPr lang="zh-CN" altLang="en-US" sz="2800" b="1" dirty="0">
                <a:solidFill>
                  <a:srgbClr val="0058DA"/>
                </a:solidFill>
                <a:effectLst>
                  <a:outerShdw blurRad="38100" dist="38100" dir="2700000" algn="tl">
                    <a:srgbClr val="C0C0C0"/>
                  </a:outerShdw>
                </a:effectLst>
                <a:latin typeface="宋体" panose="02010600030101010101" pitchFamily="2" charset="-122"/>
              </a:rPr>
              <a:t>阶段需要</a:t>
            </a:r>
            <a:r>
              <a:rPr lang="en-US" altLang="zh-CN" sz="2800" b="1" i="1" dirty="0">
                <a:effectLst>
                  <a:outerShdw blurRad="38100" dist="38100" dir="2700000" algn="tl">
                    <a:srgbClr val="C0C0C0"/>
                  </a:outerShdw>
                </a:effectLst>
                <a:latin typeface="宋体" panose="02010600030101010101" pitchFamily="2" charset="-122"/>
              </a:rPr>
              <a:t>2T(n/2)</a:t>
            </a:r>
            <a:r>
              <a:rPr lang="zh-CN" altLang="en-US" sz="2400" b="1" dirty="0">
                <a:solidFill>
                  <a:srgbClr val="0058DA"/>
                </a:solidFill>
                <a:effectLst>
                  <a:outerShdw blurRad="38100" dist="38100" dir="2700000" algn="tl">
                    <a:srgbClr val="C0C0C0"/>
                  </a:outerShdw>
                </a:effectLst>
                <a:latin typeface="宋体" panose="02010600030101010101" pitchFamily="2" charset="-122"/>
              </a:rPr>
              <a:t>时间</a:t>
            </a:r>
            <a:endParaRPr lang="zh-CN" altLang="en-US" sz="2400" b="1" dirty="0">
              <a:solidFill>
                <a:srgbClr val="0058DA"/>
              </a:solidFill>
              <a:effectLst>
                <a:outerShdw blurRad="38100" dist="38100" dir="2700000" algn="tl">
                  <a:srgbClr val="C0C0C0"/>
                </a:outerShdw>
              </a:effectLst>
              <a:latin typeface="宋体" panose="02010600030101010101" pitchFamily="2" charset="-122"/>
            </a:endParaRPr>
          </a:p>
          <a:p>
            <a:pPr marL="742950" lvl="1" indent="-285750" algn="just">
              <a:spcBef>
                <a:spcPct val="20000"/>
              </a:spcBef>
              <a:buFontTx/>
              <a:buChar char="–"/>
              <a:defRPr/>
            </a:pPr>
            <a:r>
              <a:rPr lang="en-US" altLang="zh-CN" sz="2800" b="1" dirty="0">
                <a:solidFill>
                  <a:srgbClr val="0058DA"/>
                </a:solidFill>
                <a:effectLst>
                  <a:outerShdw blurRad="38100" dist="38100" dir="2700000" algn="tl">
                    <a:srgbClr val="C0C0C0"/>
                  </a:outerShdw>
                </a:effectLst>
                <a:latin typeface="宋体" panose="02010600030101010101" pitchFamily="2" charset="-122"/>
                <a:sym typeface="Symbol" panose="05050102010706020507" pitchFamily="18" charset="2"/>
              </a:rPr>
              <a:t>Merge</a:t>
            </a:r>
            <a:r>
              <a:rPr lang="zh-CN" altLang="en-US" sz="2800" b="1" dirty="0">
                <a:solidFill>
                  <a:srgbClr val="0058DA"/>
                </a:solidFill>
                <a:effectLst>
                  <a:outerShdw blurRad="38100" dist="38100" dir="2700000" algn="tl">
                    <a:srgbClr val="C0C0C0"/>
                  </a:outerShdw>
                </a:effectLst>
                <a:latin typeface="宋体" panose="02010600030101010101" pitchFamily="2" charset="-122"/>
                <a:sym typeface="Symbol" panose="05050102010706020507" pitchFamily="18" charset="2"/>
              </a:rPr>
              <a:t>阶段</a:t>
            </a:r>
            <a:r>
              <a:rPr lang="zh-CN" altLang="en-US" sz="2800" b="1" dirty="0">
                <a:solidFill>
                  <a:srgbClr val="0058DA"/>
                </a:solidFill>
                <a:effectLst>
                  <a:outerShdw blurRad="38100" dist="38100" dir="2700000" algn="tl">
                    <a:srgbClr val="C0C0C0"/>
                  </a:outerShdw>
                </a:effectLst>
                <a:latin typeface="宋体" panose="02010600030101010101" pitchFamily="2" charset="-122"/>
              </a:rPr>
              <a:t>需要</a:t>
            </a:r>
            <a:r>
              <a:rPr lang="en-US" altLang="zh-CN" sz="2800" b="1" i="1" dirty="0">
                <a:effectLst>
                  <a:outerShdw blurRad="38100" dist="38100" dir="2700000" algn="tl">
                    <a:srgbClr val="C0C0C0"/>
                  </a:outerShdw>
                </a:effectLst>
                <a:latin typeface="宋体" panose="02010600030101010101" pitchFamily="2" charset="-122"/>
              </a:rPr>
              <a:t>O(n)</a:t>
            </a:r>
            <a:r>
              <a:rPr lang="zh-CN" altLang="en-US" sz="2800" b="1" dirty="0">
                <a:solidFill>
                  <a:srgbClr val="0058DA"/>
                </a:solidFill>
                <a:effectLst>
                  <a:outerShdw blurRad="38100" dist="38100" dir="2700000" algn="tl">
                    <a:srgbClr val="C0C0C0"/>
                  </a:outerShdw>
                </a:effectLst>
                <a:latin typeface="宋体" panose="02010600030101010101" pitchFamily="2" charset="-122"/>
              </a:rPr>
              <a:t>时间</a:t>
            </a:r>
            <a:endParaRPr lang="zh-CN" altLang="en-US" sz="2800" b="1" dirty="0">
              <a:solidFill>
                <a:srgbClr val="0058DA"/>
              </a:solidFill>
              <a:effectLst>
                <a:outerShdw blurRad="38100" dist="38100" dir="2700000" algn="tl">
                  <a:srgbClr val="C0C0C0"/>
                </a:outerShdw>
              </a:effectLst>
              <a:latin typeface="宋体" panose="02010600030101010101" pitchFamily="2" charset="-122"/>
            </a:endParaRPr>
          </a:p>
          <a:p>
            <a:pPr marL="742950" lvl="1" indent="-285750" algn="just">
              <a:spcBef>
                <a:spcPct val="20000"/>
              </a:spcBef>
              <a:buFontTx/>
              <a:buChar char="–"/>
              <a:defRPr/>
            </a:pPr>
            <a:r>
              <a:rPr lang="zh-CN" altLang="en-US" sz="2800" b="1" dirty="0">
                <a:solidFill>
                  <a:srgbClr val="0058DA"/>
                </a:solidFill>
                <a:effectLst>
                  <a:outerShdw blurRad="38100" dist="38100" dir="2700000" algn="tl">
                    <a:srgbClr val="C0C0C0"/>
                  </a:outerShdw>
                </a:effectLst>
                <a:latin typeface="宋体" panose="02010600030101010101" pitchFamily="2" charset="-122"/>
              </a:rPr>
              <a:t>递归方程</a:t>
            </a:r>
            <a:endParaRPr lang="zh-CN" altLang="en-US" sz="2800" b="1" dirty="0">
              <a:solidFill>
                <a:srgbClr val="0058DA"/>
              </a:solidFill>
              <a:effectLst>
                <a:outerShdw blurRad="38100" dist="38100" dir="2700000" algn="tl">
                  <a:srgbClr val="C0C0C0"/>
                </a:outerShdw>
              </a:effectLst>
              <a:latin typeface="宋体" panose="02010600030101010101" pitchFamily="2" charset="-122"/>
            </a:endParaRPr>
          </a:p>
          <a:p>
            <a:pPr marL="742950" lvl="1" indent="-285750" algn="just">
              <a:spcBef>
                <a:spcPct val="20000"/>
              </a:spcBef>
              <a:defRPr/>
            </a:pPr>
            <a:r>
              <a:rPr lang="zh-CN" altLang="en-US" sz="2800" b="1" dirty="0">
                <a:solidFill>
                  <a:srgbClr val="0058DA"/>
                </a:solidFill>
                <a:effectLst>
                  <a:outerShdw blurRad="38100" dist="38100" dir="2700000" algn="tl">
                    <a:srgbClr val="C0C0C0"/>
                  </a:outerShdw>
                </a:effectLst>
                <a:latin typeface="宋体" panose="02010600030101010101" pitchFamily="2" charset="-122"/>
              </a:rPr>
              <a:t>    </a:t>
            </a:r>
            <a:r>
              <a:rPr lang="en-US" altLang="zh-CN" sz="2800" b="1" i="1" dirty="0">
                <a:solidFill>
                  <a:srgbClr val="CC0099"/>
                </a:solidFill>
                <a:effectLst>
                  <a:outerShdw blurRad="38100" dist="38100" dir="2700000" algn="tl">
                    <a:srgbClr val="C0C0C0"/>
                  </a:outerShdw>
                </a:effectLst>
                <a:latin typeface="宋体" panose="02010600030101010101" pitchFamily="2" charset="-122"/>
              </a:rPr>
              <a:t>T(n)= O(1)                n </a:t>
            </a:r>
            <a:r>
              <a:rPr lang="en-US" altLang="zh-CN" sz="2800" b="1" dirty="0">
                <a:solidFill>
                  <a:srgbClr val="CC0099"/>
                </a:solidFill>
                <a:effectLst>
                  <a:outerShdw blurRad="38100" dist="38100" dir="2700000" algn="tl">
                    <a:srgbClr val="C0C0C0"/>
                  </a:outerShdw>
                </a:effectLst>
                <a:latin typeface="宋体" panose="02010600030101010101" pitchFamily="2" charset="-122"/>
              </a:rPr>
              <a:t>=</a:t>
            </a:r>
            <a:r>
              <a:rPr lang="en-US" altLang="zh-CN" sz="2800" b="1" i="1" dirty="0">
                <a:solidFill>
                  <a:srgbClr val="CC0099"/>
                </a:solidFill>
                <a:effectLst>
                  <a:outerShdw blurRad="38100" dist="38100" dir="2700000" algn="tl">
                    <a:srgbClr val="C0C0C0"/>
                  </a:outerShdw>
                </a:effectLst>
                <a:latin typeface="宋体" panose="02010600030101010101" pitchFamily="2" charset="-122"/>
              </a:rPr>
              <a:t> 1</a:t>
            </a:r>
            <a:endParaRPr lang="en-US" altLang="zh-CN" sz="2800" b="1" i="1" dirty="0">
              <a:solidFill>
                <a:srgbClr val="CC0099"/>
              </a:solidFill>
              <a:effectLst>
                <a:outerShdw blurRad="38100" dist="38100" dir="2700000" algn="tl">
                  <a:srgbClr val="C0C0C0"/>
                </a:outerShdw>
              </a:effectLst>
              <a:latin typeface="宋体" panose="02010600030101010101" pitchFamily="2" charset="-122"/>
            </a:endParaRPr>
          </a:p>
          <a:p>
            <a:pPr marL="742950" lvl="1" indent="-285750" algn="just">
              <a:spcBef>
                <a:spcPct val="20000"/>
              </a:spcBef>
              <a:defRPr/>
            </a:pPr>
            <a:r>
              <a:rPr lang="zh-CN" altLang="en-US" sz="2800" b="1" dirty="0">
                <a:solidFill>
                  <a:srgbClr val="CC0099"/>
                </a:solidFill>
                <a:effectLst>
                  <a:outerShdw blurRad="38100" dist="38100" dir="2700000" algn="tl">
                    <a:srgbClr val="C0C0C0"/>
                  </a:outerShdw>
                </a:effectLst>
                <a:latin typeface="宋体" panose="02010600030101010101" pitchFamily="2" charset="-122"/>
              </a:rPr>
              <a:t>    </a:t>
            </a:r>
            <a:r>
              <a:rPr lang="en-US" altLang="zh-CN" sz="2800" b="1" i="1" dirty="0">
                <a:solidFill>
                  <a:srgbClr val="CC0099"/>
                </a:solidFill>
                <a:effectLst>
                  <a:outerShdw blurRad="38100" dist="38100" dir="2700000" algn="tl">
                    <a:srgbClr val="C0C0C0"/>
                  </a:outerShdw>
                </a:effectLst>
                <a:latin typeface="宋体" panose="02010600030101010101" pitchFamily="2" charset="-122"/>
              </a:rPr>
              <a:t>T(n) = 2T(n/2) + O(n)     n </a:t>
            </a:r>
            <a:r>
              <a:rPr lang="en-US" altLang="zh-CN" sz="2800" b="1" dirty="0">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rPr>
              <a:t> </a:t>
            </a:r>
            <a:r>
              <a:rPr lang="en-US" altLang="zh-CN" sz="2800" b="1" i="1" dirty="0">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rPr>
              <a:t>2</a:t>
            </a:r>
            <a:endParaRPr lang="en-US" altLang="zh-CN" sz="2800" b="1" i="1" dirty="0">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endParaRPr>
          </a:p>
          <a:p>
            <a:pPr marL="742950" lvl="1" indent="-285750" algn="just">
              <a:spcBef>
                <a:spcPct val="20000"/>
              </a:spcBef>
              <a:buFontTx/>
              <a:buChar char="–"/>
              <a:defRPr/>
            </a:pPr>
            <a:r>
              <a:rPr lang="zh-CN" altLang="en-US" sz="2800" b="1" dirty="0">
                <a:solidFill>
                  <a:srgbClr val="0058DA"/>
                </a:solidFill>
                <a:effectLst>
                  <a:outerShdw blurRad="38100" dist="38100" dir="2700000" algn="tl">
                    <a:srgbClr val="C0C0C0"/>
                  </a:outerShdw>
                </a:effectLst>
                <a:latin typeface="宋体" panose="02010600030101010101" pitchFamily="2" charset="-122"/>
                <a:sym typeface="Symbol" panose="05050102010706020507" pitchFamily="18" charset="2"/>
              </a:rPr>
              <a:t>用</a:t>
            </a:r>
            <a:r>
              <a:rPr lang="en-US" altLang="zh-CN" sz="2800" b="1" dirty="0">
                <a:solidFill>
                  <a:srgbClr val="0058DA"/>
                </a:solidFill>
                <a:effectLst>
                  <a:outerShdw blurRad="38100" dist="38100" dir="2700000" algn="tl">
                    <a:srgbClr val="C0C0C0"/>
                  </a:outerShdw>
                </a:effectLst>
                <a:latin typeface="宋体" panose="02010600030101010101" pitchFamily="2" charset="-122"/>
                <a:sym typeface="Symbol" panose="05050102010706020507" pitchFamily="18" charset="2"/>
              </a:rPr>
              <a:t>Master</a:t>
            </a:r>
            <a:r>
              <a:rPr lang="zh-CN" altLang="en-US" sz="2800" b="1" dirty="0">
                <a:solidFill>
                  <a:srgbClr val="0058DA"/>
                </a:solidFill>
                <a:effectLst>
                  <a:outerShdw blurRad="38100" dist="38100" dir="2700000" algn="tl">
                    <a:srgbClr val="C0C0C0"/>
                  </a:outerShdw>
                </a:effectLst>
                <a:latin typeface="宋体" panose="02010600030101010101" pitchFamily="2" charset="-122"/>
                <a:sym typeface="Symbol" panose="05050102010706020507" pitchFamily="18" charset="2"/>
              </a:rPr>
              <a:t>定理求解</a:t>
            </a:r>
            <a:r>
              <a:rPr lang="en-US" altLang="zh-CN" sz="2800" b="1" i="1" dirty="0">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rPr>
              <a:t>T(n)</a:t>
            </a:r>
            <a:endParaRPr lang="en-US" altLang="zh-CN" sz="2800" b="1" i="1" dirty="0">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endParaRPr>
          </a:p>
          <a:p>
            <a:pPr marL="742950" lvl="1" indent="-285750" algn="just">
              <a:spcBef>
                <a:spcPct val="20000"/>
              </a:spcBef>
              <a:defRPr/>
            </a:pPr>
            <a:r>
              <a:rPr lang="zh-CN" altLang="en-US" sz="2800" b="1" dirty="0">
                <a:solidFill>
                  <a:srgbClr val="FF0000"/>
                </a:solidFill>
                <a:effectLst>
                  <a:outerShdw blurRad="38100" dist="38100" dir="2700000" algn="tl">
                    <a:srgbClr val="C0C0C0"/>
                  </a:outerShdw>
                </a:effectLst>
                <a:latin typeface="宋体" panose="02010600030101010101" pitchFamily="2" charset="-122"/>
                <a:sym typeface="Symbol" panose="05050102010706020507" pitchFamily="18" charset="2"/>
              </a:rPr>
              <a:t>    </a:t>
            </a:r>
            <a:r>
              <a:rPr lang="en-US" altLang="zh-CN" sz="2800" b="1" i="1" dirty="0">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rPr>
              <a:t>T(n) = O(</a:t>
            </a:r>
            <a:r>
              <a:rPr lang="en-US" altLang="zh-CN" sz="2800" b="1" i="1" dirty="0" err="1">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rPr>
              <a:t>n</a:t>
            </a:r>
            <a:r>
              <a:rPr lang="en-US" altLang="zh-CN" sz="2800" b="1" dirty="0" err="1">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rPr>
              <a:t>log</a:t>
            </a:r>
            <a:r>
              <a:rPr lang="en-US" altLang="zh-CN" sz="2800" b="1" baseline="-25000" dirty="0" err="1">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rPr>
              <a:t>2</a:t>
            </a:r>
            <a:r>
              <a:rPr lang="en-US" altLang="zh-CN" sz="2800" b="1" i="1" dirty="0" err="1">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rPr>
              <a:t>n</a:t>
            </a:r>
            <a:r>
              <a:rPr lang="en-US" altLang="zh-CN" sz="2800" b="1" i="1" dirty="0">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rPr>
              <a:t>)</a:t>
            </a:r>
            <a:endParaRPr lang="en-US" altLang="zh-CN" sz="2800" b="1" i="1" dirty="0">
              <a:solidFill>
                <a:srgbClr val="CC0099"/>
              </a:solidFill>
              <a:effectLst>
                <a:outerShdw blurRad="38100" dist="38100" dir="2700000" algn="tl">
                  <a:srgbClr val="C0C0C0"/>
                </a:outerShdw>
              </a:effectLst>
              <a:latin typeface="宋体" panose="02010600030101010101" pitchFamily="2" charset="-122"/>
              <a:sym typeface="Symbol" panose="05050102010706020507" pitchFamily="18" charset="2"/>
            </a:endParaRPr>
          </a:p>
        </p:txBody>
      </p:sp>
      <p:sp>
        <p:nvSpPr>
          <p:cNvPr id="4" name="Rectangle 5"/>
          <p:cNvSpPr txBox="1">
            <a:spLocks noChangeArrowheads="1"/>
          </p:cNvSpPr>
          <p:nvPr/>
        </p:nvSpPr>
        <p:spPr bwMode="auto">
          <a:xfrm>
            <a:off x="2258219" y="164004"/>
            <a:ext cx="41148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4000" b="1">
                <a:solidFill>
                  <a:schemeClr val="bg1"/>
                </a:solidFill>
                <a:latin typeface="黑体" panose="02010609060101010101" pitchFamily="49" charset="-122"/>
                <a:ea typeface="黑体" panose="02010609060101010101" pitchFamily="49" charset="-122"/>
              </a:rPr>
              <a:t> </a:t>
            </a:r>
            <a:r>
              <a:rPr kumimoji="1" lang="zh-CN" altLang="en-US" sz="4000" b="1">
                <a:solidFill>
                  <a:schemeClr val="bg1"/>
                </a:solidFill>
                <a:latin typeface="黑体" panose="02010609060101010101" pitchFamily="49" charset="-122"/>
                <a:ea typeface="黑体" panose="02010609060101010101" pitchFamily="49" charset="-122"/>
              </a:rPr>
              <a:t>凸包的</a:t>
            </a:r>
            <a:r>
              <a:rPr kumimoji="1" lang="zh-CN" altLang="en-US" sz="4000" b="1">
                <a:solidFill>
                  <a:schemeClr val="bg1"/>
                </a:solidFill>
                <a:latin typeface="黑体" panose="02010609060101010101" pitchFamily="49" charset="-122"/>
                <a:ea typeface="黑体" panose="02010609060101010101" pitchFamily="49" charset="-122"/>
                <a:sym typeface="+mn-ea"/>
              </a:rPr>
              <a:t>分治</a:t>
            </a:r>
            <a:r>
              <a:rPr kumimoji="1" lang="zh-CN" altLang="en-US" sz="4000" b="1">
                <a:solidFill>
                  <a:schemeClr val="bg1"/>
                </a:solidFill>
                <a:latin typeface="黑体" panose="02010609060101010101" pitchFamily="49" charset="-122"/>
                <a:ea typeface="黑体" panose="02010609060101010101" pitchFamily="49" charset="-122"/>
              </a:rPr>
              <a:t>算法</a:t>
            </a:r>
            <a:endParaRPr kumimoji="1" lang="zh-CN" altLang="en-US" sz="4000" b="1">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9940">
                                            <p:txEl>
                                              <p:pRg st="1" end="1"/>
                                            </p:txEl>
                                          </p:spTgt>
                                        </p:tgtEl>
                                        <p:attrNameLst>
                                          <p:attrName>style.visibility</p:attrName>
                                        </p:attrNameLst>
                                      </p:cBhvr>
                                      <p:to>
                                        <p:strVal val="visible"/>
                                      </p:to>
                                    </p:set>
                                    <p:anim calcmode="lin" valueType="num">
                                      <p:cBhvr additive="base">
                                        <p:cTn id="7" dur="500" fill="hold"/>
                                        <p:tgtEl>
                                          <p:spTgt spid="67994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99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9940">
                                            <p:txEl>
                                              <p:pRg st="2" end="2"/>
                                            </p:txEl>
                                          </p:spTgt>
                                        </p:tgtEl>
                                        <p:attrNameLst>
                                          <p:attrName>style.visibility</p:attrName>
                                        </p:attrNameLst>
                                      </p:cBhvr>
                                      <p:to>
                                        <p:strVal val="visible"/>
                                      </p:to>
                                    </p:set>
                                    <p:anim calcmode="lin" valueType="num">
                                      <p:cBhvr additive="base">
                                        <p:cTn id="13" dur="500" fill="hold"/>
                                        <p:tgtEl>
                                          <p:spTgt spid="67994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99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79940">
                                            <p:txEl>
                                              <p:pRg st="3" end="3"/>
                                            </p:txEl>
                                          </p:spTgt>
                                        </p:tgtEl>
                                        <p:attrNameLst>
                                          <p:attrName>style.visibility</p:attrName>
                                        </p:attrNameLst>
                                      </p:cBhvr>
                                      <p:to>
                                        <p:strVal val="visible"/>
                                      </p:to>
                                    </p:set>
                                    <p:anim calcmode="lin" valueType="num">
                                      <p:cBhvr additive="base">
                                        <p:cTn id="19" dur="500" fill="hold"/>
                                        <p:tgtEl>
                                          <p:spTgt spid="67994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99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79940">
                                            <p:txEl>
                                              <p:pRg st="4" end="4"/>
                                            </p:txEl>
                                          </p:spTgt>
                                        </p:tgtEl>
                                        <p:attrNameLst>
                                          <p:attrName>style.visibility</p:attrName>
                                        </p:attrNameLst>
                                      </p:cBhvr>
                                      <p:to>
                                        <p:strVal val="visible"/>
                                      </p:to>
                                    </p:set>
                                    <p:anim calcmode="lin" valueType="num">
                                      <p:cBhvr additive="base">
                                        <p:cTn id="25" dur="500" fill="hold"/>
                                        <p:tgtEl>
                                          <p:spTgt spid="67994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9940">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79940">
                                            <p:txEl>
                                              <p:pRg st="5" end="5"/>
                                            </p:txEl>
                                          </p:spTgt>
                                        </p:tgtEl>
                                        <p:attrNameLst>
                                          <p:attrName>style.visibility</p:attrName>
                                        </p:attrNameLst>
                                      </p:cBhvr>
                                      <p:to>
                                        <p:strVal val="visible"/>
                                      </p:to>
                                    </p:set>
                                    <p:anim calcmode="lin" valueType="num">
                                      <p:cBhvr additive="base">
                                        <p:cTn id="29" dur="500" fill="hold"/>
                                        <p:tgtEl>
                                          <p:spTgt spid="67994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79940">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79940">
                                            <p:txEl>
                                              <p:pRg st="6" end="6"/>
                                            </p:txEl>
                                          </p:spTgt>
                                        </p:tgtEl>
                                        <p:attrNameLst>
                                          <p:attrName>style.visibility</p:attrName>
                                        </p:attrNameLst>
                                      </p:cBhvr>
                                      <p:to>
                                        <p:strVal val="visible"/>
                                      </p:to>
                                    </p:set>
                                    <p:anim calcmode="lin" valueType="num">
                                      <p:cBhvr additive="base">
                                        <p:cTn id="33" dur="500" fill="hold"/>
                                        <p:tgtEl>
                                          <p:spTgt spid="679940">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7994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79940">
                                            <p:txEl>
                                              <p:pRg st="7" end="7"/>
                                            </p:txEl>
                                          </p:spTgt>
                                        </p:tgtEl>
                                        <p:attrNameLst>
                                          <p:attrName>style.visibility</p:attrName>
                                        </p:attrNameLst>
                                      </p:cBhvr>
                                      <p:to>
                                        <p:strVal val="visible"/>
                                      </p:to>
                                    </p:set>
                                    <p:anim calcmode="lin" valueType="num">
                                      <p:cBhvr additive="base">
                                        <p:cTn id="39" dur="500" fill="hold"/>
                                        <p:tgtEl>
                                          <p:spTgt spid="679940">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79940">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79940">
                                            <p:txEl>
                                              <p:pRg st="8" end="8"/>
                                            </p:txEl>
                                          </p:spTgt>
                                        </p:tgtEl>
                                        <p:attrNameLst>
                                          <p:attrName>style.visibility</p:attrName>
                                        </p:attrNameLst>
                                      </p:cBhvr>
                                      <p:to>
                                        <p:strVal val="visible"/>
                                      </p:to>
                                    </p:set>
                                    <p:anim calcmode="lin" valueType="num">
                                      <p:cBhvr additive="base">
                                        <p:cTn id="43" dur="500" fill="hold"/>
                                        <p:tgtEl>
                                          <p:spTgt spid="679940">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7994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body" idx="1"/>
          </p:nvPr>
        </p:nvSpPr>
        <p:spPr/>
        <p:txBody>
          <a:bodyPr/>
          <a:lstStyle/>
          <a:p>
            <a:pPr lvl="1"/>
            <a:r>
              <a:rPr lang="zh-CN" altLang="en-US" sz="2400" b="1" smtClean="0"/>
              <a:t>最好情况出现在每次划分均是平衡的</a:t>
            </a:r>
            <a:r>
              <a:rPr lang="en-US" altLang="zh-CN" sz="2400" b="1" smtClean="0"/>
              <a:t>, O(nlog</a:t>
            </a:r>
            <a:r>
              <a:rPr lang="en-US" altLang="zh-CN" sz="2400" b="1" baseline="-25000" smtClean="0"/>
              <a:t>2</a:t>
            </a:r>
            <a:r>
              <a:rPr lang="en-US" altLang="zh-CN" sz="2400" b="1" smtClean="0"/>
              <a:t>n)</a:t>
            </a:r>
            <a:endParaRPr lang="en-US" altLang="zh-CN" sz="2400" b="1" smtClean="0"/>
          </a:p>
          <a:p>
            <a:pPr lvl="1"/>
            <a:endParaRPr lang="en-US" altLang="zh-CN" sz="2000" b="1" smtClean="0"/>
          </a:p>
          <a:p>
            <a:pPr lvl="1"/>
            <a:r>
              <a:rPr lang="zh-CN" altLang="en-US" sz="2400" b="1" smtClean="0"/>
              <a:t>最坏情况出现在每次划分点的分布都很极端</a:t>
            </a:r>
            <a:r>
              <a:rPr lang="en-US" altLang="zh-CN" sz="2400" b="1" smtClean="0"/>
              <a:t>, O(n</a:t>
            </a:r>
            <a:r>
              <a:rPr lang="en-US" altLang="zh-CN" sz="2400" b="1" baseline="30000" smtClean="0"/>
              <a:t>2</a:t>
            </a:r>
            <a:r>
              <a:rPr lang="en-US" altLang="zh-CN" sz="2400" b="1" smtClean="0"/>
              <a:t>)</a:t>
            </a:r>
            <a:endParaRPr lang="en-US" altLang="zh-CN" sz="2400" b="1" smtClean="0"/>
          </a:p>
          <a:p>
            <a:endParaRPr lang="en-US" altLang="zh-CN" sz="2400" b="1" smtClean="0"/>
          </a:p>
        </p:txBody>
      </p:sp>
      <p:sp>
        <p:nvSpPr>
          <p:cNvPr id="4" name="Rectangle 5"/>
          <p:cNvSpPr txBox="1">
            <a:spLocks noChangeArrowheads="1"/>
          </p:cNvSpPr>
          <p:nvPr/>
        </p:nvSpPr>
        <p:spPr bwMode="auto">
          <a:xfrm>
            <a:off x="2267744" y="236260"/>
            <a:ext cx="41148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4000" b="1">
                <a:solidFill>
                  <a:schemeClr val="bg1"/>
                </a:solidFill>
                <a:latin typeface="黑体" panose="02010609060101010101" pitchFamily="49" charset="-122"/>
                <a:ea typeface="黑体" panose="02010609060101010101" pitchFamily="49" charset="-122"/>
              </a:rPr>
              <a:t> </a:t>
            </a:r>
            <a:r>
              <a:rPr kumimoji="1" lang="zh-CN" altLang="en-US" sz="4000" b="1">
                <a:solidFill>
                  <a:schemeClr val="bg1"/>
                </a:solidFill>
                <a:latin typeface="黑体" panose="02010609060101010101" pitchFamily="49" charset="-122"/>
                <a:ea typeface="黑体" panose="02010609060101010101" pitchFamily="49" charset="-122"/>
              </a:rPr>
              <a:t>凸包的分治算法</a:t>
            </a:r>
            <a:endParaRPr kumimoji="1" lang="zh-CN" altLang="en-US" sz="4000" b="1">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Text Box 3"/>
          <p:cNvSpPr>
            <a:spLocks noGrp="1" noChangeArrowheads="1"/>
          </p:cNvSpPr>
          <p:nvPr>
            <p:ph idx="1"/>
          </p:nvPr>
        </p:nvSpPr>
        <p:spPr>
          <a:xfrm>
            <a:off x="457200" y="1252855"/>
            <a:ext cx="8229600" cy="521970"/>
          </a:xfrm>
        </p:spPr>
        <p:txBody>
          <a:bodyPr>
            <a:spAutoFit/>
          </a:bodyPr>
          <a:lstStyle/>
          <a:p>
            <a:pPr marL="0" indent="0" algn="l">
              <a:spcBef>
                <a:spcPct val="50000"/>
              </a:spcBef>
              <a:buNone/>
            </a:pPr>
            <a:r>
              <a:rPr lang="zh-CN" altLang="en-US" sz="2800" b="1" smtClean="0">
                <a:solidFill>
                  <a:srgbClr val="080808"/>
                </a:solidFill>
                <a:latin typeface="宋体" panose="02010600030101010101" pitchFamily="2" charset="-122"/>
                <a:ea typeface="宋体" panose="02010600030101010101" pitchFamily="2" charset="-122"/>
              </a:rPr>
              <a:t>斐波那契数列</a:t>
            </a:r>
            <a:r>
              <a:rPr lang="en-US" altLang="zh-CN" sz="2800" b="1" smtClean="0">
                <a:solidFill>
                  <a:srgbClr val="080808"/>
                </a:solidFill>
                <a:latin typeface="宋体" panose="02010600030101010101" pitchFamily="2" charset="-122"/>
                <a:ea typeface="宋体" panose="02010600030101010101" pitchFamily="2" charset="-122"/>
              </a:rPr>
              <a:t>F(n)</a:t>
            </a:r>
            <a:r>
              <a:rPr lang="zh-CN" altLang="en-US" sz="2800" b="1" smtClean="0">
                <a:solidFill>
                  <a:srgbClr val="080808"/>
                </a:solidFill>
                <a:latin typeface="宋体" panose="02010600030101010101" pitchFamily="2" charset="-122"/>
                <a:ea typeface="宋体" panose="02010600030101010101" pitchFamily="2" charset="-122"/>
              </a:rPr>
              <a:t>的定义是： </a:t>
            </a:r>
            <a:endParaRPr lang="zh-CN" altLang="en-US" sz="2800" b="1" smtClean="0">
              <a:solidFill>
                <a:srgbClr val="080808"/>
              </a:solidFill>
              <a:latin typeface="宋体" panose="02010600030101010101" pitchFamily="2" charset="-122"/>
              <a:ea typeface="宋体" panose="02010600030101010101" pitchFamily="2" charset="-122"/>
            </a:endParaRPr>
          </a:p>
        </p:txBody>
      </p:sp>
      <p:sp>
        <p:nvSpPr>
          <p:cNvPr id="178181" name="Text Box 5"/>
          <p:cNvSpPr txBox="1">
            <a:spLocks noChangeArrowheads="1"/>
          </p:cNvSpPr>
          <p:nvPr/>
        </p:nvSpPr>
        <p:spPr bwMode="auto">
          <a:xfrm>
            <a:off x="594995" y="3325495"/>
            <a:ext cx="73101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800" b="1">
                <a:solidFill>
                  <a:srgbClr val="080808"/>
                </a:solidFill>
                <a:latin typeface="宋体" panose="02010600030101010101" pitchFamily="2" charset="-122"/>
              </a:rPr>
              <a:t>求第</a:t>
            </a:r>
            <a:r>
              <a:rPr lang="en-US" altLang="zh-CN" sz="2800" b="1">
                <a:solidFill>
                  <a:srgbClr val="080808"/>
                </a:solidFill>
                <a:latin typeface="宋体" panose="02010600030101010101" pitchFamily="2" charset="-122"/>
              </a:rPr>
              <a:t>n</a:t>
            </a:r>
            <a:r>
              <a:rPr lang="zh-CN" altLang="en-US" sz="2800" b="1">
                <a:solidFill>
                  <a:srgbClr val="080808"/>
                </a:solidFill>
                <a:latin typeface="宋体" panose="02010600030101010101" pitchFamily="2" charset="-122"/>
              </a:rPr>
              <a:t>项斐波那契数列的</a:t>
            </a:r>
            <a:r>
              <a:rPr lang="zh-CN" altLang="en-US" sz="2800" b="1">
                <a:solidFill>
                  <a:srgbClr val="FF00FF"/>
                </a:solidFill>
                <a:latin typeface="宋体" panose="02010600030101010101" pitchFamily="2" charset="-122"/>
              </a:rPr>
              <a:t>递归函数</a:t>
            </a:r>
            <a:r>
              <a:rPr lang="zh-CN" altLang="en-US" sz="2800" b="1">
                <a:solidFill>
                  <a:srgbClr val="080808"/>
                </a:solidFill>
                <a:latin typeface="宋体" panose="02010600030101010101" pitchFamily="2" charset="-122"/>
              </a:rPr>
              <a:t>如下： </a:t>
            </a:r>
            <a:endParaRPr lang="zh-CN" altLang="en-US" sz="2800" b="1">
              <a:solidFill>
                <a:srgbClr val="080808"/>
              </a:solidFill>
              <a:latin typeface="宋体" panose="02010600030101010101" pitchFamily="2" charset="-122"/>
            </a:endParaRPr>
          </a:p>
        </p:txBody>
      </p:sp>
      <p:sp>
        <p:nvSpPr>
          <p:cNvPr id="178182" name="Text Box 6"/>
          <p:cNvSpPr txBox="1">
            <a:spLocks noChangeArrowheads="1"/>
          </p:cNvSpPr>
          <p:nvPr/>
        </p:nvSpPr>
        <p:spPr bwMode="auto">
          <a:xfrm>
            <a:off x="678815" y="3917633"/>
            <a:ext cx="7529513" cy="26765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en-US" altLang="zh-CN" sz="2400" b="1">
                <a:solidFill>
                  <a:schemeClr val="tx1"/>
                </a:solidFill>
                <a:latin typeface="Times New Roman" panose="02020603050405020304" pitchFamily="18" charset="0"/>
                <a:ea typeface="楷体_GB2312" pitchFamily="49" charset="-122"/>
              </a:rPr>
              <a:t>long F(int n)</a:t>
            </a:r>
            <a:endParaRPr lang="en-US" altLang="zh-CN" sz="2400" b="1">
              <a:solidFill>
                <a:schemeClr val="tx1"/>
              </a:solidFill>
              <a:latin typeface="Times New Roman" panose="02020603050405020304" pitchFamily="18" charset="0"/>
              <a:ea typeface="楷体_GB2312" pitchFamily="49" charset="-122"/>
            </a:endParaRPr>
          </a:p>
          <a:p>
            <a:pPr algn="just" eaLnBrk="1" hangingPunct="1">
              <a:spcBef>
                <a:spcPct val="50000"/>
              </a:spcBef>
            </a:pPr>
            <a:r>
              <a:rPr lang="en-US" altLang="zh-CN" sz="2400" b="1">
                <a:solidFill>
                  <a:schemeClr val="tx1"/>
                </a:solidFill>
                <a:latin typeface="Times New Roman" panose="02020603050405020304" pitchFamily="18" charset="0"/>
                <a:ea typeface="楷体_GB2312" pitchFamily="49" charset="-122"/>
              </a:rPr>
              <a:t>{        if(n == 0 || n == 1)    return n; //</a:t>
            </a:r>
            <a:r>
              <a:rPr lang="zh-CN" altLang="en-US" sz="2400" b="1">
                <a:solidFill>
                  <a:schemeClr val="tx1"/>
                </a:solidFill>
                <a:latin typeface="Times New Roman" panose="02020603050405020304" pitchFamily="18" charset="0"/>
                <a:ea typeface="楷体_GB2312" pitchFamily="49" charset="-122"/>
              </a:rPr>
              <a:t>递归出口</a:t>
            </a:r>
            <a:endParaRPr lang="zh-CN" altLang="en-US" sz="2400" b="1">
              <a:solidFill>
                <a:schemeClr val="tx1"/>
              </a:solidFill>
              <a:latin typeface="Times New Roman" panose="02020603050405020304" pitchFamily="18" charset="0"/>
              <a:ea typeface="楷体_GB2312" pitchFamily="49" charset="-122"/>
            </a:endParaRPr>
          </a:p>
          <a:p>
            <a:pPr algn="just" eaLnBrk="1" hangingPunct="1">
              <a:spcBef>
                <a:spcPct val="50000"/>
              </a:spcBef>
            </a:pPr>
            <a:r>
              <a:rPr lang="zh-CN" altLang="en-US" sz="2400" b="1">
                <a:solidFill>
                  <a:schemeClr val="tx1"/>
                </a:solidFill>
                <a:latin typeface="Times New Roman" panose="02020603050405020304" pitchFamily="18" charset="0"/>
                <a:ea typeface="楷体_GB2312" pitchFamily="49" charset="-122"/>
              </a:rPr>
              <a:t>          </a:t>
            </a:r>
            <a:r>
              <a:rPr lang="en-US" altLang="zh-CN" sz="2400" b="1">
                <a:solidFill>
                  <a:schemeClr val="tx1"/>
                </a:solidFill>
                <a:latin typeface="Times New Roman" panose="02020603050405020304" pitchFamily="18" charset="0"/>
                <a:ea typeface="楷体_GB2312" pitchFamily="49" charset="-122"/>
              </a:rPr>
              <a:t>else </a:t>
            </a:r>
            <a:endParaRPr lang="en-US" altLang="zh-CN" sz="2400" b="1">
              <a:solidFill>
                <a:schemeClr val="tx1"/>
              </a:solidFill>
              <a:latin typeface="Times New Roman" panose="02020603050405020304" pitchFamily="18" charset="0"/>
              <a:ea typeface="楷体_GB2312" pitchFamily="49" charset="-122"/>
            </a:endParaRPr>
          </a:p>
          <a:p>
            <a:pPr algn="just" eaLnBrk="1" hangingPunct="1">
              <a:spcBef>
                <a:spcPct val="50000"/>
              </a:spcBef>
            </a:pPr>
            <a:r>
              <a:rPr lang="en-US" altLang="zh-CN" sz="2400" b="1">
                <a:solidFill>
                  <a:schemeClr val="tx1"/>
                </a:solidFill>
                <a:latin typeface="Times New Roman" panose="02020603050405020304" pitchFamily="18" charset="0"/>
                <a:ea typeface="楷体_GB2312" pitchFamily="49" charset="-122"/>
              </a:rPr>
              <a:t>               return   F(n-1) + F(n-2); //</a:t>
            </a:r>
            <a:r>
              <a:rPr lang="zh-CN" altLang="en-US" sz="2400" b="1">
                <a:solidFill>
                  <a:schemeClr val="tx1"/>
                </a:solidFill>
                <a:latin typeface="Times New Roman" panose="02020603050405020304" pitchFamily="18" charset="0"/>
                <a:ea typeface="楷体_GB2312" pitchFamily="49" charset="-122"/>
              </a:rPr>
              <a:t>递归调用</a:t>
            </a:r>
            <a:endParaRPr lang="zh-CN" altLang="en-US" sz="2400" b="1">
              <a:solidFill>
                <a:schemeClr val="tx1"/>
              </a:solidFill>
              <a:latin typeface="Times New Roman" panose="02020603050405020304" pitchFamily="18" charset="0"/>
              <a:ea typeface="楷体_GB2312" pitchFamily="49" charset="-122"/>
            </a:endParaRPr>
          </a:p>
          <a:p>
            <a:pPr algn="just" eaLnBrk="1" hangingPunct="1">
              <a:spcBef>
                <a:spcPct val="50000"/>
              </a:spcBef>
            </a:pPr>
            <a:r>
              <a:rPr lang="en-US" altLang="zh-CN" sz="2400" b="1">
                <a:solidFill>
                  <a:schemeClr val="tx1"/>
                </a:solidFill>
                <a:latin typeface="Times New Roman" panose="02020603050405020304" pitchFamily="18" charset="0"/>
                <a:ea typeface="楷体_GB2312" pitchFamily="49" charset="-122"/>
              </a:rPr>
              <a:t>}</a:t>
            </a:r>
            <a:endParaRPr lang="en-US" altLang="zh-CN" sz="2400" b="1">
              <a:solidFill>
                <a:schemeClr val="tx1"/>
              </a:solidFill>
              <a:latin typeface="Times New Roman" panose="02020603050405020304" pitchFamily="18" charset="0"/>
              <a:ea typeface="楷体_GB2312" pitchFamily="49" charset="-122"/>
            </a:endParaRPr>
          </a:p>
        </p:txBody>
      </p:sp>
      <p:sp>
        <p:nvSpPr>
          <p:cNvPr id="3" name="标题 1"/>
          <p:cNvSpPr txBox="1"/>
          <p:nvPr/>
        </p:nvSpPr>
        <p:spPr>
          <a:xfrm>
            <a:off x="442913" y="218123"/>
            <a:ext cx="8229600" cy="70675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defPPr>
              <a:defRPr lang="zh-CN"/>
            </a:defPPr>
            <a:lvl1pPr algn="ctr" eaLnBrk="0" hangingPunct="0">
              <a:spcBef>
                <a:spcPct val="50000"/>
              </a:spcBef>
              <a:defRPr kumimoji="1" sz="4000" b="1">
                <a:solidFill>
                  <a:srgbClr val="A50021"/>
                </a:solidFill>
                <a:latin typeface="黑体" panose="02010609060101010101" pitchFamily="49" charset="-122"/>
                <a:ea typeface="黑体" panose="02010609060101010101" pitchFamily="49" charset="-122"/>
              </a:defRPr>
            </a:lvl1pPr>
            <a:lvl2pPr algn="ctr" eaLnBrk="0" hangingPunct="0">
              <a:defRPr sz="4400">
                <a:solidFill>
                  <a:schemeClr val="tx2"/>
                </a:solidFill>
                <a:latin typeface="Arial" panose="020B0604020202020204" pitchFamily="34" charset="0"/>
              </a:defRPr>
            </a:lvl2pPr>
            <a:lvl3pPr algn="ctr" eaLnBrk="0" hangingPunct="0">
              <a:defRPr sz="4400">
                <a:solidFill>
                  <a:schemeClr val="tx2"/>
                </a:solidFill>
                <a:latin typeface="Arial" panose="020B0604020202020204" pitchFamily="34" charset="0"/>
              </a:defRPr>
            </a:lvl3pPr>
            <a:lvl4pPr algn="ctr" eaLnBrk="0" hangingPunct="0">
              <a:defRPr sz="4400">
                <a:solidFill>
                  <a:schemeClr val="tx2"/>
                </a:solidFill>
                <a:latin typeface="Arial" panose="020B0604020202020204" pitchFamily="34" charset="0"/>
              </a:defRPr>
            </a:lvl4pPr>
            <a:lvl5pPr algn="ctr" eaLnBrk="0" hangingPunct="0">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zh-CN" altLang="en-US" dirty="0" smtClean="0">
                <a:solidFill>
                  <a:schemeClr val="bg1"/>
                </a:solidFill>
                <a:sym typeface="+mn-ea"/>
              </a:rPr>
              <a:t>问题的定义形式是递归的</a:t>
            </a:r>
            <a:endParaRPr lang="zh-CN" altLang="en-US" dirty="0" smtClean="0">
              <a:solidFill>
                <a:schemeClr val="bg1"/>
              </a:solidFill>
              <a:sym typeface="+mn-ea"/>
            </a:endParaRPr>
          </a:p>
        </p:txBody>
      </p:sp>
      <p:sp>
        <p:nvSpPr>
          <p:cNvPr id="6" name="Rectangle 8"/>
          <p:cNvSpPr>
            <a:spLocks noChangeArrowheads="1"/>
          </p:cNvSpPr>
          <p:nvPr/>
        </p:nvSpPr>
        <p:spPr bwMode="auto">
          <a:xfrm>
            <a:off x="990600" y="1847850"/>
            <a:ext cx="7772400" cy="1698625"/>
          </a:xfrm>
          <a:prstGeom prst="rect">
            <a:avLst/>
          </a:prstGeom>
          <a:noFill/>
          <a:ln w="9525">
            <a:noFill/>
            <a:miter lim="800000"/>
          </a:ln>
          <a:effectLst/>
        </p:spPr>
        <p:txBody>
          <a:bodyPr/>
          <a:p>
            <a:pPr marL="342900" indent="-342900" fontAlgn="auto">
              <a:lnSpc>
                <a:spcPct val="90000"/>
              </a:lnSpc>
              <a:spcBef>
                <a:spcPct val="20000"/>
              </a:spcBef>
              <a:spcAft>
                <a:spcPts val="0"/>
              </a:spcAft>
              <a:buClr>
                <a:schemeClr val="tx2"/>
              </a:buClr>
              <a:buSzPct val="75000"/>
              <a:buFont typeface="Wingdings" panose="05000000000000000000" pitchFamily="2" charset="2"/>
              <a:buNone/>
              <a:defRPr/>
            </a:pPr>
            <a:r>
              <a:rPr lang="en-US" altLang="zh-CN" sz="2400" b="1" dirty="0">
                <a:effectLst>
                  <a:outerShdw blurRad="38100" dist="38100" dir="2700000" algn="tl">
                    <a:srgbClr val="C0C0C0"/>
                  </a:outerShdw>
                </a:effectLst>
                <a:latin typeface="+mn-lt"/>
                <a:ea typeface="+mn-ea"/>
              </a:rPr>
              <a:t>                 0                             </a:t>
            </a:r>
            <a:r>
              <a:rPr lang="zh-CN" altLang="en-US" sz="2400" b="1" dirty="0">
                <a:effectLst>
                  <a:outerShdw blurRad="38100" dist="38100" dir="2700000" algn="tl">
                    <a:srgbClr val="C0C0C0"/>
                  </a:outerShdw>
                </a:effectLst>
                <a:latin typeface="+mn-lt"/>
                <a:ea typeface="+mn-ea"/>
                <a:sym typeface="+mn-ea"/>
              </a:rPr>
              <a:t>当</a:t>
            </a:r>
            <a:r>
              <a:rPr lang="en-US" altLang="zh-CN" sz="2400" b="1" dirty="0">
                <a:effectLst>
                  <a:outerShdw blurRad="38100" dist="38100" dir="2700000" algn="tl">
                    <a:srgbClr val="C0C0C0"/>
                  </a:outerShdw>
                </a:effectLst>
                <a:latin typeface="+mn-lt"/>
                <a:ea typeface="+mn-ea"/>
                <a:sym typeface="+mn-ea"/>
              </a:rPr>
              <a:t>n=0</a:t>
            </a:r>
            <a:r>
              <a:rPr lang="zh-CN" altLang="en-US" sz="2400" b="1" dirty="0">
                <a:effectLst>
                  <a:outerShdw blurRad="38100" dist="38100" dir="2700000" algn="tl">
                    <a:srgbClr val="C0C0C0"/>
                  </a:outerShdw>
                </a:effectLst>
                <a:latin typeface="+mn-lt"/>
                <a:ea typeface="+mn-ea"/>
                <a:sym typeface="+mn-ea"/>
              </a:rPr>
              <a:t>时</a:t>
            </a:r>
            <a:endParaRPr lang="en-US" altLang="zh-CN" sz="2400" b="1" dirty="0">
              <a:effectLst>
                <a:outerShdw blurRad="38100" dist="38100" dir="2700000" algn="tl">
                  <a:srgbClr val="C0C0C0"/>
                </a:outerShdw>
              </a:effectLst>
              <a:latin typeface="+mn-lt"/>
              <a:ea typeface="+mn-ea"/>
            </a:endParaRPr>
          </a:p>
          <a:p>
            <a:pPr marL="342900" indent="-342900" fontAlgn="auto">
              <a:lnSpc>
                <a:spcPct val="90000"/>
              </a:lnSpc>
              <a:spcBef>
                <a:spcPct val="20000"/>
              </a:spcBef>
              <a:spcAft>
                <a:spcPts val="0"/>
              </a:spcAft>
              <a:buClr>
                <a:schemeClr val="tx2"/>
              </a:buClr>
              <a:buSzPct val="75000"/>
              <a:buFont typeface="Wingdings" panose="05000000000000000000" pitchFamily="2" charset="2"/>
              <a:buNone/>
              <a:defRPr/>
            </a:pPr>
            <a:r>
              <a:rPr lang="zh-CN" altLang="en-US" sz="2400" b="1" dirty="0">
                <a:effectLst>
                  <a:outerShdw blurRad="38100" dist="38100" dir="2700000" algn="tl">
                    <a:srgbClr val="C0C0C0"/>
                  </a:outerShdw>
                </a:effectLst>
                <a:latin typeface="+mn-lt"/>
                <a:ea typeface="+mn-ea"/>
                <a:sym typeface="+mn-ea"/>
              </a:rPr>
              <a:t> </a:t>
            </a:r>
            <a:r>
              <a:rPr lang="en-US" altLang="zh-CN" sz="2400" b="1" dirty="0">
                <a:effectLst>
                  <a:outerShdw blurRad="38100" dist="38100" dir="2700000" algn="tl">
                    <a:srgbClr val="C0C0C0"/>
                  </a:outerShdw>
                </a:effectLst>
                <a:latin typeface="+mn-lt"/>
                <a:ea typeface="+mn-ea"/>
                <a:sym typeface="+mn-ea"/>
              </a:rPr>
              <a:t>F(n)=</a:t>
            </a:r>
            <a:r>
              <a:rPr lang="en-US" altLang="zh-CN" sz="2400" b="1" dirty="0">
                <a:effectLst>
                  <a:outerShdw blurRad="38100" dist="38100" dir="2700000" algn="tl">
                    <a:srgbClr val="C0C0C0"/>
                  </a:outerShdw>
                </a:effectLst>
                <a:latin typeface="+mn-lt"/>
                <a:ea typeface="+mn-ea"/>
              </a:rPr>
              <a:t>       1                             </a:t>
            </a:r>
            <a:r>
              <a:rPr lang="zh-CN" altLang="en-US" sz="2400" b="1" dirty="0">
                <a:effectLst>
                  <a:outerShdw blurRad="38100" dist="38100" dir="2700000" algn="tl">
                    <a:srgbClr val="C0C0C0"/>
                  </a:outerShdw>
                </a:effectLst>
                <a:latin typeface="+mn-lt"/>
                <a:ea typeface="+mn-ea"/>
              </a:rPr>
              <a:t>当</a:t>
            </a:r>
            <a:r>
              <a:rPr lang="en-US" altLang="zh-CN" sz="2400" b="1" dirty="0">
                <a:effectLst>
                  <a:outerShdw blurRad="38100" dist="38100" dir="2700000" algn="tl">
                    <a:srgbClr val="C0C0C0"/>
                  </a:outerShdw>
                </a:effectLst>
                <a:latin typeface="+mn-lt"/>
                <a:ea typeface="+mn-ea"/>
              </a:rPr>
              <a:t>n=1</a:t>
            </a:r>
            <a:r>
              <a:rPr lang="zh-CN" altLang="en-US" sz="2400" b="1" dirty="0">
                <a:effectLst>
                  <a:outerShdw blurRad="38100" dist="38100" dir="2700000" algn="tl">
                    <a:srgbClr val="C0C0C0"/>
                  </a:outerShdw>
                </a:effectLst>
                <a:latin typeface="+mn-lt"/>
                <a:ea typeface="+mn-ea"/>
              </a:rPr>
              <a:t>时  </a:t>
            </a:r>
            <a:endParaRPr lang="zh-CN" altLang="en-US" sz="2400" b="1" dirty="0">
              <a:effectLst>
                <a:outerShdw blurRad="38100" dist="38100" dir="2700000" algn="tl">
                  <a:srgbClr val="C0C0C0"/>
                </a:outerShdw>
              </a:effectLst>
              <a:latin typeface="+mn-lt"/>
              <a:ea typeface="+mn-ea"/>
            </a:endParaRPr>
          </a:p>
          <a:p>
            <a:pPr marL="342900" indent="-342900" fontAlgn="auto">
              <a:lnSpc>
                <a:spcPct val="90000"/>
              </a:lnSpc>
              <a:spcBef>
                <a:spcPct val="20000"/>
              </a:spcBef>
              <a:spcAft>
                <a:spcPts val="0"/>
              </a:spcAft>
              <a:buClr>
                <a:schemeClr val="tx2"/>
              </a:buClr>
              <a:buSzPct val="75000"/>
              <a:buFont typeface="Wingdings" panose="05000000000000000000" pitchFamily="2" charset="2"/>
              <a:buNone/>
              <a:defRPr/>
            </a:pPr>
            <a:r>
              <a:rPr lang="en-US" altLang="zh-CN" sz="2400" b="1" dirty="0">
                <a:effectLst>
                  <a:outerShdw blurRad="38100" dist="38100" dir="2700000" algn="tl">
                    <a:srgbClr val="C0C0C0"/>
                  </a:outerShdw>
                </a:effectLst>
                <a:latin typeface="+mn-lt"/>
                <a:ea typeface="+mn-ea"/>
              </a:rPr>
              <a:t>                 F(n-1)+F(n-2)         </a:t>
            </a:r>
            <a:r>
              <a:rPr lang="zh-CN" altLang="en-US" sz="2400" b="1" dirty="0">
                <a:effectLst>
                  <a:outerShdw blurRad="38100" dist="38100" dir="2700000" algn="tl">
                    <a:srgbClr val="C0C0C0"/>
                  </a:outerShdw>
                </a:effectLst>
                <a:latin typeface="+mn-lt"/>
                <a:ea typeface="+mn-ea"/>
              </a:rPr>
              <a:t>当</a:t>
            </a:r>
            <a:r>
              <a:rPr lang="en-US" altLang="zh-CN" sz="2400" b="1" dirty="0">
                <a:effectLst>
                  <a:outerShdw blurRad="38100" dist="38100" dir="2700000" algn="tl">
                    <a:srgbClr val="C0C0C0"/>
                  </a:outerShdw>
                </a:effectLst>
                <a:latin typeface="+mn-lt"/>
                <a:ea typeface="+mn-ea"/>
              </a:rPr>
              <a:t>n&gt;1</a:t>
            </a:r>
            <a:r>
              <a:rPr lang="zh-CN" altLang="en-US" sz="2400" b="1" dirty="0">
                <a:effectLst>
                  <a:outerShdw blurRad="38100" dist="38100" dir="2700000" algn="tl">
                    <a:srgbClr val="C0C0C0"/>
                  </a:outerShdw>
                </a:effectLst>
                <a:latin typeface="+mn-lt"/>
                <a:ea typeface="+mn-ea"/>
              </a:rPr>
              <a:t>时</a:t>
            </a:r>
            <a:endParaRPr lang="zh-CN" altLang="en-US" sz="2400" b="1" dirty="0">
              <a:effectLst>
                <a:outerShdw blurRad="38100" dist="38100" dir="2700000" algn="tl">
                  <a:srgbClr val="C0C0C0"/>
                </a:outerShdw>
              </a:effectLst>
              <a:latin typeface="+mn-lt"/>
              <a:ea typeface="+mn-ea"/>
            </a:endParaRPr>
          </a:p>
        </p:txBody>
      </p:sp>
      <p:sp>
        <p:nvSpPr>
          <p:cNvPr id="53254" name="AutoShape 9"/>
          <p:cNvSpPr/>
          <p:nvPr/>
        </p:nvSpPr>
        <p:spPr bwMode="auto">
          <a:xfrm>
            <a:off x="2191385" y="1940560"/>
            <a:ext cx="171450" cy="1025525"/>
          </a:xfrm>
          <a:prstGeom prst="leftBrace">
            <a:avLst>
              <a:gd name="adj1" fmla="val 87271"/>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p>
            <a:endParaRPr lang="zh-CN" altLang="en-US">
              <a:latin typeface="Corbel" panose="020B0503020204020204" pitchFamily="34" charset="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81"/>
                                        </p:tgtEl>
                                        <p:attrNameLst>
                                          <p:attrName>style.visibility</p:attrName>
                                        </p:attrNameLst>
                                      </p:cBhvr>
                                      <p:to>
                                        <p:strVal val="visible"/>
                                      </p:to>
                                    </p:set>
                                    <p:animEffect transition="in" filter="blinds(horizontal)">
                                      <p:cBhvr>
                                        <p:cTn id="7" dur="500"/>
                                        <p:tgtEl>
                                          <p:spTgt spid="1781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8182"/>
                                        </p:tgtEl>
                                        <p:attrNameLst>
                                          <p:attrName>style.visibility</p:attrName>
                                        </p:attrNameLst>
                                      </p:cBhvr>
                                      <p:to>
                                        <p:strVal val="visible"/>
                                      </p:to>
                                    </p:set>
                                    <p:animEffect transition="in" filter="blinds(horizontal)">
                                      <p:cBhvr>
                                        <p:cTn id="12" dur="500"/>
                                        <p:tgtEl>
                                          <p:spTgt spid="1781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8182">
                                            <p:txEl>
                                              <p:pRg st="0" end="0"/>
                                            </p:txEl>
                                          </p:spTgt>
                                        </p:tgtEl>
                                        <p:attrNameLst>
                                          <p:attrName>style.visibility</p:attrName>
                                        </p:attrNameLst>
                                      </p:cBhvr>
                                      <p:to>
                                        <p:strVal val="visible"/>
                                      </p:to>
                                    </p:set>
                                    <p:animEffect transition="in" filter="blinds(horizontal)">
                                      <p:cBhvr>
                                        <p:cTn id="17" dur="500"/>
                                        <p:tgtEl>
                                          <p:spTgt spid="17818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8182">
                                            <p:txEl>
                                              <p:pRg st="1" end="1"/>
                                            </p:txEl>
                                          </p:spTgt>
                                        </p:tgtEl>
                                        <p:attrNameLst>
                                          <p:attrName>style.visibility</p:attrName>
                                        </p:attrNameLst>
                                      </p:cBhvr>
                                      <p:to>
                                        <p:strVal val="visible"/>
                                      </p:to>
                                    </p:set>
                                    <p:animEffect transition="in" filter="blinds(horizontal)">
                                      <p:cBhvr>
                                        <p:cTn id="22" dur="500"/>
                                        <p:tgtEl>
                                          <p:spTgt spid="17818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8182">
                                            <p:txEl>
                                              <p:pRg st="2" end="2"/>
                                            </p:txEl>
                                          </p:spTgt>
                                        </p:tgtEl>
                                        <p:attrNameLst>
                                          <p:attrName>style.visibility</p:attrName>
                                        </p:attrNameLst>
                                      </p:cBhvr>
                                      <p:to>
                                        <p:strVal val="visible"/>
                                      </p:to>
                                    </p:set>
                                    <p:animEffect transition="in" filter="blinds(horizontal)">
                                      <p:cBhvr>
                                        <p:cTn id="27" dur="500"/>
                                        <p:tgtEl>
                                          <p:spTgt spid="17818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8182">
                                            <p:txEl>
                                              <p:pRg st="3" end="3"/>
                                            </p:txEl>
                                          </p:spTgt>
                                        </p:tgtEl>
                                        <p:attrNameLst>
                                          <p:attrName>style.visibility</p:attrName>
                                        </p:attrNameLst>
                                      </p:cBhvr>
                                      <p:to>
                                        <p:strVal val="visible"/>
                                      </p:to>
                                    </p:set>
                                    <p:animEffect transition="in" filter="blinds(horizontal)">
                                      <p:cBhvr>
                                        <p:cTn id="32" dur="500"/>
                                        <p:tgtEl>
                                          <p:spTgt spid="17818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8182">
                                            <p:txEl>
                                              <p:pRg st="4" end="4"/>
                                            </p:txEl>
                                          </p:spTgt>
                                        </p:tgtEl>
                                        <p:attrNameLst>
                                          <p:attrName>style.visibility</p:attrName>
                                        </p:attrNameLst>
                                      </p:cBhvr>
                                      <p:to>
                                        <p:strVal val="visible"/>
                                      </p:to>
                                    </p:set>
                                    <p:animEffect transition="in" filter="blinds(horizontal)">
                                      <p:cBhvr>
                                        <p:cTn id="37" dur="500"/>
                                        <p:tgtEl>
                                          <p:spTgt spid="1781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2" grpId="0" bldLvl="0" animBg="1"/>
      <p:bldP spid="178181"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type="body" idx="1"/>
          </p:nvPr>
        </p:nvSpPr>
        <p:spPr/>
        <p:txBody>
          <a:bodyPr/>
          <a:lstStyle/>
          <a:p>
            <a:r>
              <a:rPr lang="en-US" altLang="zh-CN" b="1" dirty="0" smtClean="0"/>
              <a:t>20</a:t>
            </a:r>
            <a:r>
              <a:rPr lang="zh-CN" altLang="en-US" b="1" dirty="0" smtClean="0"/>
              <a:t>世纪</a:t>
            </a:r>
            <a:r>
              <a:rPr lang="en-US" altLang="zh-CN" b="1" dirty="0" smtClean="0"/>
              <a:t>60</a:t>
            </a:r>
            <a:r>
              <a:rPr lang="zh-CN" altLang="en-US" b="1" dirty="0" smtClean="0"/>
              <a:t>年代末</a:t>
            </a:r>
            <a:endParaRPr lang="zh-CN" altLang="en-US" b="1" dirty="0" smtClean="0"/>
          </a:p>
          <a:p>
            <a:pPr lvl="1"/>
            <a:r>
              <a:rPr lang="zh-CN" altLang="en-US" b="1" dirty="0" smtClean="0"/>
              <a:t>贝尔实验室需要求解</a:t>
            </a:r>
            <a:r>
              <a:rPr lang="en-US" altLang="zh-CN" b="1" dirty="0" smtClean="0"/>
              <a:t>10,000</a:t>
            </a:r>
            <a:r>
              <a:rPr lang="zh-CN" altLang="en-US" b="1" dirty="0" smtClean="0"/>
              <a:t>个点的凸包</a:t>
            </a:r>
            <a:endParaRPr lang="zh-CN" altLang="en-US" b="1" dirty="0" smtClean="0"/>
          </a:p>
          <a:p>
            <a:pPr lvl="1"/>
            <a:r>
              <a:rPr lang="en-US" altLang="zh-CN" b="1" dirty="0" smtClean="0"/>
              <a:t>O(n</a:t>
            </a:r>
            <a:r>
              <a:rPr lang="en-US" altLang="zh-CN" b="1" baseline="30000" dirty="0" smtClean="0"/>
              <a:t>2</a:t>
            </a:r>
            <a:r>
              <a:rPr lang="en-US" altLang="zh-CN" b="1" dirty="0" smtClean="0"/>
              <a:t>)</a:t>
            </a:r>
            <a:r>
              <a:rPr lang="zh-CN" altLang="en-US" b="1" dirty="0" smtClean="0"/>
              <a:t>的方法太慢</a:t>
            </a:r>
            <a:endParaRPr lang="zh-CN" altLang="en-US" b="1" dirty="0" smtClean="0"/>
          </a:p>
          <a:p>
            <a:endParaRPr lang="zh-CN" altLang="en-US" b="1" dirty="0" smtClean="0"/>
          </a:p>
          <a:p>
            <a:r>
              <a:rPr lang="en-US" altLang="zh-CN" b="1" dirty="0" smtClean="0"/>
              <a:t>1972</a:t>
            </a:r>
            <a:r>
              <a:rPr lang="zh-CN" altLang="en-US" b="1" dirty="0" smtClean="0"/>
              <a:t>年</a:t>
            </a:r>
            <a:endParaRPr lang="zh-CN" altLang="en-US" b="1" dirty="0" smtClean="0"/>
          </a:p>
          <a:p>
            <a:pPr lvl="1"/>
            <a:r>
              <a:rPr lang="en-US" altLang="zh-CN" b="1" dirty="0" smtClean="0"/>
              <a:t>Graham</a:t>
            </a:r>
            <a:r>
              <a:rPr lang="zh-CN" altLang="en-US" b="1" dirty="0" smtClean="0"/>
              <a:t>给出</a:t>
            </a:r>
            <a:r>
              <a:rPr lang="en-US" altLang="zh-CN" b="1" dirty="0" smtClean="0"/>
              <a:t>O(</a:t>
            </a:r>
            <a:r>
              <a:rPr lang="en-US" altLang="zh-CN" b="1" dirty="0" err="1" smtClean="0"/>
              <a:t>nlogn</a:t>
            </a:r>
            <a:r>
              <a:rPr lang="en-US" altLang="zh-CN" b="1" dirty="0" smtClean="0"/>
              <a:t>)</a:t>
            </a:r>
            <a:r>
              <a:rPr lang="zh-CN" altLang="en-US" b="1" dirty="0" smtClean="0"/>
              <a:t>的二维凸包算法</a:t>
            </a:r>
            <a:endParaRPr lang="zh-CN" altLang="en-US" b="1" dirty="0" smtClean="0"/>
          </a:p>
        </p:txBody>
      </p:sp>
      <p:sp>
        <p:nvSpPr>
          <p:cNvPr id="7" name="Rectangle 5"/>
          <p:cNvSpPr>
            <a:spLocks noChangeArrowheads="1"/>
          </p:cNvSpPr>
          <p:nvPr/>
        </p:nvSpPr>
        <p:spPr bwMode="auto">
          <a:xfrm>
            <a:off x="2195736" y="332656"/>
            <a:ext cx="396557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a:lnSpc>
                <a:spcPct val="85000"/>
              </a:lnSpc>
              <a:defRPr/>
            </a:pPr>
            <a:r>
              <a:rPr lang="en-US" altLang="zh-CN" sz="3600" b="1" dirty="0">
                <a:solidFill>
                  <a:schemeClr val="bg1"/>
                </a:solidFill>
                <a:effectLst/>
                <a:latin typeface="黑体" panose="02010609060101010101" pitchFamily="49" charset="-122"/>
                <a:ea typeface="黑体" panose="02010609060101010101" pitchFamily="49" charset="-122"/>
              </a:rPr>
              <a:t>Graham-Scan</a:t>
            </a:r>
            <a:r>
              <a:rPr lang="zh-CN" altLang="en-US" sz="3600" b="1" dirty="0">
                <a:solidFill>
                  <a:schemeClr val="bg1"/>
                </a:solidFill>
                <a:effectLst/>
                <a:latin typeface="黑体" panose="02010609060101010101" pitchFamily="49" charset="-122"/>
                <a:ea typeface="黑体" panose="02010609060101010101" pitchFamily="49" charset="-122"/>
              </a:rPr>
              <a:t>算法</a:t>
            </a:r>
            <a:endParaRPr lang="zh-CN" altLang="en-US" sz="3600" b="1" dirty="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body" sz="half" idx="1"/>
          </p:nvPr>
        </p:nvSpPr>
        <p:spPr>
          <a:xfrm>
            <a:off x="28575" y="1135063"/>
            <a:ext cx="9007475" cy="4525962"/>
          </a:xfrm>
        </p:spPr>
        <p:txBody>
          <a:bodyPr/>
          <a:lstStyle/>
          <a:p>
            <a:pPr marL="0" indent="0">
              <a:buNone/>
            </a:pPr>
            <a:r>
              <a:rPr lang="zh-CN" altLang="en-US" sz="2800" b="1" smtClean="0">
                <a:solidFill>
                  <a:srgbClr val="CC0099"/>
                </a:solidFill>
                <a:latin typeface="+mn-ea"/>
              </a:rPr>
              <a:t>基本思想</a:t>
            </a:r>
            <a:endParaRPr lang="zh-CN" altLang="en-US" sz="2800" b="1" smtClean="0">
              <a:solidFill>
                <a:srgbClr val="CC0099"/>
              </a:solidFill>
              <a:latin typeface="+mn-ea"/>
            </a:endParaRPr>
          </a:p>
          <a:p>
            <a:pPr>
              <a:buFontTx/>
              <a:buNone/>
            </a:pPr>
            <a:endParaRPr lang="zh-CN" altLang="en-US" sz="1800" b="1" smtClean="0">
              <a:latin typeface="+mn-ea"/>
            </a:endParaRPr>
          </a:p>
          <a:p>
            <a:pPr marL="914400" lvl="1" indent="-457200">
              <a:lnSpc>
                <a:spcPct val="80000"/>
              </a:lnSpc>
              <a:buFontTx/>
              <a:buAutoNum type="arabicPeriod"/>
            </a:pPr>
            <a:r>
              <a:rPr lang="zh-CN" altLang="en-US" sz="2400" b="1" smtClean="0">
                <a:latin typeface="+mn-ea"/>
              </a:rPr>
              <a:t>求</a:t>
            </a:r>
            <a:r>
              <a:rPr lang="en-US" altLang="zh-CN" sz="2400" b="1" smtClean="0">
                <a:latin typeface="+mn-ea"/>
              </a:rPr>
              <a:t>Q</a:t>
            </a:r>
            <a:r>
              <a:rPr lang="zh-CN" altLang="en-US" sz="2400" b="1" smtClean="0">
                <a:latin typeface="+mn-ea"/>
              </a:rPr>
              <a:t>中</a:t>
            </a:r>
            <a:r>
              <a:rPr lang="en-US" altLang="zh-CN" sz="2400" b="1" smtClean="0">
                <a:latin typeface="+mn-ea"/>
              </a:rPr>
              <a:t>y-</a:t>
            </a:r>
            <a:r>
              <a:rPr lang="zh-CN" altLang="en-US" sz="2400" b="1" smtClean="0">
                <a:latin typeface="+mn-ea"/>
              </a:rPr>
              <a:t>坐标值最小的点</a:t>
            </a:r>
            <a:r>
              <a:rPr lang="en-US" altLang="zh-CN" sz="2400" b="1" smtClean="0">
                <a:latin typeface="+mn-ea"/>
              </a:rPr>
              <a:t>p</a:t>
            </a:r>
            <a:r>
              <a:rPr lang="en-US" altLang="zh-CN" sz="2400" b="1" baseline="-25000" smtClean="0">
                <a:latin typeface="+mn-ea"/>
              </a:rPr>
              <a:t>0</a:t>
            </a:r>
            <a:r>
              <a:rPr lang="zh-CN" altLang="en-US" sz="2400" b="1" smtClean="0">
                <a:latin typeface="+mn-ea"/>
              </a:rPr>
              <a:t>，计算每个点的极角</a:t>
            </a:r>
            <a:r>
              <a:rPr lang="en-US" altLang="zh-CN" sz="2400" b="1" smtClean="0">
                <a:latin typeface="+mn-ea"/>
              </a:rPr>
              <a:t>θ</a:t>
            </a:r>
            <a:r>
              <a:rPr lang="zh-CN" altLang="en-US" sz="2400" b="1" smtClean="0">
                <a:latin typeface="+mn-ea"/>
              </a:rPr>
              <a:t>；</a:t>
            </a:r>
            <a:r>
              <a:rPr lang="en-US" altLang="zh-CN" sz="2400" b="1" smtClean="0">
                <a:solidFill>
                  <a:srgbClr val="3907F1"/>
                </a:solidFill>
                <a:latin typeface="+mn-ea"/>
              </a:rPr>
              <a:t>O(n)</a:t>
            </a:r>
            <a:endParaRPr lang="en-US" altLang="zh-CN" sz="2400" b="1" smtClean="0">
              <a:solidFill>
                <a:srgbClr val="3907F1"/>
              </a:solidFill>
              <a:latin typeface="+mn-ea"/>
            </a:endParaRPr>
          </a:p>
          <a:p>
            <a:pPr marL="914400" lvl="1" indent="-457200">
              <a:buFontTx/>
              <a:buAutoNum type="arabicPeriod"/>
            </a:pPr>
            <a:r>
              <a:rPr lang="zh-CN" altLang="en-US" sz="2400" b="1" smtClean="0">
                <a:latin typeface="+mn-ea"/>
              </a:rPr>
              <a:t>按照与</a:t>
            </a:r>
            <a:r>
              <a:rPr lang="en-US" altLang="zh-CN" sz="2400" b="1" smtClean="0">
                <a:latin typeface="+mn-ea"/>
              </a:rPr>
              <a:t>p</a:t>
            </a:r>
            <a:r>
              <a:rPr lang="en-US" altLang="zh-CN" sz="2400" b="1" baseline="-25000" smtClean="0">
                <a:latin typeface="+mn-ea"/>
              </a:rPr>
              <a:t>0</a:t>
            </a:r>
            <a:r>
              <a:rPr lang="zh-CN" altLang="en-US" sz="2400" b="1" smtClean="0">
                <a:latin typeface="+mn-ea"/>
              </a:rPr>
              <a:t>极角</a:t>
            </a:r>
            <a:r>
              <a:rPr lang="en-US" altLang="zh-CN" sz="2400" b="1" smtClean="0">
                <a:latin typeface="+mn-ea"/>
              </a:rPr>
              <a:t>(</a:t>
            </a:r>
            <a:r>
              <a:rPr lang="zh-CN" altLang="en-US" sz="2400" b="1" smtClean="0">
                <a:latin typeface="+mn-ea"/>
              </a:rPr>
              <a:t>逆时针方向，即按</a:t>
            </a:r>
            <a:r>
              <a:rPr lang="en-US" altLang="zh-CN" sz="2400" b="1" smtClean="0">
                <a:latin typeface="+mn-ea"/>
              </a:rPr>
              <a:t>θ</a:t>
            </a:r>
            <a:r>
              <a:rPr lang="zh-CN" altLang="en-US" sz="2400" b="1" smtClean="0">
                <a:latin typeface="+mn-ea"/>
              </a:rPr>
              <a:t>升序排列</a:t>
            </a:r>
            <a:r>
              <a:rPr lang="en-US" altLang="zh-CN" sz="2400" b="1" smtClean="0">
                <a:latin typeface="+mn-ea"/>
              </a:rPr>
              <a:t>)</a:t>
            </a:r>
            <a:r>
              <a:rPr lang="zh-CN" altLang="en-US" sz="2400" b="1" smtClean="0">
                <a:latin typeface="+mn-ea"/>
              </a:rPr>
              <a:t>大小排序</a:t>
            </a:r>
            <a:r>
              <a:rPr lang="en-US" altLang="zh-CN" sz="2400" b="1" smtClean="0">
                <a:latin typeface="+mn-ea"/>
              </a:rPr>
              <a:t>Q</a:t>
            </a:r>
            <a:r>
              <a:rPr lang="zh-CN" altLang="en-US" sz="2400" b="1" smtClean="0">
                <a:latin typeface="+mn-ea"/>
              </a:rPr>
              <a:t>中其余点，结果为</a:t>
            </a:r>
            <a:r>
              <a:rPr lang="en-US" altLang="zh-CN" sz="2400" b="1" smtClean="0">
                <a:latin typeface="+mn-ea"/>
              </a:rPr>
              <a:t>&lt;p</a:t>
            </a:r>
            <a:r>
              <a:rPr lang="en-US" altLang="zh-CN" sz="2400" b="1" baseline="-25000" smtClean="0">
                <a:latin typeface="+mn-ea"/>
              </a:rPr>
              <a:t>1</a:t>
            </a:r>
            <a:r>
              <a:rPr lang="en-US" altLang="zh-CN" sz="2400" b="1" smtClean="0">
                <a:latin typeface="+mn-ea"/>
              </a:rPr>
              <a:t>, p</a:t>
            </a:r>
            <a:r>
              <a:rPr lang="en-US" altLang="zh-CN" sz="2400" b="1" baseline="-25000" smtClean="0">
                <a:latin typeface="+mn-ea"/>
              </a:rPr>
              <a:t>2</a:t>
            </a:r>
            <a:r>
              <a:rPr lang="en-US" altLang="zh-CN" sz="2400" b="1" smtClean="0">
                <a:latin typeface="+mn-ea"/>
              </a:rPr>
              <a:t>, …, p</a:t>
            </a:r>
            <a:r>
              <a:rPr lang="en-US" altLang="zh-CN" sz="2400" b="1" baseline="-25000" smtClean="0">
                <a:latin typeface="+mn-ea"/>
              </a:rPr>
              <a:t>m</a:t>
            </a:r>
            <a:r>
              <a:rPr lang="en-US" altLang="zh-CN" sz="2400" b="1" smtClean="0">
                <a:latin typeface="+mn-ea"/>
              </a:rPr>
              <a:t>&gt;</a:t>
            </a:r>
            <a:r>
              <a:rPr lang="zh-CN" altLang="en-US" sz="2400" b="1" smtClean="0">
                <a:latin typeface="+mn-ea"/>
              </a:rPr>
              <a:t>；</a:t>
            </a:r>
            <a:r>
              <a:rPr lang="en-US" altLang="zh-CN" sz="2000" b="1" smtClean="0">
                <a:solidFill>
                  <a:srgbClr val="3907F1"/>
                </a:solidFill>
                <a:latin typeface="+mn-ea"/>
              </a:rPr>
              <a:t>O(nlogn)</a:t>
            </a:r>
            <a:endParaRPr lang="en-US" altLang="zh-CN" sz="2000" b="1" smtClean="0">
              <a:solidFill>
                <a:srgbClr val="3907F1"/>
              </a:solidFill>
              <a:latin typeface="+mn-ea"/>
            </a:endParaRPr>
          </a:p>
          <a:p>
            <a:pPr marL="914400" lvl="1" indent="-457200">
              <a:buFontTx/>
              <a:buAutoNum type="arabicPeriod"/>
            </a:pPr>
            <a:r>
              <a:rPr lang="zh-CN" altLang="en-US" sz="2400" b="1" smtClean="0">
                <a:latin typeface="+mn-ea"/>
              </a:rPr>
              <a:t>计算相邻三点转角的凹凸性，删除内凹的点；</a:t>
            </a:r>
            <a:r>
              <a:rPr lang="en-US" altLang="zh-CN" sz="2400" b="1" smtClean="0">
                <a:solidFill>
                  <a:srgbClr val="3907F1"/>
                </a:solidFill>
                <a:latin typeface="+mn-ea"/>
              </a:rPr>
              <a:t>O(n)</a:t>
            </a:r>
            <a:endParaRPr lang="en-US" altLang="zh-CN" sz="2400" b="1" smtClean="0">
              <a:solidFill>
                <a:srgbClr val="3907F1"/>
              </a:solidFill>
              <a:latin typeface="+mn-ea"/>
            </a:endParaRPr>
          </a:p>
          <a:p>
            <a:pPr marL="914400" lvl="1" indent="-457200">
              <a:buFontTx/>
              <a:buAutoNum type="arabicPeriod"/>
            </a:pPr>
            <a:r>
              <a:rPr lang="zh-CN" altLang="en-US" sz="2400" b="1" smtClean="0">
                <a:latin typeface="+mn-ea"/>
              </a:rPr>
              <a:t>当点集内不再包含内凹的点时，得到凸包。</a:t>
            </a:r>
            <a:endParaRPr lang="zh-CN" altLang="en-US" sz="2400" b="1" smtClean="0">
              <a:latin typeface="+mn-ea"/>
            </a:endParaRPr>
          </a:p>
        </p:txBody>
      </p:sp>
      <p:sp>
        <p:nvSpPr>
          <p:cNvPr id="8" name="Rectangle 5"/>
          <p:cNvSpPr>
            <a:spLocks noChangeArrowheads="1"/>
          </p:cNvSpPr>
          <p:nvPr/>
        </p:nvSpPr>
        <p:spPr bwMode="auto">
          <a:xfrm>
            <a:off x="2483768" y="219075"/>
            <a:ext cx="396557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a:lnSpc>
                <a:spcPct val="85000"/>
              </a:lnSpc>
              <a:defRPr/>
            </a:pPr>
            <a:r>
              <a:rPr lang="en-US" altLang="zh-CN" sz="3600" b="1" dirty="0">
                <a:solidFill>
                  <a:schemeClr val="bg1"/>
                </a:solidFill>
                <a:effectLst/>
                <a:latin typeface="黑体" panose="02010609060101010101" pitchFamily="49" charset="-122"/>
                <a:ea typeface="黑体" panose="02010609060101010101" pitchFamily="49" charset="-122"/>
              </a:rPr>
              <a:t>Graham-Scan</a:t>
            </a:r>
            <a:r>
              <a:rPr lang="zh-CN" altLang="en-US" sz="3600" b="1" dirty="0">
                <a:solidFill>
                  <a:schemeClr val="bg1"/>
                </a:solidFill>
                <a:effectLst/>
                <a:latin typeface="黑体" panose="02010609060101010101" pitchFamily="49" charset="-122"/>
                <a:ea typeface="黑体" panose="02010609060101010101" pitchFamily="49" charset="-122"/>
              </a:rPr>
              <a:t>算法</a:t>
            </a:r>
            <a:endParaRPr lang="zh-CN" altLang="en-US" sz="3600" b="1" dirty="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4" name="Rectangle 8"/>
          <p:cNvSpPr>
            <a:spLocks noChangeArrowheads="1"/>
          </p:cNvSpPr>
          <p:nvPr/>
        </p:nvSpPr>
        <p:spPr bwMode="auto">
          <a:xfrm>
            <a:off x="125413" y="1295400"/>
            <a:ext cx="8767762" cy="544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defRPr/>
            </a:pPr>
            <a:r>
              <a:rPr lang="zh-CN" altLang="en-US" sz="2400" b="1" dirty="0">
                <a:latin typeface="+mn-ea"/>
                <a:ea typeface="+mn-ea"/>
                <a:cs typeface="Times New Roman" panose="02020603050405020304" pitchFamily="18" charset="0"/>
              </a:rPr>
              <a:t>以极端点 </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a:t>
            </a:r>
            <a:r>
              <a:rPr lang="zh-CN" altLang="en-US" sz="2400" b="1" dirty="0">
                <a:latin typeface="+mn-ea"/>
                <a:ea typeface="+mn-ea"/>
                <a:cs typeface="Times New Roman" panose="02020603050405020304" pitchFamily="18" charset="0"/>
              </a:rPr>
              <a:t>为初始点，</a:t>
            </a:r>
            <a:endParaRPr lang="zh-CN" altLang="en-US" sz="2400" b="1" dirty="0">
              <a:latin typeface="+mn-ea"/>
              <a:ea typeface="+mn-ea"/>
              <a:cs typeface="Times New Roman" panose="02020603050405020304" pitchFamily="18" charset="0"/>
            </a:endParaRPr>
          </a:p>
          <a:p>
            <a:pPr>
              <a:spcBef>
                <a:spcPct val="20000"/>
              </a:spcBef>
              <a:defRPr/>
            </a:pPr>
            <a:r>
              <a:rPr lang="zh-CN" altLang="en-US" sz="2400" b="1" dirty="0">
                <a:latin typeface="+mn-ea"/>
                <a:ea typeface="+mn-ea"/>
                <a:cs typeface="Times New Roman" panose="02020603050405020304" pitchFamily="18" charset="0"/>
              </a:rPr>
              <a:t>依次对相邻三个点</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a:t>
            </a:r>
            <a:r>
              <a:rPr lang="en-US" altLang="zh-CN" sz="2400" b="1" dirty="0">
                <a:latin typeface="+mn-ea"/>
                <a:ea typeface="+mn-ea"/>
                <a:cs typeface="Times New Roman" panose="02020603050405020304" pitchFamily="18" charset="0"/>
              </a:rPr>
              <a:t> </a:t>
            </a:r>
            <a:r>
              <a:rPr lang="zh-CN" altLang="en-US" sz="2400" b="1" dirty="0">
                <a:latin typeface="+mn-ea"/>
                <a:ea typeface="+mn-ea"/>
                <a:cs typeface="Times New Roman" panose="02020603050405020304" pitchFamily="18" charset="0"/>
              </a:rPr>
              <a:t>，</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i+1</a:t>
            </a:r>
            <a:r>
              <a:rPr lang="zh-CN" altLang="en-US" sz="2400" b="1" dirty="0">
                <a:latin typeface="+mn-ea"/>
                <a:ea typeface="+mn-ea"/>
                <a:cs typeface="Times New Roman" panose="02020603050405020304" pitchFamily="18" charset="0"/>
              </a:rPr>
              <a:t>和</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i+2 </a:t>
            </a:r>
            <a:r>
              <a:rPr lang="zh-CN" altLang="en-US" sz="2400" b="1" dirty="0">
                <a:latin typeface="+mn-ea"/>
                <a:ea typeface="+mn-ea"/>
                <a:cs typeface="Times New Roman" panose="02020603050405020304" pitchFamily="18" charset="0"/>
              </a:rPr>
              <a:t>，计算</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a:t>
            </a:r>
            <a:r>
              <a:rPr lang="en-US" altLang="zh-CN" sz="2400" b="1" dirty="0">
                <a:latin typeface="+mn-ea"/>
                <a:ea typeface="+mn-ea"/>
                <a:cs typeface="Times New Roman" panose="02020603050405020304" pitchFamily="18" charset="0"/>
              </a:rPr>
              <a:t> </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i+1</a:t>
            </a:r>
            <a:r>
              <a:rPr lang="en-US" altLang="zh-CN" sz="2400" b="1" dirty="0">
                <a:latin typeface="+mn-ea"/>
                <a:ea typeface="+mn-ea"/>
                <a:cs typeface="Times New Roman" panose="02020603050405020304" pitchFamily="18" charset="0"/>
              </a:rPr>
              <a:t>×</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i+1</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i+2</a:t>
            </a:r>
            <a:endParaRPr lang="en-US" altLang="zh-CN" sz="2400" b="1" baseline="-25000" dirty="0">
              <a:latin typeface="+mn-ea"/>
              <a:ea typeface="+mn-ea"/>
              <a:cs typeface="Times New Roman" panose="02020603050405020304" pitchFamily="18" charset="0"/>
            </a:endParaRPr>
          </a:p>
          <a:p>
            <a:pPr marL="285750" indent="-285750">
              <a:spcBef>
                <a:spcPct val="20000"/>
              </a:spcBef>
              <a:buFontTx/>
              <a:buChar char="–"/>
              <a:defRPr/>
            </a:pPr>
            <a:r>
              <a:rPr lang="zh-CN" altLang="en-US" sz="2400" b="1" dirty="0">
                <a:latin typeface="+mn-ea"/>
                <a:ea typeface="+mn-ea"/>
                <a:cs typeface="Times New Roman" panose="02020603050405020304" pitchFamily="18" charset="0"/>
              </a:rPr>
              <a:t>如果在</a:t>
            </a:r>
            <a:r>
              <a:rPr lang="en-US" altLang="zh-CN" sz="2400" b="1" dirty="0">
                <a:latin typeface="+mn-ea"/>
                <a:ea typeface="+mn-ea"/>
                <a:cs typeface="Times New Roman" panose="02020603050405020304" pitchFamily="18" charset="0"/>
              </a:rPr>
              <a:t>z </a:t>
            </a:r>
            <a:r>
              <a:rPr lang="zh-CN" altLang="en-US" sz="2400" b="1" dirty="0">
                <a:latin typeface="+mn-ea"/>
                <a:ea typeface="+mn-ea"/>
                <a:cs typeface="Times New Roman" panose="02020603050405020304" pitchFamily="18" charset="0"/>
              </a:rPr>
              <a:t>轴上的投影大于零，即</a:t>
            </a:r>
            <a:r>
              <a:rPr lang="en-US" altLang="zh-CN" sz="2400" b="1" dirty="0">
                <a:latin typeface="+mn-ea"/>
                <a:ea typeface="+mn-ea"/>
                <a:cs typeface="Times New Roman" panose="02020603050405020304" pitchFamily="18" charset="0"/>
              </a:rPr>
              <a:t>(</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a:t>
            </a:r>
            <a:r>
              <a:rPr lang="en-US" altLang="zh-CN" sz="2400" b="1" dirty="0">
                <a:latin typeface="+mn-ea"/>
                <a:ea typeface="+mn-ea"/>
                <a:cs typeface="Times New Roman" panose="02020603050405020304" pitchFamily="18" charset="0"/>
              </a:rPr>
              <a:t> </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i+1</a:t>
            </a:r>
            <a:r>
              <a:rPr lang="en-US" altLang="zh-CN" sz="2400" b="1" dirty="0">
                <a:latin typeface="+mn-ea"/>
                <a:ea typeface="+mn-ea"/>
                <a:cs typeface="Times New Roman" panose="02020603050405020304" pitchFamily="18" charset="0"/>
              </a:rPr>
              <a:t>×</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i+1</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i+2</a:t>
            </a:r>
            <a:r>
              <a:rPr lang="en-US" altLang="zh-CN" sz="2400" b="1" dirty="0">
                <a:latin typeface="+mn-ea"/>
                <a:ea typeface="+mn-ea"/>
                <a:cs typeface="Times New Roman" panose="02020603050405020304" pitchFamily="18" charset="0"/>
              </a:rPr>
              <a:t>)z</a:t>
            </a:r>
            <a:r>
              <a:rPr lang="zh-CN" altLang="en-US" sz="2400" b="1" dirty="0">
                <a:latin typeface="+mn-ea"/>
                <a:ea typeface="+mn-ea"/>
                <a:cs typeface="Times New Roman" panose="02020603050405020304" pitchFamily="18" charset="0"/>
              </a:rPr>
              <a:t>＞</a:t>
            </a:r>
            <a:r>
              <a:rPr lang="en-US" altLang="zh-CN" sz="2400" b="1" dirty="0">
                <a:latin typeface="+mn-ea"/>
                <a:ea typeface="+mn-ea"/>
                <a:cs typeface="Times New Roman" panose="02020603050405020304" pitchFamily="18" charset="0"/>
              </a:rPr>
              <a:t>0</a:t>
            </a:r>
            <a:endParaRPr lang="en-US" altLang="zh-CN" sz="2400" b="1" dirty="0">
              <a:latin typeface="+mn-ea"/>
              <a:ea typeface="+mn-ea"/>
              <a:cs typeface="Times New Roman" panose="02020603050405020304" pitchFamily="18" charset="0"/>
            </a:endParaRPr>
          </a:p>
          <a:p>
            <a:pPr marL="685800" lvl="1" indent="-228600">
              <a:spcBef>
                <a:spcPct val="20000"/>
              </a:spcBef>
              <a:buFontTx/>
              <a:buChar char="•"/>
              <a:defRPr/>
            </a:pPr>
            <a:r>
              <a:rPr lang="zh-CN" altLang="en-US" sz="2400" b="1" dirty="0">
                <a:latin typeface="+mn-ea"/>
                <a:ea typeface="+mn-ea"/>
                <a:cs typeface="Times New Roman" panose="02020603050405020304" pitchFamily="18" charset="0"/>
              </a:rPr>
              <a:t>说明在</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i+1</a:t>
            </a:r>
            <a:r>
              <a:rPr lang="en-US" altLang="zh-CN" sz="2400" b="1" dirty="0">
                <a:latin typeface="+mn-ea"/>
                <a:ea typeface="+mn-ea"/>
                <a:cs typeface="Times New Roman" panose="02020603050405020304" pitchFamily="18" charset="0"/>
              </a:rPr>
              <a:t> </a:t>
            </a:r>
            <a:r>
              <a:rPr lang="zh-CN" altLang="en-US" sz="2400" b="1" dirty="0">
                <a:latin typeface="+mn-ea"/>
                <a:ea typeface="+mn-ea"/>
                <a:cs typeface="Times New Roman" panose="02020603050405020304" pitchFamily="18" charset="0"/>
              </a:rPr>
              <a:t>处左转弯，多边形在该点上外凸，暂时保留这三点</a:t>
            </a:r>
            <a:endParaRPr lang="zh-CN" altLang="en-US" sz="2400" b="1" dirty="0">
              <a:latin typeface="+mn-ea"/>
              <a:ea typeface="+mn-ea"/>
              <a:cs typeface="Times New Roman" panose="02020603050405020304" pitchFamily="18" charset="0"/>
            </a:endParaRPr>
          </a:p>
          <a:p>
            <a:pPr marL="685800" lvl="1" indent="-228600">
              <a:spcBef>
                <a:spcPct val="20000"/>
              </a:spcBef>
              <a:buFontTx/>
              <a:buChar char="•"/>
              <a:defRPr/>
            </a:pPr>
            <a:r>
              <a:rPr lang="zh-CN" altLang="en-US" sz="2400" b="1" dirty="0">
                <a:latin typeface="+mn-ea"/>
                <a:ea typeface="+mn-ea"/>
                <a:cs typeface="Times New Roman" panose="02020603050405020304" pitchFamily="18" charset="0"/>
              </a:rPr>
              <a:t>前进一步，同样去判断相邻三个点</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i+1</a:t>
            </a:r>
            <a:r>
              <a:rPr lang="zh-CN" altLang="en-US" sz="2400" b="1" dirty="0">
                <a:latin typeface="+mn-ea"/>
                <a:ea typeface="+mn-ea"/>
                <a:cs typeface="Times New Roman" panose="02020603050405020304" pitchFamily="18" charset="0"/>
              </a:rPr>
              <a:t>，</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i+2</a:t>
            </a:r>
            <a:r>
              <a:rPr lang="zh-CN" altLang="en-US" sz="2400" b="1" dirty="0">
                <a:latin typeface="+mn-ea"/>
                <a:ea typeface="+mn-ea"/>
                <a:cs typeface="Times New Roman" panose="02020603050405020304" pitchFamily="18" charset="0"/>
              </a:rPr>
              <a:t>和</a:t>
            </a:r>
            <a:r>
              <a:rPr lang="zh-CN" altLang="en-US" sz="2400" b="1" baseline="-25000" dirty="0">
                <a:latin typeface="+mn-ea"/>
                <a:ea typeface="+mn-ea"/>
                <a:cs typeface="Times New Roman" panose="02020603050405020304" pitchFamily="18" charset="0"/>
              </a:rPr>
              <a:t> </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i+3</a:t>
            </a:r>
            <a:endParaRPr lang="en-US" altLang="zh-CN" sz="2400" b="1" baseline="-25000" dirty="0">
              <a:latin typeface="+mn-ea"/>
              <a:ea typeface="+mn-ea"/>
              <a:cs typeface="Times New Roman" panose="02020603050405020304" pitchFamily="18" charset="0"/>
            </a:endParaRPr>
          </a:p>
          <a:p>
            <a:pPr marL="285750" indent="-285750">
              <a:spcBef>
                <a:spcPct val="20000"/>
              </a:spcBef>
              <a:buFontTx/>
              <a:buChar char="–"/>
              <a:defRPr/>
            </a:pPr>
            <a:r>
              <a:rPr lang="zh-CN" altLang="en-US" sz="2400" b="1" dirty="0">
                <a:latin typeface="+mn-ea"/>
                <a:ea typeface="+mn-ea"/>
                <a:cs typeface="Times New Roman" panose="02020603050405020304" pitchFamily="18" charset="0"/>
              </a:rPr>
              <a:t>如果</a:t>
            </a:r>
            <a:r>
              <a:rPr lang="en-US" altLang="zh-CN" sz="2400" b="1" dirty="0">
                <a:latin typeface="+mn-ea"/>
                <a:ea typeface="+mn-ea"/>
                <a:cs typeface="Times New Roman" panose="02020603050405020304" pitchFamily="18" charset="0"/>
              </a:rPr>
              <a:t>(</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a:t>
            </a:r>
            <a:r>
              <a:rPr lang="en-US" altLang="zh-CN" sz="2400" b="1" dirty="0">
                <a:latin typeface="+mn-ea"/>
                <a:ea typeface="+mn-ea"/>
                <a:cs typeface="Times New Roman" panose="02020603050405020304" pitchFamily="18" charset="0"/>
              </a:rPr>
              <a:t> </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i+1</a:t>
            </a:r>
            <a:r>
              <a:rPr lang="en-US" altLang="zh-CN" sz="2400" b="1" dirty="0">
                <a:latin typeface="+mn-ea"/>
                <a:ea typeface="+mn-ea"/>
                <a:cs typeface="Times New Roman" panose="02020603050405020304" pitchFamily="18" charset="0"/>
              </a:rPr>
              <a:t>×</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i+1</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i+2</a:t>
            </a:r>
            <a:r>
              <a:rPr lang="en-US" altLang="zh-CN" sz="2400" b="1" dirty="0">
                <a:latin typeface="+mn-ea"/>
                <a:ea typeface="+mn-ea"/>
                <a:cs typeface="Times New Roman" panose="02020603050405020304" pitchFamily="18" charset="0"/>
              </a:rPr>
              <a:t>)z ≤0</a:t>
            </a:r>
            <a:endParaRPr lang="en-US" altLang="zh-CN" sz="2400" b="1" dirty="0">
              <a:latin typeface="+mn-ea"/>
              <a:ea typeface="+mn-ea"/>
              <a:cs typeface="Times New Roman" panose="02020603050405020304" pitchFamily="18" charset="0"/>
            </a:endParaRPr>
          </a:p>
          <a:p>
            <a:pPr marL="685800" lvl="1" indent="-228600">
              <a:spcBef>
                <a:spcPct val="20000"/>
              </a:spcBef>
              <a:buFontTx/>
              <a:buChar char="•"/>
              <a:defRPr/>
            </a:pPr>
            <a:r>
              <a:rPr lang="zh-CN" altLang="en-US" sz="2400" b="1" dirty="0">
                <a:latin typeface="+mn-ea"/>
                <a:ea typeface="+mn-ea"/>
                <a:cs typeface="Times New Roman" panose="02020603050405020304" pitchFamily="18" charset="0"/>
              </a:rPr>
              <a:t>说明在</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i+1</a:t>
            </a:r>
            <a:r>
              <a:rPr lang="zh-CN" altLang="en-US" sz="2400" b="1" dirty="0">
                <a:latin typeface="+mn-ea"/>
                <a:ea typeface="+mn-ea"/>
                <a:cs typeface="Times New Roman" panose="02020603050405020304" pitchFamily="18" charset="0"/>
              </a:rPr>
              <a:t>处右转弯，多边形在该点上内凹，把</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i+1</a:t>
            </a:r>
            <a:r>
              <a:rPr lang="zh-CN" altLang="en-US" sz="2400" b="1" dirty="0">
                <a:latin typeface="+mn-ea"/>
                <a:ea typeface="+mn-ea"/>
                <a:cs typeface="Times New Roman" panose="02020603050405020304" pitchFamily="18" charset="0"/>
              </a:rPr>
              <a:t>点从多边形边界中删除</a:t>
            </a:r>
            <a:endParaRPr lang="zh-CN" altLang="en-US" sz="2400" b="1" dirty="0">
              <a:latin typeface="+mn-ea"/>
              <a:ea typeface="+mn-ea"/>
              <a:cs typeface="Times New Roman" panose="02020603050405020304" pitchFamily="18" charset="0"/>
            </a:endParaRPr>
          </a:p>
          <a:p>
            <a:pPr marL="685800" lvl="1" indent="-228600">
              <a:spcBef>
                <a:spcPct val="20000"/>
              </a:spcBef>
              <a:buFontTx/>
              <a:buChar char="•"/>
              <a:defRPr/>
            </a:pPr>
            <a:r>
              <a:rPr lang="zh-CN" altLang="en-US" sz="2400" b="1" dirty="0">
                <a:latin typeface="+mn-ea"/>
                <a:ea typeface="+mn-ea"/>
                <a:cs typeface="Times New Roman" panose="02020603050405020304" pitchFamily="18" charset="0"/>
              </a:rPr>
              <a:t>后退一步，同样去判断相邻三个点</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i-1</a:t>
            </a:r>
            <a:r>
              <a:rPr lang="zh-CN" altLang="en-US" sz="2400" b="1" dirty="0">
                <a:latin typeface="+mn-ea"/>
                <a:ea typeface="+mn-ea"/>
                <a:cs typeface="Times New Roman" panose="02020603050405020304" pitchFamily="18" charset="0"/>
              </a:rPr>
              <a:t>，</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a:t>
            </a:r>
            <a:r>
              <a:rPr lang="zh-CN" altLang="en-US" sz="2400" b="1" dirty="0">
                <a:latin typeface="+mn-ea"/>
                <a:ea typeface="+mn-ea"/>
                <a:cs typeface="Times New Roman" panose="02020603050405020304" pitchFamily="18" charset="0"/>
              </a:rPr>
              <a:t>和</a:t>
            </a:r>
            <a:r>
              <a:rPr lang="zh-CN" altLang="en-US" sz="2400" b="1" baseline="-25000" dirty="0">
                <a:latin typeface="+mn-ea"/>
                <a:ea typeface="+mn-ea"/>
                <a:cs typeface="Times New Roman" panose="02020603050405020304" pitchFamily="18" charset="0"/>
              </a:rPr>
              <a:t> </a:t>
            </a:r>
            <a:r>
              <a:rPr lang="en-US" altLang="zh-CN" sz="2400" b="1" i="1" dirty="0">
                <a:latin typeface="+mn-ea"/>
                <a:ea typeface="+mn-ea"/>
                <a:cs typeface="Times New Roman" panose="02020603050405020304" pitchFamily="18" charset="0"/>
              </a:rPr>
              <a:t>p</a:t>
            </a:r>
            <a:r>
              <a:rPr lang="en-US" altLang="zh-CN" sz="2400" b="1" baseline="-25000" dirty="0">
                <a:latin typeface="+mn-ea"/>
                <a:ea typeface="+mn-ea"/>
                <a:cs typeface="Times New Roman" panose="02020603050405020304" pitchFamily="18" charset="0"/>
              </a:rPr>
              <a:t>i+2</a:t>
            </a:r>
            <a:endParaRPr lang="en-US" altLang="zh-CN" sz="2400" b="1" baseline="-25000" dirty="0">
              <a:latin typeface="+mn-ea"/>
              <a:ea typeface="+mn-ea"/>
              <a:cs typeface="Times New Roman" panose="02020603050405020304" pitchFamily="18" charset="0"/>
            </a:endParaRPr>
          </a:p>
          <a:p>
            <a:pPr marL="342900" indent="-342900">
              <a:spcBef>
                <a:spcPct val="20000"/>
              </a:spcBef>
              <a:buFontTx/>
              <a:buChar char="•"/>
              <a:defRPr/>
            </a:pPr>
            <a:r>
              <a:rPr lang="zh-CN" altLang="en-US" sz="2400" b="1" dirty="0">
                <a:latin typeface="+mn-ea"/>
                <a:ea typeface="+mn-ea"/>
                <a:cs typeface="Times New Roman" panose="02020603050405020304" pitchFamily="18" charset="0"/>
              </a:rPr>
              <a:t>时间复杂度为线性</a:t>
            </a:r>
            <a:endParaRPr lang="zh-CN" altLang="en-US" sz="2400" b="1" dirty="0">
              <a:latin typeface="+mn-ea"/>
              <a:ea typeface="+mn-ea"/>
              <a:cs typeface="Times New Roman" panose="02020603050405020304" pitchFamily="18" charset="0"/>
            </a:endParaRPr>
          </a:p>
        </p:txBody>
      </p:sp>
      <p:sp>
        <p:nvSpPr>
          <p:cNvPr id="4" name="Rectangle 5"/>
          <p:cNvSpPr>
            <a:spLocks noChangeArrowheads="1"/>
          </p:cNvSpPr>
          <p:nvPr/>
        </p:nvSpPr>
        <p:spPr bwMode="auto">
          <a:xfrm>
            <a:off x="2195736" y="332656"/>
            <a:ext cx="396557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a:lnSpc>
                <a:spcPct val="85000"/>
              </a:lnSpc>
              <a:defRPr/>
            </a:pPr>
            <a:r>
              <a:rPr lang="en-US" altLang="zh-CN" sz="3600" b="1" dirty="0">
                <a:solidFill>
                  <a:schemeClr val="bg1"/>
                </a:solidFill>
                <a:effectLst/>
                <a:latin typeface="黑体" panose="02010609060101010101" pitchFamily="49" charset="-122"/>
                <a:ea typeface="黑体" panose="02010609060101010101" pitchFamily="49" charset="-122"/>
              </a:rPr>
              <a:t>Graham-Scan</a:t>
            </a:r>
            <a:r>
              <a:rPr lang="zh-CN" altLang="en-US" sz="3600" b="1" dirty="0">
                <a:solidFill>
                  <a:schemeClr val="bg1"/>
                </a:solidFill>
                <a:effectLst/>
                <a:latin typeface="黑体" panose="02010609060101010101" pitchFamily="49" charset="-122"/>
                <a:ea typeface="黑体" panose="02010609060101010101" pitchFamily="49" charset="-122"/>
              </a:rPr>
              <a:t>算法</a:t>
            </a:r>
            <a:endParaRPr lang="zh-CN" altLang="en-US" sz="3600" b="1" dirty="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4"/>
          <p:cNvSpPr txBox="1">
            <a:spLocks noChangeArrowheads="1"/>
          </p:cNvSpPr>
          <p:nvPr/>
        </p:nvSpPr>
        <p:spPr bwMode="auto">
          <a:xfrm>
            <a:off x="375285" y="1198245"/>
            <a:ext cx="123983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CC0099"/>
                </a:solidFill>
              </a:rPr>
              <a:t>初始 </a:t>
            </a:r>
            <a:endParaRPr lang="zh-CN" altLang="en-US" sz="3600" b="1">
              <a:solidFill>
                <a:srgbClr val="CC0099"/>
              </a:solidFill>
            </a:endParaRPr>
          </a:p>
        </p:txBody>
      </p:sp>
      <p:sp>
        <p:nvSpPr>
          <p:cNvPr id="122883" name="Oval 5"/>
          <p:cNvSpPr>
            <a:spLocks noChangeArrowheads="1"/>
          </p:cNvSpPr>
          <p:nvPr/>
        </p:nvSpPr>
        <p:spPr bwMode="auto">
          <a:xfrm>
            <a:off x="2779713" y="5084763"/>
            <a:ext cx="128587"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4" name="Oval 6"/>
          <p:cNvSpPr>
            <a:spLocks noChangeArrowheads="1"/>
          </p:cNvSpPr>
          <p:nvPr/>
        </p:nvSpPr>
        <p:spPr bwMode="auto">
          <a:xfrm>
            <a:off x="2076450" y="29972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5" name="Oval 7"/>
          <p:cNvSpPr>
            <a:spLocks noChangeArrowheads="1"/>
          </p:cNvSpPr>
          <p:nvPr/>
        </p:nvSpPr>
        <p:spPr bwMode="auto">
          <a:xfrm>
            <a:off x="5915025" y="4365625"/>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6" name="Oval 8"/>
          <p:cNvSpPr>
            <a:spLocks noChangeArrowheads="1"/>
          </p:cNvSpPr>
          <p:nvPr/>
        </p:nvSpPr>
        <p:spPr bwMode="auto">
          <a:xfrm>
            <a:off x="5340350" y="38608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7" name="Oval 9"/>
          <p:cNvSpPr>
            <a:spLocks noChangeArrowheads="1"/>
          </p:cNvSpPr>
          <p:nvPr/>
        </p:nvSpPr>
        <p:spPr bwMode="auto">
          <a:xfrm>
            <a:off x="5659438" y="2781300"/>
            <a:ext cx="128587"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8" name="Oval 10"/>
          <p:cNvSpPr>
            <a:spLocks noChangeArrowheads="1"/>
          </p:cNvSpPr>
          <p:nvPr/>
        </p:nvSpPr>
        <p:spPr bwMode="auto">
          <a:xfrm>
            <a:off x="5019675" y="2636838"/>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9" name="Oval 14"/>
          <p:cNvSpPr>
            <a:spLocks noChangeArrowheads="1"/>
          </p:cNvSpPr>
          <p:nvPr/>
        </p:nvSpPr>
        <p:spPr bwMode="auto">
          <a:xfrm>
            <a:off x="3548063" y="1341438"/>
            <a:ext cx="128587"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0" name="Oval 15"/>
          <p:cNvSpPr>
            <a:spLocks noChangeArrowheads="1"/>
          </p:cNvSpPr>
          <p:nvPr/>
        </p:nvSpPr>
        <p:spPr bwMode="auto">
          <a:xfrm>
            <a:off x="2971800" y="3213100"/>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025" name="Text Box 17"/>
          <p:cNvSpPr txBox="1">
            <a:spLocks noChangeArrowheads="1"/>
          </p:cNvSpPr>
          <p:nvPr/>
        </p:nvSpPr>
        <p:spPr bwMode="auto">
          <a:xfrm>
            <a:off x="2479675" y="5013325"/>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0</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122892" name="Oval 39"/>
          <p:cNvSpPr>
            <a:spLocks noChangeArrowheads="1"/>
          </p:cNvSpPr>
          <p:nvPr/>
        </p:nvSpPr>
        <p:spPr bwMode="auto">
          <a:xfrm>
            <a:off x="2395538" y="1844675"/>
            <a:ext cx="128587"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3" name="Oval 40"/>
          <p:cNvSpPr>
            <a:spLocks noChangeArrowheads="1"/>
          </p:cNvSpPr>
          <p:nvPr/>
        </p:nvSpPr>
        <p:spPr bwMode="auto">
          <a:xfrm>
            <a:off x="3676650" y="2708275"/>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4" name="Oval 41"/>
          <p:cNvSpPr>
            <a:spLocks noChangeArrowheads="1"/>
          </p:cNvSpPr>
          <p:nvPr/>
        </p:nvSpPr>
        <p:spPr bwMode="auto">
          <a:xfrm>
            <a:off x="4314825" y="2852738"/>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050" name="Text Box 42"/>
          <p:cNvSpPr txBox="1">
            <a:spLocks noChangeArrowheads="1"/>
          </p:cNvSpPr>
          <p:nvPr/>
        </p:nvSpPr>
        <p:spPr bwMode="auto">
          <a:xfrm>
            <a:off x="274003" y="1844675"/>
            <a:ext cx="1202690" cy="58356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200" b="1">
                <a:solidFill>
                  <a:srgbClr val="CC0099"/>
                </a:solidFill>
                <a:effectLst>
                  <a:outerShdw blurRad="38100" dist="38100" dir="2700000" algn="tl">
                    <a:srgbClr val="C0C0C0"/>
                  </a:outerShdw>
                </a:effectLst>
                <a:latin typeface="华文行楷" panose="02010800040101010101" pitchFamily="2" charset="-122"/>
              </a:rPr>
              <a:t>第</a:t>
            </a:r>
            <a:r>
              <a:rPr lang="en-US" altLang="zh-CN" sz="3200" b="1">
                <a:solidFill>
                  <a:srgbClr val="CC0099"/>
                </a:solidFill>
                <a:effectLst>
                  <a:outerShdw blurRad="38100" dist="38100" dir="2700000" algn="tl">
                    <a:srgbClr val="C0C0C0"/>
                  </a:outerShdw>
                </a:effectLst>
                <a:latin typeface="Times New Roman" panose="02020603050405020304" pitchFamily="18" charset="0"/>
              </a:rPr>
              <a:t>1</a:t>
            </a:r>
            <a:r>
              <a:rPr lang="zh-CN" altLang="en-US" sz="3200" b="1">
                <a:solidFill>
                  <a:srgbClr val="CC0099"/>
                </a:solidFill>
                <a:effectLst>
                  <a:outerShdw blurRad="38100" dist="38100" dir="2700000" algn="tl">
                    <a:srgbClr val="C0C0C0"/>
                  </a:outerShdw>
                </a:effectLst>
                <a:latin typeface="华文行楷" panose="02010800040101010101" pitchFamily="2" charset="-122"/>
              </a:rPr>
              <a:t>步</a:t>
            </a:r>
            <a:endParaRPr lang="zh-CN" altLang="en-US" sz="3200" b="1">
              <a:solidFill>
                <a:srgbClr val="CC0099"/>
              </a:solidFill>
              <a:effectLst>
                <a:outerShdw blurRad="38100" dist="38100" dir="2700000" algn="tl">
                  <a:srgbClr val="C0C0C0"/>
                </a:outerShdw>
              </a:effectLst>
              <a:latin typeface="华文行楷" panose="02010800040101010101" pitchFamily="2" charset="-122"/>
            </a:endParaRPr>
          </a:p>
        </p:txBody>
      </p:sp>
      <p:sp>
        <p:nvSpPr>
          <p:cNvPr id="18" name="Rectangle 5"/>
          <p:cNvSpPr>
            <a:spLocks noChangeArrowheads="1"/>
          </p:cNvSpPr>
          <p:nvPr/>
        </p:nvSpPr>
        <p:spPr bwMode="auto">
          <a:xfrm>
            <a:off x="2195736" y="332656"/>
            <a:ext cx="396557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a:lnSpc>
                <a:spcPct val="85000"/>
              </a:lnSpc>
              <a:defRPr/>
            </a:pPr>
            <a:r>
              <a:rPr lang="en-US" altLang="zh-CN" sz="3600" b="1" dirty="0">
                <a:solidFill>
                  <a:schemeClr val="bg1"/>
                </a:solidFill>
                <a:effectLst/>
                <a:latin typeface="黑体" panose="02010609060101010101" pitchFamily="49" charset="-122"/>
                <a:ea typeface="黑体" panose="02010609060101010101" pitchFamily="49" charset="-122"/>
              </a:rPr>
              <a:t>Graham-Scan</a:t>
            </a:r>
            <a:r>
              <a:rPr lang="zh-CN" altLang="en-US" sz="3600" b="1" dirty="0">
                <a:solidFill>
                  <a:schemeClr val="bg1"/>
                </a:solidFill>
                <a:effectLst/>
                <a:latin typeface="黑体" panose="02010609060101010101" pitchFamily="49" charset="-122"/>
                <a:ea typeface="黑体" panose="02010609060101010101" pitchFamily="49" charset="-122"/>
              </a:rPr>
              <a:t>算法</a:t>
            </a:r>
            <a:endParaRPr lang="zh-CN" altLang="en-US" sz="3600" b="1" dirty="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3050"/>
                                        </p:tgtEl>
                                        <p:attrNameLst>
                                          <p:attrName>style.visibility</p:attrName>
                                        </p:attrNameLst>
                                      </p:cBhvr>
                                      <p:to>
                                        <p:strVal val="visible"/>
                                      </p:to>
                                    </p:set>
                                    <p:anim calcmode="lin" valueType="num">
                                      <p:cBhvr additive="base">
                                        <p:cTn id="7" dur="500" fill="hold"/>
                                        <p:tgtEl>
                                          <p:spTgt spid="683050"/>
                                        </p:tgtEl>
                                        <p:attrNameLst>
                                          <p:attrName>ppt_x</p:attrName>
                                        </p:attrNameLst>
                                      </p:cBhvr>
                                      <p:tavLst>
                                        <p:tav tm="0">
                                          <p:val>
                                            <p:strVal val="0-#ppt_w/2"/>
                                          </p:val>
                                        </p:tav>
                                        <p:tav tm="100000">
                                          <p:val>
                                            <p:strVal val="#ppt_x"/>
                                          </p:val>
                                        </p:tav>
                                      </p:tavLst>
                                    </p:anim>
                                    <p:anim calcmode="lin" valueType="num">
                                      <p:cBhvr additive="base">
                                        <p:cTn id="8" dur="500" fill="hold"/>
                                        <p:tgtEl>
                                          <p:spTgt spid="6830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83025"/>
                                        </p:tgtEl>
                                        <p:attrNameLst>
                                          <p:attrName>style.visibility</p:attrName>
                                        </p:attrNameLst>
                                      </p:cBhvr>
                                      <p:to>
                                        <p:strVal val="visible"/>
                                      </p:to>
                                    </p:set>
                                    <p:animEffect transition="in" filter="blinds(horizontal)">
                                      <p:cBhvr>
                                        <p:cTn id="13" dur="500"/>
                                        <p:tgtEl>
                                          <p:spTgt spid="683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25" grpId="0" bldLvl="0" animBg="1"/>
      <p:bldP spid="683050" grpId="0" bldLvl="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4"/>
          <p:cNvSpPr txBox="1">
            <a:spLocks noChangeArrowheads="1"/>
          </p:cNvSpPr>
          <p:nvPr/>
        </p:nvSpPr>
        <p:spPr bwMode="auto">
          <a:xfrm>
            <a:off x="310515" y="1170305"/>
            <a:ext cx="131572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CC0099"/>
                </a:solidFill>
              </a:rPr>
              <a:t>第</a:t>
            </a:r>
            <a:r>
              <a:rPr lang="en-US" altLang="zh-CN" sz="3200" b="1">
                <a:solidFill>
                  <a:srgbClr val="CC0099"/>
                </a:solidFill>
                <a:latin typeface="Times New Roman" panose="02020603050405020304" pitchFamily="18" charset="0"/>
              </a:rPr>
              <a:t>2</a:t>
            </a:r>
            <a:r>
              <a:rPr lang="zh-CN" altLang="en-US" sz="3200" b="1">
                <a:solidFill>
                  <a:srgbClr val="CC0099"/>
                </a:solidFill>
              </a:rPr>
              <a:t>步 </a:t>
            </a:r>
            <a:endParaRPr lang="zh-CN" altLang="en-US" sz="3200" b="1">
              <a:solidFill>
                <a:srgbClr val="CC0099"/>
              </a:solidFill>
            </a:endParaRPr>
          </a:p>
        </p:txBody>
      </p:sp>
      <p:sp>
        <p:nvSpPr>
          <p:cNvPr id="123907" name="Oval 5"/>
          <p:cNvSpPr>
            <a:spLocks noChangeArrowheads="1"/>
          </p:cNvSpPr>
          <p:nvPr/>
        </p:nvSpPr>
        <p:spPr bwMode="auto">
          <a:xfrm>
            <a:off x="2779713" y="5084763"/>
            <a:ext cx="128587"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08" name="Oval 6"/>
          <p:cNvSpPr>
            <a:spLocks noChangeArrowheads="1"/>
          </p:cNvSpPr>
          <p:nvPr/>
        </p:nvSpPr>
        <p:spPr bwMode="auto">
          <a:xfrm>
            <a:off x="2076450" y="29972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09" name="Oval 7"/>
          <p:cNvSpPr>
            <a:spLocks noChangeArrowheads="1"/>
          </p:cNvSpPr>
          <p:nvPr/>
        </p:nvSpPr>
        <p:spPr bwMode="auto">
          <a:xfrm>
            <a:off x="5915025" y="4365625"/>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0" name="Oval 8"/>
          <p:cNvSpPr>
            <a:spLocks noChangeArrowheads="1"/>
          </p:cNvSpPr>
          <p:nvPr/>
        </p:nvSpPr>
        <p:spPr bwMode="auto">
          <a:xfrm>
            <a:off x="5340350" y="38608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1" name="Oval 9"/>
          <p:cNvSpPr>
            <a:spLocks noChangeArrowheads="1"/>
          </p:cNvSpPr>
          <p:nvPr/>
        </p:nvSpPr>
        <p:spPr bwMode="auto">
          <a:xfrm>
            <a:off x="5659438" y="2781300"/>
            <a:ext cx="128587"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2" name="Oval 10"/>
          <p:cNvSpPr>
            <a:spLocks noChangeArrowheads="1"/>
          </p:cNvSpPr>
          <p:nvPr/>
        </p:nvSpPr>
        <p:spPr bwMode="auto">
          <a:xfrm>
            <a:off x="5019675" y="2636838"/>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3" name="Oval 11"/>
          <p:cNvSpPr>
            <a:spLocks noChangeArrowheads="1"/>
          </p:cNvSpPr>
          <p:nvPr/>
        </p:nvSpPr>
        <p:spPr bwMode="auto">
          <a:xfrm>
            <a:off x="4314825" y="2852738"/>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4" name="Oval 12"/>
          <p:cNvSpPr>
            <a:spLocks noChangeArrowheads="1"/>
          </p:cNvSpPr>
          <p:nvPr/>
        </p:nvSpPr>
        <p:spPr bwMode="auto">
          <a:xfrm>
            <a:off x="2524125" y="1916113"/>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5" name="Oval 13"/>
          <p:cNvSpPr>
            <a:spLocks noChangeArrowheads="1"/>
          </p:cNvSpPr>
          <p:nvPr/>
        </p:nvSpPr>
        <p:spPr bwMode="auto">
          <a:xfrm>
            <a:off x="3676650" y="27813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6" name="Oval 14"/>
          <p:cNvSpPr>
            <a:spLocks noChangeArrowheads="1"/>
          </p:cNvSpPr>
          <p:nvPr/>
        </p:nvSpPr>
        <p:spPr bwMode="auto">
          <a:xfrm>
            <a:off x="3548063" y="1341438"/>
            <a:ext cx="128587"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7" name="Oval 15"/>
          <p:cNvSpPr>
            <a:spLocks noChangeArrowheads="1"/>
          </p:cNvSpPr>
          <p:nvPr/>
        </p:nvSpPr>
        <p:spPr bwMode="auto">
          <a:xfrm>
            <a:off x="2971800" y="3213100"/>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4049" name="Text Box 17"/>
          <p:cNvSpPr txBox="1">
            <a:spLocks noChangeArrowheads="1"/>
          </p:cNvSpPr>
          <p:nvPr/>
        </p:nvSpPr>
        <p:spPr bwMode="auto">
          <a:xfrm>
            <a:off x="2479675" y="5013325"/>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0</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4050" name="Text Box 18"/>
          <p:cNvSpPr txBox="1">
            <a:spLocks noChangeArrowheads="1"/>
          </p:cNvSpPr>
          <p:nvPr/>
        </p:nvSpPr>
        <p:spPr bwMode="auto">
          <a:xfrm>
            <a:off x="5213350" y="3860800"/>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2</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4052" name="Text Box 20"/>
          <p:cNvSpPr txBox="1">
            <a:spLocks noChangeArrowheads="1"/>
          </p:cNvSpPr>
          <p:nvPr/>
        </p:nvSpPr>
        <p:spPr bwMode="auto">
          <a:xfrm>
            <a:off x="6043613" y="414972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1</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4053" name="Text Box 21"/>
          <p:cNvSpPr txBox="1">
            <a:spLocks noChangeArrowheads="1"/>
          </p:cNvSpPr>
          <p:nvPr/>
        </p:nvSpPr>
        <p:spPr bwMode="auto">
          <a:xfrm>
            <a:off x="3548063" y="836613"/>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7</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4054" name="Text Box 22"/>
          <p:cNvSpPr txBox="1">
            <a:spLocks noChangeArrowheads="1"/>
          </p:cNvSpPr>
          <p:nvPr/>
        </p:nvSpPr>
        <p:spPr bwMode="auto">
          <a:xfrm>
            <a:off x="2863850" y="2636838"/>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8</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4055" name="Text Box 23"/>
          <p:cNvSpPr txBox="1">
            <a:spLocks noChangeArrowheads="1"/>
          </p:cNvSpPr>
          <p:nvPr/>
        </p:nvSpPr>
        <p:spPr bwMode="auto">
          <a:xfrm>
            <a:off x="3694113" y="270827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6</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4056" name="Text Box 24"/>
          <p:cNvSpPr txBox="1">
            <a:spLocks noChangeArrowheads="1"/>
          </p:cNvSpPr>
          <p:nvPr/>
        </p:nvSpPr>
        <p:spPr bwMode="auto">
          <a:xfrm>
            <a:off x="4251325" y="2765425"/>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5</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4057" name="Text Box 25"/>
          <p:cNvSpPr txBox="1">
            <a:spLocks noChangeArrowheads="1"/>
          </p:cNvSpPr>
          <p:nvPr/>
        </p:nvSpPr>
        <p:spPr bwMode="auto">
          <a:xfrm>
            <a:off x="5021263" y="2636838"/>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4</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4058" name="Text Box 26"/>
          <p:cNvSpPr txBox="1">
            <a:spLocks noChangeArrowheads="1"/>
          </p:cNvSpPr>
          <p:nvPr/>
        </p:nvSpPr>
        <p:spPr bwMode="auto">
          <a:xfrm>
            <a:off x="5722938" y="233362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3</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4059" name="Text Box 27"/>
          <p:cNvSpPr txBox="1">
            <a:spLocks noChangeArrowheads="1"/>
          </p:cNvSpPr>
          <p:nvPr/>
        </p:nvSpPr>
        <p:spPr bwMode="auto">
          <a:xfrm>
            <a:off x="1563688" y="2781300"/>
            <a:ext cx="6048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10</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4060" name="Text Box 28"/>
          <p:cNvSpPr txBox="1">
            <a:spLocks noChangeArrowheads="1"/>
          </p:cNvSpPr>
          <p:nvPr/>
        </p:nvSpPr>
        <p:spPr bwMode="auto">
          <a:xfrm>
            <a:off x="2076450" y="1484313"/>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9</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4061" name="Line 29"/>
          <p:cNvSpPr>
            <a:spLocks noChangeShapeType="1"/>
          </p:cNvSpPr>
          <p:nvPr/>
        </p:nvSpPr>
        <p:spPr bwMode="auto">
          <a:xfrm flipV="1">
            <a:off x="2908300" y="4437063"/>
            <a:ext cx="3071813" cy="720725"/>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4062" name="Line 30"/>
          <p:cNvSpPr>
            <a:spLocks noChangeShapeType="1"/>
          </p:cNvSpPr>
          <p:nvPr/>
        </p:nvSpPr>
        <p:spPr bwMode="auto">
          <a:xfrm flipV="1">
            <a:off x="2908300" y="3933825"/>
            <a:ext cx="2432050" cy="1150938"/>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4063" name="Line 31"/>
          <p:cNvSpPr>
            <a:spLocks noChangeShapeType="1"/>
          </p:cNvSpPr>
          <p:nvPr/>
        </p:nvSpPr>
        <p:spPr bwMode="auto">
          <a:xfrm flipV="1">
            <a:off x="2908300" y="2924175"/>
            <a:ext cx="2751138" cy="2160588"/>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4064" name="Line 32"/>
          <p:cNvSpPr>
            <a:spLocks noChangeShapeType="1"/>
          </p:cNvSpPr>
          <p:nvPr/>
        </p:nvSpPr>
        <p:spPr bwMode="auto">
          <a:xfrm flipV="1">
            <a:off x="2843213" y="2781300"/>
            <a:ext cx="2178050" cy="2303463"/>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4065" name="Line 33"/>
          <p:cNvSpPr>
            <a:spLocks noChangeShapeType="1"/>
          </p:cNvSpPr>
          <p:nvPr/>
        </p:nvSpPr>
        <p:spPr bwMode="auto">
          <a:xfrm flipV="1">
            <a:off x="2843213" y="2997200"/>
            <a:ext cx="1473200" cy="2087563"/>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4066" name="Line 34"/>
          <p:cNvSpPr>
            <a:spLocks noChangeShapeType="1"/>
          </p:cNvSpPr>
          <p:nvPr/>
        </p:nvSpPr>
        <p:spPr bwMode="auto">
          <a:xfrm flipV="1">
            <a:off x="2843213" y="2852738"/>
            <a:ext cx="896937" cy="223202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4067" name="Line 35"/>
          <p:cNvSpPr>
            <a:spLocks noChangeShapeType="1"/>
          </p:cNvSpPr>
          <p:nvPr/>
        </p:nvSpPr>
        <p:spPr bwMode="auto">
          <a:xfrm flipV="1">
            <a:off x="2843213" y="1484313"/>
            <a:ext cx="769937" cy="360045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4068" name="Line 36"/>
          <p:cNvSpPr>
            <a:spLocks noChangeShapeType="1"/>
          </p:cNvSpPr>
          <p:nvPr/>
        </p:nvSpPr>
        <p:spPr bwMode="auto">
          <a:xfrm flipV="1">
            <a:off x="2843213" y="3284538"/>
            <a:ext cx="192087" cy="180022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4069" name="Line 37"/>
          <p:cNvSpPr>
            <a:spLocks noChangeShapeType="1"/>
          </p:cNvSpPr>
          <p:nvPr/>
        </p:nvSpPr>
        <p:spPr bwMode="auto">
          <a:xfrm flipH="1" flipV="1">
            <a:off x="2587625" y="2060575"/>
            <a:ext cx="192088" cy="3024188"/>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4070" name="Line 38"/>
          <p:cNvSpPr>
            <a:spLocks noChangeShapeType="1"/>
          </p:cNvSpPr>
          <p:nvPr/>
        </p:nvSpPr>
        <p:spPr bwMode="auto">
          <a:xfrm flipH="1" flipV="1">
            <a:off x="2139950" y="3141663"/>
            <a:ext cx="638175" cy="19431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Rectangle 5"/>
          <p:cNvSpPr>
            <a:spLocks noChangeArrowheads="1"/>
          </p:cNvSpPr>
          <p:nvPr/>
        </p:nvSpPr>
        <p:spPr bwMode="auto">
          <a:xfrm>
            <a:off x="2195736" y="188640"/>
            <a:ext cx="396557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a:lnSpc>
                <a:spcPct val="85000"/>
              </a:lnSpc>
              <a:defRPr/>
            </a:pPr>
            <a:r>
              <a:rPr lang="en-US" altLang="zh-CN" sz="3600" b="1" dirty="0">
                <a:solidFill>
                  <a:schemeClr val="bg1"/>
                </a:solidFill>
                <a:effectLst/>
                <a:latin typeface="黑体" panose="02010609060101010101" pitchFamily="49" charset="-122"/>
                <a:ea typeface="黑体" panose="02010609060101010101" pitchFamily="49" charset="-122"/>
              </a:rPr>
              <a:t>Graham-Scan</a:t>
            </a:r>
            <a:r>
              <a:rPr lang="zh-CN" altLang="en-US" sz="3600" b="1" dirty="0">
                <a:solidFill>
                  <a:schemeClr val="bg1"/>
                </a:solidFill>
                <a:effectLst/>
                <a:latin typeface="黑体" panose="02010609060101010101" pitchFamily="49" charset="-122"/>
                <a:ea typeface="黑体" panose="02010609060101010101" pitchFamily="49" charset="-122"/>
              </a:rPr>
              <a:t>算法</a:t>
            </a:r>
            <a:endParaRPr lang="zh-CN" altLang="en-US" sz="3600" b="1" dirty="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84069"/>
                                        </p:tgtEl>
                                        <p:attrNameLst>
                                          <p:attrName>style.visibility</p:attrName>
                                        </p:attrNameLst>
                                      </p:cBhvr>
                                      <p:to>
                                        <p:strVal val="visible"/>
                                      </p:to>
                                    </p:set>
                                    <p:animEffect transition="in" filter="wipe(down)">
                                      <p:cBhvr>
                                        <p:cTn id="7" dur="500"/>
                                        <p:tgtEl>
                                          <p:spTgt spid="68406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84070"/>
                                        </p:tgtEl>
                                        <p:attrNameLst>
                                          <p:attrName>style.visibility</p:attrName>
                                        </p:attrNameLst>
                                      </p:cBhvr>
                                      <p:to>
                                        <p:strVal val="visible"/>
                                      </p:to>
                                    </p:set>
                                    <p:animEffect transition="in" filter="wipe(down)">
                                      <p:cBhvr>
                                        <p:cTn id="10" dur="500"/>
                                        <p:tgtEl>
                                          <p:spTgt spid="68407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84068"/>
                                        </p:tgtEl>
                                        <p:attrNameLst>
                                          <p:attrName>style.visibility</p:attrName>
                                        </p:attrNameLst>
                                      </p:cBhvr>
                                      <p:to>
                                        <p:strVal val="visible"/>
                                      </p:to>
                                    </p:set>
                                    <p:animEffect transition="in" filter="wipe(down)">
                                      <p:cBhvr>
                                        <p:cTn id="13" dur="500"/>
                                        <p:tgtEl>
                                          <p:spTgt spid="68406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84067"/>
                                        </p:tgtEl>
                                        <p:attrNameLst>
                                          <p:attrName>style.visibility</p:attrName>
                                        </p:attrNameLst>
                                      </p:cBhvr>
                                      <p:to>
                                        <p:strVal val="visible"/>
                                      </p:to>
                                    </p:set>
                                    <p:animEffect transition="in" filter="wipe(down)">
                                      <p:cBhvr>
                                        <p:cTn id="16" dur="500"/>
                                        <p:tgtEl>
                                          <p:spTgt spid="68406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84066"/>
                                        </p:tgtEl>
                                        <p:attrNameLst>
                                          <p:attrName>style.visibility</p:attrName>
                                        </p:attrNameLst>
                                      </p:cBhvr>
                                      <p:to>
                                        <p:strVal val="visible"/>
                                      </p:to>
                                    </p:set>
                                    <p:animEffect transition="in" filter="wipe(down)">
                                      <p:cBhvr>
                                        <p:cTn id="19" dur="500"/>
                                        <p:tgtEl>
                                          <p:spTgt spid="68406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84065"/>
                                        </p:tgtEl>
                                        <p:attrNameLst>
                                          <p:attrName>style.visibility</p:attrName>
                                        </p:attrNameLst>
                                      </p:cBhvr>
                                      <p:to>
                                        <p:strVal val="visible"/>
                                      </p:to>
                                    </p:set>
                                    <p:animEffect transition="in" filter="wipe(down)">
                                      <p:cBhvr>
                                        <p:cTn id="22" dur="500"/>
                                        <p:tgtEl>
                                          <p:spTgt spid="68406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84064"/>
                                        </p:tgtEl>
                                        <p:attrNameLst>
                                          <p:attrName>style.visibility</p:attrName>
                                        </p:attrNameLst>
                                      </p:cBhvr>
                                      <p:to>
                                        <p:strVal val="visible"/>
                                      </p:to>
                                    </p:set>
                                    <p:animEffect transition="in" filter="wipe(down)">
                                      <p:cBhvr>
                                        <p:cTn id="25" dur="500"/>
                                        <p:tgtEl>
                                          <p:spTgt spid="684064"/>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84063"/>
                                        </p:tgtEl>
                                        <p:attrNameLst>
                                          <p:attrName>style.visibility</p:attrName>
                                        </p:attrNameLst>
                                      </p:cBhvr>
                                      <p:to>
                                        <p:strVal val="visible"/>
                                      </p:to>
                                    </p:set>
                                    <p:animEffect transition="in" filter="wipe(down)">
                                      <p:cBhvr>
                                        <p:cTn id="28" dur="500"/>
                                        <p:tgtEl>
                                          <p:spTgt spid="68406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84062"/>
                                        </p:tgtEl>
                                        <p:attrNameLst>
                                          <p:attrName>style.visibility</p:attrName>
                                        </p:attrNameLst>
                                      </p:cBhvr>
                                      <p:to>
                                        <p:strVal val="visible"/>
                                      </p:to>
                                    </p:set>
                                    <p:animEffect transition="in" filter="wipe(down)">
                                      <p:cBhvr>
                                        <p:cTn id="31" dur="500"/>
                                        <p:tgtEl>
                                          <p:spTgt spid="68406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84061"/>
                                        </p:tgtEl>
                                        <p:attrNameLst>
                                          <p:attrName>style.visibility</p:attrName>
                                        </p:attrNameLst>
                                      </p:cBhvr>
                                      <p:to>
                                        <p:strVal val="visible"/>
                                      </p:to>
                                    </p:set>
                                    <p:animEffect transition="in" filter="wipe(down)">
                                      <p:cBhvr>
                                        <p:cTn id="34" dur="500"/>
                                        <p:tgtEl>
                                          <p:spTgt spid="68406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84052"/>
                                        </p:tgtEl>
                                        <p:attrNameLst>
                                          <p:attrName>style.visibility</p:attrName>
                                        </p:attrNameLst>
                                      </p:cBhvr>
                                      <p:to>
                                        <p:strVal val="visible"/>
                                      </p:to>
                                    </p:set>
                                    <p:animEffect transition="in" filter="blinds(horizontal)">
                                      <p:cBhvr>
                                        <p:cTn id="39" dur="500"/>
                                        <p:tgtEl>
                                          <p:spTgt spid="68405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684050"/>
                                        </p:tgtEl>
                                        <p:attrNameLst>
                                          <p:attrName>style.visibility</p:attrName>
                                        </p:attrNameLst>
                                      </p:cBhvr>
                                      <p:to>
                                        <p:strVal val="visible"/>
                                      </p:to>
                                    </p:set>
                                    <p:animEffect transition="in" filter="blinds(horizontal)">
                                      <p:cBhvr>
                                        <p:cTn id="42" dur="500"/>
                                        <p:tgtEl>
                                          <p:spTgt spid="68405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684058"/>
                                        </p:tgtEl>
                                        <p:attrNameLst>
                                          <p:attrName>style.visibility</p:attrName>
                                        </p:attrNameLst>
                                      </p:cBhvr>
                                      <p:to>
                                        <p:strVal val="visible"/>
                                      </p:to>
                                    </p:set>
                                    <p:animEffect transition="in" filter="blinds(horizontal)">
                                      <p:cBhvr>
                                        <p:cTn id="45" dur="500"/>
                                        <p:tgtEl>
                                          <p:spTgt spid="684058"/>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684057"/>
                                        </p:tgtEl>
                                        <p:attrNameLst>
                                          <p:attrName>style.visibility</p:attrName>
                                        </p:attrNameLst>
                                      </p:cBhvr>
                                      <p:to>
                                        <p:strVal val="visible"/>
                                      </p:to>
                                    </p:set>
                                    <p:animEffect transition="in" filter="blinds(horizontal)">
                                      <p:cBhvr>
                                        <p:cTn id="48" dur="500"/>
                                        <p:tgtEl>
                                          <p:spTgt spid="684057"/>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684056"/>
                                        </p:tgtEl>
                                        <p:attrNameLst>
                                          <p:attrName>style.visibility</p:attrName>
                                        </p:attrNameLst>
                                      </p:cBhvr>
                                      <p:to>
                                        <p:strVal val="visible"/>
                                      </p:to>
                                    </p:set>
                                    <p:animEffect transition="in" filter="blinds(horizontal)">
                                      <p:cBhvr>
                                        <p:cTn id="51" dur="500"/>
                                        <p:tgtEl>
                                          <p:spTgt spid="68405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684055"/>
                                        </p:tgtEl>
                                        <p:attrNameLst>
                                          <p:attrName>style.visibility</p:attrName>
                                        </p:attrNameLst>
                                      </p:cBhvr>
                                      <p:to>
                                        <p:strVal val="visible"/>
                                      </p:to>
                                    </p:set>
                                    <p:animEffect transition="in" filter="blinds(horizontal)">
                                      <p:cBhvr>
                                        <p:cTn id="54" dur="500"/>
                                        <p:tgtEl>
                                          <p:spTgt spid="684055"/>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684053"/>
                                        </p:tgtEl>
                                        <p:attrNameLst>
                                          <p:attrName>style.visibility</p:attrName>
                                        </p:attrNameLst>
                                      </p:cBhvr>
                                      <p:to>
                                        <p:strVal val="visible"/>
                                      </p:to>
                                    </p:set>
                                    <p:animEffect transition="in" filter="blinds(horizontal)">
                                      <p:cBhvr>
                                        <p:cTn id="57" dur="500"/>
                                        <p:tgtEl>
                                          <p:spTgt spid="684053"/>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84054"/>
                                        </p:tgtEl>
                                        <p:attrNameLst>
                                          <p:attrName>style.visibility</p:attrName>
                                        </p:attrNameLst>
                                      </p:cBhvr>
                                      <p:to>
                                        <p:strVal val="visible"/>
                                      </p:to>
                                    </p:set>
                                    <p:animEffect transition="in" filter="blinds(horizontal)">
                                      <p:cBhvr>
                                        <p:cTn id="60" dur="500"/>
                                        <p:tgtEl>
                                          <p:spTgt spid="684054"/>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84060"/>
                                        </p:tgtEl>
                                        <p:attrNameLst>
                                          <p:attrName>style.visibility</p:attrName>
                                        </p:attrNameLst>
                                      </p:cBhvr>
                                      <p:to>
                                        <p:strVal val="visible"/>
                                      </p:to>
                                    </p:set>
                                    <p:animEffect transition="in" filter="blinds(horizontal)">
                                      <p:cBhvr>
                                        <p:cTn id="63" dur="500"/>
                                        <p:tgtEl>
                                          <p:spTgt spid="684060"/>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684059"/>
                                        </p:tgtEl>
                                        <p:attrNameLst>
                                          <p:attrName>style.visibility</p:attrName>
                                        </p:attrNameLst>
                                      </p:cBhvr>
                                      <p:to>
                                        <p:strVal val="visible"/>
                                      </p:to>
                                    </p:set>
                                    <p:animEffect transition="in" filter="blinds(horizontal)">
                                      <p:cBhvr>
                                        <p:cTn id="66" dur="500"/>
                                        <p:tgtEl>
                                          <p:spTgt spid="684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50" grpId="0" bldLvl="0" animBg="1"/>
      <p:bldP spid="684052" grpId="0" bldLvl="0" animBg="1"/>
      <p:bldP spid="684053" grpId="0" bldLvl="0" animBg="1"/>
      <p:bldP spid="684054" grpId="0" bldLvl="0" animBg="1"/>
      <p:bldP spid="684055" grpId="0" bldLvl="0" animBg="1"/>
      <p:bldP spid="684056" grpId="0" bldLvl="0" animBg="1"/>
      <p:bldP spid="684057" grpId="0" bldLvl="0" animBg="1"/>
      <p:bldP spid="684058" grpId="0" bldLvl="0" animBg="1"/>
      <p:bldP spid="684059" grpId="0" bldLvl="0" animBg="1"/>
      <p:bldP spid="684060" grpId="0" bldLvl="0" animBg="1"/>
      <p:bldP spid="684061" grpId="0" bldLvl="0" animBg="1"/>
      <p:bldP spid="684062" grpId="0" bldLvl="0" animBg="1"/>
      <p:bldP spid="684063" grpId="0" bldLvl="0" animBg="1"/>
      <p:bldP spid="684064" grpId="0" bldLvl="0" animBg="1"/>
      <p:bldP spid="684065" grpId="0" bldLvl="0" animBg="1"/>
      <p:bldP spid="684066" grpId="0" bldLvl="0" animBg="1"/>
      <p:bldP spid="684067" grpId="0" bldLvl="0" animBg="1"/>
      <p:bldP spid="684068" grpId="0" bldLvl="0" animBg="1"/>
      <p:bldP spid="684069" grpId="0" bldLvl="0" animBg="1"/>
      <p:bldP spid="684070" grpId="0" bldLvl="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4"/>
          <p:cNvSpPr txBox="1">
            <a:spLocks noChangeArrowheads="1"/>
          </p:cNvSpPr>
          <p:nvPr/>
        </p:nvSpPr>
        <p:spPr bwMode="auto">
          <a:xfrm>
            <a:off x="208915" y="1262380"/>
            <a:ext cx="131572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CC0099"/>
                </a:solidFill>
              </a:rPr>
              <a:t>第</a:t>
            </a:r>
            <a:r>
              <a:rPr lang="en-US" altLang="zh-CN" sz="3200" b="1">
                <a:solidFill>
                  <a:srgbClr val="CC0099"/>
                </a:solidFill>
                <a:latin typeface="Times New Roman" panose="02020603050405020304" pitchFamily="18" charset="0"/>
              </a:rPr>
              <a:t>3</a:t>
            </a:r>
            <a:r>
              <a:rPr lang="zh-CN" altLang="en-US" sz="3200" b="1">
                <a:solidFill>
                  <a:srgbClr val="CC0099"/>
                </a:solidFill>
              </a:rPr>
              <a:t>步 </a:t>
            </a:r>
            <a:endParaRPr lang="zh-CN" altLang="en-US" sz="3200" b="1">
              <a:solidFill>
                <a:srgbClr val="CC0099"/>
              </a:solidFill>
            </a:endParaRPr>
          </a:p>
        </p:txBody>
      </p:sp>
      <p:sp>
        <p:nvSpPr>
          <p:cNvPr id="124931" name="Oval 5"/>
          <p:cNvSpPr>
            <a:spLocks noChangeArrowheads="1"/>
          </p:cNvSpPr>
          <p:nvPr/>
        </p:nvSpPr>
        <p:spPr bwMode="auto">
          <a:xfrm>
            <a:off x="2779713" y="5084763"/>
            <a:ext cx="128587"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2" name="Oval 6"/>
          <p:cNvSpPr>
            <a:spLocks noChangeArrowheads="1"/>
          </p:cNvSpPr>
          <p:nvPr/>
        </p:nvSpPr>
        <p:spPr bwMode="auto">
          <a:xfrm>
            <a:off x="2076450" y="29972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3" name="Oval 7"/>
          <p:cNvSpPr>
            <a:spLocks noChangeArrowheads="1"/>
          </p:cNvSpPr>
          <p:nvPr/>
        </p:nvSpPr>
        <p:spPr bwMode="auto">
          <a:xfrm>
            <a:off x="5915025" y="4365625"/>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4" name="Oval 8"/>
          <p:cNvSpPr>
            <a:spLocks noChangeArrowheads="1"/>
          </p:cNvSpPr>
          <p:nvPr/>
        </p:nvSpPr>
        <p:spPr bwMode="auto">
          <a:xfrm>
            <a:off x="5340350" y="38608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5" name="Oval 9"/>
          <p:cNvSpPr>
            <a:spLocks noChangeArrowheads="1"/>
          </p:cNvSpPr>
          <p:nvPr/>
        </p:nvSpPr>
        <p:spPr bwMode="auto">
          <a:xfrm>
            <a:off x="5659438" y="2781300"/>
            <a:ext cx="128587"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6" name="Oval 10"/>
          <p:cNvSpPr>
            <a:spLocks noChangeArrowheads="1"/>
          </p:cNvSpPr>
          <p:nvPr/>
        </p:nvSpPr>
        <p:spPr bwMode="auto">
          <a:xfrm>
            <a:off x="5019675" y="2636838"/>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7" name="Oval 11"/>
          <p:cNvSpPr>
            <a:spLocks noChangeArrowheads="1"/>
          </p:cNvSpPr>
          <p:nvPr/>
        </p:nvSpPr>
        <p:spPr bwMode="auto">
          <a:xfrm>
            <a:off x="4314825" y="2852738"/>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8" name="Oval 12"/>
          <p:cNvSpPr>
            <a:spLocks noChangeArrowheads="1"/>
          </p:cNvSpPr>
          <p:nvPr/>
        </p:nvSpPr>
        <p:spPr bwMode="auto">
          <a:xfrm>
            <a:off x="2459038" y="1844675"/>
            <a:ext cx="128587"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9" name="Oval 13"/>
          <p:cNvSpPr>
            <a:spLocks noChangeArrowheads="1"/>
          </p:cNvSpPr>
          <p:nvPr/>
        </p:nvSpPr>
        <p:spPr bwMode="auto">
          <a:xfrm>
            <a:off x="3676650" y="27813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0" name="Oval 14"/>
          <p:cNvSpPr>
            <a:spLocks noChangeArrowheads="1"/>
          </p:cNvSpPr>
          <p:nvPr/>
        </p:nvSpPr>
        <p:spPr bwMode="auto">
          <a:xfrm>
            <a:off x="3548063" y="1341438"/>
            <a:ext cx="128587"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1" name="Oval 15"/>
          <p:cNvSpPr>
            <a:spLocks noChangeArrowheads="1"/>
          </p:cNvSpPr>
          <p:nvPr/>
        </p:nvSpPr>
        <p:spPr bwMode="auto">
          <a:xfrm>
            <a:off x="2971800" y="3213100"/>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5072" name="Text Box 16"/>
          <p:cNvSpPr txBox="1">
            <a:spLocks noChangeArrowheads="1"/>
          </p:cNvSpPr>
          <p:nvPr/>
        </p:nvSpPr>
        <p:spPr bwMode="auto">
          <a:xfrm>
            <a:off x="2479675" y="5013325"/>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0</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5073" name="Text Box 17"/>
          <p:cNvSpPr txBox="1">
            <a:spLocks noChangeArrowheads="1"/>
          </p:cNvSpPr>
          <p:nvPr/>
        </p:nvSpPr>
        <p:spPr bwMode="auto">
          <a:xfrm>
            <a:off x="5213350" y="3860800"/>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2</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5074" name="Text Box 18"/>
          <p:cNvSpPr txBox="1">
            <a:spLocks noChangeArrowheads="1"/>
          </p:cNvSpPr>
          <p:nvPr/>
        </p:nvSpPr>
        <p:spPr bwMode="auto">
          <a:xfrm>
            <a:off x="6043613" y="414972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1</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5075" name="Text Box 19"/>
          <p:cNvSpPr txBox="1">
            <a:spLocks noChangeArrowheads="1"/>
          </p:cNvSpPr>
          <p:nvPr/>
        </p:nvSpPr>
        <p:spPr bwMode="auto">
          <a:xfrm>
            <a:off x="3548063" y="836613"/>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7</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5076" name="Text Box 20"/>
          <p:cNvSpPr txBox="1">
            <a:spLocks noChangeArrowheads="1"/>
          </p:cNvSpPr>
          <p:nvPr/>
        </p:nvSpPr>
        <p:spPr bwMode="auto">
          <a:xfrm>
            <a:off x="2863850" y="2636838"/>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8</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5077" name="Text Box 21"/>
          <p:cNvSpPr txBox="1">
            <a:spLocks noChangeArrowheads="1"/>
          </p:cNvSpPr>
          <p:nvPr/>
        </p:nvSpPr>
        <p:spPr bwMode="auto">
          <a:xfrm>
            <a:off x="3694113" y="270827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6</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5078" name="Text Box 22"/>
          <p:cNvSpPr txBox="1">
            <a:spLocks noChangeArrowheads="1"/>
          </p:cNvSpPr>
          <p:nvPr/>
        </p:nvSpPr>
        <p:spPr bwMode="auto">
          <a:xfrm>
            <a:off x="4251325" y="2765425"/>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5</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5079" name="Text Box 23"/>
          <p:cNvSpPr txBox="1">
            <a:spLocks noChangeArrowheads="1"/>
          </p:cNvSpPr>
          <p:nvPr/>
        </p:nvSpPr>
        <p:spPr bwMode="auto">
          <a:xfrm>
            <a:off x="5021263" y="2636838"/>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4</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5080" name="Text Box 24"/>
          <p:cNvSpPr txBox="1">
            <a:spLocks noChangeArrowheads="1"/>
          </p:cNvSpPr>
          <p:nvPr/>
        </p:nvSpPr>
        <p:spPr bwMode="auto">
          <a:xfrm>
            <a:off x="5722938" y="233362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3</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5081" name="Text Box 25"/>
          <p:cNvSpPr txBox="1">
            <a:spLocks noChangeArrowheads="1"/>
          </p:cNvSpPr>
          <p:nvPr/>
        </p:nvSpPr>
        <p:spPr bwMode="auto">
          <a:xfrm>
            <a:off x="1563688" y="2781300"/>
            <a:ext cx="6048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10</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5082" name="Text Box 26"/>
          <p:cNvSpPr txBox="1">
            <a:spLocks noChangeArrowheads="1"/>
          </p:cNvSpPr>
          <p:nvPr/>
        </p:nvSpPr>
        <p:spPr bwMode="auto">
          <a:xfrm>
            <a:off x="2012950" y="1484313"/>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9</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124953" name="Line 27"/>
          <p:cNvSpPr>
            <a:spLocks noChangeShapeType="1"/>
          </p:cNvSpPr>
          <p:nvPr/>
        </p:nvSpPr>
        <p:spPr bwMode="auto">
          <a:xfrm flipV="1">
            <a:off x="2908300" y="4437063"/>
            <a:ext cx="3071813" cy="720725"/>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54" name="Line 28"/>
          <p:cNvSpPr>
            <a:spLocks noChangeShapeType="1"/>
          </p:cNvSpPr>
          <p:nvPr/>
        </p:nvSpPr>
        <p:spPr bwMode="auto">
          <a:xfrm flipV="1">
            <a:off x="2908300" y="3933825"/>
            <a:ext cx="2432050" cy="1150938"/>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55" name="Line 29"/>
          <p:cNvSpPr>
            <a:spLocks noChangeShapeType="1"/>
          </p:cNvSpPr>
          <p:nvPr/>
        </p:nvSpPr>
        <p:spPr bwMode="auto">
          <a:xfrm flipV="1">
            <a:off x="2908300" y="2924175"/>
            <a:ext cx="2751138" cy="2160588"/>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56" name="Line 30"/>
          <p:cNvSpPr>
            <a:spLocks noChangeShapeType="1"/>
          </p:cNvSpPr>
          <p:nvPr/>
        </p:nvSpPr>
        <p:spPr bwMode="auto">
          <a:xfrm flipV="1">
            <a:off x="2843213" y="2781300"/>
            <a:ext cx="2178050" cy="2303463"/>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57" name="Line 31"/>
          <p:cNvSpPr>
            <a:spLocks noChangeShapeType="1"/>
          </p:cNvSpPr>
          <p:nvPr/>
        </p:nvSpPr>
        <p:spPr bwMode="auto">
          <a:xfrm flipV="1">
            <a:off x="2843213" y="2997200"/>
            <a:ext cx="1473200" cy="2087563"/>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58" name="Line 32"/>
          <p:cNvSpPr>
            <a:spLocks noChangeShapeType="1"/>
          </p:cNvSpPr>
          <p:nvPr/>
        </p:nvSpPr>
        <p:spPr bwMode="auto">
          <a:xfrm flipV="1">
            <a:off x="2843213" y="2852738"/>
            <a:ext cx="896937" cy="223202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59" name="Line 33"/>
          <p:cNvSpPr>
            <a:spLocks noChangeShapeType="1"/>
          </p:cNvSpPr>
          <p:nvPr/>
        </p:nvSpPr>
        <p:spPr bwMode="auto">
          <a:xfrm flipV="1">
            <a:off x="2843213" y="1484313"/>
            <a:ext cx="769937" cy="360045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60" name="Line 34"/>
          <p:cNvSpPr>
            <a:spLocks noChangeShapeType="1"/>
          </p:cNvSpPr>
          <p:nvPr/>
        </p:nvSpPr>
        <p:spPr bwMode="auto">
          <a:xfrm flipV="1">
            <a:off x="2843213" y="3284538"/>
            <a:ext cx="192087" cy="180022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61" name="Line 35"/>
          <p:cNvSpPr>
            <a:spLocks noChangeShapeType="1"/>
          </p:cNvSpPr>
          <p:nvPr/>
        </p:nvSpPr>
        <p:spPr bwMode="auto">
          <a:xfrm flipH="1" flipV="1">
            <a:off x="2524125" y="1989138"/>
            <a:ext cx="255588" cy="309562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62" name="Line 36"/>
          <p:cNvSpPr>
            <a:spLocks noChangeShapeType="1"/>
          </p:cNvSpPr>
          <p:nvPr/>
        </p:nvSpPr>
        <p:spPr bwMode="auto">
          <a:xfrm flipH="1" flipV="1">
            <a:off x="2139950" y="3141663"/>
            <a:ext cx="638175" cy="19431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5093" name="Line 37"/>
          <p:cNvSpPr>
            <a:spLocks noChangeShapeType="1"/>
          </p:cNvSpPr>
          <p:nvPr/>
        </p:nvSpPr>
        <p:spPr bwMode="auto">
          <a:xfrm flipV="1">
            <a:off x="2908300" y="4437063"/>
            <a:ext cx="3008313" cy="720725"/>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5094" name="Line 38"/>
          <p:cNvSpPr>
            <a:spLocks noChangeShapeType="1"/>
          </p:cNvSpPr>
          <p:nvPr/>
        </p:nvSpPr>
        <p:spPr bwMode="auto">
          <a:xfrm flipH="1" flipV="1">
            <a:off x="5467350" y="4005263"/>
            <a:ext cx="449263" cy="360362"/>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Rectangle 5"/>
          <p:cNvSpPr>
            <a:spLocks noChangeArrowheads="1"/>
          </p:cNvSpPr>
          <p:nvPr/>
        </p:nvSpPr>
        <p:spPr bwMode="auto">
          <a:xfrm>
            <a:off x="2195736" y="260648"/>
            <a:ext cx="3965575" cy="633413"/>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flatTx/>
          </a:bodyPr>
          <a:lstStyle/>
          <a:p>
            <a:pPr lvl="0" algn="ctr">
              <a:lnSpc>
                <a:spcPct val="85000"/>
              </a:lnSpc>
              <a:defRPr/>
            </a:pPr>
            <a:r>
              <a:rPr lang="en-US" altLang="zh-CN" sz="3600" b="1" dirty="0">
                <a:solidFill>
                  <a:schemeClr val="bg1"/>
                </a:solidFill>
                <a:effectLst/>
                <a:latin typeface="黑体" panose="02010609060101010101" pitchFamily="49" charset="-122"/>
                <a:ea typeface="黑体" panose="02010609060101010101" pitchFamily="49" charset="-122"/>
                <a:sym typeface="+mn-ea"/>
              </a:rPr>
              <a:t>Graham-Scan算法</a:t>
            </a:r>
            <a:endParaRPr lang="en-US" altLang="zh-CN" sz="36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85093"/>
                                        </p:tgtEl>
                                        <p:attrNameLst>
                                          <p:attrName>style.visibility</p:attrName>
                                        </p:attrNameLst>
                                      </p:cBhvr>
                                      <p:to>
                                        <p:strVal val="visible"/>
                                      </p:to>
                                    </p:set>
                                    <p:animEffect transition="in" filter="wipe(down)">
                                      <p:cBhvr>
                                        <p:cTn id="7" dur="500"/>
                                        <p:tgtEl>
                                          <p:spTgt spid="6850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85094"/>
                                        </p:tgtEl>
                                        <p:attrNameLst>
                                          <p:attrName>style.visibility</p:attrName>
                                        </p:attrNameLst>
                                      </p:cBhvr>
                                      <p:to>
                                        <p:strVal val="visible"/>
                                      </p:to>
                                    </p:set>
                                    <p:animEffect transition="in" filter="wipe(down)">
                                      <p:cBhvr>
                                        <p:cTn id="12" dur="500"/>
                                        <p:tgtEl>
                                          <p:spTgt spid="685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93" grpId="0" bldLvl="0" animBg="1"/>
      <p:bldP spid="685094" grpId="0" bldLvl="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4"/>
          <p:cNvSpPr txBox="1">
            <a:spLocks noChangeArrowheads="1"/>
          </p:cNvSpPr>
          <p:nvPr/>
        </p:nvSpPr>
        <p:spPr bwMode="auto">
          <a:xfrm>
            <a:off x="328295" y="1198245"/>
            <a:ext cx="131572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CC0099"/>
                </a:solidFill>
              </a:rPr>
              <a:t>第</a:t>
            </a:r>
            <a:r>
              <a:rPr lang="en-US" altLang="zh-CN" sz="3200" b="1">
                <a:solidFill>
                  <a:srgbClr val="CC0099"/>
                </a:solidFill>
                <a:latin typeface="Times New Roman" panose="02020603050405020304" pitchFamily="18" charset="0"/>
              </a:rPr>
              <a:t>3</a:t>
            </a:r>
            <a:r>
              <a:rPr lang="zh-CN" altLang="en-US" sz="3200" b="1">
                <a:solidFill>
                  <a:srgbClr val="CC0099"/>
                </a:solidFill>
              </a:rPr>
              <a:t>步 </a:t>
            </a:r>
            <a:endParaRPr lang="zh-CN" altLang="en-US" sz="3200" b="1">
              <a:solidFill>
                <a:srgbClr val="CC0099"/>
              </a:solidFill>
            </a:endParaRPr>
          </a:p>
        </p:txBody>
      </p:sp>
      <p:sp>
        <p:nvSpPr>
          <p:cNvPr id="125955" name="Oval 5"/>
          <p:cNvSpPr>
            <a:spLocks noChangeArrowheads="1"/>
          </p:cNvSpPr>
          <p:nvPr/>
        </p:nvSpPr>
        <p:spPr bwMode="auto">
          <a:xfrm>
            <a:off x="2779713" y="5084763"/>
            <a:ext cx="128587"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56" name="Oval 6"/>
          <p:cNvSpPr>
            <a:spLocks noChangeArrowheads="1"/>
          </p:cNvSpPr>
          <p:nvPr/>
        </p:nvSpPr>
        <p:spPr bwMode="auto">
          <a:xfrm>
            <a:off x="2076450" y="29972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57" name="Oval 7"/>
          <p:cNvSpPr>
            <a:spLocks noChangeArrowheads="1"/>
          </p:cNvSpPr>
          <p:nvPr/>
        </p:nvSpPr>
        <p:spPr bwMode="auto">
          <a:xfrm>
            <a:off x="5915025" y="4365625"/>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58" name="Oval 8"/>
          <p:cNvSpPr>
            <a:spLocks noChangeArrowheads="1"/>
          </p:cNvSpPr>
          <p:nvPr/>
        </p:nvSpPr>
        <p:spPr bwMode="auto">
          <a:xfrm>
            <a:off x="5340350" y="38608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59" name="Oval 9"/>
          <p:cNvSpPr>
            <a:spLocks noChangeArrowheads="1"/>
          </p:cNvSpPr>
          <p:nvPr/>
        </p:nvSpPr>
        <p:spPr bwMode="auto">
          <a:xfrm>
            <a:off x="5659438" y="2781300"/>
            <a:ext cx="128587"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0" name="Oval 10"/>
          <p:cNvSpPr>
            <a:spLocks noChangeArrowheads="1"/>
          </p:cNvSpPr>
          <p:nvPr/>
        </p:nvSpPr>
        <p:spPr bwMode="auto">
          <a:xfrm>
            <a:off x="5019675" y="2636838"/>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1" name="Oval 11"/>
          <p:cNvSpPr>
            <a:spLocks noChangeArrowheads="1"/>
          </p:cNvSpPr>
          <p:nvPr/>
        </p:nvSpPr>
        <p:spPr bwMode="auto">
          <a:xfrm>
            <a:off x="4314825" y="2852738"/>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2" name="Oval 12"/>
          <p:cNvSpPr>
            <a:spLocks noChangeArrowheads="1"/>
          </p:cNvSpPr>
          <p:nvPr/>
        </p:nvSpPr>
        <p:spPr bwMode="auto">
          <a:xfrm>
            <a:off x="2459038" y="1773238"/>
            <a:ext cx="128587"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3" name="Oval 13"/>
          <p:cNvSpPr>
            <a:spLocks noChangeArrowheads="1"/>
          </p:cNvSpPr>
          <p:nvPr/>
        </p:nvSpPr>
        <p:spPr bwMode="auto">
          <a:xfrm>
            <a:off x="3676650" y="27813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4" name="Oval 14"/>
          <p:cNvSpPr>
            <a:spLocks noChangeArrowheads="1"/>
          </p:cNvSpPr>
          <p:nvPr/>
        </p:nvSpPr>
        <p:spPr bwMode="auto">
          <a:xfrm>
            <a:off x="3548063" y="1341438"/>
            <a:ext cx="128587"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5" name="Oval 15"/>
          <p:cNvSpPr>
            <a:spLocks noChangeArrowheads="1"/>
          </p:cNvSpPr>
          <p:nvPr/>
        </p:nvSpPr>
        <p:spPr bwMode="auto">
          <a:xfrm>
            <a:off x="2971800" y="3213100"/>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0192" name="Text Box 16"/>
          <p:cNvSpPr txBox="1">
            <a:spLocks noChangeArrowheads="1"/>
          </p:cNvSpPr>
          <p:nvPr/>
        </p:nvSpPr>
        <p:spPr bwMode="auto">
          <a:xfrm>
            <a:off x="2479675" y="5013325"/>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0</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0193" name="Text Box 17"/>
          <p:cNvSpPr txBox="1">
            <a:spLocks noChangeArrowheads="1"/>
          </p:cNvSpPr>
          <p:nvPr/>
        </p:nvSpPr>
        <p:spPr bwMode="auto">
          <a:xfrm>
            <a:off x="5213350" y="3860800"/>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2</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0194" name="Text Box 18"/>
          <p:cNvSpPr txBox="1">
            <a:spLocks noChangeArrowheads="1"/>
          </p:cNvSpPr>
          <p:nvPr/>
        </p:nvSpPr>
        <p:spPr bwMode="auto">
          <a:xfrm>
            <a:off x="6043613" y="414972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1</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0195" name="Text Box 19"/>
          <p:cNvSpPr txBox="1">
            <a:spLocks noChangeArrowheads="1"/>
          </p:cNvSpPr>
          <p:nvPr/>
        </p:nvSpPr>
        <p:spPr bwMode="auto">
          <a:xfrm>
            <a:off x="3548063" y="836613"/>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7</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0196" name="Text Box 20"/>
          <p:cNvSpPr txBox="1">
            <a:spLocks noChangeArrowheads="1"/>
          </p:cNvSpPr>
          <p:nvPr/>
        </p:nvSpPr>
        <p:spPr bwMode="auto">
          <a:xfrm>
            <a:off x="2863850" y="2636838"/>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8</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0197" name="Text Box 21"/>
          <p:cNvSpPr txBox="1">
            <a:spLocks noChangeArrowheads="1"/>
          </p:cNvSpPr>
          <p:nvPr/>
        </p:nvSpPr>
        <p:spPr bwMode="auto">
          <a:xfrm>
            <a:off x="3694113" y="270827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6</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0198" name="Text Box 22"/>
          <p:cNvSpPr txBox="1">
            <a:spLocks noChangeArrowheads="1"/>
          </p:cNvSpPr>
          <p:nvPr/>
        </p:nvSpPr>
        <p:spPr bwMode="auto">
          <a:xfrm>
            <a:off x="4251325" y="2765425"/>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5</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0199" name="Text Box 23"/>
          <p:cNvSpPr txBox="1">
            <a:spLocks noChangeArrowheads="1"/>
          </p:cNvSpPr>
          <p:nvPr/>
        </p:nvSpPr>
        <p:spPr bwMode="auto">
          <a:xfrm>
            <a:off x="5021263" y="2636838"/>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4</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0200" name="Text Box 24"/>
          <p:cNvSpPr txBox="1">
            <a:spLocks noChangeArrowheads="1"/>
          </p:cNvSpPr>
          <p:nvPr/>
        </p:nvSpPr>
        <p:spPr bwMode="auto">
          <a:xfrm>
            <a:off x="5722938" y="233362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3</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0201" name="Text Box 25"/>
          <p:cNvSpPr txBox="1">
            <a:spLocks noChangeArrowheads="1"/>
          </p:cNvSpPr>
          <p:nvPr/>
        </p:nvSpPr>
        <p:spPr bwMode="auto">
          <a:xfrm>
            <a:off x="1563688" y="2781300"/>
            <a:ext cx="6048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10</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0202" name="Text Box 26"/>
          <p:cNvSpPr txBox="1">
            <a:spLocks noChangeArrowheads="1"/>
          </p:cNvSpPr>
          <p:nvPr/>
        </p:nvSpPr>
        <p:spPr bwMode="auto">
          <a:xfrm>
            <a:off x="2012950" y="1412875"/>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9</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125977" name="Line 27"/>
          <p:cNvSpPr>
            <a:spLocks noChangeShapeType="1"/>
          </p:cNvSpPr>
          <p:nvPr/>
        </p:nvSpPr>
        <p:spPr bwMode="auto">
          <a:xfrm flipV="1">
            <a:off x="2908300" y="4437063"/>
            <a:ext cx="3071813" cy="720725"/>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78" name="Line 28"/>
          <p:cNvSpPr>
            <a:spLocks noChangeShapeType="1"/>
          </p:cNvSpPr>
          <p:nvPr/>
        </p:nvSpPr>
        <p:spPr bwMode="auto">
          <a:xfrm flipV="1">
            <a:off x="2908300" y="3933825"/>
            <a:ext cx="2432050" cy="1150938"/>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79" name="Line 29"/>
          <p:cNvSpPr>
            <a:spLocks noChangeShapeType="1"/>
          </p:cNvSpPr>
          <p:nvPr/>
        </p:nvSpPr>
        <p:spPr bwMode="auto">
          <a:xfrm flipV="1">
            <a:off x="2908300" y="2924175"/>
            <a:ext cx="2751138" cy="2160588"/>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80" name="Line 30"/>
          <p:cNvSpPr>
            <a:spLocks noChangeShapeType="1"/>
          </p:cNvSpPr>
          <p:nvPr/>
        </p:nvSpPr>
        <p:spPr bwMode="auto">
          <a:xfrm flipV="1">
            <a:off x="2843213" y="2781300"/>
            <a:ext cx="2178050" cy="2303463"/>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81" name="Line 31"/>
          <p:cNvSpPr>
            <a:spLocks noChangeShapeType="1"/>
          </p:cNvSpPr>
          <p:nvPr/>
        </p:nvSpPr>
        <p:spPr bwMode="auto">
          <a:xfrm flipV="1">
            <a:off x="2843213" y="2997200"/>
            <a:ext cx="1473200" cy="2087563"/>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82" name="Line 32"/>
          <p:cNvSpPr>
            <a:spLocks noChangeShapeType="1"/>
          </p:cNvSpPr>
          <p:nvPr/>
        </p:nvSpPr>
        <p:spPr bwMode="auto">
          <a:xfrm flipV="1">
            <a:off x="2843213" y="2852738"/>
            <a:ext cx="896937" cy="223202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83" name="Line 33"/>
          <p:cNvSpPr>
            <a:spLocks noChangeShapeType="1"/>
          </p:cNvSpPr>
          <p:nvPr/>
        </p:nvSpPr>
        <p:spPr bwMode="auto">
          <a:xfrm flipV="1">
            <a:off x="2843213" y="1484313"/>
            <a:ext cx="769937" cy="360045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84" name="Line 34"/>
          <p:cNvSpPr>
            <a:spLocks noChangeShapeType="1"/>
          </p:cNvSpPr>
          <p:nvPr/>
        </p:nvSpPr>
        <p:spPr bwMode="auto">
          <a:xfrm flipV="1">
            <a:off x="2843213" y="3284538"/>
            <a:ext cx="192087" cy="180022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85" name="Line 35"/>
          <p:cNvSpPr>
            <a:spLocks noChangeShapeType="1"/>
          </p:cNvSpPr>
          <p:nvPr/>
        </p:nvSpPr>
        <p:spPr bwMode="auto">
          <a:xfrm flipH="1" flipV="1">
            <a:off x="2524125" y="1844675"/>
            <a:ext cx="255588" cy="3240088"/>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86" name="Line 36"/>
          <p:cNvSpPr>
            <a:spLocks noChangeShapeType="1"/>
          </p:cNvSpPr>
          <p:nvPr/>
        </p:nvSpPr>
        <p:spPr bwMode="auto">
          <a:xfrm flipH="1" flipV="1">
            <a:off x="2139950" y="3141663"/>
            <a:ext cx="638175" cy="19431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87" name="Line 37"/>
          <p:cNvSpPr>
            <a:spLocks noChangeShapeType="1"/>
          </p:cNvSpPr>
          <p:nvPr/>
        </p:nvSpPr>
        <p:spPr bwMode="auto">
          <a:xfrm flipV="1">
            <a:off x="2908300" y="4437063"/>
            <a:ext cx="3008313" cy="720725"/>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88" name="Line 38"/>
          <p:cNvSpPr>
            <a:spLocks noChangeShapeType="1"/>
          </p:cNvSpPr>
          <p:nvPr/>
        </p:nvSpPr>
        <p:spPr bwMode="auto">
          <a:xfrm flipH="1" flipV="1">
            <a:off x="5467350" y="4005263"/>
            <a:ext cx="449263" cy="360362"/>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0215" name="Line 39"/>
          <p:cNvSpPr>
            <a:spLocks noChangeShapeType="1"/>
          </p:cNvSpPr>
          <p:nvPr/>
        </p:nvSpPr>
        <p:spPr bwMode="auto">
          <a:xfrm flipV="1">
            <a:off x="5403850" y="2924175"/>
            <a:ext cx="319088" cy="936625"/>
          </a:xfrm>
          <a:prstGeom prst="line">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0216" name="Line 40"/>
          <p:cNvSpPr>
            <a:spLocks noChangeShapeType="1"/>
          </p:cNvSpPr>
          <p:nvPr/>
        </p:nvSpPr>
        <p:spPr bwMode="auto">
          <a:xfrm flipH="1" flipV="1">
            <a:off x="5722938" y="2924175"/>
            <a:ext cx="257175" cy="1441450"/>
          </a:xfrm>
          <a:prstGeom prst="line">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Rectangle 5"/>
          <p:cNvSpPr>
            <a:spLocks noChangeArrowheads="1"/>
          </p:cNvSpPr>
          <p:nvPr/>
        </p:nvSpPr>
        <p:spPr bwMode="auto">
          <a:xfrm>
            <a:off x="2195736" y="260648"/>
            <a:ext cx="3965575" cy="633413"/>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flatTx/>
          </a:bodyPr>
          <a:lstStyle/>
          <a:p>
            <a:pPr lvl="0" algn="ctr">
              <a:lnSpc>
                <a:spcPct val="85000"/>
              </a:lnSpc>
              <a:defRPr/>
            </a:pPr>
            <a:r>
              <a:rPr lang="en-US" altLang="zh-CN" sz="3600" b="1" dirty="0">
                <a:solidFill>
                  <a:schemeClr val="bg1"/>
                </a:solidFill>
                <a:effectLst/>
                <a:latin typeface="黑体" panose="02010609060101010101" pitchFamily="49" charset="-122"/>
                <a:ea typeface="黑体" panose="02010609060101010101" pitchFamily="49" charset="-122"/>
                <a:sym typeface="+mn-ea"/>
              </a:rPr>
              <a:t>Graham-Scan算法</a:t>
            </a:r>
            <a:endParaRPr lang="en-US" altLang="zh-CN" sz="36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90215"/>
                                        </p:tgtEl>
                                        <p:attrNameLst>
                                          <p:attrName>style.visibility</p:attrName>
                                        </p:attrNameLst>
                                      </p:cBhvr>
                                      <p:to>
                                        <p:strVal val="visible"/>
                                      </p:to>
                                    </p:set>
                                    <p:animEffect transition="in" filter="wipe(down)">
                                      <p:cBhvr>
                                        <p:cTn id="7" dur="500"/>
                                        <p:tgtEl>
                                          <p:spTgt spid="6902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90216"/>
                                        </p:tgtEl>
                                        <p:attrNameLst>
                                          <p:attrName>style.visibility</p:attrName>
                                        </p:attrNameLst>
                                      </p:cBhvr>
                                      <p:to>
                                        <p:strVal val="visible"/>
                                      </p:to>
                                    </p:set>
                                    <p:animEffect transition="in" filter="wipe(down)">
                                      <p:cBhvr>
                                        <p:cTn id="12" dur="500"/>
                                        <p:tgtEl>
                                          <p:spTgt spid="690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215" grpId="0" bldLvl="0" animBg="1"/>
      <p:bldP spid="690216" grpId="0" bldLvl="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39"/>
          <p:cNvSpPr txBox="1">
            <a:spLocks noChangeArrowheads="1"/>
          </p:cNvSpPr>
          <p:nvPr/>
        </p:nvSpPr>
        <p:spPr bwMode="auto">
          <a:xfrm>
            <a:off x="312420" y="1090930"/>
            <a:ext cx="165417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CC0099"/>
                </a:solidFill>
              </a:rPr>
              <a:t>第</a:t>
            </a:r>
            <a:r>
              <a:rPr lang="en-US" altLang="zh-CN" sz="3200" b="1">
                <a:solidFill>
                  <a:srgbClr val="CC0099"/>
                </a:solidFill>
                <a:latin typeface="Times New Roman" panose="02020603050405020304" pitchFamily="18" charset="0"/>
              </a:rPr>
              <a:t>4-7</a:t>
            </a:r>
            <a:r>
              <a:rPr lang="zh-CN" altLang="en-US" sz="3200" b="1">
                <a:solidFill>
                  <a:srgbClr val="CC0099"/>
                </a:solidFill>
              </a:rPr>
              <a:t>步 </a:t>
            </a:r>
            <a:endParaRPr lang="zh-CN" altLang="en-US" sz="3200" b="1">
              <a:solidFill>
                <a:srgbClr val="CC0099"/>
              </a:solidFill>
            </a:endParaRPr>
          </a:p>
        </p:txBody>
      </p:sp>
      <p:sp>
        <p:nvSpPr>
          <p:cNvPr id="126979" name="Oval 40"/>
          <p:cNvSpPr>
            <a:spLocks noChangeArrowheads="1"/>
          </p:cNvSpPr>
          <p:nvPr/>
        </p:nvSpPr>
        <p:spPr bwMode="auto">
          <a:xfrm>
            <a:off x="2779713" y="5084763"/>
            <a:ext cx="128587"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0" name="Oval 41"/>
          <p:cNvSpPr>
            <a:spLocks noChangeArrowheads="1"/>
          </p:cNvSpPr>
          <p:nvPr/>
        </p:nvSpPr>
        <p:spPr bwMode="auto">
          <a:xfrm>
            <a:off x="2076450" y="29972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1" name="Oval 42"/>
          <p:cNvSpPr>
            <a:spLocks noChangeArrowheads="1"/>
          </p:cNvSpPr>
          <p:nvPr/>
        </p:nvSpPr>
        <p:spPr bwMode="auto">
          <a:xfrm>
            <a:off x="5915025" y="4365625"/>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2" name="Oval 43"/>
          <p:cNvSpPr>
            <a:spLocks noChangeArrowheads="1"/>
          </p:cNvSpPr>
          <p:nvPr/>
        </p:nvSpPr>
        <p:spPr bwMode="auto">
          <a:xfrm>
            <a:off x="5340350" y="38608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3" name="Oval 44"/>
          <p:cNvSpPr>
            <a:spLocks noChangeArrowheads="1"/>
          </p:cNvSpPr>
          <p:nvPr/>
        </p:nvSpPr>
        <p:spPr bwMode="auto">
          <a:xfrm>
            <a:off x="5659438" y="2781300"/>
            <a:ext cx="128587"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4" name="Oval 45"/>
          <p:cNvSpPr>
            <a:spLocks noChangeArrowheads="1"/>
          </p:cNvSpPr>
          <p:nvPr/>
        </p:nvSpPr>
        <p:spPr bwMode="auto">
          <a:xfrm>
            <a:off x="5019675" y="2636838"/>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5" name="Oval 46"/>
          <p:cNvSpPr>
            <a:spLocks noChangeArrowheads="1"/>
          </p:cNvSpPr>
          <p:nvPr/>
        </p:nvSpPr>
        <p:spPr bwMode="auto">
          <a:xfrm>
            <a:off x="4314825" y="2852738"/>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6" name="Oval 47"/>
          <p:cNvSpPr>
            <a:spLocks noChangeArrowheads="1"/>
          </p:cNvSpPr>
          <p:nvPr/>
        </p:nvSpPr>
        <p:spPr bwMode="auto">
          <a:xfrm>
            <a:off x="2524125" y="1844675"/>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7" name="Oval 48"/>
          <p:cNvSpPr>
            <a:spLocks noChangeArrowheads="1"/>
          </p:cNvSpPr>
          <p:nvPr/>
        </p:nvSpPr>
        <p:spPr bwMode="auto">
          <a:xfrm>
            <a:off x="3676650" y="27813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8" name="Oval 49"/>
          <p:cNvSpPr>
            <a:spLocks noChangeArrowheads="1"/>
          </p:cNvSpPr>
          <p:nvPr/>
        </p:nvSpPr>
        <p:spPr bwMode="auto">
          <a:xfrm>
            <a:off x="3548063" y="1341438"/>
            <a:ext cx="128587"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9" name="Oval 50"/>
          <p:cNvSpPr>
            <a:spLocks noChangeArrowheads="1"/>
          </p:cNvSpPr>
          <p:nvPr/>
        </p:nvSpPr>
        <p:spPr bwMode="auto">
          <a:xfrm>
            <a:off x="2971800" y="3213100"/>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31" name="Text Box 51"/>
          <p:cNvSpPr txBox="1">
            <a:spLocks noChangeArrowheads="1"/>
          </p:cNvSpPr>
          <p:nvPr/>
        </p:nvSpPr>
        <p:spPr bwMode="auto">
          <a:xfrm>
            <a:off x="2479675" y="5013325"/>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0</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6132" name="Text Box 52"/>
          <p:cNvSpPr txBox="1">
            <a:spLocks noChangeArrowheads="1"/>
          </p:cNvSpPr>
          <p:nvPr/>
        </p:nvSpPr>
        <p:spPr bwMode="auto">
          <a:xfrm>
            <a:off x="5213350" y="3860800"/>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2</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6133" name="Text Box 53"/>
          <p:cNvSpPr txBox="1">
            <a:spLocks noChangeArrowheads="1"/>
          </p:cNvSpPr>
          <p:nvPr/>
        </p:nvSpPr>
        <p:spPr bwMode="auto">
          <a:xfrm>
            <a:off x="6043613" y="414972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1</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6134" name="Text Box 54"/>
          <p:cNvSpPr txBox="1">
            <a:spLocks noChangeArrowheads="1"/>
          </p:cNvSpPr>
          <p:nvPr/>
        </p:nvSpPr>
        <p:spPr bwMode="auto">
          <a:xfrm>
            <a:off x="3548063" y="836613"/>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7</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6135" name="Text Box 55"/>
          <p:cNvSpPr txBox="1">
            <a:spLocks noChangeArrowheads="1"/>
          </p:cNvSpPr>
          <p:nvPr/>
        </p:nvSpPr>
        <p:spPr bwMode="auto">
          <a:xfrm>
            <a:off x="2863850" y="2636838"/>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8</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6136" name="Text Box 56"/>
          <p:cNvSpPr txBox="1">
            <a:spLocks noChangeArrowheads="1"/>
          </p:cNvSpPr>
          <p:nvPr/>
        </p:nvSpPr>
        <p:spPr bwMode="auto">
          <a:xfrm>
            <a:off x="3694113" y="270827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6</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6137" name="Text Box 57"/>
          <p:cNvSpPr txBox="1">
            <a:spLocks noChangeArrowheads="1"/>
          </p:cNvSpPr>
          <p:nvPr/>
        </p:nvSpPr>
        <p:spPr bwMode="auto">
          <a:xfrm>
            <a:off x="4251325" y="2765425"/>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5</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6138" name="Text Box 58"/>
          <p:cNvSpPr txBox="1">
            <a:spLocks noChangeArrowheads="1"/>
          </p:cNvSpPr>
          <p:nvPr/>
        </p:nvSpPr>
        <p:spPr bwMode="auto">
          <a:xfrm>
            <a:off x="5021263" y="2636838"/>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4</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6139" name="Text Box 59"/>
          <p:cNvSpPr txBox="1">
            <a:spLocks noChangeArrowheads="1"/>
          </p:cNvSpPr>
          <p:nvPr/>
        </p:nvSpPr>
        <p:spPr bwMode="auto">
          <a:xfrm>
            <a:off x="5722938" y="233362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3</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6140" name="Text Box 60"/>
          <p:cNvSpPr txBox="1">
            <a:spLocks noChangeArrowheads="1"/>
          </p:cNvSpPr>
          <p:nvPr/>
        </p:nvSpPr>
        <p:spPr bwMode="auto">
          <a:xfrm>
            <a:off x="1563688" y="2781300"/>
            <a:ext cx="6048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10</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6141" name="Text Box 61"/>
          <p:cNvSpPr txBox="1">
            <a:spLocks noChangeArrowheads="1"/>
          </p:cNvSpPr>
          <p:nvPr/>
        </p:nvSpPr>
        <p:spPr bwMode="auto">
          <a:xfrm>
            <a:off x="2076450" y="1484313"/>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9</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127001" name="Line 62"/>
          <p:cNvSpPr>
            <a:spLocks noChangeShapeType="1"/>
          </p:cNvSpPr>
          <p:nvPr/>
        </p:nvSpPr>
        <p:spPr bwMode="auto">
          <a:xfrm flipV="1">
            <a:off x="2908300" y="4437063"/>
            <a:ext cx="3071813" cy="720725"/>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02" name="Line 63"/>
          <p:cNvSpPr>
            <a:spLocks noChangeShapeType="1"/>
          </p:cNvSpPr>
          <p:nvPr/>
        </p:nvSpPr>
        <p:spPr bwMode="auto">
          <a:xfrm flipV="1">
            <a:off x="2908300" y="3933825"/>
            <a:ext cx="2432050" cy="1150938"/>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03" name="Line 64"/>
          <p:cNvSpPr>
            <a:spLocks noChangeShapeType="1"/>
          </p:cNvSpPr>
          <p:nvPr/>
        </p:nvSpPr>
        <p:spPr bwMode="auto">
          <a:xfrm flipV="1">
            <a:off x="2908300" y="2924175"/>
            <a:ext cx="2751138" cy="2160588"/>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04" name="Line 65"/>
          <p:cNvSpPr>
            <a:spLocks noChangeShapeType="1"/>
          </p:cNvSpPr>
          <p:nvPr/>
        </p:nvSpPr>
        <p:spPr bwMode="auto">
          <a:xfrm flipV="1">
            <a:off x="2843213" y="2781300"/>
            <a:ext cx="2178050" cy="2303463"/>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05" name="Line 66"/>
          <p:cNvSpPr>
            <a:spLocks noChangeShapeType="1"/>
          </p:cNvSpPr>
          <p:nvPr/>
        </p:nvSpPr>
        <p:spPr bwMode="auto">
          <a:xfrm flipV="1">
            <a:off x="2843213" y="2997200"/>
            <a:ext cx="1473200" cy="2087563"/>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06" name="Line 67"/>
          <p:cNvSpPr>
            <a:spLocks noChangeShapeType="1"/>
          </p:cNvSpPr>
          <p:nvPr/>
        </p:nvSpPr>
        <p:spPr bwMode="auto">
          <a:xfrm flipV="1">
            <a:off x="2843213" y="2852738"/>
            <a:ext cx="896937" cy="223202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07" name="Line 68"/>
          <p:cNvSpPr>
            <a:spLocks noChangeShapeType="1"/>
          </p:cNvSpPr>
          <p:nvPr/>
        </p:nvSpPr>
        <p:spPr bwMode="auto">
          <a:xfrm flipV="1">
            <a:off x="2843213" y="1484313"/>
            <a:ext cx="769937" cy="360045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08" name="Line 69"/>
          <p:cNvSpPr>
            <a:spLocks noChangeShapeType="1"/>
          </p:cNvSpPr>
          <p:nvPr/>
        </p:nvSpPr>
        <p:spPr bwMode="auto">
          <a:xfrm flipV="1">
            <a:off x="2843213" y="3284538"/>
            <a:ext cx="192087" cy="180022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09" name="Line 70"/>
          <p:cNvSpPr>
            <a:spLocks noChangeShapeType="1"/>
          </p:cNvSpPr>
          <p:nvPr/>
        </p:nvSpPr>
        <p:spPr bwMode="auto">
          <a:xfrm flipH="1" flipV="1">
            <a:off x="2587625" y="1916113"/>
            <a:ext cx="192088" cy="316865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10" name="Line 71"/>
          <p:cNvSpPr>
            <a:spLocks noChangeShapeType="1"/>
          </p:cNvSpPr>
          <p:nvPr/>
        </p:nvSpPr>
        <p:spPr bwMode="auto">
          <a:xfrm flipH="1" flipV="1">
            <a:off x="2139950" y="3141663"/>
            <a:ext cx="638175" cy="19431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11" name="Line 72"/>
          <p:cNvSpPr>
            <a:spLocks noChangeShapeType="1"/>
          </p:cNvSpPr>
          <p:nvPr/>
        </p:nvSpPr>
        <p:spPr bwMode="auto">
          <a:xfrm flipV="1">
            <a:off x="2908300" y="4437063"/>
            <a:ext cx="3008313" cy="720725"/>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012" name="Line 80"/>
          <p:cNvSpPr>
            <a:spLocks noChangeShapeType="1"/>
          </p:cNvSpPr>
          <p:nvPr/>
        </p:nvSpPr>
        <p:spPr bwMode="auto">
          <a:xfrm flipH="1" flipV="1">
            <a:off x="5722938" y="2924175"/>
            <a:ext cx="257175" cy="1512888"/>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62" name="Line 82"/>
          <p:cNvSpPr>
            <a:spLocks noChangeShapeType="1"/>
          </p:cNvSpPr>
          <p:nvPr/>
        </p:nvSpPr>
        <p:spPr bwMode="auto">
          <a:xfrm flipH="1">
            <a:off x="4443413" y="2708275"/>
            <a:ext cx="577850" cy="215900"/>
          </a:xfrm>
          <a:prstGeom prst="line">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63" name="Line 83"/>
          <p:cNvSpPr>
            <a:spLocks noChangeShapeType="1"/>
          </p:cNvSpPr>
          <p:nvPr/>
        </p:nvSpPr>
        <p:spPr bwMode="auto">
          <a:xfrm flipH="1" flipV="1">
            <a:off x="5084763" y="2708275"/>
            <a:ext cx="574675" cy="144463"/>
          </a:xfrm>
          <a:prstGeom prst="line">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64" name="Line 84"/>
          <p:cNvSpPr>
            <a:spLocks noChangeShapeType="1"/>
          </p:cNvSpPr>
          <p:nvPr/>
        </p:nvSpPr>
        <p:spPr bwMode="auto">
          <a:xfrm flipH="1" flipV="1">
            <a:off x="5148263" y="2708275"/>
            <a:ext cx="511175" cy="144463"/>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65" name="Line 85"/>
          <p:cNvSpPr>
            <a:spLocks noChangeShapeType="1"/>
          </p:cNvSpPr>
          <p:nvPr/>
        </p:nvSpPr>
        <p:spPr bwMode="auto">
          <a:xfrm flipH="1">
            <a:off x="4443413" y="2708275"/>
            <a:ext cx="577850" cy="215900"/>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Rectangle 5"/>
          <p:cNvSpPr>
            <a:spLocks noChangeArrowheads="1"/>
          </p:cNvSpPr>
          <p:nvPr/>
        </p:nvSpPr>
        <p:spPr bwMode="auto">
          <a:xfrm>
            <a:off x="2195736" y="260648"/>
            <a:ext cx="3965575" cy="633413"/>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flatTx/>
          </a:bodyPr>
          <a:lstStyle/>
          <a:p>
            <a:pPr lvl="0" algn="ctr">
              <a:lnSpc>
                <a:spcPct val="85000"/>
              </a:lnSpc>
              <a:defRPr/>
            </a:pPr>
            <a:r>
              <a:rPr lang="en-US" altLang="zh-CN" sz="3600" b="1" dirty="0">
                <a:solidFill>
                  <a:schemeClr val="bg1"/>
                </a:solidFill>
                <a:effectLst/>
                <a:latin typeface="黑体" panose="02010609060101010101" pitchFamily="49" charset="-122"/>
                <a:ea typeface="黑体" panose="02010609060101010101" pitchFamily="49" charset="-122"/>
                <a:sym typeface="+mn-ea"/>
              </a:rPr>
              <a:t>Graham-Scan算法</a:t>
            </a:r>
            <a:endParaRPr lang="en-US" altLang="zh-CN" sz="36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86163"/>
                                        </p:tgtEl>
                                        <p:attrNameLst>
                                          <p:attrName>style.visibility</p:attrName>
                                        </p:attrNameLst>
                                      </p:cBhvr>
                                      <p:to>
                                        <p:strVal val="visible"/>
                                      </p:to>
                                    </p:set>
                                    <p:animEffect transition="in" filter="wipe(down)">
                                      <p:cBhvr>
                                        <p:cTn id="7" dur="500"/>
                                        <p:tgtEl>
                                          <p:spTgt spid="6861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86164"/>
                                        </p:tgtEl>
                                        <p:attrNameLst>
                                          <p:attrName>style.visibility</p:attrName>
                                        </p:attrNameLst>
                                      </p:cBhvr>
                                      <p:to>
                                        <p:strVal val="visible"/>
                                      </p:to>
                                    </p:set>
                                    <p:animEffect transition="in" filter="wipe(down)">
                                      <p:cBhvr>
                                        <p:cTn id="12" dur="500"/>
                                        <p:tgtEl>
                                          <p:spTgt spid="6861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86162"/>
                                        </p:tgtEl>
                                        <p:attrNameLst>
                                          <p:attrName>style.visibility</p:attrName>
                                        </p:attrNameLst>
                                      </p:cBhvr>
                                      <p:to>
                                        <p:strVal val="visible"/>
                                      </p:to>
                                    </p:set>
                                    <p:animEffect transition="in" filter="wipe(up)">
                                      <p:cBhvr>
                                        <p:cTn id="17" dur="500"/>
                                        <p:tgtEl>
                                          <p:spTgt spid="6861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86165"/>
                                        </p:tgtEl>
                                        <p:attrNameLst>
                                          <p:attrName>style.visibility</p:attrName>
                                        </p:attrNameLst>
                                      </p:cBhvr>
                                      <p:to>
                                        <p:strVal val="visible"/>
                                      </p:to>
                                    </p:set>
                                    <p:animEffect transition="in" filter="wipe(up)">
                                      <p:cBhvr>
                                        <p:cTn id="22" dur="500"/>
                                        <p:tgtEl>
                                          <p:spTgt spid="686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62" grpId="0" bldLvl="0" animBg="1"/>
      <p:bldP spid="686163" grpId="0" bldLvl="0" animBg="1"/>
      <p:bldP spid="686164" grpId="0" bldLvl="0" animBg="1"/>
      <p:bldP spid="686165" grpId="0"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4"/>
          <p:cNvSpPr txBox="1">
            <a:spLocks noChangeArrowheads="1"/>
          </p:cNvSpPr>
          <p:nvPr/>
        </p:nvSpPr>
        <p:spPr bwMode="auto">
          <a:xfrm>
            <a:off x="220345" y="1090295"/>
            <a:ext cx="165417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CC0099"/>
                </a:solidFill>
              </a:rPr>
              <a:t>第</a:t>
            </a:r>
            <a:r>
              <a:rPr lang="en-US" altLang="zh-CN" sz="3200" b="1">
                <a:solidFill>
                  <a:srgbClr val="CC0099"/>
                </a:solidFill>
                <a:latin typeface="Times New Roman" panose="02020603050405020304" pitchFamily="18" charset="0"/>
              </a:rPr>
              <a:t>4-7</a:t>
            </a:r>
            <a:r>
              <a:rPr lang="zh-CN" altLang="en-US" sz="3200" b="1">
                <a:solidFill>
                  <a:srgbClr val="CC0099"/>
                </a:solidFill>
              </a:rPr>
              <a:t>步 </a:t>
            </a:r>
            <a:endParaRPr lang="zh-CN" altLang="en-US" sz="3200" b="1">
              <a:solidFill>
                <a:srgbClr val="CC0099"/>
              </a:solidFill>
            </a:endParaRPr>
          </a:p>
        </p:txBody>
      </p:sp>
      <p:sp>
        <p:nvSpPr>
          <p:cNvPr id="128003" name="Oval 5"/>
          <p:cNvSpPr>
            <a:spLocks noChangeArrowheads="1"/>
          </p:cNvSpPr>
          <p:nvPr/>
        </p:nvSpPr>
        <p:spPr bwMode="auto">
          <a:xfrm>
            <a:off x="2779713" y="5084763"/>
            <a:ext cx="128587"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04" name="Oval 6"/>
          <p:cNvSpPr>
            <a:spLocks noChangeArrowheads="1"/>
          </p:cNvSpPr>
          <p:nvPr/>
        </p:nvSpPr>
        <p:spPr bwMode="auto">
          <a:xfrm>
            <a:off x="2076450" y="29972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05" name="Oval 7"/>
          <p:cNvSpPr>
            <a:spLocks noChangeArrowheads="1"/>
          </p:cNvSpPr>
          <p:nvPr/>
        </p:nvSpPr>
        <p:spPr bwMode="auto">
          <a:xfrm>
            <a:off x="5915025" y="4365625"/>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06" name="Oval 8"/>
          <p:cNvSpPr>
            <a:spLocks noChangeArrowheads="1"/>
          </p:cNvSpPr>
          <p:nvPr/>
        </p:nvSpPr>
        <p:spPr bwMode="auto">
          <a:xfrm>
            <a:off x="5340350" y="38608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07" name="Oval 9"/>
          <p:cNvSpPr>
            <a:spLocks noChangeArrowheads="1"/>
          </p:cNvSpPr>
          <p:nvPr/>
        </p:nvSpPr>
        <p:spPr bwMode="auto">
          <a:xfrm>
            <a:off x="5659438" y="2781300"/>
            <a:ext cx="128587"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08" name="Oval 10"/>
          <p:cNvSpPr>
            <a:spLocks noChangeArrowheads="1"/>
          </p:cNvSpPr>
          <p:nvPr/>
        </p:nvSpPr>
        <p:spPr bwMode="auto">
          <a:xfrm>
            <a:off x="5019675" y="2636838"/>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09" name="Oval 11"/>
          <p:cNvSpPr>
            <a:spLocks noChangeArrowheads="1"/>
          </p:cNvSpPr>
          <p:nvPr/>
        </p:nvSpPr>
        <p:spPr bwMode="auto">
          <a:xfrm>
            <a:off x="4314825" y="2852738"/>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0" name="Oval 12"/>
          <p:cNvSpPr>
            <a:spLocks noChangeArrowheads="1"/>
          </p:cNvSpPr>
          <p:nvPr/>
        </p:nvSpPr>
        <p:spPr bwMode="auto">
          <a:xfrm>
            <a:off x="2524125" y="1916113"/>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1" name="Oval 13"/>
          <p:cNvSpPr>
            <a:spLocks noChangeArrowheads="1"/>
          </p:cNvSpPr>
          <p:nvPr/>
        </p:nvSpPr>
        <p:spPr bwMode="auto">
          <a:xfrm>
            <a:off x="3676650" y="27813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2" name="Oval 14"/>
          <p:cNvSpPr>
            <a:spLocks noChangeArrowheads="1"/>
          </p:cNvSpPr>
          <p:nvPr/>
        </p:nvSpPr>
        <p:spPr bwMode="auto">
          <a:xfrm>
            <a:off x="3548063" y="1341438"/>
            <a:ext cx="128587"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3" name="Oval 15"/>
          <p:cNvSpPr>
            <a:spLocks noChangeArrowheads="1"/>
          </p:cNvSpPr>
          <p:nvPr/>
        </p:nvSpPr>
        <p:spPr bwMode="auto">
          <a:xfrm>
            <a:off x="2971800" y="3213100"/>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120" name="Text Box 16"/>
          <p:cNvSpPr txBox="1">
            <a:spLocks noChangeArrowheads="1"/>
          </p:cNvSpPr>
          <p:nvPr/>
        </p:nvSpPr>
        <p:spPr bwMode="auto">
          <a:xfrm>
            <a:off x="2479675" y="5013325"/>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0</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7121" name="Text Box 17"/>
          <p:cNvSpPr txBox="1">
            <a:spLocks noChangeArrowheads="1"/>
          </p:cNvSpPr>
          <p:nvPr/>
        </p:nvSpPr>
        <p:spPr bwMode="auto">
          <a:xfrm>
            <a:off x="5213350" y="3860800"/>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2</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7122" name="Text Box 18"/>
          <p:cNvSpPr txBox="1">
            <a:spLocks noChangeArrowheads="1"/>
          </p:cNvSpPr>
          <p:nvPr/>
        </p:nvSpPr>
        <p:spPr bwMode="auto">
          <a:xfrm>
            <a:off x="6043613" y="414972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1</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7123" name="Text Box 19"/>
          <p:cNvSpPr txBox="1">
            <a:spLocks noChangeArrowheads="1"/>
          </p:cNvSpPr>
          <p:nvPr/>
        </p:nvSpPr>
        <p:spPr bwMode="auto">
          <a:xfrm>
            <a:off x="3548063" y="836613"/>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7</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7124" name="Text Box 20"/>
          <p:cNvSpPr txBox="1">
            <a:spLocks noChangeArrowheads="1"/>
          </p:cNvSpPr>
          <p:nvPr/>
        </p:nvSpPr>
        <p:spPr bwMode="auto">
          <a:xfrm>
            <a:off x="2863850" y="2636838"/>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8</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7125" name="Text Box 21"/>
          <p:cNvSpPr txBox="1">
            <a:spLocks noChangeArrowheads="1"/>
          </p:cNvSpPr>
          <p:nvPr/>
        </p:nvSpPr>
        <p:spPr bwMode="auto">
          <a:xfrm>
            <a:off x="3694113" y="270827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6</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7126" name="Text Box 22"/>
          <p:cNvSpPr txBox="1">
            <a:spLocks noChangeArrowheads="1"/>
          </p:cNvSpPr>
          <p:nvPr/>
        </p:nvSpPr>
        <p:spPr bwMode="auto">
          <a:xfrm>
            <a:off x="4251325" y="2765425"/>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5</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7127" name="Text Box 23"/>
          <p:cNvSpPr txBox="1">
            <a:spLocks noChangeArrowheads="1"/>
          </p:cNvSpPr>
          <p:nvPr/>
        </p:nvSpPr>
        <p:spPr bwMode="auto">
          <a:xfrm>
            <a:off x="5021263" y="2636838"/>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4</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7128" name="Text Box 24"/>
          <p:cNvSpPr txBox="1">
            <a:spLocks noChangeArrowheads="1"/>
          </p:cNvSpPr>
          <p:nvPr/>
        </p:nvSpPr>
        <p:spPr bwMode="auto">
          <a:xfrm>
            <a:off x="5722938" y="233362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3</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7129" name="Text Box 25"/>
          <p:cNvSpPr txBox="1">
            <a:spLocks noChangeArrowheads="1"/>
          </p:cNvSpPr>
          <p:nvPr/>
        </p:nvSpPr>
        <p:spPr bwMode="auto">
          <a:xfrm>
            <a:off x="1563688" y="2781300"/>
            <a:ext cx="6048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10</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7130" name="Text Box 26"/>
          <p:cNvSpPr txBox="1">
            <a:spLocks noChangeArrowheads="1"/>
          </p:cNvSpPr>
          <p:nvPr/>
        </p:nvSpPr>
        <p:spPr bwMode="auto">
          <a:xfrm>
            <a:off x="2139950" y="1484313"/>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9</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128025" name="Line 27"/>
          <p:cNvSpPr>
            <a:spLocks noChangeShapeType="1"/>
          </p:cNvSpPr>
          <p:nvPr/>
        </p:nvSpPr>
        <p:spPr bwMode="auto">
          <a:xfrm flipV="1">
            <a:off x="2908300" y="4437063"/>
            <a:ext cx="3071813" cy="720725"/>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8026" name="Line 28"/>
          <p:cNvSpPr>
            <a:spLocks noChangeShapeType="1"/>
          </p:cNvSpPr>
          <p:nvPr/>
        </p:nvSpPr>
        <p:spPr bwMode="auto">
          <a:xfrm flipV="1">
            <a:off x="2908300" y="3933825"/>
            <a:ext cx="2432050" cy="1150938"/>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8027" name="Line 29"/>
          <p:cNvSpPr>
            <a:spLocks noChangeShapeType="1"/>
          </p:cNvSpPr>
          <p:nvPr/>
        </p:nvSpPr>
        <p:spPr bwMode="auto">
          <a:xfrm flipV="1">
            <a:off x="2908300" y="2924175"/>
            <a:ext cx="2751138" cy="2160588"/>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8028" name="Line 30"/>
          <p:cNvSpPr>
            <a:spLocks noChangeShapeType="1"/>
          </p:cNvSpPr>
          <p:nvPr/>
        </p:nvSpPr>
        <p:spPr bwMode="auto">
          <a:xfrm flipV="1">
            <a:off x="2843213" y="2781300"/>
            <a:ext cx="2178050" cy="2303463"/>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8029" name="Line 31"/>
          <p:cNvSpPr>
            <a:spLocks noChangeShapeType="1"/>
          </p:cNvSpPr>
          <p:nvPr/>
        </p:nvSpPr>
        <p:spPr bwMode="auto">
          <a:xfrm flipV="1">
            <a:off x="2843213" y="2997200"/>
            <a:ext cx="1473200" cy="2087563"/>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8030" name="Line 32"/>
          <p:cNvSpPr>
            <a:spLocks noChangeShapeType="1"/>
          </p:cNvSpPr>
          <p:nvPr/>
        </p:nvSpPr>
        <p:spPr bwMode="auto">
          <a:xfrm flipV="1">
            <a:off x="2843213" y="2852738"/>
            <a:ext cx="896937" cy="223202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8031" name="Line 33"/>
          <p:cNvSpPr>
            <a:spLocks noChangeShapeType="1"/>
          </p:cNvSpPr>
          <p:nvPr/>
        </p:nvSpPr>
        <p:spPr bwMode="auto">
          <a:xfrm flipV="1">
            <a:off x="2843213" y="1484313"/>
            <a:ext cx="769937" cy="360045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8032" name="Line 34"/>
          <p:cNvSpPr>
            <a:spLocks noChangeShapeType="1"/>
          </p:cNvSpPr>
          <p:nvPr/>
        </p:nvSpPr>
        <p:spPr bwMode="auto">
          <a:xfrm flipV="1">
            <a:off x="2843213" y="3284538"/>
            <a:ext cx="192087" cy="180022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8033" name="Line 35"/>
          <p:cNvSpPr>
            <a:spLocks noChangeShapeType="1"/>
          </p:cNvSpPr>
          <p:nvPr/>
        </p:nvSpPr>
        <p:spPr bwMode="auto">
          <a:xfrm flipH="1" flipV="1">
            <a:off x="2587625" y="1989138"/>
            <a:ext cx="192088" cy="309562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8034" name="Line 36"/>
          <p:cNvSpPr>
            <a:spLocks noChangeShapeType="1"/>
          </p:cNvSpPr>
          <p:nvPr/>
        </p:nvSpPr>
        <p:spPr bwMode="auto">
          <a:xfrm flipH="1" flipV="1">
            <a:off x="2139950" y="3141663"/>
            <a:ext cx="638175" cy="19431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8035" name="Line 37"/>
          <p:cNvSpPr>
            <a:spLocks noChangeShapeType="1"/>
          </p:cNvSpPr>
          <p:nvPr/>
        </p:nvSpPr>
        <p:spPr bwMode="auto">
          <a:xfrm flipV="1">
            <a:off x="2908300" y="4437063"/>
            <a:ext cx="3008313" cy="720725"/>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8036" name="Line 40"/>
          <p:cNvSpPr>
            <a:spLocks noChangeShapeType="1"/>
          </p:cNvSpPr>
          <p:nvPr/>
        </p:nvSpPr>
        <p:spPr bwMode="auto">
          <a:xfrm>
            <a:off x="5722938" y="2924175"/>
            <a:ext cx="257175" cy="1512888"/>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8037" name="Line 41"/>
          <p:cNvSpPr>
            <a:spLocks noChangeShapeType="1"/>
          </p:cNvSpPr>
          <p:nvPr/>
        </p:nvSpPr>
        <p:spPr bwMode="auto">
          <a:xfrm flipH="1" flipV="1">
            <a:off x="5084763" y="2708275"/>
            <a:ext cx="574675" cy="144463"/>
          </a:xfrm>
          <a:prstGeom prst="line">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8038" name="Line 42"/>
          <p:cNvSpPr>
            <a:spLocks noChangeShapeType="1"/>
          </p:cNvSpPr>
          <p:nvPr/>
        </p:nvSpPr>
        <p:spPr bwMode="auto">
          <a:xfrm flipH="1" flipV="1">
            <a:off x="5084763" y="2708275"/>
            <a:ext cx="574675" cy="144463"/>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8039" name="Line 44"/>
          <p:cNvSpPr>
            <a:spLocks noChangeShapeType="1"/>
          </p:cNvSpPr>
          <p:nvPr/>
        </p:nvSpPr>
        <p:spPr bwMode="auto">
          <a:xfrm flipH="1">
            <a:off x="4443413" y="2708275"/>
            <a:ext cx="577850" cy="215900"/>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7149" name="Line 45"/>
          <p:cNvSpPr>
            <a:spLocks noChangeShapeType="1"/>
          </p:cNvSpPr>
          <p:nvPr/>
        </p:nvSpPr>
        <p:spPr bwMode="auto">
          <a:xfrm flipH="1" flipV="1">
            <a:off x="3803650" y="2852738"/>
            <a:ext cx="512763" cy="71437"/>
          </a:xfrm>
          <a:prstGeom prst="line">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7150" name="Line 46"/>
          <p:cNvSpPr>
            <a:spLocks noChangeShapeType="1"/>
          </p:cNvSpPr>
          <p:nvPr/>
        </p:nvSpPr>
        <p:spPr bwMode="auto">
          <a:xfrm flipH="1">
            <a:off x="3740150" y="2636838"/>
            <a:ext cx="1344613" cy="144462"/>
          </a:xfrm>
          <a:prstGeom prst="line">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Rectangle 5"/>
          <p:cNvSpPr>
            <a:spLocks noChangeArrowheads="1"/>
          </p:cNvSpPr>
          <p:nvPr/>
        </p:nvSpPr>
        <p:spPr bwMode="auto">
          <a:xfrm>
            <a:off x="2195736" y="260648"/>
            <a:ext cx="3965575" cy="633413"/>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flatTx/>
          </a:bodyPr>
          <a:lstStyle/>
          <a:p>
            <a:pPr lvl="0" algn="ctr">
              <a:lnSpc>
                <a:spcPct val="85000"/>
              </a:lnSpc>
              <a:defRPr/>
            </a:pPr>
            <a:r>
              <a:rPr lang="en-US" altLang="zh-CN" sz="3600" b="1" dirty="0">
                <a:solidFill>
                  <a:schemeClr val="bg1"/>
                </a:solidFill>
                <a:effectLst/>
                <a:latin typeface="黑体" panose="02010609060101010101" pitchFamily="49" charset="-122"/>
                <a:ea typeface="黑体" panose="02010609060101010101" pitchFamily="49" charset="-122"/>
                <a:sym typeface="+mn-ea"/>
              </a:rPr>
              <a:t>Graham-Scan算法</a:t>
            </a:r>
            <a:endParaRPr lang="en-US" altLang="zh-CN" sz="36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87149"/>
                                        </p:tgtEl>
                                        <p:attrNameLst>
                                          <p:attrName>style.visibility</p:attrName>
                                        </p:attrNameLst>
                                      </p:cBhvr>
                                      <p:to>
                                        <p:strVal val="visible"/>
                                      </p:to>
                                    </p:set>
                                    <p:animEffect transition="in" filter="wipe(down)">
                                      <p:cBhvr>
                                        <p:cTn id="7" dur="500"/>
                                        <p:tgtEl>
                                          <p:spTgt spid="6871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87150"/>
                                        </p:tgtEl>
                                        <p:attrNameLst>
                                          <p:attrName>style.visibility</p:attrName>
                                        </p:attrNameLst>
                                      </p:cBhvr>
                                      <p:to>
                                        <p:strVal val="visible"/>
                                      </p:to>
                                    </p:set>
                                    <p:animEffect transition="in" filter="wipe(up)">
                                      <p:cBhvr>
                                        <p:cTn id="12" dur="500"/>
                                        <p:tgtEl>
                                          <p:spTgt spid="687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49" grpId="0" bldLvl="0" animBg="1"/>
      <p:bldP spid="687150" grpId="0" bldLvl="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4"/>
          <p:cNvSpPr txBox="1">
            <a:spLocks noChangeArrowheads="1"/>
          </p:cNvSpPr>
          <p:nvPr/>
        </p:nvSpPr>
        <p:spPr bwMode="auto">
          <a:xfrm>
            <a:off x="220345" y="1198245"/>
            <a:ext cx="165417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CC0099"/>
                </a:solidFill>
              </a:rPr>
              <a:t>第</a:t>
            </a:r>
            <a:r>
              <a:rPr lang="en-US" altLang="zh-CN" sz="3200" b="1">
                <a:solidFill>
                  <a:srgbClr val="CC0099"/>
                </a:solidFill>
                <a:latin typeface="Times New Roman" panose="02020603050405020304" pitchFamily="18" charset="0"/>
              </a:rPr>
              <a:t>4-7</a:t>
            </a:r>
            <a:r>
              <a:rPr lang="zh-CN" altLang="en-US" sz="3200" b="1">
                <a:solidFill>
                  <a:srgbClr val="CC0099"/>
                </a:solidFill>
              </a:rPr>
              <a:t>步 </a:t>
            </a:r>
            <a:endParaRPr lang="zh-CN" altLang="en-US" sz="3200" b="1">
              <a:solidFill>
                <a:srgbClr val="CC0099"/>
              </a:solidFill>
            </a:endParaRPr>
          </a:p>
        </p:txBody>
      </p:sp>
      <p:sp>
        <p:nvSpPr>
          <p:cNvPr id="129027" name="Oval 5"/>
          <p:cNvSpPr>
            <a:spLocks noChangeArrowheads="1"/>
          </p:cNvSpPr>
          <p:nvPr/>
        </p:nvSpPr>
        <p:spPr bwMode="auto">
          <a:xfrm>
            <a:off x="2779713" y="5084763"/>
            <a:ext cx="128587"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28" name="Oval 6"/>
          <p:cNvSpPr>
            <a:spLocks noChangeArrowheads="1"/>
          </p:cNvSpPr>
          <p:nvPr/>
        </p:nvSpPr>
        <p:spPr bwMode="auto">
          <a:xfrm>
            <a:off x="2076450" y="29972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29" name="Oval 7"/>
          <p:cNvSpPr>
            <a:spLocks noChangeArrowheads="1"/>
          </p:cNvSpPr>
          <p:nvPr/>
        </p:nvSpPr>
        <p:spPr bwMode="auto">
          <a:xfrm>
            <a:off x="5915025" y="4365625"/>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0" name="Oval 8"/>
          <p:cNvSpPr>
            <a:spLocks noChangeArrowheads="1"/>
          </p:cNvSpPr>
          <p:nvPr/>
        </p:nvSpPr>
        <p:spPr bwMode="auto">
          <a:xfrm>
            <a:off x="5340350" y="38608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1" name="Oval 9"/>
          <p:cNvSpPr>
            <a:spLocks noChangeArrowheads="1"/>
          </p:cNvSpPr>
          <p:nvPr/>
        </p:nvSpPr>
        <p:spPr bwMode="auto">
          <a:xfrm>
            <a:off x="5659438" y="2781300"/>
            <a:ext cx="128587"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2" name="Oval 10"/>
          <p:cNvSpPr>
            <a:spLocks noChangeArrowheads="1"/>
          </p:cNvSpPr>
          <p:nvPr/>
        </p:nvSpPr>
        <p:spPr bwMode="auto">
          <a:xfrm>
            <a:off x="5019675" y="2636838"/>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3" name="Oval 11"/>
          <p:cNvSpPr>
            <a:spLocks noChangeArrowheads="1"/>
          </p:cNvSpPr>
          <p:nvPr/>
        </p:nvSpPr>
        <p:spPr bwMode="auto">
          <a:xfrm>
            <a:off x="4314825" y="2852738"/>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4" name="Oval 12"/>
          <p:cNvSpPr>
            <a:spLocks noChangeArrowheads="1"/>
          </p:cNvSpPr>
          <p:nvPr/>
        </p:nvSpPr>
        <p:spPr bwMode="auto">
          <a:xfrm>
            <a:off x="2524125" y="1844675"/>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5" name="Oval 13"/>
          <p:cNvSpPr>
            <a:spLocks noChangeArrowheads="1"/>
          </p:cNvSpPr>
          <p:nvPr/>
        </p:nvSpPr>
        <p:spPr bwMode="auto">
          <a:xfrm>
            <a:off x="3676650" y="27813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6" name="Oval 14"/>
          <p:cNvSpPr>
            <a:spLocks noChangeArrowheads="1"/>
          </p:cNvSpPr>
          <p:nvPr/>
        </p:nvSpPr>
        <p:spPr bwMode="auto">
          <a:xfrm>
            <a:off x="3548063" y="1341438"/>
            <a:ext cx="128587"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7" name="Oval 15"/>
          <p:cNvSpPr>
            <a:spLocks noChangeArrowheads="1"/>
          </p:cNvSpPr>
          <p:nvPr/>
        </p:nvSpPr>
        <p:spPr bwMode="auto">
          <a:xfrm>
            <a:off x="2971800" y="3213100"/>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8144" name="Text Box 16"/>
          <p:cNvSpPr txBox="1">
            <a:spLocks noChangeArrowheads="1"/>
          </p:cNvSpPr>
          <p:nvPr/>
        </p:nvSpPr>
        <p:spPr bwMode="auto">
          <a:xfrm>
            <a:off x="2479675" y="5013325"/>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0</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8145" name="Text Box 17"/>
          <p:cNvSpPr txBox="1">
            <a:spLocks noChangeArrowheads="1"/>
          </p:cNvSpPr>
          <p:nvPr/>
        </p:nvSpPr>
        <p:spPr bwMode="auto">
          <a:xfrm>
            <a:off x="5213350" y="3860800"/>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2</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8146" name="Text Box 18"/>
          <p:cNvSpPr txBox="1">
            <a:spLocks noChangeArrowheads="1"/>
          </p:cNvSpPr>
          <p:nvPr/>
        </p:nvSpPr>
        <p:spPr bwMode="auto">
          <a:xfrm>
            <a:off x="6043613" y="414972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1</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8147" name="Text Box 19"/>
          <p:cNvSpPr txBox="1">
            <a:spLocks noChangeArrowheads="1"/>
          </p:cNvSpPr>
          <p:nvPr/>
        </p:nvSpPr>
        <p:spPr bwMode="auto">
          <a:xfrm>
            <a:off x="3548063" y="836613"/>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7</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8148" name="Text Box 20"/>
          <p:cNvSpPr txBox="1">
            <a:spLocks noChangeArrowheads="1"/>
          </p:cNvSpPr>
          <p:nvPr/>
        </p:nvSpPr>
        <p:spPr bwMode="auto">
          <a:xfrm>
            <a:off x="2863850" y="2636838"/>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8</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8149" name="Text Box 21"/>
          <p:cNvSpPr txBox="1">
            <a:spLocks noChangeArrowheads="1"/>
          </p:cNvSpPr>
          <p:nvPr/>
        </p:nvSpPr>
        <p:spPr bwMode="auto">
          <a:xfrm>
            <a:off x="3694113" y="270827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6</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8150" name="Text Box 22"/>
          <p:cNvSpPr txBox="1">
            <a:spLocks noChangeArrowheads="1"/>
          </p:cNvSpPr>
          <p:nvPr/>
        </p:nvSpPr>
        <p:spPr bwMode="auto">
          <a:xfrm>
            <a:off x="4251325" y="2765425"/>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5</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8151" name="Text Box 23"/>
          <p:cNvSpPr txBox="1">
            <a:spLocks noChangeArrowheads="1"/>
          </p:cNvSpPr>
          <p:nvPr/>
        </p:nvSpPr>
        <p:spPr bwMode="auto">
          <a:xfrm>
            <a:off x="5021263" y="2636838"/>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4</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8152" name="Text Box 24"/>
          <p:cNvSpPr txBox="1">
            <a:spLocks noChangeArrowheads="1"/>
          </p:cNvSpPr>
          <p:nvPr/>
        </p:nvSpPr>
        <p:spPr bwMode="auto">
          <a:xfrm>
            <a:off x="5722938" y="233362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3</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8153" name="Text Box 25"/>
          <p:cNvSpPr txBox="1">
            <a:spLocks noChangeArrowheads="1"/>
          </p:cNvSpPr>
          <p:nvPr/>
        </p:nvSpPr>
        <p:spPr bwMode="auto">
          <a:xfrm>
            <a:off x="1563688" y="2781300"/>
            <a:ext cx="6048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10</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8154" name="Text Box 26"/>
          <p:cNvSpPr txBox="1">
            <a:spLocks noChangeArrowheads="1"/>
          </p:cNvSpPr>
          <p:nvPr/>
        </p:nvSpPr>
        <p:spPr bwMode="auto">
          <a:xfrm>
            <a:off x="2076450" y="1484313"/>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9</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129049" name="Line 27"/>
          <p:cNvSpPr>
            <a:spLocks noChangeShapeType="1"/>
          </p:cNvSpPr>
          <p:nvPr/>
        </p:nvSpPr>
        <p:spPr bwMode="auto">
          <a:xfrm flipV="1">
            <a:off x="2908300" y="4437063"/>
            <a:ext cx="3071813" cy="720725"/>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0" name="Line 28"/>
          <p:cNvSpPr>
            <a:spLocks noChangeShapeType="1"/>
          </p:cNvSpPr>
          <p:nvPr/>
        </p:nvSpPr>
        <p:spPr bwMode="auto">
          <a:xfrm flipV="1">
            <a:off x="2908300" y="3933825"/>
            <a:ext cx="2432050" cy="1150938"/>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1" name="Line 29"/>
          <p:cNvSpPr>
            <a:spLocks noChangeShapeType="1"/>
          </p:cNvSpPr>
          <p:nvPr/>
        </p:nvSpPr>
        <p:spPr bwMode="auto">
          <a:xfrm flipV="1">
            <a:off x="2908300" y="2924175"/>
            <a:ext cx="2751138" cy="2160588"/>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2" name="Line 30"/>
          <p:cNvSpPr>
            <a:spLocks noChangeShapeType="1"/>
          </p:cNvSpPr>
          <p:nvPr/>
        </p:nvSpPr>
        <p:spPr bwMode="auto">
          <a:xfrm flipV="1">
            <a:off x="2843213" y="2781300"/>
            <a:ext cx="2178050" cy="2303463"/>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3" name="Line 31"/>
          <p:cNvSpPr>
            <a:spLocks noChangeShapeType="1"/>
          </p:cNvSpPr>
          <p:nvPr/>
        </p:nvSpPr>
        <p:spPr bwMode="auto">
          <a:xfrm flipV="1">
            <a:off x="2843213" y="2997200"/>
            <a:ext cx="1473200" cy="2087563"/>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4" name="Line 32"/>
          <p:cNvSpPr>
            <a:spLocks noChangeShapeType="1"/>
          </p:cNvSpPr>
          <p:nvPr/>
        </p:nvSpPr>
        <p:spPr bwMode="auto">
          <a:xfrm flipV="1">
            <a:off x="2843213" y="2852738"/>
            <a:ext cx="896937" cy="223202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5" name="Line 33"/>
          <p:cNvSpPr>
            <a:spLocks noChangeShapeType="1"/>
          </p:cNvSpPr>
          <p:nvPr/>
        </p:nvSpPr>
        <p:spPr bwMode="auto">
          <a:xfrm flipV="1">
            <a:off x="2843213" y="1484313"/>
            <a:ext cx="769937" cy="360045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6" name="Line 34"/>
          <p:cNvSpPr>
            <a:spLocks noChangeShapeType="1"/>
          </p:cNvSpPr>
          <p:nvPr/>
        </p:nvSpPr>
        <p:spPr bwMode="auto">
          <a:xfrm flipV="1">
            <a:off x="2843213" y="3284538"/>
            <a:ext cx="192087" cy="180022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7" name="Line 35"/>
          <p:cNvSpPr>
            <a:spLocks noChangeShapeType="1"/>
          </p:cNvSpPr>
          <p:nvPr/>
        </p:nvSpPr>
        <p:spPr bwMode="auto">
          <a:xfrm flipH="1" flipV="1">
            <a:off x="2587625" y="1916113"/>
            <a:ext cx="192088" cy="316865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8" name="Line 36"/>
          <p:cNvSpPr>
            <a:spLocks noChangeShapeType="1"/>
          </p:cNvSpPr>
          <p:nvPr/>
        </p:nvSpPr>
        <p:spPr bwMode="auto">
          <a:xfrm flipH="1" flipV="1">
            <a:off x="2139950" y="3141663"/>
            <a:ext cx="638175" cy="19431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9" name="Line 37"/>
          <p:cNvSpPr>
            <a:spLocks noChangeShapeType="1"/>
          </p:cNvSpPr>
          <p:nvPr/>
        </p:nvSpPr>
        <p:spPr bwMode="auto">
          <a:xfrm flipV="1">
            <a:off x="2908300" y="4437063"/>
            <a:ext cx="3008313" cy="720725"/>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60" name="Line 39"/>
          <p:cNvSpPr>
            <a:spLocks noChangeShapeType="1"/>
          </p:cNvSpPr>
          <p:nvPr/>
        </p:nvSpPr>
        <p:spPr bwMode="auto">
          <a:xfrm>
            <a:off x="5722938" y="2924175"/>
            <a:ext cx="257175" cy="1512888"/>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61" name="Line 40"/>
          <p:cNvSpPr>
            <a:spLocks noChangeShapeType="1"/>
          </p:cNvSpPr>
          <p:nvPr/>
        </p:nvSpPr>
        <p:spPr bwMode="auto">
          <a:xfrm flipH="1" flipV="1">
            <a:off x="5084763" y="2708275"/>
            <a:ext cx="574675" cy="144463"/>
          </a:xfrm>
          <a:prstGeom prst="line">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62" name="Line 41"/>
          <p:cNvSpPr>
            <a:spLocks noChangeShapeType="1"/>
          </p:cNvSpPr>
          <p:nvPr/>
        </p:nvSpPr>
        <p:spPr bwMode="auto">
          <a:xfrm flipH="1" flipV="1">
            <a:off x="5084763" y="2708275"/>
            <a:ext cx="574675" cy="144463"/>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63" name="Line 46"/>
          <p:cNvSpPr>
            <a:spLocks noChangeShapeType="1"/>
          </p:cNvSpPr>
          <p:nvPr/>
        </p:nvSpPr>
        <p:spPr bwMode="auto">
          <a:xfrm flipH="1">
            <a:off x="3803650" y="2708275"/>
            <a:ext cx="1217613" cy="144463"/>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8175" name="Line 47"/>
          <p:cNvSpPr>
            <a:spLocks noChangeShapeType="1"/>
          </p:cNvSpPr>
          <p:nvPr/>
        </p:nvSpPr>
        <p:spPr bwMode="auto">
          <a:xfrm flipH="1" flipV="1">
            <a:off x="3613150" y="1484313"/>
            <a:ext cx="127000" cy="1368425"/>
          </a:xfrm>
          <a:prstGeom prst="line">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8176" name="Line 48"/>
          <p:cNvSpPr>
            <a:spLocks noChangeShapeType="1"/>
          </p:cNvSpPr>
          <p:nvPr/>
        </p:nvSpPr>
        <p:spPr bwMode="auto">
          <a:xfrm flipH="1" flipV="1">
            <a:off x="3676650" y="1484313"/>
            <a:ext cx="1408113" cy="1152525"/>
          </a:xfrm>
          <a:prstGeom prst="line">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Rectangle 5"/>
          <p:cNvSpPr>
            <a:spLocks noChangeArrowheads="1"/>
          </p:cNvSpPr>
          <p:nvPr/>
        </p:nvSpPr>
        <p:spPr bwMode="auto">
          <a:xfrm>
            <a:off x="2195736" y="260648"/>
            <a:ext cx="3965575" cy="633413"/>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flatTx/>
          </a:bodyPr>
          <a:lstStyle/>
          <a:p>
            <a:pPr lvl="0" algn="ctr">
              <a:lnSpc>
                <a:spcPct val="85000"/>
              </a:lnSpc>
              <a:defRPr/>
            </a:pPr>
            <a:r>
              <a:rPr lang="en-US" altLang="zh-CN" sz="3600" b="1" dirty="0">
                <a:solidFill>
                  <a:schemeClr val="bg1"/>
                </a:solidFill>
                <a:effectLst/>
                <a:latin typeface="黑体" panose="02010609060101010101" pitchFamily="49" charset="-122"/>
                <a:ea typeface="黑体" panose="02010609060101010101" pitchFamily="49" charset="-122"/>
                <a:sym typeface="+mn-ea"/>
              </a:rPr>
              <a:t>Graham-Scan算法</a:t>
            </a:r>
            <a:endParaRPr lang="en-US" altLang="zh-CN" sz="36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88175"/>
                                        </p:tgtEl>
                                        <p:attrNameLst>
                                          <p:attrName>style.visibility</p:attrName>
                                        </p:attrNameLst>
                                      </p:cBhvr>
                                      <p:to>
                                        <p:strVal val="visible"/>
                                      </p:to>
                                    </p:set>
                                    <p:animEffect transition="in" filter="wipe(down)">
                                      <p:cBhvr>
                                        <p:cTn id="7" dur="500"/>
                                        <p:tgtEl>
                                          <p:spTgt spid="6881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88176"/>
                                        </p:tgtEl>
                                        <p:attrNameLst>
                                          <p:attrName>style.visibility</p:attrName>
                                        </p:attrNameLst>
                                      </p:cBhvr>
                                      <p:to>
                                        <p:strVal val="visible"/>
                                      </p:to>
                                    </p:set>
                                    <p:animEffect transition="in" filter="wipe(down)">
                                      <p:cBhvr>
                                        <p:cTn id="12" dur="500"/>
                                        <p:tgtEl>
                                          <p:spTgt spid="688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75" grpId="0" bldLvl="0" animBg="1"/>
      <p:bldP spid="68817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1150" y="1765935"/>
            <a:ext cx="8688705" cy="4411980"/>
          </a:xfrm>
        </p:spPr>
        <p:txBody>
          <a:bodyPr rtlCol="0"/>
          <a:lstStyle/>
          <a:p>
            <a:pPr marL="118745" indent="0" eaLnBrk="1" fontAlgn="auto" hangingPunct="1">
              <a:spcBef>
                <a:spcPct val="50000"/>
              </a:spcBef>
              <a:spcAft>
                <a:spcPts val="0"/>
              </a:spcAft>
              <a:buFontTx/>
              <a:buNone/>
              <a:defRPr/>
            </a:pPr>
            <a:r>
              <a:rPr kumimoji="1" lang="zh-CN" altLang="en-US" sz="2400" b="1" dirty="0" smtClean="0">
                <a:solidFill>
                  <a:schemeClr val="tx1">
                    <a:lumMod val="95000"/>
                    <a:lumOff val="5000"/>
                  </a:schemeClr>
                </a:solidFill>
                <a:latin typeface="宋体" panose="02010600030101010101" pitchFamily="2" charset="-122"/>
                <a:ea typeface="宋体" panose="02010600030101010101" pitchFamily="2" charset="-122"/>
              </a:rPr>
              <a:t>如链表、树、广义表、图等的定义和运算。</a:t>
            </a:r>
            <a:endParaRPr kumimoji="1" lang="zh-CN" altLang="en-US" sz="2400" b="1" dirty="0" smtClean="0">
              <a:solidFill>
                <a:schemeClr val="tx1">
                  <a:lumMod val="95000"/>
                  <a:lumOff val="5000"/>
                </a:schemeClr>
              </a:solidFill>
              <a:latin typeface="宋体" panose="02010600030101010101" pitchFamily="2" charset="-122"/>
              <a:ea typeface="宋体" panose="02010600030101010101" pitchFamily="2" charset="-122"/>
            </a:endParaRPr>
          </a:p>
          <a:p>
            <a:pPr marL="118745" indent="0" eaLnBrk="1" fontAlgn="auto" hangingPunct="1">
              <a:spcBef>
                <a:spcPct val="50000"/>
              </a:spcBef>
              <a:spcAft>
                <a:spcPts val="0"/>
              </a:spcAft>
              <a:buFontTx/>
              <a:buNone/>
              <a:defRPr/>
            </a:pPr>
            <a:r>
              <a:rPr kumimoji="1" lang="zh-CN" altLang="en-US" sz="2400" b="1" dirty="0" smtClean="0">
                <a:solidFill>
                  <a:schemeClr val="tx1">
                    <a:lumMod val="95000"/>
                    <a:lumOff val="5000"/>
                  </a:schemeClr>
                </a:solidFill>
                <a:latin typeface="宋体" panose="02010600030101010101" pitchFamily="2" charset="-122"/>
                <a:ea typeface="宋体" panose="02010600030101010101" pitchFamily="2" charset="-122"/>
              </a:rPr>
              <a:t>例：单链表就是一种递归数据结构</a:t>
            </a:r>
            <a:r>
              <a:rPr kumimoji="1" lang="en-US" altLang="zh-CN" sz="2400" b="1" dirty="0" smtClean="0">
                <a:solidFill>
                  <a:schemeClr val="tx1">
                    <a:lumMod val="95000"/>
                    <a:lumOff val="5000"/>
                  </a:schemeClr>
                </a:solidFill>
                <a:latin typeface="宋体" panose="02010600030101010101" pitchFamily="2" charset="-122"/>
                <a:ea typeface="宋体" panose="02010600030101010101" pitchFamily="2" charset="-122"/>
              </a:rPr>
              <a:t>,</a:t>
            </a:r>
            <a:r>
              <a:rPr kumimoji="1" lang="zh-CN" altLang="en-US" sz="2400" b="1" dirty="0" smtClean="0">
                <a:solidFill>
                  <a:schemeClr val="tx1">
                    <a:lumMod val="95000"/>
                    <a:lumOff val="5000"/>
                  </a:schemeClr>
                </a:solidFill>
                <a:latin typeface="宋体" panose="02010600030101010101" pitchFamily="2" charset="-122"/>
                <a:ea typeface="宋体" panose="02010600030101010101" pitchFamily="2" charset="-122"/>
              </a:rPr>
              <a:t>其结点类型定义如下：</a:t>
            </a:r>
            <a:endParaRPr kumimoji="1" lang="zh-CN" altLang="en-US" sz="2400" b="1" dirty="0" smtClean="0">
              <a:solidFill>
                <a:schemeClr val="tx1">
                  <a:lumMod val="95000"/>
                  <a:lumOff val="5000"/>
                </a:schemeClr>
              </a:solidFill>
              <a:latin typeface="宋体" panose="02010600030101010101" pitchFamily="2" charset="-122"/>
              <a:ea typeface="宋体" panose="02010600030101010101" pitchFamily="2" charset="-122"/>
            </a:endParaRPr>
          </a:p>
          <a:p>
            <a:pPr marL="118745" indent="0" algn="just" eaLnBrk="1" fontAlgn="auto" hangingPunct="1">
              <a:spcBef>
                <a:spcPct val="50000"/>
              </a:spcBef>
              <a:spcAft>
                <a:spcPts val="0"/>
              </a:spcAft>
              <a:buFontTx/>
              <a:buNone/>
              <a:defRPr/>
            </a:pPr>
            <a:r>
              <a:rPr kumimoji="1" lang="zh-CN" altLang="en-US" sz="2400" b="1" dirty="0" smtClean="0">
                <a:solidFill>
                  <a:schemeClr val="tx1">
                    <a:lumMod val="95000"/>
                    <a:lumOff val="5000"/>
                  </a:schemeClr>
                </a:solidFill>
                <a:latin typeface="宋体" panose="02010600030101010101" pitchFamily="2" charset="-122"/>
                <a:ea typeface="宋体" panose="02010600030101010101" pitchFamily="2" charset="-122"/>
              </a:rPr>
              <a:t>     </a:t>
            </a:r>
            <a:r>
              <a:rPr kumimoji="1" lang="en-US" altLang="zh-CN" sz="2400" b="1" dirty="0" err="1" smtClean="0">
                <a:solidFill>
                  <a:schemeClr val="tx1">
                    <a:lumMod val="95000"/>
                    <a:lumOff val="5000"/>
                  </a:schemeClr>
                </a:solidFill>
                <a:latin typeface="宋体" panose="02010600030101010101" pitchFamily="2" charset="-122"/>
                <a:ea typeface="宋体" panose="02010600030101010101" pitchFamily="2" charset="-122"/>
              </a:rPr>
              <a:t>typedef</a:t>
            </a:r>
            <a:r>
              <a:rPr kumimoji="1" lang="en-US" altLang="zh-CN" sz="2400" b="1" dirty="0" smtClean="0">
                <a:solidFill>
                  <a:schemeClr val="tx1">
                    <a:lumMod val="95000"/>
                    <a:lumOff val="5000"/>
                  </a:schemeClr>
                </a:solidFill>
                <a:latin typeface="宋体" panose="02010600030101010101" pitchFamily="2" charset="-122"/>
                <a:ea typeface="宋体" panose="02010600030101010101" pitchFamily="2" charset="-122"/>
              </a:rPr>
              <a:t> </a:t>
            </a:r>
            <a:r>
              <a:rPr kumimoji="1" lang="en-US" altLang="zh-CN" sz="2400" b="1" dirty="0" err="1" smtClean="0">
                <a:solidFill>
                  <a:schemeClr val="tx1">
                    <a:lumMod val="95000"/>
                    <a:lumOff val="5000"/>
                  </a:schemeClr>
                </a:solidFill>
                <a:latin typeface="宋体" panose="02010600030101010101" pitchFamily="2" charset="-122"/>
                <a:ea typeface="宋体" panose="02010600030101010101" pitchFamily="2" charset="-122"/>
              </a:rPr>
              <a:t>struct</a:t>
            </a:r>
            <a:r>
              <a:rPr kumimoji="1" lang="en-US" altLang="zh-CN" sz="2400" b="1" dirty="0" smtClean="0">
                <a:solidFill>
                  <a:schemeClr val="tx1">
                    <a:lumMod val="95000"/>
                    <a:lumOff val="5000"/>
                  </a:schemeClr>
                </a:solidFill>
                <a:latin typeface="宋体" panose="02010600030101010101" pitchFamily="2" charset="-122"/>
                <a:ea typeface="宋体" panose="02010600030101010101" pitchFamily="2" charset="-122"/>
              </a:rPr>
              <a:t> </a:t>
            </a:r>
            <a:r>
              <a:rPr kumimoji="1" lang="en-US" altLang="zh-CN" sz="2400" b="1" dirty="0" err="1" smtClean="0">
                <a:solidFill>
                  <a:schemeClr val="tx1">
                    <a:lumMod val="95000"/>
                    <a:lumOff val="5000"/>
                  </a:schemeClr>
                </a:solidFill>
                <a:latin typeface="宋体" panose="02010600030101010101" pitchFamily="2" charset="-122"/>
                <a:ea typeface="宋体" panose="02010600030101010101" pitchFamily="2" charset="-122"/>
              </a:rPr>
              <a:t>LNode</a:t>
            </a:r>
            <a:r>
              <a:rPr kumimoji="1" lang="en-US" altLang="zh-CN" sz="2400" b="1" dirty="0" smtClean="0">
                <a:solidFill>
                  <a:schemeClr val="tx1">
                    <a:lumMod val="95000"/>
                    <a:lumOff val="5000"/>
                  </a:schemeClr>
                </a:solidFill>
                <a:latin typeface="宋体" panose="02010600030101010101" pitchFamily="2" charset="-122"/>
                <a:ea typeface="宋体" panose="02010600030101010101" pitchFamily="2" charset="-122"/>
              </a:rPr>
              <a:t> </a:t>
            </a:r>
            <a:endParaRPr kumimoji="1" lang="en-US" altLang="zh-CN" sz="2400" b="1" dirty="0" smtClean="0">
              <a:solidFill>
                <a:schemeClr val="tx1">
                  <a:lumMod val="95000"/>
                  <a:lumOff val="5000"/>
                </a:schemeClr>
              </a:solidFill>
              <a:latin typeface="宋体" panose="02010600030101010101" pitchFamily="2" charset="-122"/>
              <a:ea typeface="宋体" panose="02010600030101010101" pitchFamily="2" charset="-122"/>
            </a:endParaRPr>
          </a:p>
          <a:p>
            <a:pPr marL="118745" indent="0" algn="just" eaLnBrk="1" fontAlgn="auto" hangingPunct="1">
              <a:spcBef>
                <a:spcPct val="50000"/>
              </a:spcBef>
              <a:spcAft>
                <a:spcPts val="0"/>
              </a:spcAft>
              <a:buFontTx/>
              <a:buNone/>
              <a:defRPr/>
            </a:pPr>
            <a:r>
              <a:rPr kumimoji="1" lang="en-US" altLang="zh-CN" sz="2400" b="1" dirty="0" smtClean="0">
                <a:solidFill>
                  <a:schemeClr val="tx1">
                    <a:lumMod val="95000"/>
                    <a:lumOff val="5000"/>
                  </a:schemeClr>
                </a:solidFill>
                <a:latin typeface="宋体" panose="02010600030101010101" pitchFamily="2" charset="-122"/>
                <a:ea typeface="宋体" panose="02010600030101010101" pitchFamily="2" charset="-122"/>
              </a:rPr>
              <a:t>     {     </a:t>
            </a:r>
            <a:r>
              <a:rPr kumimoji="1" lang="en-US" altLang="zh-CN" sz="2400" b="1" dirty="0" err="1" smtClean="0">
                <a:solidFill>
                  <a:schemeClr val="tx1">
                    <a:lumMod val="95000"/>
                    <a:lumOff val="5000"/>
                  </a:schemeClr>
                </a:solidFill>
                <a:latin typeface="宋体" panose="02010600030101010101" pitchFamily="2" charset="-122"/>
                <a:ea typeface="宋体" panose="02010600030101010101" pitchFamily="2" charset="-122"/>
              </a:rPr>
              <a:t>ElemType</a:t>
            </a:r>
            <a:r>
              <a:rPr kumimoji="1" lang="en-US" altLang="zh-CN" sz="2400" b="1" dirty="0" smtClean="0">
                <a:solidFill>
                  <a:schemeClr val="tx1">
                    <a:lumMod val="95000"/>
                    <a:lumOff val="5000"/>
                  </a:schemeClr>
                </a:solidFill>
                <a:latin typeface="宋体" panose="02010600030101010101" pitchFamily="2" charset="-122"/>
                <a:ea typeface="宋体" panose="02010600030101010101" pitchFamily="2" charset="-122"/>
              </a:rPr>
              <a:t> data;</a:t>
            </a:r>
            <a:endParaRPr kumimoji="1" lang="en-US" altLang="zh-CN" sz="2400" b="1" dirty="0" smtClean="0">
              <a:solidFill>
                <a:schemeClr val="tx1">
                  <a:lumMod val="95000"/>
                  <a:lumOff val="5000"/>
                </a:schemeClr>
              </a:solidFill>
              <a:latin typeface="宋体" panose="02010600030101010101" pitchFamily="2" charset="-122"/>
              <a:ea typeface="宋体" panose="02010600030101010101" pitchFamily="2" charset="-122"/>
            </a:endParaRPr>
          </a:p>
          <a:p>
            <a:pPr marL="118745" indent="0" algn="just" eaLnBrk="1" fontAlgn="auto" hangingPunct="1">
              <a:spcBef>
                <a:spcPct val="50000"/>
              </a:spcBef>
              <a:spcAft>
                <a:spcPts val="0"/>
              </a:spcAft>
              <a:buFontTx/>
              <a:buNone/>
              <a:defRPr/>
            </a:pPr>
            <a:r>
              <a:rPr kumimoji="1" lang="en-US" altLang="zh-CN" sz="2400" b="1" dirty="0" smtClean="0">
                <a:solidFill>
                  <a:schemeClr val="tx1">
                    <a:lumMod val="95000"/>
                    <a:lumOff val="5000"/>
                  </a:schemeClr>
                </a:solidFill>
                <a:latin typeface="宋体" panose="02010600030101010101" pitchFamily="2" charset="-122"/>
                <a:ea typeface="宋体" panose="02010600030101010101" pitchFamily="2" charset="-122"/>
              </a:rPr>
              <a:t>           </a:t>
            </a:r>
            <a:r>
              <a:rPr kumimoji="1" lang="en-US" altLang="zh-CN" sz="2400" b="1" dirty="0" err="1" smtClean="0">
                <a:solidFill>
                  <a:schemeClr val="tx1">
                    <a:lumMod val="95000"/>
                    <a:lumOff val="5000"/>
                  </a:schemeClr>
                </a:solidFill>
                <a:latin typeface="宋体" panose="02010600030101010101" pitchFamily="2" charset="-122"/>
                <a:ea typeface="宋体" panose="02010600030101010101" pitchFamily="2" charset="-122"/>
              </a:rPr>
              <a:t>struct</a:t>
            </a:r>
            <a:r>
              <a:rPr kumimoji="1" lang="en-US" altLang="zh-CN" sz="2400" b="1" dirty="0" smtClean="0">
                <a:solidFill>
                  <a:schemeClr val="tx1">
                    <a:lumMod val="95000"/>
                    <a:lumOff val="5000"/>
                  </a:schemeClr>
                </a:solidFill>
                <a:latin typeface="宋体" panose="02010600030101010101" pitchFamily="2" charset="-122"/>
                <a:ea typeface="宋体" panose="02010600030101010101" pitchFamily="2" charset="-122"/>
              </a:rPr>
              <a:t> </a:t>
            </a:r>
            <a:r>
              <a:rPr kumimoji="1" lang="en-US" altLang="zh-CN" sz="2400" b="1" dirty="0" err="1" smtClean="0">
                <a:solidFill>
                  <a:schemeClr val="tx1">
                    <a:lumMod val="95000"/>
                    <a:lumOff val="5000"/>
                  </a:schemeClr>
                </a:solidFill>
                <a:latin typeface="宋体" panose="02010600030101010101" pitchFamily="2" charset="-122"/>
                <a:ea typeface="宋体" panose="02010600030101010101" pitchFamily="2" charset="-122"/>
              </a:rPr>
              <a:t>LNode</a:t>
            </a:r>
            <a:r>
              <a:rPr kumimoji="1" lang="en-US" altLang="zh-CN" sz="2400" b="1" dirty="0" smtClean="0">
                <a:solidFill>
                  <a:schemeClr val="tx1">
                    <a:lumMod val="95000"/>
                    <a:lumOff val="5000"/>
                  </a:schemeClr>
                </a:solidFill>
                <a:latin typeface="宋体" panose="02010600030101010101" pitchFamily="2" charset="-122"/>
                <a:ea typeface="宋体" panose="02010600030101010101" pitchFamily="2" charset="-122"/>
              </a:rPr>
              <a:t> *next;	  </a:t>
            </a:r>
            <a:endParaRPr kumimoji="1" lang="en-US" altLang="zh-CN" sz="2400" b="1" dirty="0" smtClean="0">
              <a:solidFill>
                <a:schemeClr val="tx1">
                  <a:lumMod val="95000"/>
                  <a:lumOff val="5000"/>
                </a:schemeClr>
              </a:solidFill>
              <a:latin typeface="宋体" panose="02010600030101010101" pitchFamily="2" charset="-122"/>
              <a:ea typeface="宋体" panose="02010600030101010101" pitchFamily="2" charset="-122"/>
            </a:endParaRPr>
          </a:p>
          <a:p>
            <a:pPr marL="118745" indent="0" algn="just" eaLnBrk="1" fontAlgn="auto" hangingPunct="1">
              <a:spcBef>
                <a:spcPct val="50000"/>
              </a:spcBef>
              <a:spcAft>
                <a:spcPts val="0"/>
              </a:spcAft>
              <a:buFontTx/>
              <a:buNone/>
              <a:defRPr/>
            </a:pPr>
            <a:r>
              <a:rPr kumimoji="1" lang="en-US" altLang="zh-CN" sz="2400" b="1" dirty="0" smtClean="0">
                <a:solidFill>
                  <a:schemeClr val="tx1">
                    <a:lumMod val="95000"/>
                    <a:lumOff val="5000"/>
                  </a:schemeClr>
                </a:solidFill>
                <a:latin typeface="宋体" panose="02010600030101010101" pitchFamily="2" charset="-122"/>
                <a:ea typeface="宋体" panose="02010600030101010101" pitchFamily="2" charset="-122"/>
              </a:rPr>
              <a:t>      } </a:t>
            </a:r>
            <a:r>
              <a:rPr kumimoji="1" lang="en-US" altLang="zh-CN" sz="2400" b="1" dirty="0" err="1" smtClean="0">
                <a:solidFill>
                  <a:schemeClr val="tx1">
                    <a:lumMod val="95000"/>
                    <a:lumOff val="5000"/>
                  </a:schemeClr>
                </a:solidFill>
                <a:latin typeface="宋体" panose="02010600030101010101" pitchFamily="2" charset="-122"/>
                <a:ea typeface="宋体" panose="02010600030101010101" pitchFamily="2" charset="-122"/>
              </a:rPr>
              <a:t>LinkList</a:t>
            </a:r>
            <a:r>
              <a:rPr kumimoji="1" lang="en-US" altLang="zh-CN" sz="2400" b="1" dirty="0" smtClean="0">
                <a:solidFill>
                  <a:schemeClr val="tx1">
                    <a:lumMod val="95000"/>
                    <a:lumOff val="5000"/>
                  </a:schemeClr>
                </a:solidFill>
                <a:latin typeface="宋体" panose="02010600030101010101" pitchFamily="2" charset="-122"/>
                <a:ea typeface="宋体" panose="02010600030101010101" pitchFamily="2" charset="-122"/>
              </a:rPr>
              <a:t>;</a:t>
            </a:r>
            <a:endParaRPr kumimoji="1" lang="en-US" altLang="zh-CN" sz="2400" b="1" dirty="0" smtClean="0">
              <a:solidFill>
                <a:schemeClr val="tx1">
                  <a:lumMod val="95000"/>
                  <a:lumOff val="5000"/>
                </a:schemeClr>
              </a:solidFill>
              <a:latin typeface="宋体" panose="02010600030101010101" pitchFamily="2" charset="-122"/>
              <a:ea typeface="宋体" panose="02010600030101010101" pitchFamily="2" charset="-122"/>
            </a:endParaRPr>
          </a:p>
          <a:p>
            <a:pPr marL="118745" indent="0" eaLnBrk="1" fontAlgn="auto" hangingPunct="1">
              <a:lnSpc>
                <a:spcPct val="120000"/>
              </a:lnSpc>
              <a:spcBef>
                <a:spcPct val="50000"/>
              </a:spcBef>
              <a:spcAft>
                <a:spcPts val="0"/>
              </a:spcAft>
              <a:buFontTx/>
              <a:buNone/>
              <a:defRPr/>
            </a:pPr>
            <a:r>
              <a:rPr kumimoji="1" lang="en-US" altLang="zh-CN" sz="2400" b="1" dirty="0" smtClean="0">
                <a:solidFill>
                  <a:schemeClr val="tx1">
                    <a:lumMod val="95000"/>
                    <a:lumOff val="5000"/>
                  </a:schemeClr>
                </a:solidFill>
                <a:latin typeface="宋体" panose="02010600030101010101" pitchFamily="2" charset="-122"/>
                <a:ea typeface="宋体" panose="02010600030101010101" pitchFamily="2" charset="-122"/>
              </a:rPr>
              <a:t>   </a:t>
            </a:r>
            <a:r>
              <a:rPr kumimoji="1" lang="zh-CN" altLang="en-US" sz="2400" b="1" dirty="0" smtClean="0">
                <a:solidFill>
                  <a:schemeClr val="tx1">
                    <a:lumMod val="95000"/>
                    <a:lumOff val="5000"/>
                  </a:schemeClr>
                </a:solidFill>
                <a:latin typeface="宋体" panose="02010600030101010101" pitchFamily="2" charset="-122"/>
                <a:ea typeface="宋体" panose="02010600030101010101" pitchFamily="2" charset="-122"/>
              </a:rPr>
              <a:t>该定义中</a:t>
            </a:r>
            <a:r>
              <a:rPr kumimoji="1" lang="en-US" altLang="zh-CN" sz="2400" b="1" dirty="0" smtClean="0">
                <a:solidFill>
                  <a:schemeClr val="tx1">
                    <a:lumMod val="95000"/>
                    <a:lumOff val="5000"/>
                  </a:schemeClr>
                </a:solidFill>
                <a:latin typeface="宋体" panose="02010600030101010101" pitchFamily="2" charset="-122"/>
                <a:ea typeface="宋体" panose="02010600030101010101" pitchFamily="2" charset="-122"/>
              </a:rPr>
              <a:t>,</a:t>
            </a:r>
            <a:r>
              <a:rPr kumimoji="1" lang="zh-CN" altLang="en-US" sz="2400" b="1" dirty="0" smtClean="0">
                <a:solidFill>
                  <a:schemeClr val="tx1">
                    <a:lumMod val="95000"/>
                    <a:lumOff val="5000"/>
                  </a:schemeClr>
                </a:solidFill>
                <a:latin typeface="宋体" panose="02010600030101010101" pitchFamily="2" charset="-122"/>
                <a:ea typeface="宋体" panose="02010600030101010101" pitchFamily="2" charset="-122"/>
              </a:rPr>
              <a:t>结构体</a:t>
            </a:r>
            <a:r>
              <a:rPr kumimoji="1" lang="en-US" altLang="zh-CN" sz="2400" b="1" dirty="0" err="1" smtClean="0">
                <a:solidFill>
                  <a:schemeClr val="tx1">
                    <a:lumMod val="95000"/>
                    <a:lumOff val="5000"/>
                  </a:schemeClr>
                </a:solidFill>
                <a:latin typeface="宋体" panose="02010600030101010101" pitchFamily="2" charset="-122"/>
                <a:ea typeface="宋体" panose="02010600030101010101" pitchFamily="2" charset="-122"/>
              </a:rPr>
              <a:t>LNode</a:t>
            </a:r>
            <a:r>
              <a:rPr kumimoji="1" lang="zh-CN" altLang="en-US" sz="2400" b="1" dirty="0" smtClean="0">
                <a:solidFill>
                  <a:schemeClr val="tx1">
                    <a:lumMod val="95000"/>
                    <a:lumOff val="5000"/>
                  </a:schemeClr>
                </a:solidFill>
                <a:latin typeface="宋体" panose="02010600030101010101" pitchFamily="2" charset="-122"/>
                <a:ea typeface="宋体" panose="02010600030101010101" pitchFamily="2" charset="-122"/>
              </a:rPr>
              <a:t>的定义中用到了它自身</a:t>
            </a:r>
            <a:r>
              <a:rPr kumimoji="1" lang="en-US" altLang="zh-CN" sz="2400" b="1" dirty="0" smtClean="0">
                <a:solidFill>
                  <a:schemeClr val="tx1">
                    <a:lumMod val="95000"/>
                    <a:lumOff val="5000"/>
                  </a:schemeClr>
                </a:solidFill>
                <a:latin typeface="宋体" panose="02010600030101010101" pitchFamily="2" charset="-122"/>
                <a:ea typeface="宋体" panose="02010600030101010101" pitchFamily="2" charset="-122"/>
              </a:rPr>
              <a:t>,</a:t>
            </a:r>
            <a:r>
              <a:rPr kumimoji="1" lang="zh-CN" altLang="en-US" sz="2400" b="1" dirty="0" smtClean="0">
                <a:solidFill>
                  <a:schemeClr val="tx1">
                    <a:lumMod val="95000"/>
                    <a:lumOff val="5000"/>
                  </a:schemeClr>
                </a:solidFill>
                <a:latin typeface="宋体" panose="02010600030101010101" pitchFamily="2" charset="-122"/>
                <a:ea typeface="宋体" panose="02010600030101010101" pitchFamily="2" charset="-122"/>
              </a:rPr>
              <a:t>即指针域</a:t>
            </a:r>
            <a:r>
              <a:rPr kumimoji="1" lang="en-US" altLang="zh-CN" sz="2400" b="1" dirty="0" smtClean="0">
                <a:solidFill>
                  <a:schemeClr val="tx1">
                    <a:lumMod val="95000"/>
                    <a:lumOff val="5000"/>
                  </a:schemeClr>
                </a:solidFill>
                <a:latin typeface="宋体" panose="02010600030101010101" pitchFamily="2" charset="-122"/>
                <a:ea typeface="宋体" panose="02010600030101010101" pitchFamily="2" charset="-122"/>
              </a:rPr>
              <a:t>next</a:t>
            </a:r>
            <a:r>
              <a:rPr kumimoji="1" lang="zh-CN" altLang="en-US" sz="2400" b="1" dirty="0" smtClean="0">
                <a:solidFill>
                  <a:schemeClr val="tx1">
                    <a:lumMod val="95000"/>
                    <a:lumOff val="5000"/>
                  </a:schemeClr>
                </a:solidFill>
                <a:latin typeface="宋体" panose="02010600030101010101" pitchFamily="2" charset="-122"/>
                <a:ea typeface="宋体" panose="02010600030101010101" pitchFamily="2" charset="-122"/>
              </a:rPr>
              <a:t>是一种指向自身类型的指针</a:t>
            </a:r>
            <a:r>
              <a:rPr kumimoji="1" lang="en-US" altLang="zh-CN" sz="2400" b="1" dirty="0" smtClean="0">
                <a:solidFill>
                  <a:schemeClr val="tx1">
                    <a:lumMod val="95000"/>
                    <a:lumOff val="5000"/>
                  </a:schemeClr>
                </a:solidFill>
                <a:latin typeface="宋体" panose="02010600030101010101" pitchFamily="2" charset="-122"/>
                <a:ea typeface="宋体" panose="02010600030101010101" pitchFamily="2" charset="-122"/>
              </a:rPr>
              <a:t>,</a:t>
            </a:r>
            <a:r>
              <a:rPr kumimoji="1" lang="zh-CN" altLang="en-US" sz="2400" b="1" dirty="0" smtClean="0">
                <a:solidFill>
                  <a:schemeClr val="tx1">
                    <a:lumMod val="95000"/>
                    <a:lumOff val="5000"/>
                  </a:schemeClr>
                </a:solidFill>
                <a:latin typeface="宋体" panose="02010600030101010101" pitchFamily="2" charset="-122"/>
                <a:ea typeface="宋体" panose="02010600030101010101" pitchFamily="2" charset="-122"/>
              </a:rPr>
              <a:t>所以它是一种递归数据结构。 </a:t>
            </a:r>
            <a:endParaRPr kumimoji="1" lang="zh-CN" altLang="en-US" sz="2400" b="1" dirty="0" smtClean="0">
              <a:solidFill>
                <a:schemeClr val="tx1">
                  <a:lumMod val="95000"/>
                  <a:lumOff val="5000"/>
                </a:schemeClr>
              </a:solidFill>
              <a:latin typeface="宋体" panose="02010600030101010101" pitchFamily="2" charset="-122"/>
              <a:ea typeface="宋体" panose="02010600030101010101" pitchFamily="2" charset="-122"/>
            </a:endParaRPr>
          </a:p>
          <a:p>
            <a:pPr marL="118745" indent="0" eaLnBrk="1" fontAlgn="auto" hangingPunct="1">
              <a:spcBef>
                <a:spcPts val="0"/>
              </a:spcBef>
              <a:spcAft>
                <a:spcPts val="0"/>
              </a:spcAft>
              <a:buFontTx/>
              <a:buNone/>
              <a:defRPr/>
            </a:pPr>
            <a:endParaRPr kumimoji="1" lang="zh-CN" altLang="en-US" sz="2400" b="1" dirty="0" smtClean="0">
              <a:solidFill>
                <a:schemeClr val="tx1">
                  <a:lumMod val="95000"/>
                  <a:lumOff val="5000"/>
                </a:schemeClr>
              </a:solidFill>
              <a:latin typeface="宋体" panose="02010600030101010101" pitchFamily="2" charset="-122"/>
              <a:ea typeface="宋体" panose="02010600030101010101" pitchFamily="2" charset="-122"/>
            </a:endParaRPr>
          </a:p>
        </p:txBody>
      </p:sp>
      <p:sp>
        <p:nvSpPr>
          <p:cNvPr id="54276" name="矩形 3"/>
          <p:cNvSpPr>
            <a:spLocks noChangeArrowheads="1"/>
          </p:cNvSpPr>
          <p:nvPr/>
        </p:nvSpPr>
        <p:spPr bwMode="auto">
          <a:xfrm>
            <a:off x="311150" y="1142683"/>
            <a:ext cx="76885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2800" b="1" dirty="0">
                <a:solidFill>
                  <a:srgbClr val="3907F1"/>
                </a:solidFill>
                <a:latin typeface="Times New Roman" panose="02020603050405020304" pitchFamily="18" charset="0"/>
                <a:ea typeface="楷体_GB2312" pitchFamily="49" charset="-122"/>
              </a:rPr>
              <a:t>2. </a:t>
            </a:r>
            <a:r>
              <a:rPr kumimoji="1" lang="zh-CN" altLang="en-US" sz="2800" b="1" dirty="0">
                <a:solidFill>
                  <a:srgbClr val="3907F1"/>
                </a:solidFill>
                <a:latin typeface="Times New Roman" panose="02020603050405020304" pitchFamily="18" charset="0"/>
                <a:ea typeface="楷体_GB2312" pitchFamily="49" charset="-122"/>
              </a:rPr>
              <a:t>数据之间的逻辑关系（即数据结构）是递归的</a:t>
            </a:r>
            <a:endParaRPr kumimoji="1" lang="zh-CN" altLang="en-US" sz="2800" b="1" dirty="0">
              <a:solidFill>
                <a:srgbClr val="3907F1"/>
              </a:solidFill>
              <a:latin typeface="Times New Roman" panose="02020603050405020304" pitchFamily="18" charset="0"/>
              <a:ea typeface="楷体_GB2312" pitchFamily="49" charset="-122"/>
            </a:endParaRPr>
          </a:p>
        </p:txBody>
      </p:sp>
      <p:sp>
        <p:nvSpPr>
          <p:cNvPr id="7" name="标题 2"/>
          <p:cNvSpPr>
            <a:spLocks noGrp="1"/>
          </p:cNvSpPr>
          <p:nvPr>
            <p:ph type="title"/>
          </p:nvPr>
        </p:nvSpPr>
        <p:spPr>
          <a:xfrm>
            <a:off x="442913" y="0"/>
            <a:ext cx="8229600" cy="1143000"/>
          </a:xfrm>
        </p:spPr>
        <p:txBody>
          <a:bodyPr/>
          <a:lstStyle/>
          <a:p>
            <a:pPr algn="ctr" eaLnBrk="1" hangingPunct="1"/>
            <a:r>
              <a:rPr kumimoji="1" lang="en-US" altLang="zh-CN" sz="4000" b="1" dirty="0" smtClean="0">
                <a:solidFill>
                  <a:schemeClr val="bg1"/>
                </a:solidFill>
                <a:latin typeface="黑体" panose="02010609060101010101" pitchFamily="49" charset="-122"/>
                <a:ea typeface="黑体" panose="02010609060101010101" pitchFamily="49" charset="-122"/>
              </a:rPr>
              <a:t>4.1.2 </a:t>
            </a:r>
            <a:r>
              <a:rPr lang="zh-CN" altLang="en-US" sz="4000" b="1" dirty="0" smtClean="0">
                <a:solidFill>
                  <a:schemeClr val="bg1"/>
                </a:solidFill>
                <a:latin typeface="黑体" panose="02010609060101010101" pitchFamily="49" charset="-122"/>
                <a:ea typeface="黑体" panose="02010609060101010101" pitchFamily="49" charset="-122"/>
              </a:rPr>
              <a:t>什么时候使用递归？</a:t>
            </a:r>
            <a:endParaRPr lang="zh-CN" altLang="en-US" sz="4000" b="1" dirty="0" smtClean="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4"/>
          <p:cNvSpPr txBox="1">
            <a:spLocks noChangeArrowheads="1"/>
          </p:cNvSpPr>
          <p:nvPr/>
        </p:nvSpPr>
        <p:spPr bwMode="auto">
          <a:xfrm>
            <a:off x="339725" y="1090930"/>
            <a:ext cx="165417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CC0099"/>
                </a:solidFill>
              </a:rPr>
              <a:t>第</a:t>
            </a:r>
            <a:r>
              <a:rPr lang="en-US" altLang="zh-CN" sz="3200" b="1">
                <a:solidFill>
                  <a:srgbClr val="CC0099"/>
                </a:solidFill>
                <a:latin typeface="Times New Roman" panose="02020603050405020304" pitchFamily="18" charset="0"/>
              </a:rPr>
              <a:t>4-7</a:t>
            </a:r>
            <a:r>
              <a:rPr lang="zh-CN" altLang="en-US" sz="3200" b="1">
                <a:solidFill>
                  <a:srgbClr val="CC0099"/>
                </a:solidFill>
              </a:rPr>
              <a:t>步 </a:t>
            </a:r>
            <a:endParaRPr lang="zh-CN" altLang="en-US" sz="3200" b="1">
              <a:solidFill>
                <a:srgbClr val="CC0099"/>
              </a:solidFill>
            </a:endParaRPr>
          </a:p>
        </p:txBody>
      </p:sp>
      <p:sp>
        <p:nvSpPr>
          <p:cNvPr id="130051" name="Oval 5"/>
          <p:cNvSpPr>
            <a:spLocks noChangeArrowheads="1"/>
          </p:cNvSpPr>
          <p:nvPr/>
        </p:nvSpPr>
        <p:spPr bwMode="auto">
          <a:xfrm>
            <a:off x="2779713" y="5084763"/>
            <a:ext cx="128587"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2" name="Oval 6"/>
          <p:cNvSpPr>
            <a:spLocks noChangeArrowheads="1"/>
          </p:cNvSpPr>
          <p:nvPr/>
        </p:nvSpPr>
        <p:spPr bwMode="auto">
          <a:xfrm>
            <a:off x="2076450" y="29972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3" name="Oval 7"/>
          <p:cNvSpPr>
            <a:spLocks noChangeArrowheads="1"/>
          </p:cNvSpPr>
          <p:nvPr/>
        </p:nvSpPr>
        <p:spPr bwMode="auto">
          <a:xfrm>
            <a:off x="5915025" y="4365625"/>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4" name="Oval 8"/>
          <p:cNvSpPr>
            <a:spLocks noChangeArrowheads="1"/>
          </p:cNvSpPr>
          <p:nvPr/>
        </p:nvSpPr>
        <p:spPr bwMode="auto">
          <a:xfrm>
            <a:off x="5340350" y="38608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5" name="Oval 9"/>
          <p:cNvSpPr>
            <a:spLocks noChangeArrowheads="1"/>
          </p:cNvSpPr>
          <p:nvPr/>
        </p:nvSpPr>
        <p:spPr bwMode="auto">
          <a:xfrm>
            <a:off x="5659438" y="2781300"/>
            <a:ext cx="128587"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6" name="Oval 10"/>
          <p:cNvSpPr>
            <a:spLocks noChangeArrowheads="1"/>
          </p:cNvSpPr>
          <p:nvPr/>
        </p:nvSpPr>
        <p:spPr bwMode="auto">
          <a:xfrm>
            <a:off x="5019675" y="2636838"/>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7" name="Oval 11"/>
          <p:cNvSpPr>
            <a:spLocks noChangeArrowheads="1"/>
          </p:cNvSpPr>
          <p:nvPr/>
        </p:nvSpPr>
        <p:spPr bwMode="auto">
          <a:xfrm>
            <a:off x="4314825" y="2852738"/>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8" name="Oval 12"/>
          <p:cNvSpPr>
            <a:spLocks noChangeArrowheads="1"/>
          </p:cNvSpPr>
          <p:nvPr/>
        </p:nvSpPr>
        <p:spPr bwMode="auto">
          <a:xfrm>
            <a:off x="2587625" y="1844675"/>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9" name="Oval 13"/>
          <p:cNvSpPr>
            <a:spLocks noChangeArrowheads="1"/>
          </p:cNvSpPr>
          <p:nvPr/>
        </p:nvSpPr>
        <p:spPr bwMode="auto">
          <a:xfrm>
            <a:off x="3676650" y="27813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0" name="Oval 14"/>
          <p:cNvSpPr>
            <a:spLocks noChangeArrowheads="1"/>
          </p:cNvSpPr>
          <p:nvPr/>
        </p:nvSpPr>
        <p:spPr bwMode="auto">
          <a:xfrm>
            <a:off x="3548063" y="1341438"/>
            <a:ext cx="128587"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1" name="Oval 15"/>
          <p:cNvSpPr>
            <a:spLocks noChangeArrowheads="1"/>
          </p:cNvSpPr>
          <p:nvPr/>
        </p:nvSpPr>
        <p:spPr bwMode="auto">
          <a:xfrm>
            <a:off x="2971800" y="3213100"/>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9168" name="Text Box 16"/>
          <p:cNvSpPr txBox="1">
            <a:spLocks noChangeArrowheads="1"/>
          </p:cNvSpPr>
          <p:nvPr/>
        </p:nvSpPr>
        <p:spPr bwMode="auto">
          <a:xfrm>
            <a:off x="2479675" y="5013325"/>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0</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9169" name="Text Box 17"/>
          <p:cNvSpPr txBox="1">
            <a:spLocks noChangeArrowheads="1"/>
          </p:cNvSpPr>
          <p:nvPr/>
        </p:nvSpPr>
        <p:spPr bwMode="auto">
          <a:xfrm>
            <a:off x="5213350" y="3860800"/>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2</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9170" name="Text Box 18"/>
          <p:cNvSpPr txBox="1">
            <a:spLocks noChangeArrowheads="1"/>
          </p:cNvSpPr>
          <p:nvPr/>
        </p:nvSpPr>
        <p:spPr bwMode="auto">
          <a:xfrm>
            <a:off x="6043613" y="414972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1</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9171" name="Text Box 19"/>
          <p:cNvSpPr txBox="1">
            <a:spLocks noChangeArrowheads="1"/>
          </p:cNvSpPr>
          <p:nvPr/>
        </p:nvSpPr>
        <p:spPr bwMode="auto">
          <a:xfrm>
            <a:off x="3548063" y="836613"/>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7</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9172" name="Text Box 20"/>
          <p:cNvSpPr txBox="1">
            <a:spLocks noChangeArrowheads="1"/>
          </p:cNvSpPr>
          <p:nvPr/>
        </p:nvSpPr>
        <p:spPr bwMode="auto">
          <a:xfrm>
            <a:off x="2863850" y="2636838"/>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8</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9173" name="Text Box 21"/>
          <p:cNvSpPr txBox="1">
            <a:spLocks noChangeArrowheads="1"/>
          </p:cNvSpPr>
          <p:nvPr/>
        </p:nvSpPr>
        <p:spPr bwMode="auto">
          <a:xfrm>
            <a:off x="3694113" y="270827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6</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9174" name="Text Box 22"/>
          <p:cNvSpPr txBox="1">
            <a:spLocks noChangeArrowheads="1"/>
          </p:cNvSpPr>
          <p:nvPr/>
        </p:nvSpPr>
        <p:spPr bwMode="auto">
          <a:xfrm>
            <a:off x="4251325" y="2765425"/>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5</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9175" name="Text Box 23"/>
          <p:cNvSpPr txBox="1">
            <a:spLocks noChangeArrowheads="1"/>
          </p:cNvSpPr>
          <p:nvPr/>
        </p:nvSpPr>
        <p:spPr bwMode="auto">
          <a:xfrm>
            <a:off x="5021263" y="2636838"/>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4</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9176" name="Text Box 24"/>
          <p:cNvSpPr txBox="1">
            <a:spLocks noChangeArrowheads="1"/>
          </p:cNvSpPr>
          <p:nvPr/>
        </p:nvSpPr>
        <p:spPr bwMode="auto">
          <a:xfrm>
            <a:off x="5722938" y="233362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3</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9177" name="Text Box 25"/>
          <p:cNvSpPr txBox="1">
            <a:spLocks noChangeArrowheads="1"/>
          </p:cNvSpPr>
          <p:nvPr/>
        </p:nvSpPr>
        <p:spPr bwMode="auto">
          <a:xfrm>
            <a:off x="1563688" y="2781300"/>
            <a:ext cx="6048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10</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89178" name="Text Box 26"/>
          <p:cNvSpPr txBox="1">
            <a:spLocks noChangeArrowheads="1"/>
          </p:cNvSpPr>
          <p:nvPr/>
        </p:nvSpPr>
        <p:spPr bwMode="auto">
          <a:xfrm>
            <a:off x="2203450" y="1484313"/>
            <a:ext cx="4857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9</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130073" name="Line 27"/>
          <p:cNvSpPr>
            <a:spLocks noChangeShapeType="1"/>
          </p:cNvSpPr>
          <p:nvPr/>
        </p:nvSpPr>
        <p:spPr bwMode="auto">
          <a:xfrm flipV="1">
            <a:off x="2908300" y="4437063"/>
            <a:ext cx="3071813" cy="720725"/>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74" name="Line 28"/>
          <p:cNvSpPr>
            <a:spLocks noChangeShapeType="1"/>
          </p:cNvSpPr>
          <p:nvPr/>
        </p:nvSpPr>
        <p:spPr bwMode="auto">
          <a:xfrm flipV="1">
            <a:off x="2908300" y="3933825"/>
            <a:ext cx="2432050" cy="1150938"/>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75" name="Line 29"/>
          <p:cNvSpPr>
            <a:spLocks noChangeShapeType="1"/>
          </p:cNvSpPr>
          <p:nvPr/>
        </p:nvSpPr>
        <p:spPr bwMode="auto">
          <a:xfrm flipV="1">
            <a:off x="2908300" y="2924175"/>
            <a:ext cx="2751138" cy="2160588"/>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76" name="Line 30"/>
          <p:cNvSpPr>
            <a:spLocks noChangeShapeType="1"/>
          </p:cNvSpPr>
          <p:nvPr/>
        </p:nvSpPr>
        <p:spPr bwMode="auto">
          <a:xfrm flipV="1">
            <a:off x="2843213" y="2781300"/>
            <a:ext cx="2178050" cy="2303463"/>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77" name="Line 31"/>
          <p:cNvSpPr>
            <a:spLocks noChangeShapeType="1"/>
          </p:cNvSpPr>
          <p:nvPr/>
        </p:nvSpPr>
        <p:spPr bwMode="auto">
          <a:xfrm flipV="1">
            <a:off x="2843213" y="2997200"/>
            <a:ext cx="1473200" cy="2087563"/>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78" name="Line 32"/>
          <p:cNvSpPr>
            <a:spLocks noChangeShapeType="1"/>
          </p:cNvSpPr>
          <p:nvPr/>
        </p:nvSpPr>
        <p:spPr bwMode="auto">
          <a:xfrm flipV="1">
            <a:off x="2843213" y="2852738"/>
            <a:ext cx="896937" cy="223202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79" name="Line 33"/>
          <p:cNvSpPr>
            <a:spLocks noChangeShapeType="1"/>
          </p:cNvSpPr>
          <p:nvPr/>
        </p:nvSpPr>
        <p:spPr bwMode="auto">
          <a:xfrm flipV="1">
            <a:off x="2843213" y="1484313"/>
            <a:ext cx="769937" cy="360045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80" name="Line 34"/>
          <p:cNvSpPr>
            <a:spLocks noChangeShapeType="1"/>
          </p:cNvSpPr>
          <p:nvPr/>
        </p:nvSpPr>
        <p:spPr bwMode="auto">
          <a:xfrm flipV="1">
            <a:off x="2843213" y="3284538"/>
            <a:ext cx="192087" cy="180022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81" name="Line 35"/>
          <p:cNvSpPr>
            <a:spLocks noChangeShapeType="1"/>
          </p:cNvSpPr>
          <p:nvPr/>
        </p:nvSpPr>
        <p:spPr bwMode="auto">
          <a:xfrm flipH="1" flipV="1">
            <a:off x="2651125" y="1916113"/>
            <a:ext cx="128588" cy="316865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82" name="Line 36"/>
          <p:cNvSpPr>
            <a:spLocks noChangeShapeType="1"/>
          </p:cNvSpPr>
          <p:nvPr/>
        </p:nvSpPr>
        <p:spPr bwMode="auto">
          <a:xfrm flipH="1" flipV="1">
            <a:off x="2139950" y="3141663"/>
            <a:ext cx="638175" cy="19431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83" name="Line 37"/>
          <p:cNvSpPr>
            <a:spLocks noChangeShapeType="1"/>
          </p:cNvSpPr>
          <p:nvPr/>
        </p:nvSpPr>
        <p:spPr bwMode="auto">
          <a:xfrm flipV="1">
            <a:off x="2908300" y="4437063"/>
            <a:ext cx="3008313" cy="720725"/>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84" name="Line 39"/>
          <p:cNvSpPr>
            <a:spLocks noChangeShapeType="1"/>
          </p:cNvSpPr>
          <p:nvPr/>
        </p:nvSpPr>
        <p:spPr bwMode="auto">
          <a:xfrm>
            <a:off x="5722938" y="2924175"/>
            <a:ext cx="257175" cy="1512888"/>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85" name="Line 40"/>
          <p:cNvSpPr>
            <a:spLocks noChangeShapeType="1"/>
          </p:cNvSpPr>
          <p:nvPr/>
        </p:nvSpPr>
        <p:spPr bwMode="auto">
          <a:xfrm flipH="1" flipV="1">
            <a:off x="5084763" y="2708275"/>
            <a:ext cx="574675" cy="144463"/>
          </a:xfrm>
          <a:prstGeom prst="line">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86" name="Line 41"/>
          <p:cNvSpPr>
            <a:spLocks noChangeShapeType="1"/>
          </p:cNvSpPr>
          <p:nvPr/>
        </p:nvSpPr>
        <p:spPr bwMode="auto">
          <a:xfrm flipH="1" flipV="1">
            <a:off x="5084763" y="2708275"/>
            <a:ext cx="574675" cy="144463"/>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87" name="Line 46"/>
          <p:cNvSpPr>
            <a:spLocks noChangeShapeType="1"/>
          </p:cNvSpPr>
          <p:nvPr/>
        </p:nvSpPr>
        <p:spPr bwMode="auto">
          <a:xfrm flipH="1" flipV="1">
            <a:off x="3613150" y="1412875"/>
            <a:ext cx="1408113" cy="1223963"/>
          </a:xfrm>
          <a:prstGeom prst="line">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9199" name="Line 47"/>
          <p:cNvSpPr>
            <a:spLocks noChangeShapeType="1"/>
          </p:cNvSpPr>
          <p:nvPr/>
        </p:nvSpPr>
        <p:spPr bwMode="auto">
          <a:xfrm>
            <a:off x="3613150" y="1412875"/>
            <a:ext cx="2109788" cy="1368425"/>
          </a:xfrm>
          <a:prstGeom prst="line">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Rectangle 5"/>
          <p:cNvSpPr>
            <a:spLocks noChangeArrowheads="1"/>
          </p:cNvSpPr>
          <p:nvPr/>
        </p:nvSpPr>
        <p:spPr bwMode="auto">
          <a:xfrm>
            <a:off x="2195736" y="260648"/>
            <a:ext cx="3965575" cy="633413"/>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flatTx/>
          </a:bodyPr>
          <a:lstStyle/>
          <a:p>
            <a:pPr lvl="0" algn="ctr">
              <a:lnSpc>
                <a:spcPct val="85000"/>
              </a:lnSpc>
              <a:defRPr/>
            </a:pPr>
            <a:r>
              <a:rPr lang="en-US" altLang="zh-CN" sz="3600" b="1" dirty="0">
                <a:solidFill>
                  <a:schemeClr val="bg1"/>
                </a:solidFill>
                <a:effectLst/>
                <a:latin typeface="黑体" panose="02010609060101010101" pitchFamily="49" charset="-122"/>
                <a:ea typeface="黑体" panose="02010609060101010101" pitchFamily="49" charset="-122"/>
                <a:sym typeface="+mn-ea"/>
              </a:rPr>
              <a:t>Graham-Scan算法</a:t>
            </a:r>
            <a:endParaRPr lang="en-US" altLang="zh-CN" sz="36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89199"/>
                                        </p:tgtEl>
                                        <p:attrNameLst>
                                          <p:attrName>style.visibility</p:attrName>
                                        </p:attrNameLst>
                                      </p:cBhvr>
                                      <p:to>
                                        <p:strVal val="visible"/>
                                      </p:to>
                                    </p:set>
                                    <p:animEffect transition="in" filter="wipe(down)">
                                      <p:cBhvr>
                                        <p:cTn id="7" dur="500"/>
                                        <p:tgtEl>
                                          <p:spTgt spid="689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99" grpId="0" bldLvl="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4"/>
          <p:cNvSpPr txBox="1">
            <a:spLocks noChangeArrowheads="1"/>
          </p:cNvSpPr>
          <p:nvPr/>
        </p:nvSpPr>
        <p:spPr bwMode="auto">
          <a:xfrm>
            <a:off x="312420" y="1090930"/>
            <a:ext cx="165417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CC0099"/>
                </a:solidFill>
              </a:rPr>
              <a:t>第</a:t>
            </a:r>
            <a:r>
              <a:rPr lang="en-US" altLang="zh-CN" sz="3200" b="1">
                <a:solidFill>
                  <a:srgbClr val="CC0099"/>
                </a:solidFill>
                <a:latin typeface="Times New Roman" panose="02020603050405020304" pitchFamily="18" charset="0"/>
              </a:rPr>
              <a:t>4-7</a:t>
            </a:r>
            <a:r>
              <a:rPr lang="zh-CN" altLang="en-US" sz="3200" b="1">
                <a:solidFill>
                  <a:srgbClr val="CC0099"/>
                </a:solidFill>
              </a:rPr>
              <a:t>步 </a:t>
            </a:r>
            <a:endParaRPr lang="zh-CN" altLang="en-US" sz="3200" b="1">
              <a:solidFill>
                <a:srgbClr val="CC0099"/>
              </a:solidFill>
            </a:endParaRPr>
          </a:p>
        </p:txBody>
      </p:sp>
      <p:sp>
        <p:nvSpPr>
          <p:cNvPr id="131075" name="Oval 5"/>
          <p:cNvSpPr>
            <a:spLocks noChangeArrowheads="1"/>
          </p:cNvSpPr>
          <p:nvPr/>
        </p:nvSpPr>
        <p:spPr bwMode="auto">
          <a:xfrm>
            <a:off x="2779713" y="5084763"/>
            <a:ext cx="128587"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76" name="Oval 6"/>
          <p:cNvSpPr>
            <a:spLocks noChangeArrowheads="1"/>
          </p:cNvSpPr>
          <p:nvPr/>
        </p:nvSpPr>
        <p:spPr bwMode="auto">
          <a:xfrm>
            <a:off x="2076450" y="29972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77" name="Oval 7"/>
          <p:cNvSpPr>
            <a:spLocks noChangeArrowheads="1"/>
          </p:cNvSpPr>
          <p:nvPr/>
        </p:nvSpPr>
        <p:spPr bwMode="auto">
          <a:xfrm>
            <a:off x="5915025" y="4365625"/>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78" name="Oval 8"/>
          <p:cNvSpPr>
            <a:spLocks noChangeArrowheads="1"/>
          </p:cNvSpPr>
          <p:nvPr/>
        </p:nvSpPr>
        <p:spPr bwMode="auto">
          <a:xfrm>
            <a:off x="5340350" y="38608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79" name="Oval 9"/>
          <p:cNvSpPr>
            <a:spLocks noChangeArrowheads="1"/>
          </p:cNvSpPr>
          <p:nvPr/>
        </p:nvSpPr>
        <p:spPr bwMode="auto">
          <a:xfrm>
            <a:off x="5659438" y="2781300"/>
            <a:ext cx="128587"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0" name="Oval 10"/>
          <p:cNvSpPr>
            <a:spLocks noChangeArrowheads="1"/>
          </p:cNvSpPr>
          <p:nvPr/>
        </p:nvSpPr>
        <p:spPr bwMode="auto">
          <a:xfrm>
            <a:off x="5019675" y="2636838"/>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1" name="Oval 11"/>
          <p:cNvSpPr>
            <a:spLocks noChangeArrowheads="1"/>
          </p:cNvSpPr>
          <p:nvPr/>
        </p:nvSpPr>
        <p:spPr bwMode="auto">
          <a:xfrm>
            <a:off x="4314825" y="2852738"/>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2" name="Oval 12"/>
          <p:cNvSpPr>
            <a:spLocks noChangeArrowheads="1"/>
          </p:cNvSpPr>
          <p:nvPr/>
        </p:nvSpPr>
        <p:spPr bwMode="auto">
          <a:xfrm>
            <a:off x="2524125" y="1916113"/>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3" name="Oval 13"/>
          <p:cNvSpPr>
            <a:spLocks noChangeArrowheads="1"/>
          </p:cNvSpPr>
          <p:nvPr/>
        </p:nvSpPr>
        <p:spPr bwMode="auto">
          <a:xfrm>
            <a:off x="3676650" y="27813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4" name="Oval 14"/>
          <p:cNvSpPr>
            <a:spLocks noChangeArrowheads="1"/>
          </p:cNvSpPr>
          <p:nvPr/>
        </p:nvSpPr>
        <p:spPr bwMode="auto">
          <a:xfrm>
            <a:off x="3548063" y="1341438"/>
            <a:ext cx="128587"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5" name="Oval 15"/>
          <p:cNvSpPr>
            <a:spLocks noChangeArrowheads="1"/>
          </p:cNvSpPr>
          <p:nvPr/>
        </p:nvSpPr>
        <p:spPr bwMode="auto">
          <a:xfrm>
            <a:off x="2971800" y="3213100"/>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1216" name="Text Box 16"/>
          <p:cNvSpPr txBox="1">
            <a:spLocks noChangeArrowheads="1"/>
          </p:cNvSpPr>
          <p:nvPr/>
        </p:nvSpPr>
        <p:spPr bwMode="auto">
          <a:xfrm>
            <a:off x="2479675" y="5013325"/>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0</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1217" name="Text Box 17"/>
          <p:cNvSpPr txBox="1">
            <a:spLocks noChangeArrowheads="1"/>
          </p:cNvSpPr>
          <p:nvPr/>
        </p:nvSpPr>
        <p:spPr bwMode="auto">
          <a:xfrm>
            <a:off x="5213350" y="3860800"/>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2</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1218" name="Text Box 18"/>
          <p:cNvSpPr txBox="1">
            <a:spLocks noChangeArrowheads="1"/>
          </p:cNvSpPr>
          <p:nvPr/>
        </p:nvSpPr>
        <p:spPr bwMode="auto">
          <a:xfrm>
            <a:off x="6043613" y="414972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1</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1219" name="Text Box 19"/>
          <p:cNvSpPr txBox="1">
            <a:spLocks noChangeArrowheads="1"/>
          </p:cNvSpPr>
          <p:nvPr/>
        </p:nvSpPr>
        <p:spPr bwMode="auto">
          <a:xfrm>
            <a:off x="3548063" y="836613"/>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7</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1220" name="Text Box 20"/>
          <p:cNvSpPr txBox="1">
            <a:spLocks noChangeArrowheads="1"/>
          </p:cNvSpPr>
          <p:nvPr/>
        </p:nvSpPr>
        <p:spPr bwMode="auto">
          <a:xfrm>
            <a:off x="2863850" y="2636838"/>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8</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1221" name="Text Box 21"/>
          <p:cNvSpPr txBox="1">
            <a:spLocks noChangeArrowheads="1"/>
          </p:cNvSpPr>
          <p:nvPr/>
        </p:nvSpPr>
        <p:spPr bwMode="auto">
          <a:xfrm>
            <a:off x="3694113" y="270827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6</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1222" name="Text Box 22"/>
          <p:cNvSpPr txBox="1">
            <a:spLocks noChangeArrowheads="1"/>
          </p:cNvSpPr>
          <p:nvPr/>
        </p:nvSpPr>
        <p:spPr bwMode="auto">
          <a:xfrm>
            <a:off x="4251325" y="2765425"/>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5</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1223" name="Text Box 23"/>
          <p:cNvSpPr txBox="1">
            <a:spLocks noChangeArrowheads="1"/>
          </p:cNvSpPr>
          <p:nvPr/>
        </p:nvSpPr>
        <p:spPr bwMode="auto">
          <a:xfrm>
            <a:off x="5021263" y="2636838"/>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4</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1224" name="Text Box 24"/>
          <p:cNvSpPr txBox="1">
            <a:spLocks noChangeArrowheads="1"/>
          </p:cNvSpPr>
          <p:nvPr/>
        </p:nvSpPr>
        <p:spPr bwMode="auto">
          <a:xfrm>
            <a:off x="5722938" y="233362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3</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1225" name="Text Box 25"/>
          <p:cNvSpPr txBox="1">
            <a:spLocks noChangeArrowheads="1"/>
          </p:cNvSpPr>
          <p:nvPr/>
        </p:nvSpPr>
        <p:spPr bwMode="auto">
          <a:xfrm>
            <a:off x="1563688" y="2781300"/>
            <a:ext cx="6048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10</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1226" name="Text Box 26"/>
          <p:cNvSpPr txBox="1">
            <a:spLocks noChangeArrowheads="1"/>
          </p:cNvSpPr>
          <p:nvPr/>
        </p:nvSpPr>
        <p:spPr bwMode="auto">
          <a:xfrm>
            <a:off x="2139950" y="1557338"/>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9</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131097" name="Line 27"/>
          <p:cNvSpPr>
            <a:spLocks noChangeShapeType="1"/>
          </p:cNvSpPr>
          <p:nvPr/>
        </p:nvSpPr>
        <p:spPr bwMode="auto">
          <a:xfrm flipV="1">
            <a:off x="2908300" y="4437063"/>
            <a:ext cx="3071813" cy="720725"/>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098" name="Line 28"/>
          <p:cNvSpPr>
            <a:spLocks noChangeShapeType="1"/>
          </p:cNvSpPr>
          <p:nvPr/>
        </p:nvSpPr>
        <p:spPr bwMode="auto">
          <a:xfrm flipV="1">
            <a:off x="2908300" y="3933825"/>
            <a:ext cx="2432050" cy="1150938"/>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099" name="Line 29"/>
          <p:cNvSpPr>
            <a:spLocks noChangeShapeType="1"/>
          </p:cNvSpPr>
          <p:nvPr/>
        </p:nvSpPr>
        <p:spPr bwMode="auto">
          <a:xfrm flipV="1">
            <a:off x="2908300" y="2924175"/>
            <a:ext cx="2751138" cy="2160588"/>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100" name="Line 30"/>
          <p:cNvSpPr>
            <a:spLocks noChangeShapeType="1"/>
          </p:cNvSpPr>
          <p:nvPr/>
        </p:nvSpPr>
        <p:spPr bwMode="auto">
          <a:xfrm flipV="1">
            <a:off x="2843213" y="2781300"/>
            <a:ext cx="2178050" cy="2303463"/>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101" name="Line 31"/>
          <p:cNvSpPr>
            <a:spLocks noChangeShapeType="1"/>
          </p:cNvSpPr>
          <p:nvPr/>
        </p:nvSpPr>
        <p:spPr bwMode="auto">
          <a:xfrm flipV="1">
            <a:off x="2843213" y="2997200"/>
            <a:ext cx="1473200" cy="2087563"/>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102" name="Line 32"/>
          <p:cNvSpPr>
            <a:spLocks noChangeShapeType="1"/>
          </p:cNvSpPr>
          <p:nvPr/>
        </p:nvSpPr>
        <p:spPr bwMode="auto">
          <a:xfrm flipV="1">
            <a:off x="2843213" y="2852738"/>
            <a:ext cx="896937" cy="223202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103" name="Line 33"/>
          <p:cNvSpPr>
            <a:spLocks noChangeShapeType="1"/>
          </p:cNvSpPr>
          <p:nvPr/>
        </p:nvSpPr>
        <p:spPr bwMode="auto">
          <a:xfrm flipV="1">
            <a:off x="2843213" y="1484313"/>
            <a:ext cx="769937" cy="360045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104" name="Line 34"/>
          <p:cNvSpPr>
            <a:spLocks noChangeShapeType="1"/>
          </p:cNvSpPr>
          <p:nvPr/>
        </p:nvSpPr>
        <p:spPr bwMode="auto">
          <a:xfrm flipV="1">
            <a:off x="2843213" y="3284538"/>
            <a:ext cx="192087" cy="180022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105" name="Line 35"/>
          <p:cNvSpPr>
            <a:spLocks noChangeShapeType="1"/>
          </p:cNvSpPr>
          <p:nvPr/>
        </p:nvSpPr>
        <p:spPr bwMode="auto">
          <a:xfrm flipH="1" flipV="1">
            <a:off x="2587625" y="1989138"/>
            <a:ext cx="192088" cy="309562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106" name="Line 36"/>
          <p:cNvSpPr>
            <a:spLocks noChangeShapeType="1"/>
          </p:cNvSpPr>
          <p:nvPr/>
        </p:nvSpPr>
        <p:spPr bwMode="auto">
          <a:xfrm flipH="1" flipV="1">
            <a:off x="2139950" y="3141663"/>
            <a:ext cx="638175" cy="19431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107" name="Line 37"/>
          <p:cNvSpPr>
            <a:spLocks noChangeShapeType="1"/>
          </p:cNvSpPr>
          <p:nvPr/>
        </p:nvSpPr>
        <p:spPr bwMode="auto">
          <a:xfrm flipV="1">
            <a:off x="2908300" y="4437063"/>
            <a:ext cx="3008313" cy="720725"/>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108" name="Line 39"/>
          <p:cNvSpPr>
            <a:spLocks noChangeShapeType="1"/>
          </p:cNvSpPr>
          <p:nvPr/>
        </p:nvSpPr>
        <p:spPr bwMode="auto">
          <a:xfrm>
            <a:off x="5722938" y="2924175"/>
            <a:ext cx="257175" cy="1512888"/>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109" name="Line 41"/>
          <p:cNvSpPr>
            <a:spLocks noChangeShapeType="1"/>
          </p:cNvSpPr>
          <p:nvPr/>
        </p:nvSpPr>
        <p:spPr bwMode="auto">
          <a:xfrm flipH="1" flipV="1">
            <a:off x="3676650" y="1484313"/>
            <a:ext cx="1982788" cy="1368425"/>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1245" name="Line 45"/>
          <p:cNvSpPr>
            <a:spLocks noChangeShapeType="1"/>
          </p:cNvSpPr>
          <p:nvPr/>
        </p:nvSpPr>
        <p:spPr bwMode="auto">
          <a:xfrm flipH="1">
            <a:off x="3035300" y="1484313"/>
            <a:ext cx="512763" cy="1728787"/>
          </a:xfrm>
          <a:prstGeom prst="line">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1246" name="Line 46"/>
          <p:cNvSpPr>
            <a:spLocks noChangeShapeType="1"/>
          </p:cNvSpPr>
          <p:nvPr/>
        </p:nvSpPr>
        <p:spPr bwMode="auto">
          <a:xfrm flipH="1">
            <a:off x="3035300" y="1484313"/>
            <a:ext cx="512763" cy="1728787"/>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1247" name="Line 47"/>
          <p:cNvSpPr>
            <a:spLocks noChangeShapeType="1"/>
          </p:cNvSpPr>
          <p:nvPr/>
        </p:nvSpPr>
        <p:spPr bwMode="auto">
          <a:xfrm flipH="1" flipV="1">
            <a:off x="2651125" y="2060575"/>
            <a:ext cx="384175" cy="1152525"/>
          </a:xfrm>
          <a:prstGeom prst="line">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1248" name="Line 48"/>
          <p:cNvSpPr>
            <a:spLocks noChangeShapeType="1"/>
          </p:cNvSpPr>
          <p:nvPr/>
        </p:nvSpPr>
        <p:spPr bwMode="auto">
          <a:xfrm flipH="1">
            <a:off x="2651125" y="1412875"/>
            <a:ext cx="896938" cy="576263"/>
          </a:xfrm>
          <a:prstGeom prst="line">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Rectangle 5"/>
          <p:cNvSpPr>
            <a:spLocks noChangeArrowheads="1"/>
          </p:cNvSpPr>
          <p:nvPr/>
        </p:nvSpPr>
        <p:spPr bwMode="auto">
          <a:xfrm>
            <a:off x="2195736" y="260648"/>
            <a:ext cx="3965575" cy="633413"/>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flatTx/>
          </a:bodyPr>
          <a:lstStyle/>
          <a:p>
            <a:pPr lvl="0" algn="ctr">
              <a:lnSpc>
                <a:spcPct val="85000"/>
              </a:lnSpc>
              <a:defRPr/>
            </a:pPr>
            <a:r>
              <a:rPr lang="en-US" altLang="zh-CN" sz="3600" b="1" dirty="0">
                <a:solidFill>
                  <a:schemeClr val="bg1"/>
                </a:solidFill>
                <a:effectLst/>
                <a:latin typeface="黑体" panose="02010609060101010101" pitchFamily="49" charset="-122"/>
                <a:ea typeface="黑体" panose="02010609060101010101" pitchFamily="49" charset="-122"/>
                <a:sym typeface="+mn-ea"/>
              </a:rPr>
              <a:t>Graham-Scan算法</a:t>
            </a:r>
            <a:endParaRPr lang="en-US" altLang="zh-CN" sz="36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1245"/>
                                        </p:tgtEl>
                                        <p:attrNameLst>
                                          <p:attrName>style.visibility</p:attrName>
                                        </p:attrNameLst>
                                      </p:cBhvr>
                                      <p:to>
                                        <p:strVal val="visible"/>
                                      </p:to>
                                    </p:set>
                                    <p:animEffect transition="in" filter="wipe(up)">
                                      <p:cBhvr>
                                        <p:cTn id="7" dur="500"/>
                                        <p:tgtEl>
                                          <p:spTgt spid="6912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91246"/>
                                        </p:tgtEl>
                                        <p:attrNameLst>
                                          <p:attrName>style.visibility</p:attrName>
                                        </p:attrNameLst>
                                      </p:cBhvr>
                                      <p:to>
                                        <p:strVal val="visible"/>
                                      </p:to>
                                    </p:set>
                                    <p:animEffect transition="in" filter="wipe(up)">
                                      <p:cBhvr>
                                        <p:cTn id="12" dur="500"/>
                                        <p:tgtEl>
                                          <p:spTgt spid="6912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91247"/>
                                        </p:tgtEl>
                                        <p:attrNameLst>
                                          <p:attrName>style.visibility</p:attrName>
                                        </p:attrNameLst>
                                      </p:cBhvr>
                                      <p:to>
                                        <p:strVal val="visible"/>
                                      </p:to>
                                    </p:set>
                                    <p:animEffect transition="in" filter="wipe(down)">
                                      <p:cBhvr>
                                        <p:cTn id="17" dur="500"/>
                                        <p:tgtEl>
                                          <p:spTgt spid="6912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91248"/>
                                        </p:tgtEl>
                                        <p:attrNameLst>
                                          <p:attrName>style.visibility</p:attrName>
                                        </p:attrNameLst>
                                      </p:cBhvr>
                                      <p:to>
                                        <p:strVal val="visible"/>
                                      </p:to>
                                    </p:set>
                                    <p:animEffect transition="in" filter="wipe(up)">
                                      <p:cBhvr>
                                        <p:cTn id="22" dur="500"/>
                                        <p:tgtEl>
                                          <p:spTgt spid="691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45" grpId="0" bldLvl="0" animBg="1"/>
      <p:bldP spid="691246" grpId="0" bldLvl="0" animBg="1"/>
      <p:bldP spid="691247" grpId="0" bldLvl="0" animBg="1"/>
      <p:bldP spid="691248" grpId="0" bldLvl="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4"/>
          <p:cNvSpPr txBox="1">
            <a:spLocks noChangeArrowheads="1"/>
          </p:cNvSpPr>
          <p:nvPr/>
        </p:nvSpPr>
        <p:spPr bwMode="auto">
          <a:xfrm>
            <a:off x="283845" y="1170305"/>
            <a:ext cx="165417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CC0099"/>
                </a:solidFill>
              </a:rPr>
              <a:t>第</a:t>
            </a:r>
            <a:r>
              <a:rPr lang="en-US" altLang="zh-CN" sz="3200" b="1">
                <a:solidFill>
                  <a:srgbClr val="CC0099"/>
                </a:solidFill>
                <a:latin typeface="Times New Roman" panose="02020603050405020304" pitchFamily="18" charset="0"/>
              </a:rPr>
              <a:t>4-7</a:t>
            </a:r>
            <a:r>
              <a:rPr lang="zh-CN" altLang="en-US" sz="3200" b="1">
                <a:solidFill>
                  <a:srgbClr val="CC0099"/>
                </a:solidFill>
              </a:rPr>
              <a:t>步 </a:t>
            </a:r>
            <a:endParaRPr lang="zh-CN" altLang="en-US" sz="3200" b="1">
              <a:solidFill>
                <a:srgbClr val="CC0099"/>
              </a:solidFill>
            </a:endParaRPr>
          </a:p>
        </p:txBody>
      </p:sp>
      <p:sp>
        <p:nvSpPr>
          <p:cNvPr id="132099" name="Oval 5"/>
          <p:cNvSpPr>
            <a:spLocks noChangeArrowheads="1"/>
          </p:cNvSpPr>
          <p:nvPr/>
        </p:nvSpPr>
        <p:spPr bwMode="auto">
          <a:xfrm>
            <a:off x="2779713" y="5084763"/>
            <a:ext cx="128587"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0" name="Oval 6"/>
          <p:cNvSpPr>
            <a:spLocks noChangeArrowheads="1"/>
          </p:cNvSpPr>
          <p:nvPr/>
        </p:nvSpPr>
        <p:spPr bwMode="auto">
          <a:xfrm>
            <a:off x="2076450" y="29972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1" name="Oval 7"/>
          <p:cNvSpPr>
            <a:spLocks noChangeArrowheads="1"/>
          </p:cNvSpPr>
          <p:nvPr/>
        </p:nvSpPr>
        <p:spPr bwMode="auto">
          <a:xfrm>
            <a:off x="5915025" y="4365625"/>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2" name="Oval 8"/>
          <p:cNvSpPr>
            <a:spLocks noChangeArrowheads="1"/>
          </p:cNvSpPr>
          <p:nvPr/>
        </p:nvSpPr>
        <p:spPr bwMode="auto">
          <a:xfrm>
            <a:off x="5340350" y="38608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3" name="Oval 9"/>
          <p:cNvSpPr>
            <a:spLocks noChangeArrowheads="1"/>
          </p:cNvSpPr>
          <p:nvPr/>
        </p:nvSpPr>
        <p:spPr bwMode="auto">
          <a:xfrm>
            <a:off x="5659438" y="2781300"/>
            <a:ext cx="128587"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4" name="Oval 10"/>
          <p:cNvSpPr>
            <a:spLocks noChangeArrowheads="1"/>
          </p:cNvSpPr>
          <p:nvPr/>
        </p:nvSpPr>
        <p:spPr bwMode="auto">
          <a:xfrm>
            <a:off x="5019675" y="2636838"/>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5" name="Oval 11"/>
          <p:cNvSpPr>
            <a:spLocks noChangeArrowheads="1"/>
          </p:cNvSpPr>
          <p:nvPr/>
        </p:nvSpPr>
        <p:spPr bwMode="auto">
          <a:xfrm>
            <a:off x="4314825" y="2852738"/>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6" name="Oval 12"/>
          <p:cNvSpPr>
            <a:spLocks noChangeArrowheads="1"/>
          </p:cNvSpPr>
          <p:nvPr/>
        </p:nvSpPr>
        <p:spPr bwMode="auto">
          <a:xfrm>
            <a:off x="2587625" y="1989138"/>
            <a:ext cx="128588"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7" name="Oval 13"/>
          <p:cNvSpPr>
            <a:spLocks noChangeArrowheads="1"/>
          </p:cNvSpPr>
          <p:nvPr/>
        </p:nvSpPr>
        <p:spPr bwMode="auto">
          <a:xfrm>
            <a:off x="3676650" y="2781300"/>
            <a:ext cx="127000"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8" name="Oval 14"/>
          <p:cNvSpPr>
            <a:spLocks noChangeArrowheads="1"/>
          </p:cNvSpPr>
          <p:nvPr/>
        </p:nvSpPr>
        <p:spPr bwMode="auto">
          <a:xfrm>
            <a:off x="3548063" y="1341438"/>
            <a:ext cx="128587" cy="14446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9" name="Oval 15"/>
          <p:cNvSpPr>
            <a:spLocks noChangeArrowheads="1"/>
          </p:cNvSpPr>
          <p:nvPr/>
        </p:nvSpPr>
        <p:spPr bwMode="auto">
          <a:xfrm>
            <a:off x="2971800" y="3213100"/>
            <a:ext cx="128588" cy="144463"/>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2240" name="Text Box 16"/>
          <p:cNvSpPr txBox="1">
            <a:spLocks noChangeArrowheads="1"/>
          </p:cNvSpPr>
          <p:nvPr/>
        </p:nvSpPr>
        <p:spPr bwMode="auto">
          <a:xfrm>
            <a:off x="2479675" y="5013325"/>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0</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2241" name="Text Box 17"/>
          <p:cNvSpPr txBox="1">
            <a:spLocks noChangeArrowheads="1"/>
          </p:cNvSpPr>
          <p:nvPr/>
        </p:nvSpPr>
        <p:spPr bwMode="auto">
          <a:xfrm>
            <a:off x="5213350" y="3860800"/>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2</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2242" name="Text Box 18"/>
          <p:cNvSpPr txBox="1">
            <a:spLocks noChangeArrowheads="1"/>
          </p:cNvSpPr>
          <p:nvPr/>
        </p:nvSpPr>
        <p:spPr bwMode="auto">
          <a:xfrm>
            <a:off x="6043613" y="414972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1</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2243" name="Text Box 19"/>
          <p:cNvSpPr txBox="1">
            <a:spLocks noChangeArrowheads="1"/>
          </p:cNvSpPr>
          <p:nvPr/>
        </p:nvSpPr>
        <p:spPr bwMode="auto">
          <a:xfrm>
            <a:off x="3548063" y="836613"/>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7</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2244" name="Text Box 20"/>
          <p:cNvSpPr txBox="1">
            <a:spLocks noChangeArrowheads="1"/>
          </p:cNvSpPr>
          <p:nvPr/>
        </p:nvSpPr>
        <p:spPr bwMode="auto">
          <a:xfrm>
            <a:off x="2863850" y="2636838"/>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8</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2245" name="Text Box 21"/>
          <p:cNvSpPr txBox="1">
            <a:spLocks noChangeArrowheads="1"/>
          </p:cNvSpPr>
          <p:nvPr/>
        </p:nvSpPr>
        <p:spPr bwMode="auto">
          <a:xfrm>
            <a:off x="3694113" y="270827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6</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2246" name="Text Box 22"/>
          <p:cNvSpPr txBox="1">
            <a:spLocks noChangeArrowheads="1"/>
          </p:cNvSpPr>
          <p:nvPr/>
        </p:nvSpPr>
        <p:spPr bwMode="auto">
          <a:xfrm>
            <a:off x="4251325" y="2765425"/>
            <a:ext cx="484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5</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2247" name="Text Box 23"/>
          <p:cNvSpPr txBox="1">
            <a:spLocks noChangeArrowheads="1"/>
          </p:cNvSpPr>
          <p:nvPr/>
        </p:nvSpPr>
        <p:spPr bwMode="auto">
          <a:xfrm>
            <a:off x="5021263" y="2636838"/>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4</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2248" name="Text Box 24"/>
          <p:cNvSpPr txBox="1">
            <a:spLocks noChangeArrowheads="1"/>
          </p:cNvSpPr>
          <p:nvPr/>
        </p:nvSpPr>
        <p:spPr bwMode="auto">
          <a:xfrm>
            <a:off x="5722938" y="2333625"/>
            <a:ext cx="484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3</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2249" name="Text Box 25"/>
          <p:cNvSpPr txBox="1">
            <a:spLocks noChangeArrowheads="1"/>
          </p:cNvSpPr>
          <p:nvPr/>
        </p:nvSpPr>
        <p:spPr bwMode="auto">
          <a:xfrm>
            <a:off x="1563688" y="2781300"/>
            <a:ext cx="6048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10</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692250" name="Text Box 26"/>
          <p:cNvSpPr txBox="1">
            <a:spLocks noChangeArrowheads="1"/>
          </p:cNvSpPr>
          <p:nvPr/>
        </p:nvSpPr>
        <p:spPr bwMode="auto">
          <a:xfrm>
            <a:off x="2203450" y="1557338"/>
            <a:ext cx="4857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Times New Roman" panose="02020603050405020304" pitchFamily="18" charset="0"/>
              </a:rPr>
              <a:t>p</a:t>
            </a:r>
            <a:r>
              <a:rPr lang="en-US" altLang="zh-CN" sz="2800" b="1" i="1" baseline="-25000">
                <a:effectLst>
                  <a:outerShdw blurRad="38100" dist="38100" dir="2700000" algn="tl">
                    <a:srgbClr val="C0C0C0"/>
                  </a:outerShdw>
                </a:effectLst>
                <a:latin typeface="Times New Roman" panose="02020603050405020304" pitchFamily="18" charset="0"/>
              </a:rPr>
              <a:t>9</a:t>
            </a:r>
            <a:endParaRPr lang="en-US" altLang="zh-CN" sz="2800" b="1" i="1" baseline="-25000">
              <a:effectLst>
                <a:outerShdw blurRad="38100" dist="38100" dir="2700000" algn="tl">
                  <a:srgbClr val="C0C0C0"/>
                </a:outerShdw>
              </a:effectLst>
              <a:latin typeface="Times New Roman" panose="02020603050405020304" pitchFamily="18" charset="0"/>
            </a:endParaRPr>
          </a:p>
        </p:txBody>
      </p:sp>
      <p:sp>
        <p:nvSpPr>
          <p:cNvPr id="132121" name="Line 27"/>
          <p:cNvSpPr>
            <a:spLocks noChangeShapeType="1"/>
          </p:cNvSpPr>
          <p:nvPr/>
        </p:nvSpPr>
        <p:spPr bwMode="auto">
          <a:xfrm flipV="1">
            <a:off x="2908300" y="4437063"/>
            <a:ext cx="3071813" cy="720725"/>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2" name="Line 28"/>
          <p:cNvSpPr>
            <a:spLocks noChangeShapeType="1"/>
          </p:cNvSpPr>
          <p:nvPr/>
        </p:nvSpPr>
        <p:spPr bwMode="auto">
          <a:xfrm flipV="1">
            <a:off x="2908300" y="3933825"/>
            <a:ext cx="2432050" cy="1150938"/>
          </a:xfrm>
          <a:prstGeom prst="line">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3" name="Line 29"/>
          <p:cNvSpPr>
            <a:spLocks noChangeShapeType="1"/>
          </p:cNvSpPr>
          <p:nvPr/>
        </p:nvSpPr>
        <p:spPr bwMode="auto">
          <a:xfrm flipV="1">
            <a:off x="2908300" y="2924175"/>
            <a:ext cx="2751138" cy="2160588"/>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4" name="Line 30"/>
          <p:cNvSpPr>
            <a:spLocks noChangeShapeType="1"/>
          </p:cNvSpPr>
          <p:nvPr/>
        </p:nvSpPr>
        <p:spPr bwMode="auto">
          <a:xfrm flipV="1">
            <a:off x="2843213" y="2781300"/>
            <a:ext cx="2178050" cy="2303463"/>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5" name="Line 31"/>
          <p:cNvSpPr>
            <a:spLocks noChangeShapeType="1"/>
          </p:cNvSpPr>
          <p:nvPr/>
        </p:nvSpPr>
        <p:spPr bwMode="auto">
          <a:xfrm flipV="1">
            <a:off x="2843213" y="2997200"/>
            <a:ext cx="1473200" cy="2087563"/>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6" name="Line 32"/>
          <p:cNvSpPr>
            <a:spLocks noChangeShapeType="1"/>
          </p:cNvSpPr>
          <p:nvPr/>
        </p:nvSpPr>
        <p:spPr bwMode="auto">
          <a:xfrm flipV="1">
            <a:off x="2843213" y="2852738"/>
            <a:ext cx="896937" cy="223202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7" name="Line 33"/>
          <p:cNvSpPr>
            <a:spLocks noChangeShapeType="1"/>
          </p:cNvSpPr>
          <p:nvPr/>
        </p:nvSpPr>
        <p:spPr bwMode="auto">
          <a:xfrm flipV="1">
            <a:off x="2843213" y="1484313"/>
            <a:ext cx="769937" cy="360045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8" name="Line 34"/>
          <p:cNvSpPr>
            <a:spLocks noChangeShapeType="1"/>
          </p:cNvSpPr>
          <p:nvPr/>
        </p:nvSpPr>
        <p:spPr bwMode="auto">
          <a:xfrm flipV="1">
            <a:off x="2843213" y="3284538"/>
            <a:ext cx="192087" cy="180022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9" name="Line 35"/>
          <p:cNvSpPr>
            <a:spLocks noChangeShapeType="1"/>
          </p:cNvSpPr>
          <p:nvPr/>
        </p:nvSpPr>
        <p:spPr bwMode="auto">
          <a:xfrm flipH="1" flipV="1">
            <a:off x="2651125" y="2133600"/>
            <a:ext cx="128588" cy="2951163"/>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30" name="Line 36"/>
          <p:cNvSpPr>
            <a:spLocks noChangeShapeType="1"/>
          </p:cNvSpPr>
          <p:nvPr/>
        </p:nvSpPr>
        <p:spPr bwMode="auto">
          <a:xfrm flipH="1" flipV="1">
            <a:off x="2139950" y="3141663"/>
            <a:ext cx="638175" cy="19431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31" name="Line 37"/>
          <p:cNvSpPr>
            <a:spLocks noChangeShapeType="1"/>
          </p:cNvSpPr>
          <p:nvPr/>
        </p:nvSpPr>
        <p:spPr bwMode="auto">
          <a:xfrm flipV="1">
            <a:off x="2908300" y="4437063"/>
            <a:ext cx="3008313" cy="720725"/>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32" name="Line 39"/>
          <p:cNvSpPr>
            <a:spLocks noChangeShapeType="1"/>
          </p:cNvSpPr>
          <p:nvPr/>
        </p:nvSpPr>
        <p:spPr bwMode="auto">
          <a:xfrm>
            <a:off x="5722938" y="2924175"/>
            <a:ext cx="257175" cy="1512888"/>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33" name="Line 40"/>
          <p:cNvSpPr>
            <a:spLocks noChangeShapeType="1"/>
          </p:cNvSpPr>
          <p:nvPr/>
        </p:nvSpPr>
        <p:spPr bwMode="auto">
          <a:xfrm flipH="1" flipV="1">
            <a:off x="3676650" y="1484313"/>
            <a:ext cx="1982788" cy="1368425"/>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34" name="Line 46"/>
          <p:cNvSpPr>
            <a:spLocks noChangeShapeType="1"/>
          </p:cNvSpPr>
          <p:nvPr/>
        </p:nvSpPr>
        <p:spPr bwMode="auto">
          <a:xfrm flipH="1">
            <a:off x="2716213" y="1412875"/>
            <a:ext cx="831850" cy="647700"/>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2271" name="Line 47"/>
          <p:cNvSpPr>
            <a:spLocks noChangeShapeType="1"/>
          </p:cNvSpPr>
          <p:nvPr/>
        </p:nvSpPr>
        <p:spPr bwMode="auto">
          <a:xfrm flipH="1">
            <a:off x="2139950" y="2133600"/>
            <a:ext cx="447675" cy="935038"/>
          </a:xfrm>
          <a:prstGeom prst="line">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2273" name="Line 49"/>
          <p:cNvSpPr>
            <a:spLocks noChangeShapeType="1"/>
          </p:cNvSpPr>
          <p:nvPr/>
        </p:nvSpPr>
        <p:spPr bwMode="auto">
          <a:xfrm flipH="1">
            <a:off x="2203450" y="2133600"/>
            <a:ext cx="384175" cy="863600"/>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Rectangle 5"/>
          <p:cNvSpPr>
            <a:spLocks noChangeArrowheads="1"/>
          </p:cNvSpPr>
          <p:nvPr/>
        </p:nvSpPr>
        <p:spPr bwMode="auto">
          <a:xfrm>
            <a:off x="2195736" y="260648"/>
            <a:ext cx="3965575" cy="633413"/>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flatTx/>
          </a:bodyPr>
          <a:lstStyle/>
          <a:p>
            <a:pPr lvl="0" algn="ctr">
              <a:lnSpc>
                <a:spcPct val="85000"/>
              </a:lnSpc>
              <a:defRPr/>
            </a:pPr>
            <a:r>
              <a:rPr lang="en-US" altLang="zh-CN" sz="3600" b="1" dirty="0">
                <a:solidFill>
                  <a:schemeClr val="bg1"/>
                </a:solidFill>
                <a:effectLst/>
                <a:latin typeface="黑体" panose="02010609060101010101" pitchFamily="49" charset="-122"/>
                <a:ea typeface="黑体" panose="02010609060101010101" pitchFamily="49" charset="-122"/>
                <a:sym typeface="+mn-ea"/>
              </a:rPr>
              <a:t>Graham-Scan算法</a:t>
            </a:r>
            <a:endParaRPr lang="en-US" altLang="zh-CN" sz="36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2271"/>
                                        </p:tgtEl>
                                        <p:attrNameLst>
                                          <p:attrName>style.visibility</p:attrName>
                                        </p:attrNameLst>
                                      </p:cBhvr>
                                      <p:to>
                                        <p:strVal val="visible"/>
                                      </p:to>
                                    </p:set>
                                    <p:animEffect transition="in" filter="wipe(up)">
                                      <p:cBhvr>
                                        <p:cTn id="7" dur="500"/>
                                        <p:tgtEl>
                                          <p:spTgt spid="6922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92273"/>
                                        </p:tgtEl>
                                        <p:attrNameLst>
                                          <p:attrName>style.visibility</p:attrName>
                                        </p:attrNameLst>
                                      </p:cBhvr>
                                      <p:to>
                                        <p:strVal val="visible"/>
                                      </p:to>
                                    </p:set>
                                    <p:animEffect transition="in" filter="wipe(up)">
                                      <p:cBhvr>
                                        <p:cTn id="12" dur="500"/>
                                        <p:tgtEl>
                                          <p:spTgt spid="692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71" grpId="0" bldLvl="0" animBg="1"/>
      <p:bldP spid="692273"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4" name="Rectangle 4"/>
          <p:cNvSpPr>
            <a:spLocks noChangeArrowheads="1"/>
          </p:cNvSpPr>
          <p:nvPr/>
        </p:nvSpPr>
        <p:spPr bwMode="auto">
          <a:xfrm>
            <a:off x="109855" y="1247775"/>
            <a:ext cx="8960485" cy="4762500"/>
          </a:xfrm>
          <a:prstGeom prst="rect">
            <a:avLst/>
          </a:prstGeom>
          <a:solidFill>
            <a:schemeClr val="bg1"/>
          </a:soli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nSpc>
                <a:spcPct val="80000"/>
              </a:lnSpc>
              <a:spcBef>
                <a:spcPct val="20000"/>
              </a:spcBef>
              <a:buFontTx/>
              <a:buChar char="•"/>
              <a:defRPr/>
            </a:pPr>
            <a:r>
              <a:rPr lang="zh-CN" altLang="en-US" sz="2400" b="1" dirty="0">
                <a:effectLst>
                  <a:outerShdw blurRad="38100" dist="38100" dir="2700000" algn="tl">
                    <a:srgbClr val="C0C0C0"/>
                  </a:outerShdw>
                </a:effectLst>
                <a:latin typeface="宋体" panose="02010600030101010101" pitchFamily="2" charset="-122"/>
              </a:rPr>
              <a:t>算法</a:t>
            </a:r>
            <a:r>
              <a:rPr lang="en-US" altLang="zh-CN" sz="2400" b="1" dirty="0">
                <a:effectLst>
                  <a:outerShdw blurRad="38100" dist="38100" dir="2700000" algn="tl">
                    <a:srgbClr val="C0C0C0"/>
                  </a:outerShdw>
                </a:effectLst>
                <a:latin typeface="宋体" panose="02010600030101010101" pitchFamily="2" charset="-122"/>
              </a:rPr>
              <a:t>Graham-Scan(</a:t>
            </a:r>
            <a:r>
              <a:rPr lang="en-US" altLang="zh-CN" sz="2400" b="1" i="1" dirty="0">
                <a:effectLst>
                  <a:outerShdw blurRad="38100" dist="38100" dir="2700000" algn="tl">
                    <a:srgbClr val="C0C0C0"/>
                  </a:outerShdw>
                </a:effectLst>
                <a:latin typeface="宋体" panose="02010600030101010101" pitchFamily="2" charset="-122"/>
              </a:rPr>
              <a:t>Q</a:t>
            </a:r>
            <a:r>
              <a:rPr lang="en-US" altLang="zh-CN" sz="2400" b="1" dirty="0">
                <a:effectLst>
                  <a:outerShdw blurRad="38100" dist="38100" dir="2700000" algn="tl">
                    <a:srgbClr val="C0C0C0"/>
                  </a:outerShdw>
                </a:effectLst>
                <a:latin typeface="宋体" panose="02010600030101010101" pitchFamily="2" charset="-122"/>
              </a:rPr>
              <a:t>)  </a:t>
            </a:r>
            <a:endParaRPr lang="en-US" altLang="zh-CN" sz="2400" b="1" dirty="0">
              <a:effectLst>
                <a:outerShdw blurRad="38100" dist="38100" dir="2700000" algn="tl">
                  <a:srgbClr val="C0C0C0"/>
                </a:outerShdw>
              </a:effectLst>
              <a:latin typeface="宋体" panose="02010600030101010101" pitchFamily="2" charset="-122"/>
            </a:endParaRPr>
          </a:p>
          <a:p>
            <a:pPr marL="342900" indent="-342900">
              <a:lnSpc>
                <a:spcPct val="80000"/>
              </a:lnSpc>
              <a:spcBef>
                <a:spcPct val="20000"/>
              </a:spcBef>
              <a:defRPr/>
            </a:pPr>
            <a:r>
              <a:rPr lang="en-US" altLang="zh-CN" sz="2400" b="1" dirty="0">
                <a:solidFill>
                  <a:srgbClr val="CC0099"/>
                </a:solidFill>
                <a:effectLst>
                  <a:outerShdw blurRad="38100" dist="38100" dir="2700000" algn="tl">
                    <a:srgbClr val="C0C0C0"/>
                  </a:outerShdw>
                </a:effectLst>
                <a:latin typeface="宋体" panose="02010600030101010101" pitchFamily="2" charset="-122"/>
              </a:rPr>
              <a:t>/* </a:t>
            </a:r>
            <a:r>
              <a:rPr lang="zh-CN" altLang="en-US" sz="2400" b="1" dirty="0">
                <a:solidFill>
                  <a:srgbClr val="CC0099"/>
                </a:solidFill>
                <a:effectLst>
                  <a:outerShdw blurRad="38100" dist="38100" dir="2700000" algn="tl">
                    <a:srgbClr val="C0C0C0"/>
                  </a:outerShdw>
                </a:effectLst>
                <a:latin typeface="宋体" panose="02010600030101010101" pitchFamily="2" charset="-122"/>
              </a:rPr>
              <a:t>栈</a:t>
            </a:r>
            <a:r>
              <a:rPr lang="en-US" altLang="zh-CN" sz="2400" b="1" dirty="0">
                <a:solidFill>
                  <a:srgbClr val="CC0099"/>
                </a:solidFill>
                <a:effectLst>
                  <a:outerShdw blurRad="38100" dist="38100" dir="2700000" algn="tl">
                    <a:srgbClr val="C0C0C0"/>
                  </a:outerShdw>
                </a:effectLst>
                <a:latin typeface="宋体" panose="02010600030101010101" pitchFamily="2" charset="-122"/>
              </a:rPr>
              <a:t>S</a:t>
            </a:r>
            <a:r>
              <a:rPr lang="zh-CN" altLang="en-US" sz="2400" b="1" dirty="0">
                <a:solidFill>
                  <a:srgbClr val="CC0099"/>
                </a:solidFill>
                <a:effectLst>
                  <a:outerShdw blurRad="38100" dist="38100" dir="2700000" algn="tl">
                    <a:srgbClr val="C0C0C0"/>
                  </a:outerShdw>
                </a:effectLst>
                <a:latin typeface="宋体" panose="02010600030101010101" pitchFamily="2" charset="-122"/>
              </a:rPr>
              <a:t>从底到顶存储按逆时针方向排列的</a:t>
            </a:r>
            <a:r>
              <a:rPr lang="en-US" altLang="zh-CN" sz="2400" b="1" dirty="0">
                <a:solidFill>
                  <a:srgbClr val="CC0099"/>
                </a:solidFill>
                <a:effectLst>
                  <a:outerShdw blurRad="38100" dist="38100" dir="2700000" algn="tl">
                    <a:srgbClr val="C0C0C0"/>
                  </a:outerShdw>
                </a:effectLst>
                <a:latin typeface="宋体" panose="02010600030101010101" pitchFamily="2" charset="-122"/>
              </a:rPr>
              <a:t>CH(Q)</a:t>
            </a:r>
            <a:r>
              <a:rPr lang="zh-CN" altLang="en-US" sz="2400" b="1" dirty="0">
                <a:solidFill>
                  <a:srgbClr val="CC0099"/>
                </a:solidFill>
                <a:effectLst>
                  <a:outerShdw blurRad="38100" dist="38100" dir="2700000" algn="tl">
                    <a:srgbClr val="C0C0C0"/>
                  </a:outerShdw>
                </a:effectLst>
                <a:latin typeface="宋体" panose="02010600030101010101" pitchFamily="2" charset="-122"/>
              </a:rPr>
              <a:t>顶点 *</a:t>
            </a:r>
            <a:r>
              <a:rPr lang="en-US" altLang="zh-CN" sz="2400" b="1" dirty="0">
                <a:solidFill>
                  <a:srgbClr val="CC0099"/>
                </a:solidFill>
                <a:effectLst>
                  <a:outerShdw blurRad="38100" dist="38100" dir="2700000" algn="tl">
                    <a:srgbClr val="C0C0C0"/>
                  </a:outerShdw>
                </a:effectLst>
                <a:latin typeface="宋体" panose="02010600030101010101" pitchFamily="2" charset="-122"/>
              </a:rPr>
              <a:t>/</a:t>
            </a:r>
            <a:endParaRPr lang="en-US" altLang="zh-CN" sz="2400" b="1" dirty="0">
              <a:solidFill>
                <a:srgbClr val="CC0099"/>
              </a:solidFill>
              <a:effectLst>
                <a:outerShdw blurRad="38100" dist="38100" dir="2700000" algn="tl">
                  <a:srgbClr val="C0C0C0"/>
                </a:outerShdw>
              </a:effectLst>
              <a:latin typeface="宋体" panose="02010600030101010101" pitchFamily="2" charset="-122"/>
            </a:endParaRPr>
          </a:p>
          <a:p>
            <a:pPr marL="342900" indent="-342900">
              <a:lnSpc>
                <a:spcPct val="80000"/>
              </a:lnSpc>
              <a:spcBef>
                <a:spcPct val="20000"/>
              </a:spcBef>
              <a:defRPr/>
            </a:pPr>
            <a:r>
              <a:rPr lang="en-US" altLang="zh-CN" sz="2400" b="1" dirty="0">
                <a:solidFill>
                  <a:schemeClr val="tx1"/>
                </a:solidFill>
                <a:effectLst>
                  <a:outerShdw blurRad="38100" dist="38100" dir="2700000" algn="tl">
                    <a:srgbClr val="C0C0C0"/>
                  </a:outerShdw>
                </a:effectLst>
                <a:latin typeface="宋体" panose="02010600030101010101" pitchFamily="2" charset="-122"/>
              </a:rPr>
              <a:t>1. </a:t>
            </a:r>
            <a:r>
              <a:rPr lang="zh-CN" altLang="en-US" sz="2400" b="1" dirty="0">
                <a:solidFill>
                  <a:schemeClr val="tx1"/>
                </a:solidFill>
                <a:effectLst>
                  <a:outerShdw blurRad="38100" dist="38100" dir="2700000" algn="tl">
                    <a:srgbClr val="C0C0C0"/>
                  </a:outerShdw>
                </a:effectLst>
                <a:latin typeface="宋体" panose="02010600030101010101" pitchFamily="2" charset="-122"/>
              </a:rPr>
              <a:t>求</a:t>
            </a:r>
            <a:r>
              <a:rPr lang="en-US" altLang="zh-CN" sz="2400" b="1" i="1" dirty="0">
                <a:solidFill>
                  <a:schemeClr val="tx1"/>
                </a:solidFill>
                <a:effectLst>
                  <a:outerShdw blurRad="38100" dist="38100" dir="2700000" algn="tl">
                    <a:srgbClr val="C0C0C0"/>
                  </a:outerShdw>
                </a:effectLst>
                <a:latin typeface="宋体" panose="02010600030101010101" pitchFamily="2" charset="-122"/>
              </a:rPr>
              <a:t>Q</a:t>
            </a:r>
            <a:r>
              <a:rPr lang="zh-CN" altLang="en-US" sz="2400" b="1" dirty="0">
                <a:solidFill>
                  <a:schemeClr val="tx1"/>
                </a:solidFill>
                <a:effectLst>
                  <a:outerShdw blurRad="38100" dist="38100" dir="2700000" algn="tl">
                    <a:srgbClr val="C0C0C0"/>
                  </a:outerShdw>
                </a:effectLst>
                <a:latin typeface="宋体" panose="02010600030101010101" pitchFamily="2" charset="-122"/>
              </a:rPr>
              <a:t>中</a:t>
            </a:r>
            <a:r>
              <a:rPr lang="en-US" altLang="zh-CN" sz="2400" b="1" dirty="0">
                <a:solidFill>
                  <a:schemeClr val="tx1"/>
                </a:solidFill>
                <a:effectLst>
                  <a:outerShdw blurRad="38100" dist="38100" dir="2700000" algn="tl">
                    <a:srgbClr val="C0C0C0"/>
                  </a:outerShdw>
                </a:effectLst>
                <a:latin typeface="宋体" panose="02010600030101010101" pitchFamily="2" charset="-122"/>
              </a:rPr>
              <a:t>y-</a:t>
            </a:r>
            <a:r>
              <a:rPr lang="zh-CN" altLang="en-US" sz="2400" b="1" dirty="0">
                <a:solidFill>
                  <a:schemeClr val="tx1"/>
                </a:solidFill>
                <a:effectLst>
                  <a:outerShdw blurRad="38100" dist="38100" dir="2700000" algn="tl">
                    <a:srgbClr val="C0C0C0"/>
                  </a:outerShdw>
                </a:effectLst>
                <a:latin typeface="宋体" panose="02010600030101010101" pitchFamily="2" charset="-122"/>
              </a:rPr>
              <a:t>坐标值最小的点</a:t>
            </a:r>
            <a:r>
              <a:rPr lang="en-US" altLang="zh-CN" sz="2400" b="1" i="1" dirty="0">
                <a:solidFill>
                  <a:schemeClr val="tx1"/>
                </a:solidFill>
                <a:effectLst>
                  <a:outerShdw blurRad="38100" dist="38100" dir="2700000" algn="tl">
                    <a:srgbClr val="C0C0C0"/>
                  </a:outerShdw>
                </a:effectLst>
                <a:latin typeface="宋体" panose="02010600030101010101" pitchFamily="2" charset="-122"/>
              </a:rPr>
              <a:t>p</a:t>
            </a:r>
            <a:r>
              <a:rPr lang="en-US" altLang="zh-CN" sz="2400" b="1" i="1" baseline="-25000" dirty="0">
                <a:solidFill>
                  <a:schemeClr val="tx1"/>
                </a:solidFill>
                <a:effectLst>
                  <a:outerShdw blurRad="38100" dist="38100" dir="2700000" algn="tl">
                    <a:srgbClr val="C0C0C0"/>
                  </a:outerShdw>
                </a:effectLst>
                <a:latin typeface="宋体" panose="02010600030101010101" pitchFamily="2" charset="-122"/>
              </a:rPr>
              <a:t>0</a:t>
            </a:r>
            <a:r>
              <a:rPr lang="zh-CN" altLang="en-US" sz="2400" b="1" dirty="0">
                <a:solidFill>
                  <a:schemeClr val="tx1"/>
                </a:solidFill>
                <a:effectLst>
                  <a:outerShdw blurRad="38100" dist="38100" dir="2700000" algn="tl">
                    <a:srgbClr val="C0C0C0"/>
                  </a:outerShdw>
                </a:effectLst>
                <a:latin typeface="宋体" panose="02010600030101010101" pitchFamily="2" charset="-122"/>
              </a:rPr>
              <a:t>；</a:t>
            </a:r>
            <a:endParaRPr lang="zh-CN" altLang="en-US" sz="2400" b="1" dirty="0">
              <a:solidFill>
                <a:schemeClr val="tx1"/>
              </a:solidFill>
              <a:effectLst>
                <a:outerShdw blurRad="38100" dist="38100" dir="2700000" algn="tl">
                  <a:srgbClr val="C0C0C0"/>
                </a:outerShdw>
              </a:effectLst>
              <a:latin typeface="宋体" panose="02010600030101010101" pitchFamily="2" charset="-122"/>
            </a:endParaRPr>
          </a:p>
          <a:p>
            <a:pPr marL="342900" indent="-342900">
              <a:lnSpc>
                <a:spcPct val="80000"/>
              </a:lnSpc>
              <a:spcBef>
                <a:spcPct val="20000"/>
              </a:spcBef>
              <a:defRPr/>
            </a:pPr>
            <a:r>
              <a:rPr lang="en-US" altLang="zh-CN" sz="2400" b="1" dirty="0">
                <a:solidFill>
                  <a:schemeClr val="tx1"/>
                </a:solidFill>
                <a:effectLst>
                  <a:outerShdw blurRad="38100" dist="38100" dir="2700000" algn="tl">
                    <a:srgbClr val="C0C0C0"/>
                  </a:outerShdw>
                </a:effectLst>
                <a:latin typeface="宋体" panose="02010600030101010101" pitchFamily="2" charset="-122"/>
              </a:rPr>
              <a:t>2. </a:t>
            </a:r>
            <a:r>
              <a:rPr lang="zh-CN" altLang="en-US" sz="2400" b="1" dirty="0">
                <a:solidFill>
                  <a:schemeClr val="tx1"/>
                </a:solidFill>
                <a:effectLst>
                  <a:outerShdw blurRad="38100" dist="38100" dir="2700000" algn="tl">
                    <a:srgbClr val="C0C0C0"/>
                  </a:outerShdw>
                </a:effectLst>
                <a:latin typeface="宋体" panose="02010600030101010101" pitchFamily="2" charset="-122"/>
              </a:rPr>
              <a:t>按照与</a:t>
            </a:r>
            <a:r>
              <a:rPr lang="en-US" altLang="zh-CN" sz="2400" b="1" i="1" dirty="0">
                <a:solidFill>
                  <a:schemeClr val="tx1"/>
                </a:solidFill>
                <a:effectLst>
                  <a:outerShdw blurRad="38100" dist="38100" dir="2700000" algn="tl">
                    <a:srgbClr val="C0C0C0"/>
                  </a:outerShdw>
                </a:effectLst>
                <a:latin typeface="宋体" panose="02010600030101010101" pitchFamily="2" charset="-122"/>
              </a:rPr>
              <a:t>p</a:t>
            </a:r>
            <a:r>
              <a:rPr lang="en-US" altLang="zh-CN" sz="2400" b="1" i="1" baseline="-25000" dirty="0">
                <a:solidFill>
                  <a:schemeClr val="tx1"/>
                </a:solidFill>
                <a:effectLst>
                  <a:outerShdw blurRad="38100" dist="38100" dir="2700000" algn="tl">
                    <a:srgbClr val="C0C0C0"/>
                  </a:outerShdw>
                </a:effectLst>
                <a:latin typeface="宋体" panose="02010600030101010101" pitchFamily="2" charset="-122"/>
              </a:rPr>
              <a:t>0</a:t>
            </a:r>
            <a:r>
              <a:rPr lang="zh-CN" altLang="en-US" sz="2400" b="1" dirty="0">
                <a:solidFill>
                  <a:schemeClr val="tx1"/>
                </a:solidFill>
                <a:effectLst>
                  <a:outerShdw blurRad="38100" dist="38100" dir="2700000" algn="tl">
                    <a:srgbClr val="C0C0C0"/>
                  </a:outerShdw>
                </a:effectLst>
                <a:latin typeface="宋体" panose="02010600030101010101" pitchFamily="2" charset="-122"/>
              </a:rPr>
              <a:t>极角</a:t>
            </a:r>
            <a:r>
              <a:rPr lang="en-US" altLang="zh-CN" sz="2400" b="1" dirty="0">
                <a:solidFill>
                  <a:schemeClr val="tx1"/>
                </a:solidFill>
                <a:effectLst>
                  <a:outerShdw blurRad="38100" dist="38100" dir="2700000" algn="tl">
                    <a:srgbClr val="C0C0C0"/>
                  </a:outerShdw>
                </a:effectLst>
                <a:latin typeface="宋体" panose="02010600030101010101" pitchFamily="2" charset="-122"/>
              </a:rPr>
              <a:t>(</a:t>
            </a:r>
            <a:r>
              <a:rPr lang="zh-CN" altLang="en-US" sz="2400" b="1" dirty="0">
                <a:solidFill>
                  <a:schemeClr val="tx1"/>
                </a:solidFill>
                <a:effectLst>
                  <a:outerShdw blurRad="38100" dist="38100" dir="2700000" algn="tl">
                    <a:srgbClr val="C0C0C0"/>
                  </a:outerShdw>
                </a:effectLst>
                <a:latin typeface="宋体" panose="02010600030101010101" pitchFamily="2" charset="-122"/>
              </a:rPr>
              <a:t>逆时针方向</a:t>
            </a:r>
            <a:r>
              <a:rPr lang="en-US" altLang="zh-CN" sz="2400" b="1" dirty="0">
                <a:solidFill>
                  <a:schemeClr val="tx1"/>
                </a:solidFill>
                <a:effectLst>
                  <a:outerShdw blurRad="38100" dist="38100" dir="2700000" algn="tl">
                    <a:srgbClr val="C0C0C0"/>
                  </a:outerShdw>
                </a:effectLst>
                <a:latin typeface="宋体" panose="02010600030101010101" pitchFamily="2" charset="-122"/>
              </a:rPr>
              <a:t>)</a:t>
            </a:r>
            <a:r>
              <a:rPr lang="zh-CN" altLang="en-US" sz="2400" b="1" dirty="0">
                <a:solidFill>
                  <a:schemeClr val="tx1"/>
                </a:solidFill>
                <a:effectLst>
                  <a:outerShdw blurRad="38100" dist="38100" dir="2700000" algn="tl">
                    <a:srgbClr val="C0C0C0"/>
                  </a:outerShdw>
                </a:effectLst>
                <a:latin typeface="宋体" panose="02010600030101010101" pitchFamily="2" charset="-122"/>
              </a:rPr>
              <a:t>大小排序</a:t>
            </a:r>
            <a:r>
              <a:rPr lang="en-US" altLang="zh-CN" sz="2400" b="1" i="1" dirty="0">
                <a:solidFill>
                  <a:schemeClr val="tx1"/>
                </a:solidFill>
                <a:effectLst>
                  <a:outerShdw blurRad="38100" dist="38100" dir="2700000" algn="tl">
                    <a:srgbClr val="C0C0C0"/>
                  </a:outerShdw>
                </a:effectLst>
                <a:latin typeface="宋体" panose="02010600030101010101" pitchFamily="2" charset="-122"/>
              </a:rPr>
              <a:t>Q</a:t>
            </a:r>
            <a:r>
              <a:rPr lang="zh-CN" altLang="en-US" sz="2400" b="1" dirty="0">
                <a:solidFill>
                  <a:schemeClr val="tx1"/>
                </a:solidFill>
                <a:effectLst>
                  <a:outerShdw blurRad="38100" dist="38100" dir="2700000" algn="tl">
                    <a:srgbClr val="C0C0C0"/>
                  </a:outerShdw>
                </a:effectLst>
                <a:latin typeface="宋体" panose="02010600030101010101" pitchFamily="2" charset="-122"/>
              </a:rPr>
              <a:t>中其余点，结果为</a:t>
            </a:r>
            <a:r>
              <a:rPr lang="en-US" altLang="zh-CN" sz="2400" b="1" dirty="0">
                <a:solidFill>
                  <a:schemeClr val="tx1"/>
                </a:solidFill>
                <a:effectLst>
                  <a:outerShdw blurRad="38100" dist="38100" dir="2700000" algn="tl">
                    <a:srgbClr val="C0C0C0"/>
                  </a:outerShdw>
                </a:effectLst>
                <a:latin typeface="宋体" panose="02010600030101010101" pitchFamily="2" charset="-122"/>
              </a:rPr>
              <a:t>&lt;</a:t>
            </a:r>
            <a:r>
              <a:rPr lang="en-US" altLang="zh-CN" sz="2400" b="1" i="1" dirty="0">
                <a:solidFill>
                  <a:schemeClr val="tx1"/>
                </a:solidFill>
                <a:effectLst>
                  <a:outerShdw blurRad="38100" dist="38100" dir="2700000" algn="tl">
                    <a:srgbClr val="C0C0C0"/>
                  </a:outerShdw>
                </a:effectLst>
                <a:latin typeface="宋体" panose="02010600030101010101" pitchFamily="2" charset="-122"/>
              </a:rPr>
              <a:t>p</a:t>
            </a:r>
            <a:r>
              <a:rPr lang="en-US" altLang="zh-CN" sz="2400" b="1" i="1" baseline="-25000" dirty="0">
                <a:solidFill>
                  <a:schemeClr val="tx1"/>
                </a:solidFill>
                <a:effectLst>
                  <a:outerShdw blurRad="38100" dist="38100" dir="2700000" algn="tl">
                    <a:srgbClr val="C0C0C0"/>
                  </a:outerShdw>
                </a:effectLst>
                <a:latin typeface="宋体" panose="02010600030101010101" pitchFamily="2" charset="-122"/>
              </a:rPr>
              <a:t>1</a:t>
            </a:r>
            <a:r>
              <a:rPr lang="en-US" altLang="zh-CN" sz="2400" b="1" i="1" dirty="0">
                <a:solidFill>
                  <a:schemeClr val="tx1"/>
                </a:solidFill>
                <a:effectLst>
                  <a:outerShdw blurRad="38100" dist="38100" dir="2700000" algn="tl">
                    <a:srgbClr val="C0C0C0"/>
                  </a:outerShdw>
                </a:effectLst>
                <a:latin typeface="宋体" panose="02010600030101010101" pitchFamily="2" charset="-122"/>
              </a:rPr>
              <a:t>, p</a:t>
            </a:r>
            <a:r>
              <a:rPr lang="en-US" altLang="zh-CN" sz="2400" b="1" i="1" baseline="-25000" dirty="0">
                <a:solidFill>
                  <a:schemeClr val="tx1"/>
                </a:solidFill>
                <a:effectLst>
                  <a:outerShdw blurRad="38100" dist="38100" dir="2700000" algn="tl">
                    <a:srgbClr val="C0C0C0"/>
                  </a:outerShdw>
                </a:effectLst>
                <a:latin typeface="宋体" panose="02010600030101010101" pitchFamily="2" charset="-122"/>
              </a:rPr>
              <a:t>2</a:t>
            </a:r>
            <a:r>
              <a:rPr lang="en-US" altLang="zh-CN" sz="2400" b="1" i="1" dirty="0">
                <a:solidFill>
                  <a:schemeClr val="tx1"/>
                </a:solidFill>
                <a:effectLst>
                  <a:outerShdw blurRad="38100" dist="38100" dir="2700000" algn="tl">
                    <a:srgbClr val="C0C0C0"/>
                  </a:outerShdw>
                </a:effectLst>
                <a:latin typeface="宋体" panose="02010600030101010101" pitchFamily="2" charset="-122"/>
              </a:rPr>
              <a:t>, …, p</a:t>
            </a:r>
            <a:r>
              <a:rPr lang="en-US" altLang="zh-CN" sz="2400" b="1" i="1" baseline="-25000" dirty="0">
                <a:solidFill>
                  <a:schemeClr val="tx1"/>
                </a:solidFill>
                <a:effectLst>
                  <a:outerShdw blurRad="38100" dist="38100" dir="2700000" algn="tl">
                    <a:srgbClr val="C0C0C0"/>
                  </a:outerShdw>
                </a:effectLst>
                <a:latin typeface="宋体" panose="02010600030101010101" pitchFamily="2" charset="-122"/>
              </a:rPr>
              <a:t>m</a:t>
            </a:r>
            <a:r>
              <a:rPr lang="en-US" altLang="zh-CN" sz="2400" b="1" dirty="0">
                <a:solidFill>
                  <a:schemeClr val="tx1"/>
                </a:solidFill>
                <a:effectLst>
                  <a:outerShdw blurRad="38100" dist="38100" dir="2700000" algn="tl">
                    <a:srgbClr val="C0C0C0"/>
                  </a:outerShdw>
                </a:effectLst>
                <a:latin typeface="宋体" panose="02010600030101010101" pitchFamily="2" charset="-122"/>
              </a:rPr>
              <a:t>&gt;</a:t>
            </a:r>
            <a:r>
              <a:rPr lang="zh-CN" altLang="en-US" sz="2400" b="1" dirty="0">
                <a:solidFill>
                  <a:schemeClr val="tx1"/>
                </a:solidFill>
                <a:effectLst>
                  <a:outerShdw blurRad="38100" dist="38100" dir="2700000" algn="tl">
                    <a:srgbClr val="C0C0C0"/>
                  </a:outerShdw>
                </a:effectLst>
                <a:latin typeface="宋体" panose="02010600030101010101" pitchFamily="2" charset="-122"/>
              </a:rPr>
              <a:t>；</a:t>
            </a:r>
            <a:endParaRPr lang="zh-CN" altLang="en-US" sz="2400" b="1" dirty="0">
              <a:solidFill>
                <a:schemeClr val="tx1"/>
              </a:solidFill>
              <a:effectLst>
                <a:outerShdw blurRad="38100" dist="38100" dir="2700000" algn="tl">
                  <a:srgbClr val="C0C0C0"/>
                </a:outerShdw>
              </a:effectLst>
              <a:latin typeface="宋体" panose="02010600030101010101" pitchFamily="2" charset="-122"/>
            </a:endParaRPr>
          </a:p>
          <a:p>
            <a:pPr marL="342900" indent="-342900">
              <a:lnSpc>
                <a:spcPct val="80000"/>
              </a:lnSpc>
              <a:spcBef>
                <a:spcPct val="20000"/>
              </a:spcBef>
              <a:defRPr/>
            </a:pPr>
            <a:r>
              <a:rPr lang="en-US" altLang="zh-CN" sz="2400" b="1" dirty="0">
                <a:solidFill>
                  <a:schemeClr val="tx1"/>
                </a:solidFill>
                <a:effectLst>
                  <a:outerShdw blurRad="38100" dist="38100" dir="2700000" algn="tl">
                    <a:srgbClr val="C0C0C0"/>
                  </a:outerShdw>
                </a:effectLst>
                <a:latin typeface="宋体" panose="02010600030101010101" pitchFamily="2" charset="-122"/>
              </a:rPr>
              <a:t>3.  Push(</a:t>
            </a:r>
            <a:r>
              <a:rPr lang="en-US" altLang="zh-CN" sz="2400" b="1" i="1" dirty="0">
                <a:solidFill>
                  <a:schemeClr val="tx1"/>
                </a:solidFill>
                <a:effectLst>
                  <a:outerShdw blurRad="38100" dist="38100" dir="2700000" algn="tl">
                    <a:srgbClr val="C0C0C0"/>
                  </a:outerShdw>
                </a:effectLst>
                <a:latin typeface="宋体" panose="02010600030101010101" pitchFamily="2" charset="-122"/>
              </a:rPr>
              <a:t>p</a:t>
            </a:r>
            <a:r>
              <a:rPr lang="en-US" altLang="zh-CN" sz="2400" b="1" i="1" baseline="-25000" dirty="0">
                <a:solidFill>
                  <a:schemeClr val="tx1"/>
                </a:solidFill>
                <a:effectLst>
                  <a:outerShdw blurRad="38100" dist="38100" dir="2700000" algn="tl">
                    <a:srgbClr val="C0C0C0"/>
                  </a:outerShdw>
                </a:effectLst>
                <a:latin typeface="宋体" panose="02010600030101010101" pitchFamily="2" charset="-122"/>
              </a:rPr>
              <a:t>0</a:t>
            </a:r>
            <a:r>
              <a:rPr lang="en-US" altLang="zh-CN" sz="2400" b="1" i="1" dirty="0">
                <a:solidFill>
                  <a:schemeClr val="tx1"/>
                </a:solidFill>
                <a:effectLst>
                  <a:outerShdw blurRad="38100" dist="38100" dir="2700000" algn="tl">
                    <a:srgbClr val="C0C0C0"/>
                  </a:outerShdw>
                </a:effectLst>
                <a:latin typeface="宋体" panose="02010600030101010101" pitchFamily="2" charset="-122"/>
              </a:rPr>
              <a:t>, S</a:t>
            </a:r>
            <a:r>
              <a:rPr lang="en-US" altLang="zh-CN" sz="2400" b="1" dirty="0">
                <a:solidFill>
                  <a:schemeClr val="tx1"/>
                </a:solidFill>
                <a:effectLst>
                  <a:outerShdw blurRad="38100" dist="38100" dir="2700000" algn="tl">
                    <a:srgbClr val="C0C0C0"/>
                  </a:outerShdw>
                </a:effectLst>
                <a:latin typeface="宋体" panose="02010600030101010101" pitchFamily="2" charset="-122"/>
              </a:rPr>
              <a:t>); Push(</a:t>
            </a:r>
            <a:r>
              <a:rPr lang="en-US" altLang="zh-CN" sz="2400" b="1" i="1" dirty="0">
                <a:solidFill>
                  <a:schemeClr val="tx1"/>
                </a:solidFill>
                <a:effectLst>
                  <a:outerShdw blurRad="38100" dist="38100" dir="2700000" algn="tl">
                    <a:srgbClr val="C0C0C0"/>
                  </a:outerShdw>
                </a:effectLst>
                <a:latin typeface="宋体" panose="02010600030101010101" pitchFamily="2" charset="-122"/>
              </a:rPr>
              <a:t>p</a:t>
            </a:r>
            <a:r>
              <a:rPr lang="en-US" altLang="zh-CN" sz="2400" b="1" i="1" baseline="-25000" dirty="0">
                <a:solidFill>
                  <a:schemeClr val="tx1"/>
                </a:solidFill>
                <a:effectLst>
                  <a:outerShdw blurRad="38100" dist="38100" dir="2700000" algn="tl">
                    <a:srgbClr val="C0C0C0"/>
                  </a:outerShdw>
                </a:effectLst>
                <a:latin typeface="宋体" panose="02010600030101010101" pitchFamily="2" charset="-122"/>
              </a:rPr>
              <a:t>1</a:t>
            </a:r>
            <a:r>
              <a:rPr lang="en-US" altLang="zh-CN" sz="2400" b="1" i="1" dirty="0">
                <a:solidFill>
                  <a:schemeClr val="tx1"/>
                </a:solidFill>
                <a:effectLst>
                  <a:outerShdw blurRad="38100" dist="38100" dir="2700000" algn="tl">
                    <a:srgbClr val="C0C0C0"/>
                  </a:outerShdw>
                </a:effectLst>
                <a:latin typeface="宋体" panose="02010600030101010101" pitchFamily="2" charset="-122"/>
              </a:rPr>
              <a:t>, S</a:t>
            </a:r>
            <a:r>
              <a:rPr lang="en-US" altLang="zh-CN" sz="2400" b="1" dirty="0">
                <a:solidFill>
                  <a:schemeClr val="tx1"/>
                </a:solidFill>
                <a:effectLst>
                  <a:outerShdw blurRad="38100" dist="38100" dir="2700000" algn="tl">
                    <a:srgbClr val="C0C0C0"/>
                  </a:outerShdw>
                </a:effectLst>
                <a:latin typeface="宋体" panose="02010600030101010101" pitchFamily="2" charset="-122"/>
              </a:rPr>
              <a:t>); Push(</a:t>
            </a:r>
            <a:r>
              <a:rPr lang="en-US" altLang="zh-CN" sz="2400" b="1" i="1" dirty="0">
                <a:solidFill>
                  <a:schemeClr val="tx1"/>
                </a:solidFill>
                <a:effectLst>
                  <a:outerShdw blurRad="38100" dist="38100" dir="2700000" algn="tl">
                    <a:srgbClr val="C0C0C0"/>
                  </a:outerShdw>
                </a:effectLst>
                <a:latin typeface="宋体" panose="02010600030101010101" pitchFamily="2" charset="-122"/>
              </a:rPr>
              <a:t>p</a:t>
            </a:r>
            <a:r>
              <a:rPr lang="en-US" altLang="zh-CN" sz="2400" b="1" i="1" baseline="-25000" dirty="0">
                <a:solidFill>
                  <a:schemeClr val="tx1"/>
                </a:solidFill>
                <a:effectLst>
                  <a:outerShdw blurRad="38100" dist="38100" dir="2700000" algn="tl">
                    <a:srgbClr val="C0C0C0"/>
                  </a:outerShdw>
                </a:effectLst>
                <a:latin typeface="宋体" panose="02010600030101010101" pitchFamily="2" charset="-122"/>
              </a:rPr>
              <a:t>2</a:t>
            </a:r>
            <a:r>
              <a:rPr lang="en-US" altLang="zh-CN" sz="2400" b="1" i="1" dirty="0">
                <a:solidFill>
                  <a:schemeClr val="tx1"/>
                </a:solidFill>
                <a:effectLst>
                  <a:outerShdw blurRad="38100" dist="38100" dir="2700000" algn="tl">
                    <a:srgbClr val="C0C0C0"/>
                  </a:outerShdw>
                </a:effectLst>
                <a:latin typeface="宋体" panose="02010600030101010101" pitchFamily="2" charset="-122"/>
              </a:rPr>
              <a:t>, S</a:t>
            </a:r>
            <a:r>
              <a:rPr lang="en-US" altLang="zh-CN" sz="2400" b="1" dirty="0">
                <a:solidFill>
                  <a:schemeClr val="tx1"/>
                </a:solidFill>
                <a:effectLst>
                  <a:outerShdw blurRad="38100" dist="38100" dir="2700000" algn="tl">
                    <a:srgbClr val="C0C0C0"/>
                  </a:outerShdw>
                </a:effectLst>
                <a:latin typeface="宋体" panose="02010600030101010101" pitchFamily="2" charset="-122"/>
              </a:rPr>
              <a:t>);</a:t>
            </a:r>
            <a:endParaRPr lang="en-US" altLang="zh-CN" sz="2400" b="1" dirty="0">
              <a:solidFill>
                <a:schemeClr val="tx1"/>
              </a:solidFill>
              <a:effectLst>
                <a:outerShdw blurRad="38100" dist="38100" dir="2700000" algn="tl">
                  <a:srgbClr val="C0C0C0"/>
                </a:outerShdw>
              </a:effectLst>
              <a:latin typeface="宋体" panose="02010600030101010101" pitchFamily="2" charset="-122"/>
            </a:endParaRPr>
          </a:p>
          <a:p>
            <a:pPr marL="342900" indent="-342900">
              <a:lnSpc>
                <a:spcPct val="80000"/>
              </a:lnSpc>
              <a:spcBef>
                <a:spcPct val="20000"/>
              </a:spcBef>
              <a:defRPr/>
            </a:pPr>
            <a:r>
              <a:rPr lang="en-US" altLang="zh-CN" sz="2400" b="1" dirty="0">
                <a:solidFill>
                  <a:schemeClr val="tx1"/>
                </a:solidFill>
                <a:effectLst>
                  <a:outerShdw blurRad="38100" dist="38100" dir="2700000" algn="tl">
                    <a:srgbClr val="C0C0C0"/>
                  </a:outerShdw>
                </a:effectLst>
                <a:latin typeface="宋体" panose="02010600030101010101" pitchFamily="2" charset="-122"/>
              </a:rPr>
              <a:t>4.  FOR  i=3  TO  m  DO</a:t>
            </a:r>
            <a:endParaRPr lang="en-US" altLang="zh-CN" sz="2400" b="1" dirty="0">
              <a:solidFill>
                <a:schemeClr val="tx1"/>
              </a:solidFill>
              <a:effectLst>
                <a:outerShdw blurRad="38100" dist="38100" dir="2700000" algn="tl">
                  <a:srgbClr val="C0C0C0"/>
                </a:outerShdw>
              </a:effectLst>
              <a:latin typeface="宋体" panose="02010600030101010101" pitchFamily="2" charset="-122"/>
            </a:endParaRPr>
          </a:p>
          <a:p>
            <a:pPr marL="342900" indent="-342900">
              <a:lnSpc>
                <a:spcPct val="80000"/>
              </a:lnSpc>
              <a:spcBef>
                <a:spcPct val="20000"/>
              </a:spcBef>
              <a:defRPr/>
            </a:pPr>
            <a:r>
              <a:rPr lang="en-US" altLang="zh-CN" sz="2400" b="1" dirty="0">
                <a:solidFill>
                  <a:schemeClr val="tx1"/>
                </a:solidFill>
                <a:effectLst>
                  <a:outerShdw blurRad="38100" dist="38100" dir="2700000" algn="tl">
                    <a:srgbClr val="C0C0C0"/>
                  </a:outerShdw>
                </a:effectLst>
                <a:latin typeface="宋体" panose="02010600030101010101" pitchFamily="2" charset="-122"/>
              </a:rPr>
              <a:t>5.  While  Next-to-top(</a:t>
            </a:r>
            <a:r>
              <a:rPr lang="en-US" altLang="zh-CN" sz="2400" b="1" i="1" dirty="0">
                <a:solidFill>
                  <a:schemeClr val="tx1"/>
                </a:solidFill>
                <a:effectLst>
                  <a:outerShdw blurRad="38100" dist="38100" dir="2700000" algn="tl">
                    <a:srgbClr val="C0C0C0"/>
                  </a:outerShdw>
                </a:effectLst>
                <a:latin typeface="宋体" panose="02010600030101010101" pitchFamily="2" charset="-122"/>
              </a:rPr>
              <a:t>S</a:t>
            </a:r>
            <a:r>
              <a:rPr lang="en-US" altLang="zh-CN" sz="2400" b="1" dirty="0">
                <a:solidFill>
                  <a:schemeClr val="tx1"/>
                </a:solidFill>
                <a:effectLst>
                  <a:outerShdw blurRad="38100" dist="38100" dir="2700000" algn="tl">
                    <a:srgbClr val="C0C0C0"/>
                  </a:outerShdw>
                </a:effectLst>
                <a:latin typeface="宋体" panose="02010600030101010101" pitchFamily="2" charset="-122"/>
              </a:rPr>
              <a:t>)</a:t>
            </a:r>
            <a:r>
              <a:rPr lang="zh-CN" altLang="en-US" sz="2400" b="1" dirty="0">
                <a:solidFill>
                  <a:schemeClr val="tx1"/>
                </a:solidFill>
                <a:effectLst>
                  <a:outerShdw blurRad="38100" dist="38100" dir="2700000" algn="tl">
                    <a:srgbClr val="C0C0C0"/>
                  </a:outerShdw>
                </a:effectLst>
                <a:latin typeface="宋体" panose="02010600030101010101" pitchFamily="2" charset="-122"/>
              </a:rPr>
              <a:t>、</a:t>
            </a:r>
            <a:r>
              <a:rPr lang="en-US" altLang="zh-CN" sz="2400" b="1" dirty="0">
                <a:solidFill>
                  <a:schemeClr val="tx1"/>
                </a:solidFill>
                <a:effectLst>
                  <a:outerShdw blurRad="38100" dist="38100" dir="2700000" algn="tl">
                    <a:srgbClr val="C0C0C0"/>
                  </a:outerShdw>
                </a:effectLst>
                <a:latin typeface="宋体" panose="02010600030101010101" pitchFamily="2" charset="-122"/>
              </a:rPr>
              <a:t>Top(</a:t>
            </a:r>
            <a:r>
              <a:rPr lang="en-US" altLang="zh-CN" sz="2400" b="1" i="1" dirty="0">
                <a:solidFill>
                  <a:schemeClr val="tx1"/>
                </a:solidFill>
                <a:effectLst>
                  <a:outerShdw blurRad="38100" dist="38100" dir="2700000" algn="tl">
                    <a:srgbClr val="C0C0C0"/>
                  </a:outerShdw>
                </a:effectLst>
                <a:latin typeface="宋体" panose="02010600030101010101" pitchFamily="2" charset="-122"/>
              </a:rPr>
              <a:t>S</a:t>
            </a:r>
            <a:r>
              <a:rPr lang="en-US" altLang="zh-CN" sz="2400" b="1" dirty="0">
                <a:solidFill>
                  <a:schemeClr val="tx1"/>
                </a:solidFill>
                <a:effectLst>
                  <a:outerShdw blurRad="38100" dist="38100" dir="2700000" algn="tl">
                    <a:srgbClr val="C0C0C0"/>
                  </a:outerShdw>
                </a:effectLst>
                <a:latin typeface="宋体" panose="02010600030101010101" pitchFamily="2" charset="-122"/>
              </a:rPr>
              <a:t>)</a:t>
            </a:r>
            <a:r>
              <a:rPr lang="zh-CN" altLang="en-US" sz="2400" b="1" dirty="0">
                <a:solidFill>
                  <a:schemeClr val="tx1"/>
                </a:solidFill>
                <a:effectLst>
                  <a:outerShdw blurRad="38100" dist="38100" dir="2700000" algn="tl">
                    <a:srgbClr val="C0C0C0"/>
                  </a:outerShdw>
                </a:effectLst>
                <a:latin typeface="宋体" panose="02010600030101010101" pitchFamily="2" charset="-122"/>
              </a:rPr>
              <a:t>和</a:t>
            </a:r>
            <a:r>
              <a:rPr lang="en-US" altLang="zh-CN" sz="2400" b="1" i="1" dirty="0">
                <a:solidFill>
                  <a:schemeClr val="tx1"/>
                </a:solidFill>
                <a:effectLst>
                  <a:outerShdw blurRad="38100" dist="38100" dir="2700000" algn="tl">
                    <a:srgbClr val="C0C0C0"/>
                  </a:outerShdw>
                </a:effectLst>
                <a:latin typeface="宋体" panose="02010600030101010101" pitchFamily="2" charset="-122"/>
              </a:rPr>
              <a:t>p</a:t>
            </a:r>
            <a:r>
              <a:rPr lang="en-US" altLang="zh-CN" sz="2400" b="1" i="1" baseline="-25000" dirty="0">
                <a:solidFill>
                  <a:schemeClr val="tx1"/>
                </a:solidFill>
                <a:effectLst>
                  <a:outerShdw blurRad="38100" dist="38100" dir="2700000" algn="tl">
                    <a:srgbClr val="C0C0C0"/>
                  </a:outerShdw>
                </a:effectLst>
                <a:latin typeface="宋体" panose="02010600030101010101" pitchFamily="2" charset="-122"/>
              </a:rPr>
              <a:t>i</a:t>
            </a:r>
            <a:r>
              <a:rPr lang="zh-CN" altLang="en-US" sz="2400" b="1" dirty="0">
                <a:solidFill>
                  <a:schemeClr val="tx1"/>
                </a:solidFill>
                <a:effectLst>
                  <a:outerShdw blurRad="38100" dist="38100" dir="2700000" algn="tl">
                    <a:srgbClr val="C0C0C0"/>
                  </a:outerShdw>
                </a:effectLst>
                <a:latin typeface="宋体" panose="02010600030101010101" pitchFamily="2" charset="-122"/>
              </a:rPr>
              <a:t>形成非左移动  </a:t>
            </a:r>
            <a:r>
              <a:rPr lang="en-US" altLang="zh-CN" sz="2400" b="1" dirty="0">
                <a:solidFill>
                  <a:schemeClr val="tx1"/>
                </a:solidFill>
                <a:effectLst>
                  <a:outerShdw blurRad="38100" dist="38100" dir="2700000" algn="tl">
                    <a:srgbClr val="C0C0C0"/>
                  </a:outerShdw>
                </a:effectLst>
                <a:latin typeface="宋体" panose="02010600030101010101" pitchFamily="2" charset="-122"/>
              </a:rPr>
              <a:t>Do</a:t>
            </a:r>
            <a:endParaRPr lang="en-US" altLang="zh-CN" sz="2400" b="1" dirty="0">
              <a:solidFill>
                <a:schemeClr val="tx1"/>
              </a:solidFill>
              <a:effectLst>
                <a:outerShdw blurRad="38100" dist="38100" dir="2700000" algn="tl">
                  <a:srgbClr val="C0C0C0"/>
                </a:outerShdw>
              </a:effectLst>
              <a:latin typeface="宋体" panose="02010600030101010101" pitchFamily="2" charset="-122"/>
            </a:endParaRPr>
          </a:p>
          <a:p>
            <a:pPr marL="342900" indent="-342900">
              <a:lnSpc>
                <a:spcPct val="80000"/>
              </a:lnSpc>
              <a:spcBef>
                <a:spcPct val="20000"/>
              </a:spcBef>
              <a:defRPr/>
            </a:pPr>
            <a:r>
              <a:rPr lang="en-US" altLang="zh-CN" sz="2400" b="1" dirty="0">
                <a:solidFill>
                  <a:schemeClr val="tx1"/>
                </a:solidFill>
                <a:effectLst>
                  <a:outerShdw blurRad="38100" dist="38100" dir="2700000" algn="tl">
                    <a:srgbClr val="C0C0C0"/>
                  </a:outerShdw>
                </a:effectLst>
                <a:latin typeface="宋体" panose="02010600030101010101" pitchFamily="2" charset="-122"/>
              </a:rPr>
              <a:t>6.  Pop(S);</a:t>
            </a:r>
            <a:endParaRPr lang="en-US" altLang="zh-CN" sz="2400" b="1" dirty="0">
              <a:solidFill>
                <a:schemeClr val="tx1"/>
              </a:solidFill>
              <a:effectLst>
                <a:outerShdw blurRad="38100" dist="38100" dir="2700000" algn="tl">
                  <a:srgbClr val="C0C0C0"/>
                </a:outerShdw>
              </a:effectLst>
              <a:latin typeface="宋体" panose="02010600030101010101" pitchFamily="2" charset="-122"/>
            </a:endParaRPr>
          </a:p>
          <a:p>
            <a:pPr marL="342900" indent="-342900">
              <a:lnSpc>
                <a:spcPct val="80000"/>
              </a:lnSpc>
              <a:spcBef>
                <a:spcPct val="20000"/>
              </a:spcBef>
              <a:defRPr/>
            </a:pPr>
            <a:r>
              <a:rPr lang="en-US" altLang="zh-CN" sz="2400" b="1" dirty="0">
                <a:solidFill>
                  <a:schemeClr val="tx1"/>
                </a:solidFill>
                <a:effectLst>
                  <a:outerShdw blurRad="38100" dist="38100" dir="2700000" algn="tl">
                    <a:srgbClr val="C0C0C0"/>
                  </a:outerShdw>
                </a:effectLst>
                <a:latin typeface="宋体" panose="02010600030101010101" pitchFamily="2" charset="-122"/>
              </a:rPr>
              <a:t>7.  Push(</a:t>
            </a:r>
            <a:r>
              <a:rPr lang="en-US" altLang="zh-CN" sz="2400" b="1" i="1" dirty="0">
                <a:solidFill>
                  <a:schemeClr val="tx1"/>
                </a:solidFill>
                <a:effectLst>
                  <a:outerShdw blurRad="38100" dist="38100" dir="2700000" algn="tl">
                    <a:srgbClr val="C0C0C0"/>
                  </a:outerShdw>
                </a:effectLst>
                <a:latin typeface="宋体" panose="02010600030101010101" pitchFamily="2" charset="-122"/>
              </a:rPr>
              <a:t>p</a:t>
            </a:r>
            <a:r>
              <a:rPr lang="en-US" altLang="zh-CN" sz="2400" b="1" i="1" baseline="-25000" dirty="0">
                <a:solidFill>
                  <a:schemeClr val="tx1"/>
                </a:solidFill>
                <a:effectLst>
                  <a:outerShdw blurRad="38100" dist="38100" dir="2700000" algn="tl">
                    <a:srgbClr val="C0C0C0"/>
                  </a:outerShdw>
                </a:effectLst>
                <a:latin typeface="宋体" panose="02010600030101010101" pitchFamily="2" charset="-122"/>
              </a:rPr>
              <a:t>i</a:t>
            </a:r>
            <a:r>
              <a:rPr lang="en-US" altLang="zh-CN" sz="2400" b="1" i="1" dirty="0">
                <a:solidFill>
                  <a:schemeClr val="tx1"/>
                </a:solidFill>
                <a:effectLst>
                  <a:outerShdw blurRad="38100" dist="38100" dir="2700000" algn="tl">
                    <a:srgbClr val="C0C0C0"/>
                  </a:outerShdw>
                </a:effectLst>
                <a:latin typeface="宋体" panose="02010600030101010101" pitchFamily="2" charset="-122"/>
              </a:rPr>
              <a:t>, S</a:t>
            </a:r>
            <a:r>
              <a:rPr lang="en-US" altLang="zh-CN" sz="2400" b="1" dirty="0">
                <a:solidFill>
                  <a:schemeClr val="tx1"/>
                </a:solidFill>
                <a:effectLst>
                  <a:outerShdw blurRad="38100" dist="38100" dir="2700000" algn="tl">
                    <a:srgbClr val="C0C0C0"/>
                  </a:outerShdw>
                </a:effectLst>
                <a:latin typeface="宋体" panose="02010600030101010101" pitchFamily="2" charset="-122"/>
              </a:rPr>
              <a:t>);</a:t>
            </a:r>
            <a:endParaRPr lang="en-US" altLang="zh-CN" sz="2400" b="1" dirty="0">
              <a:solidFill>
                <a:schemeClr val="tx1"/>
              </a:solidFill>
              <a:effectLst>
                <a:outerShdw blurRad="38100" dist="38100" dir="2700000" algn="tl">
                  <a:srgbClr val="C0C0C0"/>
                </a:outerShdw>
              </a:effectLst>
              <a:latin typeface="宋体" panose="02010600030101010101" pitchFamily="2" charset="-122"/>
            </a:endParaRPr>
          </a:p>
          <a:p>
            <a:pPr marL="342900" indent="-342900">
              <a:lnSpc>
                <a:spcPct val="80000"/>
              </a:lnSpc>
              <a:spcBef>
                <a:spcPct val="20000"/>
              </a:spcBef>
              <a:defRPr/>
            </a:pPr>
            <a:r>
              <a:rPr lang="en-US" altLang="zh-CN" sz="2400" b="1" dirty="0">
                <a:solidFill>
                  <a:schemeClr val="tx1"/>
                </a:solidFill>
                <a:effectLst>
                  <a:outerShdw blurRad="38100" dist="38100" dir="2700000" algn="tl">
                    <a:srgbClr val="C0C0C0"/>
                  </a:outerShdw>
                </a:effectLst>
                <a:latin typeface="宋体" panose="02010600030101010101" pitchFamily="2" charset="-122"/>
              </a:rPr>
              <a:t>8.  </a:t>
            </a:r>
            <a:r>
              <a:rPr lang="en-US" altLang="zh-CN" sz="2400" b="1" dirty="0" err="1">
                <a:solidFill>
                  <a:schemeClr val="tx1"/>
                </a:solidFill>
                <a:effectLst>
                  <a:outerShdw blurRad="38100" dist="38100" dir="2700000" algn="tl">
                    <a:srgbClr val="C0C0C0"/>
                  </a:outerShdw>
                </a:effectLst>
                <a:latin typeface="宋体" panose="02010600030101010101" pitchFamily="2" charset="-122"/>
              </a:rPr>
              <a:t>Rerurn</a:t>
            </a:r>
            <a:r>
              <a:rPr lang="en-US" altLang="zh-CN" sz="2400" b="1" dirty="0">
                <a:solidFill>
                  <a:schemeClr val="tx1"/>
                </a:solidFill>
                <a:effectLst>
                  <a:outerShdw blurRad="38100" dist="38100" dir="2700000" algn="tl">
                    <a:srgbClr val="C0C0C0"/>
                  </a:outerShdw>
                </a:effectLst>
                <a:latin typeface="宋体" panose="02010600030101010101" pitchFamily="2" charset="-122"/>
              </a:rPr>
              <a:t> </a:t>
            </a:r>
            <a:r>
              <a:rPr lang="en-US" altLang="zh-CN" sz="2400" b="1" i="1" dirty="0">
                <a:solidFill>
                  <a:schemeClr val="tx1"/>
                </a:solidFill>
                <a:effectLst>
                  <a:outerShdw blurRad="38100" dist="38100" dir="2700000" algn="tl">
                    <a:srgbClr val="C0C0C0"/>
                  </a:outerShdw>
                </a:effectLst>
                <a:latin typeface="宋体" panose="02010600030101010101" pitchFamily="2" charset="-122"/>
              </a:rPr>
              <a:t>S.</a:t>
            </a:r>
            <a:endParaRPr lang="en-US" altLang="zh-CN" sz="2400" b="1" i="1" dirty="0">
              <a:solidFill>
                <a:schemeClr val="tx1"/>
              </a:solidFill>
              <a:effectLst>
                <a:outerShdw blurRad="38100" dist="38100" dir="2700000" algn="tl">
                  <a:srgbClr val="C0C0C0"/>
                </a:outerShdw>
              </a:effectLst>
              <a:latin typeface="宋体" panose="02010600030101010101" pitchFamily="2" charset="-122"/>
            </a:endParaRPr>
          </a:p>
        </p:txBody>
      </p:sp>
      <p:sp>
        <p:nvSpPr>
          <p:cNvPr id="4" name="Rectangle 5"/>
          <p:cNvSpPr>
            <a:spLocks noChangeArrowheads="1"/>
          </p:cNvSpPr>
          <p:nvPr/>
        </p:nvSpPr>
        <p:spPr bwMode="auto">
          <a:xfrm>
            <a:off x="2195736" y="332656"/>
            <a:ext cx="3965575" cy="633413"/>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flatTx/>
          </a:bodyPr>
          <a:lstStyle/>
          <a:p>
            <a:pPr lvl="0" algn="ctr">
              <a:lnSpc>
                <a:spcPct val="85000"/>
              </a:lnSpc>
              <a:defRPr/>
            </a:pPr>
            <a:r>
              <a:rPr lang="en-US" altLang="zh-CN" sz="3600" b="1" dirty="0">
                <a:solidFill>
                  <a:schemeClr val="bg1"/>
                </a:solidFill>
                <a:effectLst/>
                <a:latin typeface="黑体" panose="02010609060101010101" pitchFamily="49" charset="-122"/>
                <a:ea typeface="黑体" panose="02010609060101010101" pitchFamily="49" charset="-122"/>
                <a:sym typeface="+mn-ea"/>
              </a:rPr>
              <a:t>Graham-Scan算法</a:t>
            </a:r>
            <a:endParaRPr lang="en-US" altLang="zh-CN" sz="36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矩形 2"/>
          <p:cNvSpPr>
            <a:spLocks noChangeArrowheads="1"/>
          </p:cNvSpPr>
          <p:nvPr/>
        </p:nvSpPr>
        <p:spPr bwMode="auto">
          <a:xfrm>
            <a:off x="214630" y="1136968"/>
            <a:ext cx="6607175" cy="563118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a:spAutoFit/>
          </a:bodyPr>
          <a:lstStyle/>
          <a:p>
            <a:r>
              <a:rPr lang="en-US" altLang="zh-CN" sz="2400" b="1" dirty="0">
                <a:solidFill>
                  <a:schemeClr val="tx1"/>
                </a:solidFill>
                <a:latin typeface="Times New Roman" panose="02020603050405020304" pitchFamily="18" charset="0"/>
              </a:rPr>
              <a:t>#define </a:t>
            </a:r>
            <a:r>
              <a:rPr lang="en-US" altLang="zh-CN" sz="2400" b="1" dirty="0" err="1">
                <a:solidFill>
                  <a:schemeClr val="tx1"/>
                </a:solidFill>
                <a:latin typeface="Times New Roman" panose="02020603050405020304" pitchFamily="18" charset="0"/>
              </a:rPr>
              <a:t>MaxNode</a:t>
            </a:r>
            <a:r>
              <a:rPr lang="en-US" altLang="zh-CN" sz="2400" b="1" dirty="0">
                <a:solidFill>
                  <a:schemeClr val="tx1"/>
                </a:solidFill>
                <a:latin typeface="Times New Roman" panose="02020603050405020304" pitchFamily="18" charset="0"/>
              </a:rPr>
              <a:t> 100015</a:t>
            </a:r>
            <a:br>
              <a:rPr lang="en-US" altLang="zh-CN" sz="2400" b="1" dirty="0">
                <a:solidFill>
                  <a:schemeClr val="tx1"/>
                </a:solidFill>
                <a:latin typeface="Times New Roman" panose="02020603050405020304" pitchFamily="18" charset="0"/>
              </a:rPr>
            </a:b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stack[</a:t>
            </a:r>
            <a:r>
              <a:rPr lang="en-US" altLang="zh-CN" sz="2400" b="1" dirty="0" err="1">
                <a:solidFill>
                  <a:schemeClr val="tx1"/>
                </a:solidFill>
                <a:latin typeface="Times New Roman" panose="02020603050405020304" pitchFamily="18" charset="0"/>
              </a:rPr>
              <a:t>MaxNode</a:t>
            </a:r>
            <a:r>
              <a:rPr lang="en-US" altLang="zh-CN" sz="2400" b="1" dirty="0">
                <a:solidFill>
                  <a:schemeClr val="tx1"/>
                </a:solidFill>
                <a:latin typeface="Times New Roman" panose="02020603050405020304" pitchFamily="18" charset="0"/>
              </a:rPr>
              <a:t>];</a:t>
            </a:r>
            <a:br>
              <a:rPr lang="en-US" altLang="zh-CN" sz="2400" b="1" dirty="0">
                <a:solidFill>
                  <a:schemeClr val="tx1"/>
                </a:solidFill>
                <a:latin typeface="Times New Roman" panose="02020603050405020304" pitchFamily="18" charset="0"/>
              </a:rPr>
            </a:b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top;</a:t>
            </a:r>
            <a:br>
              <a:rPr lang="en-US" altLang="zh-CN" sz="2400" b="1" dirty="0">
                <a:solidFill>
                  <a:schemeClr val="tx1"/>
                </a:solidFill>
                <a:latin typeface="Times New Roman" panose="02020603050405020304" pitchFamily="18" charset="0"/>
              </a:rPr>
            </a:br>
            <a:r>
              <a:rPr lang="en-US" altLang="zh-CN" sz="2400" b="1" dirty="0" err="1">
                <a:solidFill>
                  <a:schemeClr val="tx1"/>
                </a:solidFill>
                <a:latin typeface="Times New Roman" panose="02020603050405020304" pitchFamily="18" charset="0"/>
              </a:rPr>
              <a:t>typedef</a:t>
            </a: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struct</a:t>
            </a:r>
            <a:r>
              <a:rPr lang="en-US" altLang="zh-CN" sz="2400" b="1" dirty="0">
                <a:solidFill>
                  <a:schemeClr val="tx1"/>
                </a:solidFill>
                <a:latin typeface="Times New Roman" panose="02020603050405020304" pitchFamily="18" charset="0"/>
              </a:rPr>
              <a:t> POINT</a:t>
            </a:r>
            <a:br>
              <a:rPr lang="en-US" altLang="zh-CN" sz="2400" b="1" dirty="0">
                <a:solidFill>
                  <a:schemeClr val="tx1"/>
                </a:solidFill>
                <a:latin typeface="Times New Roman" panose="02020603050405020304" pitchFamily="18" charset="0"/>
              </a:rPr>
            </a:b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x;</a:t>
            </a:r>
            <a:br>
              <a:rPr lang="en-US" altLang="zh-CN" sz="2400" b="1" dirty="0">
                <a:solidFill>
                  <a:schemeClr val="tx1"/>
                </a:solidFill>
                <a:latin typeface="Times New Roman" panose="02020603050405020304" pitchFamily="18" charset="0"/>
              </a:rPr>
            </a:b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y;</a:t>
            </a:r>
            <a:br>
              <a:rPr lang="en-US" altLang="zh-CN" sz="2400" b="1" dirty="0">
                <a:solidFill>
                  <a:schemeClr val="tx1"/>
                </a:solidFill>
                <a:latin typeface="Times New Roman" panose="02020603050405020304" pitchFamily="18" charset="0"/>
              </a:rPr>
            </a:br>
            <a:r>
              <a:rPr lang="en-US" altLang="zh-CN" sz="2400" b="1" dirty="0">
                <a:solidFill>
                  <a:schemeClr val="tx1"/>
                </a:solidFill>
                <a:latin typeface="Times New Roman" panose="02020603050405020304" pitchFamily="18" charset="0"/>
              </a:rPr>
              <a:t>}POINT;</a:t>
            </a:r>
            <a:br>
              <a:rPr lang="en-US" altLang="zh-CN" sz="2400" b="1" dirty="0">
                <a:solidFill>
                  <a:schemeClr val="tx1"/>
                </a:solidFill>
                <a:latin typeface="Times New Roman" panose="02020603050405020304" pitchFamily="18" charset="0"/>
              </a:rPr>
            </a:br>
            <a:r>
              <a:rPr lang="en-US" altLang="zh-CN" sz="2400" b="1" dirty="0">
                <a:solidFill>
                  <a:schemeClr val="tx1"/>
                </a:solidFill>
                <a:latin typeface="Times New Roman" panose="02020603050405020304" pitchFamily="18" charset="0"/>
              </a:rPr>
              <a:t>POINT point[</a:t>
            </a:r>
            <a:r>
              <a:rPr lang="en-US" altLang="zh-CN" sz="2400" b="1" dirty="0" err="1">
                <a:solidFill>
                  <a:schemeClr val="tx1"/>
                </a:solidFill>
                <a:latin typeface="Times New Roman" panose="02020603050405020304" pitchFamily="18" charset="0"/>
              </a:rPr>
              <a:t>MaxNode</a:t>
            </a:r>
            <a:r>
              <a:rPr lang="en-US" altLang="zh-CN" sz="2400" b="1" dirty="0">
                <a:solidFill>
                  <a:schemeClr val="tx1"/>
                </a:solidFill>
                <a:latin typeface="Times New Roman" panose="02020603050405020304" pitchFamily="18" charset="0"/>
              </a:rPr>
              <a:t>];</a:t>
            </a:r>
            <a:endParaRPr lang="en-US" altLang="zh-CN" sz="2400" b="1" dirty="0">
              <a:solidFill>
                <a:schemeClr val="tx1"/>
              </a:solidFill>
              <a:latin typeface="Times New Roman" panose="02020603050405020304" pitchFamily="18" charset="0"/>
            </a:endParaRPr>
          </a:p>
          <a:p>
            <a:br>
              <a:rPr lang="en-US" altLang="zh-CN" sz="2400" b="1" dirty="0">
                <a:solidFill>
                  <a:schemeClr val="tx1"/>
                </a:solidFill>
                <a:latin typeface="Times New Roman" panose="02020603050405020304" pitchFamily="18" charset="0"/>
              </a:rPr>
            </a:br>
            <a:r>
              <a:rPr lang="en-US" altLang="zh-CN" sz="2400" b="1" dirty="0">
                <a:solidFill>
                  <a:schemeClr val="tx1"/>
                </a:solidFill>
                <a:latin typeface="Times New Roman" panose="02020603050405020304" pitchFamily="18" charset="0"/>
              </a:rPr>
              <a:t>void swap(POINT point[],</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i,int</a:t>
            </a:r>
            <a:r>
              <a:rPr lang="en-US" altLang="zh-CN" sz="2400" b="1" dirty="0">
                <a:solidFill>
                  <a:schemeClr val="tx1"/>
                </a:solidFill>
                <a:latin typeface="Times New Roman" panose="02020603050405020304" pitchFamily="18" charset="0"/>
              </a:rPr>
              <a:t> j)</a:t>
            </a:r>
            <a:br>
              <a:rPr lang="en-US" altLang="zh-CN" sz="2400" b="1" dirty="0">
                <a:solidFill>
                  <a:schemeClr val="tx1"/>
                </a:solidFill>
                <a:latin typeface="Times New Roman" panose="02020603050405020304" pitchFamily="18" charset="0"/>
              </a:rPr>
            </a:br>
            <a:r>
              <a:rPr lang="en-US" altLang="zh-CN" sz="2400" b="1" dirty="0">
                <a:solidFill>
                  <a:schemeClr val="tx1"/>
                </a:solidFill>
                <a:latin typeface="Times New Roman" panose="02020603050405020304" pitchFamily="18" charset="0"/>
              </a:rPr>
              <a:t>{   POINT </a:t>
            </a:r>
            <a:r>
              <a:rPr lang="en-US" altLang="zh-CN" sz="2400" b="1" dirty="0" err="1">
                <a:solidFill>
                  <a:schemeClr val="tx1"/>
                </a:solidFill>
                <a:latin typeface="Times New Roman" panose="02020603050405020304" pitchFamily="18" charset="0"/>
              </a:rPr>
              <a:t>tmp</a:t>
            </a:r>
            <a:r>
              <a:rPr lang="en-US" altLang="zh-CN" sz="2400" b="1" dirty="0">
                <a:solidFill>
                  <a:schemeClr val="tx1"/>
                </a:solidFill>
                <a:latin typeface="Times New Roman" panose="02020603050405020304" pitchFamily="18" charset="0"/>
              </a:rPr>
              <a:t>;</a:t>
            </a:r>
            <a:br>
              <a:rPr lang="en-US" altLang="zh-CN" sz="2400" b="1" dirty="0">
                <a:solidFill>
                  <a:schemeClr val="tx1"/>
                </a:solidFill>
                <a:latin typeface="Times New Roman" panose="02020603050405020304" pitchFamily="18" charset="0"/>
              </a:rPr>
            </a:br>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tmp</a:t>
            </a:r>
            <a:r>
              <a:rPr lang="en-US" altLang="zh-CN" sz="2400" b="1" dirty="0">
                <a:solidFill>
                  <a:schemeClr val="tx1"/>
                </a:solidFill>
                <a:latin typeface="Times New Roman" panose="02020603050405020304" pitchFamily="18" charset="0"/>
              </a:rPr>
              <a:t>=point[i];</a:t>
            </a:r>
            <a:br>
              <a:rPr lang="en-US" altLang="zh-CN" sz="2400" b="1" dirty="0">
                <a:solidFill>
                  <a:schemeClr val="tx1"/>
                </a:solidFill>
                <a:latin typeface="Times New Roman" panose="02020603050405020304" pitchFamily="18" charset="0"/>
              </a:rPr>
            </a:br>
            <a:r>
              <a:rPr lang="en-US" altLang="zh-CN" sz="2400" b="1" dirty="0">
                <a:solidFill>
                  <a:schemeClr val="tx1"/>
                </a:solidFill>
                <a:latin typeface="Times New Roman" panose="02020603050405020304" pitchFamily="18" charset="0"/>
              </a:rPr>
              <a:t>    point[i]=point[j];</a:t>
            </a:r>
            <a:br>
              <a:rPr lang="en-US" altLang="zh-CN" sz="2400" b="1" dirty="0">
                <a:solidFill>
                  <a:schemeClr val="tx1"/>
                </a:solidFill>
                <a:latin typeface="Times New Roman" panose="02020603050405020304" pitchFamily="18" charset="0"/>
              </a:rPr>
            </a:br>
            <a:r>
              <a:rPr lang="en-US" altLang="zh-CN" sz="2400" b="1" dirty="0">
                <a:solidFill>
                  <a:schemeClr val="tx1"/>
                </a:solidFill>
                <a:latin typeface="Times New Roman" panose="02020603050405020304" pitchFamily="18" charset="0"/>
              </a:rPr>
              <a:t>    point[j]=</a:t>
            </a:r>
            <a:r>
              <a:rPr lang="en-US" altLang="zh-CN" sz="2400" b="1" dirty="0" err="1">
                <a:solidFill>
                  <a:schemeClr val="tx1"/>
                </a:solidFill>
                <a:latin typeface="Times New Roman" panose="02020603050405020304" pitchFamily="18" charset="0"/>
              </a:rPr>
              <a:t>tmp</a:t>
            </a:r>
            <a:r>
              <a:rPr lang="en-US" altLang="zh-CN" sz="2400" b="1" dirty="0">
                <a:solidFill>
                  <a:schemeClr val="tx1"/>
                </a:solidFill>
                <a:latin typeface="Times New Roman" panose="02020603050405020304" pitchFamily="18" charset="0"/>
              </a:rPr>
              <a:t>;</a:t>
            </a:r>
            <a:br>
              <a:rPr lang="en-US" altLang="zh-CN" sz="2400" b="1" dirty="0">
                <a:solidFill>
                  <a:schemeClr val="tx1"/>
                </a:solidFill>
                <a:latin typeface="Times New Roman" panose="02020603050405020304" pitchFamily="18" charset="0"/>
              </a:rPr>
            </a:br>
            <a:r>
              <a:rPr lang="en-US" altLang="zh-CN" sz="2400" b="1" dirty="0">
                <a:solidFill>
                  <a:schemeClr val="tx1"/>
                </a:solidFill>
                <a:latin typeface="Times New Roman" panose="02020603050405020304" pitchFamily="18" charset="0"/>
              </a:rPr>
              <a:t>}</a:t>
            </a:r>
            <a:endParaRPr lang="en-US" altLang="zh-CN" sz="2400" b="1" dirty="0">
              <a:solidFill>
                <a:schemeClr val="tx1"/>
              </a:solidFill>
              <a:latin typeface="Times New Roman" panose="02020603050405020304" pitchFamily="18" charset="0"/>
            </a:endParaRPr>
          </a:p>
        </p:txBody>
      </p:sp>
      <p:sp>
        <p:nvSpPr>
          <p:cNvPr id="3" name="Rectangle 5"/>
          <p:cNvSpPr>
            <a:spLocks noChangeArrowheads="1"/>
          </p:cNvSpPr>
          <p:nvPr/>
        </p:nvSpPr>
        <p:spPr bwMode="auto">
          <a:xfrm>
            <a:off x="2195736" y="116632"/>
            <a:ext cx="3965575" cy="633413"/>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flatTx/>
          </a:bodyPr>
          <a:lstStyle/>
          <a:p>
            <a:pPr lvl="0" algn="ctr">
              <a:lnSpc>
                <a:spcPct val="85000"/>
              </a:lnSpc>
              <a:defRPr/>
            </a:pPr>
            <a:r>
              <a:rPr lang="en-US" altLang="zh-CN" sz="3600" b="1" dirty="0">
                <a:solidFill>
                  <a:schemeClr val="bg1"/>
                </a:solidFill>
                <a:effectLst/>
                <a:latin typeface="黑体" panose="02010609060101010101" pitchFamily="49" charset="-122"/>
                <a:ea typeface="黑体" panose="02010609060101010101" pitchFamily="49" charset="-122"/>
                <a:sym typeface="+mn-ea"/>
              </a:rPr>
              <a:t>Graham-Scan算法</a:t>
            </a:r>
            <a:endParaRPr lang="en-US" altLang="zh-CN" sz="36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矩形 1"/>
          <p:cNvSpPr>
            <a:spLocks noChangeArrowheads="1"/>
          </p:cNvSpPr>
          <p:nvPr/>
        </p:nvSpPr>
        <p:spPr bwMode="auto">
          <a:xfrm>
            <a:off x="107504" y="1037049"/>
            <a:ext cx="8784976" cy="563118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000" b="1" dirty="0">
                <a:solidFill>
                  <a:schemeClr val="tx1"/>
                </a:solidFill>
                <a:latin typeface="Times New Roman" panose="02020603050405020304" pitchFamily="18" charset="0"/>
              </a:rPr>
              <a:t>double multi(POINT p1,POINT p2,POINT p0) //</a:t>
            </a:r>
            <a:r>
              <a:rPr lang="zh-CN" altLang="en-US" sz="2000" b="1" dirty="0">
                <a:solidFill>
                  <a:schemeClr val="tx1"/>
                </a:solidFill>
                <a:latin typeface="Times New Roman" panose="02020603050405020304" pitchFamily="18" charset="0"/>
              </a:rPr>
              <a:t>叉乘</a:t>
            </a:r>
            <a:br>
              <a:rPr lang="zh-CN" altLang="en-US"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a:t>
            </a:r>
            <a:br>
              <a:rPr lang="zh-CN" altLang="en-US" sz="2000" b="1" dirty="0">
                <a:solidFill>
                  <a:schemeClr val="tx1"/>
                </a:solidFill>
                <a:latin typeface="Times New Roman" panose="02020603050405020304" pitchFamily="18" charset="0"/>
              </a:rPr>
            </a:br>
            <a:r>
              <a:rPr lang="zh-CN" altLang="en-US" sz="2000" b="1" dirty="0">
                <a:solidFill>
                  <a:schemeClr val="tx1"/>
                </a:solidFill>
                <a:latin typeface="Times New Roman" panose="02020603050405020304" pitchFamily="18" charset="0"/>
              </a:rPr>
              <a:t>    </a:t>
            </a:r>
            <a:r>
              <a:rPr lang="en-US" altLang="zh-CN" sz="2000" b="1" dirty="0">
                <a:solidFill>
                  <a:schemeClr val="tx1"/>
                </a:solidFill>
                <a:latin typeface="Times New Roman" panose="02020603050405020304" pitchFamily="18" charset="0"/>
              </a:rPr>
              <a:t>return ((p1.x-p0.x)*(p2.y-p0.y)-(p1.y-p0.y)*(p2.x-p0.x));</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double </a:t>
            </a:r>
            <a:r>
              <a:rPr lang="en-US" altLang="zh-CN" sz="2000" b="1" dirty="0" err="1">
                <a:solidFill>
                  <a:schemeClr val="tx1"/>
                </a:solidFill>
                <a:latin typeface="Times New Roman" panose="02020603050405020304" pitchFamily="18" charset="0"/>
              </a:rPr>
              <a:t>distence</a:t>
            </a:r>
            <a:r>
              <a:rPr lang="en-US" altLang="zh-CN" sz="2000" b="1" dirty="0">
                <a:solidFill>
                  <a:schemeClr val="tx1"/>
                </a:solidFill>
                <a:latin typeface="Times New Roman" panose="02020603050405020304" pitchFamily="18" charset="0"/>
              </a:rPr>
              <a:t>(POINT p1,POINT p2) //p1,p2</a:t>
            </a:r>
            <a:r>
              <a:rPr lang="zh-CN" altLang="en-US" sz="2000" b="1" dirty="0">
                <a:solidFill>
                  <a:schemeClr val="tx1"/>
                </a:solidFill>
                <a:latin typeface="Times New Roman" panose="02020603050405020304" pitchFamily="18" charset="0"/>
              </a:rPr>
              <a:t>的距离</a:t>
            </a:r>
            <a:br>
              <a:rPr lang="zh-CN" altLang="en-US"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a:t>
            </a:r>
            <a:br>
              <a:rPr lang="zh-CN" altLang="en-US" sz="2000" b="1" dirty="0">
                <a:solidFill>
                  <a:schemeClr val="tx1"/>
                </a:solidFill>
                <a:latin typeface="Times New Roman" panose="02020603050405020304" pitchFamily="18" charset="0"/>
              </a:rPr>
            </a:br>
            <a:r>
              <a:rPr lang="zh-CN" altLang="en-US" sz="2000" b="1" dirty="0">
                <a:solidFill>
                  <a:schemeClr val="tx1"/>
                </a:solidFill>
                <a:latin typeface="Times New Roman" panose="02020603050405020304" pitchFamily="18" charset="0"/>
              </a:rPr>
              <a:t>    </a:t>
            </a:r>
            <a:r>
              <a:rPr lang="en-US" altLang="zh-CN" sz="2000" b="1" dirty="0">
                <a:solidFill>
                  <a:schemeClr val="tx1"/>
                </a:solidFill>
                <a:latin typeface="Times New Roman" panose="02020603050405020304" pitchFamily="18" charset="0"/>
              </a:rPr>
              <a:t>return </a:t>
            </a:r>
            <a:r>
              <a:rPr lang="en-US" altLang="zh-CN" sz="2000" b="1" dirty="0" err="1">
                <a:solidFill>
                  <a:schemeClr val="tx1"/>
                </a:solidFill>
                <a:latin typeface="Times New Roman" panose="02020603050405020304" pitchFamily="18" charset="0"/>
              </a:rPr>
              <a:t>sqrt</a:t>
            </a:r>
            <a:r>
              <a:rPr lang="en-US" altLang="zh-CN" sz="2000" b="1" dirty="0">
                <a:solidFill>
                  <a:schemeClr val="tx1"/>
                </a:solidFill>
                <a:latin typeface="Times New Roman" panose="02020603050405020304" pitchFamily="18" charset="0"/>
              </a:rPr>
              <a:t>((p1.x-p2.x)*(p1.x-p2.x)+(p1.y-p2.y)*(p1.y-p2.y));</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a:t>
            </a:r>
            <a:br>
              <a:rPr lang="en-US" altLang="zh-CN" sz="2000" b="1" dirty="0">
                <a:solidFill>
                  <a:schemeClr val="tx1"/>
                </a:solidFill>
                <a:latin typeface="Times New Roman" panose="02020603050405020304" pitchFamily="18" charset="0"/>
              </a:rPr>
            </a:br>
            <a:r>
              <a:rPr lang="en-US" altLang="zh-CN" sz="2000" b="1" dirty="0" err="1">
                <a:solidFill>
                  <a:schemeClr val="tx1"/>
                </a:solidFill>
                <a:latin typeface="Times New Roman" panose="02020603050405020304" pitchFamily="18" charset="0"/>
              </a:rPr>
              <a:t>int</a:t>
            </a:r>
            <a:r>
              <a:rPr lang="en-US" altLang="zh-CN" sz="2000" b="1" dirty="0">
                <a:solidFill>
                  <a:schemeClr val="tx1"/>
                </a:solidFill>
                <a:latin typeface="Times New Roman" panose="02020603050405020304" pitchFamily="18" charset="0"/>
              </a:rPr>
              <a:t> </a:t>
            </a:r>
            <a:r>
              <a:rPr lang="en-US" altLang="zh-CN" sz="2000" b="1" dirty="0" err="1">
                <a:solidFill>
                  <a:schemeClr val="tx1"/>
                </a:solidFill>
                <a:latin typeface="Times New Roman" panose="02020603050405020304" pitchFamily="18" charset="0"/>
              </a:rPr>
              <a:t>cmp</a:t>
            </a:r>
            <a:r>
              <a:rPr lang="en-US" altLang="zh-CN" sz="2000" b="1" dirty="0">
                <a:solidFill>
                  <a:schemeClr val="tx1"/>
                </a:solidFill>
                <a:latin typeface="Times New Roman" panose="02020603050405020304" pitchFamily="18" charset="0"/>
              </a:rPr>
              <a:t>(</a:t>
            </a:r>
            <a:r>
              <a:rPr lang="en-US" altLang="zh-CN" sz="2000" b="1" dirty="0" err="1">
                <a:solidFill>
                  <a:schemeClr val="tx1"/>
                </a:solidFill>
                <a:latin typeface="Times New Roman" panose="02020603050405020304" pitchFamily="18" charset="0"/>
              </a:rPr>
              <a:t>const</a:t>
            </a:r>
            <a:r>
              <a:rPr lang="en-US" altLang="zh-CN" sz="2000" b="1" dirty="0">
                <a:solidFill>
                  <a:schemeClr val="tx1"/>
                </a:solidFill>
                <a:latin typeface="Times New Roman" panose="02020603050405020304" pitchFamily="18" charset="0"/>
              </a:rPr>
              <a:t> void *</a:t>
            </a:r>
            <a:r>
              <a:rPr lang="en-US" altLang="zh-CN" sz="2000" b="1" dirty="0" err="1">
                <a:solidFill>
                  <a:schemeClr val="tx1"/>
                </a:solidFill>
                <a:latin typeface="Times New Roman" panose="02020603050405020304" pitchFamily="18" charset="0"/>
              </a:rPr>
              <a:t>a,const</a:t>
            </a:r>
            <a:r>
              <a:rPr lang="en-US" altLang="zh-CN" sz="2000" b="1" dirty="0">
                <a:solidFill>
                  <a:schemeClr val="tx1"/>
                </a:solidFill>
                <a:latin typeface="Times New Roman" panose="02020603050405020304" pitchFamily="18" charset="0"/>
              </a:rPr>
              <a:t> void *b) </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POINT *c=(POINT *)a;</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POINT *d=(POINT *)b;</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double k=multi(*c,*</a:t>
            </a:r>
            <a:r>
              <a:rPr lang="en-US" altLang="zh-CN" sz="2000" b="1" dirty="0" err="1">
                <a:solidFill>
                  <a:schemeClr val="tx1"/>
                </a:solidFill>
                <a:latin typeface="Times New Roman" panose="02020603050405020304" pitchFamily="18" charset="0"/>
              </a:rPr>
              <a:t>d,point</a:t>
            </a:r>
            <a:r>
              <a:rPr lang="en-US" altLang="zh-CN" sz="2000" b="1" dirty="0">
                <a:solidFill>
                  <a:schemeClr val="tx1"/>
                </a:solidFill>
                <a:latin typeface="Times New Roman" panose="02020603050405020304" pitchFamily="18" charset="0"/>
              </a:rPr>
              <a:t>[0]);</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if(k&lt;0) return 1;</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else if(k==0&amp;&amp;</a:t>
            </a:r>
            <a:r>
              <a:rPr lang="en-US" altLang="zh-CN" sz="2000" b="1" dirty="0" err="1">
                <a:solidFill>
                  <a:schemeClr val="tx1"/>
                </a:solidFill>
                <a:latin typeface="Times New Roman" panose="02020603050405020304" pitchFamily="18" charset="0"/>
              </a:rPr>
              <a:t>distence</a:t>
            </a:r>
            <a:r>
              <a:rPr lang="en-US" altLang="zh-CN" sz="2000" b="1" dirty="0">
                <a:solidFill>
                  <a:schemeClr val="tx1"/>
                </a:solidFill>
                <a:latin typeface="Times New Roman" panose="02020603050405020304" pitchFamily="18" charset="0"/>
              </a:rPr>
              <a:t>(*</a:t>
            </a:r>
            <a:r>
              <a:rPr lang="en-US" altLang="zh-CN" sz="2000" b="1" dirty="0" err="1">
                <a:solidFill>
                  <a:schemeClr val="tx1"/>
                </a:solidFill>
                <a:latin typeface="Times New Roman" panose="02020603050405020304" pitchFamily="18" charset="0"/>
              </a:rPr>
              <a:t>c,point</a:t>
            </a:r>
            <a:r>
              <a:rPr lang="en-US" altLang="zh-CN" sz="2000" b="1" dirty="0">
                <a:solidFill>
                  <a:schemeClr val="tx1"/>
                </a:solidFill>
                <a:latin typeface="Times New Roman" panose="02020603050405020304" pitchFamily="18" charset="0"/>
              </a:rPr>
              <a:t>[0])&gt;=</a:t>
            </a:r>
            <a:r>
              <a:rPr lang="en-US" altLang="zh-CN" sz="2000" b="1" dirty="0" err="1">
                <a:solidFill>
                  <a:schemeClr val="tx1"/>
                </a:solidFill>
                <a:latin typeface="Times New Roman" panose="02020603050405020304" pitchFamily="18" charset="0"/>
              </a:rPr>
              <a:t>distence</a:t>
            </a:r>
            <a:r>
              <a:rPr lang="en-US" altLang="zh-CN" sz="2000" b="1" dirty="0">
                <a:solidFill>
                  <a:schemeClr val="tx1"/>
                </a:solidFill>
                <a:latin typeface="Times New Roman" panose="02020603050405020304" pitchFamily="18" charset="0"/>
              </a:rPr>
              <a:t>(*</a:t>
            </a:r>
            <a:r>
              <a:rPr lang="en-US" altLang="zh-CN" sz="2000" b="1" dirty="0" err="1">
                <a:solidFill>
                  <a:schemeClr val="tx1"/>
                </a:solidFill>
                <a:latin typeface="Times New Roman" panose="02020603050405020304" pitchFamily="18" charset="0"/>
              </a:rPr>
              <a:t>d,point</a:t>
            </a:r>
            <a:r>
              <a:rPr lang="en-US" altLang="zh-CN" sz="2000" b="1" dirty="0">
                <a:solidFill>
                  <a:schemeClr val="tx1"/>
                </a:solidFill>
                <a:latin typeface="Times New Roman" panose="02020603050405020304" pitchFamily="18" charset="0"/>
              </a:rPr>
              <a:t>[0])) return 1; //</a:t>
            </a:r>
            <a:r>
              <a:rPr lang="zh-CN" altLang="en-US" sz="2000" b="1" dirty="0">
                <a:solidFill>
                  <a:schemeClr val="tx1"/>
                </a:solidFill>
                <a:latin typeface="Times New Roman" panose="02020603050405020304" pitchFamily="18" charset="0"/>
              </a:rPr>
              <a:t>极角相同，比距离</a:t>
            </a:r>
            <a:br>
              <a:rPr lang="zh-CN" altLang="en-US" sz="2000" b="1" dirty="0">
                <a:solidFill>
                  <a:schemeClr val="tx1"/>
                </a:solidFill>
                <a:latin typeface="Times New Roman" panose="02020603050405020304" pitchFamily="18" charset="0"/>
              </a:rPr>
            </a:br>
            <a:r>
              <a:rPr lang="zh-CN" altLang="en-US" sz="2000" b="1" dirty="0">
                <a:solidFill>
                  <a:schemeClr val="tx1"/>
                </a:solidFill>
                <a:latin typeface="Times New Roman" panose="02020603050405020304" pitchFamily="18" charset="0"/>
              </a:rPr>
              <a:t>    </a:t>
            </a:r>
            <a:r>
              <a:rPr lang="en-US" altLang="zh-CN" sz="2000" b="1" dirty="0">
                <a:solidFill>
                  <a:schemeClr val="tx1"/>
                </a:solidFill>
                <a:latin typeface="Times New Roman" panose="02020603050405020304" pitchFamily="18" charset="0"/>
              </a:rPr>
              <a:t>else return -1;</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a:t>
            </a:r>
            <a:endParaRPr lang="en-US" altLang="zh-CN" sz="2000" b="1" dirty="0">
              <a:solidFill>
                <a:schemeClr val="tx1"/>
              </a:solidFill>
              <a:latin typeface="Times New Roman" panose="02020603050405020304" pitchFamily="18" charset="0"/>
            </a:endParaRPr>
          </a:p>
        </p:txBody>
      </p:sp>
      <p:sp>
        <p:nvSpPr>
          <p:cNvPr id="3" name="Rectangle 5"/>
          <p:cNvSpPr>
            <a:spLocks noChangeArrowheads="1"/>
          </p:cNvSpPr>
          <p:nvPr/>
        </p:nvSpPr>
        <p:spPr bwMode="auto">
          <a:xfrm>
            <a:off x="2195736" y="332656"/>
            <a:ext cx="3965575" cy="633413"/>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flatTx/>
          </a:bodyPr>
          <a:lstStyle/>
          <a:p>
            <a:pPr lvl="0" algn="ctr">
              <a:lnSpc>
                <a:spcPct val="85000"/>
              </a:lnSpc>
              <a:defRPr/>
            </a:pPr>
            <a:r>
              <a:rPr lang="en-US" altLang="zh-CN" sz="3600" b="1" dirty="0">
                <a:solidFill>
                  <a:schemeClr val="bg1"/>
                </a:solidFill>
                <a:effectLst/>
                <a:latin typeface="黑体" panose="02010609060101010101" pitchFamily="49" charset="-122"/>
                <a:ea typeface="黑体" panose="02010609060101010101" pitchFamily="49" charset="-122"/>
                <a:sym typeface="+mn-ea"/>
              </a:rPr>
              <a:t>Graham-Scan算法</a:t>
            </a:r>
            <a:endParaRPr lang="en-US" altLang="zh-CN" sz="36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矩形 1"/>
          <p:cNvSpPr>
            <a:spLocks noChangeArrowheads="1"/>
          </p:cNvSpPr>
          <p:nvPr/>
        </p:nvSpPr>
        <p:spPr bwMode="auto">
          <a:xfrm>
            <a:off x="107950" y="1074078"/>
            <a:ext cx="9036050" cy="563118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000" b="1" dirty="0">
                <a:solidFill>
                  <a:schemeClr val="tx1"/>
                </a:solidFill>
                <a:latin typeface="Times New Roman" panose="02020603050405020304" pitchFamily="18" charset="0"/>
              </a:rPr>
              <a:t>void </a:t>
            </a:r>
            <a:r>
              <a:rPr lang="en-US" altLang="zh-CN" sz="2000" b="1" dirty="0" err="1">
                <a:solidFill>
                  <a:schemeClr val="tx1"/>
                </a:solidFill>
                <a:latin typeface="Times New Roman" panose="02020603050405020304" pitchFamily="18" charset="0"/>
              </a:rPr>
              <a:t>grahamscan</a:t>
            </a:r>
            <a:r>
              <a:rPr lang="en-US" altLang="zh-CN" sz="2000" b="1" dirty="0">
                <a:solidFill>
                  <a:schemeClr val="tx1"/>
                </a:solidFill>
                <a:latin typeface="Times New Roman" panose="02020603050405020304" pitchFamily="18" charset="0"/>
              </a:rPr>
              <a:t>(</a:t>
            </a:r>
            <a:r>
              <a:rPr lang="en-US" altLang="zh-CN" sz="2000" b="1" dirty="0" err="1">
                <a:solidFill>
                  <a:schemeClr val="tx1"/>
                </a:solidFill>
                <a:latin typeface="Times New Roman" panose="02020603050405020304" pitchFamily="18" charset="0"/>
              </a:rPr>
              <a:t>int</a:t>
            </a:r>
            <a:r>
              <a:rPr lang="en-US" altLang="zh-CN" sz="2000" b="1" dirty="0">
                <a:solidFill>
                  <a:schemeClr val="tx1"/>
                </a:solidFill>
                <a:latin typeface="Times New Roman" panose="02020603050405020304" pitchFamily="18" charset="0"/>
              </a:rPr>
              <a:t> n)</a:t>
            </a:r>
            <a:br>
              <a:rPr lang="en-US" altLang="zh-CN" sz="2000" b="1" dirty="0">
                <a:solidFill>
                  <a:schemeClr val="tx1"/>
                </a:solidFill>
                <a:latin typeface="Times New Roman" panose="02020603050405020304" pitchFamily="18" charset="0"/>
              </a:rPr>
            </a:br>
            <a:r>
              <a:rPr lang="en-US" altLang="zh-CN" sz="2000" b="1" dirty="0" smtClean="0">
                <a:solidFill>
                  <a:schemeClr val="tx1"/>
                </a:solidFill>
                <a:latin typeface="Times New Roman" panose="02020603050405020304" pitchFamily="18" charset="0"/>
              </a:rPr>
              <a:t>{</a:t>
            </a:r>
            <a:r>
              <a:rPr lang="en-US" altLang="zh-CN" sz="2000" b="1" dirty="0">
                <a:solidFill>
                  <a:schemeClr val="tx1"/>
                </a:solidFill>
                <a:latin typeface="Times New Roman" panose="02020603050405020304" pitchFamily="18" charset="0"/>
              </a:rPr>
              <a:t>   </a:t>
            </a:r>
            <a:r>
              <a:rPr lang="en-US" altLang="zh-CN" sz="2000" b="1" dirty="0" err="1">
                <a:solidFill>
                  <a:schemeClr val="tx1"/>
                </a:solidFill>
                <a:latin typeface="Times New Roman" panose="02020603050405020304" pitchFamily="18" charset="0"/>
              </a:rPr>
              <a:t>int</a:t>
            </a:r>
            <a:r>
              <a:rPr lang="en-US" altLang="zh-CN" sz="2000" b="1" dirty="0">
                <a:solidFill>
                  <a:schemeClr val="tx1"/>
                </a:solidFill>
                <a:latin typeface="Times New Roman" panose="02020603050405020304" pitchFamily="18" charset="0"/>
              </a:rPr>
              <a:t> </a:t>
            </a:r>
            <a:r>
              <a:rPr lang="en-US" altLang="zh-CN" sz="2000" b="1" dirty="0" err="1">
                <a:solidFill>
                  <a:schemeClr val="tx1"/>
                </a:solidFill>
                <a:latin typeface="Times New Roman" panose="02020603050405020304" pitchFamily="18" charset="0"/>
              </a:rPr>
              <a:t>i,u</a:t>
            </a:r>
            <a:r>
              <a:rPr lang="en-US" altLang="zh-CN" sz="2000" b="1" dirty="0">
                <a:solidFill>
                  <a:schemeClr val="tx1"/>
                </a:solidFill>
                <a:latin typeface="Times New Roman" panose="02020603050405020304" pitchFamily="18" charset="0"/>
              </a:rPr>
              <a:t>=0;</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for(i = 1;i&lt;= n-1;i++) //</a:t>
            </a:r>
            <a:r>
              <a:rPr lang="zh-CN" altLang="en-US" sz="2000" b="1" dirty="0">
                <a:solidFill>
                  <a:schemeClr val="tx1"/>
                </a:solidFill>
                <a:latin typeface="Times New Roman" panose="02020603050405020304" pitchFamily="18" charset="0"/>
              </a:rPr>
              <a:t>找到最左下的点</a:t>
            </a:r>
            <a:r>
              <a:rPr lang="en-US" altLang="zh-CN" sz="2000" b="1" dirty="0">
                <a:solidFill>
                  <a:schemeClr val="tx1"/>
                </a:solidFill>
                <a:latin typeface="Times New Roman" panose="02020603050405020304" pitchFamily="18" charset="0"/>
              </a:rPr>
              <a:t>p0</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if((point[i].y &lt; point[u].y)||(point[i].y==point[u].y&amp;&amp;point[i].x &lt; point[u].x))</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u=i;</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swap(point,0,u);</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a:t>
            </a:r>
            <a:r>
              <a:rPr lang="en-US" altLang="zh-CN" sz="2000" b="1" dirty="0" err="1">
                <a:solidFill>
                  <a:schemeClr val="tx1"/>
                </a:solidFill>
                <a:latin typeface="Times New Roman" panose="02020603050405020304" pitchFamily="18" charset="0"/>
              </a:rPr>
              <a:t>qsort</a:t>
            </a:r>
            <a:r>
              <a:rPr lang="en-US" altLang="zh-CN" sz="2000" b="1" dirty="0">
                <a:solidFill>
                  <a:schemeClr val="tx1"/>
                </a:solidFill>
                <a:latin typeface="Times New Roman" panose="02020603050405020304" pitchFamily="18" charset="0"/>
              </a:rPr>
              <a:t>(point+1,n-1,sizeof(point[0]),</a:t>
            </a:r>
            <a:r>
              <a:rPr lang="en-US" altLang="zh-CN" sz="2000" b="1" dirty="0" err="1">
                <a:solidFill>
                  <a:schemeClr val="tx1"/>
                </a:solidFill>
                <a:latin typeface="Times New Roman" panose="02020603050405020304" pitchFamily="18" charset="0"/>
              </a:rPr>
              <a:t>cmp</a:t>
            </a:r>
            <a:r>
              <a:rPr lang="en-US" altLang="zh-CN" sz="2000" b="1" dirty="0">
                <a:solidFill>
                  <a:schemeClr val="tx1"/>
                </a:solidFill>
                <a:latin typeface="Times New Roman" panose="02020603050405020304" pitchFamily="18" charset="0"/>
              </a:rPr>
              <a:t>); //</a:t>
            </a:r>
            <a:r>
              <a:rPr lang="zh-CN" altLang="en-US" sz="2000" b="1" dirty="0">
                <a:solidFill>
                  <a:schemeClr val="tx1"/>
                </a:solidFill>
                <a:latin typeface="Times New Roman" panose="02020603050405020304" pitchFamily="18" charset="0"/>
              </a:rPr>
              <a:t>按极角排序</a:t>
            </a:r>
            <a:br>
              <a:rPr lang="zh-CN" altLang="en-US" sz="2000" b="1" dirty="0">
                <a:solidFill>
                  <a:schemeClr val="tx1"/>
                </a:solidFill>
                <a:latin typeface="Times New Roman" panose="02020603050405020304" pitchFamily="18" charset="0"/>
              </a:rPr>
            </a:br>
            <a:r>
              <a:rPr lang="zh-CN" altLang="en-US" sz="2000" b="1" dirty="0">
                <a:solidFill>
                  <a:schemeClr val="tx1"/>
                </a:solidFill>
                <a:latin typeface="Times New Roman" panose="02020603050405020304" pitchFamily="18" charset="0"/>
              </a:rPr>
              <a:t>    </a:t>
            </a:r>
            <a:r>
              <a:rPr lang="en-US" altLang="zh-CN" sz="2000" b="1" dirty="0">
                <a:solidFill>
                  <a:schemeClr val="tx1"/>
                </a:solidFill>
                <a:latin typeface="Times New Roman" panose="02020603050405020304" pitchFamily="18" charset="0"/>
              </a:rPr>
              <a:t>for(i = 0;i &lt;= 2;i++) stack[i] = i; //p0,p1,p2</a:t>
            </a:r>
            <a:r>
              <a:rPr lang="zh-CN" altLang="en-US" sz="2000" b="1" dirty="0">
                <a:solidFill>
                  <a:schemeClr val="tx1"/>
                </a:solidFill>
                <a:latin typeface="Times New Roman" panose="02020603050405020304" pitchFamily="18" charset="0"/>
              </a:rPr>
              <a:t>入栈</a:t>
            </a:r>
            <a:br>
              <a:rPr lang="zh-CN" altLang="en-US" sz="2000" b="1" dirty="0">
                <a:solidFill>
                  <a:schemeClr val="tx1"/>
                </a:solidFill>
                <a:latin typeface="Times New Roman" panose="02020603050405020304" pitchFamily="18" charset="0"/>
              </a:rPr>
            </a:br>
            <a:r>
              <a:rPr lang="zh-CN" altLang="en-US" sz="2000" b="1" dirty="0">
                <a:solidFill>
                  <a:schemeClr val="tx1"/>
                </a:solidFill>
                <a:latin typeface="Times New Roman" panose="02020603050405020304" pitchFamily="18" charset="0"/>
              </a:rPr>
              <a:t>    </a:t>
            </a:r>
            <a:r>
              <a:rPr lang="en-US" altLang="zh-CN" sz="2000" b="1" dirty="0">
                <a:solidFill>
                  <a:schemeClr val="tx1"/>
                </a:solidFill>
                <a:latin typeface="Times New Roman" panose="02020603050405020304" pitchFamily="18" charset="0"/>
              </a:rPr>
              <a:t>top=2;</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for(i = 3;i &lt;= n-1;i++) //</a:t>
            </a:r>
            <a:r>
              <a:rPr lang="zh-CN" altLang="en-US" sz="2000" b="1" dirty="0">
                <a:solidFill>
                  <a:schemeClr val="tx1"/>
                </a:solidFill>
                <a:latin typeface="Times New Roman" panose="02020603050405020304" pitchFamily="18" charset="0"/>
              </a:rPr>
              <a:t>最终凸包的各顶点的编号依次存在</a:t>
            </a:r>
            <a:r>
              <a:rPr lang="en-US" altLang="zh-CN" sz="2000" b="1" dirty="0">
                <a:solidFill>
                  <a:schemeClr val="tx1"/>
                </a:solidFill>
                <a:latin typeface="Times New Roman" panose="02020603050405020304" pitchFamily="18" charset="0"/>
              </a:rPr>
              <a:t>stack[]</a:t>
            </a:r>
            <a:r>
              <a:rPr lang="zh-CN" altLang="en-US" sz="2000" b="1" dirty="0">
                <a:solidFill>
                  <a:schemeClr val="tx1"/>
                </a:solidFill>
                <a:latin typeface="Times New Roman" panose="02020603050405020304" pitchFamily="18" charset="0"/>
              </a:rPr>
              <a:t>中。</a:t>
            </a:r>
            <a:br>
              <a:rPr lang="zh-CN" altLang="en-US" sz="2000" b="1" dirty="0">
                <a:solidFill>
                  <a:schemeClr val="tx1"/>
                </a:solidFill>
                <a:latin typeface="Times New Roman" panose="02020603050405020304" pitchFamily="18" charset="0"/>
              </a:rPr>
            </a:br>
            <a:r>
              <a:rPr lang="zh-CN" altLang="en-US" sz="2000" b="1" dirty="0">
                <a:solidFill>
                  <a:schemeClr val="tx1"/>
                </a:solidFill>
                <a:latin typeface="Times New Roman" panose="02020603050405020304" pitchFamily="18" charset="0"/>
              </a:rPr>
              <a:t>    </a:t>
            </a:r>
            <a:r>
              <a:rPr lang="en-US" altLang="zh-CN" sz="2000" b="1" dirty="0" smtClean="0">
                <a:solidFill>
                  <a:schemeClr val="tx1"/>
                </a:solidFill>
                <a:latin typeface="Times New Roman" panose="02020603050405020304" pitchFamily="18" charset="0"/>
              </a:rPr>
              <a:t>{</a:t>
            </a:r>
            <a:r>
              <a:rPr lang="zh-CN" altLang="en-US" sz="2000" b="1" dirty="0">
                <a:solidFill>
                  <a:schemeClr val="tx1"/>
                </a:solidFill>
                <a:latin typeface="Times New Roman" panose="02020603050405020304" pitchFamily="18" charset="0"/>
              </a:rPr>
              <a:t> </a:t>
            </a:r>
            <a:r>
              <a:rPr lang="zh-CN" altLang="en-US" sz="2000" b="1" dirty="0" smtClean="0">
                <a:solidFill>
                  <a:schemeClr val="tx1"/>
                </a:solidFill>
                <a:latin typeface="Times New Roman" panose="02020603050405020304" pitchFamily="18" charset="0"/>
              </a:rPr>
              <a:t>  </a:t>
            </a:r>
            <a:r>
              <a:rPr lang="en-US" altLang="zh-CN" sz="2000" b="1" dirty="0">
                <a:solidFill>
                  <a:schemeClr val="tx1"/>
                </a:solidFill>
                <a:latin typeface="Times New Roman" panose="02020603050405020304" pitchFamily="18" charset="0"/>
              </a:rPr>
              <a:t>while(multi(point[i],point[stack[top]],point[stack[top-1]])&gt;=0) //</a:t>
            </a:r>
            <a:r>
              <a:rPr lang="zh-CN" altLang="en-US" sz="2000" b="1" dirty="0">
                <a:solidFill>
                  <a:schemeClr val="tx1"/>
                </a:solidFill>
                <a:latin typeface="Times New Roman" panose="02020603050405020304" pitchFamily="18" charset="0"/>
              </a:rPr>
              <a:t>弹出非左转的点</a:t>
            </a:r>
            <a:br>
              <a:rPr lang="zh-CN" altLang="en-US" sz="2000" b="1" dirty="0">
                <a:solidFill>
                  <a:schemeClr val="tx1"/>
                </a:solidFill>
                <a:latin typeface="Times New Roman" panose="02020603050405020304" pitchFamily="18" charset="0"/>
              </a:rPr>
            </a:br>
            <a:r>
              <a:rPr lang="zh-CN" altLang="en-US" sz="2000" b="1" dirty="0">
                <a:solidFill>
                  <a:schemeClr val="tx1"/>
                </a:solidFill>
                <a:latin typeface="Times New Roman" panose="02020603050405020304" pitchFamily="18" charset="0"/>
              </a:rPr>
              <a:t>     </a:t>
            </a:r>
            <a:r>
              <a:rPr lang="zh-CN" altLang="en-US" sz="2000" b="1" dirty="0" smtClean="0">
                <a:solidFill>
                  <a:schemeClr val="tx1"/>
                </a:solidFill>
                <a:latin typeface="Times New Roman" panose="02020603050405020304" pitchFamily="18" charset="0"/>
              </a:rPr>
              <a:t>   </a:t>
            </a:r>
            <a:r>
              <a:rPr lang="en-US" altLang="zh-CN" sz="2000" b="1" dirty="0" smtClean="0">
                <a:solidFill>
                  <a:schemeClr val="tx1"/>
                </a:solidFill>
                <a:latin typeface="Times New Roman" panose="02020603050405020304" pitchFamily="18" charset="0"/>
              </a:rPr>
              <a:t>{</a:t>
            </a:r>
            <a:r>
              <a:rPr lang="zh-CN" altLang="en-US" sz="2000" b="1" dirty="0">
                <a:solidFill>
                  <a:schemeClr val="tx1"/>
                </a:solidFill>
                <a:latin typeface="Times New Roman" panose="02020603050405020304" pitchFamily="18" charset="0"/>
              </a:rPr>
              <a:t>   </a:t>
            </a:r>
            <a:r>
              <a:rPr lang="en-US" altLang="zh-CN" sz="2000" b="1" dirty="0">
                <a:solidFill>
                  <a:schemeClr val="tx1"/>
                </a:solidFill>
                <a:latin typeface="Times New Roman" panose="02020603050405020304" pitchFamily="18" charset="0"/>
              </a:rPr>
              <a:t>if(top==0)break;</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top--;</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a:t>
            </a:r>
            <a:r>
              <a:rPr lang="en-US" altLang="zh-CN" sz="2000" b="1" dirty="0" smtClean="0">
                <a:solidFill>
                  <a:schemeClr val="tx1"/>
                </a:solidFill>
                <a:latin typeface="Times New Roman" panose="02020603050405020304" pitchFamily="18" charset="0"/>
              </a:rPr>
              <a:t>    }</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top++;        stack[top] = i;</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a:t>
            </a:r>
            <a:endParaRPr lang="en-US" altLang="zh-CN" sz="2000" b="1" dirty="0">
              <a:solidFill>
                <a:schemeClr val="tx1"/>
              </a:solidFill>
              <a:latin typeface="Times New Roman" panose="02020603050405020304" pitchFamily="18" charset="0"/>
            </a:endParaRPr>
          </a:p>
        </p:txBody>
      </p:sp>
      <p:sp>
        <p:nvSpPr>
          <p:cNvPr id="3" name="Rectangle 5"/>
          <p:cNvSpPr>
            <a:spLocks noChangeArrowheads="1"/>
          </p:cNvSpPr>
          <p:nvPr/>
        </p:nvSpPr>
        <p:spPr bwMode="auto">
          <a:xfrm>
            <a:off x="2195736" y="200834"/>
            <a:ext cx="3965575" cy="633413"/>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flatTx/>
          </a:bodyPr>
          <a:lstStyle/>
          <a:p>
            <a:pPr lvl="0" algn="ctr">
              <a:lnSpc>
                <a:spcPct val="85000"/>
              </a:lnSpc>
              <a:defRPr/>
            </a:pPr>
            <a:r>
              <a:rPr lang="en-US" altLang="zh-CN" sz="3600" b="1" dirty="0">
                <a:solidFill>
                  <a:schemeClr val="bg1"/>
                </a:solidFill>
                <a:effectLst/>
                <a:latin typeface="黑体" panose="02010609060101010101" pitchFamily="49" charset="-122"/>
                <a:ea typeface="黑体" panose="02010609060101010101" pitchFamily="49" charset="-122"/>
                <a:sym typeface="+mn-ea"/>
              </a:rPr>
              <a:t>Graham-Scan算法</a:t>
            </a:r>
            <a:endParaRPr lang="en-US" altLang="zh-CN" sz="36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矩形 1"/>
          <p:cNvSpPr>
            <a:spLocks noChangeArrowheads="1"/>
          </p:cNvSpPr>
          <p:nvPr/>
        </p:nvSpPr>
        <p:spPr bwMode="auto">
          <a:xfrm>
            <a:off x="1" y="1340688"/>
            <a:ext cx="9144000" cy="501586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000" b="1" dirty="0">
                <a:solidFill>
                  <a:schemeClr val="tx1"/>
                </a:solidFill>
                <a:latin typeface="Times New Roman" panose="02020603050405020304" pitchFamily="18" charset="0"/>
              </a:rPr>
              <a:t>//</a:t>
            </a:r>
            <a:r>
              <a:rPr lang="zh-CN" altLang="en-US" sz="2000" b="1" dirty="0">
                <a:solidFill>
                  <a:schemeClr val="tx1"/>
                </a:solidFill>
                <a:latin typeface="Times New Roman" panose="02020603050405020304" pitchFamily="18" charset="0"/>
              </a:rPr>
              <a:t>求凸包的面积</a:t>
            </a:r>
            <a:br>
              <a:rPr lang="zh-CN" altLang="en-US"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double </a:t>
            </a:r>
            <a:r>
              <a:rPr lang="en-US" altLang="zh-CN" sz="2000" b="1" dirty="0" err="1">
                <a:solidFill>
                  <a:schemeClr val="tx1"/>
                </a:solidFill>
                <a:latin typeface="Times New Roman" panose="02020603050405020304" pitchFamily="18" charset="0"/>
              </a:rPr>
              <a:t>polygonArea</a:t>
            </a:r>
            <a:r>
              <a:rPr lang="en-US" altLang="zh-CN" sz="2000" b="1" dirty="0">
                <a:solidFill>
                  <a:schemeClr val="tx1"/>
                </a:solidFill>
                <a:latin typeface="Times New Roman" panose="02020603050405020304" pitchFamily="18" charset="0"/>
              </a:rPr>
              <a:t>(</a:t>
            </a:r>
            <a:r>
              <a:rPr lang="en-US" altLang="zh-CN" sz="2000" b="1" dirty="0" err="1">
                <a:solidFill>
                  <a:schemeClr val="tx1"/>
                </a:solidFill>
                <a:latin typeface="Times New Roman" panose="02020603050405020304" pitchFamily="18" charset="0"/>
              </a:rPr>
              <a:t>int</a:t>
            </a:r>
            <a:r>
              <a:rPr lang="en-US" altLang="zh-CN" sz="2000" b="1" dirty="0">
                <a:solidFill>
                  <a:schemeClr val="tx1"/>
                </a:solidFill>
                <a:latin typeface="Times New Roman" panose="02020603050405020304" pitchFamily="18" charset="0"/>
              </a:rPr>
              <a:t> </a:t>
            </a:r>
            <a:r>
              <a:rPr lang="en-US" altLang="zh-CN" sz="2000" b="1" dirty="0" err="1">
                <a:solidFill>
                  <a:schemeClr val="tx1"/>
                </a:solidFill>
                <a:latin typeface="Times New Roman" panose="02020603050405020304" pitchFamily="18" charset="0"/>
              </a:rPr>
              <a:t>n,POINT</a:t>
            </a:r>
            <a:r>
              <a:rPr lang="en-US" altLang="zh-CN" sz="2000" b="1" dirty="0">
                <a:solidFill>
                  <a:schemeClr val="tx1"/>
                </a:solidFill>
                <a:latin typeface="Times New Roman" panose="02020603050405020304" pitchFamily="18" charset="0"/>
              </a:rPr>
              <a:t> p[])</a:t>
            </a:r>
            <a:br>
              <a:rPr lang="en-US" altLang="zh-CN" sz="2000" b="1" dirty="0">
                <a:solidFill>
                  <a:schemeClr val="tx1"/>
                </a:solidFill>
                <a:latin typeface="Times New Roman" panose="02020603050405020304" pitchFamily="18" charset="0"/>
              </a:rPr>
            </a:br>
            <a:r>
              <a:rPr lang="en-US" altLang="zh-CN" sz="2000" b="1" dirty="0" smtClean="0">
                <a:solidFill>
                  <a:schemeClr val="tx1"/>
                </a:solidFill>
                <a:latin typeface="Times New Roman" panose="02020603050405020304" pitchFamily="18" charset="0"/>
              </a:rPr>
              <a:t>{</a:t>
            </a:r>
            <a:r>
              <a:rPr lang="en-US" altLang="zh-CN" sz="2000" b="1" dirty="0">
                <a:solidFill>
                  <a:schemeClr val="tx1"/>
                </a:solidFill>
                <a:latin typeface="Times New Roman" panose="02020603050405020304" pitchFamily="18" charset="0"/>
              </a:rPr>
              <a:t>  double area</a:t>
            </a:r>
            <a:r>
              <a:rPr lang="en-US" altLang="zh-CN" sz="2000" b="1" dirty="0" smtClean="0">
                <a:solidFill>
                  <a:schemeClr val="tx1"/>
                </a:solidFill>
                <a:latin typeface="Times New Roman" panose="02020603050405020304" pitchFamily="18" charset="0"/>
              </a:rPr>
              <a:t>;</a:t>
            </a:r>
            <a:r>
              <a:rPr lang="en-US" altLang="zh-CN" sz="2000" b="1" dirty="0">
                <a:solidFill>
                  <a:schemeClr val="tx1"/>
                </a:solidFill>
                <a:latin typeface="Times New Roman" panose="02020603050405020304" pitchFamily="18" charset="0"/>
              </a:rPr>
              <a:t>    </a:t>
            </a:r>
            <a:r>
              <a:rPr lang="en-US" altLang="zh-CN" sz="2000" b="1" dirty="0" err="1">
                <a:solidFill>
                  <a:schemeClr val="tx1"/>
                </a:solidFill>
                <a:latin typeface="Times New Roman" panose="02020603050405020304" pitchFamily="18" charset="0"/>
              </a:rPr>
              <a:t>int</a:t>
            </a:r>
            <a:r>
              <a:rPr lang="en-US" altLang="zh-CN" sz="2000" b="1" dirty="0">
                <a:solidFill>
                  <a:schemeClr val="tx1"/>
                </a:solidFill>
                <a:latin typeface="Times New Roman" panose="02020603050405020304" pitchFamily="18" charset="0"/>
              </a:rPr>
              <a:t> i</a:t>
            </a:r>
            <a:r>
              <a:rPr lang="en-US" altLang="zh-CN" sz="2000" b="1" dirty="0" smtClean="0">
                <a:solidFill>
                  <a:schemeClr val="tx1"/>
                </a:solidFill>
                <a:latin typeface="Times New Roman" panose="02020603050405020304" pitchFamily="18" charset="0"/>
              </a:rPr>
              <a:t>;</a:t>
            </a:r>
            <a:r>
              <a:rPr lang="en-US" altLang="zh-CN" sz="2000" b="1" dirty="0">
                <a:solidFill>
                  <a:schemeClr val="tx1"/>
                </a:solidFill>
                <a:latin typeface="Times New Roman" panose="02020603050405020304" pitchFamily="18" charset="0"/>
              </a:rPr>
              <a:t>    area = 0;</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for(i = 1;i &lt;= </a:t>
            </a:r>
            <a:r>
              <a:rPr lang="en-US" altLang="zh-CN" sz="2000" b="1" dirty="0" err="1">
                <a:solidFill>
                  <a:schemeClr val="tx1"/>
                </a:solidFill>
                <a:latin typeface="Times New Roman" panose="02020603050405020304" pitchFamily="18" charset="0"/>
              </a:rPr>
              <a:t>n;i</a:t>
            </a:r>
            <a:r>
              <a:rPr lang="en-US" altLang="zh-CN" sz="2000" b="1" dirty="0" smtClean="0">
                <a:solidFill>
                  <a:schemeClr val="tx1"/>
                </a:solidFill>
                <a:latin typeface="Times New Roman" panose="02020603050405020304" pitchFamily="18" charset="0"/>
              </a:rPr>
              <a:t>++)</a:t>
            </a:r>
            <a:endParaRPr lang="en-US" altLang="zh-CN" sz="2000" b="1" dirty="0" smtClean="0">
              <a:solidFill>
                <a:schemeClr val="tx1"/>
              </a:solidFill>
              <a:latin typeface="Times New Roman" panose="02020603050405020304" pitchFamily="18" charset="0"/>
            </a:endParaRPr>
          </a:p>
          <a:p>
            <a:r>
              <a:rPr lang="en-US" altLang="zh-CN" sz="2000" b="1" dirty="0">
                <a:solidFill>
                  <a:schemeClr val="tx1"/>
                </a:solidFill>
                <a:latin typeface="Times New Roman" panose="02020603050405020304" pitchFamily="18" charset="0"/>
              </a:rPr>
              <a:t> </a:t>
            </a:r>
            <a:r>
              <a:rPr lang="en-US" altLang="zh-CN" sz="2000" b="1" dirty="0" smtClean="0">
                <a:solidFill>
                  <a:schemeClr val="tx1"/>
                </a:solidFill>
                <a:latin typeface="Times New Roman" panose="02020603050405020304" pitchFamily="18" charset="0"/>
              </a:rPr>
              <a:t>   {</a:t>
            </a:r>
            <a:r>
              <a:rPr lang="en-US" altLang="zh-CN" sz="2000" b="1" dirty="0">
                <a:solidFill>
                  <a:schemeClr val="tx1"/>
                </a:solidFill>
                <a:latin typeface="Times New Roman" panose="02020603050405020304" pitchFamily="18" charset="0"/>
              </a:rPr>
              <a:t>    area += (p[stack[i - 1]].x * p[stack[i % n]].y - p[stack[i % n]].x * p[stack[i - 1]].y);</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return </a:t>
            </a:r>
            <a:r>
              <a:rPr lang="en-US" altLang="zh-CN" sz="2000" b="1" dirty="0" err="1">
                <a:solidFill>
                  <a:schemeClr val="tx1"/>
                </a:solidFill>
                <a:latin typeface="Times New Roman" panose="02020603050405020304" pitchFamily="18" charset="0"/>
              </a:rPr>
              <a:t>fabs</a:t>
            </a:r>
            <a:r>
              <a:rPr lang="en-US" altLang="zh-CN" sz="2000" b="1" dirty="0">
                <a:solidFill>
                  <a:schemeClr val="tx1"/>
                </a:solidFill>
                <a:latin typeface="Times New Roman" panose="02020603050405020304" pitchFamily="18" charset="0"/>
              </a:rPr>
              <a:t>(area) / 2;</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a:t>
            </a:r>
            <a:br>
              <a:rPr lang="en-US" altLang="zh-CN" sz="2000" b="1" dirty="0">
                <a:solidFill>
                  <a:schemeClr val="tx1"/>
                </a:solidFill>
                <a:latin typeface="Times New Roman" panose="02020603050405020304" pitchFamily="18" charset="0"/>
              </a:rPr>
            </a:br>
            <a:r>
              <a:rPr lang="en-US" altLang="zh-CN" sz="2000" b="1" dirty="0" smtClean="0">
                <a:solidFill>
                  <a:schemeClr val="tx1"/>
                </a:solidFill>
                <a:latin typeface="Times New Roman" panose="02020603050405020304" pitchFamily="18" charset="0"/>
              </a:rPr>
              <a:t>void </a:t>
            </a:r>
            <a:r>
              <a:rPr lang="en-US" altLang="zh-CN" sz="2000" b="1" dirty="0">
                <a:solidFill>
                  <a:schemeClr val="tx1"/>
                </a:solidFill>
                <a:latin typeface="Times New Roman" panose="02020603050405020304" pitchFamily="18" charset="0"/>
              </a:rPr>
              <a:t>main()</a:t>
            </a:r>
            <a:br>
              <a:rPr lang="en-US" altLang="zh-CN" sz="2000" b="1" dirty="0">
                <a:solidFill>
                  <a:schemeClr val="tx1"/>
                </a:solidFill>
                <a:latin typeface="Times New Roman" panose="02020603050405020304" pitchFamily="18" charset="0"/>
              </a:rPr>
            </a:br>
            <a:r>
              <a:rPr lang="en-US" altLang="zh-CN" sz="2000" b="1" dirty="0" smtClean="0">
                <a:solidFill>
                  <a:schemeClr val="tx1"/>
                </a:solidFill>
                <a:latin typeface="Times New Roman" panose="02020603050405020304" pitchFamily="18" charset="0"/>
              </a:rPr>
              <a:t>{</a:t>
            </a:r>
            <a:r>
              <a:rPr lang="en-US" altLang="zh-CN" sz="2000" b="1" dirty="0">
                <a:solidFill>
                  <a:schemeClr val="tx1"/>
                </a:solidFill>
                <a:latin typeface="Times New Roman" panose="02020603050405020304" pitchFamily="18" charset="0"/>
              </a:rPr>
              <a:t>   </a:t>
            </a:r>
            <a:r>
              <a:rPr lang="en-US" altLang="zh-CN" sz="2000" b="1" dirty="0" err="1">
                <a:solidFill>
                  <a:schemeClr val="tx1"/>
                </a:solidFill>
                <a:latin typeface="Times New Roman" panose="02020603050405020304" pitchFamily="18" charset="0"/>
              </a:rPr>
              <a:t>int</a:t>
            </a:r>
            <a:r>
              <a:rPr lang="en-US" altLang="zh-CN" sz="2000" b="1" dirty="0">
                <a:solidFill>
                  <a:schemeClr val="tx1"/>
                </a:solidFill>
                <a:latin typeface="Times New Roman" panose="02020603050405020304" pitchFamily="18" charset="0"/>
              </a:rPr>
              <a:t> i;</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for(i=0;i&lt;10;i++)</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a:t>
            </a:r>
            <a:r>
              <a:rPr lang="en-US" altLang="zh-CN" sz="2000" b="1" dirty="0" err="1">
                <a:solidFill>
                  <a:schemeClr val="tx1"/>
                </a:solidFill>
                <a:latin typeface="Times New Roman" panose="02020603050405020304" pitchFamily="18" charset="0"/>
              </a:rPr>
              <a:t>scanf</a:t>
            </a:r>
            <a:r>
              <a:rPr lang="en-US" altLang="zh-CN" sz="2000" b="1" dirty="0">
                <a:solidFill>
                  <a:schemeClr val="tx1"/>
                </a:solidFill>
                <a:latin typeface="Times New Roman" panose="02020603050405020304" pitchFamily="18" charset="0"/>
              </a:rPr>
              <a:t>("%</a:t>
            </a:r>
            <a:r>
              <a:rPr lang="en-US" altLang="zh-CN" sz="2000" b="1" dirty="0" err="1">
                <a:solidFill>
                  <a:schemeClr val="tx1"/>
                </a:solidFill>
                <a:latin typeface="Times New Roman" panose="02020603050405020304" pitchFamily="18" charset="0"/>
              </a:rPr>
              <a:t>d%d</a:t>
            </a:r>
            <a:r>
              <a:rPr lang="en-US" altLang="zh-CN" sz="2000" b="1" dirty="0">
                <a:solidFill>
                  <a:schemeClr val="tx1"/>
                </a:solidFill>
                <a:latin typeface="Times New Roman" panose="02020603050405020304" pitchFamily="18" charset="0"/>
              </a:rPr>
              <a:t>",&amp;(point[i].x),&amp;(point[i].y));</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a:t>
            </a:r>
            <a:r>
              <a:rPr lang="en-US" altLang="zh-CN" sz="2000" b="1" dirty="0" err="1">
                <a:solidFill>
                  <a:schemeClr val="tx1"/>
                </a:solidFill>
                <a:latin typeface="Times New Roman" panose="02020603050405020304" pitchFamily="18" charset="0"/>
              </a:rPr>
              <a:t>grahamscan</a:t>
            </a:r>
            <a:r>
              <a:rPr lang="en-US" altLang="zh-CN" sz="2000" b="1" dirty="0">
                <a:solidFill>
                  <a:schemeClr val="tx1"/>
                </a:solidFill>
                <a:latin typeface="Times New Roman" panose="02020603050405020304" pitchFamily="18" charset="0"/>
              </a:rPr>
              <a:t>(10);</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    </a:t>
            </a:r>
            <a:r>
              <a:rPr lang="en-US" altLang="zh-CN" sz="2000" b="1" dirty="0" err="1">
                <a:solidFill>
                  <a:schemeClr val="tx1"/>
                </a:solidFill>
                <a:latin typeface="Times New Roman" panose="02020603050405020304" pitchFamily="18" charset="0"/>
              </a:rPr>
              <a:t>printf</a:t>
            </a:r>
            <a:r>
              <a:rPr lang="en-US" altLang="zh-CN" sz="2000" b="1" dirty="0">
                <a:solidFill>
                  <a:schemeClr val="tx1"/>
                </a:solidFill>
                <a:latin typeface="Times New Roman" panose="02020603050405020304" pitchFamily="18" charset="0"/>
              </a:rPr>
              <a:t>("%lf\n",</a:t>
            </a:r>
            <a:r>
              <a:rPr lang="en-US" altLang="zh-CN" sz="2000" b="1" dirty="0" err="1">
                <a:solidFill>
                  <a:schemeClr val="tx1"/>
                </a:solidFill>
                <a:latin typeface="Times New Roman" panose="02020603050405020304" pitchFamily="18" charset="0"/>
              </a:rPr>
              <a:t>polygonArea</a:t>
            </a:r>
            <a:r>
              <a:rPr lang="en-US" altLang="zh-CN" sz="2000" b="1" dirty="0">
                <a:solidFill>
                  <a:schemeClr val="tx1"/>
                </a:solidFill>
                <a:latin typeface="Times New Roman" panose="02020603050405020304" pitchFamily="18" charset="0"/>
              </a:rPr>
              <a:t>(10,point));</a:t>
            </a:r>
            <a:br>
              <a:rPr lang="en-US" altLang="zh-CN" sz="2000" b="1" dirty="0">
                <a:solidFill>
                  <a:schemeClr val="tx1"/>
                </a:solidFill>
                <a:latin typeface="Times New Roman" panose="02020603050405020304" pitchFamily="18" charset="0"/>
              </a:rPr>
            </a:br>
            <a:r>
              <a:rPr lang="en-US" altLang="zh-CN" sz="2000" b="1" dirty="0">
                <a:solidFill>
                  <a:schemeClr val="tx1"/>
                </a:solidFill>
                <a:latin typeface="Times New Roman" panose="02020603050405020304" pitchFamily="18" charset="0"/>
              </a:rPr>
              <a:t>}</a:t>
            </a:r>
            <a:endParaRPr lang="en-US" altLang="zh-CN" sz="2000" b="1" dirty="0">
              <a:solidFill>
                <a:schemeClr val="tx1"/>
              </a:solidFill>
              <a:latin typeface="Times New Roman" panose="02020603050405020304" pitchFamily="18" charset="0"/>
            </a:endParaRPr>
          </a:p>
        </p:txBody>
      </p:sp>
      <p:sp>
        <p:nvSpPr>
          <p:cNvPr id="3" name="Rectangle 5"/>
          <p:cNvSpPr>
            <a:spLocks noChangeArrowheads="1"/>
          </p:cNvSpPr>
          <p:nvPr/>
        </p:nvSpPr>
        <p:spPr bwMode="auto">
          <a:xfrm>
            <a:off x="2195736" y="44624"/>
            <a:ext cx="3965575" cy="633413"/>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flatTx/>
          </a:bodyPr>
          <a:lstStyle/>
          <a:p>
            <a:pPr lvl="0" algn="ctr">
              <a:lnSpc>
                <a:spcPct val="85000"/>
              </a:lnSpc>
              <a:defRPr/>
            </a:pPr>
            <a:r>
              <a:rPr lang="en-US" altLang="zh-CN" sz="3600" b="1" dirty="0">
                <a:solidFill>
                  <a:schemeClr val="bg1"/>
                </a:solidFill>
                <a:effectLst/>
                <a:latin typeface="黑体" panose="02010609060101010101" pitchFamily="49" charset="-122"/>
                <a:ea typeface="黑体" panose="02010609060101010101" pitchFamily="49" charset="-122"/>
                <a:sym typeface="+mn-ea"/>
              </a:rPr>
              <a:t>Graham-Scan算法</a:t>
            </a:r>
            <a:endParaRPr lang="en-US" altLang="zh-CN" sz="36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2" name="Rectangle 4"/>
          <p:cNvSpPr>
            <a:spLocks noChangeArrowheads="1"/>
          </p:cNvSpPr>
          <p:nvPr/>
        </p:nvSpPr>
        <p:spPr bwMode="auto">
          <a:xfrm>
            <a:off x="1563688" y="1773238"/>
            <a:ext cx="6107112" cy="3167062"/>
          </a:xfrm>
          <a:prstGeom prst="rect">
            <a:avLst/>
          </a:prstGeom>
          <a:solidFill>
            <a:schemeClr val="bg1"/>
          </a:soli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nSpc>
                <a:spcPct val="80000"/>
              </a:lnSpc>
              <a:spcBef>
                <a:spcPct val="20000"/>
              </a:spcBef>
              <a:buFontTx/>
              <a:buChar char="•"/>
              <a:defRPr/>
            </a:pPr>
            <a:r>
              <a:rPr lang="zh-CN" altLang="en-US" sz="2800" b="1">
                <a:effectLst>
                  <a:outerShdw blurRad="38100" dist="38100" dir="2700000" algn="tl">
                    <a:srgbClr val="C0C0C0"/>
                  </a:outerShdw>
                </a:effectLst>
                <a:latin typeface="宋体" panose="02010600030101010101" pitchFamily="2" charset="-122"/>
              </a:rPr>
              <a:t>时间复杂性</a:t>
            </a:r>
            <a:endParaRPr lang="zh-CN" altLang="en-US" sz="2800" b="1">
              <a:effectLst>
                <a:outerShdw blurRad="38100" dist="38100" dir="2700000" algn="tl">
                  <a:srgbClr val="C0C0C0"/>
                </a:outerShdw>
              </a:effectLst>
              <a:latin typeface="宋体" panose="02010600030101010101" pitchFamily="2" charset="-122"/>
            </a:endParaRPr>
          </a:p>
          <a:p>
            <a:pPr marL="742950" lvl="1" indent="-285750">
              <a:lnSpc>
                <a:spcPct val="80000"/>
              </a:lnSpc>
              <a:spcBef>
                <a:spcPct val="20000"/>
              </a:spcBef>
              <a:buFontTx/>
              <a:buChar char="–"/>
              <a:defRPr/>
            </a:pPr>
            <a:r>
              <a:rPr lang="zh-CN" altLang="en-US" sz="2800" b="1">
                <a:solidFill>
                  <a:srgbClr val="0058DA"/>
                </a:solidFill>
                <a:effectLst>
                  <a:outerShdw blurRad="38100" dist="38100" dir="2700000" algn="tl">
                    <a:srgbClr val="C0C0C0"/>
                  </a:outerShdw>
                </a:effectLst>
                <a:latin typeface="宋体" panose="02010600030101010101" pitchFamily="2" charset="-122"/>
              </a:rPr>
              <a:t>第</a:t>
            </a:r>
            <a:r>
              <a:rPr lang="en-US" altLang="zh-CN" sz="2800" b="1">
                <a:solidFill>
                  <a:srgbClr val="0058DA"/>
                </a:solidFill>
                <a:effectLst>
                  <a:outerShdw blurRad="38100" dist="38100" dir="2700000" algn="tl">
                    <a:srgbClr val="C0C0C0"/>
                  </a:outerShdw>
                </a:effectLst>
                <a:latin typeface="宋体" panose="02010600030101010101" pitchFamily="2" charset="-122"/>
              </a:rPr>
              <a:t>1</a:t>
            </a:r>
            <a:r>
              <a:rPr lang="zh-CN" altLang="en-US" sz="2800" b="1">
                <a:solidFill>
                  <a:srgbClr val="0058DA"/>
                </a:solidFill>
                <a:effectLst>
                  <a:outerShdw blurRad="38100" dist="38100" dir="2700000" algn="tl">
                    <a:srgbClr val="C0C0C0"/>
                  </a:outerShdw>
                </a:effectLst>
                <a:latin typeface="宋体" panose="02010600030101010101" pitchFamily="2" charset="-122"/>
              </a:rPr>
              <a:t>步需要</a:t>
            </a:r>
            <a:r>
              <a:rPr lang="en-US" altLang="zh-CN" sz="2800" b="1" i="1">
                <a:solidFill>
                  <a:srgbClr val="0058DA"/>
                </a:solidFill>
                <a:effectLst>
                  <a:outerShdw blurRad="38100" dist="38100" dir="2700000" algn="tl">
                    <a:srgbClr val="C0C0C0"/>
                  </a:outerShdw>
                </a:effectLst>
                <a:latin typeface="宋体" panose="02010600030101010101" pitchFamily="2" charset="-122"/>
              </a:rPr>
              <a:t>O(1)</a:t>
            </a:r>
            <a:r>
              <a:rPr lang="zh-CN" altLang="en-US" sz="2800" b="1">
                <a:solidFill>
                  <a:srgbClr val="0058DA"/>
                </a:solidFill>
                <a:effectLst>
                  <a:outerShdw blurRad="38100" dist="38100" dir="2700000" algn="tl">
                    <a:srgbClr val="C0C0C0"/>
                  </a:outerShdw>
                </a:effectLst>
                <a:latin typeface="宋体" panose="02010600030101010101" pitchFamily="2" charset="-122"/>
              </a:rPr>
              <a:t>时间</a:t>
            </a:r>
            <a:endParaRPr lang="zh-CN" altLang="en-US" sz="2800" b="1">
              <a:solidFill>
                <a:srgbClr val="0058DA"/>
              </a:solidFill>
              <a:effectLst>
                <a:outerShdw blurRad="38100" dist="38100" dir="2700000" algn="tl">
                  <a:srgbClr val="C0C0C0"/>
                </a:outerShdw>
              </a:effectLst>
              <a:latin typeface="宋体" panose="02010600030101010101" pitchFamily="2" charset="-122"/>
            </a:endParaRPr>
          </a:p>
          <a:p>
            <a:pPr marL="742950" lvl="1" indent="-285750">
              <a:lnSpc>
                <a:spcPct val="80000"/>
              </a:lnSpc>
              <a:spcBef>
                <a:spcPct val="20000"/>
              </a:spcBef>
              <a:buFontTx/>
              <a:buChar char="–"/>
              <a:defRPr/>
            </a:pPr>
            <a:r>
              <a:rPr lang="zh-CN" altLang="en-US" sz="2800" b="1">
                <a:solidFill>
                  <a:srgbClr val="0058DA"/>
                </a:solidFill>
                <a:effectLst>
                  <a:outerShdw blurRad="38100" dist="38100" dir="2700000" algn="tl">
                    <a:srgbClr val="C0C0C0"/>
                  </a:outerShdw>
                </a:effectLst>
                <a:latin typeface="宋体" panose="02010600030101010101" pitchFamily="2" charset="-122"/>
              </a:rPr>
              <a:t>第</a:t>
            </a:r>
            <a:r>
              <a:rPr lang="en-US" altLang="zh-CN" sz="2800" b="1">
                <a:solidFill>
                  <a:srgbClr val="0058DA"/>
                </a:solidFill>
                <a:effectLst>
                  <a:outerShdw blurRad="38100" dist="38100" dir="2700000" algn="tl">
                    <a:srgbClr val="C0C0C0"/>
                  </a:outerShdw>
                </a:effectLst>
                <a:latin typeface="宋体" panose="02010600030101010101" pitchFamily="2" charset="-122"/>
              </a:rPr>
              <a:t>2</a:t>
            </a:r>
            <a:r>
              <a:rPr lang="zh-CN" altLang="en-US" sz="2800" b="1">
                <a:solidFill>
                  <a:srgbClr val="0058DA"/>
                </a:solidFill>
                <a:effectLst>
                  <a:outerShdw blurRad="38100" dist="38100" dir="2700000" algn="tl">
                    <a:srgbClr val="C0C0C0"/>
                  </a:outerShdw>
                </a:effectLst>
                <a:latin typeface="宋体" panose="02010600030101010101" pitchFamily="2" charset="-122"/>
              </a:rPr>
              <a:t>步需要</a:t>
            </a:r>
            <a:r>
              <a:rPr lang="en-US" altLang="zh-CN" sz="2800" b="1" i="1">
                <a:solidFill>
                  <a:srgbClr val="0058DA"/>
                </a:solidFill>
                <a:effectLst>
                  <a:outerShdw blurRad="38100" dist="38100" dir="2700000" algn="tl">
                    <a:srgbClr val="C0C0C0"/>
                  </a:outerShdw>
                </a:effectLst>
                <a:latin typeface="宋体" panose="02010600030101010101" pitchFamily="2" charset="-122"/>
              </a:rPr>
              <a:t>O(n</a:t>
            </a:r>
            <a:r>
              <a:rPr lang="en-US" altLang="zh-CN" sz="2800" b="1">
                <a:solidFill>
                  <a:srgbClr val="0058DA"/>
                </a:solidFill>
                <a:effectLst>
                  <a:outerShdw blurRad="38100" dist="38100" dir="2700000" algn="tl">
                    <a:srgbClr val="C0C0C0"/>
                  </a:outerShdw>
                </a:effectLst>
                <a:latin typeface="宋体" panose="02010600030101010101" pitchFamily="2" charset="-122"/>
              </a:rPr>
              <a:t>log</a:t>
            </a:r>
            <a:r>
              <a:rPr lang="en-US" altLang="zh-CN" sz="2800" b="1" i="1">
                <a:solidFill>
                  <a:srgbClr val="0058DA"/>
                </a:solidFill>
                <a:effectLst>
                  <a:outerShdw blurRad="38100" dist="38100" dir="2700000" algn="tl">
                    <a:srgbClr val="C0C0C0"/>
                  </a:outerShdw>
                </a:effectLst>
                <a:latin typeface="宋体" panose="02010600030101010101" pitchFamily="2" charset="-122"/>
              </a:rPr>
              <a:t>n)</a:t>
            </a:r>
            <a:r>
              <a:rPr lang="zh-CN" altLang="en-US" sz="2800" b="1">
                <a:solidFill>
                  <a:srgbClr val="0058DA"/>
                </a:solidFill>
                <a:effectLst>
                  <a:outerShdw blurRad="38100" dist="38100" dir="2700000" algn="tl">
                    <a:srgbClr val="C0C0C0"/>
                  </a:outerShdw>
                </a:effectLst>
                <a:latin typeface="宋体" panose="02010600030101010101" pitchFamily="2" charset="-122"/>
              </a:rPr>
              <a:t>时间</a:t>
            </a:r>
            <a:endParaRPr lang="zh-CN" altLang="en-US" sz="2800" b="1">
              <a:solidFill>
                <a:srgbClr val="0058DA"/>
              </a:solidFill>
              <a:effectLst>
                <a:outerShdw blurRad="38100" dist="38100" dir="2700000" algn="tl">
                  <a:srgbClr val="C0C0C0"/>
                </a:outerShdw>
              </a:effectLst>
              <a:latin typeface="宋体" panose="02010600030101010101" pitchFamily="2" charset="-122"/>
            </a:endParaRPr>
          </a:p>
          <a:p>
            <a:pPr marL="742950" lvl="1" indent="-285750">
              <a:lnSpc>
                <a:spcPct val="80000"/>
              </a:lnSpc>
              <a:spcBef>
                <a:spcPct val="20000"/>
              </a:spcBef>
              <a:buFontTx/>
              <a:buChar char="–"/>
              <a:defRPr/>
            </a:pPr>
            <a:r>
              <a:rPr lang="zh-CN" altLang="en-US" sz="2800" b="1">
                <a:solidFill>
                  <a:srgbClr val="0058DA"/>
                </a:solidFill>
                <a:effectLst>
                  <a:outerShdw blurRad="38100" dist="38100" dir="2700000" algn="tl">
                    <a:srgbClr val="C0C0C0"/>
                  </a:outerShdw>
                </a:effectLst>
                <a:latin typeface="宋体" panose="02010600030101010101" pitchFamily="2" charset="-122"/>
              </a:rPr>
              <a:t>第</a:t>
            </a:r>
            <a:r>
              <a:rPr lang="en-US" altLang="zh-CN" sz="2800" b="1">
                <a:solidFill>
                  <a:srgbClr val="0058DA"/>
                </a:solidFill>
                <a:effectLst>
                  <a:outerShdw blurRad="38100" dist="38100" dir="2700000" algn="tl">
                    <a:srgbClr val="C0C0C0"/>
                  </a:outerShdw>
                </a:effectLst>
                <a:latin typeface="宋体" panose="02010600030101010101" pitchFamily="2" charset="-122"/>
              </a:rPr>
              <a:t>3</a:t>
            </a:r>
            <a:r>
              <a:rPr lang="zh-CN" altLang="en-US" sz="2800" b="1">
                <a:solidFill>
                  <a:srgbClr val="0058DA"/>
                </a:solidFill>
                <a:effectLst>
                  <a:outerShdw blurRad="38100" dist="38100" dir="2700000" algn="tl">
                    <a:srgbClr val="C0C0C0"/>
                  </a:outerShdw>
                </a:effectLst>
                <a:latin typeface="宋体" panose="02010600030101010101" pitchFamily="2" charset="-122"/>
              </a:rPr>
              <a:t>步需要</a:t>
            </a:r>
            <a:r>
              <a:rPr lang="en-US" altLang="zh-CN" sz="2800" b="1" i="1">
                <a:solidFill>
                  <a:srgbClr val="0058DA"/>
                </a:solidFill>
                <a:effectLst>
                  <a:outerShdw blurRad="38100" dist="38100" dir="2700000" algn="tl">
                    <a:srgbClr val="C0C0C0"/>
                  </a:outerShdw>
                </a:effectLst>
                <a:latin typeface="宋体" panose="02010600030101010101" pitchFamily="2" charset="-122"/>
              </a:rPr>
              <a:t>O(1)</a:t>
            </a:r>
            <a:r>
              <a:rPr lang="zh-CN" altLang="en-US" sz="2800" b="1">
                <a:solidFill>
                  <a:srgbClr val="0058DA"/>
                </a:solidFill>
                <a:effectLst>
                  <a:outerShdw blurRad="38100" dist="38100" dir="2700000" algn="tl">
                    <a:srgbClr val="C0C0C0"/>
                  </a:outerShdw>
                </a:effectLst>
                <a:latin typeface="宋体" panose="02010600030101010101" pitchFamily="2" charset="-122"/>
              </a:rPr>
              <a:t>时间</a:t>
            </a:r>
            <a:endParaRPr lang="zh-CN" altLang="en-US" sz="2800" b="1">
              <a:solidFill>
                <a:srgbClr val="0058DA"/>
              </a:solidFill>
              <a:effectLst>
                <a:outerShdw blurRad="38100" dist="38100" dir="2700000" algn="tl">
                  <a:srgbClr val="C0C0C0"/>
                </a:outerShdw>
              </a:effectLst>
              <a:latin typeface="宋体" panose="02010600030101010101" pitchFamily="2" charset="-122"/>
            </a:endParaRPr>
          </a:p>
          <a:p>
            <a:pPr marL="742950" lvl="1" indent="-285750">
              <a:lnSpc>
                <a:spcPct val="80000"/>
              </a:lnSpc>
              <a:spcBef>
                <a:spcPct val="20000"/>
              </a:spcBef>
              <a:buFontTx/>
              <a:buChar char="–"/>
              <a:defRPr/>
            </a:pPr>
            <a:r>
              <a:rPr lang="zh-CN" altLang="en-US" sz="2800" b="1">
                <a:solidFill>
                  <a:srgbClr val="0058DA"/>
                </a:solidFill>
                <a:effectLst>
                  <a:outerShdw blurRad="38100" dist="38100" dir="2700000" algn="tl">
                    <a:srgbClr val="C0C0C0"/>
                  </a:outerShdw>
                </a:effectLst>
                <a:latin typeface="宋体" panose="02010600030101010101" pitchFamily="2" charset="-122"/>
              </a:rPr>
              <a:t>第</a:t>
            </a:r>
            <a:r>
              <a:rPr lang="en-US" altLang="zh-CN" sz="2800" b="1">
                <a:solidFill>
                  <a:srgbClr val="0058DA"/>
                </a:solidFill>
                <a:effectLst>
                  <a:outerShdw blurRad="38100" dist="38100" dir="2700000" algn="tl">
                    <a:srgbClr val="C0C0C0"/>
                  </a:outerShdw>
                </a:effectLst>
                <a:latin typeface="宋体" panose="02010600030101010101" pitchFamily="2" charset="-122"/>
              </a:rPr>
              <a:t>4-7</a:t>
            </a:r>
            <a:r>
              <a:rPr lang="zh-CN" altLang="en-US" sz="2800" b="1">
                <a:solidFill>
                  <a:srgbClr val="0058DA"/>
                </a:solidFill>
                <a:effectLst>
                  <a:outerShdw blurRad="38100" dist="38100" dir="2700000" algn="tl">
                    <a:srgbClr val="C0C0C0"/>
                  </a:outerShdw>
                </a:effectLst>
                <a:latin typeface="宋体" panose="02010600030101010101" pitchFamily="2" charset="-122"/>
              </a:rPr>
              <a:t>步需要</a:t>
            </a:r>
            <a:r>
              <a:rPr lang="en-US" altLang="zh-CN" sz="2800" b="1" i="1">
                <a:solidFill>
                  <a:srgbClr val="0058DA"/>
                </a:solidFill>
                <a:effectLst>
                  <a:outerShdw blurRad="38100" dist="38100" dir="2700000" algn="tl">
                    <a:srgbClr val="C0C0C0"/>
                  </a:outerShdw>
                </a:effectLst>
                <a:latin typeface="宋体" panose="02010600030101010101" pitchFamily="2" charset="-122"/>
              </a:rPr>
              <a:t>O(n)</a:t>
            </a:r>
            <a:r>
              <a:rPr lang="zh-CN" altLang="en-US" sz="2800" b="1">
                <a:solidFill>
                  <a:srgbClr val="0058DA"/>
                </a:solidFill>
                <a:effectLst>
                  <a:outerShdw blurRad="38100" dist="38100" dir="2700000" algn="tl">
                    <a:srgbClr val="C0C0C0"/>
                  </a:outerShdw>
                </a:effectLst>
                <a:latin typeface="宋体" panose="02010600030101010101" pitchFamily="2" charset="-122"/>
              </a:rPr>
              <a:t>时间</a:t>
            </a:r>
            <a:endParaRPr lang="zh-CN" altLang="en-US" sz="2800" b="1">
              <a:solidFill>
                <a:srgbClr val="0058DA"/>
              </a:solidFill>
              <a:effectLst>
                <a:outerShdw blurRad="38100" dist="38100" dir="2700000" algn="tl">
                  <a:srgbClr val="C0C0C0"/>
                </a:outerShdw>
              </a:effectLst>
              <a:latin typeface="宋体" panose="02010600030101010101" pitchFamily="2" charset="-122"/>
            </a:endParaRPr>
          </a:p>
          <a:p>
            <a:pPr marL="742950" lvl="1" indent="-285750">
              <a:lnSpc>
                <a:spcPct val="80000"/>
              </a:lnSpc>
              <a:spcBef>
                <a:spcPct val="20000"/>
              </a:spcBef>
              <a:buFontTx/>
              <a:buChar char="–"/>
              <a:defRPr/>
            </a:pPr>
            <a:r>
              <a:rPr lang="zh-CN" altLang="en-US" sz="2800" b="1">
                <a:solidFill>
                  <a:srgbClr val="CC0099"/>
                </a:solidFill>
                <a:effectLst>
                  <a:outerShdw blurRad="38100" dist="38100" dir="2700000" algn="tl">
                    <a:srgbClr val="C0C0C0"/>
                  </a:outerShdw>
                </a:effectLst>
                <a:latin typeface="宋体" panose="02010600030101010101" pitchFamily="2" charset="-122"/>
              </a:rPr>
              <a:t>总时间复杂性</a:t>
            </a:r>
            <a:r>
              <a:rPr lang="en-US" altLang="zh-CN" sz="2800" b="1" i="1">
                <a:solidFill>
                  <a:srgbClr val="CC0099"/>
                </a:solidFill>
                <a:effectLst>
                  <a:outerShdw blurRad="38100" dist="38100" dir="2700000" algn="tl">
                    <a:srgbClr val="C0C0C0"/>
                  </a:outerShdw>
                </a:effectLst>
                <a:latin typeface="宋体" panose="02010600030101010101" pitchFamily="2" charset="-122"/>
              </a:rPr>
              <a:t>T(n)</a:t>
            </a:r>
            <a:r>
              <a:rPr lang="en-US" altLang="zh-CN" sz="2800" b="1">
                <a:solidFill>
                  <a:srgbClr val="CC0099"/>
                </a:solidFill>
                <a:effectLst>
                  <a:outerShdw blurRad="38100" dist="38100" dir="2700000" algn="tl">
                    <a:srgbClr val="C0C0C0"/>
                  </a:outerShdw>
                </a:effectLst>
                <a:latin typeface="宋体" panose="02010600030101010101" pitchFamily="2" charset="-122"/>
              </a:rPr>
              <a:t>= </a:t>
            </a:r>
            <a:r>
              <a:rPr lang="en-US" altLang="zh-CN" sz="2800" b="1" i="1">
                <a:solidFill>
                  <a:srgbClr val="CC0099"/>
                </a:solidFill>
                <a:effectLst>
                  <a:outerShdw blurRad="38100" dist="38100" dir="2700000" algn="tl">
                    <a:srgbClr val="C0C0C0"/>
                  </a:outerShdw>
                </a:effectLst>
                <a:latin typeface="宋体" panose="02010600030101010101" pitchFamily="2" charset="-122"/>
              </a:rPr>
              <a:t>O(n</a:t>
            </a:r>
            <a:r>
              <a:rPr lang="en-US" altLang="zh-CN" sz="2800" b="1">
                <a:solidFill>
                  <a:srgbClr val="CC0099"/>
                </a:solidFill>
                <a:effectLst>
                  <a:outerShdw blurRad="38100" dist="38100" dir="2700000" algn="tl">
                    <a:srgbClr val="C0C0C0"/>
                  </a:outerShdw>
                </a:effectLst>
                <a:latin typeface="宋体" panose="02010600030101010101" pitchFamily="2" charset="-122"/>
              </a:rPr>
              <a:t>log</a:t>
            </a:r>
            <a:r>
              <a:rPr lang="en-US" altLang="zh-CN" sz="2800" b="1" i="1">
                <a:solidFill>
                  <a:srgbClr val="CC0099"/>
                </a:solidFill>
                <a:effectLst>
                  <a:outerShdw blurRad="38100" dist="38100" dir="2700000" algn="tl">
                    <a:srgbClr val="C0C0C0"/>
                  </a:outerShdw>
                </a:effectLst>
                <a:latin typeface="宋体" panose="02010600030101010101" pitchFamily="2" charset="-122"/>
              </a:rPr>
              <a:t>n)</a:t>
            </a:r>
            <a:endParaRPr lang="en-US" altLang="zh-CN" sz="2800" b="1" i="1">
              <a:solidFill>
                <a:srgbClr val="CC0099"/>
              </a:solidFill>
              <a:effectLst>
                <a:outerShdw blurRad="38100" dist="38100" dir="2700000" algn="tl">
                  <a:srgbClr val="C0C0C0"/>
                </a:outerShdw>
              </a:effectLst>
              <a:latin typeface="宋体" panose="02010600030101010101" pitchFamily="2" charset="-122"/>
            </a:endParaRPr>
          </a:p>
        </p:txBody>
      </p:sp>
      <p:sp>
        <p:nvSpPr>
          <p:cNvPr id="5" name="Rectangle 5"/>
          <p:cNvSpPr>
            <a:spLocks noChangeArrowheads="1"/>
          </p:cNvSpPr>
          <p:nvPr/>
        </p:nvSpPr>
        <p:spPr bwMode="auto">
          <a:xfrm>
            <a:off x="2195736" y="332656"/>
            <a:ext cx="3965575" cy="633413"/>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flatTx/>
          </a:bodyPr>
          <a:lstStyle/>
          <a:p>
            <a:pPr lvl="0" algn="ctr">
              <a:lnSpc>
                <a:spcPct val="85000"/>
              </a:lnSpc>
              <a:defRPr/>
            </a:pPr>
            <a:r>
              <a:rPr lang="en-US" altLang="zh-CN" sz="3600" b="1" dirty="0">
                <a:solidFill>
                  <a:schemeClr val="bg1"/>
                </a:solidFill>
                <a:effectLst/>
                <a:latin typeface="黑体" panose="02010609060101010101" pitchFamily="49" charset="-122"/>
                <a:ea typeface="黑体" panose="02010609060101010101" pitchFamily="49" charset="-122"/>
                <a:sym typeface="+mn-ea"/>
              </a:rPr>
              <a:t>Graham-Scan算法</a:t>
            </a:r>
            <a:endParaRPr lang="en-US" altLang="zh-CN" sz="36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3252">
                                            <p:txEl>
                                              <p:pRg st="1" end="1"/>
                                            </p:txEl>
                                          </p:spTgt>
                                        </p:tgtEl>
                                        <p:attrNameLst>
                                          <p:attrName>style.visibility</p:attrName>
                                        </p:attrNameLst>
                                      </p:cBhvr>
                                      <p:to>
                                        <p:strVal val="visible"/>
                                      </p:to>
                                    </p:set>
                                    <p:anim calcmode="lin" valueType="num">
                                      <p:cBhvr additive="base">
                                        <p:cTn id="7" dur="500" fill="hold"/>
                                        <p:tgtEl>
                                          <p:spTgt spid="69325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32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3252">
                                            <p:txEl>
                                              <p:pRg st="2" end="2"/>
                                            </p:txEl>
                                          </p:spTgt>
                                        </p:tgtEl>
                                        <p:attrNameLst>
                                          <p:attrName>style.visibility</p:attrName>
                                        </p:attrNameLst>
                                      </p:cBhvr>
                                      <p:to>
                                        <p:strVal val="visible"/>
                                      </p:to>
                                    </p:set>
                                    <p:anim calcmode="lin" valueType="num">
                                      <p:cBhvr additive="base">
                                        <p:cTn id="13" dur="500" fill="hold"/>
                                        <p:tgtEl>
                                          <p:spTgt spid="69325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32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93252">
                                            <p:txEl>
                                              <p:pRg st="3" end="3"/>
                                            </p:txEl>
                                          </p:spTgt>
                                        </p:tgtEl>
                                        <p:attrNameLst>
                                          <p:attrName>style.visibility</p:attrName>
                                        </p:attrNameLst>
                                      </p:cBhvr>
                                      <p:to>
                                        <p:strVal val="visible"/>
                                      </p:to>
                                    </p:set>
                                    <p:anim calcmode="lin" valueType="num">
                                      <p:cBhvr additive="base">
                                        <p:cTn id="19" dur="500" fill="hold"/>
                                        <p:tgtEl>
                                          <p:spTgt spid="69325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32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93252">
                                            <p:txEl>
                                              <p:pRg st="4" end="4"/>
                                            </p:txEl>
                                          </p:spTgt>
                                        </p:tgtEl>
                                        <p:attrNameLst>
                                          <p:attrName>style.visibility</p:attrName>
                                        </p:attrNameLst>
                                      </p:cBhvr>
                                      <p:to>
                                        <p:strVal val="visible"/>
                                      </p:to>
                                    </p:set>
                                    <p:anim calcmode="lin" valueType="num">
                                      <p:cBhvr additive="base">
                                        <p:cTn id="25" dur="500" fill="hold"/>
                                        <p:tgtEl>
                                          <p:spTgt spid="69325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932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93252">
                                            <p:txEl>
                                              <p:pRg st="5" end="5"/>
                                            </p:txEl>
                                          </p:spTgt>
                                        </p:tgtEl>
                                        <p:attrNameLst>
                                          <p:attrName>style.visibility</p:attrName>
                                        </p:attrNameLst>
                                      </p:cBhvr>
                                      <p:to>
                                        <p:strVal val="visible"/>
                                      </p:to>
                                    </p:set>
                                    <p:anim calcmode="lin" valueType="num">
                                      <p:cBhvr additive="base">
                                        <p:cTn id="31" dur="500" fill="hold"/>
                                        <p:tgtEl>
                                          <p:spTgt spid="69325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9325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bwMode="auto">
          <a:xfrm>
            <a:off x="180529" y="159683"/>
            <a:ext cx="8229600" cy="1143000"/>
          </a:xfr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flatTx/>
          </a:bodyPr>
          <a:lstStyle/>
          <a:p>
            <a:pPr lvl="0" algn="ctr" defTabSz="914400" eaLnBrk="1" hangingPunct="1">
              <a:lnSpc>
                <a:spcPct val="85000"/>
              </a:lnSpc>
              <a:buFont typeface="Arial" panose="020B0604020202020204" pitchFamily="34" charset="0"/>
              <a:defRPr/>
            </a:pPr>
            <a:r>
              <a:rPr lang="en-US" altLang="zh-CN" sz="3600" b="1" kern="1200" dirty="0">
                <a:effectLst/>
                <a:latin typeface="黑体" panose="02010609060101010101" pitchFamily="49" charset="-122"/>
                <a:ea typeface="黑体" panose="02010609060101010101" pitchFamily="49" charset="-122"/>
                <a:cs typeface="+mn-cs"/>
                <a:sym typeface="+mn-ea"/>
              </a:rPr>
              <a:t>凸包计算方法对比</a:t>
            </a:r>
            <a:endParaRPr lang="en-US" altLang="zh-CN" sz="3600" b="1" kern="1200" dirty="0">
              <a:effectLst/>
              <a:latin typeface="黑体" panose="02010609060101010101" pitchFamily="49" charset="-122"/>
              <a:ea typeface="黑体" panose="02010609060101010101" pitchFamily="49" charset="-122"/>
              <a:cs typeface="+mn-cs"/>
              <a:sym typeface="+mn-ea"/>
            </a:endParaRPr>
          </a:p>
        </p:txBody>
      </p:sp>
      <p:sp>
        <p:nvSpPr>
          <p:cNvPr id="88067" name="Rectangle 3"/>
          <p:cNvSpPr>
            <a:spLocks noGrp="1" noChangeArrowheads="1"/>
          </p:cNvSpPr>
          <p:nvPr>
            <p:ph type="body" idx="1"/>
          </p:nvPr>
        </p:nvSpPr>
        <p:spPr/>
        <p:txBody>
          <a:bodyPr/>
          <a:lstStyle/>
          <a:p>
            <a:pPr>
              <a:lnSpc>
                <a:spcPct val="90000"/>
              </a:lnSpc>
              <a:defRPr/>
            </a:pPr>
            <a:r>
              <a:rPr lang="zh-CN" altLang="en-US" sz="2800" b="1" dirty="0"/>
              <a:t>蛮力</a:t>
            </a:r>
            <a:r>
              <a:rPr lang="zh-CN" altLang="en-US" sz="2800" b="1" dirty="0" smtClean="0"/>
              <a:t>算法</a:t>
            </a:r>
            <a:r>
              <a:rPr lang="en-US" altLang="zh-CN" sz="2800" b="1" dirty="0"/>
              <a:t>O(n</a:t>
            </a:r>
            <a:r>
              <a:rPr lang="en-US" altLang="zh-CN" sz="2800" b="1" baseline="30000" dirty="0"/>
              <a:t>3</a:t>
            </a:r>
            <a:r>
              <a:rPr lang="en-US" altLang="zh-CN" sz="2800" b="1" dirty="0"/>
              <a:t>)</a:t>
            </a:r>
            <a:endParaRPr lang="en-US" altLang="zh-CN" sz="2800" b="1" dirty="0"/>
          </a:p>
          <a:p>
            <a:pPr marL="0" indent="0">
              <a:lnSpc>
                <a:spcPct val="90000"/>
              </a:lnSpc>
              <a:buFontTx/>
              <a:buNone/>
              <a:defRPr/>
            </a:pPr>
            <a:endParaRPr lang="en-US" altLang="zh-CN" sz="2800" b="1" dirty="0"/>
          </a:p>
          <a:p>
            <a:pPr>
              <a:lnSpc>
                <a:spcPct val="90000"/>
              </a:lnSpc>
              <a:defRPr/>
            </a:pPr>
            <a:r>
              <a:rPr lang="zh-CN" altLang="en-US" sz="2800" b="1" dirty="0">
                <a:solidFill>
                  <a:srgbClr val="CC0099"/>
                </a:solidFill>
              </a:rPr>
              <a:t>快速算法</a:t>
            </a:r>
            <a:endParaRPr lang="zh-CN" altLang="en-US" sz="2800" b="1" dirty="0">
              <a:solidFill>
                <a:srgbClr val="CC0099"/>
              </a:solidFill>
            </a:endParaRPr>
          </a:p>
          <a:p>
            <a:pPr lvl="1">
              <a:lnSpc>
                <a:spcPct val="90000"/>
              </a:lnSpc>
              <a:defRPr/>
            </a:pPr>
            <a:r>
              <a:rPr lang="zh-CN" altLang="en-US" sz="2400" b="1" dirty="0"/>
              <a:t>最好情况</a:t>
            </a:r>
            <a:r>
              <a:rPr lang="en-US" altLang="zh-CN" sz="2400" b="1" dirty="0"/>
              <a:t>O(</a:t>
            </a:r>
            <a:r>
              <a:rPr lang="en-US" altLang="zh-CN" sz="2400" b="1" dirty="0" err="1"/>
              <a:t>nlogn</a:t>
            </a:r>
            <a:r>
              <a:rPr lang="en-US" altLang="zh-CN" sz="2400" b="1" dirty="0"/>
              <a:t>)</a:t>
            </a:r>
            <a:r>
              <a:rPr lang="zh-CN" altLang="en-US" sz="2400" b="1" dirty="0"/>
              <a:t>、 最坏情况</a:t>
            </a:r>
            <a:r>
              <a:rPr lang="en-US" altLang="zh-CN" sz="2400" b="1" dirty="0"/>
              <a:t>O(n</a:t>
            </a:r>
            <a:r>
              <a:rPr lang="en-US" altLang="zh-CN" sz="2400" b="1" baseline="30000" dirty="0"/>
              <a:t>2</a:t>
            </a:r>
            <a:r>
              <a:rPr lang="en-US" altLang="zh-CN" sz="2400" b="1" dirty="0"/>
              <a:t>)</a:t>
            </a:r>
            <a:endParaRPr lang="en-US" altLang="zh-CN" sz="2400" b="1" dirty="0"/>
          </a:p>
          <a:p>
            <a:pPr>
              <a:lnSpc>
                <a:spcPct val="90000"/>
              </a:lnSpc>
              <a:defRPr/>
            </a:pPr>
            <a:endParaRPr lang="en-US" altLang="zh-CN" sz="2800" b="1" dirty="0"/>
          </a:p>
          <a:p>
            <a:pPr>
              <a:lnSpc>
                <a:spcPct val="90000"/>
              </a:lnSpc>
              <a:defRPr/>
            </a:pPr>
            <a:r>
              <a:rPr lang="en-US" altLang="zh-CN" sz="2800" b="1" dirty="0">
                <a:solidFill>
                  <a:srgbClr val="CC0099"/>
                </a:solidFill>
              </a:rPr>
              <a:t>Graham </a:t>
            </a:r>
            <a:r>
              <a:rPr lang="zh-CN" altLang="en-US" sz="2800" b="1" dirty="0">
                <a:solidFill>
                  <a:srgbClr val="CC0099"/>
                </a:solidFill>
              </a:rPr>
              <a:t>算法</a:t>
            </a:r>
            <a:endParaRPr lang="zh-CN" altLang="en-US" sz="2800" b="1" dirty="0">
              <a:solidFill>
                <a:srgbClr val="CC0099"/>
              </a:solidFill>
            </a:endParaRPr>
          </a:p>
          <a:p>
            <a:pPr lvl="1">
              <a:lnSpc>
                <a:spcPct val="90000"/>
              </a:lnSpc>
              <a:defRPr/>
            </a:pPr>
            <a:r>
              <a:rPr lang="zh-CN" altLang="en-US" sz="2400" b="1" dirty="0"/>
              <a:t>排序计算</a:t>
            </a:r>
            <a:r>
              <a:rPr lang="en-US" altLang="zh-CN" sz="2400" b="1" dirty="0"/>
              <a:t>O(</a:t>
            </a:r>
            <a:r>
              <a:rPr lang="en-US" altLang="zh-CN" sz="2400" b="1" dirty="0" err="1"/>
              <a:t>nlogn</a:t>
            </a:r>
            <a:r>
              <a:rPr lang="en-US" altLang="zh-CN" sz="2400" b="1" dirty="0"/>
              <a:t>)</a:t>
            </a:r>
            <a:r>
              <a:rPr lang="zh-CN" altLang="en-US" sz="2400" b="1" dirty="0"/>
              <a:t>、执行时间</a:t>
            </a:r>
            <a:r>
              <a:rPr lang="en-US" altLang="zh-CN" sz="2400" b="1" dirty="0"/>
              <a:t>O(n)</a:t>
            </a:r>
            <a:endParaRPr lang="en-US" altLang="zh-CN" sz="2400" b="1" dirty="0"/>
          </a:p>
          <a:p>
            <a:pPr lvl="1">
              <a:lnSpc>
                <a:spcPct val="90000"/>
              </a:lnSpc>
              <a:defRPr/>
            </a:pPr>
            <a:r>
              <a:rPr lang="zh-CN" altLang="en-US" sz="2400" b="1" dirty="0"/>
              <a:t>总的时间复杂度</a:t>
            </a:r>
            <a:r>
              <a:rPr lang="en-US" altLang="zh-CN" sz="2400" b="1" dirty="0"/>
              <a:t>O(</a:t>
            </a:r>
            <a:r>
              <a:rPr lang="en-US" altLang="zh-CN" sz="2400" b="1" dirty="0" err="1"/>
              <a:t>nlogn</a:t>
            </a:r>
            <a:r>
              <a:rPr lang="en-US" altLang="zh-CN" sz="2400" b="1" dirty="0"/>
              <a:t>)</a:t>
            </a:r>
            <a:endParaRPr lang="en-US" altLang="zh-CN" sz="2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705" y="1137285"/>
            <a:ext cx="8785225" cy="1620520"/>
          </a:xfrm>
        </p:spPr>
        <p:txBody>
          <a:bodyPr rtlCol="0">
            <a:noAutofit/>
          </a:bodyPr>
          <a:lstStyle/>
          <a:p>
            <a:pPr marL="0" indent="0" eaLnBrk="1" fontAlgn="auto" hangingPunct="1">
              <a:lnSpc>
                <a:spcPct val="140000"/>
              </a:lnSpc>
              <a:spcBef>
                <a:spcPts val="0"/>
              </a:spcBef>
              <a:spcAft>
                <a:spcPts val="0"/>
              </a:spcAft>
              <a:buFontTx/>
              <a:buNone/>
              <a:defRPr/>
            </a:pPr>
            <a:r>
              <a:rPr kumimoji="1" lang="zh-CN" altLang="en-US" sz="2400" b="1" dirty="0" smtClean="0">
                <a:solidFill>
                  <a:schemeClr val="tx1">
                    <a:lumMod val="95000"/>
                    <a:lumOff val="5000"/>
                  </a:schemeClr>
                </a:solidFill>
                <a:latin typeface="+mn-ea"/>
              </a:rPr>
              <a:t>对于递归数据结构</a:t>
            </a:r>
            <a:r>
              <a:rPr kumimoji="1" lang="en-US" altLang="zh-CN" sz="2400" b="1" dirty="0" smtClean="0">
                <a:solidFill>
                  <a:schemeClr val="tx1">
                    <a:lumMod val="95000"/>
                    <a:lumOff val="5000"/>
                  </a:schemeClr>
                </a:solidFill>
                <a:latin typeface="+mn-ea"/>
              </a:rPr>
              <a:t>,</a:t>
            </a:r>
            <a:r>
              <a:rPr kumimoji="1" lang="zh-CN" altLang="en-US" sz="2400" b="1" dirty="0" smtClean="0">
                <a:solidFill>
                  <a:schemeClr val="tx1">
                    <a:lumMod val="95000"/>
                    <a:lumOff val="5000"/>
                  </a:schemeClr>
                </a:solidFill>
                <a:latin typeface="+mn-ea"/>
              </a:rPr>
              <a:t>采用递归的方法编写算法既方便又有效。</a:t>
            </a:r>
            <a:endParaRPr kumimoji="1" lang="en-US" altLang="zh-CN" sz="2400" b="1" dirty="0" smtClean="0">
              <a:solidFill>
                <a:schemeClr val="tx1">
                  <a:lumMod val="95000"/>
                  <a:lumOff val="5000"/>
                </a:schemeClr>
              </a:solidFill>
              <a:latin typeface="+mn-ea"/>
            </a:endParaRPr>
          </a:p>
          <a:p>
            <a:pPr marL="0" indent="0" eaLnBrk="1" fontAlgn="auto" hangingPunct="1">
              <a:lnSpc>
                <a:spcPct val="140000"/>
              </a:lnSpc>
              <a:spcBef>
                <a:spcPts val="0"/>
              </a:spcBef>
              <a:spcAft>
                <a:spcPts val="0"/>
              </a:spcAft>
              <a:buFontTx/>
              <a:buNone/>
              <a:defRPr/>
            </a:pPr>
            <a:r>
              <a:rPr kumimoji="1" lang="zh-CN" altLang="en-US" sz="2400" b="1" dirty="0" smtClean="0">
                <a:solidFill>
                  <a:srgbClr val="3907F1"/>
                </a:solidFill>
                <a:latin typeface="+mn-ea"/>
              </a:rPr>
              <a:t>例如：求一个不带头结点的单链表</a:t>
            </a:r>
            <a:r>
              <a:rPr kumimoji="1" lang="en-US" altLang="zh-CN" sz="2400" b="1" dirty="0" smtClean="0">
                <a:solidFill>
                  <a:srgbClr val="3907F1"/>
                </a:solidFill>
                <a:latin typeface="+mn-ea"/>
              </a:rPr>
              <a:t>head</a:t>
            </a:r>
            <a:r>
              <a:rPr kumimoji="1" lang="zh-CN" altLang="en-US" sz="2400" b="1" dirty="0" smtClean="0">
                <a:solidFill>
                  <a:srgbClr val="3907F1"/>
                </a:solidFill>
                <a:latin typeface="+mn-ea"/>
              </a:rPr>
              <a:t>的所有</a:t>
            </a:r>
            <a:r>
              <a:rPr kumimoji="1" lang="en-US" altLang="zh-CN" sz="2400" b="1" dirty="0" smtClean="0">
                <a:solidFill>
                  <a:srgbClr val="3907F1"/>
                </a:solidFill>
                <a:latin typeface="+mn-ea"/>
              </a:rPr>
              <a:t>data</a:t>
            </a:r>
            <a:r>
              <a:rPr kumimoji="1" lang="zh-CN" altLang="en-US" sz="2400" b="1" dirty="0" smtClean="0">
                <a:solidFill>
                  <a:srgbClr val="3907F1"/>
                </a:solidFill>
                <a:latin typeface="+mn-ea"/>
              </a:rPr>
              <a:t>域</a:t>
            </a:r>
            <a:r>
              <a:rPr kumimoji="1" lang="en-US" altLang="zh-CN" sz="2400" b="1" dirty="0" smtClean="0">
                <a:solidFill>
                  <a:srgbClr val="3907F1"/>
                </a:solidFill>
                <a:latin typeface="+mn-ea"/>
              </a:rPr>
              <a:t>(</a:t>
            </a:r>
            <a:r>
              <a:rPr kumimoji="1" lang="zh-CN" altLang="en-US" sz="2400" b="1" dirty="0" smtClean="0">
                <a:solidFill>
                  <a:srgbClr val="3907F1"/>
                </a:solidFill>
                <a:latin typeface="+mn-ea"/>
              </a:rPr>
              <a:t>假设为</a:t>
            </a:r>
            <a:r>
              <a:rPr kumimoji="1" lang="en-US" altLang="zh-CN" sz="2400" b="1" dirty="0" err="1" smtClean="0">
                <a:solidFill>
                  <a:srgbClr val="3907F1"/>
                </a:solidFill>
                <a:latin typeface="+mn-ea"/>
              </a:rPr>
              <a:t>int</a:t>
            </a:r>
            <a:r>
              <a:rPr kumimoji="1" lang="zh-CN" altLang="en-US" sz="2400" b="1" dirty="0" smtClean="0">
                <a:solidFill>
                  <a:srgbClr val="3907F1"/>
                </a:solidFill>
                <a:latin typeface="+mn-ea"/>
              </a:rPr>
              <a:t>型</a:t>
            </a:r>
            <a:r>
              <a:rPr kumimoji="1" lang="en-US" altLang="zh-CN" sz="2400" b="1" dirty="0" smtClean="0">
                <a:solidFill>
                  <a:srgbClr val="3907F1"/>
                </a:solidFill>
                <a:latin typeface="+mn-ea"/>
              </a:rPr>
              <a:t>)</a:t>
            </a:r>
            <a:r>
              <a:rPr kumimoji="1" lang="zh-CN" altLang="en-US" sz="2400" b="1" dirty="0" smtClean="0">
                <a:solidFill>
                  <a:srgbClr val="3907F1"/>
                </a:solidFill>
                <a:latin typeface="+mn-ea"/>
              </a:rPr>
              <a:t>之和的递归算法如下：</a:t>
            </a:r>
            <a:endParaRPr lang="zh-CN" altLang="en-US" sz="2400" dirty="0">
              <a:solidFill>
                <a:schemeClr val="tx1">
                  <a:lumMod val="95000"/>
                  <a:lumOff val="5000"/>
                </a:schemeClr>
              </a:solidFill>
              <a:latin typeface="+mn-ea"/>
            </a:endParaRPr>
          </a:p>
        </p:txBody>
      </p:sp>
      <p:sp>
        <p:nvSpPr>
          <p:cNvPr id="6" name="标题 2"/>
          <p:cNvSpPr>
            <a:spLocks noGrp="1"/>
          </p:cNvSpPr>
          <p:nvPr>
            <p:ph type="title"/>
          </p:nvPr>
        </p:nvSpPr>
        <p:spPr>
          <a:xfrm>
            <a:off x="442913" y="0"/>
            <a:ext cx="8229600" cy="1143000"/>
          </a:xfrm>
        </p:spPr>
        <p:txBody>
          <a:bodyPr/>
          <a:lstStyle/>
          <a:p>
            <a:pPr algn="ctr" eaLnBrk="1" hangingPunct="1"/>
            <a:r>
              <a:rPr kumimoji="1" lang="en-US" altLang="zh-CN" sz="4000" b="1" dirty="0" smtClean="0">
                <a:solidFill>
                  <a:schemeClr val="bg1"/>
                </a:solidFill>
                <a:latin typeface="黑体" panose="02010609060101010101" pitchFamily="49" charset="-122"/>
                <a:ea typeface="黑体" panose="02010609060101010101" pitchFamily="49" charset="-122"/>
              </a:rPr>
              <a:t>4.1.2 </a:t>
            </a:r>
            <a:r>
              <a:rPr lang="zh-CN" altLang="en-US" sz="4000" b="1" dirty="0" smtClean="0">
                <a:solidFill>
                  <a:schemeClr val="bg1"/>
                </a:solidFill>
                <a:latin typeface="黑体" panose="02010609060101010101" pitchFamily="49" charset="-122"/>
                <a:ea typeface="黑体" panose="02010609060101010101" pitchFamily="49" charset="-122"/>
              </a:rPr>
              <a:t>什么时候使用递归？</a:t>
            </a:r>
            <a:endParaRPr lang="zh-CN" altLang="en-US" sz="4000" b="1" dirty="0" smtClean="0">
              <a:solidFill>
                <a:schemeClr val="bg1"/>
              </a:solidFill>
              <a:latin typeface="黑体" panose="02010609060101010101" pitchFamily="49" charset="-122"/>
              <a:ea typeface="黑体" panose="02010609060101010101" pitchFamily="49" charset="-122"/>
            </a:endParaRPr>
          </a:p>
        </p:txBody>
      </p:sp>
      <p:sp>
        <p:nvSpPr>
          <p:cNvPr id="3" name="文本框 2"/>
          <p:cNvSpPr txBox="1"/>
          <p:nvPr/>
        </p:nvSpPr>
        <p:spPr>
          <a:xfrm>
            <a:off x="599440" y="2962275"/>
            <a:ext cx="8073390" cy="323024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pPr marL="118745" algn="just" fontAlgn="auto">
              <a:spcBef>
                <a:spcPct val="50000"/>
              </a:spcBef>
              <a:spcAft>
                <a:spcPts val="0"/>
              </a:spcAft>
              <a:buFontTx/>
              <a:defRPr/>
            </a:pPr>
            <a:r>
              <a:rPr kumimoji="1" lang="en-US" altLang="zh-CN" sz="2400" b="1" dirty="0" err="1" smtClean="0">
                <a:solidFill>
                  <a:srgbClr val="CC0099"/>
                </a:solidFill>
                <a:latin typeface="Times New Roman" panose="02020603050405020304" pitchFamily="18" charset="0"/>
                <a:ea typeface="+mn-ea"/>
                <a:sym typeface="+mn-ea"/>
              </a:rPr>
              <a:t>int</a:t>
            </a:r>
            <a:r>
              <a:rPr kumimoji="1" lang="en-US" altLang="zh-CN" sz="2400" b="1" dirty="0" smtClean="0">
                <a:solidFill>
                  <a:srgbClr val="CC0099"/>
                </a:solidFill>
                <a:latin typeface="Times New Roman" panose="02020603050405020304" pitchFamily="18" charset="0"/>
                <a:ea typeface="+mn-ea"/>
                <a:sym typeface="+mn-ea"/>
              </a:rPr>
              <a:t> Sum(</a:t>
            </a:r>
            <a:r>
              <a:rPr kumimoji="1" lang="en-US" altLang="zh-CN" sz="2400" b="1" dirty="0" err="1" smtClean="0">
                <a:solidFill>
                  <a:srgbClr val="CC0099"/>
                </a:solidFill>
                <a:latin typeface="Times New Roman" panose="02020603050405020304" pitchFamily="18" charset="0"/>
                <a:ea typeface="+mn-ea"/>
                <a:sym typeface="+mn-ea"/>
              </a:rPr>
              <a:t>LinkList</a:t>
            </a:r>
            <a:r>
              <a:rPr kumimoji="1" lang="en-US" altLang="zh-CN" sz="2400" b="1" dirty="0" smtClean="0">
                <a:solidFill>
                  <a:srgbClr val="CC0099"/>
                </a:solidFill>
                <a:latin typeface="Times New Roman" panose="02020603050405020304" pitchFamily="18" charset="0"/>
                <a:ea typeface="+mn-ea"/>
                <a:sym typeface="+mn-ea"/>
              </a:rPr>
              <a:t> *head)</a:t>
            </a:r>
            <a:endParaRPr kumimoji="1" lang="en-US" altLang="zh-CN" sz="2400" b="1" dirty="0" smtClean="0">
              <a:solidFill>
                <a:srgbClr val="CC0099"/>
              </a:solidFill>
              <a:latin typeface="Times New Roman" panose="02020603050405020304" pitchFamily="18" charset="0"/>
              <a:ea typeface="+mn-ea"/>
              <a:sym typeface="+mn-ea"/>
            </a:endParaRPr>
          </a:p>
          <a:p>
            <a:pPr marL="118745" algn="just" fontAlgn="auto">
              <a:spcBef>
                <a:spcPct val="50000"/>
              </a:spcBef>
              <a:spcAft>
                <a:spcPts val="0"/>
              </a:spcAft>
              <a:buFontTx/>
              <a:defRPr/>
            </a:pPr>
            <a:r>
              <a:rPr kumimoji="1" lang="en-US" altLang="zh-CN" sz="2400" b="1" dirty="0" smtClean="0">
                <a:solidFill>
                  <a:schemeClr val="tx1"/>
                </a:solidFill>
                <a:latin typeface="Times New Roman" panose="02020603050405020304" pitchFamily="18" charset="0"/>
                <a:ea typeface="+mn-ea"/>
                <a:sym typeface="+mn-ea"/>
              </a:rPr>
              <a:t>{   if (head==NULL)</a:t>
            </a:r>
            <a:endParaRPr kumimoji="1" lang="en-US" altLang="zh-CN" sz="2400" b="1" dirty="0" smtClean="0">
              <a:solidFill>
                <a:schemeClr val="tx1"/>
              </a:solidFill>
              <a:latin typeface="Times New Roman" panose="02020603050405020304" pitchFamily="18" charset="0"/>
              <a:ea typeface="+mn-ea"/>
              <a:sym typeface="+mn-ea"/>
            </a:endParaRPr>
          </a:p>
          <a:p>
            <a:pPr marL="118745" algn="just" fontAlgn="auto">
              <a:spcBef>
                <a:spcPct val="50000"/>
              </a:spcBef>
              <a:spcAft>
                <a:spcPts val="0"/>
              </a:spcAft>
              <a:buFontTx/>
              <a:defRPr/>
            </a:pPr>
            <a:r>
              <a:rPr kumimoji="1" lang="en-US" altLang="zh-CN" sz="2400" b="1" dirty="0" smtClean="0">
                <a:solidFill>
                  <a:schemeClr val="tx1"/>
                </a:solidFill>
                <a:latin typeface="Times New Roman" panose="02020603050405020304" pitchFamily="18" charset="0"/>
                <a:ea typeface="+mn-ea"/>
                <a:sym typeface="+mn-ea"/>
              </a:rPr>
              <a:t>         return 0;</a:t>
            </a:r>
            <a:endParaRPr kumimoji="1" lang="en-US" altLang="zh-CN" sz="2400" b="1" dirty="0" smtClean="0">
              <a:solidFill>
                <a:schemeClr val="tx1"/>
              </a:solidFill>
              <a:latin typeface="Times New Roman" panose="02020603050405020304" pitchFamily="18" charset="0"/>
              <a:ea typeface="+mn-ea"/>
              <a:sym typeface="+mn-ea"/>
            </a:endParaRPr>
          </a:p>
          <a:p>
            <a:pPr marL="118745" algn="just" fontAlgn="auto">
              <a:spcBef>
                <a:spcPct val="50000"/>
              </a:spcBef>
              <a:spcAft>
                <a:spcPts val="0"/>
              </a:spcAft>
              <a:buFontTx/>
              <a:defRPr/>
            </a:pPr>
            <a:r>
              <a:rPr kumimoji="1" lang="en-US" altLang="zh-CN" sz="2400" b="1" dirty="0" smtClean="0">
                <a:solidFill>
                  <a:schemeClr val="tx1"/>
                </a:solidFill>
                <a:latin typeface="Times New Roman" panose="02020603050405020304" pitchFamily="18" charset="0"/>
                <a:ea typeface="+mn-ea"/>
                <a:sym typeface="+mn-ea"/>
              </a:rPr>
              <a:t>    else </a:t>
            </a:r>
            <a:endParaRPr kumimoji="1" lang="en-US" altLang="zh-CN" sz="2400" b="1" dirty="0" smtClean="0">
              <a:solidFill>
                <a:schemeClr val="tx1"/>
              </a:solidFill>
              <a:latin typeface="Times New Roman" panose="02020603050405020304" pitchFamily="18" charset="0"/>
              <a:ea typeface="+mn-ea"/>
              <a:sym typeface="+mn-ea"/>
            </a:endParaRPr>
          </a:p>
          <a:p>
            <a:pPr marL="118745" algn="just" fontAlgn="auto">
              <a:spcBef>
                <a:spcPct val="50000"/>
              </a:spcBef>
              <a:spcAft>
                <a:spcPts val="0"/>
              </a:spcAft>
              <a:buFontTx/>
              <a:defRPr/>
            </a:pPr>
            <a:r>
              <a:rPr kumimoji="1" lang="en-US" altLang="zh-CN" sz="2400" b="1" dirty="0" smtClean="0">
                <a:solidFill>
                  <a:schemeClr val="tx1"/>
                </a:solidFill>
                <a:latin typeface="Times New Roman" panose="02020603050405020304" pitchFamily="18" charset="0"/>
                <a:ea typeface="+mn-ea"/>
                <a:sym typeface="+mn-ea"/>
              </a:rPr>
              <a:t>         return(head-&gt;</a:t>
            </a:r>
            <a:r>
              <a:rPr kumimoji="1" lang="en-US" altLang="zh-CN" sz="2400" b="1" dirty="0" err="1" smtClean="0">
                <a:solidFill>
                  <a:schemeClr val="tx1"/>
                </a:solidFill>
                <a:latin typeface="Times New Roman" panose="02020603050405020304" pitchFamily="18" charset="0"/>
                <a:ea typeface="+mn-ea"/>
                <a:sym typeface="+mn-ea"/>
              </a:rPr>
              <a:t>data+</a:t>
            </a:r>
            <a:r>
              <a:rPr kumimoji="1" lang="en-US" altLang="zh-CN" sz="2400" b="1" dirty="0" err="1" smtClean="0">
                <a:solidFill>
                  <a:srgbClr val="CC0099"/>
                </a:solidFill>
                <a:latin typeface="Times New Roman" panose="02020603050405020304" pitchFamily="18" charset="0"/>
                <a:ea typeface="+mn-ea"/>
                <a:sym typeface="+mn-ea"/>
              </a:rPr>
              <a:t>Sum</a:t>
            </a:r>
            <a:r>
              <a:rPr kumimoji="1" lang="en-US" altLang="zh-CN" sz="2400" b="1" dirty="0" smtClean="0">
                <a:solidFill>
                  <a:schemeClr val="tx1"/>
                </a:solidFill>
                <a:latin typeface="Times New Roman" panose="02020603050405020304" pitchFamily="18" charset="0"/>
                <a:ea typeface="+mn-ea"/>
                <a:sym typeface="+mn-ea"/>
              </a:rPr>
              <a:t>(head-&gt;next));</a:t>
            </a:r>
            <a:endParaRPr kumimoji="1" lang="en-US" altLang="zh-CN" sz="2400" b="1" dirty="0" smtClean="0">
              <a:solidFill>
                <a:schemeClr val="tx1"/>
              </a:solidFill>
              <a:latin typeface="Times New Roman" panose="02020603050405020304" pitchFamily="18" charset="0"/>
              <a:ea typeface="+mn-ea"/>
              <a:sym typeface="+mn-ea"/>
            </a:endParaRPr>
          </a:p>
          <a:p>
            <a:pPr marL="118745" algn="l" fontAlgn="auto">
              <a:spcBef>
                <a:spcPct val="50000"/>
              </a:spcBef>
              <a:spcAft>
                <a:spcPts val="0"/>
              </a:spcAft>
              <a:buFontTx/>
              <a:defRPr/>
            </a:pPr>
            <a:r>
              <a:rPr kumimoji="1" lang="en-US" altLang="zh-CN" sz="2400" b="1" dirty="0" smtClean="0">
                <a:solidFill>
                  <a:schemeClr val="tx1"/>
                </a:solidFill>
                <a:latin typeface="Times New Roman" panose="02020603050405020304" pitchFamily="18" charset="0"/>
                <a:ea typeface="+mn-ea"/>
                <a:sym typeface="+mn-ea"/>
              </a:rPr>
              <a:t>} </a:t>
            </a:r>
            <a:endParaRPr kumimoji="1" lang="en-US" altLang="zh-CN" sz="2400" b="1" dirty="0" smtClean="0">
              <a:solidFill>
                <a:schemeClr val="tx1"/>
              </a:solidFill>
              <a:latin typeface="Times New Roman" panose="02020603050405020304" pitchFamily="18" charset="0"/>
              <a:ea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Par">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blinds(horizontal)">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blinds(horizontal)">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blinds(horizontal)">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4"/>
          <p:cNvSpPr>
            <a:spLocks noChangeArrowheads="1"/>
          </p:cNvSpPr>
          <p:nvPr/>
        </p:nvSpPr>
        <p:spPr bwMode="auto">
          <a:xfrm>
            <a:off x="187325" y="3852863"/>
            <a:ext cx="8432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en-US" altLang="zh-CN" sz="2400" b="1" dirty="0">
                <a:solidFill>
                  <a:srgbClr val="3907F1"/>
                </a:solidFill>
                <a:latin typeface="Times New Roman" panose="02020603050405020304" pitchFamily="18" charset="0"/>
              </a:rPr>
              <a:t>2.</a:t>
            </a:r>
            <a:r>
              <a:rPr lang="zh-CN" altLang="zh-CN" sz="2400" b="1" dirty="0">
                <a:solidFill>
                  <a:srgbClr val="3907F1"/>
                </a:solidFill>
              </a:rPr>
              <a:t>分治法的基本思想</a:t>
            </a:r>
            <a:r>
              <a:rPr kumimoji="1" lang="zh-CN" altLang="en-US" sz="2400" b="1" dirty="0">
                <a:solidFill>
                  <a:srgbClr val="3907F1"/>
                </a:solidFill>
                <a:latin typeface="Times New Roman" panose="02020603050405020304" pitchFamily="18" charset="0"/>
              </a:rPr>
              <a:t> </a:t>
            </a:r>
            <a:endParaRPr kumimoji="1" lang="zh-CN" altLang="en-US" sz="2400" b="1" dirty="0">
              <a:solidFill>
                <a:srgbClr val="3907F1"/>
              </a:solidFill>
              <a:latin typeface="Times New Roman" panose="02020603050405020304" pitchFamily="18" charset="0"/>
            </a:endParaRPr>
          </a:p>
        </p:txBody>
      </p:sp>
      <p:sp>
        <p:nvSpPr>
          <p:cNvPr id="202755" name="Rectangle 6"/>
          <p:cNvSpPr>
            <a:spLocks noChangeArrowheads="1"/>
          </p:cNvSpPr>
          <p:nvPr/>
        </p:nvSpPr>
        <p:spPr bwMode="auto">
          <a:xfrm>
            <a:off x="3589338" y="2119313"/>
            <a:ext cx="91440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2756" name="Rectangle 4"/>
          <p:cNvSpPr>
            <a:spLocks noChangeArrowheads="1"/>
          </p:cNvSpPr>
          <p:nvPr/>
        </p:nvSpPr>
        <p:spPr bwMode="auto">
          <a:xfrm>
            <a:off x="144463" y="72956"/>
            <a:ext cx="8432800" cy="561975"/>
          </a:xfrm>
          <a:prstGeom prst="rect">
            <a:avLst/>
          </a:prstGeom>
          <a:noFill/>
          <a:ln w="9525">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rtlCol="0" anchor="ctr">
            <a:noAutofit/>
            <a:flatTx/>
          </a:bodyPr>
          <a:lstStyle/>
          <a:p>
            <a:pPr lvl="0" algn="ctr">
              <a:lnSpc>
                <a:spcPct val="85000"/>
              </a:lnSpc>
              <a:defRPr/>
            </a:pPr>
            <a:r>
              <a:rPr lang="en-US" altLang="zh-CN" sz="3600" b="1" dirty="0">
                <a:solidFill>
                  <a:schemeClr val="bg1"/>
                </a:solidFill>
                <a:effectLst/>
                <a:latin typeface="黑体" panose="02010609060101010101" pitchFamily="49" charset="-122"/>
                <a:ea typeface="黑体" panose="02010609060101010101" pitchFamily="49" charset="-122"/>
                <a:sym typeface="+mn-ea"/>
              </a:rPr>
              <a:t>分治法小结</a:t>
            </a:r>
            <a:endParaRPr lang="en-US" altLang="zh-CN" sz="3600" b="1" dirty="0">
              <a:solidFill>
                <a:schemeClr val="bg1"/>
              </a:solidFill>
              <a:effectLst/>
              <a:latin typeface="黑体" panose="02010609060101010101" pitchFamily="49" charset="-122"/>
              <a:ea typeface="黑体" panose="02010609060101010101" pitchFamily="49" charset="-122"/>
              <a:sym typeface="+mn-ea"/>
            </a:endParaRPr>
          </a:p>
        </p:txBody>
      </p:sp>
      <p:sp>
        <p:nvSpPr>
          <p:cNvPr id="2" name="矩形 1"/>
          <p:cNvSpPr/>
          <p:nvPr/>
        </p:nvSpPr>
        <p:spPr>
          <a:xfrm>
            <a:off x="144463" y="1145858"/>
            <a:ext cx="8056562" cy="461962"/>
          </a:xfrm>
          <a:prstGeom prst="rect">
            <a:avLst/>
          </a:prstGeom>
        </p:spPr>
        <p:txBody>
          <a:bodyPr>
            <a:spAutoFit/>
          </a:bodyPr>
          <a:lstStyle/>
          <a:p>
            <a:pPr>
              <a:defRPr/>
            </a:pPr>
            <a:r>
              <a:rPr lang="en-US" altLang="zh-CN" sz="2400" b="1" dirty="0">
                <a:solidFill>
                  <a:srgbClr val="3907F1"/>
                </a:solidFill>
                <a:latin typeface="+mn-ea"/>
                <a:ea typeface="+mn-ea"/>
              </a:rPr>
              <a:t>1.</a:t>
            </a:r>
            <a:r>
              <a:rPr lang="zh-CN" altLang="en-US" sz="2400" b="1" dirty="0">
                <a:solidFill>
                  <a:srgbClr val="3907F1"/>
                </a:solidFill>
                <a:latin typeface="+mn-ea"/>
                <a:ea typeface="+mn-ea"/>
              </a:rPr>
              <a:t>分治法所能解决的</a:t>
            </a:r>
            <a:r>
              <a:rPr lang="zh-CN" altLang="en-US" sz="2400" b="1" dirty="0" smtClean="0">
                <a:solidFill>
                  <a:srgbClr val="3907F1"/>
                </a:solidFill>
                <a:latin typeface="+mn-ea"/>
                <a:ea typeface="+mn-ea"/>
              </a:rPr>
              <a:t>问题的特征是：</a:t>
            </a:r>
            <a:endParaRPr lang="zh-CN" altLang="en-US" sz="2400" b="1" dirty="0">
              <a:solidFill>
                <a:srgbClr val="3907F1"/>
              </a:solidFill>
              <a:latin typeface="+mn-ea"/>
              <a:ea typeface="+mn-ea"/>
            </a:endParaRPr>
          </a:p>
        </p:txBody>
      </p:sp>
      <p:sp>
        <p:nvSpPr>
          <p:cNvPr id="3" name="矩形 2"/>
          <p:cNvSpPr>
            <a:spLocks noChangeArrowheads="1"/>
          </p:cNvSpPr>
          <p:nvPr/>
        </p:nvSpPr>
        <p:spPr bwMode="auto">
          <a:xfrm>
            <a:off x="144463" y="1520825"/>
            <a:ext cx="83756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t>（</a:t>
            </a:r>
            <a:r>
              <a:rPr lang="en-US" altLang="zh-CN" sz="2400" b="1" dirty="0"/>
              <a:t>1</a:t>
            </a:r>
            <a:r>
              <a:rPr lang="zh-CN" altLang="en-US" sz="2400" b="1" dirty="0"/>
              <a:t>）该问题的规模缩小到一定的程度就可以容易地解决； </a:t>
            </a:r>
            <a:endParaRPr lang="zh-CN" altLang="en-US" sz="2400" b="1" dirty="0"/>
          </a:p>
          <a:p>
            <a:r>
              <a:rPr lang="zh-CN" altLang="en-US" sz="2400" b="1" dirty="0"/>
              <a:t>（</a:t>
            </a:r>
            <a:r>
              <a:rPr lang="en-US" altLang="zh-CN" sz="2400" b="1" dirty="0"/>
              <a:t>2</a:t>
            </a:r>
            <a:r>
              <a:rPr lang="zh-CN" altLang="en-US" sz="2400" b="1" dirty="0"/>
              <a:t>）该问题可以分解为若干个规模较小的相同问题，即该问题具有最优子结构性质</a:t>
            </a:r>
            <a:r>
              <a:rPr lang="en-US" altLang="zh-CN" sz="2400" b="1" dirty="0"/>
              <a:t>; </a:t>
            </a:r>
            <a:endParaRPr lang="en-US" altLang="zh-CN" sz="2400" b="1" dirty="0"/>
          </a:p>
          <a:p>
            <a:r>
              <a:rPr lang="zh-CN" altLang="en-US" sz="2400" b="1" dirty="0"/>
              <a:t>（</a:t>
            </a:r>
            <a:r>
              <a:rPr lang="en-US" altLang="zh-CN" sz="2400" b="1" dirty="0"/>
              <a:t>3</a:t>
            </a:r>
            <a:r>
              <a:rPr lang="zh-CN" altLang="en-US" sz="2400" b="1" dirty="0"/>
              <a:t>）利用该问题分解出的子问题的解可以合并为该问题的解； </a:t>
            </a:r>
            <a:endParaRPr lang="zh-CN" altLang="en-US" sz="2400" b="1" dirty="0"/>
          </a:p>
          <a:p>
            <a:r>
              <a:rPr lang="zh-CN" altLang="en-US" sz="2400" b="1" dirty="0"/>
              <a:t>（</a:t>
            </a:r>
            <a:r>
              <a:rPr lang="en-US" altLang="zh-CN" sz="2400" b="1" dirty="0"/>
              <a:t>4</a:t>
            </a:r>
            <a:r>
              <a:rPr lang="zh-CN" altLang="en-US" sz="2400" b="1" dirty="0"/>
              <a:t>）原问题所分解出的各个子问题是相互独立的，即子问题之间不包含公共的子问题。</a:t>
            </a:r>
            <a:endParaRPr lang="zh-CN" altLang="en-US" sz="2400" b="1" dirty="0"/>
          </a:p>
        </p:txBody>
      </p:sp>
      <p:sp>
        <p:nvSpPr>
          <p:cNvPr id="4" name="矩形 3"/>
          <p:cNvSpPr/>
          <p:nvPr/>
        </p:nvSpPr>
        <p:spPr>
          <a:xfrm>
            <a:off x="179388" y="4360863"/>
            <a:ext cx="8850312" cy="2308225"/>
          </a:xfrm>
          <a:prstGeom prst="rect">
            <a:avLst/>
          </a:prstGeom>
        </p:spPr>
        <p:txBody>
          <a:bodyPr>
            <a:spAutoFit/>
          </a:bodyPr>
          <a:lstStyle/>
          <a:p>
            <a:pPr>
              <a:defRPr/>
            </a:pPr>
            <a:r>
              <a:rPr lang="zh-CN" altLang="zh-CN" sz="2400" b="1" dirty="0">
                <a:latin typeface="+mn-ea"/>
                <a:ea typeface="+mn-ea"/>
              </a:rPr>
              <a:t>将一个规模为</a:t>
            </a:r>
            <a:r>
              <a:rPr lang="en-US" altLang="zh-CN" sz="2400" b="1" dirty="0">
                <a:latin typeface="+mn-ea"/>
                <a:ea typeface="+mn-ea"/>
              </a:rPr>
              <a:t>n</a:t>
            </a:r>
            <a:r>
              <a:rPr lang="zh-CN" altLang="zh-CN" sz="2400" b="1" dirty="0">
                <a:latin typeface="+mn-ea"/>
                <a:ea typeface="+mn-ea"/>
              </a:rPr>
              <a:t>的问题分解为</a:t>
            </a:r>
            <a:r>
              <a:rPr lang="en-US" altLang="zh-CN" sz="2400" b="1" dirty="0">
                <a:latin typeface="+mn-ea"/>
                <a:ea typeface="+mn-ea"/>
              </a:rPr>
              <a:t>k</a:t>
            </a:r>
            <a:r>
              <a:rPr lang="zh-CN" altLang="zh-CN" sz="2400" b="1" dirty="0">
                <a:latin typeface="+mn-ea"/>
                <a:ea typeface="+mn-ea"/>
              </a:rPr>
              <a:t>个规模较小的子问题，这些子问题互相独立且与原问题相同；对这</a:t>
            </a:r>
            <a:r>
              <a:rPr lang="en-US" altLang="zh-CN" sz="2400" b="1" dirty="0">
                <a:latin typeface="+mn-ea"/>
                <a:ea typeface="+mn-ea"/>
              </a:rPr>
              <a:t>k</a:t>
            </a:r>
            <a:r>
              <a:rPr lang="zh-CN" altLang="zh-CN" sz="2400" b="1" dirty="0">
                <a:latin typeface="+mn-ea"/>
                <a:ea typeface="+mn-ea"/>
              </a:rPr>
              <a:t>个子问题分别求解。如果子问题的规模仍然不够小，则再划分为</a:t>
            </a:r>
            <a:r>
              <a:rPr lang="en-US" altLang="zh-CN" sz="2400" b="1" dirty="0">
                <a:latin typeface="+mn-ea"/>
                <a:ea typeface="+mn-ea"/>
              </a:rPr>
              <a:t>k</a:t>
            </a:r>
            <a:r>
              <a:rPr lang="zh-CN" altLang="zh-CN" sz="2400" b="1" dirty="0">
                <a:latin typeface="+mn-ea"/>
                <a:ea typeface="+mn-ea"/>
              </a:rPr>
              <a:t>个子问题，如此递归的进行下去，直到问题规模足够小，很容易求出其解为止；将求出的小规模的问题的解合并为一个更大规模的问题的解，自底向上逐步求出原来问题的解。</a:t>
            </a:r>
            <a:endParaRPr lang="zh-CN" altLang="en-US" sz="2400"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a:spLocks noChangeArrowheads="1"/>
          </p:cNvSpPr>
          <p:nvPr/>
        </p:nvSpPr>
        <p:spPr bwMode="auto">
          <a:xfrm>
            <a:off x="345366" y="158224"/>
            <a:ext cx="8278688" cy="561975"/>
          </a:xfrm>
          <a:prstGeom prst="rect">
            <a:avLst/>
          </a:prstGeom>
          <a:noFill/>
          <a:ln w="9525">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rtlCol="0" anchor="ctr">
            <a:noAutofit/>
            <a:flatTx/>
          </a:bodyPr>
          <a:lstStyle/>
          <a:p>
            <a:pPr lvl="0" algn="ctr">
              <a:lnSpc>
                <a:spcPct val="85000"/>
              </a:lnSpc>
              <a:defRPr/>
            </a:pPr>
            <a:r>
              <a:rPr lang="en-US" altLang="zh-CN" sz="3600" b="1" dirty="0">
                <a:solidFill>
                  <a:schemeClr val="bg1"/>
                </a:solidFill>
                <a:effectLst/>
                <a:latin typeface="黑体" panose="02010609060101010101" pitchFamily="49" charset="-122"/>
                <a:ea typeface="黑体" panose="02010609060101010101" pitchFamily="49" charset="-122"/>
                <a:sym typeface="+mn-ea"/>
              </a:rPr>
              <a:t>4.6  实验项目——用分治法求解问题 </a:t>
            </a:r>
            <a:endParaRPr lang="en-US" altLang="zh-CN" sz="3600" b="1" dirty="0">
              <a:solidFill>
                <a:schemeClr val="bg1"/>
              </a:solidFill>
              <a:effectLst/>
              <a:latin typeface="黑体" panose="02010609060101010101" pitchFamily="49" charset="-122"/>
              <a:ea typeface="黑体" panose="02010609060101010101" pitchFamily="49" charset="-122"/>
              <a:sym typeface="+mn-ea"/>
            </a:endParaRPr>
          </a:p>
        </p:txBody>
      </p:sp>
      <p:sp>
        <p:nvSpPr>
          <p:cNvPr id="40966" name="Text Box 6"/>
          <p:cNvSpPr txBox="1">
            <a:spLocks noChangeArrowheads="1"/>
          </p:cNvSpPr>
          <p:nvPr/>
        </p:nvSpPr>
        <p:spPr bwMode="auto">
          <a:xfrm>
            <a:off x="345440" y="1292860"/>
            <a:ext cx="206883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kumimoji="1" lang="en-US" altLang="zh-CN" sz="2400" b="1" dirty="0">
                <a:solidFill>
                  <a:schemeClr val="tx1"/>
                </a:solidFill>
                <a:latin typeface="Times New Roman" panose="02020603050405020304" pitchFamily="18" charset="0"/>
                <a:ea typeface="宋体" panose="02010600030101010101" pitchFamily="2" charset="-122"/>
              </a:rPr>
              <a:t>1. </a:t>
            </a:r>
            <a:r>
              <a:rPr kumimoji="1" lang="zh-CN" altLang="en-US" sz="2400" b="1" dirty="0">
                <a:solidFill>
                  <a:schemeClr val="tx1"/>
                </a:solidFill>
                <a:latin typeface="Times New Roman" panose="02020603050405020304" pitchFamily="18" charset="0"/>
                <a:ea typeface="宋体" panose="02010600030101010101" pitchFamily="2" charset="-122"/>
              </a:rPr>
              <a:t>实验</a:t>
            </a:r>
            <a:r>
              <a:rPr kumimoji="1" lang="zh-CN" altLang="en-US" sz="2400" b="1" dirty="0" smtClean="0">
                <a:solidFill>
                  <a:schemeClr val="tx1"/>
                </a:solidFill>
                <a:latin typeface="Times New Roman" panose="02020603050405020304" pitchFamily="18" charset="0"/>
                <a:ea typeface="宋体" panose="02010600030101010101" pitchFamily="2" charset="-122"/>
              </a:rPr>
              <a:t>题目</a:t>
            </a:r>
            <a:endParaRPr kumimoji="1" lang="zh-CN" altLang="en-US" sz="2400" b="1" dirty="0" smtClean="0">
              <a:solidFill>
                <a:schemeClr val="tx1"/>
              </a:solidFill>
              <a:latin typeface="Times New Roman" panose="02020603050405020304" pitchFamily="18" charset="0"/>
              <a:ea typeface="宋体" panose="02010600030101010101" pitchFamily="2" charset="-122"/>
            </a:endParaRPr>
          </a:p>
          <a:p>
            <a:pPr algn="just">
              <a:spcBef>
                <a:spcPct val="50000"/>
              </a:spcBef>
            </a:pP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40967" name="Text Box 7"/>
          <p:cNvSpPr txBox="1">
            <a:spLocks noChangeArrowheads="1"/>
          </p:cNvSpPr>
          <p:nvPr/>
        </p:nvSpPr>
        <p:spPr bwMode="auto">
          <a:xfrm>
            <a:off x="381000" y="2492895"/>
            <a:ext cx="8077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en-US" altLang="zh-CN" sz="2400" b="1" dirty="0">
                <a:solidFill>
                  <a:schemeClr val="tx1"/>
                </a:solidFill>
                <a:latin typeface="Times New Roman" panose="02020603050405020304" pitchFamily="18" charset="0"/>
                <a:ea typeface="宋体" panose="02010600030101010101" pitchFamily="2" charset="-122"/>
              </a:rPr>
              <a:t>2. </a:t>
            </a:r>
            <a:r>
              <a:rPr kumimoji="1" lang="zh-CN" altLang="en-US" sz="2400" b="1" dirty="0">
                <a:solidFill>
                  <a:schemeClr val="tx1"/>
                </a:solidFill>
                <a:latin typeface="Times New Roman" panose="02020603050405020304" pitchFamily="18" charset="0"/>
                <a:ea typeface="宋体" panose="02010600030101010101" pitchFamily="2" charset="-122"/>
              </a:rPr>
              <a:t>实验目的</a:t>
            </a:r>
            <a:endParaRPr kumimoji="1" lang="zh-CN" altLang="en-US" sz="2400" b="1" dirty="0">
              <a:solidFill>
                <a:schemeClr val="tx1"/>
              </a:solidFill>
              <a:latin typeface="Times New Roman" panose="02020603050405020304" pitchFamily="18" charset="0"/>
              <a:ea typeface="宋体" panose="02010600030101010101" pitchFamily="2" charset="-122"/>
            </a:endParaRPr>
          </a:p>
          <a:p>
            <a:pPr algn="just">
              <a:spcBef>
                <a:spcPct val="50000"/>
              </a:spcBef>
            </a:pPr>
            <a:r>
              <a:rPr kumimoji="1" lang="zh-CN" altLang="en-US" sz="2400" b="1" dirty="0">
                <a:solidFill>
                  <a:schemeClr val="tx1"/>
                </a:solidFill>
                <a:latin typeface="Times New Roman" panose="02020603050405020304" pitchFamily="18" charset="0"/>
                <a:ea typeface="宋体" panose="02010600030101010101" pitchFamily="2" charset="-122"/>
              </a:rPr>
              <a:t>（</a:t>
            </a:r>
            <a:r>
              <a:rPr kumimoji="1" lang="en-US" altLang="zh-CN" sz="2400" b="1" dirty="0">
                <a:solidFill>
                  <a:schemeClr val="tx1"/>
                </a:solidFill>
                <a:latin typeface="Times New Roman" panose="02020603050405020304" pitchFamily="18" charset="0"/>
                <a:ea typeface="宋体" panose="02010600030101010101" pitchFamily="2" charset="-122"/>
              </a:rPr>
              <a:t>1</a:t>
            </a:r>
            <a:r>
              <a:rPr kumimoji="1" lang="zh-CN" altLang="en-US" sz="2400" b="1" dirty="0">
                <a:solidFill>
                  <a:schemeClr val="tx1"/>
                </a:solidFill>
                <a:latin typeface="Times New Roman" panose="02020603050405020304" pitchFamily="18" charset="0"/>
                <a:ea typeface="宋体" panose="02010600030101010101" pitchFamily="2" charset="-122"/>
              </a:rPr>
              <a:t>）进一步掌握递归算法的设计思想以及递归程序的调试技术；</a:t>
            </a:r>
            <a:endParaRPr kumimoji="1" lang="zh-CN" altLang="en-US" sz="2400" b="1" dirty="0">
              <a:solidFill>
                <a:schemeClr val="tx1"/>
              </a:solidFill>
              <a:latin typeface="Times New Roman" panose="02020603050405020304" pitchFamily="18" charset="0"/>
              <a:ea typeface="宋体" panose="02010600030101010101" pitchFamily="2" charset="-122"/>
            </a:endParaRPr>
          </a:p>
          <a:p>
            <a:pPr algn="just">
              <a:spcBef>
                <a:spcPct val="50000"/>
              </a:spcBef>
            </a:pPr>
            <a:r>
              <a:rPr kumimoji="1" lang="zh-CN" altLang="en-US" sz="2400" b="1" dirty="0">
                <a:solidFill>
                  <a:schemeClr val="tx1"/>
                </a:solidFill>
                <a:latin typeface="Times New Roman" panose="02020603050405020304" pitchFamily="18" charset="0"/>
                <a:ea typeface="宋体" panose="02010600030101010101" pitchFamily="2" charset="-122"/>
              </a:rPr>
              <a:t>（</a:t>
            </a:r>
            <a:r>
              <a:rPr kumimoji="1" lang="en-US" altLang="zh-CN" sz="2400" b="1" dirty="0">
                <a:solidFill>
                  <a:schemeClr val="tx1"/>
                </a:solidFill>
                <a:latin typeface="Times New Roman" panose="02020603050405020304" pitchFamily="18" charset="0"/>
                <a:ea typeface="宋体" panose="02010600030101010101" pitchFamily="2" charset="-122"/>
              </a:rPr>
              <a:t>2</a:t>
            </a:r>
            <a:r>
              <a:rPr kumimoji="1" lang="zh-CN" altLang="en-US" sz="2400" b="1" dirty="0">
                <a:solidFill>
                  <a:schemeClr val="tx1"/>
                </a:solidFill>
                <a:latin typeface="Times New Roman" panose="02020603050405020304" pitchFamily="18" charset="0"/>
                <a:ea typeface="宋体" panose="02010600030101010101" pitchFamily="2" charset="-122"/>
              </a:rPr>
              <a:t>）理解这样一个观点：分治与递归经常同时应用在算法设计之中。</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5" name="Text Box 4"/>
          <p:cNvSpPr txBox="1">
            <a:spLocks noChangeArrowheads="1"/>
          </p:cNvSpPr>
          <p:nvPr/>
        </p:nvSpPr>
        <p:spPr bwMode="auto">
          <a:xfrm>
            <a:off x="395536" y="4811668"/>
            <a:ext cx="812641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en-US" altLang="zh-CN" sz="2400" b="1" dirty="0">
                <a:solidFill>
                  <a:schemeClr val="tx1"/>
                </a:solidFill>
                <a:latin typeface="Times New Roman" panose="02020603050405020304" pitchFamily="18" charset="0"/>
                <a:ea typeface="宋体" panose="02010600030101010101" pitchFamily="2" charset="-122"/>
              </a:rPr>
              <a:t>3. </a:t>
            </a:r>
            <a:r>
              <a:rPr kumimoji="1" lang="zh-CN" altLang="en-US" sz="2400" b="1" dirty="0">
                <a:solidFill>
                  <a:schemeClr val="tx1"/>
                </a:solidFill>
                <a:latin typeface="Times New Roman" panose="02020603050405020304" pitchFamily="18" charset="0"/>
                <a:ea typeface="宋体" panose="02010600030101010101" pitchFamily="2" charset="-122"/>
              </a:rPr>
              <a:t>实验要求</a:t>
            </a:r>
            <a:endParaRPr kumimoji="1" lang="zh-CN" altLang="en-US" sz="2400" b="1" dirty="0">
              <a:solidFill>
                <a:schemeClr val="tx1"/>
              </a:solidFill>
              <a:latin typeface="Times New Roman" panose="02020603050405020304" pitchFamily="18" charset="0"/>
              <a:ea typeface="宋体" panose="02010600030101010101" pitchFamily="2" charset="-122"/>
            </a:endParaRPr>
          </a:p>
          <a:p>
            <a:pPr algn="just">
              <a:spcBef>
                <a:spcPct val="50000"/>
              </a:spcBef>
            </a:pPr>
            <a:r>
              <a:rPr kumimoji="1" lang="zh-CN" altLang="en-US" sz="2400" b="1" dirty="0">
                <a:solidFill>
                  <a:schemeClr val="tx1"/>
                </a:solidFill>
                <a:latin typeface="Times New Roman" panose="02020603050405020304" pitchFamily="18" charset="0"/>
                <a:ea typeface="宋体" panose="02010600030101010101" pitchFamily="2" charset="-122"/>
              </a:rPr>
              <a:t>（</a:t>
            </a:r>
            <a:r>
              <a:rPr kumimoji="1" lang="en-US" altLang="zh-CN" sz="2400" b="1" dirty="0">
                <a:solidFill>
                  <a:schemeClr val="tx1"/>
                </a:solidFill>
                <a:latin typeface="Times New Roman" panose="02020603050405020304" pitchFamily="18" charset="0"/>
                <a:ea typeface="宋体" panose="02010600030101010101" pitchFamily="2" charset="-122"/>
              </a:rPr>
              <a:t>1</a:t>
            </a:r>
            <a:r>
              <a:rPr kumimoji="1" lang="zh-CN" altLang="en-US" sz="2400" b="1" dirty="0" smtClean="0">
                <a:solidFill>
                  <a:schemeClr val="tx1"/>
                </a:solidFill>
                <a:latin typeface="Times New Roman" panose="02020603050405020304" pitchFamily="18" charset="0"/>
                <a:ea typeface="宋体" panose="02010600030101010101" pitchFamily="2" charset="-122"/>
              </a:rPr>
              <a:t>）用分</a:t>
            </a:r>
            <a:r>
              <a:rPr kumimoji="1" lang="zh-CN" altLang="en-US" sz="2400" b="1" dirty="0">
                <a:solidFill>
                  <a:schemeClr val="tx1"/>
                </a:solidFill>
                <a:latin typeface="Times New Roman" panose="02020603050405020304" pitchFamily="18" charset="0"/>
                <a:ea typeface="宋体" panose="02010600030101010101" pitchFamily="2" charset="-122"/>
              </a:rPr>
              <a:t>治法</a:t>
            </a:r>
            <a:r>
              <a:rPr kumimoji="1" lang="zh-CN" altLang="en-US" sz="2400" b="1" dirty="0" smtClean="0">
                <a:solidFill>
                  <a:schemeClr val="tx1"/>
                </a:solidFill>
                <a:latin typeface="Times New Roman" panose="02020603050405020304" pitchFamily="18" charset="0"/>
                <a:ea typeface="宋体" panose="02010600030101010101" pitchFamily="2" charset="-122"/>
              </a:rPr>
              <a:t>求解问题</a:t>
            </a:r>
            <a:r>
              <a:rPr kumimoji="1" lang="zh-CN" altLang="en-US" sz="2400" b="1" dirty="0">
                <a:solidFill>
                  <a:schemeClr val="tx1"/>
                </a:solidFill>
                <a:latin typeface="Times New Roman" panose="02020603050405020304" pitchFamily="18" charset="0"/>
                <a:ea typeface="宋体" panose="02010600030101010101" pitchFamily="2" charset="-122"/>
              </a:rPr>
              <a:t>；</a:t>
            </a:r>
            <a:endParaRPr kumimoji="1" lang="zh-CN" altLang="en-US" sz="2400" b="1" dirty="0">
              <a:solidFill>
                <a:schemeClr val="tx1"/>
              </a:solidFill>
              <a:latin typeface="Times New Roman" panose="02020603050405020304" pitchFamily="18" charset="0"/>
              <a:ea typeface="宋体" panose="02010600030101010101" pitchFamily="2" charset="-122"/>
            </a:endParaRPr>
          </a:p>
          <a:p>
            <a:pPr algn="just">
              <a:spcBef>
                <a:spcPct val="50000"/>
              </a:spcBef>
            </a:pPr>
            <a:r>
              <a:rPr kumimoji="1" lang="zh-CN" altLang="en-US" sz="2400" b="1" dirty="0">
                <a:solidFill>
                  <a:schemeClr val="tx1"/>
                </a:solidFill>
                <a:latin typeface="宋体" panose="02010600030101010101" pitchFamily="2" charset="-122"/>
                <a:ea typeface="宋体" panose="02010600030101010101" pitchFamily="2" charset="-122"/>
              </a:rPr>
              <a:t>（</a:t>
            </a:r>
            <a:r>
              <a:rPr kumimoji="1" lang="en-US" altLang="zh-CN" sz="2400" b="1" dirty="0">
                <a:solidFill>
                  <a:schemeClr val="tx1"/>
                </a:solidFill>
                <a:latin typeface="Times New Roman" panose="02020603050405020304" pitchFamily="18" charset="0"/>
                <a:ea typeface="宋体" panose="02010600030101010101" pitchFamily="2" charset="-122"/>
              </a:rPr>
              <a:t>2</a:t>
            </a:r>
            <a:r>
              <a:rPr kumimoji="1" lang="zh-CN" altLang="en-US" sz="2400" b="1" dirty="0">
                <a:solidFill>
                  <a:schemeClr val="tx1"/>
                </a:solidFill>
                <a:latin typeface="宋体" panose="02010600030101010101" pitchFamily="2" charset="-122"/>
                <a:ea typeface="宋体" panose="02010600030101010101" pitchFamily="2" charset="-122"/>
              </a:rPr>
              <a:t>）分析算法的时间性能，设计实验程序验证分析结论。</a:t>
            </a:r>
            <a:r>
              <a:rPr kumimoji="1" lang="zh-CN" altLang="en-US" sz="2400" b="1" dirty="0">
                <a:solidFill>
                  <a:schemeClr val="tx1"/>
                </a:solidFill>
                <a:latin typeface="Times New Roman" panose="02020603050405020304" pitchFamily="18" charset="0"/>
                <a:ea typeface="宋体" panose="02010600030101010101" pitchFamily="2" charset="-122"/>
              </a:rPr>
              <a:t> </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2" name="Text Box 6"/>
          <p:cNvSpPr txBox="1">
            <a:spLocks noChangeArrowheads="1"/>
          </p:cNvSpPr>
          <p:nvPr/>
        </p:nvSpPr>
        <p:spPr bwMode="auto">
          <a:xfrm>
            <a:off x="3294380" y="1292860"/>
            <a:ext cx="206883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just">
              <a:spcBef>
                <a:spcPct val="50000"/>
              </a:spcBef>
            </a:pPr>
            <a:r>
              <a:rPr kumimoji="1" lang="zh-CN" altLang="en-US" sz="2400" b="1" dirty="0">
                <a:solidFill>
                  <a:schemeClr val="tx1"/>
                </a:solidFill>
                <a:latin typeface="Times New Roman" panose="02020603050405020304" pitchFamily="18" charset="0"/>
                <a:ea typeface="宋体" panose="02010600030101010101" pitchFamily="2" charset="-122"/>
              </a:rPr>
              <a:t>格雷码问题</a:t>
            </a:r>
            <a:endParaRPr kumimoji="1" lang="zh-CN" altLang="en-US" sz="2400" b="1" dirty="0">
              <a:solidFill>
                <a:schemeClr val="tx1"/>
              </a:solidFill>
              <a:latin typeface="Times New Roman" panose="02020603050405020304" pitchFamily="18" charset="0"/>
              <a:ea typeface="宋体" panose="02010600030101010101" pitchFamily="2" charset="-122"/>
            </a:endParaRPr>
          </a:p>
          <a:p>
            <a:pPr algn="just">
              <a:spcBef>
                <a:spcPct val="50000"/>
              </a:spcBef>
            </a:pPr>
            <a:r>
              <a:rPr kumimoji="1" lang="zh-CN" altLang="en-US" sz="2400" b="1" dirty="0">
                <a:solidFill>
                  <a:schemeClr val="tx1"/>
                </a:solidFill>
                <a:latin typeface="Times New Roman" panose="02020603050405020304" pitchFamily="18" charset="0"/>
                <a:ea typeface="宋体" panose="02010600030101010101" pitchFamily="2" charset="-122"/>
              </a:rPr>
              <a:t>中位数问题</a:t>
            </a:r>
            <a:endParaRPr kumimoji="1" lang="zh-CN" altLang="en-US" sz="2400" b="1" dirty="0">
              <a:solidFill>
                <a:schemeClr val="tx1"/>
              </a:solidFill>
              <a:latin typeface="Times New Roman" panose="02020603050405020304" pitchFamily="18" charset="0"/>
              <a:ea typeface="宋体" panose="02010600030101010101" pitchFamily="2" charset="-122"/>
            </a:endParaRPr>
          </a:p>
          <a:p>
            <a:pPr algn="just">
              <a:spcBef>
                <a:spcPct val="50000"/>
              </a:spcBef>
            </a:pPr>
            <a:r>
              <a:rPr kumimoji="1" lang="zh-CN" altLang="en-US" sz="2400" b="1" dirty="0">
                <a:solidFill>
                  <a:schemeClr val="tx1"/>
                </a:solidFill>
                <a:latin typeface="Times New Roman" panose="02020603050405020304" pitchFamily="18" charset="0"/>
                <a:ea typeface="宋体" panose="02010600030101010101" pitchFamily="2" charset="-122"/>
              </a:rPr>
              <a:t>最近点对问题</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71780" y="1115060"/>
            <a:ext cx="8718550" cy="5631180"/>
          </a:xfrm>
          <a:prstGeom prst="rect">
            <a:avLst/>
          </a:prstGeom>
          <a:noFill/>
          <a:ln w="9525">
            <a:noFill/>
          </a:ln>
        </p:spPr>
        <p:txBody>
          <a:bodyPr wrap="square">
            <a:spAutoFit/>
          </a:bodyPr>
          <a:p>
            <a:pPr marL="17780"/>
            <a:r>
              <a:rPr lang="zh-CN" altLang="en-US" sz="2400" b="1">
                <a:solidFill>
                  <a:srgbClr val="CC0099"/>
                </a:solidFill>
                <a:latin typeface="Times New Roman" panose="02020603050405020304" pitchFamily="18" charset="0"/>
                <a:ea typeface="+mn-ea"/>
              </a:rPr>
              <a:t>【问题描述】</a:t>
            </a:r>
            <a:endParaRPr lang="zh-CN" altLang="en-US" sz="2400" b="1">
              <a:solidFill>
                <a:srgbClr val="CC0099"/>
              </a:solidFill>
              <a:latin typeface="Times New Roman" panose="02020603050405020304" pitchFamily="18" charset="0"/>
              <a:ea typeface="+mn-ea"/>
            </a:endParaRPr>
          </a:p>
          <a:p>
            <a:pPr marL="17780"/>
            <a:r>
              <a:rPr lang="zh-CN" altLang="en-US" sz="2400" b="1">
                <a:latin typeface="Times New Roman" panose="02020603050405020304" pitchFamily="18" charset="0"/>
                <a:ea typeface="+mn-ea"/>
              </a:rPr>
              <a:t>将正整数n表示成一系列正整数之和，n=n</a:t>
            </a:r>
            <a:r>
              <a:rPr lang="zh-CN" altLang="en-US" sz="2400" b="1" baseline="-25000">
                <a:latin typeface="Times New Roman" panose="02020603050405020304" pitchFamily="18" charset="0"/>
                <a:ea typeface="+mn-ea"/>
              </a:rPr>
              <a:t>1</a:t>
            </a:r>
            <a:r>
              <a:rPr lang="zh-CN" altLang="en-US" sz="2400" b="1">
                <a:latin typeface="Times New Roman" panose="02020603050405020304" pitchFamily="18" charset="0"/>
                <a:ea typeface="+mn-ea"/>
              </a:rPr>
              <a:t>+n</a:t>
            </a:r>
            <a:r>
              <a:rPr lang="zh-CN" altLang="en-US" sz="2400" b="1" baseline="-25000">
                <a:latin typeface="Times New Roman" panose="02020603050405020304" pitchFamily="18" charset="0"/>
                <a:ea typeface="+mn-ea"/>
              </a:rPr>
              <a:t>2</a:t>
            </a:r>
            <a:r>
              <a:rPr lang="zh-CN" altLang="en-US" sz="2400" b="1">
                <a:latin typeface="Times New Roman" panose="02020603050405020304" pitchFamily="18" charset="0"/>
                <a:ea typeface="+mn-ea"/>
              </a:rPr>
              <a:t>+…+n</a:t>
            </a:r>
            <a:r>
              <a:rPr lang="zh-CN" altLang="en-US" sz="2400" b="1" baseline="-25000">
                <a:latin typeface="Times New Roman" panose="02020603050405020304" pitchFamily="18" charset="0"/>
                <a:ea typeface="+mn-ea"/>
              </a:rPr>
              <a:t>k</a:t>
            </a:r>
            <a:r>
              <a:rPr lang="zh-CN" altLang="en-US" sz="2400" b="1">
                <a:latin typeface="Times New Roman" panose="02020603050405020304" pitchFamily="18" charset="0"/>
                <a:ea typeface="+mn-ea"/>
              </a:rPr>
              <a:t>, 其中n</a:t>
            </a:r>
            <a:r>
              <a:rPr lang="zh-CN" altLang="en-US" sz="2400" b="1" baseline="-25000">
                <a:solidFill>
                  <a:schemeClr val="tx1"/>
                </a:solidFill>
                <a:latin typeface="Times New Roman" panose="02020603050405020304" pitchFamily="18" charset="0"/>
                <a:ea typeface="+mn-ea"/>
              </a:rPr>
              <a:t>1</a:t>
            </a:r>
            <a:r>
              <a:rPr lang="zh-CN" altLang="en-US" sz="2400" b="1">
                <a:latin typeface="Times New Roman" panose="02020603050405020304" pitchFamily="18" charset="0"/>
                <a:ea typeface="+mn-ea"/>
              </a:rPr>
              <a:t>&gt;=n</a:t>
            </a:r>
            <a:r>
              <a:rPr lang="zh-CN" altLang="en-US" sz="2400" b="1" baseline="-25000">
                <a:latin typeface="Times New Roman" panose="02020603050405020304" pitchFamily="18" charset="0"/>
                <a:ea typeface="+mn-ea"/>
              </a:rPr>
              <a:t>2</a:t>
            </a:r>
            <a:r>
              <a:rPr lang="zh-CN" altLang="en-US" sz="2400" b="1">
                <a:latin typeface="Times New Roman" panose="02020603050405020304" pitchFamily="18" charset="0"/>
                <a:ea typeface="+mn-ea"/>
              </a:rPr>
              <a:t>&gt;=…&gt;=n</a:t>
            </a:r>
            <a:r>
              <a:rPr lang="zh-CN" altLang="en-US" sz="2400" b="1" baseline="-25000">
                <a:latin typeface="Times New Roman" panose="02020603050405020304" pitchFamily="18" charset="0"/>
                <a:ea typeface="+mn-ea"/>
              </a:rPr>
              <a:t>k</a:t>
            </a:r>
            <a:r>
              <a:rPr lang="zh-CN" altLang="en-US" sz="2400" b="1">
                <a:latin typeface="Times New Roman" panose="02020603050405020304" pitchFamily="18" charset="0"/>
                <a:ea typeface="+mn-ea"/>
              </a:rPr>
              <a:t>&gt;=1 ，k&gt;=1 。正整数n的这种表示称为正整数n的划分。正整数n的不同的划分个数称为正整数n的划分数。</a:t>
            </a:r>
            <a:endParaRPr lang="zh-CN" altLang="en-US" sz="2400" b="1">
              <a:latin typeface="Times New Roman" panose="02020603050405020304" pitchFamily="18" charset="0"/>
              <a:ea typeface="+mn-ea"/>
            </a:endParaRPr>
          </a:p>
          <a:p>
            <a:pPr marL="17780"/>
            <a:r>
              <a:rPr lang="zh-CN" altLang="en-US" sz="2400" b="1">
                <a:solidFill>
                  <a:srgbClr val="3907F1"/>
                </a:solidFill>
                <a:latin typeface="Times New Roman" panose="02020603050405020304" pitchFamily="18" charset="0"/>
                <a:ea typeface="+mn-ea"/>
              </a:rPr>
              <a:t>输入</a:t>
            </a:r>
            <a:endParaRPr lang="zh-CN" altLang="en-US" sz="2400" b="1">
              <a:solidFill>
                <a:srgbClr val="3907F1"/>
              </a:solidFill>
              <a:latin typeface="Times New Roman" panose="02020603050405020304" pitchFamily="18" charset="0"/>
              <a:ea typeface="+mn-ea"/>
            </a:endParaRPr>
          </a:p>
          <a:p>
            <a:pPr marL="17780"/>
            <a:r>
              <a:rPr lang="zh-CN" altLang="en-US" sz="2400" b="1">
                <a:latin typeface="Times New Roman" panose="02020603050405020304" pitchFamily="18" charset="0"/>
                <a:ea typeface="+mn-ea"/>
              </a:rPr>
              <a:t>标准的输入包含若干组测试数据。每组测试数据是一个整数N(0 &lt; N &lt;= 50)。</a:t>
            </a:r>
            <a:endParaRPr lang="zh-CN" altLang="en-US" sz="2400" b="1">
              <a:latin typeface="Times New Roman" panose="02020603050405020304" pitchFamily="18" charset="0"/>
              <a:ea typeface="+mn-ea"/>
            </a:endParaRPr>
          </a:p>
          <a:p>
            <a:pPr marL="17780"/>
            <a:r>
              <a:rPr lang="zh-CN" altLang="en-US" sz="2400" b="1">
                <a:solidFill>
                  <a:srgbClr val="3907F1"/>
                </a:solidFill>
                <a:latin typeface="Times New Roman" panose="02020603050405020304" pitchFamily="18" charset="0"/>
                <a:ea typeface="+mn-ea"/>
              </a:rPr>
              <a:t>输出</a:t>
            </a:r>
            <a:endParaRPr lang="zh-CN" altLang="en-US" sz="2400" b="1">
              <a:solidFill>
                <a:srgbClr val="3907F1"/>
              </a:solidFill>
              <a:latin typeface="Times New Roman" panose="02020603050405020304" pitchFamily="18" charset="0"/>
              <a:ea typeface="+mn-ea"/>
            </a:endParaRPr>
          </a:p>
          <a:p>
            <a:pPr marL="17780"/>
            <a:r>
              <a:rPr lang="zh-CN" altLang="en-US" sz="2400" b="1">
                <a:latin typeface="Times New Roman" panose="02020603050405020304" pitchFamily="18" charset="0"/>
                <a:ea typeface="+mn-ea"/>
              </a:rPr>
              <a:t>对于每组测试数据，输出N的划分数。</a:t>
            </a:r>
            <a:endParaRPr lang="zh-CN" altLang="en-US" sz="2400" b="1">
              <a:latin typeface="Times New Roman" panose="02020603050405020304" pitchFamily="18" charset="0"/>
              <a:ea typeface="+mn-ea"/>
            </a:endParaRPr>
          </a:p>
          <a:p>
            <a:pPr marL="17780"/>
            <a:r>
              <a:rPr lang="zh-CN" altLang="en-US" sz="2400" b="1">
                <a:solidFill>
                  <a:srgbClr val="3907F1"/>
                </a:solidFill>
                <a:latin typeface="Times New Roman" panose="02020603050405020304" pitchFamily="18" charset="0"/>
                <a:ea typeface="+mn-ea"/>
              </a:rPr>
              <a:t>样例输入</a:t>
            </a:r>
            <a:endParaRPr lang="zh-CN" altLang="en-US" sz="2400" b="1">
              <a:solidFill>
                <a:srgbClr val="3907F1"/>
              </a:solidFill>
              <a:latin typeface="Times New Roman" panose="02020603050405020304" pitchFamily="18" charset="0"/>
              <a:ea typeface="+mn-ea"/>
            </a:endParaRPr>
          </a:p>
          <a:p>
            <a:pPr marL="269875" indent="-269875"/>
            <a:r>
              <a:rPr lang="zh-CN" altLang="en-US" sz="2400" b="1">
                <a:latin typeface="Times New Roman" panose="02020603050405020304" pitchFamily="18" charset="0"/>
                <a:ea typeface="+mn-ea"/>
              </a:rPr>
              <a:t>5</a:t>
            </a:r>
            <a:endParaRPr lang="zh-CN" altLang="en-US" sz="2400" b="1">
              <a:latin typeface="Times New Roman" panose="02020603050405020304" pitchFamily="18" charset="0"/>
              <a:ea typeface="+mn-ea"/>
            </a:endParaRPr>
          </a:p>
          <a:p>
            <a:pPr marL="269875" indent="-269875"/>
            <a:r>
              <a:rPr lang="zh-CN" altLang="en-US" sz="2400" b="1">
                <a:solidFill>
                  <a:srgbClr val="3907F1"/>
                </a:solidFill>
                <a:latin typeface="Times New Roman" panose="02020603050405020304" pitchFamily="18" charset="0"/>
                <a:ea typeface="+mn-ea"/>
              </a:rPr>
              <a:t>样例输出</a:t>
            </a:r>
            <a:endParaRPr lang="zh-CN" altLang="en-US" sz="2400" b="1">
              <a:solidFill>
                <a:srgbClr val="3907F1"/>
              </a:solidFill>
              <a:latin typeface="Times New Roman" panose="02020603050405020304" pitchFamily="18" charset="0"/>
              <a:ea typeface="+mn-ea"/>
            </a:endParaRPr>
          </a:p>
          <a:p>
            <a:pPr marL="269875" indent="-269875"/>
            <a:r>
              <a:rPr lang="zh-CN" altLang="en-US" sz="2400" b="1">
                <a:latin typeface="Times New Roman" panose="02020603050405020304" pitchFamily="18" charset="0"/>
                <a:ea typeface="+mn-ea"/>
              </a:rPr>
              <a:t>7</a:t>
            </a:r>
            <a:endParaRPr lang="zh-CN" altLang="en-US" sz="2400" b="1">
              <a:latin typeface="Times New Roman" panose="02020603050405020304" pitchFamily="18" charset="0"/>
              <a:ea typeface="+mn-ea"/>
            </a:endParaRPr>
          </a:p>
          <a:p>
            <a:pPr marL="269875" indent="-269875"/>
            <a:r>
              <a:rPr lang="zh-CN" altLang="en-US" sz="2400" b="1">
                <a:latin typeface="Times New Roman" panose="02020603050405020304" pitchFamily="18" charset="0"/>
                <a:ea typeface="+mn-ea"/>
              </a:rPr>
              <a:t>提示</a:t>
            </a:r>
            <a:endParaRPr lang="zh-CN" altLang="en-US" sz="2400" b="1">
              <a:latin typeface="Times New Roman" panose="02020603050405020304" pitchFamily="18" charset="0"/>
              <a:ea typeface="+mn-ea"/>
            </a:endParaRPr>
          </a:p>
          <a:p>
            <a:pPr marL="269875" indent="-269875"/>
            <a:r>
              <a:rPr lang="zh-CN" altLang="en-US" sz="2400" b="1">
                <a:latin typeface="Times New Roman" panose="02020603050405020304" pitchFamily="18" charset="0"/>
                <a:ea typeface="+mn-ea"/>
              </a:rPr>
              <a:t>5, 4+1, 3+2, 3+1+1, 2+2+1, 2+1+1+1, 1+1+1+1+1</a:t>
            </a:r>
            <a:endParaRPr lang="zh-CN" altLang="en-US" sz="2400" b="1">
              <a:latin typeface="Times New Roman" panose="02020603050405020304" pitchFamily="18" charset="0"/>
              <a:ea typeface="+mn-ea"/>
            </a:endParaRPr>
          </a:p>
        </p:txBody>
      </p:sp>
      <p:sp>
        <p:nvSpPr>
          <p:cNvPr id="102402" name="标题 1"/>
          <p:cNvSpPr>
            <a:spLocks noGrp="1"/>
          </p:cNvSpPr>
          <p:nvPr>
            <p:ph type="title"/>
          </p:nvPr>
        </p:nvSpPr>
        <p:spPr>
          <a:xfrm>
            <a:off x="446723" y="110490"/>
            <a:ext cx="8229600" cy="765175"/>
          </a:xfrm>
        </p:spPr>
        <p:txBody>
          <a:bodyPr/>
          <a:lstStyle/>
          <a:p>
            <a:pPr algn="ctr"/>
            <a:r>
              <a:rPr lang="zh-CN" altLang="en-US" sz="3600" b="1">
                <a:solidFill>
                  <a:schemeClr val="bg1"/>
                </a:solidFill>
                <a:latin typeface="黑体" panose="02010609060101010101" pitchFamily="49" charset="-122"/>
                <a:ea typeface="黑体" panose="02010609060101010101" pitchFamily="49" charset="-122"/>
                <a:sym typeface="+mn-ea"/>
              </a:rPr>
              <a:t>简单的整数划分问题</a:t>
            </a:r>
            <a:endParaRPr lang="zh-CN" altLang="en-US" sz="3600" b="1" dirty="0" smtClean="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内容占位符 2"/>
          <p:cNvSpPr>
            <a:spLocks noGrp="1"/>
          </p:cNvSpPr>
          <p:nvPr>
            <p:ph idx="1"/>
          </p:nvPr>
        </p:nvSpPr>
        <p:spPr>
          <a:xfrm>
            <a:off x="97155" y="1150620"/>
            <a:ext cx="8929370" cy="5206365"/>
          </a:xfrm>
        </p:spPr>
        <p:txBody>
          <a:bodyPr/>
          <a:lstStyle/>
          <a:p>
            <a:pPr marL="0" indent="0">
              <a:buFontTx/>
              <a:buNone/>
              <a:defRPr/>
            </a:pPr>
            <a:r>
              <a:rPr kumimoji="1" lang="zh-CN" sz="2000" b="1" dirty="0">
                <a:solidFill>
                  <a:srgbClr val="CC0099"/>
                </a:solidFill>
                <a:latin typeface="宋体" panose="02010600030101010101" pitchFamily="2" charset="-122"/>
                <a:ea typeface="宋体" panose="02010600030101010101" pitchFamily="2" charset="-122"/>
              </a:rPr>
              <a:t>【问题描述】</a:t>
            </a:r>
            <a:endParaRPr kumimoji="1" lang="zh-CN" sz="2000" b="1" dirty="0">
              <a:solidFill>
                <a:srgbClr val="CC0099"/>
              </a:solidFill>
              <a:latin typeface="宋体" panose="02010600030101010101" pitchFamily="2" charset="-122"/>
              <a:ea typeface="宋体" panose="02010600030101010101" pitchFamily="2" charset="-122"/>
            </a:endParaRPr>
          </a:p>
          <a:p>
            <a:pPr marL="0" indent="0">
              <a:buFontTx/>
              <a:buNone/>
              <a:defRPr/>
            </a:pPr>
            <a:r>
              <a:rPr kumimoji="1" sz="2000" b="1" dirty="0">
                <a:latin typeface="Times New Roman" panose="02020603050405020304" pitchFamily="18" charset="0"/>
              </a:rPr>
              <a:t>任何一个正整数都可以用2的幂次方表示。例如：137=2</a:t>
            </a:r>
            <a:r>
              <a:rPr kumimoji="1" sz="2000" b="1" baseline="30000" dirty="0">
                <a:latin typeface="Times New Roman" panose="02020603050405020304" pitchFamily="18" charset="0"/>
              </a:rPr>
              <a:t>7</a:t>
            </a:r>
            <a:r>
              <a:rPr kumimoji="1" sz="2000" b="1" dirty="0">
                <a:latin typeface="Times New Roman" panose="02020603050405020304" pitchFamily="18" charset="0"/>
              </a:rPr>
              <a:t>+2</a:t>
            </a:r>
            <a:r>
              <a:rPr kumimoji="1" sz="2000" b="1" baseline="30000" dirty="0">
                <a:latin typeface="Times New Roman" panose="02020603050405020304" pitchFamily="18" charset="0"/>
              </a:rPr>
              <a:t>3</a:t>
            </a:r>
            <a:r>
              <a:rPr kumimoji="1" sz="2000" b="1" dirty="0">
                <a:latin typeface="Times New Roman" panose="02020603050405020304" pitchFamily="18" charset="0"/>
              </a:rPr>
              <a:t>+2</a:t>
            </a:r>
            <a:r>
              <a:rPr kumimoji="1" sz="2000" b="1" baseline="30000" dirty="0">
                <a:latin typeface="Times New Roman" panose="02020603050405020304" pitchFamily="18" charset="0"/>
              </a:rPr>
              <a:t>0</a:t>
            </a:r>
            <a:endParaRPr kumimoji="1" sz="2000" b="1" baseline="30000" dirty="0">
              <a:latin typeface="Times New Roman" panose="02020603050405020304" pitchFamily="18" charset="0"/>
            </a:endParaRPr>
          </a:p>
          <a:p>
            <a:pPr marL="0" indent="0">
              <a:buFontTx/>
              <a:buNone/>
              <a:defRPr/>
            </a:pPr>
            <a:r>
              <a:rPr kumimoji="1" sz="2000" b="1" dirty="0">
                <a:latin typeface="Times New Roman" panose="02020603050405020304" pitchFamily="18" charset="0"/>
              </a:rPr>
              <a:t>同时约定方次用括号来表示，即a</a:t>
            </a:r>
            <a:r>
              <a:rPr kumimoji="1" sz="2000" b="1" baseline="30000" dirty="0">
                <a:latin typeface="Times New Roman" panose="02020603050405020304" pitchFamily="18" charset="0"/>
              </a:rPr>
              <a:t>b</a:t>
            </a:r>
            <a:r>
              <a:rPr kumimoji="1" sz="2000" b="1" dirty="0">
                <a:latin typeface="Times New Roman" panose="02020603050405020304" pitchFamily="18" charset="0"/>
              </a:rPr>
              <a:t>可表示为a(b)。</a:t>
            </a:r>
            <a:endParaRPr kumimoji="1" sz="2000" b="1" dirty="0">
              <a:latin typeface="Times New Roman" panose="02020603050405020304" pitchFamily="18" charset="0"/>
            </a:endParaRPr>
          </a:p>
          <a:p>
            <a:pPr marL="0" indent="0">
              <a:buFontTx/>
              <a:buNone/>
              <a:defRPr/>
            </a:pPr>
            <a:r>
              <a:rPr kumimoji="1" sz="2000" b="1" dirty="0">
                <a:latin typeface="Times New Roman" panose="02020603050405020304" pitchFamily="18" charset="0"/>
              </a:rPr>
              <a:t>由此可知，137可表示为：    2(7)+2(3)+2(0)</a:t>
            </a:r>
            <a:endParaRPr kumimoji="1" sz="2000" b="1" dirty="0">
              <a:latin typeface="Times New Roman" panose="02020603050405020304" pitchFamily="18" charset="0"/>
            </a:endParaRPr>
          </a:p>
          <a:p>
            <a:pPr marL="0" indent="0">
              <a:buFontTx/>
              <a:buNone/>
              <a:defRPr/>
            </a:pPr>
            <a:r>
              <a:rPr kumimoji="1" sz="2000" b="1" dirty="0">
                <a:latin typeface="Times New Roman" panose="02020603050405020304" pitchFamily="18" charset="0"/>
              </a:rPr>
              <a:t>进一步：7=2</a:t>
            </a:r>
            <a:r>
              <a:rPr kumimoji="1" sz="2000" b="1" baseline="30000" dirty="0">
                <a:latin typeface="Times New Roman" panose="02020603050405020304" pitchFamily="18" charset="0"/>
              </a:rPr>
              <a:t>2</a:t>
            </a:r>
            <a:r>
              <a:rPr kumimoji="1" sz="2000" b="1" dirty="0">
                <a:latin typeface="Times New Roman" panose="02020603050405020304" pitchFamily="18" charset="0"/>
              </a:rPr>
              <a:t>+2+2</a:t>
            </a:r>
            <a:r>
              <a:rPr kumimoji="1" sz="2000" b="1" baseline="30000" dirty="0">
                <a:latin typeface="Times New Roman" panose="02020603050405020304" pitchFamily="18" charset="0"/>
              </a:rPr>
              <a:t>0</a:t>
            </a:r>
            <a:r>
              <a:rPr kumimoji="1" sz="2000" b="1" dirty="0">
                <a:latin typeface="Times New Roman" panose="02020603050405020304" pitchFamily="18" charset="0"/>
              </a:rPr>
              <a:t>（2</a:t>
            </a:r>
            <a:r>
              <a:rPr kumimoji="1" sz="2000" b="1" baseline="30000" dirty="0">
                <a:latin typeface="Times New Roman" panose="02020603050405020304" pitchFamily="18" charset="0"/>
              </a:rPr>
              <a:t>1</a:t>
            </a:r>
            <a:r>
              <a:rPr kumimoji="1" sz="2000" b="1" dirty="0">
                <a:latin typeface="Times New Roman" panose="02020603050405020304" pitchFamily="18" charset="0"/>
              </a:rPr>
              <a:t>用2表示）</a:t>
            </a:r>
            <a:endParaRPr kumimoji="1" sz="2000" b="1" dirty="0">
              <a:latin typeface="Times New Roman" panose="02020603050405020304" pitchFamily="18" charset="0"/>
            </a:endParaRPr>
          </a:p>
          <a:p>
            <a:pPr marL="0" indent="0">
              <a:buFontTx/>
              <a:buNone/>
              <a:defRPr/>
            </a:pPr>
            <a:r>
              <a:rPr kumimoji="1" sz="2000" b="1" dirty="0">
                <a:latin typeface="Times New Roman" panose="02020603050405020304" pitchFamily="18" charset="0"/>
              </a:rPr>
              <a:t>                3=2+2</a:t>
            </a:r>
            <a:r>
              <a:rPr kumimoji="1" sz="2000" b="1" baseline="30000" dirty="0">
                <a:latin typeface="Times New Roman" panose="02020603050405020304" pitchFamily="18" charset="0"/>
              </a:rPr>
              <a:t>0</a:t>
            </a:r>
            <a:endParaRPr kumimoji="1" sz="2000" b="1" baseline="30000" dirty="0">
              <a:latin typeface="Times New Roman" panose="02020603050405020304" pitchFamily="18" charset="0"/>
            </a:endParaRPr>
          </a:p>
          <a:p>
            <a:pPr marL="0" indent="0">
              <a:buFontTx/>
              <a:buNone/>
              <a:defRPr/>
            </a:pPr>
            <a:r>
              <a:rPr kumimoji="1" sz="2000" b="1" dirty="0">
                <a:latin typeface="Times New Roman" panose="02020603050405020304" pitchFamily="18" charset="0"/>
              </a:rPr>
              <a:t>所以最后137可表示为：2(2(2)+2+2(0))+2(2+2(0))+2(0)</a:t>
            </a:r>
            <a:endParaRPr kumimoji="1" sz="2000" b="1" dirty="0">
              <a:latin typeface="Times New Roman" panose="02020603050405020304" pitchFamily="18" charset="0"/>
            </a:endParaRPr>
          </a:p>
          <a:p>
            <a:pPr marL="0" indent="0">
              <a:buFontTx/>
              <a:buNone/>
              <a:defRPr/>
            </a:pPr>
            <a:r>
              <a:rPr kumimoji="1" sz="2000" b="1" dirty="0">
                <a:latin typeface="Times New Roman" panose="02020603050405020304" pitchFamily="18" charset="0"/>
              </a:rPr>
              <a:t>又如：1315=2</a:t>
            </a:r>
            <a:r>
              <a:rPr kumimoji="1" sz="2000" b="1" baseline="30000" dirty="0">
                <a:latin typeface="Times New Roman" panose="02020603050405020304" pitchFamily="18" charset="0"/>
              </a:rPr>
              <a:t>10</a:t>
            </a:r>
            <a:r>
              <a:rPr kumimoji="1" sz="2000" b="1" dirty="0">
                <a:latin typeface="Times New Roman" panose="02020603050405020304" pitchFamily="18" charset="0"/>
              </a:rPr>
              <a:t>+2</a:t>
            </a:r>
            <a:r>
              <a:rPr kumimoji="1" sz="2000" b="1" baseline="30000" dirty="0">
                <a:latin typeface="Times New Roman" panose="02020603050405020304" pitchFamily="18" charset="0"/>
              </a:rPr>
              <a:t>8</a:t>
            </a:r>
            <a:r>
              <a:rPr kumimoji="1" sz="2000" b="1" dirty="0">
                <a:latin typeface="Times New Roman" panose="02020603050405020304" pitchFamily="18" charset="0"/>
              </a:rPr>
              <a:t>+2</a:t>
            </a:r>
            <a:r>
              <a:rPr kumimoji="1" sz="2000" b="1" baseline="30000" dirty="0">
                <a:latin typeface="Times New Roman" panose="02020603050405020304" pitchFamily="18" charset="0"/>
              </a:rPr>
              <a:t>5</a:t>
            </a:r>
            <a:r>
              <a:rPr kumimoji="1" sz="2000" b="1" dirty="0">
                <a:latin typeface="Times New Roman" panose="02020603050405020304" pitchFamily="18" charset="0"/>
              </a:rPr>
              <a:t>+2+1</a:t>
            </a:r>
            <a:endParaRPr kumimoji="1" sz="2000" b="1" dirty="0">
              <a:latin typeface="Times New Roman" panose="02020603050405020304" pitchFamily="18" charset="0"/>
            </a:endParaRPr>
          </a:p>
          <a:p>
            <a:pPr marL="0" indent="0">
              <a:buFontTx/>
              <a:buNone/>
              <a:defRPr/>
            </a:pPr>
            <a:r>
              <a:rPr kumimoji="1" sz="2000" b="1" dirty="0">
                <a:latin typeface="Times New Roman" panose="02020603050405020304" pitchFamily="18" charset="0"/>
              </a:rPr>
              <a:t>所以1315最后可表示为：</a:t>
            </a:r>
            <a:endParaRPr kumimoji="1" sz="2000" b="1" dirty="0">
              <a:latin typeface="Times New Roman" panose="02020603050405020304" pitchFamily="18" charset="0"/>
            </a:endParaRPr>
          </a:p>
          <a:p>
            <a:pPr marL="0" indent="0">
              <a:buFontTx/>
              <a:buNone/>
              <a:defRPr/>
            </a:pPr>
            <a:r>
              <a:rPr kumimoji="1" sz="2000" b="1" dirty="0">
                <a:latin typeface="Times New Roman" panose="02020603050405020304" pitchFamily="18" charset="0"/>
              </a:rPr>
              <a:t>    2(2(2+2(0))+2)+2(2(2+2(0)))+2(2(2)+2(0))+2+2(0)</a:t>
            </a:r>
            <a:endParaRPr kumimoji="1" sz="2000" b="1" dirty="0">
              <a:latin typeface="Times New Roman" panose="02020603050405020304" pitchFamily="18" charset="0"/>
            </a:endParaRPr>
          </a:p>
          <a:p>
            <a:pPr marL="0" indent="0">
              <a:buFontTx/>
              <a:buNone/>
              <a:defRPr/>
            </a:pPr>
            <a:r>
              <a:rPr kumimoji="1" sz="2000" b="1" dirty="0">
                <a:solidFill>
                  <a:srgbClr val="CC0099"/>
                </a:solidFill>
                <a:latin typeface="Times New Roman" panose="02020603050405020304" pitchFamily="18" charset="0"/>
              </a:rPr>
              <a:t>输入</a:t>
            </a:r>
            <a:r>
              <a:rPr kumimoji="1" lang="en-US" sz="2000" b="1" dirty="0">
                <a:solidFill>
                  <a:srgbClr val="CC0099"/>
                </a:solidFill>
                <a:latin typeface="Times New Roman" panose="02020603050405020304" pitchFamily="18" charset="0"/>
              </a:rPr>
              <a:t>:</a:t>
            </a:r>
            <a:r>
              <a:rPr kumimoji="1" sz="2000" b="1" dirty="0">
                <a:latin typeface="Times New Roman" panose="02020603050405020304" pitchFamily="18" charset="0"/>
              </a:rPr>
              <a:t>  一个正整数n（n≤20000）。</a:t>
            </a:r>
            <a:endParaRPr kumimoji="1" sz="2000" b="1" dirty="0">
              <a:latin typeface="Times New Roman" panose="02020603050405020304" pitchFamily="18" charset="0"/>
            </a:endParaRPr>
          </a:p>
          <a:p>
            <a:pPr marL="0" indent="0">
              <a:buFontTx/>
              <a:buNone/>
              <a:defRPr/>
            </a:pPr>
            <a:r>
              <a:rPr kumimoji="1" sz="2000" b="1" dirty="0">
                <a:solidFill>
                  <a:srgbClr val="CC0099"/>
                </a:solidFill>
                <a:latin typeface="Times New Roman" panose="02020603050405020304" pitchFamily="18" charset="0"/>
              </a:rPr>
              <a:t>输出</a:t>
            </a:r>
            <a:r>
              <a:rPr kumimoji="1" lang="en-US" sz="2000" b="1" dirty="0">
                <a:solidFill>
                  <a:srgbClr val="CC0099"/>
                </a:solidFill>
                <a:latin typeface="Times New Roman" panose="02020603050405020304" pitchFamily="18" charset="0"/>
              </a:rPr>
              <a:t>:</a:t>
            </a:r>
            <a:r>
              <a:rPr kumimoji="1" sz="2000" b="1" dirty="0">
                <a:latin typeface="Times New Roman" panose="02020603050405020304" pitchFamily="18" charset="0"/>
              </a:rPr>
              <a:t> 一行，符合约定的n的0，2表示（在表示中不能有空格）。</a:t>
            </a:r>
            <a:endParaRPr kumimoji="1" sz="2000" b="1" dirty="0">
              <a:latin typeface="Times New Roman" panose="02020603050405020304" pitchFamily="18" charset="0"/>
            </a:endParaRPr>
          </a:p>
          <a:p>
            <a:pPr marL="0" indent="0">
              <a:buFontTx/>
              <a:buNone/>
              <a:defRPr/>
            </a:pPr>
            <a:r>
              <a:rPr kumimoji="1" sz="2000" b="1" dirty="0">
                <a:solidFill>
                  <a:srgbClr val="CC0099"/>
                </a:solidFill>
                <a:latin typeface="Times New Roman" panose="02020603050405020304" pitchFamily="18" charset="0"/>
              </a:rPr>
              <a:t>样例输入</a:t>
            </a:r>
            <a:r>
              <a:rPr kumimoji="1" lang="en-US" sz="2000" b="1" dirty="0">
                <a:solidFill>
                  <a:srgbClr val="CC0099"/>
                </a:solidFill>
                <a:latin typeface="Times New Roman" panose="02020603050405020304" pitchFamily="18" charset="0"/>
              </a:rPr>
              <a:t>:</a:t>
            </a:r>
            <a:r>
              <a:rPr kumimoji="1" lang="en-US" sz="2000" b="1" dirty="0">
                <a:latin typeface="Times New Roman" panose="02020603050405020304" pitchFamily="18" charset="0"/>
              </a:rPr>
              <a:t>  </a:t>
            </a:r>
            <a:r>
              <a:rPr kumimoji="1" sz="2000" b="1" dirty="0">
                <a:latin typeface="Times New Roman" panose="02020603050405020304" pitchFamily="18" charset="0"/>
              </a:rPr>
              <a:t>137</a:t>
            </a:r>
            <a:endParaRPr kumimoji="1" sz="2000" b="1" dirty="0">
              <a:latin typeface="Times New Roman" panose="02020603050405020304" pitchFamily="18" charset="0"/>
            </a:endParaRPr>
          </a:p>
          <a:p>
            <a:pPr marL="0" indent="0">
              <a:buFontTx/>
              <a:buNone/>
              <a:defRPr/>
            </a:pPr>
            <a:r>
              <a:rPr kumimoji="1" sz="2000" b="1" dirty="0">
                <a:solidFill>
                  <a:srgbClr val="CC0099"/>
                </a:solidFill>
                <a:latin typeface="Times New Roman" panose="02020603050405020304" pitchFamily="18" charset="0"/>
              </a:rPr>
              <a:t>样例输出</a:t>
            </a:r>
            <a:r>
              <a:rPr kumimoji="1" lang="en-US" sz="2000" b="1" dirty="0">
                <a:solidFill>
                  <a:srgbClr val="CC0099"/>
                </a:solidFill>
                <a:latin typeface="Times New Roman" panose="02020603050405020304" pitchFamily="18" charset="0"/>
              </a:rPr>
              <a:t>:</a:t>
            </a:r>
            <a:r>
              <a:rPr kumimoji="1" lang="en-US" sz="2000" b="1" dirty="0">
                <a:latin typeface="Times New Roman" panose="02020603050405020304" pitchFamily="18" charset="0"/>
              </a:rPr>
              <a:t>  </a:t>
            </a:r>
            <a:r>
              <a:rPr kumimoji="1" sz="2000" b="1" dirty="0">
                <a:latin typeface="Times New Roman" panose="02020603050405020304" pitchFamily="18" charset="0"/>
              </a:rPr>
              <a:t>2(2(2)+2+2(0))+2(2+2(0))+2(0)</a:t>
            </a:r>
            <a:endParaRPr kumimoji="1" sz="2000" b="1" dirty="0">
              <a:latin typeface="Times New Roman" panose="02020603050405020304" pitchFamily="18" charset="0"/>
            </a:endParaRPr>
          </a:p>
        </p:txBody>
      </p:sp>
      <p:sp>
        <p:nvSpPr>
          <p:cNvPr id="102402" name="标题 1"/>
          <p:cNvSpPr>
            <a:spLocks noGrp="1"/>
          </p:cNvSpPr>
          <p:nvPr>
            <p:ph type="title"/>
          </p:nvPr>
        </p:nvSpPr>
        <p:spPr>
          <a:xfrm>
            <a:off x="446723" y="110490"/>
            <a:ext cx="8229600" cy="765175"/>
          </a:xfrm>
        </p:spPr>
        <p:txBody>
          <a:bodyPr/>
          <a:lstStyle/>
          <a:p>
            <a:pPr algn="ctr"/>
            <a:r>
              <a:rPr kumimoji="1" sz="4000" b="1" dirty="0">
                <a:solidFill>
                  <a:schemeClr val="bg1"/>
                </a:solidFill>
                <a:latin typeface="黑体" panose="02010609060101010101" pitchFamily="49" charset="-122"/>
                <a:ea typeface="黑体" panose="02010609060101010101" pitchFamily="49" charset="-122"/>
                <a:sym typeface="+mn-ea"/>
              </a:rPr>
              <a:t>2的幂次方表示</a:t>
            </a:r>
            <a:endParaRPr kumimoji="1" lang="zh-CN" altLang="en-US" sz="4000" b="1" dirty="0" smtClean="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4"/>
          <p:cNvSpPr>
            <a:spLocks noChangeArrowheads="1"/>
          </p:cNvSpPr>
          <p:nvPr/>
        </p:nvSpPr>
        <p:spPr bwMode="auto">
          <a:xfrm>
            <a:off x="26988" y="44450"/>
            <a:ext cx="9009508" cy="8299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kumimoji="1" lang="zh-CN" altLang="en-US" sz="2400" b="1" dirty="0" smtClean="0">
                <a:solidFill>
                  <a:schemeClr val="bg1"/>
                </a:solidFill>
                <a:latin typeface="黑体" panose="02010609060101010101" pitchFamily="49" charset="-122"/>
                <a:ea typeface="黑体" panose="02010609060101010101" pitchFamily="49" charset="-122"/>
              </a:rPr>
              <a:t>设计一个</a:t>
            </a:r>
            <a:r>
              <a:rPr lang="zh-CN" altLang="en-US" sz="2400" b="1" dirty="0" smtClean="0">
                <a:solidFill>
                  <a:schemeClr val="bg1"/>
                </a:solidFill>
                <a:latin typeface="黑体" panose="02010609060101010101" pitchFamily="49" charset="-122"/>
                <a:ea typeface="黑体" panose="02010609060101010101" pitchFamily="49" charset="-122"/>
              </a:rPr>
              <a:t>分治算法查找</a:t>
            </a:r>
            <a:r>
              <a:rPr lang="zh-CN" altLang="en-US" sz="2400" b="1" dirty="0">
                <a:solidFill>
                  <a:schemeClr val="bg1"/>
                </a:solidFill>
                <a:latin typeface="黑体" panose="02010609060101010101" pitchFamily="49" charset="-122"/>
                <a:ea typeface="黑体" panose="02010609060101010101" pitchFamily="49" charset="-122"/>
              </a:rPr>
              <a:t>数组元素的最大</a:t>
            </a:r>
            <a:r>
              <a:rPr lang="zh-CN" altLang="en-US" sz="2400" b="1" dirty="0" smtClean="0">
                <a:solidFill>
                  <a:schemeClr val="bg1"/>
                </a:solidFill>
                <a:latin typeface="黑体" panose="02010609060101010101" pitchFamily="49" charset="-122"/>
                <a:ea typeface="黑体" panose="02010609060101010101" pitchFamily="49" charset="-122"/>
              </a:rPr>
              <a:t>值</a:t>
            </a:r>
            <a:r>
              <a:rPr kumimoji="1" lang="zh-CN" altLang="en-US" sz="2400" b="1" dirty="0" smtClean="0">
                <a:solidFill>
                  <a:schemeClr val="bg1"/>
                </a:solidFill>
                <a:latin typeface="黑体" panose="02010609060101010101" pitchFamily="49" charset="-122"/>
                <a:ea typeface="黑体" panose="02010609060101010101" pitchFamily="49" charset="-122"/>
              </a:rPr>
              <a:t>，</a:t>
            </a:r>
            <a:r>
              <a:rPr kumimoji="1" lang="zh-CN" altLang="en-US" sz="2400" b="1" dirty="0">
                <a:solidFill>
                  <a:schemeClr val="bg1"/>
                </a:solidFill>
                <a:latin typeface="黑体" panose="02010609060101010101" pitchFamily="49" charset="-122"/>
                <a:ea typeface="黑体" panose="02010609060101010101" pitchFamily="49" charset="-122"/>
              </a:rPr>
              <a:t>列出递归方程并分析其时间复杂度。 </a:t>
            </a:r>
            <a:endParaRPr kumimoji="1" lang="zh-CN" altLang="en-US" sz="2400" b="1" dirty="0">
              <a:solidFill>
                <a:schemeClr val="bg1"/>
              </a:solidFill>
              <a:latin typeface="黑体" panose="02010609060101010101" pitchFamily="49" charset="-122"/>
              <a:ea typeface="黑体" panose="02010609060101010101" pitchFamily="49" charset="-122"/>
            </a:endParaRPr>
          </a:p>
        </p:txBody>
      </p:sp>
      <p:sp>
        <p:nvSpPr>
          <p:cNvPr id="666661" name="Text Box 37"/>
          <p:cNvSpPr txBox="1">
            <a:spLocks noChangeArrowheads="1"/>
          </p:cNvSpPr>
          <p:nvPr/>
        </p:nvSpPr>
        <p:spPr bwMode="auto">
          <a:xfrm>
            <a:off x="4147438" y="1059498"/>
            <a:ext cx="4392488" cy="95410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smtClean="0">
                <a:solidFill>
                  <a:srgbClr val="FF0000"/>
                </a:solidFill>
                <a:latin typeface="Times New Roman" panose="02020603050405020304" pitchFamily="18" charset="0"/>
              </a:rPr>
              <a:t>  </a:t>
            </a:r>
            <a:r>
              <a:rPr lang="en-US" altLang="zh-CN" sz="2800" b="1" dirty="0" smtClean="0">
                <a:solidFill>
                  <a:srgbClr val="CC0099"/>
                </a:solidFill>
                <a:latin typeface="Times New Roman" panose="02020603050405020304" pitchFamily="18" charset="0"/>
              </a:rPr>
              <a:t>T(n)=1                  n=1</a:t>
            </a:r>
            <a:endParaRPr lang="en-US" altLang="zh-CN" sz="2800" b="1" dirty="0" smtClean="0">
              <a:solidFill>
                <a:srgbClr val="CC0099"/>
              </a:solidFill>
              <a:latin typeface="Times New Roman" panose="02020603050405020304" pitchFamily="18" charset="0"/>
            </a:endParaRPr>
          </a:p>
          <a:p>
            <a:pPr eaLnBrk="1" hangingPunct="1"/>
            <a:r>
              <a:rPr lang="en-US" altLang="zh-CN" sz="2800" b="1" dirty="0" smtClean="0">
                <a:solidFill>
                  <a:srgbClr val="CC0099"/>
                </a:solidFill>
                <a:latin typeface="Times New Roman" panose="02020603050405020304" pitchFamily="18" charset="0"/>
              </a:rPr>
              <a:t>  T(n</a:t>
            </a:r>
            <a:r>
              <a:rPr lang="en-US" altLang="zh-CN" sz="2800" b="1" dirty="0">
                <a:solidFill>
                  <a:srgbClr val="CC0099"/>
                </a:solidFill>
                <a:latin typeface="Times New Roman" panose="02020603050405020304" pitchFamily="18" charset="0"/>
              </a:rPr>
              <a:t>)=2T(n/2)+</a:t>
            </a:r>
            <a:r>
              <a:rPr lang="en-US" altLang="zh-CN" sz="2800" b="1" dirty="0" smtClean="0">
                <a:solidFill>
                  <a:srgbClr val="CC0099"/>
                </a:solidFill>
                <a:latin typeface="Times New Roman" panose="02020603050405020304" pitchFamily="18" charset="0"/>
              </a:rPr>
              <a:t>1   n&gt;1</a:t>
            </a:r>
            <a:endParaRPr lang="en-US" altLang="zh-CN" sz="2800" b="1" dirty="0" smtClean="0">
              <a:solidFill>
                <a:srgbClr val="CC0099"/>
              </a:solidFill>
              <a:latin typeface="Times New Roman" panose="02020603050405020304" pitchFamily="18" charset="0"/>
            </a:endParaRPr>
          </a:p>
        </p:txBody>
      </p:sp>
      <p:sp>
        <p:nvSpPr>
          <p:cNvPr id="666632" name="Rectangle 8"/>
          <p:cNvSpPr>
            <a:spLocks noChangeArrowheads="1"/>
          </p:cNvSpPr>
          <p:nvPr/>
        </p:nvSpPr>
        <p:spPr bwMode="auto">
          <a:xfrm>
            <a:off x="907604" y="2367930"/>
            <a:ext cx="5402263" cy="57626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800" b="1">
                <a:effectLst>
                  <a:outerShdw blurRad="38100" dist="38100" dir="2700000" algn="tl">
                    <a:srgbClr val="FFFFFF"/>
                  </a:outerShdw>
                </a:effectLst>
                <a:latin typeface="Arial" panose="020B0604020202020204" pitchFamily="34" charset="0"/>
              </a:rPr>
              <a:t>29</a:t>
            </a:r>
            <a:r>
              <a:rPr lang="zh-CN" altLang="en-US" sz="2800" b="1">
                <a:effectLst>
                  <a:outerShdw blurRad="38100" dist="38100" dir="2700000" algn="tl">
                    <a:srgbClr val="FFFFFF"/>
                  </a:outerShdw>
                </a:effectLst>
                <a:latin typeface="Arial" panose="020B0604020202020204" pitchFamily="34" charset="0"/>
              </a:rPr>
              <a:t>，</a:t>
            </a:r>
            <a:r>
              <a:rPr lang="en-US" altLang="zh-CN" sz="2800" b="1">
                <a:effectLst>
                  <a:outerShdw blurRad="38100" dist="38100" dir="2700000" algn="tl">
                    <a:srgbClr val="FFFFFF"/>
                  </a:outerShdw>
                </a:effectLst>
                <a:latin typeface="Arial" panose="020B0604020202020204" pitchFamily="34" charset="0"/>
              </a:rPr>
              <a:t>14</a:t>
            </a:r>
            <a:r>
              <a:rPr lang="zh-CN" altLang="en-US" sz="2800" b="1">
                <a:effectLst>
                  <a:outerShdw blurRad="38100" dist="38100" dir="2700000" algn="tl">
                    <a:srgbClr val="FFFFFF"/>
                  </a:outerShdw>
                </a:effectLst>
                <a:latin typeface="Arial" panose="020B0604020202020204" pitchFamily="34" charset="0"/>
              </a:rPr>
              <a:t>，</a:t>
            </a:r>
            <a:r>
              <a:rPr lang="en-US" altLang="zh-CN" sz="2800" b="1">
                <a:effectLst>
                  <a:outerShdw blurRad="38100" dist="38100" dir="2700000" algn="tl">
                    <a:srgbClr val="FFFFFF"/>
                  </a:outerShdw>
                </a:effectLst>
                <a:latin typeface="Arial" panose="020B0604020202020204" pitchFamily="34" charset="0"/>
              </a:rPr>
              <a:t>15</a:t>
            </a:r>
            <a:r>
              <a:rPr lang="zh-CN" altLang="en-US" sz="2800" b="1">
                <a:effectLst>
                  <a:outerShdw blurRad="38100" dist="38100" dir="2700000" algn="tl">
                    <a:srgbClr val="FFFFFF"/>
                  </a:outerShdw>
                </a:effectLst>
                <a:latin typeface="Arial" panose="020B0604020202020204" pitchFamily="34" charset="0"/>
              </a:rPr>
              <a:t>，</a:t>
            </a:r>
            <a:r>
              <a:rPr lang="en-US" altLang="zh-CN" sz="2800" b="1">
                <a:effectLst>
                  <a:outerShdw blurRad="38100" dist="38100" dir="2700000" algn="tl">
                    <a:srgbClr val="FFFFFF"/>
                  </a:outerShdw>
                </a:effectLst>
                <a:latin typeface="Arial" panose="020B0604020202020204" pitchFamily="34" charset="0"/>
              </a:rPr>
              <a:t>1</a:t>
            </a:r>
            <a:r>
              <a:rPr lang="zh-CN" altLang="en-US" sz="2800" b="1">
                <a:effectLst>
                  <a:outerShdw blurRad="38100" dist="38100" dir="2700000" algn="tl">
                    <a:srgbClr val="FFFFFF"/>
                  </a:outerShdw>
                </a:effectLst>
                <a:latin typeface="Arial" panose="020B0604020202020204" pitchFamily="34" charset="0"/>
              </a:rPr>
              <a:t>，</a:t>
            </a:r>
            <a:r>
              <a:rPr lang="en-US" altLang="zh-CN" sz="2800" b="1">
                <a:effectLst>
                  <a:outerShdw blurRad="38100" dist="38100" dir="2700000" algn="tl">
                    <a:srgbClr val="FFFFFF"/>
                  </a:outerShdw>
                </a:effectLst>
                <a:latin typeface="Arial" panose="020B0604020202020204" pitchFamily="34" charset="0"/>
              </a:rPr>
              <a:t>6</a:t>
            </a:r>
            <a:r>
              <a:rPr lang="zh-CN" altLang="en-US" sz="2800" b="1">
                <a:effectLst>
                  <a:outerShdw blurRad="38100" dist="38100" dir="2700000" algn="tl">
                    <a:srgbClr val="FFFFFF"/>
                  </a:outerShdw>
                </a:effectLst>
                <a:latin typeface="Arial" panose="020B0604020202020204" pitchFamily="34" charset="0"/>
              </a:rPr>
              <a:t>，</a:t>
            </a:r>
            <a:r>
              <a:rPr lang="en-US" altLang="zh-CN" sz="2800" b="1">
                <a:effectLst>
                  <a:outerShdw blurRad="38100" dist="38100" dir="2700000" algn="tl">
                    <a:srgbClr val="FFFFFF"/>
                  </a:outerShdw>
                </a:effectLst>
                <a:latin typeface="Arial" panose="020B0604020202020204" pitchFamily="34" charset="0"/>
              </a:rPr>
              <a:t>10</a:t>
            </a:r>
            <a:r>
              <a:rPr lang="zh-CN" altLang="en-US" sz="2800" b="1">
                <a:effectLst>
                  <a:outerShdw blurRad="38100" dist="38100" dir="2700000" algn="tl">
                    <a:srgbClr val="FFFFFF"/>
                  </a:outerShdw>
                </a:effectLst>
                <a:latin typeface="Arial" panose="020B0604020202020204" pitchFamily="34" charset="0"/>
              </a:rPr>
              <a:t>，</a:t>
            </a:r>
            <a:r>
              <a:rPr lang="en-US" altLang="zh-CN" sz="2800" b="1">
                <a:effectLst>
                  <a:outerShdw blurRad="38100" dist="38100" dir="2700000" algn="tl">
                    <a:srgbClr val="FFFFFF"/>
                  </a:outerShdw>
                </a:effectLst>
                <a:latin typeface="Arial" panose="020B0604020202020204" pitchFamily="34" charset="0"/>
              </a:rPr>
              <a:t>32</a:t>
            </a:r>
            <a:r>
              <a:rPr lang="zh-CN" altLang="en-US" sz="2800" b="1">
                <a:effectLst>
                  <a:outerShdw blurRad="38100" dist="38100" dir="2700000" algn="tl">
                    <a:srgbClr val="FFFFFF"/>
                  </a:outerShdw>
                </a:effectLst>
                <a:latin typeface="Arial" panose="020B0604020202020204" pitchFamily="34" charset="0"/>
              </a:rPr>
              <a:t>，</a:t>
            </a:r>
            <a:r>
              <a:rPr lang="en-US" altLang="zh-CN" sz="2800" b="1">
                <a:effectLst>
                  <a:outerShdw blurRad="38100" dist="38100" dir="2700000" algn="tl">
                    <a:srgbClr val="FFFFFF"/>
                  </a:outerShdw>
                </a:effectLst>
                <a:latin typeface="Arial" panose="020B0604020202020204" pitchFamily="34" charset="0"/>
              </a:rPr>
              <a:t>12</a:t>
            </a:r>
            <a:endParaRPr lang="en-US" altLang="zh-CN" sz="2800" b="1">
              <a:effectLst>
                <a:outerShdw blurRad="38100" dist="38100" dir="2700000" algn="tl">
                  <a:srgbClr val="FFFFFF"/>
                </a:outerShdw>
              </a:effectLst>
              <a:latin typeface="Arial" panose="020B0604020202020204" pitchFamily="34" charset="0"/>
            </a:endParaRPr>
          </a:p>
        </p:txBody>
      </p:sp>
      <p:sp>
        <p:nvSpPr>
          <p:cNvPr id="666633" name="Rectangle 9"/>
          <p:cNvSpPr>
            <a:spLocks noChangeArrowheads="1"/>
          </p:cNvSpPr>
          <p:nvPr/>
        </p:nvSpPr>
        <p:spPr bwMode="auto">
          <a:xfrm>
            <a:off x="363092" y="4312617"/>
            <a:ext cx="2495550" cy="576263"/>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800" b="1">
                <a:effectLst>
                  <a:outerShdw blurRad="38100" dist="38100" dir="2700000" algn="tl">
                    <a:srgbClr val="FFFFFF"/>
                  </a:outerShdw>
                </a:effectLst>
                <a:latin typeface="Arial" panose="020B0604020202020204" pitchFamily="34" charset="0"/>
              </a:rPr>
              <a:t>29</a:t>
            </a:r>
            <a:r>
              <a:rPr lang="zh-CN" altLang="en-US" sz="2800" b="1">
                <a:effectLst>
                  <a:outerShdw blurRad="38100" dist="38100" dir="2700000" algn="tl">
                    <a:srgbClr val="FFFFFF"/>
                  </a:outerShdw>
                </a:effectLst>
                <a:latin typeface="Arial" panose="020B0604020202020204" pitchFamily="34" charset="0"/>
              </a:rPr>
              <a:t>，</a:t>
            </a:r>
            <a:r>
              <a:rPr lang="en-US" altLang="zh-CN" sz="2800" b="1">
                <a:effectLst>
                  <a:outerShdw blurRad="38100" dist="38100" dir="2700000" algn="tl">
                    <a:srgbClr val="FFFFFF"/>
                  </a:outerShdw>
                </a:effectLst>
                <a:latin typeface="Arial" panose="020B0604020202020204" pitchFamily="34" charset="0"/>
              </a:rPr>
              <a:t>14</a:t>
            </a:r>
            <a:r>
              <a:rPr lang="zh-CN" altLang="en-US" sz="2800" b="1">
                <a:effectLst>
                  <a:outerShdw blurRad="38100" dist="38100" dir="2700000" algn="tl">
                    <a:srgbClr val="FFFFFF"/>
                  </a:outerShdw>
                </a:effectLst>
                <a:latin typeface="Arial" panose="020B0604020202020204" pitchFamily="34" charset="0"/>
              </a:rPr>
              <a:t>，</a:t>
            </a:r>
            <a:r>
              <a:rPr lang="en-US" altLang="zh-CN" sz="2800" b="1">
                <a:effectLst>
                  <a:outerShdw blurRad="38100" dist="38100" dir="2700000" algn="tl">
                    <a:srgbClr val="FFFFFF"/>
                  </a:outerShdw>
                </a:effectLst>
                <a:latin typeface="Arial" panose="020B0604020202020204" pitchFamily="34" charset="0"/>
              </a:rPr>
              <a:t>15</a:t>
            </a:r>
            <a:r>
              <a:rPr lang="zh-CN" altLang="en-US" sz="2800" b="1">
                <a:effectLst>
                  <a:outerShdw blurRad="38100" dist="38100" dir="2700000" algn="tl">
                    <a:srgbClr val="FFFFFF"/>
                  </a:outerShdw>
                </a:effectLst>
                <a:latin typeface="Arial" panose="020B0604020202020204" pitchFamily="34" charset="0"/>
              </a:rPr>
              <a:t>，</a:t>
            </a:r>
            <a:r>
              <a:rPr lang="en-US" altLang="zh-CN" sz="2800" b="1">
                <a:effectLst>
                  <a:outerShdw blurRad="38100" dist="38100" dir="2700000" algn="tl">
                    <a:srgbClr val="FFFFFF"/>
                  </a:outerShdw>
                </a:effectLst>
                <a:latin typeface="Arial" panose="020B0604020202020204" pitchFamily="34" charset="0"/>
              </a:rPr>
              <a:t>1</a:t>
            </a:r>
            <a:endParaRPr lang="en-US" altLang="zh-CN" sz="2800" b="1">
              <a:effectLst>
                <a:outerShdw blurRad="38100" dist="38100" dir="2700000" algn="tl">
                  <a:srgbClr val="FFFFFF"/>
                </a:outerShdw>
              </a:effectLst>
              <a:latin typeface="Arial" panose="020B0604020202020204" pitchFamily="34" charset="0"/>
            </a:endParaRPr>
          </a:p>
        </p:txBody>
      </p:sp>
      <p:sp>
        <p:nvSpPr>
          <p:cNvPr id="666634" name="Rectangle 10"/>
          <p:cNvSpPr>
            <a:spLocks noChangeArrowheads="1"/>
          </p:cNvSpPr>
          <p:nvPr/>
        </p:nvSpPr>
        <p:spPr bwMode="auto">
          <a:xfrm>
            <a:off x="4076254" y="4312617"/>
            <a:ext cx="2495550" cy="576263"/>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800" b="1">
                <a:effectLst>
                  <a:outerShdw blurRad="38100" dist="38100" dir="2700000" algn="tl">
                    <a:srgbClr val="FFFFFF"/>
                  </a:outerShdw>
                </a:effectLst>
                <a:latin typeface="Arial" panose="020B0604020202020204" pitchFamily="34" charset="0"/>
              </a:rPr>
              <a:t>6</a:t>
            </a:r>
            <a:r>
              <a:rPr lang="zh-CN" altLang="en-US" sz="2800" b="1">
                <a:effectLst>
                  <a:outerShdw blurRad="38100" dist="38100" dir="2700000" algn="tl">
                    <a:srgbClr val="FFFFFF"/>
                  </a:outerShdw>
                </a:effectLst>
                <a:latin typeface="Arial" panose="020B0604020202020204" pitchFamily="34" charset="0"/>
              </a:rPr>
              <a:t>，</a:t>
            </a:r>
            <a:r>
              <a:rPr lang="en-US" altLang="zh-CN" sz="2800" b="1">
                <a:effectLst>
                  <a:outerShdw blurRad="38100" dist="38100" dir="2700000" algn="tl">
                    <a:srgbClr val="FFFFFF"/>
                  </a:outerShdw>
                </a:effectLst>
                <a:latin typeface="Arial" panose="020B0604020202020204" pitchFamily="34" charset="0"/>
              </a:rPr>
              <a:t>10</a:t>
            </a:r>
            <a:r>
              <a:rPr lang="zh-CN" altLang="en-US" sz="2800" b="1">
                <a:effectLst>
                  <a:outerShdw blurRad="38100" dist="38100" dir="2700000" algn="tl">
                    <a:srgbClr val="FFFFFF"/>
                  </a:outerShdw>
                </a:effectLst>
                <a:latin typeface="Arial" panose="020B0604020202020204" pitchFamily="34" charset="0"/>
              </a:rPr>
              <a:t>，</a:t>
            </a:r>
            <a:r>
              <a:rPr lang="en-US" altLang="zh-CN" sz="2800" b="1">
                <a:effectLst>
                  <a:outerShdw blurRad="38100" dist="38100" dir="2700000" algn="tl">
                    <a:srgbClr val="FFFFFF"/>
                  </a:outerShdw>
                </a:effectLst>
                <a:latin typeface="Arial" panose="020B0604020202020204" pitchFamily="34" charset="0"/>
              </a:rPr>
              <a:t>32</a:t>
            </a:r>
            <a:r>
              <a:rPr lang="zh-CN" altLang="en-US" sz="2800" b="1">
                <a:effectLst>
                  <a:outerShdw blurRad="38100" dist="38100" dir="2700000" algn="tl">
                    <a:srgbClr val="FFFFFF"/>
                  </a:outerShdw>
                </a:effectLst>
                <a:latin typeface="Arial" panose="020B0604020202020204" pitchFamily="34" charset="0"/>
              </a:rPr>
              <a:t>，</a:t>
            </a:r>
            <a:r>
              <a:rPr lang="en-US" altLang="zh-CN" sz="2800" b="1">
                <a:effectLst>
                  <a:outerShdw blurRad="38100" dist="38100" dir="2700000" algn="tl">
                    <a:srgbClr val="FFFFFF"/>
                  </a:outerShdw>
                </a:effectLst>
                <a:latin typeface="Arial" panose="020B0604020202020204" pitchFamily="34" charset="0"/>
              </a:rPr>
              <a:t>12</a:t>
            </a:r>
            <a:endParaRPr lang="en-US" altLang="zh-CN" sz="2800" b="1">
              <a:effectLst>
                <a:outerShdw blurRad="38100" dist="38100" dir="2700000" algn="tl">
                  <a:srgbClr val="FFFFFF"/>
                </a:outerShdw>
              </a:effectLst>
              <a:latin typeface="Arial" panose="020B0604020202020204" pitchFamily="34" charset="0"/>
            </a:endParaRPr>
          </a:p>
        </p:txBody>
      </p:sp>
      <p:sp>
        <p:nvSpPr>
          <p:cNvPr id="666635" name="Rectangle 11"/>
          <p:cNvSpPr>
            <a:spLocks noChangeArrowheads="1"/>
          </p:cNvSpPr>
          <p:nvPr/>
        </p:nvSpPr>
        <p:spPr bwMode="auto">
          <a:xfrm>
            <a:off x="299592" y="6112842"/>
            <a:ext cx="1216025" cy="576263"/>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800" b="1">
                <a:effectLst>
                  <a:outerShdw blurRad="38100" dist="38100" dir="2700000" algn="tl">
                    <a:srgbClr val="FFFFFF"/>
                  </a:outerShdw>
                </a:effectLst>
                <a:latin typeface="Arial" panose="020B0604020202020204" pitchFamily="34" charset="0"/>
              </a:rPr>
              <a:t>29</a:t>
            </a:r>
            <a:r>
              <a:rPr lang="zh-CN" altLang="en-US" sz="2800" b="1">
                <a:effectLst>
                  <a:outerShdw blurRad="38100" dist="38100" dir="2700000" algn="tl">
                    <a:srgbClr val="FFFFFF"/>
                  </a:outerShdw>
                </a:effectLst>
                <a:latin typeface="Arial" panose="020B0604020202020204" pitchFamily="34" charset="0"/>
              </a:rPr>
              <a:t>，</a:t>
            </a:r>
            <a:r>
              <a:rPr lang="en-US" altLang="zh-CN" sz="2800" b="1">
                <a:effectLst>
                  <a:outerShdw blurRad="38100" dist="38100" dir="2700000" algn="tl">
                    <a:srgbClr val="FFFFFF"/>
                  </a:outerShdw>
                </a:effectLst>
                <a:latin typeface="Arial" panose="020B0604020202020204" pitchFamily="34" charset="0"/>
              </a:rPr>
              <a:t>14</a:t>
            </a:r>
            <a:endParaRPr lang="en-US" altLang="zh-CN" sz="2800" b="1">
              <a:effectLst>
                <a:outerShdw blurRad="38100" dist="38100" dir="2700000" algn="tl">
                  <a:srgbClr val="FFFFFF"/>
                </a:outerShdw>
              </a:effectLst>
              <a:latin typeface="Arial" panose="020B0604020202020204" pitchFamily="34" charset="0"/>
            </a:endParaRPr>
          </a:p>
        </p:txBody>
      </p:sp>
      <p:sp>
        <p:nvSpPr>
          <p:cNvPr id="666636" name="Rectangle 12"/>
          <p:cNvSpPr>
            <a:spLocks noChangeArrowheads="1"/>
          </p:cNvSpPr>
          <p:nvPr/>
        </p:nvSpPr>
        <p:spPr bwMode="auto">
          <a:xfrm>
            <a:off x="1963292" y="6112842"/>
            <a:ext cx="1023937" cy="576263"/>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800" b="1">
                <a:effectLst>
                  <a:outerShdw blurRad="38100" dist="38100" dir="2700000" algn="tl">
                    <a:srgbClr val="FFFFFF"/>
                  </a:outerShdw>
                </a:effectLst>
                <a:latin typeface="Arial" panose="020B0604020202020204" pitchFamily="34" charset="0"/>
              </a:rPr>
              <a:t>15</a:t>
            </a:r>
            <a:r>
              <a:rPr lang="zh-CN" altLang="en-US" sz="2800" b="1">
                <a:effectLst>
                  <a:outerShdw blurRad="38100" dist="38100" dir="2700000" algn="tl">
                    <a:srgbClr val="FFFFFF"/>
                  </a:outerShdw>
                </a:effectLst>
                <a:latin typeface="Arial" panose="020B0604020202020204" pitchFamily="34" charset="0"/>
              </a:rPr>
              <a:t>，</a:t>
            </a:r>
            <a:r>
              <a:rPr lang="en-US" altLang="zh-CN" sz="2800" b="1">
                <a:effectLst>
                  <a:outerShdw blurRad="38100" dist="38100" dir="2700000" algn="tl">
                    <a:srgbClr val="FFFFFF"/>
                  </a:outerShdw>
                </a:effectLst>
                <a:latin typeface="Arial" panose="020B0604020202020204" pitchFamily="34" charset="0"/>
              </a:rPr>
              <a:t>1</a:t>
            </a:r>
            <a:endParaRPr lang="en-US" altLang="zh-CN" sz="2800" b="1">
              <a:effectLst>
                <a:outerShdw blurRad="38100" dist="38100" dir="2700000" algn="tl">
                  <a:srgbClr val="FFFFFF"/>
                </a:outerShdw>
              </a:effectLst>
              <a:latin typeface="Arial" panose="020B0604020202020204" pitchFamily="34" charset="0"/>
            </a:endParaRPr>
          </a:p>
        </p:txBody>
      </p:sp>
      <p:sp>
        <p:nvSpPr>
          <p:cNvPr id="666637" name="Rectangle 13"/>
          <p:cNvSpPr>
            <a:spLocks noChangeArrowheads="1"/>
          </p:cNvSpPr>
          <p:nvPr/>
        </p:nvSpPr>
        <p:spPr bwMode="auto">
          <a:xfrm>
            <a:off x="5547867" y="6112842"/>
            <a:ext cx="1152525" cy="576263"/>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800" b="1">
                <a:effectLst>
                  <a:outerShdw blurRad="38100" dist="38100" dir="2700000" algn="tl">
                    <a:srgbClr val="FFFFFF"/>
                  </a:outerShdw>
                </a:effectLst>
                <a:latin typeface="Arial" panose="020B0604020202020204" pitchFamily="34" charset="0"/>
              </a:rPr>
              <a:t>32</a:t>
            </a:r>
            <a:r>
              <a:rPr lang="zh-CN" altLang="en-US" sz="2800" b="1">
                <a:effectLst>
                  <a:outerShdw blurRad="38100" dist="38100" dir="2700000" algn="tl">
                    <a:srgbClr val="FFFFFF"/>
                  </a:outerShdw>
                </a:effectLst>
                <a:latin typeface="Arial" panose="020B0604020202020204" pitchFamily="34" charset="0"/>
              </a:rPr>
              <a:t>，</a:t>
            </a:r>
            <a:r>
              <a:rPr lang="en-US" altLang="zh-CN" sz="2800" b="1">
                <a:effectLst>
                  <a:outerShdw blurRad="38100" dist="38100" dir="2700000" algn="tl">
                    <a:srgbClr val="FFFFFF"/>
                  </a:outerShdw>
                </a:effectLst>
                <a:latin typeface="Arial" panose="020B0604020202020204" pitchFamily="34" charset="0"/>
              </a:rPr>
              <a:t>12</a:t>
            </a:r>
            <a:endParaRPr lang="en-US" altLang="zh-CN" sz="2800" b="1">
              <a:effectLst>
                <a:outerShdw blurRad="38100" dist="38100" dir="2700000" algn="tl">
                  <a:srgbClr val="FFFFFF"/>
                </a:outerShdw>
              </a:effectLst>
              <a:latin typeface="Arial" panose="020B0604020202020204" pitchFamily="34" charset="0"/>
            </a:endParaRPr>
          </a:p>
        </p:txBody>
      </p:sp>
      <p:sp>
        <p:nvSpPr>
          <p:cNvPr id="666638" name="Rectangle 14"/>
          <p:cNvSpPr>
            <a:spLocks noChangeArrowheads="1"/>
          </p:cNvSpPr>
          <p:nvPr/>
        </p:nvSpPr>
        <p:spPr bwMode="auto">
          <a:xfrm>
            <a:off x="3884167" y="6112842"/>
            <a:ext cx="1087437" cy="576263"/>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800" b="1">
                <a:effectLst>
                  <a:outerShdw blurRad="38100" dist="38100" dir="2700000" algn="tl">
                    <a:srgbClr val="FFFFFF"/>
                  </a:outerShdw>
                </a:effectLst>
                <a:latin typeface="Arial" panose="020B0604020202020204" pitchFamily="34" charset="0"/>
              </a:rPr>
              <a:t>6</a:t>
            </a:r>
            <a:r>
              <a:rPr lang="zh-CN" altLang="en-US" sz="2800" b="1">
                <a:effectLst>
                  <a:outerShdw blurRad="38100" dist="38100" dir="2700000" algn="tl">
                    <a:srgbClr val="FFFFFF"/>
                  </a:outerShdw>
                </a:effectLst>
                <a:latin typeface="Arial" panose="020B0604020202020204" pitchFamily="34" charset="0"/>
              </a:rPr>
              <a:t>，</a:t>
            </a:r>
            <a:r>
              <a:rPr lang="en-US" altLang="zh-CN" sz="2800" b="1">
                <a:effectLst>
                  <a:outerShdw blurRad="38100" dist="38100" dir="2700000" algn="tl">
                    <a:srgbClr val="FFFFFF"/>
                  </a:outerShdw>
                </a:effectLst>
                <a:latin typeface="Arial" panose="020B0604020202020204" pitchFamily="34" charset="0"/>
              </a:rPr>
              <a:t>10</a:t>
            </a:r>
            <a:endParaRPr lang="en-US" altLang="zh-CN" sz="2800" b="1">
              <a:effectLst>
                <a:outerShdw blurRad="38100" dist="38100" dir="2700000" algn="tl">
                  <a:srgbClr val="FFFFFF"/>
                </a:outerShdw>
              </a:effectLst>
              <a:latin typeface="Arial" panose="020B0604020202020204" pitchFamily="34" charset="0"/>
            </a:endParaRPr>
          </a:p>
        </p:txBody>
      </p:sp>
      <p:sp>
        <p:nvSpPr>
          <p:cNvPr id="666639" name="Line 15"/>
          <p:cNvSpPr>
            <a:spLocks noChangeShapeType="1"/>
          </p:cNvSpPr>
          <p:nvPr/>
        </p:nvSpPr>
        <p:spPr bwMode="auto">
          <a:xfrm flipH="1">
            <a:off x="1834704" y="2944192"/>
            <a:ext cx="1665288" cy="1368425"/>
          </a:xfrm>
          <a:prstGeom prst="line">
            <a:avLst/>
          </a:prstGeom>
          <a:noFill/>
          <a:ln w="381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640" name="Line 16"/>
          <p:cNvSpPr>
            <a:spLocks noChangeShapeType="1"/>
          </p:cNvSpPr>
          <p:nvPr/>
        </p:nvSpPr>
        <p:spPr bwMode="auto">
          <a:xfrm>
            <a:off x="3563492" y="2944192"/>
            <a:ext cx="1663700" cy="1368425"/>
          </a:xfrm>
          <a:prstGeom prst="line">
            <a:avLst/>
          </a:prstGeom>
          <a:noFill/>
          <a:ln w="381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641" name="Line 17"/>
          <p:cNvSpPr>
            <a:spLocks noChangeShapeType="1"/>
          </p:cNvSpPr>
          <p:nvPr/>
        </p:nvSpPr>
        <p:spPr bwMode="auto">
          <a:xfrm flipH="1">
            <a:off x="939353" y="4888880"/>
            <a:ext cx="576263" cy="1223962"/>
          </a:xfrm>
          <a:prstGeom prst="line">
            <a:avLst/>
          </a:prstGeom>
          <a:noFill/>
          <a:ln w="381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642" name="Line 18"/>
          <p:cNvSpPr>
            <a:spLocks noChangeShapeType="1"/>
          </p:cNvSpPr>
          <p:nvPr/>
        </p:nvSpPr>
        <p:spPr bwMode="auto">
          <a:xfrm>
            <a:off x="1579117" y="4888880"/>
            <a:ext cx="704850" cy="1223962"/>
          </a:xfrm>
          <a:prstGeom prst="line">
            <a:avLst/>
          </a:prstGeom>
          <a:noFill/>
          <a:ln w="381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643" name="Line 19"/>
          <p:cNvSpPr>
            <a:spLocks noChangeShapeType="1"/>
          </p:cNvSpPr>
          <p:nvPr/>
        </p:nvSpPr>
        <p:spPr bwMode="auto">
          <a:xfrm flipH="1">
            <a:off x="4458842" y="4888880"/>
            <a:ext cx="768350" cy="1295400"/>
          </a:xfrm>
          <a:prstGeom prst="line">
            <a:avLst/>
          </a:prstGeom>
          <a:noFill/>
          <a:ln w="381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645" name="Line 21"/>
          <p:cNvSpPr>
            <a:spLocks noChangeShapeType="1"/>
          </p:cNvSpPr>
          <p:nvPr/>
        </p:nvSpPr>
        <p:spPr bwMode="auto">
          <a:xfrm>
            <a:off x="5355779" y="4888880"/>
            <a:ext cx="639763" cy="1223962"/>
          </a:xfrm>
          <a:prstGeom prst="line">
            <a:avLst/>
          </a:prstGeom>
          <a:noFill/>
          <a:ln w="381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647" name="Line 23"/>
          <p:cNvSpPr>
            <a:spLocks noChangeShapeType="1"/>
          </p:cNvSpPr>
          <p:nvPr/>
        </p:nvSpPr>
        <p:spPr bwMode="auto">
          <a:xfrm flipV="1">
            <a:off x="620267" y="4888880"/>
            <a:ext cx="0" cy="1223962"/>
          </a:xfrm>
          <a:prstGeom prst="line">
            <a:avLst/>
          </a:prstGeom>
          <a:noFill/>
          <a:ln w="38100" cap="sq">
            <a:solidFill>
              <a:srgbClr val="CC0099"/>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p>
            <a:pPr lvl="0" algn="l"/>
            <a:endParaRPr lang="zh-CN" altLang="en-US">
              <a:sym typeface="+mn-ea"/>
            </a:endParaRPr>
          </a:p>
        </p:txBody>
      </p:sp>
      <p:sp>
        <p:nvSpPr>
          <p:cNvPr id="666648" name="Line 24"/>
          <p:cNvSpPr>
            <a:spLocks noChangeShapeType="1"/>
          </p:cNvSpPr>
          <p:nvPr/>
        </p:nvSpPr>
        <p:spPr bwMode="auto">
          <a:xfrm flipV="1">
            <a:off x="2603054" y="4888880"/>
            <a:ext cx="0" cy="1223962"/>
          </a:xfrm>
          <a:prstGeom prst="line">
            <a:avLst/>
          </a:prstGeom>
          <a:noFill/>
          <a:ln w="38100" cap="sq">
            <a:solidFill>
              <a:srgbClr val="CC0099"/>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p>
            <a:pPr lvl="0" algn="l"/>
            <a:endParaRPr lang="zh-CN" altLang="en-US">
              <a:sym typeface="+mn-ea"/>
            </a:endParaRPr>
          </a:p>
        </p:txBody>
      </p:sp>
      <p:sp>
        <p:nvSpPr>
          <p:cNvPr id="666649" name="Line 25"/>
          <p:cNvSpPr>
            <a:spLocks noChangeShapeType="1"/>
          </p:cNvSpPr>
          <p:nvPr/>
        </p:nvSpPr>
        <p:spPr bwMode="auto">
          <a:xfrm flipV="1">
            <a:off x="4203254" y="4888880"/>
            <a:ext cx="0" cy="1223962"/>
          </a:xfrm>
          <a:prstGeom prst="line">
            <a:avLst/>
          </a:prstGeom>
          <a:noFill/>
          <a:ln w="38100" cap="sq">
            <a:solidFill>
              <a:srgbClr val="CC0099"/>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p>
            <a:pPr lvl="0" algn="l"/>
            <a:endParaRPr lang="zh-CN" altLang="en-US">
              <a:sym typeface="+mn-ea"/>
            </a:endParaRPr>
          </a:p>
        </p:txBody>
      </p:sp>
      <p:sp>
        <p:nvSpPr>
          <p:cNvPr id="666650" name="Line 26"/>
          <p:cNvSpPr>
            <a:spLocks noChangeShapeType="1"/>
          </p:cNvSpPr>
          <p:nvPr/>
        </p:nvSpPr>
        <p:spPr bwMode="auto">
          <a:xfrm flipV="1">
            <a:off x="6443217" y="4888880"/>
            <a:ext cx="0" cy="1223962"/>
          </a:xfrm>
          <a:prstGeom prst="line">
            <a:avLst/>
          </a:prstGeom>
          <a:noFill/>
          <a:ln w="38100" cap="sq">
            <a:solidFill>
              <a:srgbClr val="CC0099"/>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p>
            <a:pPr lvl="0" algn="l"/>
            <a:endParaRPr lang="zh-CN" altLang="en-US">
              <a:sym typeface="+mn-ea"/>
            </a:endParaRPr>
          </a:p>
        </p:txBody>
      </p:sp>
      <p:sp>
        <p:nvSpPr>
          <p:cNvPr id="666651" name="Text Box 27"/>
          <p:cNvSpPr txBox="1">
            <a:spLocks noChangeArrowheads="1"/>
          </p:cNvSpPr>
          <p:nvPr/>
        </p:nvSpPr>
        <p:spPr bwMode="auto">
          <a:xfrm>
            <a:off x="107504" y="5161930"/>
            <a:ext cx="5445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a:solidFill>
                  <a:srgbClr val="CC0099"/>
                </a:solidFill>
                <a:effectLst>
                  <a:outerShdw blurRad="38100" dist="38100" dir="2700000" algn="tl">
                    <a:srgbClr val="C0C0C0"/>
                  </a:outerShdw>
                </a:effectLst>
                <a:latin typeface="Times New Roman" panose="02020603050405020304" pitchFamily="18" charset="0"/>
              </a:rPr>
              <a:t>29</a:t>
            </a:r>
            <a:endParaRPr lang="en-US" altLang="zh-CN" sz="2800" b="1">
              <a:solidFill>
                <a:srgbClr val="CC0099"/>
              </a:solidFill>
              <a:effectLst>
                <a:outerShdw blurRad="38100" dist="38100" dir="2700000" algn="tl">
                  <a:srgbClr val="C0C0C0"/>
                </a:outerShdw>
              </a:effectLst>
              <a:latin typeface="Times New Roman" panose="02020603050405020304" pitchFamily="18" charset="0"/>
            </a:endParaRPr>
          </a:p>
        </p:txBody>
      </p:sp>
      <p:sp>
        <p:nvSpPr>
          <p:cNvPr id="666652" name="Text Box 28"/>
          <p:cNvSpPr txBox="1">
            <a:spLocks noChangeArrowheads="1"/>
          </p:cNvSpPr>
          <p:nvPr/>
        </p:nvSpPr>
        <p:spPr bwMode="auto">
          <a:xfrm>
            <a:off x="2603054" y="5104780"/>
            <a:ext cx="5445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a:solidFill>
                  <a:srgbClr val="CC0099"/>
                </a:solidFill>
                <a:effectLst>
                  <a:outerShdw blurRad="38100" dist="38100" dir="2700000" algn="tl">
                    <a:srgbClr val="C0C0C0"/>
                  </a:outerShdw>
                </a:effectLst>
                <a:latin typeface="Times New Roman" panose="02020603050405020304" pitchFamily="18" charset="0"/>
              </a:rPr>
              <a:t>15</a:t>
            </a:r>
            <a:endParaRPr lang="en-US" altLang="zh-CN" sz="2800" b="1">
              <a:solidFill>
                <a:srgbClr val="CC0099"/>
              </a:solidFill>
              <a:effectLst>
                <a:outerShdw blurRad="38100" dist="38100" dir="2700000" algn="tl">
                  <a:srgbClr val="C0C0C0"/>
                </a:outerShdw>
              </a:effectLst>
              <a:latin typeface="Times New Roman" panose="02020603050405020304" pitchFamily="18" charset="0"/>
            </a:endParaRPr>
          </a:p>
        </p:txBody>
      </p:sp>
      <p:sp>
        <p:nvSpPr>
          <p:cNvPr id="666653" name="Text Box 29"/>
          <p:cNvSpPr txBox="1">
            <a:spLocks noChangeArrowheads="1"/>
          </p:cNvSpPr>
          <p:nvPr/>
        </p:nvSpPr>
        <p:spPr bwMode="auto">
          <a:xfrm>
            <a:off x="3738117" y="5161930"/>
            <a:ext cx="5445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a:solidFill>
                  <a:srgbClr val="CC0099"/>
                </a:solidFill>
                <a:effectLst>
                  <a:outerShdw blurRad="38100" dist="38100" dir="2700000" algn="tl">
                    <a:srgbClr val="C0C0C0"/>
                  </a:outerShdw>
                </a:effectLst>
                <a:latin typeface="Times New Roman" panose="02020603050405020304" pitchFamily="18" charset="0"/>
              </a:rPr>
              <a:t>10</a:t>
            </a:r>
            <a:endParaRPr lang="en-US" altLang="zh-CN" sz="2800" b="1">
              <a:solidFill>
                <a:srgbClr val="CC0099"/>
              </a:solidFill>
              <a:effectLst>
                <a:outerShdw blurRad="38100" dist="38100" dir="2700000" algn="tl">
                  <a:srgbClr val="C0C0C0"/>
                </a:outerShdw>
              </a:effectLst>
              <a:latin typeface="Times New Roman" panose="02020603050405020304" pitchFamily="18" charset="0"/>
            </a:endParaRPr>
          </a:p>
        </p:txBody>
      </p:sp>
      <p:sp>
        <p:nvSpPr>
          <p:cNvPr id="666654" name="Text Box 30"/>
          <p:cNvSpPr txBox="1">
            <a:spLocks noChangeArrowheads="1"/>
          </p:cNvSpPr>
          <p:nvPr/>
        </p:nvSpPr>
        <p:spPr bwMode="auto">
          <a:xfrm>
            <a:off x="6443217" y="5104780"/>
            <a:ext cx="5445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a:solidFill>
                  <a:srgbClr val="CC0099"/>
                </a:solidFill>
                <a:effectLst>
                  <a:outerShdw blurRad="38100" dist="38100" dir="2700000" algn="tl">
                    <a:srgbClr val="C0C0C0"/>
                  </a:outerShdw>
                </a:effectLst>
                <a:latin typeface="Times New Roman" panose="02020603050405020304" pitchFamily="18" charset="0"/>
              </a:rPr>
              <a:t>32</a:t>
            </a:r>
            <a:endParaRPr lang="en-US" altLang="zh-CN" sz="2800" b="1">
              <a:solidFill>
                <a:srgbClr val="CC0099"/>
              </a:solidFill>
              <a:effectLst>
                <a:outerShdw blurRad="38100" dist="38100" dir="2700000" algn="tl">
                  <a:srgbClr val="C0C0C0"/>
                </a:outerShdw>
              </a:effectLst>
              <a:latin typeface="Times New Roman" panose="02020603050405020304" pitchFamily="18" charset="0"/>
            </a:endParaRPr>
          </a:p>
        </p:txBody>
      </p:sp>
      <p:sp>
        <p:nvSpPr>
          <p:cNvPr id="666655" name="Line 31"/>
          <p:cNvSpPr>
            <a:spLocks noChangeShapeType="1"/>
          </p:cNvSpPr>
          <p:nvPr/>
        </p:nvSpPr>
        <p:spPr bwMode="auto">
          <a:xfrm flipV="1">
            <a:off x="1258442" y="2944191"/>
            <a:ext cx="0" cy="1368425"/>
          </a:xfrm>
          <a:prstGeom prst="line">
            <a:avLst/>
          </a:prstGeom>
          <a:noFill/>
          <a:ln w="38100" cap="sq">
            <a:solidFill>
              <a:srgbClr val="CC0099"/>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p>
            <a:pPr lvl="0" algn="l"/>
            <a:endParaRPr lang="zh-CN" altLang="en-US">
              <a:sym typeface="+mn-ea"/>
            </a:endParaRPr>
          </a:p>
        </p:txBody>
      </p:sp>
      <p:sp>
        <p:nvSpPr>
          <p:cNvPr id="666656" name="Line 32"/>
          <p:cNvSpPr>
            <a:spLocks noChangeShapeType="1"/>
          </p:cNvSpPr>
          <p:nvPr/>
        </p:nvSpPr>
        <p:spPr bwMode="auto">
          <a:xfrm flipV="1">
            <a:off x="5803454" y="2944191"/>
            <a:ext cx="0" cy="1368425"/>
          </a:xfrm>
          <a:prstGeom prst="line">
            <a:avLst/>
          </a:prstGeom>
          <a:noFill/>
          <a:ln w="38100" cap="sq">
            <a:solidFill>
              <a:srgbClr val="CC0099"/>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p>
            <a:pPr lvl="0" algn="l"/>
            <a:endParaRPr lang="zh-CN" altLang="en-US">
              <a:sym typeface="+mn-ea"/>
            </a:endParaRPr>
          </a:p>
        </p:txBody>
      </p:sp>
      <p:sp>
        <p:nvSpPr>
          <p:cNvPr id="666657" name="Text Box 33"/>
          <p:cNvSpPr txBox="1">
            <a:spLocks noChangeArrowheads="1"/>
          </p:cNvSpPr>
          <p:nvPr/>
        </p:nvSpPr>
        <p:spPr bwMode="auto">
          <a:xfrm>
            <a:off x="664717" y="3274392"/>
            <a:ext cx="5445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a:solidFill>
                  <a:srgbClr val="CC0099"/>
                </a:solidFill>
                <a:effectLst>
                  <a:outerShdw blurRad="38100" dist="38100" dir="2700000" algn="tl">
                    <a:srgbClr val="C0C0C0"/>
                  </a:outerShdw>
                </a:effectLst>
                <a:latin typeface="Times New Roman" panose="02020603050405020304" pitchFamily="18" charset="0"/>
              </a:rPr>
              <a:t>29</a:t>
            </a:r>
            <a:endParaRPr lang="en-US" altLang="zh-CN" sz="2800" b="1">
              <a:solidFill>
                <a:srgbClr val="CC0099"/>
              </a:solidFill>
              <a:effectLst>
                <a:outerShdw blurRad="38100" dist="38100" dir="2700000" algn="tl">
                  <a:srgbClr val="C0C0C0"/>
                </a:outerShdw>
              </a:effectLst>
              <a:latin typeface="Times New Roman" panose="02020603050405020304" pitchFamily="18" charset="0"/>
            </a:endParaRPr>
          </a:p>
        </p:txBody>
      </p:sp>
      <p:sp>
        <p:nvSpPr>
          <p:cNvPr id="666658" name="Text Box 34"/>
          <p:cNvSpPr txBox="1">
            <a:spLocks noChangeArrowheads="1"/>
          </p:cNvSpPr>
          <p:nvPr/>
        </p:nvSpPr>
        <p:spPr bwMode="auto">
          <a:xfrm>
            <a:off x="5816154" y="3279155"/>
            <a:ext cx="5384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a:solidFill>
                  <a:srgbClr val="CC0099"/>
                </a:solidFill>
                <a:effectLst>
                  <a:outerShdw blurRad="38100" dist="38100" dir="2700000" algn="tl">
                    <a:srgbClr val="C0C0C0"/>
                  </a:outerShdw>
                </a:effectLst>
                <a:latin typeface="Times New Roman" panose="02020603050405020304" pitchFamily="18" charset="0"/>
              </a:rPr>
              <a:t>32</a:t>
            </a:r>
            <a:endParaRPr lang="en-US" altLang="zh-CN" sz="2800" b="1">
              <a:solidFill>
                <a:srgbClr val="CC0099"/>
              </a:solidFill>
              <a:effectLst>
                <a:outerShdw blurRad="38100" dist="38100" dir="2700000" algn="tl">
                  <a:srgbClr val="C0C0C0"/>
                </a:outerShdw>
              </a:effectLst>
              <a:latin typeface="Times New Roman" panose="02020603050405020304" pitchFamily="18" charset="0"/>
            </a:endParaRPr>
          </a:p>
        </p:txBody>
      </p:sp>
      <p:sp>
        <p:nvSpPr>
          <p:cNvPr id="666659" name="Text Box 35"/>
          <p:cNvSpPr txBox="1">
            <a:spLocks noChangeArrowheads="1"/>
          </p:cNvSpPr>
          <p:nvPr/>
        </p:nvSpPr>
        <p:spPr bwMode="auto">
          <a:xfrm>
            <a:off x="3276154" y="1129680"/>
            <a:ext cx="5429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a:solidFill>
                  <a:srgbClr val="CC0099"/>
                </a:solidFill>
                <a:effectLst>
                  <a:outerShdw blurRad="38100" dist="38100" dir="2700000" algn="tl">
                    <a:srgbClr val="C0C0C0"/>
                  </a:outerShdw>
                </a:effectLst>
                <a:latin typeface="Times New Roman" panose="02020603050405020304" pitchFamily="18" charset="0"/>
              </a:rPr>
              <a:t>32</a:t>
            </a:r>
            <a:endParaRPr lang="en-US" altLang="zh-CN" sz="2800" b="1">
              <a:solidFill>
                <a:srgbClr val="CC0099"/>
              </a:solidFill>
              <a:effectLst>
                <a:outerShdw blurRad="38100" dist="38100" dir="2700000" algn="tl">
                  <a:srgbClr val="C0C0C0"/>
                </a:outerShdw>
              </a:effectLst>
              <a:latin typeface="Times New Roman" panose="02020603050405020304" pitchFamily="18" charset="0"/>
            </a:endParaRPr>
          </a:p>
        </p:txBody>
      </p:sp>
      <p:sp>
        <p:nvSpPr>
          <p:cNvPr id="666660" name="Line 36"/>
          <p:cNvSpPr>
            <a:spLocks noChangeShapeType="1"/>
          </p:cNvSpPr>
          <p:nvPr/>
        </p:nvSpPr>
        <p:spPr bwMode="auto">
          <a:xfrm flipV="1">
            <a:off x="3499992" y="1577355"/>
            <a:ext cx="0" cy="792162"/>
          </a:xfrm>
          <a:prstGeom prst="line">
            <a:avLst/>
          </a:prstGeom>
          <a:noFill/>
          <a:ln w="38100" cap="sq">
            <a:solidFill>
              <a:srgbClr val="CC0099"/>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 name="矩形 2"/>
          <p:cNvSpPr/>
          <p:nvPr/>
        </p:nvSpPr>
        <p:spPr>
          <a:xfrm>
            <a:off x="6987839" y="2014431"/>
            <a:ext cx="2186641" cy="2246769"/>
          </a:xfrm>
          <a:prstGeom prst="rect">
            <a:avLst/>
          </a:prstGeom>
        </p:spPr>
        <p:txBody>
          <a:bodyPr wrap="square">
            <a:spAutoFit/>
          </a:bodyPr>
          <a:lstStyle/>
          <a:p>
            <a:pPr eaLnBrk="1" hangingPunct="1"/>
            <a:r>
              <a:rPr lang="en-US" altLang="zh-CN" sz="2800" b="1" dirty="0">
                <a:solidFill>
                  <a:srgbClr val="CC0099"/>
                </a:solidFill>
                <a:latin typeface="Times New Roman" panose="02020603050405020304" pitchFamily="18" charset="0"/>
              </a:rPr>
              <a:t>T(n)=O(n</a:t>
            </a:r>
            <a:r>
              <a:rPr lang="en-US" altLang="zh-CN" sz="2800" b="1" dirty="0" smtClean="0">
                <a:solidFill>
                  <a:srgbClr val="CC0099"/>
                </a:solidFill>
                <a:latin typeface="Times New Roman" panose="02020603050405020304" pitchFamily="18" charset="0"/>
              </a:rPr>
              <a:t>)</a:t>
            </a:r>
            <a:endParaRPr lang="en-US" altLang="zh-CN" sz="2800" b="1" dirty="0" smtClean="0">
              <a:solidFill>
                <a:srgbClr val="CC0099"/>
              </a:solidFill>
              <a:latin typeface="Times New Roman" panose="02020603050405020304" pitchFamily="18" charset="0"/>
            </a:endParaRPr>
          </a:p>
          <a:p>
            <a:pPr eaLnBrk="1" hangingPunct="1"/>
            <a:r>
              <a:rPr lang="zh-CN" altLang="en-US" sz="2800" b="1" dirty="0" smtClean="0">
                <a:solidFill>
                  <a:srgbClr val="CC0099"/>
                </a:solidFill>
                <a:latin typeface="Times New Roman" panose="02020603050405020304" pitchFamily="18" charset="0"/>
              </a:rPr>
              <a:t>不是所有的分治法都比简单的蛮力法有效</a:t>
            </a:r>
            <a:endParaRPr lang="zh-CN" altLang="en-US" sz="2800" b="1" dirty="0" smtClean="0">
              <a:solidFill>
                <a:srgbClr val="CC009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3779"/>
                                        </p:tgtEl>
                                        <p:attrNameLst>
                                          <p:attrName>style.visibility</p:attrName>
                                        </p:attrNameLst>
                                      </p:cBhvr>
                                      <p:to>
                                        <p:strVal val="visible"/>
                                      </p:to>
                                    </p:set>
                                    <p:animEffect transition="in" filter="blinds(horizontal)">
                                      <p:cBhvr>
                                        <p:cTn id="7" dur="500"/>
                                        <p:tgtEl>
                                          <p:spTgt spid="2037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6632"/>
                                        </p:tgtEl>
                                        <p:attrNameLst>
                                          <p:attrName>style.visibility</p:attrName>
                                        </p:attrNameLst>
                                      </p:cBhvr>
                                      <p:to>
                                        <p:strVal val="visible"/>
                                      </p:to>
                                    </p:set>
                                    <p:animEffect transition="in" filter="blinds(horizontal)">
                                      <p:cBhvr>
                                        <p:cTn id="12" dur="500"/>
                                        <p:tgtEl>
                                          <p:spTgt spid="6666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66633"/>
                                        </p:tgtEl>
                                        <p:attrNameLst>
                                          <p:attrName>style.visibility</p:attrName>
                                        </p:attrNameLst>
                                      </p:cBhvr>
                                      <p:to>
                                        <p:strVal val="visible"/>
                                      </p:to>
                                    </p:set>
                                    <p:animEffect transition="in" filter="wipe(up)">
                                      <p:cBhvr>
                                        <p:cTn id="17" dur="500"/>
                                        <p:tgtEl>
                                          <p:spTgt spid="666633"/>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666634"/>
                                        </p:tgtEl>
                                        <p:attrNameLst>
                                          <p:attrName>style.visibility</p:attrName>
                                        </p:attrNameLst>
                                      </p:cBhvr>
                                      <p:to>
                                        <p:strVal val="visible"/>
                                      </p:to>
                                    </p:set>
                                    <p:animEffect transition="in" filter="wipe(up)">
                                      <p:cBhvr>
                                        <p:cTn id="20" dur="500"/>
                                        <p:tgtEl>
                                          <p:spTgt spid="666634"/>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666639"/>
                                        </p:tgtEl>
                                        <p:attrNameLst>
                                          <p:attrName>style.visibility</p:attrName>
                                        </p:attrNameLst>
                                      </p:cBhvr>
                                      <p:to>
                                        <p:strVal val="visible"/>
                                      </p:to>
                                    </p:set>
                                    <p:animEffect transition="in" filter="wipe(up)">
                                      <p:cBhvr>
                                        <p:cTn id="23" dur="500"/>
                                        <p:tgtEl>
                                          <p:spTgt spid="666639"/>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666640"/>
                                        </p:tgtEl>
                                        <p:attrNameLst>
                                          <p:attrName>style.visibility</p:attrName>
                                        </p:attrNameLst>
                                      </p:cBhvr>
                                      <p:to>
                                        <p:strVal val="visible"/>
                                      </p:to>
                                    </p:set>
                                    <p:animEffect transition="in" filter="wipe(up)">
                                      <p:cBhvr>
                                        <p:cTn id="26" dur="500"/>
                                        <p:tgtEl>
                                          <p:spTgt spid="66664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666635"/>
                                        </p:tgtEl>
                                        <p:attrNameLst>
                                          <p:attrName>style.visibility</p:attrName>
                                        </p:attrNameLst>
                                      </p:cBhvr>
                                      <p:to>
                                        <p:strVal val="visible"/>
                                      </p:to>
                                    </p:set>
                                    <p:animEffect transition="in" filter="wipe(up)">
                                      <p:cBhvr>
                                        <p:cTn id="31" dur="500"/>
                                        <p:tgtEl>
                                          <p:spTgt spid="666635"/>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666636"/>
                                        </p:tgtEl>
                                        <p:attrNameLst>
                                          <p:attrName>style.visibility</p:attrName>
                                        </p:attrNameLst>
                                      </p:cBhvr>
                                      <p:to>
                                        <p:strVal val="visible"/>
                                      </p:to>
                                    </p:set>
                                    <p:animEffect transition="in" filter="wipe(up)">
                                      <p:cBhvr>
                                        <p:cTn id="34" dur="500"/>
                                        <p:tgtEl>
                                          <p:spTgt spid="666636"/>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666637"/>
                                        </p:tgtEl>
                                        <p:attrNameLst>
                                          <p:attrName>style.visibility</p:attrName>
                                        </p:attrNameLst>
                                      </p:cBhvr>
                                      <p:to>
                                        <p:strVal val="visible"/>
                                      </p:to>
                                    </p:set>
                                    <p:animEffect transition="in" filter="wipe(up)">
                                      <p:cBhvr>
                                        <p:cTn id="37" dur="500"/>
                                        <p:tgtEl>
                                          <p:spTgt spid="666637"/>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666638"/>
                                        </p:tgtEl>
                                        <p:attrNameLst>
                                          <p:attrName>style.visibility</p:attrName>
                                        </p:attrNameLst>
                                      </p:cBhvr>
                                      <p:to>
                                        <p:strVal val="visible"/>
                                      </p:to>
                                    </p:set>
                                    <p:animEffect transition="in" filter="wipe(up)">
                                      <p:cBhvr>
                                        <p:cTn id="40" dur="500"/>
                                        <p:tgtEl>
                                          <p:spTgt spid="666638"/>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666641"/>
                                        </p:tgtEl>
                                        <p:attrNameLst>
                                          <p:attrName>style.visibility</p:attrName>
                                        </p:attrNameLst>
                                      </p:cBhvr>
                                      <p:to>
                                        <p:strVal val="visible"/>
                                      </p:to>
                                    </p:set>
                                    <p:animEffect transition="in" filter="wipe(up)">
                                      <p:cBhvr>
                                        <p:cTn id="43" dur="500"/>
                                        <p:tgtEl>
                                          <p:spTgt spid="666641"/>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666642"/>
                                        </p:tgtEl>
                                        <p:attrNameLst>
                                          <p:attrName>style.visibility</p:attrName>
                                        </p:attrNameLst>
                                      </p:cBhvr>
                                      <p:to>
                                        <p:strVal val="visible"/>
                                      </p:to>
                                    </p:set>
                                    <p:animEffect transition="in" filter="wipe(up)">
                                      <p:cBhvr>
                                        <p:cTn id="46" dur="500"/>
                                        <p:tgtEl>
                                          <p:spTgt spid="666642"/>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666643"/>
                                        </p:tgtEl>
                                        <p:attrNameLst>
                                          <p:attrName>style.visibility</p:attrName>
                                        </p:attrNameLst>
                                      </p:cBhvr>
                                      <p:to>
                                        <p:strVal val="visible"/>
                                      </p:to>
                                    </p:set>
                                    <p:animEffect transition="in" filter="wipe(up)">
                                      <p:cBhvr>
                                        <p:cTn id="49" dur="500"/>
                                        <p:tgtEl>
                                          <p:spTgt spid="666643"/>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666645"/>
                                        </p:tgtEl>
                                        <p:attrNameLst>
                                          <p:attrName>style.visibility</p:attrName>
                                        </p:attrNameLst>
                                      </p:cBhvr>
                                      <p:to>
                                        <p:strVal val="visible"/>
                                      </p:to>
                                    </p:set>
                                    <p:animEffect transition="in" filter="wipe(up)">
                                      <p:cBhvr>
                                        <p:cTn id="52" dur="500"/>
                                        <p:tgtEl>
                                          <p:spTgt spid="66664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666647"/>
                                        </p:tgtEl>
                                        <p:attrNameLst>
                                          <p:attrName>style.visibility</p:attrName>
                                        </p:attrNameLst>
                                      </p:cBhvr>
                                      <p:to>
                                        <p:strVal val="visible"/>
                                      </p:to>
                                    </p:set>
                                    <p:animEffect transition="in" filter="wipe(down)">
                                      <p:cBhvr>
                                        <p:cTn id="57" dur="500"/>
                                        <p:tgtEl>
                                          <p:spTgt spid="666647"/>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666651"/>
                                        </p:tgtEl>
                                        <p:attrNameLst>
                                          <p:attrName>style.visibility</p:attrName>
                                        </p:attrNameLst>
                                      </p:cBhvr>
                                      <p:to>
                                        <p:strVal val="visible"/>
                                      </p:to>
                                    </p:set>
                                    <p:animEffect transition="in" filter="wipe(down)">
                                      <p:cBhvr>
                                        <p:cTn id="60" dur="500"/>
                                        <p:tgtEl>
                                          <p:spTgt spid="66665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666648"/>
                                        </p:tgtEl>
                                        <p:attrNameLst>
                                          <p:attrName>style.visibility</p:attrName>
                                        </p:attrNameLst>
                                      </p:cBhvr>
                                      <p:to>
                                        <p:strVal val="visible"/>
                                      </p:to>
                                    </p:set>
                                    <p:animEffect transition="in" filter="wipe(down)">
                                      <p:cBhvr>
                                        <p:cTn id="65" dur="500"/>
                                        <p:tgtEl>
                                          <p:spTgt spid="666648"/>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666652"/>
                                        </p:tgtEl>
                                        <p:attrNameLst>
                                          <p:attrName>style.visibility</p:attrName>
                                        </p:attrNameLst>
                                      </p:cBhvr>
                                      <p:to>
                                        <p:strVal val="visible"/>
                                      </p:to>
                                    </p:set>
                                    <p:animEffect transition="in" filter="wipe(down)">
                                      <p:cBhvr>
                                        <p:cTn id="68" dur="500"/>
                                        <p:tgtEl>
                                          <p:spTgt spid="66665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666649"/>
                                        </p:tgtEl>
                                        <p:attrNameLst>
                                          <p:attrName>style.visibility</p:attrName>
                                        </p:attrNameLst>
                                      </p:cBhvr>
                                      <p:to>
                                        <p:strVal val="visible"/>
                                      </p:to>
                                    </p:set>
                                    <p:animEffect transition="in" filter="wipe(down)">
                                      <p:cBhvr>
                                        <p:cTn id="73" dur="500"/>
                                        <p:tgtEl>
                                          <p:spTgt spid="666649"/>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666653"/>
                                        </p:tgtEl>
                                        <p:attrNameLst>
                                          <p:attrName>style.visibility</p:attrName>
                                        </p:attrNameLst>
                                      </p:cBhvr>
                                      <p:to>
                                        <p:strVal val="visible"/>
                                      </p:to>
                                    </p:set>
                                    <p:animEffect transition="in" filter="wipe(down)">
                                      <p:cBhvr>
                                        <p:cTn id="76" dur="500"/>
                                        <p:tgtEl>
                                          <p:spTgt spid="66665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666650"/>
                                        </p:tgtEl>
                                        <p:attrNameLst>
                                          <p:attrName>style.visibility</p:attrName>
                                        </p:attrNameLst>
                                      </p:cBhvr>
                                      <p:to>
                                        <p:strVal val="visible"/>
                                      </p:to>
                                    </p:set>
                                    <p:animEffect transition="in" filter="wipe(down)">
                                      <p:cBhvr>
                                        <p:cTn id="81" dur="500"/>
                                        <p:tgtEl>
                                          <p:spTgt spid="666650"/>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666654"/>
                                        </p:tgtEl>
                                        <p:attrNameLst>
                                          <p:attrName>style.visibility</p:attrName>
                                        </p:attrNameLst>
                                      </p:cBhvr>
                                      <p:to>
                                        <p:strVal val="visible"/>
                                      </p:to>
                                    </p:set>
                                    <p:animEffect transition="in" filter="wipe(down)">
                                      <p:cBhvr>
                                        <p:cTn id="84" dur="500"/>
                                        <p:tgtEl>
                                          <p:spTgt spid="6666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666655"/>
                                        </p:tgtEl>
                                        <p:attrNameLst>
                                          <p:attrName>style.visibility</p:attrName>
                                        </p:attrNameLst>
                                      </p:cBhvr>
                                      <p:to>
                                        <p:strVal val="visible"/>
                                      </p:to>
                                    </p:set>
                                    <p:animEffect transition="in" filter="wipe(down)">
                                      <p:cBhvr>
                                        <p:cTn id="89" dur="500"/>
                                        <p:tgtEl>
                                          <p:spTgt spid="666655"/>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666657"/>
                                        </p:tgtEl>
                                        <p:attrNameLst>
                                          <p:attrName>style.visibility</p:attrName>
                                        </p:attrNameLst>
                                      </p:cBhvr>
                                      <p:to>
                                        <p:strVal val="visible"/>
                                      </p:to>
                                    </p:set>
                                    <p:animEffect transition="in" filter="wipe(down)">
                                      <p:cBhvr>
                                        <p:cTn id="92" dur="500"/>
                                        <p:tgtEl>
                                          <p:spTgt spid="66665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666656"/>
                                        </p:tgtEl>
                                        <p:attrNameLst>
                                          <p:attrName>style.visibility</p:attrName>
                                        </p:attrNameLst>
                                      </p:cBhvr>
                                      <p:to>
                                        <p:strVal val="visible"/>
                                      </p:to>
                                    </p:set>
                                    <p:animEffect transition="in" filter="wipe(down)">
                                      <p:cBhvr>
                                        <p:cTn id="97" dur="500"/>
                                        <p:tgtEl>
                                          <p:spTgt spid="66665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666658"/>
                                        </p:tgtEl>
                                        <p:attrNameLst>
                                          <p:attrName>style.visibility</p:attrName>
                                        </p:attrNameLst>
                                      </p:cBhvr>
                                      <p:to>
                                        <p:strVal val="visible"/>
                                      </p:to>
                                    </p:set>
                                    <p:animEffect transition="in" filter="wipe(down)">
                                      <p:cBhvr>
                                        <p:cTn id="100" dur="500"/>
                                        <p:tgtEl>
                                          <p:spTgt spid="66665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666659"/>
                                        </p:tgtEl>
                                        <p:attrNameLst>
                                          <p:attrName>style.visibility</p:attrName>
                                        </p:attrNameLst>
                                      </p:cBhvr>
                                      <p:to>
                                        <p:strVal val="visible"/>
                                      </p:to>
                                    </p:set>
                                    <p:animEffect transition="in" filter="wipe(down)">
                                      <p:cBhvr>
                                        <p:cTn id="105" dur="500"/>
                                        <p:tgtEl>
                                          <p:spTgt spid="666659"/>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666660"/>
                                        </p:tgtEl>
                                        <p:attrNameLst>
                                          <p:attrName>style.visibility</p:attrName>
                                        </p:attrNameLst>
                                      </p:cBhvr>
                                      <p:to>
                                        <p:strVal val="visible"/>
                                      </p:to>
                                    </p:set>
                                    <p:animEffect transition="in" filter="wipe(down)">
                                      <p:cBhvr>
                                        <p:cTn id="108" dur="500"/>
                                        <p:tgtEl>
                                          <p:spTgt spid="666660"/>
                                        </p:tgtEl>
                                      </p:cBhvr>
                                    </p:animEffect>
                                  </p:childTnLst>
                                </p:cTn>
                              </p:par>
                            </p:childTnLst>
                          </p:cTn>
                        </p:par>
                      </p:childTnLst>
                    </p:cTn>
                  </p:par>
                  <p:par>
                    <p:cTn id="109" fill="hold">
                      <p:stCondLst>
                        <p:cond delay="indefinite"/>
                      </p:stCondLst>
                      <p:childTnLst>
                        <p:par>
                          <p:cTn id="110" fill="hold">
                            <p:stCondLst>
                              <p:cond delay="0"/>
                            </p:stCondLst>
                            <p:childTnLst>
                              <p:par>
                                <p:cTn id="111" presetID="2" presetClass="entr" presetSubtype="2" fill="hold" grpId="0" nodeType="clickEffect">
                                  <p:stCondLst>
                                    <p:cond delay="0"/>
                                  </p:stCondLst>
                                  <p:childTnLst>
                                    <p:set>
                                      <p:cBhvr>
                                        <p:cTn id="112" dur="1" fill="hold">
                                          <p:stCondLst>
                                            <p:cond delay="0"/>
                                          </p:stCondLst>
                                        </p:cTn>
                                        <p:tgtEl>
                                          <p:spTgt spid="666661"/>
                                        </p:tgtEl>
                                        <p:attrNameLst>
                                          <p:attrName>style.visibility</p:attrName>
                                        </p:attrNameLst>
                                      </p:cBhvr>
                                      <p:to>
                                        <p:strVal val="visible"/>
                                      </p:to>
                                    </p:set>
                                    <p:anim calcmode="lin" valueType="num">
                                      <p:cBhvr additive="base">
                                        <p:cTn id="113" dur="500" fill="hold"/>
                                        <p:tgtEl>
                                          <p:spTgt spid="666661"/>
                                        </p:tgtEl>
                                        <p:attrNameLst>
                                          <p:attrName>ppt_x</p:attrName>
                                        </p:attrNameLst>
                                      </p:cBhvr>
                                      <p:tavLst>
                                        <p:tav tm="0">
                                          <p:val>
                                            <p:strVal val="1+#ppt_w/2"/>
                                          </p:val>
                                        </p:tav>
                                        <p:tav tm="100000">
                                          <p:val>
                                            <p:strVal val="#ppt_x"/>
                                          </p:val>
                                        </p:tav>
                                      </p:tavLst>
                                    </p:anim>
                                    <p:anim calcmode="lin" valueType="num">
                                      <p:cBhvr additive="base">
                                        <p:cTn id="114" dur="500" fill="hold"/>
                                        <p:tgtEl>
                                          <p:spTgt spid="666661"/>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61" grpId="0" bldLvl="0" animBg="1"/>
      <p:bldP spid="666633" grpId="0" bldLvl="0" animBg="1"/>
      <p:bldP spid="666634" grpId="0" bldLvl="0" animBg="1"/>
      <p:bldP spid="666635" grpId="0" bldLvl="0" animBg="1"/>
      <p:bldP spid="666636" grpId="0" bldLvl="0" animBg="1"/>
      <p:bldP spid="666637" grpId="0" bldLvl="0" animBg="1"/>
      <p:bldP spid="666638" grpId="0" bldLvl="0" animBg="1"/>
      <p:bldP spid="666639" grpId="0" bldLvl="0" animBg="1"/>
      <p:bldP spid="666640" grpId="0" bldLvl="0" animBg="1"/>
      <p:bldP spid="666641" grpId="0" bldLvl="0" animBg="1"/>
      <p:bldP spid="666642" grpId="0" bldLvl="0" animBg="1"/>
      <p:bldP spid="666643" grpId="0" bldLvl="0" animBg="1"/>
      <p:bldP spid="666645" grpId="0" bldLvl="0" animBg="1"/>
      <p:bldP spid="666647" grpId="0" bldLvl="0" animBg="1"/>
      <p:bldP spid="666648" grpId="0" bldLvl="0" animBg="1"/>
      <p:bldP spid="666649" grpId="0" bldLvl="0" animBg="1"/>
      <p:bldP spid="666650" grpId="0" bldLvl="0" animBg="1"/>
      <p:bldP spid="666651" grpId="0" bldLvl="0" animBg="1"/>
      <p:bldP spid="666652" grpId="0" bldLvl="0" animBg="1"/>
      <p:bldP spid="666653" grpId="0" bldLvl="0" animBg="1"/>
      <p:bldP spid="666654" grpId="0" bldLvl="0" animBg="1"/>
      <p:bldP spid="666655" grpId="0" bldLvl="0" animBg="1"/>
      <p:bldP spid="666656" grpId="0" bldLvl="0" animBg="1"/>
      <p:bldP spid="666657" grpId="0" bldLvl="0" animBg="1"/>
      <p:bldP spid="666658" grpId="0" bldLvl="0" animBg="1"/>
      <p:bldP spid="666659" grpId="0" bldLvl="0" animBg="1"/>
      <p:bldP spid="666660" grpId="0" bldLvl="0" animBg="1"/>
      <p:bldP spid="3" grpId="0"/>
      <p:bldP spid="203779" grpId="0" bldLvl="0" animBg="1"/>
      <p:bldP spid="666632" grpId="0" bldLvl="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43000" y="76200"/>
            <a:ext cx="6906895" cy="914400"/>
          </a:xfrm>
        </p:spPr>
        <p:txBody>
          <a:bodyPr/>
          <a:p>
            <a:pPr algn="ctr"/>
            <a:r>
              <a:rPr lang="zh-CN" altLang="en-US" sz="3600" b="1">
                <a:sym typeface="+mn-ea"/>
              </a:rPr>
              <a:t>求排列的逆序数</a:t>
            </a:r>
            <a:endParaRPr lang="zh-CN" altLang="en-US" sz="3600" b="1">
              <a:sym typeface="+mn-ea"/>
            </a:endParaRPr>
          </a:p>
        </p:txBody>
      </p:sp>
      <p:sp>
        <p:nvSpPr>
          <p:cNvPr id="3" name="内容占位符 2"/>
          <p:cNvSpPr>
            <a:spLocks noGrp="1"/>
          </p:cNvSpPr>
          <p:nvPr>
            <p:ph idx="1"/>
          </p:nvPr>
        </p:nvSpPr>
        <p:spPr>
          <a:xfrm>
            <a:off x="181610" y="1223645"/>
            <a:ext cx="8799830" cy="4526280"/>
          </a:xfrm>
        </p:spPr>
        <p:txBody>
          <a:bodyPr/>
          <a:p>
            <a:pPr marL="0" indent="0">
              <a:lnSpc>
                <a:spcPct val="110000"/>
              </a:lnSpc>
              <a:buNone/>
            </a:pPr>
            <a:r>
              <a:rPr lang="zh-CN" altLang="en-US" sz="2400" b="1"/>
              <a:t>【问题描述】考虑1,2,…,n (n &lt;= 100000)的排列i</a:t>
            </a:r>
            <a:r>
              <a:rPr lang="zh-CN" altLang="en-US" sz="2400" b="1" baseline="-25000"/>
              <a:t>1</a:t>
            </a:r>
            <a:r>
              <a:rPr lang="zh-CN" altLang="en-US" sz="2400" b="1"/>
              <a:t>，i</a:t>
            </a:r>
            <a:r>
              <a:rPr lang="zh-CN" altLang="en-US" sz="2400" b="1" baseline="-25000"/>
              <a:t>2</a:t>
            </a:r>
            <a:r>
              <a:rPr lang="zh-CN" altLang="en-US" sz="2400" b="1"/>
              <a:t>，…，i</a:t>
            </a:r>
            <a:r>
              <a:rPr lang="zh-CN" altLang="en-US" sz="2400" b="1" baseline="-25000"/>
              <a:t>n</a:t>
            </a:r>
            <a:r>
              <a:rPr lang="zh-CN" altLang="en-US" sz="2400" b="1"/>
              <a:t>，如果其中存在j,k，满足j &lt; k 且 i</a:t>
            </a:r>
            <a:r>
              <a:rPr lang="zh-CN" altLang="en-US" sz="2400" b="1" baseline="-25000"/>
              <a:t>j</a:t>
            </a:r>
            <a:r>
              <a:rPr lang="zh-CN" altLang="en-US" sz="2400" b="1"/>
              <a:t> &gt; i</a:t>
            </a:r>
            <a:r>
              <a:rPr lang="zh-CN" altLang="en-US" sz="2400" b="1" baseline="-25000"/>
              <a:t>k</a:t>
            </a:r>
            <a:r>
              <a:rPr lang="zh-CN" altLang="en-US" sz="2400" b="1"/>
              <a:t>，那么就称(i</a:t>
            </a:r>
            <a:r>
              <a:rPr lang="zh-CN" altLang="en-US" sz="2400" b="1" baseline="-25000"/>
              <a:t>j</a:t>
            </a:r>
            <a:r>
              <a:rPr lang="zh-CN" altLang="en-US" sz="2400" b="1"/>
              <a:t>,i</a:t>
            </a:r>
            <a:r>
              <a:rPr lang="zh-CN" altLang="en-US" sz="2400" b="1" baseline="-25000"/>
              <a:t>k</a:t>
            </a:r>
            <a:r>
              <a:rPr lang="zh-CN" altLang="en-US" sz="2400" b="1"/>
              <a:t>)是这个排列的一个逆序。</a:t>
            </a:r>
            <a:endParaRPr lang="zh-CN" altLang="en-US" sz="2400" b="1"/>
          </a:p>
          <a:p>
            <a:pPr>
              <a:lnSpc>
                <a:spcPct val="110000"/>
              </a:lnSpc>
            </a:pPr>
            <a:r>
              <a:rPr lang="zh-CN" altLang="en-US" sz="2400" b="1"/>
              <a:t>一个排列含有逆序的个数称为这个排列的</a:t>
            </a:r>
            <a:r>
              <a:rPr lang="zh-CN" altLang="en-US" sz="2400" b="1">
                <a:solidFill>
                  <a:srgbClr val="CC0099"/>
                </a:solidFill>
              </a:rPr>
              <a:t>逆序数</a:t>
            </a:r>
            <a:r>
              <a:rPr lang="zh-CN" altLang="en-US" sz="2400" b="1"/>
              <a:t>。</a:t>
            </a:r>
            <a:endParaRPr lang="zh-CN" altLang="en-US" sz="2400" b="1"/>
          </a:p>
          <a:p>
            <a:pPr>
              <a:lnSpc>
                <a:spcPct val="110000"/>
              </a:lnSpc>
            </a:pPr>
            <a:r>
              <a:rPr lang="zh-CN" altLang="en-US" sz="2400" b="1"/>
              <a:t>例如排列 263451 含有8个逆序(2,1),(6,3),(6,4),(6,5),(6,1),(3,1),(4,1),(5,1)，因此该排列的逆序数就是8。</a:t>
            </a:r>
            <a:endParaRPr lang="zh-CN" altLang="en-US" sz="2400" b="1"/>
          </a:p>
          <a:p>
            <a:pPr>
              <a:lnSpc>
                <a:spcPct val="110000"/>
              </a:lnSpc>
            </a:pPr>
            <a:endParaRPr lang="zh-CN" altLang="en-US" sz="2400" b="1"/>
          </a:p>
          <a:p>
            <a:pPr>
              <a:lnSpc>
                <a:spcPct val="110000"/>
              </a:lnSpc>
            </a:pPr>
            <a:r>
              <a:rPr lang="zh-CN" altLang="en-US" sz="2400" b="1"/>
              <a:t>现给定1,2,…,n的一个排列，求它的逆序数。</a:t>
            </a:r>
            <a:endParaRPr lang="zh-CN" altLang="en-US" sz="2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矩形 6"/>
          <p:cNvSpPr>
            <a:spLocks noChangeArrowheads="1"/>
          </p:cNvSpPr>
          <p:nvPr/>
        </p:nvSpPr>
        <p:spPr bwMode="auto">
          <a:xfrm>
            <a:off x="223838" y="1114108"/>
            <a:ext cx="46545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2800" b="1" dirty="0">
                <a:solidFill>
                  <a:srgbClr val="3907F1"/>
                </a:solidFill>
                <a:latin typeface="宋体" panose="02010600030101010101" pitchFamily="2" charset="-122"/>
              </a:rPr>
              <a:t>3. </a:t>
            </a:r>
            <a:r>
              <a:rPr kumimoji="1" lang="zh-CN" altLang="en-US" sz="2800" b="1" dirty="0">
                <a:solidFill>
                  <a:srgbClr val="3907F1"/>
                </a:solidFill>
                <a:latin typeface="宋体" panose="02010600030101010101" pitchFamily="2" charset="-122"/>
              </a:rPr>
              <a:t>问题的求解方法是递归的</a:t>
            </a:r>
            <a:endParaRPr lang="zh-CN" altLang="en-US" sz="2800" dirty="0">
              <a:solidFill>
                <a:srgbClr val="3907F1"/>
              </a:solidFill>
              <a:latin typeface="宋体" panose="02010600030101010101" pitchFamily="2" charset="-122"/>
            </a:endParaRPr>
          </a:p>
        </p:txBody>
      </p:sp>
      <p:sp>
        <p:nvSpPr>
          <p:cNvPr id="9" name="标题 2"/>
          <p:cNvSpPr>
            <a:spLocks noGrp="1"/>
          </p:cNvSpPr>
          <p:nvPr>
            <p:ph type="title"/>
          </p:nvPr>
        </p:nvSpPr>
        <p:spPr>
          <a:xfrm>
            <a:off x="442913" y="0"/>
            <a:ext cx="8229600" cy="1143000"/>
          </a:xfrm>
        </p:spPr>
        <p:txBody>
          <a:bodyPr/>
          <a:lstStyle/>
          <a:p>
            <a:pPr algn="ctr" eaLnBrk="1" hangingPunct="1"/>
            <a:r>
              <a:rPr kumimoji="1" lang="en-US" altLang="zh-CN" sz="4000" b="1" dirty="0" smtClean="0">
                <a:solidFill>
                  <a:schemeClr val="bg1"/>
                </a:solidFill>
                <a:latin typeface="黑体" panose="02010609060101010101" pitchFamily="49" charset="-122"/>
                <a:ea typeface="黑体" panose="02010609060101010101" pitchFamily="49" charset="-122"/>
              </a:rPr>
              <a:t>4.1.2 </a:t>
            </a:r>
            <a:r>
              <a:rPr lang="zh-CN" altLang="en-US" sz="4000" b="1" dirty="0" smtClean="0">
                <a:solidFill>
                  <a:schemeClr val="bg1"/>
                </a:solidFill>
                <a:latin typeface="黑体" panose="02010609060101010101" pitchFamily="49" charset="-122"/>
                <a:ea typeface="黑体" panose="02010609060101010101" pitchFamily="49" charset="-122"/>
              </a:rPr>
              <a:t>什么时候使用递归？</a:t>
            </a:r>
            <a:endParaRPr lang="zh-CN" altLang="en-US" sz="4000" b="1" dirty="0" smtClean="0">
              <a:solidFill>
                <a:schemeClr val="bg1"/>
              </a:solidFill>
              <a:latin typeface="黑体" panose="02010609060101010101" pitchFamily="49" charset="-122"/>
              <a:ea typeface="黑体" panose="02010609060101010101" pitchFamily="49" charset="-122"/>
            </a:endParaRPr>
          </a:p>
        </p:txBody>
      </p:sp>
      <p:grpSp>
        <p:nvGrpSpPr>
          <p:cNvPr id="11267" name="Group 36"/>
          <p:cNvGrpSpPr/>
          <p:nvPr/>
        </p:nvGrpSpPr>
        <p:grpSpPr bwMode="auto">
          <a:xfrm>
            <a:off x="620713" y="3883026"/>
            <a:ext cx="8137525" cy="2016126"/>
            <a:chOff x="385" y="2886"/>
            <a:chExt cx="5126" cy="1270"/>
          </a:xfrm>
        </p:grpSpPr>
        <p:sp>
          <p:nvSpPr>
            <p:cNvPr id="11270" name="Text Box 31"/>
            <p:cNvSpPr txBox="1">
              <a:spLocks noChangeArrowheads="1"/>
            </p:cNvSpPr>
            <p:nvPr/>
          </p:nvSpPr>
          <p:spPr bwMode="auto">
            <a:xfrm>
              <a:off x="385" y="3251"/>
              <a:ext cx="5126" cy="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i="1" dirty="0">
                  <a:latin typeface="Times New Roman" panose="02020603050405020304" pitchFamily="18" charset="0"/>
                </a:rPr>
                <a:t>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 r</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 … … … </a:t>
              </a:r>
              <a:r>
                <a:rPr lang="en-US" altLang="zh-CN" sz="2400" b="1" i="1" dirty="0">
                  <a:latin typeface="Times New Roman" panose="02020603050405020304" pitchFamily="18" charset="0"/>
                </a:rPr>
                <a:t>r</a:t>
              </a:r>
              <a:r>
                <a:rPr lang="en-US" altLang="zh-CN" sz="2400" b="1" i="1" baseline="-25000" dirty="0">
                  <a:latin typeface="Times New Roman" panose="02020603050405020304" pitchFamily="18" charset="0"/>
                </a:rPr>
                <a:t>mid</a:t>
              </a:r>
              <a:r>
                <a:rPr lang="en-US" altLang="zh-CN" sz="2400" b="1" baseline="-25000" dirty="0">
                  <a:latin typeface="宋体" panose="02010600030101010101" pitchFamily="2" charset="-122"/>
                </a:rPr>
                <a:t>-</a:t>
              </a:r>
              <a:r>
                <a:rPr lang="en-US" altLang="zh-CN" sz="2400" b="1" baseline="-25000" dirty="0">
                  <a:latin typeface="Times New Roman" panose="02020603050405020304" pitchFamily="18" charset="0"/>
                </a:rPr>
                <a:t>1 </a:t>
              </a:r>
              <a:r>
                <a:rPr lang="en-US" altLang="zh-CN" sz="2400" b="1" dirty="0">
                  <a:latin typeface="Times New Roman" panose="02020603050405020304" pitchFamily="18" charset="0"/>
                </a:rPr>
                <a:t>] </a:t>
              </a:r>
              <a:r>
                <a:rPr lang="en-US" altLang="zh-CN" sz="2400" b="1" i="1" dirty="0" err="1">
                  <a:latin typeface="Times New Roman" panose="02020603050405020304" pitchFamily="18" charset="0"/>
                </a:rPr>
                <a:t>r</a:t>
              </a:r>
              <a:r>
                <a:rPr lang="en-US" altLang="zh-CN" sz="2400" b="1" i="1" baseline="-25000" dirty="0" err="1">
                  <a:latin typeface="Times New Roman" panose="02020603050405020304" pitchFamily="18" charset="0"/>
                </a:rPr>
                <a:t>mid</a:t>
              </a:r>
              <a:r>
                <a:rPr lang="en-US" altLang="zh-CN" sz="2400" b="1" i="1" baseline="-25000" dirty="0">
                  <a:latin typeface="Times New Roman" panose="02020603050405020304" pitchFamily="18" charset="0"/>
                </a:rPr>
                <a:t> </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r</a:t>
              </a:r>
              <a:r>
                <a:rPr lang="en-US" altLang="zh-CN" sz="2400" b="1" i="1" baseline="-25000" dirty="0">
                  <a:latin typeface="Times New Roman" panose="02020603050405020304" pitchFamily="18" charset="0"/>
                </a:rPr>
                <a:t>mid</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 … … … </a:t>
              </a:r>
              <a:r>
                <a:rPr lang="en-US" altLang="zh-CN" sz="2400" b="1" i="1" dirty="0" err="1">
                  <a:latin typeface="Times New Roman" panose="02020603050405020304" pitchFamily="18" charset="0"/>
                </a:rPr>
                <a:t>r</a:t>
              </a:r>
              <a:r>
                <a:rPr lang="en-US" altLang="zh-CN" sz="2400" b="1" i="1" baseline="-25000" dirty="0" err="1">
                  <a:latin typeface="Times New Roman" panose="02020603050405020304" pitchFamily="18" charset="0"/>
                </a:rPr>
                <a:t>n</a:t>
              </a:r>
              <a:r>
                <a:rPr lang="en-US" altLang="zh-CN" sz="2400" b="1" i="1" baseline="-25000" dirty="0">
                  <a:latin typeface="Times New Roman" panose="02020603050405020304" pitchFamily="18" charset="0"/>
                </a:rPr>
                <a:t> </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algn="just"/>
              <a:endParaRPr lang="zh-CN" altLang="en-US" sz="2400" b="1" dirty="0">
                <a:latin typeface="Times New Roman" panose="02020603050405020304" pitchFamily="18" charset="0"/>
              </a:endParaRPr>
            </a:p>
            <a:p>
              <a:pPr algn="just">
                <a:lnSpc>
                  <a:spcPct val="80000"/>
                </a:lnSpc>
              </a:pPr>
              <a:r>
                <a:rPr lang="zh-CN" altLang="en-US" sz="2400" b="1" dirty="0">
                  <a:latin typeface="Times New Roman" panose="02020603050405020304" pitchFamily="18" charset="0"/>
                </a:rPr>
                <a:t>如果</a:t>
              </a:r>
              <a:r>
                <a:rPr lang="en-US" altLang="zh-CN" sz="2400" b="1" i="1" dirty="0">
                  <a:latin typeface="Times New Roman" panose="02020603050405020304" pitchFamily="18" charset="0"/>
                </a:rPr>
                <a:t>k</a:t>
              </a:r>
              <a:r>
                <a:rPr lang="en-US" altLang="zh-CN" sz="2400" b="1" dirty="0">
                  <a:latin typeface="Times New Roman" panose="02020603050405020304" pitchFamily="18" charset="0"/>
                </a:rPr>
                <a:t>&lt;</a:t>
              </a:r>
              <a:r>
                <a:rPr lang="en-US" altLang="zh-CN" sz="2400" b="1" i="1" dirty="0" err="1">
                  <a:latin typeface="Times New Roman" panose="02020603050405020304" pitchFamily="18" charset="0"/>
                </a:rPr>
                <a:t>r</a:t>
              </a:r>
              <a:r>
                <a:rPr lang="en-US" altLang="zh-CN" sz="2400" b="1" i="1" baseline="-25000" dirty="0" err="1">
                  <a:latin typeface="Times New Roman" panose="02020603050405020304" pitchFamily="18" charset="0"/>
                </a:rPr>
                <a:t>mid</a:t>
              </a:r>
              <a:r>
                <a:rPr lang="zh-CN" altLang="en-US" sz="2400" b="1" dirty="0">
                  <a:latin typeface="Times New Roman" panose="02020603050405020304" pitchFamily="18" charset="0"/>
                </a:rPr>
                <a:t>查找这里       如果</a:t>
              </a:r>
              <a:r>
                <a:rPr lang="en-US" altLang="zh-CN" sz="2400" b="1" i="1" dirty="0">
                  <a:latin typeface="Times New Roman" panose="02020603050405020304" pitchFamily="18" charset="0"/>
                </a:rPr>
                <a:t>k</a:t>
              </a:r>
              <a:r>
                <a:rPr lang="en-US" altLang="zh-CN" sz="2400" b="1" dirty="0">
                  <a:latin typeface="Times New Roman" panose="02020603050405020304" pitchFamily="18" charset="0"/>
                </a:rPr>
                <a:t>&gt;</a:t>
              </a:r>
              <a:r>
                <a:rPr lang="en-US" altLang="zh-CN" sz="2400" b="1" i="1" dirty="0" err="1">
                  <a:latin typeface="Times New Roman" panose="02020603050405020304" pitchFamily="18" charset="0"/>
                </a:rPr>
                <a:t>r</a:t>
              </a:r>
              <a:r>
                <a:rPr lang="en-US" altLang="zh-CN" sz="2400" b="1" i="1" baseline="-25000" dirty="0" err="1">
                  <a:latin typeface="Times New Roman" panose="02020603050405020304" pitchFamily="18" charset="0"/>
                </a:rPr>
                <a:t>mid</a:t>
              </a:r>
              <a:r>
                <a:rPr lang="zh-CN" altLang="en-US" sz="2400" b="1" dirty="0">
                  <a:latin typeface="Times New Roman" panose="02020603050405020304" pitchFamily="18" charset="0"/>
                </a:rPr>
                <a:t>查找这里</a:t>
              </a:r>
              <a:endParaRPr lang="zh-CN" altLang="en-US" sz="2400" b="1" dirty="0">
                <a:latin typeface="Times New Roman" panose="02020603050405020304" pitchFamily="18" charset="0"/>
              </a:endParaRPr>
            </a:p>
            <a:p>
              <a:pPr algn="just">
                <a:lnSpc>
                  <a:spcPct val="96000"/>
                </a:lnSpc>
                <a:spcBef>
                  <a:spcPts val="775"/>
                </a:spcBef>
              </a:pPr>
              <a:r>
                <a:rPr lang="zh-CN" altLang="en-US" sz="2400" b="1" dirty="0">
                  <a:latin typeface="Times New Roman" panose="02020603050405020304" pitchFamily="18" charset="0"/>
                </a:rPr>
                <a:t>                  </a:t>
              </a:r>
              <a:endParaRPr lang="zh-CN" altLang="en-US" sz="2400" b="1" dirty="0">
                <a:latin typeface="Times New Roman" panose="02020603050405020304" pitchFamily="18" charset="0"/>
              </a:endParaRPr>
            </a:p>
          </p:txBody>
        </p:sp>
        <p:sp>
          <p:nvSpPr>
            <p:cNvPr id="11271" name="AutoShape 32"/>
            <p:cNvSpPr/>
            <p:nvPr/>
          </p:nvSpPr>
          <p:spPr bwMode="auto">
            <a:xfrm rot="-5400000">
              <a:off x="3108" y="2884"/>
              <a:ext cx="117" cy="1299"/>
            </a:xfrm>
            <a:prstGeom prst="leftBrace">
              <a:avLst>
                <a:gd name="adj1" fmla="val 92521"/>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2" name="AutoShape 33"/>
            <p:cNvSpPr/>
            <p:nvPr/>
          </p:nvSpPr>
          <p:spPr bwMode="auto">
            <a:xfrm rot="-5400000">
              <a:off x="1190" y="2918"/>
              <a:ext cx="106" cy="1219"/>
            </a:xfrm>
            <a:prstGeom prst="leftBrace">
              <a:avLst>
                <a:gd name="adj1" fmla="val 95833"/>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3" name="Text Box 34"/>
            <p:cNvSpPr txBox="1">
              <a:spLocks noChangeArrowheads="1"/>
            </p:cNvSpPr>
            <p:nvPr/>
          </p:nvSpPr>
          <p:spPr bwMode="auto">
            <a:xfrm>
              <a:off x="2154" y="2886"/>
              <a:ext cx="14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400" b="1" i="1">
                  <a:latin typeface="Times New Roman" panose="02020603050405020304" pitchFamily="18" charset="0"/>
                </a:rPr>
                <a:t>k</a:t>
              </a:r>
              <a:endParaRPr lang="en-US" altLang="zh-CN" sz="2400" b="1" i="1">
                <a:latin typeface="Times New Roman" panose="02020603050405020304" pitchFamily="18" charset="0"/>
              </a:endParaRPr>
            </a:p>
          </p:txBody>
        </p:sp>
        <p:sp>
          <p:nvSpPr>
            <p:cNvPr id="11274" name="Line 35"/>
            <p:cNvSpPr>
              <a:spLocks noChangeShapeType="1"/>
            </p:cNvSpPr>
            <p:nvPr/>
          </p:nvSpPr>
          <p:spPr bwMode="auto">
            <a:xfrm flipH="1">
              <a:off x="2204" y="3049"/>
              <a:ext cx="0" cy="182"/>
            </a:xfrm>
            <a:prstGeom prst="line">
              <a:avLst/>
            </a:prstGeom>
            <a:noFill/>
            <a:ln w="28575">
              <a:solidFill>
                <a:srgbClr val="000000"/>
              </a:solidFill>
              <a:round/>
              <a:headEnd type="stealth" w="lg" len="sm"/>
              <a:tailEnd type="stealth" w="lg" len="sm"/>
            </a:ln>
            <a:extLst>
              <a:ext uri="{909E8E84-426E-40DD-AFC4-6F175D3DCCD1}">
                <a14:hiddenFill xmlns:a14="http://schemas.microsoft.com/office/drawing/2010/main">
                  <a:noFill/>
                </a14:hiddenFill>
              </a:ext>
            </a:extLst>
          </p:spPr>
          <p:txBody>
            <a:bodyPr/>
            <a:lstStyle/>
            <a:p>
              <a:endParaRPr lang="zh-CN" altLang="en-US"/>
            </a:p>
          </p:txBody>
        </p:sp>
      </p:grpSp>
      <p:sp>
        <p:nvSpPr>
          <p:cNvPr id="2" name="文本框 1"/>
          <p:cNvSpPr txBox="1"/>
          <p:nvPr/>
        </p:nvSpPr>
        <p:spPr>
          <a:xfrm>
            <a:off x="1946275" y="5646420"/>
            <a:ext cx="3194050" cy="460375"/>
          </a:xfrm>
          <a:prstGeom prst="rect">
            <a:avLst/>
          </a:prstGeom>
          <a:noFill/>
        </p:spPr>
        <p:txBody>
          <a:bodyPr wrap="none" rtlCol="0">
            <a:spAutoFit/>
          </a:bodyPr>
          <a:p>
            <a:pPr algn="l"/>
            <a:r>
              <a:rPr lang="zh-CN" altLang="en-US" sz="2400" b="1" dirty="0">
                <a:latin typeface="Times New Roman" panose="02020603050405020304" pitchFamily="18" charset="0"/>
                <a:sym typeface="+mn-ea"/>
              </a:rPr>
              <a:t>（</a:t>
            </a:r>
            <a:r>
              <a:rPr lang="en-US" altLang="zh-CN" sz="2400" b="1" i="1" dirty="0">
                <a:latin typeface="Times New Roman" panose="02020603050405020304" pitchFamily="18" charset="0"/>
                <a:sym typeface="+mn-ea"/>
              </a:rPr>
              <a:t>mid</a:t>
            </a:r>
            <a:r>
              <a:rPr lang="en-US" altLang="zh-CN" sz="2400" b="1" dirty="0">
                <a:latin typeface="Times New Roman" panose="02020603050405020304" pitchFamily="18" charset="0"/>
                <a:sym typeface="+mn-ea"/>
              </a:rPr>
              <a:t>=</a:t>
            </a:r>
            <a:r>
              <a:rPr lang="en-US" altLang="zh-CN" sz="2400" b="1" dirty="0">
                <a:latin typeface="宋体" panose="02010600030101010101" pitchFamily="2" charset="-122"/>
                <a:sym typeface="+mn-ea"/>
              </a:rPr>
              <a:t>(</a:t>
            </a:r>
            <a:r>
              <a:rPr lang="en-US" altLang="zh-CN" sz="2400" b="1" dirty="0">
                <a:latin typeface="Times New Roman" panose="02020603050405020304" pitchFamily="18" charset="0"/>
                <a:sym typeface="+mn-ea"/>
              </a:rPr>
              <a:t>low+high</a:t>
            </a:r>
            <a:r>
              <a:rPr lang="en-US" altLang="zh-CN" sz="2400" b="1" dirty="0">
                <a:latin typeface="宋体" panose="02010600030101010101" pitchFamily="2" charset="-122"/>
                <a:sym typeface="+mn-ea"/>
              </a:rPr>
              <a:t>)</a:t>
            </a:r>
            <a:r>
              <a:rPr lang="en-US" altLang="zh-CN" sz="2400" b="1" dirty="0">
                <a:latin typeface="Times New Roman" panose="02020603050405020304" pitchFamily="18" charset="0"/>
                <a:sym typeface="+mn-ea"/>
              </a:rPr>
              <a:t>/2</a:t>
            </a:r>
            <a:r>
              <a:rPr lang="zh-CN" altLang="en-US" sz="2400" b="1" dirty="0">
                <a:latin typeface="Times New Roman" panose="02020603050405020304" pitchFamily="18" charset="0"/>
                <a:sym typeface="+mn-ea"/>
              </a:rPr>
              <a:t>）</a:t>
            </a:r>
            <a:endParaRPr lang="en-US" altLang="zh-CN" sz="2400" b="1" dirty="0">
              <a:latin typeface="Times New Roman" panose="02020603050405020304" pitchFamily="18" charset="0"/>
            </a:endParaRPr>
          </a:p>
        </p:txBody>
      </p:sp>
      <p:sp>
        <p:nvSpPr>
          <p:cNvPr id="3" name="内容占位符 1"/>
          <p:cNvSpPr>
            <a:spLocks noGrp="1"/>
          </p:cNvSpPr>
          <p:nvPr/>
        </p:nvSpPr>
        <p:spPr>
          <a:xfrm>
            <a:off x="360680" y="1713865"/>
            <a:ext cx="8524875" cy="1405890"/>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buFontTx/>
              <a:buNone/>
            </a:pPr>
            <a:r>
              <a:rPr lang="zh-CN" altLang="en-US" sz="2400" b="1" dirty="0" smtClean="0">
                <a:solidFill>
                  <a:schemeClr val="tx1"/>
                </a:solidFill>
                <a:latin typeface="宋体" panose="02010600030101010101" pitchFamily="2" charset="-122"/>
                <a:ea typeface="宋体" panose="02010600030101010101" pitchFamily="2" charset="-122"/>
              </a:rPr>
              <a:t>某些问题虽然没有明显的递归关系或结构，但问题的解法是不断重复执行一种操作，只是问题规模由大化小，直至某个原操作（基本操作）就结束。这种问题使用递归思想来求解比其他方法更简单，如汉诺塔问题、折半查找算法等。</a:t>
            </a:r>
            <a:endParaRPr lang="zh-CN" altLang="en-US" sz="2400" b="1" dirty="0" smtClean="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11267"/>
                                        </p:tgtEl>
                                        <p:attrNameLst>
                                          <p:attrName>style.visibility</p:attrName>
                                        </p:attrNameLst>
                                      </p:cBhvr>
                                      <p:to>
                                        <p:strVal val="visible"/>
                                      </p:to>
                                    </p:set>
                                    <p:animEffect transition="in" filter="blinds(horizontal)">
                                      <p:cBhvr>
                                        <p:cTn id="10" dur="500"/>
                                        <p:tgtEl>
                                          <p:spTgt spid="1126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nodeType="withEffect">
                                  <p:stCondLst>
                                    <p:cond delay="0"/>
                                  </p:stCondLst>
                                  <p:childTnLst>
                                    <p:set>
                                      <p:cBhvr>
                                        <p:cTn id="17" dur="1" fill="hold">
                                          <p:stCondLst>
                                            <p:cond delay="0"/>
                                          </p:stCondLst>
                                        </p:cTn>
                                        <p:tgtEl>
                                          <p:spTgt spid="11267"/>
                                        </p:tgtEl>
                                        <p:attrNameLst>
                                          <p:attrName>style.visibility</p:attrName>
                                        </p:attrNameLst>
                                      </p:cBhvr>
                                      <p:to>
                                        <p:strVal val="visible"/>
                                      </p:to>
                                    </p:set>
                                    <p:animEffect transition="in" filter="blinds(horizontal)">
                                      <p:cBhvr>
                                        <p:cTn id="18"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内容占位符 2"/>
          <p:cNvSpPr>
            <a:spLocks noGrp="1"/>
          </p:cNvSpPr>
          <p:nvPr>
            <p:ph idx="1"/>
          </p:nvPr>
        </p:nvSpPr>
        <p:spPr>
          <a:xfrm>
            <a:off x="273685" y="92710"/>
            <a:ext cx="8229600" cy="721995"/>
          </a:xfrm>
          <a:noFill/>
          <a:ln w="9525">
            <a:noFill/>
          </a:ln>
        </p:spPr>
        <p:txBody>
          <a:bodyPr vert="horz" rtlCol="0" anchor="ctr">
            <a:normAutofit/>
          </a:bodyPr>
          <a:lstStyle/>
          <a:p>
            <a:pPr marL="0" lvl="0" algn="ctr" eaLnBrk="1" hangingPunct="1">
              <a:buNone/>
            </a:pPr>
            <a:r>
              <a:rPr kumimoji="1" lang="en-US" altLang="zh-CN" sz="4000" b="1" dirty="0" smtClean="0">
                <a:solidFill>
                  <a:schemeClr val="bg1"/>
                </a:solidFill>
                <a:latin typeface="黑体" panose="02010609060101010101" pitchFamily="49" charset="-122"/>
                <a:ea typeface="黑体" panose="02010609060101010101" pitchFamily="49" charset="-122"/>
                <a:cs typeface="+mj-cs"/>
                <a:sym typeface="+mn-ea"/>
              </a:rPr>
              <a:t>折半查找的递归算法</a:t>
            </a:r>
            <a:endParaRPr kumimoji="1" lang="en-US" altLang="zh-CN" sz="4000" b="1" dirty="0" smtClean="0">
              <a:solidFill>
                <a:schemeClr val="bg1"/>
              </a:solidFill>
              <a:latin typeface="黑体" panose="02010609060101010101" pitchFamily="49" charset="-122"/>
              <a:ea typeface="黑体" panose="02010609060101010101" pitchFamily="49" charset="-122"/>
              <a:cs typeface="+mj-cs"/>
              <a:sym typeface="+mn-ea"/>
            </a:endParaRPr>
          </a:p>
        </p:txBody>
      </p:sp>
      <p:sp>
        <p:nvSpPr>
          <p:cNvPr id="5" name="文本框 4"/>
          <p:cNvSpPr txBox="1"/>
          <p:nvPr/>
        </p:nvSpPr>
        <p:spPr>
          <a:xfrm>
            <a:off x="165100" y="1174750"/>
            <a:ext cx="8813800" cy="489267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r>
              <a:rPr lang="zh-CN" altLang="en-US" sz="2400" b="1">
                <a:solidFill>
                  <a:srgbClr val="CC0099"/>
                </a:solidFill>
                <a:latin typeface="Times New Roman" panose="02020603050405020304" pitchFamily="18" charset="0"/>
              </a:rPr>
              <a:t>int BinSearch(int a[],int low,int high,int k) //折半查找算法</a:t>
            </a:r>
            <a:endParaRPr lang="zh-CN" altLang="en-US" sz="2400" b="1">
              <a:solidFill>
                <a:srgbClr val="CC0099"/>
              </a:solidFill>
              <a:latin typeface="Times New Roman" panose="02020603050405020304" pitchFamily="18" charset="0"/>
            </a:endParaRPr>
          </a:p>
          <a:p>
            <a:r>
              <a:rPr lang="zh-CN" altLang="en-US" sz="2400" b="1">
                <a:solidFill>
                  <a:schemeClr val="tx1"/>
                </a:solidFill>
                <a:latin typeface="Times New Roman" panose="02020603050405020304" pitchFamily="18" charset="0"/>
              </a:rPr>
              <a:t>{   int mid;</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     if (low&lt;=high)		//当前区间存在元素时</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    {    mid=(low+high)/2;	//求查找区间的中间位置</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          if (a[mid]==k)	//找到后返回其物理下标mid</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	    return mid;</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          if (a[mid]&gt;k)	//当a[mid]&gt;k时,在a[low..mid-1]中递归查找</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	    return </a:t>
            </a:r>
            <a:r>
              <a:rPr lang="zh-CN" altLang="en-US" sz="2400" b="1">
                <a:solidFill>
                  <a:srgbClr val="CC0099"/>
                </a:solidFill>
                <a:latin typeface="Times New Roman" panose="02020603050405020304" pitchFamily="18" charset="0"/>
              </a:rPr>
              <a:t>BinSearch</a:t>
            </a:r>
            <a:r>
              <a:rPr lang="zh-CN" altLang="en-US" sz="2400" b="1">
                <a:solidFill>
                  <a:schemeClr val="tx1"/>
                </a:solidFill>
                <a:latin typeface="Times New Roman" panose="02020603050405020304" pitchFamily="18" charset="0"/>
              </a:rPr>
              <a:t>(a,low,mid-1,k);</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          else	//当a[mid]&lt;k时,在a[mid+1..high]中递归查找</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	    return </a:t>
            </a:r>
            <a:r>
              <a:rPr lang="zh-CN" altLang="en-US" sz="2400" b="1">
                <a:solidFill>
                  <a:srgbClr val="CC0099"/>
                </a:solidFill>
                <a:latin typeface="Times New Roman" panose="02020603050405020304" pitchFamily="18" charset="0"/>
              </a:rPr>
              <a:t>BinSearch</a:t>
            </a:r>
            <a:r>
              <a:rPr lang="zh-CN" altLang="en-US" sz="2400" b="1">
                <a:solidFill>
                  <a:schemeClr val="tx1"/>
                </a:solidFill>
                <a:latin typeface="Times New Roman" panose="02020603050405020304" pitchFamily="18" charset="0"/>
              </a:rPr>
              <a:t>(a,mid+1,high,k);</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    }</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    else	return -1;	//若当前查找区间没有元素时返回-1</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a:t>
            </a:r>
            <a:endParaRPr lang="zh-CN" altLang="en-US" sz="2400" b="1">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linds(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linds(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blinds(horizontal)">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blinds(horizontal)">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blinds(horizontal)">
                                      <p:cBhvr>
                                        <p:cTn id="47" dur="500"/>
                                        <p:tgtEl>
                                          <p:spTgt spid="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Effect transition="in" filter="blinds(horizontal)">
                                      <p:cBhvr>
                                        <p:cTn id="52" dur="500"/>
                                        <p:tgtEl>
                                          <p:spTgt spid="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
                                            <p:txEl>
                                              <p:pRg st="9" end="9"/>
                                            </p:txEl>
                                          </p:spTgt>
                                        </p:tgtEl>
                                        <p:attrNameLst>
                                          <p:attrName>style.visibility</p:attrName>
                                        </p:attrNameLst>
                                      </p:cBhvr>
                                      <p:to>
                                        <p:strVal val="visible"/>
                                      </p:to>
                                    </p:set>
                                    <p:animEffect transition="in" filter="blinds(horizontal)">
                                      <p:cBhvr>
                                        <p:cTn id="57" dur="500"/>
                                        <p:tgtEl>
                                          <p:spTgt spid="5">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
                                            <p:txEl>
                                              <p:pRg st="10" end="10"/>
                                            </p:txEl>
                                          </p:spTgt>
                                        </p:tgtEl>
                                        <p:attrNameLst>
                                          <p:attrName>style.visibility</p:attrName>
                                        </p:attrNameLst>
                                      </p:cBhvr>
                                      <p:to>
                                        <p:strVal val="visible"/>
                                      </p:to>
                                    </p:set>
                                    <p:animEffect transition="in" filter="blinds(horizontal)">
                                      <p:cBhvr>
                                        <p:cTn id="62" dur="500"/>
                                        <p:tgtEl>
                                          <p:spTgt spid="5">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Effect transition="in" filter="blinds(horizontal)">
                                      <p:cBhvr>
                                        <p:cTn id="67" dur="500"/>
                                        <p:tgtEl>
                                          <p:spTgt spid="5">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
                                            <p:txEl>
                                              <p:pRg st="12" end="12"/>
                                            </p:txEl>
                                          </p:spTgt>
                                        </p:tgtEl>
                                        <p:attrNameLst>
                                          <p:attrName>style.visibility</p:attrName>
                                        </p:attrNameLst>
                                      </p:cBhvr>
                                      <p:to>
                                        <p:strVal val="visible"/>
                                      </p:to>
                                    </p:set>
                                    <p:animEffect transition="in" filter="blinds(horizontal)">
                                      <p:cBhvr>
                                        <p:cTn id="72"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a:spLocks noChangeArrowheads="1"/>
          </p:cNvSpPr>
          <p:nvPr/>
        </p:nvSpPr>
        <p:spPr bwMode="auto">
          <a:xfrm>
            <a:off x="357436" y="118209"/>
            <a:ext cx="8352928" cy="706755"/>
          </a:xfrm>
          <a:prstGeom prst="rect">
            <a:avLst/>
          </a:prstGeom>
          <a:noFill/>
          <a:ln w="9525">
            <a:noFill/>
          </a:ln>
        </p:spPr>
        <p:txBody>
          <a:bodyPr vert="horz" wrap="square" lIns="91440" tIns="45720" rIns="91440" bIns="45720" numCol="1" rtlCol="0" anchor="ctr" anchorCtr="0" compatLnSpc="0">
            <a:normAutofit/>
          </a:bodyPr>
          <a:lstStyle/>
          <a:p>
            <a:pPr lvl="0" indent="-342900" algn="ctr">
              <a:spcBef>
                <a:spcPct val="20000"/>
              </a:spcBef>
            </a:pPr>
            <a:r>
              <a:rPr kumimoji="1" lang="en-US" altLang="zh-CN" sz="4000" b="1" kern="0" dirty="0" smtClean="0">
                <a:solidFill>
                  <a:schemeClr val="bg1"/>
                </a:solidFill>
                <a:latin typeface="黑体" panose="02010609060101010101" pitchFamily="49" charset="-122"/>
                <a:ea typeface="黑体" panose="02010609060101010101" pitchFamily="49" charset="-122"/>
                <a:cs typeface="+mj-cs"/>
                <a:sym typeface="+mn-ea"/>
              </a:rPr>
              <a:t>4.1.3  递归函数的执行过程 </a:t>
            </a:r>
            <a:endParaRPr kumimoji="1" lang="en-US" altLang="zh-CN" sz="4000" b="1" kern="0" dirty="0" smtClean="0">
              <a:solidFill>
                <a:schemeClr val="bg1"/>
              </a:solidFill>
              <a:latin typeface="黑体" panose="02010609060101010101" pitchFamily="49" charset="-122"/>
              <a:ea typeface="黑体" panose="02010609060101010101" pitchFamily="49" charset="-122"/>
              <a:cs typeface="+mj-cs"/>
              <a:sym typeface="+mn-ea"/>
            </a:endParaRPr>
          </a:p>
        </p:txBody>
      </p:sp>
      <p:sp>
        <p:nvSpPr>
          <p:cNvPr id="52227" name="Text Box 3"/>
          <p:cNvSpPr txBox="1">
            <a:spLocks noChangeArrowheads="1"/>
          </p:cNvSpPr>
          <p:nvPr/>
        </p:nvSpPr>
        <p:spPr bwMode="auto">
          <a:xfrm>
            <a:off x="130810" y="1123315"/>
            <a:ext cx="8928735" cy="175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kumimoji="1" lang="zh-CN" altLang="en-US" sz="2400" b="1" dirty="0">
                <a:solidFill>
                  <a:srgbClr val="3907F1"/>
                </a:solidFill>
                <a:latin typeface="宋体" panose="02010600030101010101" pitchFamily="2" charset="-122"/>
                <a:ea typeface="宋体" panose="02010600030101010101" pitchFamily="2" charset="-122"/>
              </a:rPr>
              <a:t>一个递归函数的调用过程类似于多个函数的嵌套调用，只不过调用函数和被调用函数是同一个函数。</a:t>
            </a:r>
            <a:endParaRPr kumimoji="1" lang="zh-CN" altLang="en-US" sz="2400" b="1" dirty="0">
              <a:solidFill>
                <a:srgbClr val="3907F1"/>
              </a:solidFill>
              <a:latin typeface="宋体" panose="02010600030101010101" pitchFamily="2" charset="-122"/>
              <a:ea typeface="宋体" panose="02010600030101010101" pitchFamily="2" charset="-122"/>
            </a:endParaRPr>
          </a:p>
          <a:p>
            <a:pPr algn="just">
              <a:spcBef>
                <a:spcPct val="50000"/>
              </a:spcBef>
            </a:pPr>
            <a:r>
              <a:rPr kumimoji="1" lang="zh-CN" altLang="en-US" sz="2400" b="1" dirty="0">
                <a:latin typeface="宋体" panose="02010600030101010101" pitchFamily="2" charset="-122"/>
                <a:sym typeface="+mn-ea"/>
              </a:rPr>
              <a:t>系统需设立一个</a:t>
            </a:r>
            <a:r>
              <a:rPr kumimoji="1" lang="zh-CN" altLang="en-US" sz="2400" b="1" dirty="0">
                <a:solidFill>
                  <a:srgbClr val="CC0099"/>
                </a:solidFill>
                <a:latin typeface="宋体" panose="02010600030101010101" pitchFamily="2" charset="-122"/>
                <a:sym typeface="+mn-ea"/>
              </a:rPr>
              <a:t>工作栈</a:t>
            </a:r>
            <a:r>
              <a:rPr lang="zh-CN" altLang="en-US" sz="2400" b="1">
                <a:sym typeface="+mn-ea"/>
              </a:rPr>
              <a:t>，用于存放每次函数调用与返回所需的各种数据。</a:t>
            </a:r>
            <a:endParaRPr kumimoji="1" lang="zh-CN" altLang="en-US" sz="2400" b="1" dirty="0">
              <a:solidFill>
                <a:srgbClr val="3907F1"/>
              </a:solidFill>
              <a:latin typeface="Times New Roman" panose="02020603050405020304" pitchFamily="18" charset="0"/>
              <a:ea typeface="宋体" panose="02010600030101010101" pitchFamily="2" charset="-122"/>
              <a:sym typeface="+mn-ea"/>
            </a:endParaRPr>
          </a:p>
        </p:txBody>
      </p:sp>
      <p:sp>
        <p:nvSpPr>
          <p:cNvPr id="2" name="文本框 1"/>
          <p:cNvSpPr txBox="1"/>
          <p:nvPr/>
        </p:nvSpPr>
        <p:spPr>
          <a:xfrm>
            <a:off x="30480" y="3194050"/>
            <a:ext cx="9111615" cy="3230245"/>
          </a:xfrm>
          <a:prstGeom prst="rect">
            <a:avLst/>
          </a:prstGeom>
          <a:noFill/>
        </p:spPr>
        <p:txBody>
          <a:bodyPr wrap="square" rtlCol="0" anchor="t">
            <a:spAutoFit/>
          </a:bodyPr>
          <a:p>
            <a:pPr algn="just">
              <a:spcBef>
                <a:spcPct val="50000"/>
              </a:spcBef>
            </a:pPr>
            <a:r>
              <a:rPr kumimoji="1" lang="zh-CN" altLang="en-US" sz="2400" b="1" dirty="0">
                <a:latin typeface="宋体" panose="02010600030101010101" pitchFamily="2" charset="-122"/>
                <a:sym typeface="+mn-ea"/>
              </a:rPr>
              <a:t>具体地说，递归调用的内部执行过程如下：</a:t>
            </a:r>
            <a:endParaRPr kumimoji="1" lang="zh-CN" altLang="en-US" sz="2400" b="1" dirty="0">
              <a:solidFill>
                <a:schemeClr val="tx1"/>
              </a:solidFill>
              <a:latin typeface="Times New Roman" panose="02020603050405020304" pitchFamily="18" charset="0"/>
              <a:ea typeface="宋体" panose="02010600030101010101" pitchFamily="2" charset="-122"/>
            </a:endParaRPr>
          </a:p>
          <a:p>
            <a:pPr algn="just">
              <a:spcBef>
                <a:spcPct val="50000"/>
              </a:spcBef>
            </a:pPr>
            <a:r>
              <a:rPr kumimoji="1" lang="zh-CN" altLang="en-US" sz="2400" b="1" dirty="0">
                <a:solidFill>
                  <a:schemeClr val="tx1"/>
                </a:solidFill>
                <a:latin typeface="宋体" panose="02010600030101010101" pitchFamily="2" charset="-122"/>
                <a:sym typeface="+mn-ea"/>
              </a:rPr>
              <a:t>（</a:t>
            </a:r>
            <a:r>
              <a:rPr kumimoji="1" lang="en-US" altLang="zh-CN" sz="2400" b="1" dirty="0">
                <a:solidFill>
                  <a:schemeClr val="tx1"/>
                </a:solidFill>
                <a:latin typeface="宋体" panose="02010600030101010101" pitchFamily="2" charset="-122"/>
                <a:sym typeface="+mn-ea"/>
              </a:rPr>
              <a:t>1</a:t>
            </a:r>
            <a:r>
              <a:rPr kumimoji="1" lang="zh-CN" altLang="en-US" sz="2400" b="1" dirty="0">
                <a:solidFill>
                  <a:schemeClr val="tx1"/>
                </a:solidFill>
                <a:latin typeface="宋体" panose="02010600030101010101" pitchFamily="2" charset="-122"/>
                <a:sym typeface="+mn-ea"/>
              </a:rPr>
              <a:t>）运行开始时，首先建立一个工作栈，其结构包括</a:t>
            </a:r>
            <a:r>
              <a:rPr kumimoji="1" lang="zh-CN" altLang="en-US" sz="2400" b="1" dirty="0">
                <a:solidFill>
                  <a:srgbClr val="CC0099"/>
                </a:solidFill>
                <a:latin typeface="宋体" panose="02010600030101010101" pitchFamily="2" charset="-122"/>
                <a:sym typeface="+mn-ea"/>
              </a:rPr>
              <a:t>值参、局部变量和返回地址</a:t>
            </a:r>
            <a:r>
              <a:rPr kumimoji="1" lang="zh-CN" altLang="en-US" sz="2400" b="1" dirty="0">
                <a:solidFill>
                  <a:srgbClr val="3907F1"/>
                </a:solidFill>
                <a:latin typeface="宋体" panose="02010600030101010101" pitchFamily="2" charset="-122"/>
                <a:sym typeface="+mn-ea"/>
              </a:rPr>
              <a:t>；</a:t>
            </a:r>
            <a:endParaRPr kumimoji="1" lang="zh-CN" altLang="en-US" sz="2400" b="1" dirty="0">
              <a:solidFill>
                <a:srgbClr val="3907F1"/>
              </a:solidFill>
              <a:latin typeface="Times New Roman" panose="02020603050405020304" pitchFamily="18" charset="0"/>
              <a:ea typeface="宋体" panose="02010600030101010101" pitchFamily="2" charset="-122"/>
            </a:endParaRPr>
          </a:p>
          <a:p>
            <a:pPr algn="just">
              <a:spcBef>
                <a:spcPct val="50000"/>
              </a:spcBef>
            </a:pPr>
            <a:r>
              <a:rPr kumimoji="1" lang="zh-CN" altLang="en-US" sz="2400" b="1" dirty="0">
                <a:solidFill>
                  <a:schemeClr val="tx1"/>
                </a:solidFill>
                <a:latin typeface="宋体" panose="02010600030101010101" pitchFamily="2" charset="-122"/>
                <a:sym typeface="+mn-ea"/>
              </a:rPr>
              <a:t>（</a:t>
            </a:r>
            <a:r>
              <a:rPr kumimoji="1" lang="en-US" altLang="zh-CN" sz="2400" b="1" dirty="0">
                <a:solidFill>
                  <a:schemeClr val="tx1"/>
                </a:solidFill>
                <a:latin typeface="宋体" panose="02010600030101010101" pitchFamily="2" charset="-122"/>
                <a:sym typeface="+mn-ea"/>
              </a:rPr>
              <a:t>2</a:t>
            </a:r>
            <a:r>
              <a:rPr kumimoji="1" lang="zh-CN" altLang="en-US" sz="2400" b="1" dirty="0">
                <a:solidFill>
                  <a:schemeClr val="tx1"/>
                </a:solidFill>
                <a:latin typeface="宋体" panose="02010600030101010101" pitchFamily="2" charset="-122"/>
                <a:sym typeface="+mn-ea"/>
              </a:rPr>
              <a:t>）每次执行</a:t>
            </a:r>
            <a:r>
              <a:rPr kumimoji="1" lang="zh-CN" altLang="en-US" sz="2400" b="1" dirty="0">
                <a:solidFill>
                  <a:srgbClr val="CC0099"/>
                </a:solidFill>
                <a:latin typeface="宋体" panose="02010600030101010101" pitchFamily="2" charset="-122"/>
                <a:sym typeface="+mn-ea"/>
              </a:rPr>
              <a:t>递归调用之前</a:t>
            </a:r>
            <a:r>
              <a:rPr kumimoji="1" lang="zh-CN" altLang="en-US" sz="2400" b="1" dirty="0">
                <a:solidFill>
                  <a:schemeClr val="tx1"/>
                </a:solidFill>
                <a:latin typeface="宋体" panose="02010600030101010101" pitchFamily="2" charset="-122"/>
                <a:sym typeface="+mn-ea"/>
              </a:rPr>
              <a:t>，把</a:t>
            </a:r>
            <a:r>
              <a:rPr kumimoji="1" lang="zh-CN" altLang="en-US" sz="2400" b="1" dirty="0">
                <a:solidFill>
                  <a:srgbClr val="3907F1"/>
                </a:solidFill>
                <a:latin typeface="宋体" panose="02010600030101010101" pitchFamily="2" charset="-122"/>
                <a:sym typeface="+mn-ea"/>
              </a:rPr>
              <a:t>递归函数的值参和局部变量的当前值以及调用后的返回地址</a:t>
            </a:r>
            <a:r>
              <a:rPr kumimoji="1" lang="zh-CN" altLang="en-US" sz="2400" b="1" dirty="0">
                <a:solidFill>
                  <a:srgbClr val="CC0099"/>
                </a:solidFill>
                <a:latin typeface="宋体" panose="02010600030101010101" pitchFamily="2" charset="-122"/>
                <a:sym typeface="+mn-ea"/>
              </a:rPr>
              <a:t>压栈</a:t>
            </a:r>
            <a:r>
              <a:rPr kumimoji="1" lang="zh-CN" altLang="en-US" sz="2400" b="1" dirty="0">
                <a:solidFill>
                  <a:srgbClr val="3907F1"/>
                </a:solidFill>
                <a:latin typeface="宋体" panose="02010600030101010101" pitchFamily="2" charset="-122"/>
                <a:sym typeface="+mn-ea"/>
              </a:rPr>
              <a:t>；</a:t>
            </a:r>
            <a:endParaRPr kumimoji="1" lang="zh-CN" altLang="en-US" sz="2400" b="1" dirty="0">
              <a:solidFill>
                <a:srgbClr val="3907F1"/>
              </a:solidFill>
              <a:latin typeface="Times New Roman" panose="02020603050405020304" pitchFamily="18" charset="0"/>
              <a:ea typeface="宋体" panose="02010600030101010101" pitchFamily="2" charset="-122"/>
            </a:endParaRPr>
          </a:p>
          <a:p>
            <a:pPr algn="just">
              <a:spcBef>
                <a:spcPct val="50000"/>
              </a:spcBef>
            </a:pPr>
            <a:r>
              <a:rPr kumimoji="1" lang="zh-CN" altLang="en-US" sz="2400" b="1" dirty="0">
                <a:solidFill>
                  <a:schemeClr val="tx1"/>
                </a:solidFill>
                <a:latin typeface="宋体" panose="02010600030101010101" pitchFamily="2" charset="-122"/>
                <a:sym typeface="+mn-ea"/>
              </a:rPr>
              <a:t>（</a:t>
            </a:r>
            <a:r>
              <a:rPr kumimoji="1" lang="en-US" altLang="zh-CN" sz="2400" b="1" dirty="0">
                <a:solidFill>
                  <a:schemeClr val="tx1"/>
                </a:solidFill>
                <a:latin typeface="宋体" panose="02010600030101010101" pitchFamily="2" charset="-122"/>
                <a:sym typeface="+mn-ea"/>
              </a:rPr>
              <a:t>3</a:t>
            </a:r>
            <a:r>
              <a:rPr kumimoji="1" lang="zh-CN" altLang="en-US" sz="2400" b="1" dirty="0">
                <a:solidFill>
                  <a:schemeClr val="tx1"/>
                </a:solidFill>
                <a:latin typeface="宋体" panose="02010600030101010101" pitchFamily="2" charset="-122"/>
                <a:sym typeface="+mn-ea"/>
              </a:rPr>
              <a:t>）每次</a:t>
            </a:r>
            <a:r>
              <a:rPr kumimoji="1" lang="zh-CN" altLang="en-US" sz="2400" b="1" dirty="0">
                <a:solidFill>
                  <a:srgbClr val="CC0099"/>
                </a:solidFill>
                <a:latin typeface="宋体" panose="02010600030101010101" pitchFamily="2" charset="-122"/>
                <a:sym typeface="+mn-ea"/>
              </a:rPr>
              <a:t>递归调用结束</a:t>
            </a:r>
            <a:r>
              <a:rPr kumimoji="1" lang="zh-CN" altLang="en-US" sz="2400" b="1" dirty="0">
                <a:solidFill>
                  <a:schemeClr val="tx1"/>
                </a:solidFill>
                <a:latin typeface="宋体" panose="02010600030101010101" pitchFamily="2" charset="-122"/>
                <a:sym typeface="+mn-ea"/>
              </a:rPr>
              <a:t>后，将栈顶元素</a:t>
            </a:r>
            <a:r>
              <a:rPr kumimoji="1" lang="zh-CN" altLang="en-US" sz="2400" b="1" dirty="0">
                <a:solidFill>
                  <a:srgbClr val="CC0099"/>
                </a:solidFill>
                <a:latin typeface="宋体" panose="02010600030101010101" pitchFamily="2" charset="-122"/>
                <a:sym typeface="+mn-ea"/>
              </a:rPr>
              <a:t>出栈</a:t>
            </a:r>
            <a:r>
              <a:rPr kumimoji="1" lang="zh-CN" altLang="en-US" sz="2400" b="1" dirty="0">
                <a:solidFill>
                  <a:schemeClr val="tx1"/>
                </a:solidFill>
                <a:latin typeface="宋体" panose="02010600030101010101" pitchFamily="2" charset="-122"/>
                <a:sym typeface="+mn-ea"/>
              </a:rPr>
              <a:t>，</a:t>
            </a:r>
            <a:r>
              <a:rPr kumimoji="1" lang="zh-CN" altLang="en-US" sz="2400" b="1" dirty="0">
                <a:solidFill>
                  <a:srgbClr val="3907F1"/>
                </a:solidFill>
                <a:latin typeface="宋体" panose="02010600030101010101" pitchFamily="2" charset="-122"/>
                <a:sym typeface="+mn-ea"/>
              </a:rPr>
              <a:t>使相应的值参和局部变量恢复为调用前的值</a:t>
            </a:r>
            <a:r>
              <a:rPr kumimoji="1" lang="zh-CN" altLang="en-US" sz="2400" b="1" dirty="0">
                <a:solidFill>
                  <a:schemeClr val="tx1"/>
                </a:solidFill>
                <a:latin typeface="宋体" panose="02010600030101010101" pitchFamily="2" charset="-122"/>
                <a:sym typeface="+mn-ea"/>
              </a:rPr>
              <a:t>，然后</a:t>
            </a:r>
            <a:r>
              <a:rPr kumimoji="1" lang="zh-CN" altLang="en-US" sz="2400" b="1" dirty="0">
                <a:solidFill>
                  <a:srgbClr val="CC0099"/>
                </a:solidFill>
                <a:latin typeface="宋体" panose="02010600030101010101" pitchFamily="2" charset="-122"/>
                <a:sym typeface="+mn-ea"/>
              </a:rPr>
              <a:t>转向返回地址指定的位置继续执行</a:t>
            </a:r>
            <a:r>
              <a:rPr kumimoji="1" lang="zh-CN" altLang="en-US" sz="2400" b="1" dirty="0">
                <a:solidFill>
                  <a:srgbClr val="3907F1"/>
                </a:solidFill>
                <a:latin typeface="宋体" panose="02010600030101010101" pitchFamily="2" charset="-122"/>
                <a:sym typeface="+mn-ea"/>
              </a:rPr>
              <a:t>。</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p:cNvSpPr>
            <a:spLocks noChangeArrowheads="1"/>
          </p:cNvSpPr>
          <p:nvPr/>
        </p:nvSpPr>
        <p:spPr bwMode="auto">
          <a:xfrm>
            <a:off x="1265729" y="257920"/>
            <a:ext cx="6625903" cy="706755"/>
          </a:xfrm>
          <a:prstGeom prst="rect">
            <a:avLst/>
          </a:prstGeom>
          <a:noFill/>
          <a:ln w="9525">
            <a:noFill/>
          </a:ln>
        </p:spPr>
        <p:txBody>
          <a:bodyPr vert="horz" wrap="square" lIns="91440" tIns="45720" rIns="91440" bIns="45720" numCol="1" rtlCol="0" anchor="ctr" anchorCtr="0" compatLnSpc="0">
            <a:normAutofit/>
          </a:bodyPr>
          <a:lstStyle/>
          <a:p>
            <a:pPr lvl="0" indent="-342900" algn="ctr">
              <a:spcBef>
                <a:spcPct val="20000"/>
              </a:spcBef>
            </a:pPr>
            <a:r>
              <a:rPr kumimoji="1" lang="en-US" altLang="zh-CN" sz="4000" b="1" kern="0" dirty="0" smtClean="0">
                <a:solidFill>
                  <a:schemeClr val="bg1"/>
                </a:solidFill>
                <a:latin typeface="黑体" panose="02010609060101010101" pitchFamily="49" charset="-122"/>
                <a:ea typeface="黑体" panose="02010609060101010101" pitchFamily="49" charset="-122"/>
                <a:cs typeface="+mj-cs"/>
                <a:sym typeface="+mn-ea"/>
              </a:rPr>
              <a:t>4.1.3  递归函数的执行过程 </a:t>
            </a:r>
            <a:endParaRPr kumimoji="1" lang="en-US" altLang="zh-CN" sz="4000" b="1" kern="0" dirty="0" smtClean="0">
              <a:solidFill>
                <a:schemeClr val="bg1"/>
              </a:solidFill>
              <a:latin typeface="黑体" panose="02010609060101010101" pitchFamily="49" charset="-122"/>
              <a:ea typeface="黑体" panose="02010609060101010101" pitchFamily="49" charset="-122"/>
              <a:cs typeface="+mj-cs"/>
              <a:sym typeface="+mn-ea"/>
            </a:endParaRPr>
          </a:p>
        </p:txBody>
      </p:sp>
      <p:sp>
        <p:nvSpPr>
          <p:cNvPr id="28677" name="Text Box 5"/>
          <p:cNvSpPr txBox="1">
            <a:spLocks noChangeArrowheads="1"/>
          </p:cNvSpPr>
          <p:nvPr/>
        </p:nvSpPr>
        <p:spPr bwMode="auto">
          <a:xfrm>
            <a:off x="539750" y="2133600"/>
            <a:ext cx="807720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en-US" altLang="zh-CN" sz="2400" dirty="0">
                <a:solidFill>
                  <a:schemeClr val="tx1"/>
                </a:solidFill>
                <a:latin typeface="宋体" panose="02010600030101010101" pitchFamily="2" charset="-122"/>
                <a:ea typeface="宋体" panose="02010600030101010101" pitchFamily="2" charset="-122"/>
              </a:rPr>
              <a:t>    </a:t>
            </a:r>
            <a:r>
              <a:rPr kumimoji="1" lang="zh-CN" altLang="en-US" sz="2800" b="1" dirty="0">
                <a:solidFill>
                  <a:schemeClr val="tx1"/>
                </a:solidFill>
                <a:latin typeface="宋体" panose="02010600030101010101" pitchFamily="2" charset="-122"/>
                <a:ea typeface="宋体" panose="02010600030101010101" pitchFamily="2" charset="-122"/>
              </a:rPr>
              <a:t>在递归函数中，调用函数和被调用函数是同一个函数，需要注意的是递归函数的调用层次，如果把调用递归函数的主函数称为第</a:t>
            </a:r>
            <a:r>
              <a:rPr kumimoji="1" lang="en-US" altLang="zh-CN" sz="2800" b="1" dirty="0">
                <a:solidFill>
                  <a:schemeClr val="tx1"/>
                </a:solidFill>
                <a:latin typeface="宋体" panose="02010600030101010101" pitchFamily="2" charset="-122"/>
                <a:ea typeface="宋体" panose="02010600030101010101" pitchFamily="2" charset="-122"/>
              </a:rPr>
              <a:t>0</a:t>
            </a:r>
            <a:r>
              <a:rPr kumimoji="1" lang="zh-CN" altLang="en-US" sz="2800" b="1" dirty="0">
                <a:solidFill>
                  <a:schemeClr val="tx1"/>
                </a:solidFill>
                <a:latin typeface="宋体" panose="02010600030101010101" pitchFamily="2" charset="-122"/>
                <a:ea typeface="宋体" panose="02010600030101010101" pitchFamily="2" charset="-122"/>
              </a:rPr>
              <a:t>层，进入函数后，首次递归调用自身称为第</a:t>
            </a:r>
            <a:r>
              <a:rPr kumimoji="1" lang="en-US" altLang="zh-CN" sz="2800" b="1" dirty="0">
                <a:solidFill>
                  <a:schemeClr val="tx1"/>
                </a:solidFill>
                <a:latin typeface="Times New Roman" panose="02020603050405020304" pitchFamily="18" charset="0"/>
                <a:ea typeface="宋体" panose="02010600030101010101" pitchFamily="2" charset="-122"/>
              </a:rPr>
              <a:t>1</a:t>
            </a:r>
            <a:r>
              <a:rPr kumimoji="1" lang="zh-CN" altLang="en-US" sz="2800" b="1" dirty="0">
                <a:solidFill>
                  <a:schemeClr val="tx1"/>
                </a:solidFill>
                <a:latin typeface="宋体" panose="02010600030101010101" pitchFamily="2" charset="-122"/>
                <a:ea typeface="宋体" panose="02010600030101010101" pitchFamily="2" charset="-122"/>
              </a:rPr>
              <a:t>层调用；从第</a:t>
            </a:r>
            <a:r>
              <a:rPr kumimoji="1" lang="en-US" altLang="zh-CN" sz="2800" b="1" i="1" dirty="0">
                <a:solidFill>
                  <a:schemeClr val="tx1"/>
                </a:solidFill>
                <a:latin typeface="Times New Roman" panose="02020603050405020304" pitchFamily="18" charset="0"/>
                <a:ea typeface="宋体" panose="02010600030101010101" pitchFamily="2" charset="-122"/>
              </a:rPr>
              <a:t>i</a:t>
            </a:r>
            <a:r>
              <a:rPr kumimoji="1" lang="zh-CN" altLang="en-US" sz="2800" b="1" dirty="0">
                <a:solidFill>
                  <a:schemeClr val="tx1"/>
                </a:solidFill>
                <a:latin typeface="宋体" panose="02010600030101010101" pitchFamily="2" charset="-122"/>
                <a:ea typeface="宋体" panose="02010600030101010101" pitchFamily="2" charset="-122"/>
              </a:rPr>
              <a:t>层递归调用自身称为第</a:t>
            </a:r>
            <a:r>
              <a:rPr kumimoji="1" lang="en-US" altLang="zh-CN" sz="2800" b="1" i="1" dirty="0">
                <a:solidFill>
                  <a:schemeClr val="tx1"/>
                </a:solidFill>
                <a:latin typeface="Times New Roman" panose="02020603050405020304" pitchFamily="18" charset="0"/>
                <a:ea typeface="宋体" panose="02010600030101010101" pitchFamily="2" charset="-122"/>
              </a:rPr>
              <a:t>i</a:t>
            </a:r>
            <a:r>
              <a:rPr kumimoji="1" lang="en-US" altLang="zh-CN" sz="2800" b="1" dirty="0">
                <a:solidFill>
                  <a:schemeClr val="tx1"/>
                </a:solidFill>
                <a:latin typeface="Times New Roman" panose="02020603050405020304" pitchFamily="18" charset="0"/>
                <a:ea typeface="宋体" panose="02010600030101010101" pitchFamily="2" charset="-122"/>
              </a:rPr>
              <a:t>+1</a:t>
            </a:r>
            <a:r>
              <a:rPr kumimoji="1" lang="zh-CN" altLang="en-US" sz="2800" b="1" dirty="0">
                <a:solidFill>
                  <a:schemeClr val="tx1"/>
                </a:solidFill>
                <a:latin typeface="宋体" panose="02010600030101010101" pitchFamily="2" charset="-122"/>
                <a:ea typeface="宋体" panose="02010600030101010101" pitchFamily="2" charset="-122"/>
              </a:rPr>
              <a:t>层。反之，退出第</a:t>
            </a:r>
            <a:r>
              <a:rPr kumimoji="1" lang="en-US" altLang="zh-CN" sz="2800" b="1" i="1" dirty="0">
                <a:solidFill>
                  <a:schemeClr val="tx1"/>
                </a:solidFill>
                <a:latin typeface="Times New Roman" panose="02020603050405020304" pitchFamily="18" charset="0"/>
                <a:ea typeface="宋体" panose="02010600030101010101" pitchFamily="2" charset="-122"/>
              </a:rPr>
              <a:t>i</a:t>
            </a:r>
            <a:r>
              <a:rPr kumimoji="1" lang="en-US" altLang="zh-CN" sz="2800" b="1" dirty="0">
                <a:solidFill>
                  <a:schemeClr val="tx1"/>
                </a:solidFill>
                <a:latin typeface="Times New Roman" panose="02020603050405020304" pitchFamily="18" charset="0"/>
                <a:ea typeface="宋体" panose="02010600030101010101" pitchFamily="2" charset="-122"/>
              </a:rPr>
              <a:t>+1</a:t>
            </a:r>
            <a:r>
              <a:rPr kumimoji="1" lang="zh-CN" altLang="en-US" sz="2800" b="1" dirty="0">
                <a:solidFill>
                  <a:schemeClr val="tx1"/>
                </a:solidFill>
                <a:latin typeface="宋体" panose="02010600030101010101" pitchFamily="2" charset="-122"/>
                <a:ea typeface="宋体" panose="02010600030101010101" pitchFamily="2" charset="-122"/>
              </a:rPr>
              <a:t>层调用应该返回第</a:t>
            </a:r>
            <a:r>
              <a:rPr kumimoji="1" lang="en-US" altLang="zh-CN" sz="2800" b="1" i="1" dirty="0">
                <a:solidFill>
                  <a:schemeClr val="tx1"/>
                </a:solidFill>
                <a:latin typeface="Times New Roman" panose="02020603050405020304" pitchFamily="18" charset="0"/>
                <a:ea typeface="宋体" panose="02010600030101010101" pitchFamily="2" charset="-122"/>
              </a:rPr>
              <a:t>i</a:t>
            </a:r>
            <a:r>
              <a:rPr kumimoji="1" lang="zh-CN" altLang="en-US" sz="2800" b="1" dirty="0">
                <a:solidFill>
                  <a:schemeClr val="tx1"/>
                </a:solidFill>
                <a:latin typeface="宋体" panose="02010600030101010101" pitchFamily="2" charset="-122"/>
                <a:ea typeface="宋体" panose="02010600030101010101" pitchFamily="2" charset="-122"/>
              </a:rPr>
              <a:t>层</a:t>
            </a:r>
            <a:r>
              <a:rPr kumimoji="1" lang="zh-CN" altLang="en-US" sz="2800" b="1" dirty="0" smtClean="0">
                <a:solidFill>
                  <a:schemeClr val="tx1"/>
                </a:solidFill>
                <a:latin typeface="宋体" panose="02010600030101010101" pitchFamily="2" charset="-122"/>
                <a:ea typeface="宋体" panose="02010600030101010101" pitchFamily="2" charset="-122"/>
              </a:rPr>
              <a:t>。</a:t>
            </a:r>
            <a:endParaRPr kumimoji="1" lang="en-US" altLang="zh-CN" sz="2800" b="1" dirty="0" smtClean="0">
              <a:solidFill>
                <a:schemeClr val="tx1"/>
              </a:solidFill>
              <a:latin typeface="宋体" panose="02010600030101010101" pitchFamily="2" charset="-122"/>
              <a:ea typeface="宋体" panose="02010600030101010101" pitchFamily="2" charset="-122"/>
            </a:endParaRPr>
          </a:p>
          <a:p>
            <a:pPr algn="just">
              <a:spcBef>
                <a:spcPct val="50000"/>
              </a:spcBef>
            </a:pPr>
            <a:r>
              <a:rPr kumimoji="1" lang="en-US" altLang="zh-CN" sz="2800" b="1" dirty="0">
                <a:latin typeface="宋体" panose="02010600030101010101" pitchFamily="2" charset="-122"/>
              </a:rPr>
              <a:t> </a:t>
            </a:r>
            <a:r>
              <a:rPr kumimoji="1" lang="en-US" altLang="zh-CN" sz="2800" b="1" dirty="0" smtClean="0">
                <a:latin typeface="宋体" panose="02010600030101010101" pitchFamily="2" charset="-122"/>
              </a:rPr>
              <a:t>   </a:t>
            </a:r>
            <a:r>
              <a:rPr kumimoji="1" lang="zh-CN" altLang="en-US" sz="2800" b="1" dirty="0" smtClean="0">
                <a:solidFill>
                  <a:schemeClr val="tx1"/>
                </a:solidFill>
                <a:latin typeface="宋体" panose="02010600030101010101" pitchFamily="2" charset="-122"/>
                <a:ea typeface="宋体" panose="02010600030101010101" pitchFamily="2" charset="-122"/>
              </a:rPr>
              <a:t>采用</a:t>
            </a:r>
            <a:r>
              <a:rPr kumimoji="1" lang="zh-CN" altLang="en-US" sz="2800" b="1" dirty="0">
                <a:solidFill>
                  <a:schemeClr val="tx1"/>
                </a:solidFill>
                <a:latin typeface="宋体" panose="02010600030101010101" pitchFamily="2" charset="-122"/>
                <a:ea typeface="宋体" panose="02010600030101010101" pitchFamily="2" charset="-122"/>
              </a:rPr>
              <a:t>图示方法描述递归函数的运行轨迹，从中可较直观地了解到各调用层次及其执行情况。</a:t>
            </a:r>
            <a:endParaRPr kumimoji="1" lang="zh-CN" altLang="en-US" sz="2800" b="1" dirty="0">
              <a:solidFill>
                <a:schemeClr val="tx1"/>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33" name="Text Box 1081"/>
          <p:cNvSpPr txBox="1">
            <a:spLocks noChangeArrowheads="1"/>
          </p:cNvSpPr>
          <p:nvPr/>
        </p:nvSpPr>
        <p:spPr bwMode="auto">
          <a:xfrm>
            <a:off x="323850" y="1491615"/>
            <a:ext cx="8571865" cy="5105400"/>
          </a:xfrm>
          <a:prstGeom prst="rect">
            <a:avLst/>
          </a:prstGeom>
          <a:noFill/>
          <a:ln w="9525">
            <a:solidFill>
              <a:srgbClr val="000000"/>
            </a:solidFill>
            <a:prstDash val="lgDashDot"/>
            <a:miter lim="800000"/>
          </a:ln>
          <a:extLst>
            <a:ext uri="{909E8E84-426E-40DD-AFC4-6F175D3DCCD1}">
              <a14:hiddenFill xmlns:a14="http://schemas.microsoft.com/office/drawing/2010/main">
                <a:solidFill>
                  <a:srgbClr val="FFFFFF"/>
                </a:solidFill>
              </a14:hiddenFill>
            </a:ext>
          </a:extLst>
        </p:spPr>
        <p:txBody>
          <a:bodyPr tIns="46800" bIns="0"/>
          <a:lstStyle/>
          <a:p>
            <a:pPr eaLnBrk="0" hangingPunct="0">
              <a:lnSpc>
                <a:spcPct val="90000"/>
              </a:lnSpc>
              <a:spcAft>
                <a:spcPts val="775"/>
              </a:spcAft>
            </a:pPr>
            <a:r>
              <a:rPr lang="zh-CN" altLang="en-US" sz="2400" b="1" dirty="0" smtClean="0">
                <a:solidFill>
                  <a:schemeClr val="tx1"/>
                </a:solidFill>
                <a:latin typeface="Times New Roman" panose="02020603050405020304" pitchFamily="18" charset="0"/>
                <a:ea typeface="宋体" panose="02010600030101010101" pitchFamily="2" charset="-122"/>
              </a:rPr>
              <a:t>算法</a:t>
            </a:r>
            <a:r>
              <a:rPr lang="en-US" altLang="zh-CN" sz="2400" b="1" dirty="0">
                <a:solidFill>
                  <a:schemeClr val="tx1"/>
                </a:solidFill>
                <a:latin typeface="Times New Roman" panose="02020603050405020304" pitchFamily="18" charset="0"/>
                <a:ea typeface="宋体" panose="02010600030101010101" pitchFamily="2" charset="-122"/>
              </a:rPr>
              <a:t>4.2——</a:t>
            </a:r>
            <a:r>
              <a:rPr lang="zh-CN" altLang="en-US" sz="2400" b="1" dirty="0">
                <a:solidFill>
                  <a:schemeClr val="tx1"/>
                </a:solidFill>
                <a:latin typeface="Times New Roman" panose="02020603050405020304" pitchFamily="18" charset="0"/>
                <a:ea typeface="宋体" panose="02010600030101010101" pitchFamily="2" charset="-122"/>
              </a:rPr>
              <a:t>汉诺塔算法</a:t>
            </a:r>
            <a:endParaRPr lang="zh-CN" altLang="en-US" sz="2400" b="1" dirty="0">
              <a:solidFill>
                <a:schemeClr val="tx1"/>
              </a:solidFill>
              <a:latin typeface="Times New Roman" panose="02020603050405020304" pitchFamily="18" charset="0"/>
              <a:ea typeface="宋体" panose="02010600030101010101" pitchFamily="2" charset="-122"/>
            </a:endParaRPr>
          </a:p>
          <a:p>
            <a:pPr algn="just" eaLnBrk="0" hangingPunct="0"/>
            <a:r>
              <a:rPr lang="zh-CN" altLang="en-US" sz="1800"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1  void Hanoi</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dirty="0" err="1">
                <a:solidFill>
                  <a:schemeClr val="tx1"/>
                </a:solidFill>
                <a:latin typeface="Times New Roman" panose="02020603050405020304" pitchFamily="18" charset="0"/>
                <a:ea typeface="宋体" panose="02010600030101010101" pitchFamily="2" charset="-122"/>
              </a:rPr>
              <a:t>int</a:t>
            </a:r>
            <a:r>
              <a:rPr lang="en-US" altLang="zh-CN" sz="2400" b="1" dirty="0">
                <a:solidFill>
                  <a:schemeClr val="tx1"/>
                </a:solidFill>
                <a:latin typeface="Times New Roman" panose="02020603050405020304" pitchFamily="18" charset="0"/>
                <a:ea typeface="宋体" panose="02010600030101010101" pitchFamily="2" charset="-122"/>
              </a:rPr>
              <a:t> n, char A, char B, char C</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 </a:t>
            </a:r>
            <a:endParaRPr lang="en-US" altLang="zh-CN" sz="2400" b="1" dirty="0">
              <a:solidFill>
                <a:schemeClr val="tx1"/>
              </a:solidFill>
              <a:latin typeface="Times New Roman" panose="02020603050405020304" pitchFamily="18" charset="0"/>
              <a:ea typeface="宋体" panose="02010600030101010101" pitchFamily="2" charset="-122"/>
            </a:endParaRPr>
          </a:p>
          <a:p>
            <a:pPr algn="just" eaLnBrk="0" hangingPunct="0"/>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第一列为语句行号</a:t>
            </a:r>
            <a:endParaRPr lang="zh-CN" altLang="en-US" sz="2400" b="1" dirty="0">
              <a:solidFill>
                <a:schemeClr val="tx1"/>
              </a:solidFill>
              <a:latin typeface="Times New Roman" panose="02020603050405020304" pitchFamily="18" charset="0"/>
              <a:ea typeface="宋体" panose="02010600030101010101" pitchFamily="2" charset="-122"/>
            </a:endParaRPr>
          </a:p>
          <a:p>
            <a:pPr algn="just" eaLnBrk="0" hangingPunct="0"/>
            <a:r>
              <a:rPr lang="zh-CN" altLang="en-US"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2  {</a:t>
            </a:r>
            <a:endParaRPr lang="en-US" altLang="zh-CN" sz="2400" b="1" dirty="0">
              <a:solidFill>
                <a:schemeClr val="tx1"/>
              </a:solidFill>
              <a:latin typeface="Times New Roman" panose="02020603050405020304" pitchFamily="18" charset="0"/>
              <a:ea typeface="宋体" panose="02010600030101010101" pitchFamily="2" charset="-122"/>
            </a:endParaRPr>
          </a:p>
          <a:p>
            <a:pPr algn="just" eaLnBrk="0" hangingPunct="0"/>
            <a:r>
              <a:rPr lang="en-US" altLang="zh-CN" sz="2400" b="1" dirty="0">
                <a:solidFill>
                  <a:schemeClr val="tx1"/>
                </a:solidFill>
                <a:latin typeface="Times New Roman" panose="02020603050405020304" pitchFamily="18" charset="0"/>
                <a:ea typeface="宋体" panose="02010600030101010101" pitchFamily="2" charset="-122"/>
              </a:rPr>
              <a:t>    3        if </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n==1</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    Move</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A, C</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a:t>
            </a:r>
            <a:endParaRPr lang="en-US" altLang="zh-CN" sz="2400" b="1" dirty="0">
              <a:solidFill>
                <a:schemeClr val="tx1"/>
              </a:solidFill>
              <a:latin typeface="Times New Roman" panose="02020603050405020304" pitchFamily="18" charset="0"/>
              <a:ea typeface="宋体" panose="02010600030101010101" pitchFamily="2" charset="-122"/>
            </a:endParaRPr>
          </a:p>
          <a:p>
            <a:pPr algn="just" eaLnBrk="0" hangingPunct="0"/>
            <a:r>
              <a:rPr lang="en-US" altLang="zh-CN" sz="2400" b="1" dirty="0">
                <a:solidFill>
                  <a:schemeClr val="tx1"/>
                </a:solidFill>
                <a:latin typeface="Times New Roman" panose="02020603050405020304" pitchFamily="18" charset="0"/>
                <a:ea typeface="宋体" panose="02010600030101010101" pitchFamily="2" charset="-122"/>
              </a:rPr>
              <a:t>    4        </a:t>
            </a:r>
            <a:r>
              <a:rPr lang="en-US" altLang="zh-CN" sz="2400" b="1" dirty="0" smtClean="0">
                <a:solidFill>
                  <a:schemeClr val="tx1"/>
                </a:solidFill>
                <a:latin typeface="Times New Roman" panose="02020603050405020304" pitchFamily="18" charset="0"/>
                <a:ea typeface="宋体" panose="02010600030101010101" pitchFamily="2" charset="-122"/>
              </a:rPr>
              <a:t>else</a:t>
            </a:r>
            <a:endParaRPr lang="en-US" altLang="zh-CN" sz="2400" b="1" dirty="0" smtClean="0">
              <a:solidFill>
                <a:schemeClr val="tx1"/>
              </a:solidFill>
              <a:latin typeface="Times New Roman" panose="02020603050405020304" pitchFamily="18" charset="0"/>
              <a:ea typeface="宋体" panose="02010600030101010101" pitchFamily="2" charset="-122"/>
            </a:endParaRPr>
          </a:p>
          <a:p>
            <a:pPr algn="just" eaLnBrk="0" hangingPunct="0"/>
            <a:r>
              <a:rPr lang="en-US" altLang="zh-CN" sz="2400" b="1" dirty="0">
                <a:latin typeface="Times New Roman" panose="02020603050405020304" pitchFamily="18" charset="0"/>
              </a:rPr>
              <a:t> </a:t>
            </a:r>
            <a:r>
              <a:rPr lang="en-US" altLang="zh-CN" sz="2400" b="1" dirty="0" smtClean="0">
                <a:latin typeface="Times New Roman" panose="02020603050405020304" pitchFamily="18" charset="0"/>
              </a:rPr>
              <a:t>        </a:t>
            </a:r>
            <a:r>
              <a:rPr lang="en-US" altLang="zh-CN" sz="2400" b="1" dirty="0" smtClean="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a:t>
            </a:r>
            <a:endParaRPr lang="en-US" altLang="zh-CN" sz="2400" b="1" dirty="0">
              <a:solidFill>
                <a:schemeClr val="tx1"/>
              </a:solidFill>
              <a:latin typeface="Times New Roman" panose="02020603050405020304" pitchFamily="18" charset="0"/>
              <a:ea typeface="宋体" panose="02010600030101010101" pitchFamily="2" charset="-122"/>
            </a:endParaRPr>
          </a:p>
          <a:p>
            <a:pPr algn="just" eaLnBrk="0" hangingPunct="0"/>
            <a:r>
              <a:rPr lang="en-US" altLang="zh-CN" sz="2400" b="1" dirty="0">
                <a:solidFill>
                  <a:schemeClr val="tx1"/>
                </a:solidFill>
                <a:latin typeface="Times New Roman" panose="02020603050405020304" pitchFamily="18" charset="0"/>
                <a:ea typeface="宋体" panose="02010600030101010101" pitchFamily="2" charset="-122"/>
              </a:rPr>
              <a:t>    5            Hanoi</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1, A, C, B</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a:t>
            </a:r>
            <a:endParaRPr lang="en-US" altLang="zh-CN" sz="2400" b="1" dirty="0">
              <a:solidFill>
                <a:schemeClr val="tx1"/>
              </a:solidFill>
              <a:latin typeface="Times New Roman" panose="02020603050405020304" pitchFamily="18" charset="0"/>
              <a:ea typeface="宋体" panose="02010600030101010101" pitchFamily="2" charset="-122"/>
            </a:endParaRPr>
          </a:p>
          <a:p>
            <a:pPr algn="just" eaLnBrk="0" hangingPunct="0"/>
            <a:r>
              <a:rPr lang="en-US" altLang="zh-CN" sz="2400" b="1" dirty="0">
                <a:solidFill>
                  <a:schemeClr val="tx1"/>
                </a:solidFill>
                <a:latin typeface="Times New Roman" panose="02020603050405020304" pitchFamily="18" charset="0"/>
                <a:ea typeface="宋体" panose="02010600030101010101" pitchFamily="2" charset="-122"/>
              </a:rPr>
              <a:t>    6            Move</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A, C</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a:t>
            </a:r>
            <a:endParaRPr lang="en-US" altLang="zh-CN" sz="2400" b="1" dirty="0">
              <a:solidFill>
                <a:schemeClr val="tx1"/>
              </a:solidFill>
              <a:latin typeface="Times New Roman" panose="02020603050405020304" pitchFamily="18" charset="0"/>
              <a:ea typeface="宋体" panose="02010600030101010101" pitchFamily="2" charset="-122"/>
            </a:endParaRPr>
          </a:p>
          <a:p>
            <a:pPr algn="just" eaLnBrk="0" hangingPunct="0"/>
            <a:r>
              <a:rPr lang="en-US" altLang="zh-CN" sz="2400" b="1" dirty="0">
                <a:solidFill>
                  <a:schemeClr val="tx1"/>
                </a:solidFill>
                <a:latin typeface="Times New Roman" panose="02020603050405020304" pitchFamily="18" charset="0"/>
                <a:ea typeface="宋体" panose="02010600030101010101" pitchFamily="2" charset="-122"/>
              </a:rPr>
              <a:t>    7            Hanoi</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1, B, A, C</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a:t>
            </a:r>
            <a:endParaRPr lang="en-US" altLang="zh-CN" sz="2400" b="1" dirty="0">
              <a:solidFill>
                <a:schemeClr val="tx1"/>
              </a:solidFill>
              <a:latin typeface="Times New Roman" panose="02020603050405020304" pitchFamily="18" charset="0"/>
              <a:ea typeface="宋体" panose="02010600030101010101" pitchFamily="2" charset="-122"/>
            </a:endParaRPr>
          </a:p>
          <a:p>
            <a:pPr algn="just" eaLnBrk="0" hangingPunct="0"/>
            <a:r>
              <a:rPr lang="en-US" altLang="zh-CN" sz="2400" b="1" dirty="0">
                <a:solidFill>
                  <a:schemeClr val="tx1"/>
                </a:solidFill>
                <a:latin typeface="Times New Roman" panose="02020603050405020304" pitchFamily="18" charset="0"/>
                <a:ea typeface="宋体" panose="02010600030101010101" pitchFamily="2" charset="-122"/>
              </a:rPr>
              <a:t>    8       }</a:t>
            </a:r>
            <a:endParaRPr lang="en-US" altLang="zh-CN" sz="2400" b="1" dirty="0">
              <a:solidFill>
                <a:schemeClr val="tx1"/>
              </a:solidFill>
              <a:latin typeface="Times New Roman" panose="02020603050405020304" pitchFamily="18" charset="0"/>
              <a:ea typeface="宋体" panose="02010600030101010101" pitchFamily="2" charset="-122"/>
            </a:endParaRPr>
          </a:p>
          <a:p>
            <a:pPr algn="just" eaLnBrk="0" hangingPunct="0"/>
            <a:r>
              <a:rPr lang="en-US" altLang="zh-CN" sz="2400" b="1" dirty="0">
                <a:solidFill>
                  <a:schemeClr val="tx1"/>
                </a:solidFill>
                <a:latin typeface="Times New Roman" panose="02020603050405020304" pitchFamily="18" charset="0"/>
                <a:ea typeface="宋体" panose="02010600030101010101" pitchFamily="2" charset="-122"/>
              </a:rPr>
              <a:t>    9  }</a:t>
            </a:r>
            <a:endParaRPr lang="en-US" altLang="zh-CN" sz="2400" b="1" dirty="0">
              <a:solidFill>
                <a:schemeClr val="tx1"/>
              </a:solidFill>
              <a:latin typeface="Times New Roman" panose="02020603050405020304" pitchFamily="18" charset="0"/>
              <a:ea typeface="宋体" panose="02010600030101010101" pitchFamily="2" charset="-122"/>
            </a:endParaRPr>
          </a:p>
          <a:p>
            <a:pPr algn="just" eaLnBrk="0" hangingPunct="0"/>
            <a:endParaRPr lang="en-US" altLang="zh-CN" sz="2400" b="1" dirty="0">
              <a:solidFill>
                <a:schemeClr val="tx1"/>
              </a:solidFill>
              <a:latin typeface="Times New Roman" panose="02020603050405020304" pitchFamily="18" charset="0"/>
              <a:ea typeface="宋体" panose="02010600030101010101" pitchFamily="2" charset="-122"/>
            </a:endParaRPr>
          </a:p>
        </p:txBody>
      </p:sp>
      <p:sp>
        <p:nvSpPr>
          <p:cNvPr id="28676" name="Text Box 4"/>
          <p:cNvSpPr>
            <a:spLocks noChangeArrowheads="1"/>
          </p:cNvSpPr>
          <p:nvPr/>
        </p:nvSpPr>
        <p:spPr bwMode="auto">
          <a:xfrm>
            <a:off x="1178099" y="179180"/>
            <a:ext cx="6625903" cy="706755"/>
          </a:xfrm>
          <a:prstGeom prst="rect">
            <a:avLst/>
          </a:prstGeom>
          <a:noFill/>
          <a:ln w="9525">
            <a:noFill/>
          </a:ln>
        </p:spPr>
        <p:txBody>
          <a:bodyPr vert="horz" wrap="square" lIns="91440" tIns="45720" rIns="91440" bIns="45720" numCol="1" rtlCol="0" anchor="ctr" anchorCtr="0" compatLnSpc="0">
            <a:normAutofit/>
          </a:bodyPr>
          <a:lstStyle/>
          <a:p>
            <a:pPr lvl="0" indent="-342900" algn="ctr">
              <a:spcBef>
                <a:spcPct val="20000"/>
              </a:spcBef>
            </a:pPr>
            <a:r>
              <a:rPr kumimoji="1" lang="en-US" altLang="zh-CN" sz="4000" b="1" kern="0" dirty="0" smtClean="0">
                <a:solidFill>
                  <a:schemeClr val="bg1"/>
                </a:solidFill>
                <a:latin typeface="黑体" panose="02010609060101010101" pitchFamily="49" charset="-122"/>
                <a:ea typeface="黑体" panose="02010609060101010101" pitchFamily="49" charset="-122"/>
                <a:cs typeface="+mj-cs"/>
                <a:sym typeface="+mn-ea"/>
              </a:rPr>
              <a:t>4.1.3  递归函数的执行过程 </a:t>
            </a:r>
            <a:endParaRPr kumimoji="1" lang="en-US" altLang="zh-CN" sz="4000" b="1" kern="0" dirty="0" smtClean="0">
              <a:solidFill>
                <a:schemeClr val="bg1"/>
              </a:solidFill>
              <a:latin typeface="黑体" panose="02010609060101010101" pitchFamily="49" charset="-122"/>
              <a:ea typeface="黑体" panose="02010609060101010101" pitchFamily="49" charset="-122"/>
              <a:cs typeface="+mj-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233">
                                            <p:txEl>
                                              <p:pRg st="1" end="1"/>
                                            </p:txEl>
                                          </p:spTgt>
                                        </p:tgtEl>
                                        <p:attrNameLst>
                                          <p:attrName>style.visibility</p:attrName>
                                        </p:attrNameLst>
                                      </p:cBhvr>
                                      <p:to>
                                        <p:strVal val="visible"/>
                                      </p:to>
                                    </p:set>
                                    <p:animEffect transition="in" filter="blinds(horizontal)">
                                      <p:cBhvr>
                                        <p:cTn id="7" dur="500"/>
                                        <p:tgtEl>
                                          <p:spTgt spid="5023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233">
                                            <p:txEl>
                                              <p:pRg st="2" end="2"/>
                                            </p:txEl>
                                          </p:spTgt>
                                        </p:tgtEl>
                                        <p:attrNameLst>
                                          <p:attrName>style.visibility</p:attrName>
                                        </p:attrNameLst>
                                      </p:cBhvr>
                                      <p:to>
                                        <p:strVal val="visible"/>
                                      </p:to>
                                    </p:set>
                                    <p:animEffect transition="in" filter="blinds(horizontal)">
                                      <p:cBhvr>
                                        <p:cTn id="12" dur="500"/>
                                        <p:tgtEl>
                                          <p:spTgt spid="5023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233">
                                            <p:txEl>
                                              <p:pRg st="3" end="3"/>
                                            </p:txEl>
                                          </p:spTgt>
                                        </p:tgtEl>
                                        <p:attrNameLst>
                                          <p:attrName>style.visibility</p:attrName>
                                        </p:attrNameLst>
                                      </p:cBhvr>
                                      <p:to>
                                        <p:strVal val="visible"/>
                                      </p:to>
                                    </p:set>
                                    <p:animEffect transition="in" filter="blinds(horizontal)">
                                      <p:cBhvr>
                                        <p:cTn id="17" dur="500"/>
                                        <p:tgtEl>
                                          <p:spTgt spid="5023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233">
                                            <p:txEl>
                                              <p:pRg st="4" end="4"/>
                                            </p:txEl>
                                          </p:spTgt>
                                        </p:tgtEl>
                                        <p:attrNameLst>
                                          <p:attrName>style.visibility</p:attrName>
                                        </p:attrNameLst>
                                      </p:cBhvr>
                                      <p:to>
                                        <p:strVal val="visible"/>
                                      </p:to>
                                    </p:set>
                                    <p:animEffect transition="in" filter="blinds(horizontal)">
                                      <p:cBhvr>
                                        <p:cTn id="22" dur="500"/>
                                        <p:tgtEl>
                                          <p:spTgt spid="5023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0233">
                                            <p:txEl>
                                              <p:pRg st="5" end="5"/>
                                            </p:txEl>
                                          </p:spTgt>
                                        </p:tgtEl>
                                        <p:attrNameLst>
                                          <p:attrName>style.visibility</p:attrName>
                                        </p:attrNameLst>
                                      </p:cBhvr>
                                      <p:to>
                                        <p:strVal val="visible"/>
                                      </p:to>
                                    </p:set>
                                    <p:animEffect transition="in" filter="blinds(horizontal)">
                                      <p:cBhvr>
                                        <p:cTn id="27" dur="500"/>
                                        <p:tgtEl>
                                          <p:spTgt spid="5023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0233">
                                            <p:txEl>
                                              <p:pRg st="6" end="6"/>
                                            </p:txEl>
                                          </p:spTgt>
                                        </p:tgtEl>
                                        <p:attrNameLst>
                                          <p:attrName>style.visibility</p:attrName>
                                        </p:attrNameLst>
                                      </p:cBhvr>
                                      <p:to>
                                        <p:strVal val="visible"/>
                                      </p:to>
                                    </p:set>
                                    <p:animEffect transition="in" filter="blinds(horizontal)">
                                      <p:cBhvr>
                                        <p:cTn id="32" dur="500"/>
                                        <p:tgtEl>
                                          <p:spTgt spid="5023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0233">
                                            <p:txEl>
                                              <p:pRg st="7" end="7"/>
                                            </p:txEl>
                                          </p:spTgt>
                                        </p:tgtEl>
                                        <p:attrNameLst>
                                          <p:attrName>style.visibility</p:attrName>
                                        </p:attrNameLst>
                                      </p:cBhvr>
                                      <p:to>
                                        <p:strVal val="visible"/>
                                      </p:to>
                                    </p:set>
                                    <p:animEffect transition="in" filter="blinds(horizontal)">
                                      <p:cBhvr>
                                        <p:cTn id="37" dur="500"/>
                                        <p:tgtEl>
                                          <p:spTgt spid="5023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0233">
                                            <p:txEl>
                                              <p:pRg st="8" end="8"/>
                                            </p:txEl>
                                          </p:spTgt>
                                        </p:tgtEl>
                                        <p:attrNameLst>
                                          <p:attrName>style.visibility</p:attrName>
                                        </p:attrNameLst>
                                      </p:cBhvr>
                                      <p:to>
                                        <p:strVal val="visible"/>
                                      </p:to>
                                    </p:set>
                                    <p:animEffect transition="in" filter="blinds(horizontal)">
                                      <p:cBhvr>
                                        <p:cTn id="42" dur="500"/>
                                        <p:tgtEl>
                                          <p:spTgt spid="5023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0233">
                                            <p:txEl>
                                              <p:pRg st="9" end="9"/>
                                            </p:txEl>
                                          </p:spTgt>
                                        </p:tgtEl>
                                        <p:attrNameLst>
                                          <p:attrName>style.visibility</p:attrName>
                                        </p:attrNameLst>
                                      </p:cBhvr>
                                      <p:to>
                                        <p:strVal val="visible"/>
                                      </p:to>
                                    </p:set>
                                    <p:animEffect transition="in" filter="blinds(horizontal)">
                                      <p:cBhvr>
                                        <p:cTn id="47" dur="500"/>
                                        <p:tgtEl>
                                          <p:spTgt spid="5023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0233">
                                            <p:txEl>
                                              <p:pRg st="10" end="10"/>
                                            </p:txEl>
                                          </p:spTgt>
                                        </p:tgtEl>
                                        <p:attrNameLst>
                                          <p:attrName>style.visibility</p:attrName>
                                        </p:attrNameLst>
                                      </p:cBhvr>
                                      <p:to>
                                        <p:strVal val="visible"/>
                                      </p:to>
                                    </p:set>
                                    <p:animEffect transition="in" filter="blinds(horizontal)">
                                      <p:cBhvr>
                                        <p:cTn id="52" dur="500"/>
                                        <p:tgtEl>
                                          <p:spTgt spid="5023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0233">
                                            <p:txEl>
                                              <p:pRg st="11" end="11"/>
                                            </p:txEl>
                                          </p:spTgt>
                                        </p:tgtEl>
                                        <p:attrNameLst>
                                          <p:attrName>style.visibility</p:attrName>
                                        </p:attrNameLst>
                                      </p:cBhvr>
                                      <p:to>
                                        <p:strVal val="visible"/>
                                      </p:to>
                                    </p:set>
                                    <p:animEffect transition="in" filter="blinds(horizontal)">
                                      <p:cBhvr>
                                        <p:cTn id="57" dur="500"/>
                                        <p:tgtEl>
                                          <p:spTgt spid="5023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58800" y="1191895"/>
            <a:ext cx="8140065" cy="5373370"/>
            <a:chOff x="880" y="1877"/>
            <a:chExt cx="12819" cy="8462"/>
          </a:xfrm>
        </p:grpSpPr>
        <p:sp>
          <p:nvSpPr>
            <p:cNvPr id="51272" name="Text Box 1096"/>
            <p:cNvSpPr txBox="1">
              <a:spLocks noChangeArrowheads="1"/>
            </p:cNvSpPr>
            <p:nvPr/>
          </p:nvSpPr>
          <p:spPr bwMode="auto">
            <a:xfrm>
              <a:off x="1007" y="3643"/>
              <a:ext cx="2741"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a:solidFill>
                    <a:schemeClr val="tx1"/>
                  </a:solidFill>
                  <a:latin typeface="Times New Roman" panose="02020603050405020304" pitchFamily="18" charset="0"/>
                  <a:ea typeface="宋体" panose="02010600030101010101" pitchFamily="2" charset="-122"/>
                  <a:cs typeface="Angsana New" panose="02020603050405020304" pitchFamily="18" charset="-34"/>
                </a:rPr>
                <a:t>Hanio(3,A,B,C)</a:t>
              </a:r>
              <a:endParaRPr lang="en-US" altLang="zh-CN" sz="1800" b="1">
                <a:solidFill>
                  <a:schemeClr val="tx1"/>
                </a:solidFill>
                <a:latin typeface="Times New Roman" panose="02020603050405020304" pitchFamily="18" charset="0"/>
                <a:ea typeface="宋体" panose="02010600030101010101" pitchFamily="2" charset="-122"/>
                <a:cs typeface="Angsana New" panose="02020603050405020304" pitchFamily="18" charset="-34"/>
              </a:endParaRPr>
            </a:p>
          </p:txBody>
        </p:sp>
        <p:sp>
          <p:nvSpPr>
            <p:cNvPr id="51273" name="Line 1097"/>
            <p:cNvSpPr>
              <a:spLocks noChangeShapeType="1"/>
            </p:cNvSpPr>
            <p:nvPr/>
          </p:nvSpPr>
          <p:spPr bwMode="auto">
            <a:xfrm>
              <a:off x="2288" y="4109"/>
              <a:ext cx="0" cy="512"/>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274" name="Text Box 1098"/>
            <p:cNvSpPr txBox="1">
              <a:spLocks noChangeArrowheads="1"/>
            </p:cNvSpPr>
            <p:nvPr/>
          </p:nvSpPr>
          <p:spPr bwMode="auto">
            <a:xfrm>
              <a:off x="1051" y="4642"/>
              <a:ext cx="2744"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a:solidFill>
                    <a:schemeClr val="tx1"/>
                  </a:solidFill>
                  <a:latin typeface="Times New Roman" panose="02020603050405020304" pitchFamily="18" charset="0"/>
                  <a:ea typeface="宋体" panose="02010600030101010101" pitchFamily="2" charset="-122"/>
                  <a:cs typeface="Angsana New" panose="02020603050405020304" pitchFamily="18" charset="-34"/>
                </a:rPr>
                <a:t>Hanio(2,A,C,B)</a:t>
              </a:r>
              <a:endParaRPr lang="en-US" altLang="zh-CN" sz="1800" b="1">
                <a:solidFill>
                  <a:schemeClr val="tx1"/>
                </a:solidFill>
                <a:latin typeface="Times New Roman" panose="02020603050405020304" pitchFamily="18" charset="0"/>
                <a:ea typeface="宋体" panose="02010600030101010101" pitchFamily="2" charset="-122"/>
                <a:cs typeface="Angsana New" panose="02020603050405020304" pitchFamily="18" charset="-34"/>
              </a:endParaRPr>
            </a:p>
          </p:txBody>
        </p:sp>
        <p:sp>
          <p:nvSpPr>
            <p:cNvPr id="51275" name="Line 1099"/>
            <p:cNvSpPr>
              <a:spLocks noChangeShapeType="1"/>
            </p:cNvSpPr>
            <p:nvPr/>
          </p:nvSpPr>
          <p:spPr bwMode="auto">
            <a:xfrm>
              <a:off x="7975" y="2598"/>
              <a:ext cx="0" cy="512"/>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276" name="Text Box 1100"/>
            <p:cNvSpPr txBox="1">
              <a:spLocks noChangeArrowheads="1"/>
            </p:cNvSpPr>
            <p:nvPr/>
          </p:nvSpPr>
          <p:spPr bwMode="auto">
            <a:xfrm>
              <a:off x="6505" y="3132"/>
              <a:ext cx="2741"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dirty="0" err="1">
                  <a:solidFill>
                    <a:srgbClr val="2605A1"/>
                  </a:solidFill>
                  <a:latin typeface="Times New Roman" panose="02020603050405020304" pitchFamily="18" charset="0"/>
                  <a:ea typeface="宋体" panose="02010600030101010101" pitchFamily="2" charset="-122"/>
                  <a:cs typeface="Angsana New" panose="02020603050405020304" pitchFamily="18" charset="-34"/>
                </a:rPr>
                <a:t>Hanio</a:t>
              </a:r>
              <a:r>
                <a:rPr lang="en-US" altLang="zh-CN" sz="1800" b="1" dirty="0">
                  <a:solidFill>
                    <a:srgbClr val="2605A1"/>
                  </a:solidFill>
                  <a:latin typeface="Times New Roman" panose="02020603050405020304" pitchFamily="18" charset="0"/>
                  <a:ea typeface="宋体" panose="02010600030101010101" pitchFamily="2" charset="-122"/>
                  <a:cs typeface="Angsana New" panose="02020603050405020304" pitchFamily="18" charset="-34"/>
                </a:rPr>
                <a:t>(1,A,B,C)</a:t>
              </a:r>
              <a:endParaRPr lang="en-US" altLang="zh-CN" sz="1800" b="1" dirty="0">
                <a:solidFill>
                  <a:srgbClr val="2605A1"/>
                </a:solidFill>
                <a:latin typeface="Times New Roman" panose="02020603050405020304" pitchFamily="18" charset="0"/>
                <a:ea typeface="宋体" panose="02010600030101010101" pitchFamily="2" charset="-122"/>
                <a:cs typeface="Angsana New" panose="02020603050405020304" pitchFamily="18" charset="-34"/>
              </a:endParaRPr>
            </a:p>
          </p:txBody>
        </p:sp>
        <p:sp>
          <p:nvSpPr>
            <p:cNvPr id="51277" name="Line 1101"/>
            <p:cNvSpPr>
              <a:spLocks noChangeShapeType="1"/>
            </p:cNvSpPr>
            <p:nvPr/>
          </p:nvSpPr>
          <p:spPr bwMode="auto">
            <a:xfrm>
              <a:off x="12364" y="2393"/>
              <a:ext cx="0" cy="514"/>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278" name="Text Box 1102"/>
            <p:cNvSpPr txBox="1">
              <a:spLocks noChangeArrowheads="1"/>
            </p:cNvSpPr>
            <p:nvPr/>
          </p:nvSpPr>
          <p:spPr bwMode="auto">
            <a:xfrm>
              <a:off x="11200" y="2876"/>
              <a:ext cx="2229"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dirty="0">
                  <a:solidFill>
                    <a:srgbClr val="2605A1"/>
                  </a:solidFill>
                  <a:latin typeface="Times New Roman" panose="02020603050405020304" pitchFamily="18" charset="0"/>
                  <a:ea typeface="宋体" panose="02010600030101010101" pitchFamily="2" charset="-122"/>
                  <a:cs typeface="Angsana New" panose="02020603050405020304" pitchFamily="18" charset="-34"/>
                </a:rPr>
                <a:t>Move (A,C)</a:t>
              </a:r>
              <a:endParaRPr lang="en-US" altLang="zh-CN" sz="1800" b="1" dirty="0">
                <a:solidFill>
                  <a:srgbClr val="2605A1"/>
                </a:solidFill>
                <a:latin typeface="Times New Roman" panose="02020603050405020304" pitchFamily="18" charset="0"/>
                <a:ea typeface="宋体" panose="02010600030101010101" pitchFamily="2" charset="-122"/>
                <a:cs typeface="Angsana New" panose="02020603050405020304" pitchFamily="18" charset="-34"/>
              </a:endParaRPr>
            </a:p>
          </p:txBody>
        </p:sp>
        <p:sp>
          <p:nvSpPr>
            <p:cNvPr id="51279" name="Line 1103"/>
            <p:cNvSpPr>
              <a:spLocks noChangeShapeType="1"/>
            </p:cNvSpPr>
            <p:nvPr/>
          </p:nvSpPr>
          <p:spPr bwMode="auto">
            <a:xfrm>
              <a:off x="12364" y="3392"/>
              <a:ext cx="0" cy="512"/>
            </a:xfrm>
            <a:prstGeom prst="line">
              <a:avLst/>
            </a:prstGeom>
            <a:noFill/>
            <a:ln w="38100">
              <a:solidFill>
                <a:srgbClr val="000000"/>
              </a:solidFill>
              <a:rou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1280" name="Line 1104"/>
            <p:cNvSpPr>
              <a:spLocks noChangeShapeType="1"/>
            </p:cNvSpPr>
            <p:nvPr/>
          </p:nvSpPr>
          <p:spPr bwMode="auto">
            <a:xfrm flipH="1" flipV="1">
              <a:off x="8189" y="3571"/>
              <a:ext cx="4146" cy="359"/>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281" name="Text Box 1105"/>
            <p:cNvSpPr txBox="1">
              <a:spLocks noChangeArrowheads="1"/>
            </p:cNvSpPr>
            <p:nvPr/>
          </p:nvSpPr>
          <p:spPr bwMode="auto">
            <a:xfrm>
              <a:off x="6778" y="3849"/>
              <a:ext cx="2398"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dirty="0">
                  <a:solidFill>
                    <a:srgbClr val="2605A1"/>
                  </a:solidFill>
                  <a:latin typeface="Times New Roman" panose="02020603050405020304" pitchFamily="18" charset="0"/>
                  <a:ea typeface="宋体" panose="02010600030101010101" pitchFamily="2" charset="-122"/>
                  <a:cs typeface="Angsana New" panose="02020603050405020304" pitchFamily="18" charset="-34"/>
                </a:rPr>
                <a:t>Move (A,B)</a:t>
              </a:r>
              <a:endParaRPr lang="en-US" altLang="zh-CN" sz="1800" b="1" dirty="0">
                <a:solidFill>
                  <a:srgbClr val="2605A1"/>
                </a:solidFill>
                <a:latin typeface="Times New Roman" panose="02020603050405020304" pitchFamily="18" charset="0"/>
                <a:ea typeface="宋体" panose="02010600030101010101" pitchFamily="2" charset="-122"/>
                <a:cs typeface="Angsana New" panose="02020603050405020304" pitchFamily="18" charset="-34"/>
              </a:endParaRPr>
            </a:p>
          </p:txBody>
        </p:sp>
        <p:sp>
          <p:nvSpPr>
            <p:cNvPr id="51282" name="Text Box 1106"/>
            <p:cNvSpPr txBox="1">
              <a:spLocks noChangeArrowheads="1"/>
            </p:cNvSpPr>
            <p:nvPr/>
          </p:nvSpPr>
          <p:spPr bwMode="auto">
            <a:xfrm>
              <a:off x="6508" y="4616"/>
              <a:ext cx="2741"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a:solidFill>
                    <a:srgbClr val="2605A1"/>
                  </a:solidFill>
                  <a:latin typeface="Times New Roman" panose="02020603050405020304" pitchFamily="18" charset="0"/>
                  <a:ea typeface="宋体" panose="02010600030101010101" pitchFamily="2" charset="-122"/>
                  <a:cs typeface="Angsana New" panose="02020603050405020304" pitchFamily="18" charset="-34"/>
                </a:rPr>
                <a:t>Hanio(1,C,A,B)</a:t>
              </a:r>
              <a:endParaRPr lang="en-US" altLang="zh-CN" sz="1800" b="1">
                <a:solidFill>
                  <a:srgbClr val="2605A1"/>
                </a:solidFill>
                <a:latin typeface="Times New Roman" panose="02020603050405020304" pitchFamily="18" charset="0"/>
                <a:ea typeface="宋体" panose="02010600030101010101" pitchFamily="2" charset="-122"/>
                <a:cs typeface="Angsana New" panose="02020603050405020304" pitchFamily="18" charset="-34"/>
              </a:endParaRPr>
            </a:p>
          </p:txBody>
        </p:sp>
        <p:grpSp>
          <p:nvGrpSpPr>
            <p:cNvPr id="51283" name="Group 1107"/>
            <p:cNvGrpSpPr/>
            <p:nvPr/>
          </p:nvGrpSpPr>
          <p:grpSpPr bwMode="auto">
            <a:xfrm rot="0">
              <a:off x="8251" y="1877"/>
              <a:ext cx="5347" cy="1312"/>
              <a:chOff x="3217" y="275"/>
              <a:chExt cx="1902" cy="600"/>
            </a:xfrm>
          </p:grpSpPr>
          <p:sp>
            <p:nvSpPr>
              <p:cNvPr id="51284" name="Text Box 1108"/>
              <p:cNvSpPr txBox="1">
                <a:spLocks noChangeArrowheads="1"/>
              </p:cNvSpPr>
              <p:nvPr/>
            </p:nvSpPr>
            <p:spPr bwMode="auto">
              <a:xfrm>
                <a:off x="4143" y="275"/>
                <a:ext cx="9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dirty="0" err="1">
                    <a:solidFill>
                      <a:schemeClr val="tx1"/>
                    </a:solidFill>
                    <a:latin typeface="Times New Roman" panose="02020603050405020304" pitchFamily="18" charset="0"/>
                    <a:ea typeface="宋体" panose="02010600030101010101" pitchFamily="2" charset="-122"/>
                    <a:cs typeface="Angsana New" panose="02020603050405020304" pitchFamily="18" charset="-34"/>
                  </a:rPr>
                  <a:t>Hanio</a:t>
                </a:r>
                <a:r>
                  <a:rPr lang="en-US" altLang="zh-CN" sz="1800" b="1" dirty="0">
                    <a:solidFill>
                      <a:schemeClr val="tx1"/>
                    </a:solidFill>
                    <a:latin typeface="Times New Roman" panose="02020603050405020304" pitchFamily="18" charset="0"/>
                    <a:ea typeface="宋体" panose="02010600030101010101" pitchFamily="2" charset="-122"/>
                    <a:cs typeface="Angsana New" panose="02020603050405020304" pitchFamily="18" charset="-34"/>
                  </a:rPr>
                  <a:t>(1,A,B,C)</a:t>
                </a:r>
                <a:endParaRPr lang="en-US" altLang="zh-CN" sz="1800" b="1" dirty="0">
                  <a:solidFill>
                    <a:schemeClr val="tx1"/>
                  </a:solidFill>
                  <a:latin typeface="Times New Roman" panose="02020603050405020304" pitchFamily="18" charset="0"/>
                  <a:ea typeface="宋体" panose="02010600030101010101" pitchFamily="2" charset="-122"/>
                  <a:cs typeface="Angsana New" panose="02020603050405020304" pitchFamily="18" charset="-34"/>
                </a:endParaRPr>
              </a:p>
            </p:txBody>
          </p:sp>
          <p:sp>
            <p:nvSpPr>
              <p:cNvPr id="51285" name="Line 1109"/>
              <p:cNvSpPr>
                <a:spLocks noChangeShapeType="1"/>
              </p:cNvSpPr>
              <p:nvPr/>
            </p:nvSpPr>
            <p:spPr bwMode="auto">
              <a:xfrm flipV="1">
                <a:off x="3217" y="418"/>
                <a:ext cx="913" cy="457"/>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1286" name="Group 1110"/>
            <p:cNvGrpSpPr/>
            <p:nvPr/>
          </p:nvGrpSpPr>
          <p:grpSpPr bwMode="auto">
            <a:xfrm rot="0">
              <a:off x="3000" y="2133"/>
              <a:ext cx="6280" cy="2457"/>
              <a:chOff x="1349" y="392"/>
              <a:chExt cx="2234" cy="1124"/>
            </a:xfrm>
          </p:grpSpPr>
          <p:sp>
            <p:nvSpPr>
              <p:cNvPr id="51287" name="Text Box 1111"/>
              <p:cNvSpPr txBox="1">
                <a:spLocks noChangeArrowheads="1"/>
              </p:cNvSpPr>
              <p:nvPr/>
            </p:nvSpPr>
            <p:spPr bwMode="auto">
              <a:xfrm>
                <a:off x="2607" y="392"/>
                <a:ext cx="9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dirty="0" err="1">
                    <a:solidFill>
                      <a:schemeClr val="tx1"/>
                    </a:solidFill>
                    <a:latin typeface="Times New Roman" panose="02020603050405020304" pitchFamily="18" charset="0"/>
                    <a:ea typeface="宋体" panose="02010600030101010101" pitchFamily="2" charset="-122"/>
                    <a:cs typeface="Angsana New" panose="02020603050405020304" pitchFamily="18" charset="-34"/>
                  </a:rPr>
                  <a:t>Hanio</a:t>
                </a:r>
                <a:r>
                  <a:rPr lang="en-US" altLang="zh-CN" sz="1800" b="1" dirty="0">
                    <a:solidFill>
                      <a:schemeClr val="tx1"/>
                    </a:solidFill>
                    <a:latin typeface="Times New Roman" panose="02020603050405020304" pitchFamily="18" charset="0"/>
                    <a:ea typeface="宋体" panose="02010600030101010101" pitchFamily="2" charset="-122"/>
                    <a:cs typeface="Angsana New" panose="02020603050405020304" pitchFamily="18" charset="-34"/>
                  </a:rPr>
                  <a:t>(2,A,C,B)</a:t>
                </a:r>
                <a:endParaRPr lang="en-US" altLang="zh-CN" sz="1800" b="1" dirty="0">
                  <a:solidFill>
                    <a:schemeClr val="tx1"/>
                  </a:solidFill>
                  <a:latin typeface="Times New Roman" panose="02020603050405020304" pitchFamily="18" charset="0"/>
                  <a:ea typeface="宋体" panose="02010600030101010101" pitchFamily="2" charset="-122"/>
                  <a:cs typeface="Angsana New" panose="02020603050405020304" pitchFamily="18" charset="-34"/>
                </a:endParaRPr>
              </a:p>
            </p:txBody>
          </p:sp>
          <p:sp>
            <p:nvSpPr>
              <p:cNvPr id="51288" name="Line 1112"/>
              <p:cNvSpPr>
                <a:spLocks noChangeShapeType="1"/>
              </p:cNvSpPr>
              <p:nvPr/>
            </p:nvSpPr>
            <p:spPr bwMode="auto">
              <a:xfrm flipV="1">
                <a:off x="1349" y="570"/>
                <a:ext cx="1283" cy="946"/>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51289" name="Text Box 1113"/>
            <p:cNvSpPr txBox="1">
              <a:spLocks noChangeArrowheads="1"/>
            </p:cNvSpPr>
            <p:nvPr/>
          </p:nvSpPr>
          <p:spPr bwMode="auto">
            <a:xfrm>
              <a:off x="11369" y="4975"/>
              <a:ext cx="2330"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dirty="0">
                  <a:solidFill>
                    <a:srgbClr val="2605A1"/>
                  </a:solidFill>
                  <a:latin typeface="Times New Roman" panose="02020603050405020304" pitchFamily="18" charset="0"/>
                  <a:ea typeface="宋体" panose="02010600030101010101" pitchFamily="2" charset="-122"/>
                  <a:cs typeface="Angsana New" panose="02020603050405020304" pitchFamily="18" charset="-34"/>
                </a:rPr>
                <a:t>Move (C,B)</a:t>
              </a:r>
              <a:endParaRPr lang="en-US" altLang="zh-CN" sz="1800" b="1" dirty="0">
                <a:solidFill>
                  <a:srgbClr val="2605A1"/>
                </a:solidFill>
                <a:latin typeface="Times New Roman" panose="02020603050405020304" pitchFamily="18" charset="0"/>
                <a:ea typeface="宋体" panose="02010600030101010101" pitchFamily="2" charset="-122"/>
                <a:cs typeface="Angsana New" panose="02020603050405020304" pitchFamily="18" charset="-34"/>
              </a:endParaRPr>
            </a:p>
          </p:txBody>
        </p:sp>
        <p:sp>
          <p:nvSpPr>
            <p:cNvPr id="51290" name="Line 1114"/>
            <p:cNvSpPr>
              <a:spLocks noChangeShapeType="1"/>
            </p:cNvSpPr>
            <p:nvPr/>
          </p:nvSpPr>
          <p:spPr bwMode="auto">
            <a:xfrm>
              <a:off x="12364" y="4544"/>
              <a:ext cx="0" cy="512"/>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291" name="Line 1115"/>
            <p:cNvSpPr>
              <a:spLocks noChangeShapeType="1"/>
            </p:cNvSpPr>
            <p:nvPr/>
          </p:nvSpPr>
          <p:spPr bwMode="auto">
            <a:xfrm>
              <a:off x="12395" y="5466"/>
              <a:ext cx="0" cy="512"/>
            </a:xfrm>
            <a:prstGeom prst="line">
              <a:avLst/>
            </a:prstGeom>
            <a:noFill/>
            <a:ln w="38100">
              <a:solidFill>
                <a:srgbClr val="000000"/>
              </a:solidFill>
              <a:rou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1292" name="Line 1116"/>
            <p:cNvSpPr>
              <a:spLocks noChangeShapeType="1"/>
            </p:cNvSpPr>
            <p:nvPr/>
          </p:nvSpPr>
          <p:spPr bwMode="auto">
            <a:xfrm flipH="1" flipV="1">
              <a:off x="8290" y="5211"/>
              <a:ext cx="4082" cy="767"/>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293" name="Line 1117"/>
            <p:cNvSpPr>
              <a:spLocks noChangeShapeType="1"/>
            </p:cNvSpPr>
            <p:nvPr/>
          </p:nvSpPr>
          <p:spPr bwMode="auto">
            <a:xfrm>
              <a:off x="7908" y="5287"/>
              <a:ext cx="0" cy="691"/>
            </a:xfrm>
            <a:prstGeom prst="line">
              <a:avLst/>
            </a:prstGeom>
            <a:noFill/>
            <a:ln w="38100">
              <a:solidFill>
                <a:srgbClr val="000000"/>
              </a:solidFill>
              <a:rou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1294" name="Line 1118"/>
            <p:cNvSpPr>
              <a:spLocks noChangeShapeType="1"/>
            </p:cNvSpPr>
            <p:nvPr/>
          </p:nvSpPr>
          <p:spPr bwMode="auto">
            <a:xfrm flipH="1" flipV="1">
              <a:off x="3008" y="5082"/>
              <a:ext cx="4869" cy="922"/>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nvGrpSpPr>
            <p:cNvPr id="51295" name="Group 1119"/>
            <p:cNvGrpSpPr/>
            <p:nvPr/>
          </p:nvGrpSpPr>
          <p:grpSpPr bwMode="auto">
            <a:xfrm rot="0">
              <a:off x="8181" y="4078"/>
              <a:ext cx="5215" cy="573"/>
              <a:chOff x="3192" y="1282"/>
              <a:chExt cx="1855" cy="262"/>
            </a:xfrm>
          </p:grpSpPr>
          <p:sp>
            <p:nvSpPr>
              <p:cNvPr id="51296" name="Text Box 1120"/>
              <p:cNvSpPr txBox="1">
                <a:spLocks noChangeArrowheads="1"/>
              </p:cNvSpPr>
              <p:nvPr/>
            </p:nvSpPr>
            <p:spPr bwMode="auto">
              <a:xfrm>
                <a:off x="4072" y="1282"/>
                <a:ext cx="97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a:solidFill>
                      <a:schemeClr val="tx1"/>
                    </a:solidFill>
                    <a:latin typeface="Times New Roman" panose="02020603050405020304" pitchFamily="18" charset="0"/>
                    <a:ea typeface="宋体" panose="02010600030101010101" pitchFamily="2" charset="-122"/>
                    <a:cs typeface="Angsana New" panose="02020603050405020304" pitchFamily="18" charset="-34"/>
                  </a:rPr>
                  <a:t>Hanio(1,C,A,B)</a:t>
                </a:r>
                <a:endParaRPr lang="en-US" altLang="zh-CN" sz="1800" b="1">
                  <a:solidFill>
                    <a:schemeClr val="tx1"/>
                  </a:solidFill>
                  <a:latin typeface="Times New Roman" panose="02020603050405020304" pitchFamily="18" charset="0"/>
                  <a:ea typeface="宋体" panose="02010600030101010101" pitchFamily="2" charset="-122"/>
                  <a:cs typeface="Angsana New" panose="02020603050405020304" pitchFamily="18" charset="-34"/>
                </a:endParaRPr>
              </a:p>
            </p:txBody>
          </p:sp>
          <p:sp>
            <p:nvSpPr>
              <p:cNvPr id="51297" name="Line 1121"/>
              <p:cNvSpPr>
                <a:spLocks noChangeShapeType="1"/>
              </p:cNvSpPr>
              <p:nvPr/>
            </p:nvSpPr>
            <p:spPr bwMode="auto">
              <a:xfrm flipV="1">
                <a:off x="3192" y="1425"/>
                <a:ext cx="865" cy="119"/>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51298" name="Text Box 1122"/>
            <p:cNvSpPr txBox="1">
              <a:spLocks noChangeArrowheads="1"/>
            </p:cNvSpPr>
            <p:nvPr/>
          </p:nvSpPr>
          <p:spPr bwMode="auto">
            <a:xfrm>
              <a:off x="1411" y="6494"/>
              <a:ext cx="2398"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a:latin typeface="Times New Roman" panose="02020603050405020304" pitchFamily="18" charset="0"/>
                  <a:ea typeface="宋体" panose="02010600030101010101" pitchFamily="2" charset="-122"/>
                  <a:cs typeface="Angsana New" panose="02020603050405020304" pitchFamily="18" charset="-34"/>
                </a:rPr>
                <a:t>Move (A,C)</a:t>
              </a:r>
              <a:endParaRPr lang="en-US" altLang="zh-CN" sz="1800" b="1">
                <a:latin typeface="Times New Roman" panose="02020603050405020304" pitchFamily="18" charset="0"/>
                <a:ea typeface="宋体" panose="02010600030101010101" pitchFamily="2" charset="-122"/>
                <a:cs typeface="Angsana New" panose="02020603050405020304" pitchFamily="18" charset="-34"/>
              </a:endParaRPr>
            </a:p>
          </p:txBody>
        </p:sp>
        <p:sp>
          <p:nvSpPr>
            <p:cNvPr id="51299" name="Text Box 1123"/>
            <p:cNvSpPr txBox="1">
              <a:spLocks noChangeArrowheads="1"/>
            </p:cNvSpPr>
            <p:nvPr/>
          </p:nvSpPr>
          <p:spPr bwMode="auto">
            <a:xfrm>
              <a:off x="880" y="8387"/>
              <a:ext cx="2741"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a:solidFill>
                    <a:schemeClr val="tx1"/>
                  </a:solidFill>
                  <a:latin typeface="Times New Roman" panose="02020603050405020304" pitchFamily="18" charset="0"/>
                  <a:ea typeface="宋体" panose="02010600030101010101" pitchFamily="2" charset="-122"/>
                  <a:cs typeface="Angsana New" panose="02020603050405020304" pitchFamily="18" charset="-34"/>
                </a:rPr>
                <a:t>Hanio(2,B,A,C)</a:t>
              </a:r>
              <a:endParaRPr lang="en-US" altLang="zh-CN" sz="1800" b="1">
                <a:solidFill>
                  <a:schemeClr val="tx1"/>
                </a:solidFill>
                <a:latin typeface="Times New Roman" panose="02020603050405020304" pitchFamily="18" charset="0"/>
                <a:ea typeface="宋体" panose="02010600030101010101" pitchFamily="2" charset="-122"/>
                <a:cs typeface="Angsana New" panose="02020603050405020304" pitchFamily="18" charset="-34"/>
              </a:endParaRPr>
            </a:p>
          </p:txBody>
        </p:sp>
        <p:sp>
          <p:nvSpPr>
            <p:cNvPr id="51300" name="Line 1124"/>
            <p:cNvSpPr>
              <a:spLocks noChangeShapeType="1"/>
            </p:cNvSpPr>
            <p:nvPr/>
          </p:nvSpPr>
          <p:spPr bwMode="auto">
            <a:xfrm>
              <a:off x="7759" y="6883"/>
              <a:ext cx="0" cy="512"/>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301" name="Text Box 1125"/>
            <p:cNvSpPr txBox="1">
              <a:spLocks noChangeArrowheads="1"/>
            </p:cNvSpPr>
            <p:nvPr/>
          </p:nvSpPr>
          <p:spPr bwMode="auto">
            <a:xfrm>
              <a:off x="6286" y="7414"/>
              <a:ext cx="2744"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dirty="0" err="1">
                  <a:solidFill>
                    <a:srgbClr val="2605A1"/>
                  </a:solidFill>
                  <a:latin typeface="Times New Roman" panose="02020603050405020304" pitchFamily="18" charset="0"/>
                  <a:ea typeface="宋体" panose="02010600030101010101" pitchFamily="2" charset="-122"/>
                  <a:cs typeface="Angsana New" panose="02020603050405020304" pitchFamily="18" charset="-34"/>
                </a:rPr>
                <a:t>Hanio</a:t>
              </a:r>
              <a:r>
                <a:rPr lang="en-US" altLang="zh-CN" sz="1800" b="1" dirty="0">
                  <a:solidFill>
                    <a:srgbClr val="2605A1"/>
                  </a:solidFill>
                  <a:latin typeface="Times New Roman" panose="02020603050405020304" pitchFamily="18" charset="0"/>
                  <a:ea typeface="宋体" panose="02010600030101010101" pitchFamily="2" charset="-122"/>
                  <a:cs typeface="Angsana New" panose="02020603050405020304" pitchFamily="18" charset="-34"/>
                </a:rPr>
                <a:t>(1,B,C,A)</a:t>
              </a:r>
              <a:endParaRPr lang="en-US" altLang="zh-CN" sz="1800" b="1" dirty="0">
                <a:solidFill>
                  <a:srgbClr val="2605A1"/>
                </a:solidFill>
                <a:latin typeface="Times New Roman" panose="02020603050405020304" pitchFamily="18" charset="0"/>
                <a:ea typeface="宋体" panose="02010600030101010101" pitchFamily="2" charset="-122"/>
                <a:cs typeface="Angsana New" panose="02020603050405020304" pitchFamily="18" charset="-34"/>
              </a:endParaRPr>
            </a:p>
          </p:txBody>
        </p:sp>
        <p:sp>
          <p:nvSpPr>
            <p:cNvPr id="51302" name="Line 1126"/>
            <p:cNvSpPr>
              <a:spLocks noChangeShapeType="1"/>
            </p:cNvSpPr>
            <p:nvPr/>
          </p:nvSpPr>
          <p:spPr bwMode="auto">
            <a:xfrm>
              <a:off x="12144" y="6780"/>
              <a:ext cx="0" cy="512"/>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nvGrpSpPr>
            <p:cNvPr id="51303" name="Group 1127"/>
            <p:cNvGrpSpPr/>
            <p:nvPr/>
          </p:nvGrpSpPr>
          <p:grpSpPr bwMode="auto">
            <a:xfrm rot="0">
              <a:off x="8006" y="7779"/>
              <a:ext cx="4138" cy="512"/>
              <a:chOff x="3130" y="2975"/>
              <a:chExt cx="1472" cy="234"/>
            </a:xfrm>
          </p:grpSpPr>
          <p:sp>
            <p:nvSpPr>
              <p:cNvPr id="51304" name="Line 1128"/>
              <p:cNvSpPr>
                <a:spLocks noChangeShapeType="1"/>
              </p:cNvSpPr>
              <p:nvPr/>
            </p:nvSpPr>
            <p:spPr bwMode="auto">
              <a:xfrm>
                <a:off x="4602" y="2975"/>
                <a:ext cx="0" cy="234"/>
              </a:xfrm>
              <a:prstGeom prst="line">
                <a:avLst/>
              </a:prstGeom>
              <a:noFill/>
              <a:ln w="38100">
                <a:solidFill>
                  <a:srgbClr val="000000"/>
                </a:solidFill>
                <a:rou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1305" name="Line 1129"/>
              <p:cNvSpPr>
                <a:spLocks noChangeShapeType="1"/>
              </p:cNvSpPr>
              <p:nvPr/>
            </p:nvSpPr>
            <p:spPr bwMode="auto">
              <a:xfrm flipH="1" flipV="1">
                <a:off x="3130" y="3010"/>
                <a:ext cx="1461" cy="199"/>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51306" name="Text Box 1130"/>
            <p:cNvSpPr txBox="1">
              <a:spLocks noChangeArrowheads="1"/>
            </p:cNvSpPr>
            <p:nvPr/>
          </p:nvSpPr>
          <p:spPr bwMode="auto">
            <a:xfrm>
              <a:off x="6508" y="8230"/>
              <a:ext cx="2401"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dirty="0">
                  <a:solidFill>
                    <a:srgbClr val="2605A1"/>
                  </a:solidFill>
                  <a:latin typeface="Times New Roman" panose="02020603050405020304" pitchFamily="18" charset="0"/>
                  <a:ea typeface="宋体" panose="02010600030101010101" pitchFamily="2" charset="-122"/>
                  <a:cs typeface="Angsana New" panose="02020603050405020304" pitchFamily="18" charset="-34"/>
                </a:rPr>
                <a:t>Move (B,C)</a:t>
              </a:r>
              <a:endParaRPr lang="en-US" altLang="zh-CN" sz="1800" b="1" dirty="0">
                <a:solidFill>
                  <a:srgbClr val="2605A1"/>
                </a:solidFill>
                <a:latin typeface="Times New Roman" panose="02020603050405020304" pitchFamily="18" charset="0"/>
                <a:ea typeface="宋体" panose="02010600030101010101" pitchFamily="2" charset="-122"/>
                <a:cs typeface="Angsana New" panose="02020603050405020304" pitchFamily="18" charset="-34"/>
              </a:endParaRPr>
            </a:p>
          </p:txBody>
        </p:sp>
        <p:sp>
          <p:nvSpPr>
            <p:cNvPr id="51307" name="Text Box 1131"/>
            <p:cNvSpPr txBox="1">
              <a:spLocks noChangeArrowheads="1"/>
            </p:cNvSpPr>
            <p:nvPr/>
          </p:nvSpPr>
          <p:spPr bwMode="auto">
            <a:xfrm>
              <a:off x="6289" y="8901"/>
              <a:ext cx="2744"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a:solidFill>
                    <a:srgbClr val="2605A1"/>
                  </a:solidFill>
                  <a:latin typeface="Times New Roman" panose="02020603050405020304" pitchFamily="18" charset="0"/>
                  <a:ea typeface="宋体" panose="02010600030101010101" pitchFamily="2" charset="-122"/>
                  <a:cs typeface="Angsana New" panose="02020603050405020304" pitchFamily="18" charset="-34"/>
                </a:rPr>
                <a:t>Hanio(1,A,B,C)</a:t>
              </a:r>
              <a:endParaRPr lang="en-US" altLang="zh-CN" sz="1800" b="1">
                <a:solidFill>
                  <a:srgbClr val="2605A1"/>
                </a:solidFill>
                <a:latin typeface="Times New Roman" panose="02020603050405020304" pitchFamily="18" charset="0"/>
                <a:ea typeface="宋体" panose="02010600030101010101" pitchFamily="2" charset="-122"/>
                <a:cs typeface="Angsana New" panose="02020603050405020304" pitchFamily="18" charset="-34"/>
              </a:endParaRPr>
            </a:p>
          </p:txBody>
        </p:sp>
        <p:grpSp>
          <p:nvGrpSpPr>
            <p:cNvPr id="51308" name="Group 1132"/>
            <p:cNvGrpSpPr/>
            <p:nvPr/>
          </p:nvGrpSpPr>
          <p:grpSpPr bwMode="auto">
            <a:xfrm rot="0">
              <a:off x="8032" y="6262"/>
              <a:ext cx="5347" cy="1209"/>
              <a:chOff x="3139" y="2281"/>
              <a:chExt cx="1902" cy="553"/>
            </a:xfrm>
          </p:grpSpPr>
          <p:sp>
            <p:nvSpPr>
              <p:cNvPr id="51309" name="Text Box 1133"/>
              <p:cNvSpPr txBox="1">
                <a:spLocks noChangeArrowheads="1"/>
              </p:cNvSpPr>
              <p:nvPr/>
            </p:nvSpPr>
            <p:spPr bwMode="auto">
              <a:xfrm>
                <a:off x="4066" y="2281"/>
                <a:ext cx="97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dirty="0" err="1">
                    <a:solidFill>
                      <a:schemeClr val="tx1"/>
                    </a:solidFill>
                    <a:latin typeface="Times New Roman" panose="02020603050405020304" pitchFamily="18" charset="0"/>
                    <a:ea typeface="宋体" panose="02010600030101010101" pitchFamily="2" charset="-122"/>
                    <a:cs typeface="Angsana New" panose="02020603050405020304" pitchFamily="18" charset="-34"/>
                  </a:rPr>
                  <a:t>Hanio</a:t>
                </a:r>
                <a:r>
                  <a:rPr lang="en-US" altLang="zh-CN" sz="1800" b="1" dirty="0">
                    <a:solidFill>
                      <a:schemeClr val="tx1"/>
                    </a:solidFill>
                    <a:latin typeface="Times New Roman" panose="02020603050405020304" pitchFamily="18" charset="0"/>
                    <a:ea typeface="宋体" panose="02010600030101010101" pitchFamily="2" charset="-122"/>
                    <a:cs typeface="Angsana New" panose="02020603050405020304" pitchFamily="18" charset="-34"/>
                  </a:rPr>
                  <a:t>(1,B,C,A)</a:t>
                </a:r>
                <a:endParaRPr lang="en-US" altLang="zh-CN" sz="1800" b="1" dirty="0">
                  <a:solidFill>
                    <a:schemeClr val="tx1"/>
                  </a:solidFill>
                  <a:latin typeface="Times New Roman" panose="02020603050405020304" pitchFamily="18" charset="0"/>
                  <a:ea typeface="宋体" panose="02010600030101010101" pitchFamily="2" charset="-122"/>
                  <a:cs typeface="Angsana New" panose="02020603050405020304" pitchFamily="18" charset="-34"/>
                </a:endParaRPr>
              </a:p>
            </p:txBody>
          </p:sp>
          <p:sp>
            <p:nvSpPr>
              <p:cNvPr id="51310" name="Line 1134"/>
              <p:cNvSpPr>
                <a:spLocks noChangeShapeType="1"/>
              </p:cNvSpPr>
              <p:nvPr/>
            </p:nvSpPr>
            <p:spPr bwMode="auto">
              <a:xfrm flipV="1">
                <a:off x="3139" y="2448"/>
                <a:ext cx="939" cy="386"/>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51311" name="Text Box 1135"/>
            <p:cNvSpPr txBox="1">
              <a:spLocks noChangeArrowheads="1"/>
            </p:cNvSpPr>
            <p:nvPr/>
          </p:nvSpPr>
          <p:spPr bwMode="auto">
            <a:xfrm>
              <a:off x="11014" y="9309"/>
              <a:ext cx="2328"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dirty="0">
                  <a:solidFill>
                    <a:srgbClr val="2605A1"/>
                  </a:solidFill>
                  <a:latin typeface="Times New Roman" panose="02020603050405020304" pitchFamily="18" charset="0"/>
                  <a:ea typeface="宋体" panose="02010600030101010101" pitchFamily="2" charset="-122"/>
                  <a:cs typeface="Angsana New" panose="02020603050405020304" pitchFamily="18" charset="-34"/>
                </a:rPr>
                <a:t>Move (A,C)</a:t>
              </a:r>
              <a:endParaRPr lang="en-US" altLang="zh-CN" sz="1800" b="1" dirty="0">
                <a:solidFill>
                  <a:srgbClr val="2605A1"/>
                </a:solidFill>
                <a:latin typeface="Times New Roman" panose="02020603050405020304" pitchFamily="18" charset="0"/>
                <a:ea typeface="宋体" panose="02010600030101010101" pitchFamily="2" charset="-122"/>
                <a:cs typeface="Angsana New" panose="02020603050405020304" pitchFamily="18" charset="-34"/>
              </a:endParaRPr>
            </a:p>
          </p:txBody>
        </p:sp>
        <p:sp>
          <p:nvSpPr>
            <p:cNvPr id="51312" name="Line 1136"/>
            <p:cNvSpPr>
              <a:spLocks noChangeShapeType="1"/>
            </p:cNvSpPr>
            <p:nvPr/>
          </p:nvSpPr>
          <p:spPr bwMode="auto">
            <a:xfrm>
              <a:off x="12144" y="8879"/>
              <a:ext cx="0" cy="512"/>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nvGrpSpPr>
            <p:cNvPr id="51313" name="Group 1137"/>
            <p:cNvGrpSpPr/>
            <p:nvPr/>
          </p:nvGrpSpPr>
          <p:grpSpPr bwMode="auto">
            <a:xfrm rot="0">
              <a:off x="8074" y="9493"/>
              <a:ext cx="4110" cy="846"/>
              <a:chOff x="3154" y="3759"/>
              <a:chExt cx="1462" cy="387"/>
            </a:xfrm>
          </p:grpSpPr>
          <p:sp>
            <p:nvSpPr>
              <p:cNvPr id="51314" name="Line 1138"/>
              <p:cNvSpPr>
                <a:spLocks noChangeShapeType="1"/>
              </p:cNvSpPr>
              <p:nvPr/>
            </p:nvSpPr>
            <p:spPr bwMode="auto">
              <a:xfrm>
                <a:off x="4614" y="3900"/>
                <a:ext cx="0" cy="234"/>
              </a:xfrm>
              <a:prstGeom prst="line">
                <a:avLst/>
              </a:prstGeom>
              <a:noFill/>
              <a:ln w="38100">
                <a:solidFill>
                  <a:srgbClr val="000000"/>
                </a:solidFill>
                <a:rou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1315" name="Line 1139"/>
              <p:cNvSpPr>
                <a:spLocks noChangeShapeType="1"/>
              </p:cNvSpPr>
              <p:nvPr/>
            </p:nvSpPr>
            <p:spPr bwMode="auto">
              <a:xfrm flipH="1" flipV="1">
                <a:off x="3154" y="3759"/>
                <a:ext cx="1462" cy="387"/>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1316" name="Group 1140"/>
            <p:cNvGrpSpPr/>
            <p:nvPr/>
          </p:nvGrpSpPr>
          <p:grpSpPr bwMode="auto">
            <a:xfrm rot="0">
              <a:off x="2415" y="6417"/>
              <a:ext cx="6646" cy="2026"/>
              <a:chOff x="1141" y="2352"/>
              <a:chExt cx="2364" cy="927"/>
            </a:xfrm>
          </p:grpSpPr>
          <p:sp>
            <p:nvSpPr>
              <p:cNvPr id="51317" name="Text Box 1141"/>
              <p:cNvSpPr txBox="1">
                <a:spLocks noChangeArrowheads="1"/>
              </p:cNvSpPr>
              <p:nvPr/>
            </p:nvSpPr>
            <p:spPr bwMode="auto">
              <a:xfrm>
                <a:off x="2530" y="2352"/>
                <a:ext cx="97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a:solidFill>
                      <a:schemeClr val="tx1"/>
                    </a:solidFill>
                    <a:latin typeface="Times New Roman" panose="02020603050405020304" pitchFamily="18" charset="0"/>
                    <a:ea typeface="宋体" panose="02010600030101010101" pitchFamily="2" charset="-122"/>
                    <a:cs typeface="Angsana New" panose="02020603050405020304" pitchFamily="18" charset="-34"/>
                  </a:rPr>
                  <a:t>Hanio(2,B,A,C)</a:t>
                </a:r>
                <a:endParaRPr lang="en-US" altLang="zh-CN" sz="1800" b="1">
                  <a:solidFill>
                    <a:schemeClr val="tx1"/>
                  </a:solidFill>
                  <a:latin typeface="Times New Roman" panose="02020603050405020304" pitchFamily="18" charset="0"/>
                  <a:ea typeface="宋体" panose="02010600030101010101" pitchFamily="2" charset="-122"/>
                  <a:cs typeface="Angsana New" panose="02020603050405020304" pitchFamily="18" charset="-34"/>
                </a:endParaRPr>
              </a:p>
            </p:txBody>
          </p:sp>
          <p:sp>
            <p:nvSpPr>
              <p:cNvPr id="51318" name="Line 1142"/>
              <p:cNvSpPr>
                <a:spLocks noChangeShapeType="1"/>
              </p:cNvSpPr>
              <p:nvPr/>
            </p:nvSpPr>
            <p:spPr bwMode="auto">
              <a:xfrm flipV="1">
                <a:off x="1141" y="2471"/>
                <a:ext cx="1352" cy="808"/>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51319" name="Text Box 1143"/>
            <p:cNvSpPr txBox="1">
              <a:spLocks noChangeArrowheads="1"/>
            </p:cNvSpPr>
            <p:nvPr/>
          </p:nvSpPr>
          <p:spPr bwMode="auto">
            <a:xfrm>
              <a:off x="11054" y="7261"/>
              <a:ext cx="2229"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a:solidFill>
                    <a:srgbClr val="2605A1"/>
                  </a:solidFill>
                  <a:latin typeface="Times New Roman" panose="02020603050405020304" pitchFamily="18" charset="0"/>
                  <a:ea typeface="宋体" panose="02010600030101010101" pitchFamily="2" charset="-122"/>
                  <a:cs typeface="Angsana New" panose="02020603050405020304" pitchFamily="18" charset="-34"/>
                </a:rPr>
                <a:t>Move (B,A)</a:t>
              </a:r>
              <a:endParaRPr lang="en-US" altLang="zh-CN" sz="1800" b="1">
                <a:solidFill>
                  <a:srgbClr val="2605A1"/>
                </a:solidFill>
                <a:latin typeface="Times New Roman" panose="02020603050405020304" pitchFamily="18" charset="0"/>
                <a:ea typeface="宋体" panose="02010600030101010101" pitchFamily="2" charset="-122"/>
                <a:cs typeface="Angsana New" panose="02020603050405020304" pitchFamily="18" charset="-34"/>
              </a:endParaRPr>
            </a:p>
          </p:txBody>
        </p:sp>
        <p:grpSp>
          <p:nvGrpSpPr>
            <p:cNvPr id="51320" name="Group 1144"/>
            <p:cNvGrpSpPr/>
            <p:nvPr/>
          </p:nvGrpSpPr>
          <p:grpSpPr bwMode="auto">
            <a:xfrm rot="0">
              <a:off x="2418" y="8853"/>
              <a:ext cx="5417" cy="1410"/>
              <a:chOff x="1142" y="3466"/>
              <a:chExt cx="1927" cy="645"/>
            </a:xfrm>
          </p:grpSpPr>
          <p:sp>
            <p:nvSpPr>
              <p:cNvPr id="51321" name="Line 1145"/>
              <p:cNvSpPr>
                <a:spLocks noChangeShapeType="1"/>
              </p:cNvSpPr>
              <p:nvPr/>
            </p:nvSpPr>
            <p:spPr bwMode="auto">
              <a:xfrm>
                <a:off x="3067" y="3794"/>
                <a:ext cx="0" cy="317"/>
              </a:xfrm>
              <a:prstGeom prst="line">
                <a:avLst/>
              </a:prstGeom>
              <a:noFill/>
              <a:ln w="38100">
                <a:solidFill>
                  <a:srgbClr val="000000"/>
                </a:solidFill>
                <a:rou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1322" name="Line 1146"/>
              <p:cNvSpPr>
                <a:spLocks noChangeShapeType="1"/>
              </p:cNvSpPr>
              <p:nvPr/>
            </p:nvSpPr>
            <p:spPr bwMode="auto">
              <a:xfrm flipH="1" flipV="1">
                <a:off x="1142" y="3466"/>
                <a:ext cx="1927" cy="645"/>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1323" name="Group 1147"/>
            <p:cNvGrpSpPr/>
            <p:nvPr/>
          </p:nvGrpSpPr>
          <p:grpSpPr bwMode="auto">
            <a:xfrm rot="0">
              <a:off x="8420" y="8413"/>
              <a:ext cx="4965" cy="496"/>
              <a:chOff x="3277" y="3265"/>
              <a:chExt cx="1766" cy="227"/>
            </a:xfrm>
          </p:grpSpPr>
          <p:sp>
            <p:nvSpPr>
              <p:cNvPr id="51324" name="Text Box 1148"/>
              <p:cNvSpPr txBox="1">
                <a:spLocks noChangeArrowheads="1"/>
              </p:cNvSpPr>
              <p:nvPr/>
            </p:nvSpPr>
            <p:spPr bwMode="auto">
              <a:xfrm>
                <a:off x="4068" y="3265"/>
                <a:ext cx="97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a:solidFill>
                      <a:schemeClr val="tx1"/>
                    </a:solidFill>
                    <a:latin typeface="Times New Roman" panose="02020603050405020304" pitchFamily="18" charset="0"/>
                    <a:ea typeface="宋体" panose="02010600030101010101" pitchFamily="2" charset="-122"/>
                    <a:cs typeface="Angsana New" panose="02020603050405020304" pitchFamily="18" charset="-34"/>
                  </a:rPr>
                  <a:t>Hanio(1,A,B,C)</a:t>
                </a:r>
                <a:endParaRPr lang="en-US" altLang="zh-CN" sz="1800" b="1">
                  <a:solidFill>
                    <a:schemeClr val="tx1"/>
                  </a:solidFill>
                  <a:latin typeface="Times New Roman" panose="02020603050405020304" pitchFamily="18" charset="0"/>
                  <a:ea typeface="宋体" panose="02010600030101010101" pitchFamily="2" charset="-122"/>
                  <a:cs typeface="Angsana New" panose="02020603050405020304" pitchFamily="18" charset="-34"/>
                </a:endParaRPr>
              </a:p>
            </p:txBody>
          </p:sp>
          <p:sp>
            <p:nvSpPr>
              <p:cNvPr id="51325" name="Line 1149"/>
              <p:cNvSpPr>
                <a:spLocks noChangeShapeType="1"/>
              </p:cNvSpPr>
              <p:nvPr/>
            </p:nvSpPr>
            <p:spPr bwMode="auto">
              <a:xfrm flipV="1">
                <a:off x="3277" y="3361"/>
                <a:ext cx="752" cy="131"/>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1326" name="Group 1150"/>
            <p:cNvGrpSpPr/>
            <p:nvPr/>
          </p:nvGrpSpPr>
          <p:grpSpPr bwMode="auto">
            <a:xfrm rot="0">
              <a:off x="1403" y="8973"/>
              <a:ext cx="1037" cy="1239"/>
              <a:chOff x="781" y="3521"/>
              <a:chExt cx="369" cy="567"/>
            </a:xfrm>
          </p:grpSpPr>
          <p:sp>
            <p:nvSpPr>
              <p:cNvPr id="51327" name="Line 1151"/>
              <p:cNvSpPr>
                <a:spLocks noChangeShapeType="1"/>
              </p:cNvSpPr>
              <p:nvPr/>
            </p:nvSpPr>
            <p:spPr bwMode="auto">
              <a:xfrm>
                <a:off x="810" y="3833"/>
                <a:ext cx="28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28" name="Line 1152"/>
              <p:cNvSpPr>
                <a:spLocks noChangeShapeType="1"/>
              </p:cNvSpPr>
              <p:nvPr/>
            </p:nvSpPr>
            <p:spPr bwMode="auto">
              <a:xfrm>
                <a:off x="952" y="3521"/>
                <a:ext cx="0" cy="3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29" name="Text Box 1153"/>
              <p:cNvSpPr txBox="1">
                <a:spLocks noChangeArrowheads="1"/>
              </p:cNvSpPr>
              <p:nvPr/>
            </p:nvSpPr>
            <p:spPr bwMode="auto">
              <a:xfrm>
                <a:off x="781" y="3889"/>
                <a:ext cx="369"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pPr>
                <a:r>
                  <a:rPr lang="zh-CN" altLang="en-US" b="1">
                    <a:solidFill>
                      <a:schemeClr val="tx1"/>
                    </a:solidFill>
                    <a:latin typeface="Times New Roman" panose="02020603050405020304" pitchFamily="18" charset="0"/>
                    <a:ea typeface="宋体" panose="02010600030101010101" pitchFamily="2" charset="-122"/>
                  </a:rPr>
                  <a:t>结束</a:t>
                </a:r>
                <a:endParaRPr lang="zh-CN" altLang="en-US" b="1">
                  <a:solidFill>
                    <a:schemeClr val="tx1"/>
                  </a:solidFill>
                  <a:latin typeface="Times New Roman" panose="02020603050405020304" pitchFamily="18" charset="0"/>
                  <a:ea typeface="宋体" panose="02010600030101010101" pitchFamily="2" charset="-122"/>
                </a:endParaRPr>
              </a:p>
            </p:txBody>
          </p:sp>
        </p:grpSp>
      </p:grpSp>
      <p:sp>
        <p:nvSpPr>
          <p:cNvPr id="28676" name="Text Box 4"/>
          <p:cNvSpPr>
            <a:spLocks noChangeArrowheads="1"/>
          </p:cNvSpPr>
          <p:nvPr/>
        </p:nvSpPr>
        <p:spPr bwMode="auto">
          <a:xfrm>
            <a:off x="1207309" y="122665"/>
            <a:ext cx="6625903" cy="706755"/>
          </a:xfrm>
          <a:prstGeom prst="rect">
            <a:avLst/>
          </a:prstGeom>
          <a:noFill/>
          <a:ln w="9525">
            <a:noFill/>
          </a:ln>
        </p:spPr>
        <p:txBody>
          <a:bodyPr vert="horz" wrap="square" lIns="91440" tIns="45720" rIns="91440" bIns="45720" numCol="1" rtlCol="0" anchor="ctr" anchorCtr="0" compatLnSpc="0">
            <a:normAutofit/>
          </a:bodyPr>
          <a:lstStyle/>
          <a:p>
            <a:pPr lvl="0" indent="-342900" algn="ctr">
              <a:spcBef>
                <a:spcPct val="20000"/>
              </a:spcBef>
            </a:pPr>
            <a:r>
              <a:rPr kumimoji="1" lang="en-US" altLang="zh-CN" sz="4000" b="1" kern="0" dirty="0" smtClean="0">
                <a:solidFill>
                  <a:schemeClr val="bg1"/>
                </a:solidFill>
                <a:latin typeface="黑体" panose="02010609060101010101" pitchFamily="49" charset="-122"/>
                <a:ea typeface="黑体" panose="02010609060101010101" pitchFamily="49" charset="-122"/>
                <a:cs typeface="+mj-cs"/>
                <a:sym typeface="+mn-ea"/>
              </a:rPr>
              <a:t>4.1.3  递归函数的执行过程 </a:t>
            </a:r>
            <a:endParaRPr kumimoji="1" lang="en-US" altLang="zh-CN" sz="4000" b="1" kern="0" dirty="0" smtClean="0">
              <a:solidFill>
                <a:schemeClr val="bg1"/>
              </a:solidFill>
              <a:latin typeface="黑体" panose="02010609060101010101" pitchFamily="49" charset="-122"/>
              <a:ea typeface="黑体" panose="02010609060101010101" pitchFamily="49" charset="-122"/>
              <a:cs typeface="+mj-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5"/>
          <p:cNvSpPr txBox="1">
            <a:spLocks noChangeArrowheads="1"/>
          </p:cNvSpPr>
          <p:nvPr/>
        </p:nvSpPr>
        <p:spPr bwMode="auto">
          <a:xfrm>
            <a:off x="373698" y="211773"/>
            <a:ext cx="81534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kumimoji="1" sz="4000" b="1">
                <a:solidFill>
                  <a:srgbClr val="A50021"/>
                </a:solidFill>
                <a:latin typeface="黑体" panose="02010609060101010101" pitchFamily="49" charset="-122"/>
                <a:ea typeface="黑体" panose="02010609060101010101" pitchFamily="49" charset="-122"/>
              </a:defRPr>
            </a:lvl1pPr>
          </a:lstStyle>
          <a:p>
            <a:pPr algn="ctr"/>
            <a:r>
              <a:rPr lang="zh-CN" altLang="en-US" dirty="0">
                <a:solidFill>
                  <a:schemeClr val="bg1"/>
                </a:solidFill>
                <a:cs typeface="黑体" panose="02010609060101010101" pitchFamily="49" charset="-122"/>
              </a:rPr>
              <a:t>分治法 </a:t>
            </a:r>
            <a:endParaRPr lang="zh-CN" altLang="en-US" dirty="0">
              <a:solidFill>
                <a:schemeClr val="bg1"/>
              </a:solidFill>
              <a:cs typeface="黑体" panose="02010609060101010101" pitchFamily="49" charset="-122"/>
            </a:endParaRPr>
          </a:p>
        </p:txBody>
      </p:sp>
      <p:sp>
        <p:nvSpPr>
          <p:cNvPr id="3079" name="Text Box 7"/>
          <p:cNvSpPr txBox="1">
            <a:spLocks noChangeArrowheads="1"/>
          </p:cNvSpPr>
          <p:nvPr/>
        </p:nvSpPr>
        <p:spPr bwMode="auto">
          <a:xfrm>
            <a:off x="540039" y="1729096"/>
            <a:ext cx="8064500" cy="3149600"/>
          </a:xfrm>
          <a:prstGeom prst="rect">
            <a:avLst/>
          </a:prstGeom>
          <a:noFill/>
          <a:ln w="9525">
            <a:noFill/>
            <a:miter lim="800000"/>
          </a:ln>
          <a:effectLst/>
        </p:spPr>
        <p:txBody>
          <a:bodyPr>
            <a:spAutoFit/>
          </a:bodyPr>
          <a:p>
            <a:pPr>
              <a:lnSpc>
                <a:spcPct val="110000"/>
              </a:lnSpc>
              <a:spcBef>
                <a:spcPct val="50000"/>
              </a:spcBef>
            </a:pPr>
            <a:r>
              <a:rPr lang="zh-CN" altLang="en-US" sz="2800" b="1" dirty="0">
                <a:latin typeface="宋体" panose="02010600030101010101" pitchFamily="2" charset="-122"/>
                <a:cs typeface="Times New Roman" panose="02020603050405020304" pitchFamily="18" charset="0"/>
              </a:rPr>
              <a:t>对于一个规模为</a:t>
            </a:r>
            <a:r>
              <a:rPr lang="en-US" altLang="zh-CN" sz="2800" b="1" i="1" dirty="0">
                <a:latin typeface="宋体" panose="02010600030101010101" pitchFamily="2" charset="-122"/>
                <a:cs typeface="Times New Roman" panose="02020603050405020304" pitchFamily="18" charset="0"/>
              </a:rPr>
              <a:t>n</a:t>
            </a:r>
            <a:r>
              <a:rPr lang="zh-CN" altLang="en-US" sz="2800" b="1" dirty="0">
                <a:latin typeface="宋体" panose="02010600030101010101" pitchFamily="2" charset="-122"/>
                <a:cs typeface="Times New Roman" panose="02020603050405020304" pitchFamily="18" charset="0"/>
              </a:rPr>
              <a:t>的问题，若该问题可以容易地解决（比如说规模</a:t>
            </a:r>
            <a:r>
              <a:rPr lang="en-US" altLang="zh-CN" sz="2800" b="1" i="1" dirty="0">
                <a:latin typeface="宋体" panose="02010600030101010101" pitchFamily="2" charset="-122"/>
                <a:cs typeface="Times New Roman" panose="02020603050405020304" pitchFamily="18" charset="0"/>
              </a:rPr>
              <a:t>n</a:t>
            </a:r>
            <a:r>
              <a:rPr lang="zh-CN" altLang="en-US" sz="2800" b="1" dirty="0">
                <a:latin typeface="宋体" panose="02010600030101010101" pitchFamily="2" charset="-122"/>
                <a:cs typeface="Times New Roman" panose="02020603050405020304" pitchFamily="18" charset="0"/>
              </a:rPr>
              <a:t>较小）则直接解决，否则将其</a:t>
            </a:r>
            <a:r>
              <a:rPr lang="zh-CN" altLang="en-US" sz="2800" b="1" dirty="0">
                <a:solidFill>
                  <a:srgbClr val="3907F1"/>
                </a:solidFill>
                <a:latin typeface="宋体" panose="02010600030101010101" pitchFamily="2" charset="-122"/>
                <a:cs typeface="Times New Roman" panose="02020603050405020304" pitchFamily="18" charset="0"/>
              </a:rPr>
              <a:t>分解</a:t>
            </a:r>
            <a:r>
              <a:rPr lang="zh-CN" altLang="en-US" sz="2800" b="1" dirty="0">
                <a:latin typeface="宋体" panose="02010600030101010101" pitchFamily="2" charset="-122"/>
                <a:cs typeface="Times New Roman" panose="02020603050405020304" pitchFamily="18" charset="0"/>
              </a:rPr>
              <a:t>为</a:t>
            </a:r>
            <a:r>
              <a:rPr lang="en-US" altLang="zh-CN" sz="2800" b="1" i="1" dirty="0">
                <a:latin typeface="宋体" panose="02010600030101010101" pitchFamily="2" charset="-122"/>
                <a:cs typeface="Times New Roman" panose="02020603050405020304" pitchFamily="18" charset="0"/>
              </a:rPr>
              <a:t>k</a:t>
            </a:r>
            <a:r>
              <a:rPr lang="zh-CN" altLang="en-US" sz="2800" b="1" dirty="0">
                <a:latin typeface="宋体" panose="02010600030101010101" pitchFamily="2" charset="-122"/>
                <a:cs typeface="Times New Roman" panose="02020603050405020304" pitchFamily="18" charset="0"/>
              </a:rPr>
              <a:t>个规模较小的</a:t>
            </a:r>
            <a:r>
              <a:rPr lang="zh-CN" altLang="en-US" sz="2800" b="1" dirty="0">
                <a:solidFill>
                  <a:srgbClr val="3907F1"/>
                </a:solidFill>
                <a:latin typeface="宋体" panose="02010600030101010101" pitchFamily="2" charset="-122"/>
                <a:cs typeface="Times New Roman" panose="02020603050405020304" pitchFamily="18" charset="0"/>
              </a:rPr>
              <a:t>子问题</a:t>
            </a:r>
            <a:r>
              <a:rPr lang="zh-CN" altLang="en-US" sz="2800" b="1" dirty="0">
                <a:latin typeface="宋体" panose="02010600030101010101" pitchFamily="2" charset="-122"/>
                <a:cs typeface="Times New Roman" panose="02020603050405020304" pitchFamily="18" charset="0"/>
              </a:rPr>
              <a:t>，这些子问题互相独立且与原问题形式相同，</a:t>
            </a:r>
            <a:r>
              <a:rPr lang="zh-CN" altLang="en-US" sz="2800" b="1" dirty="0">
                <a:solidFill>
                  <a:srgbClr val="3907F1"/>
                </a:solidFill>
                <a:latin typeface="宋体" panose="02010600030101010101" pitchFamily="2" charset="-122"/>
                <a:cs typeface="Times New Roman" panose="02020603050405020304" pitchFamily="18" charset="0"/>
              </a:rPr>
              <a:t>递归</a:t>
            </a:r>
            <a:r>
              <a:rPr lang="zh-CN" altLang="en-US" sz="2800" b="1" dirty="0">
                <a:latin typeface="宋体" panose="02010600030101010101" pitchFamily="2" charset="-122"/>
                <a:cs typeface="Times New Roman" panose="02020603050405020304" pitchFamily="18" charset="0"/>
              </a:rPr>
              <a:t>地</a:t>
            </a:r>
            <a:r>
              <a:rPr lang="zh-CN" altLang="en-US" sz="2800" b="1" dirty="0">
                <a:solidFill>
                  <a:srgbClr val="3907F1"/>
                </a:solidFill>
                <a:latin typeface="宋体" panose="02010600030101010101" pitchFamily="2" charset="-122"/>
                <a:cs typeface="Times New Roman" panose="02020603050405020304" pitchFamily="18" charset="0"/>
              </a:rPr>
              <a:t>求解</a:t>
            </a:r>
            <a:r>
              <a:rPr lang="zh-CN" altLang="en-US" sz="2800" b="1" dirty="0">
                <a:latin typeface="宋体" panose="02010600030101010101" pitchFamily="2" charset="-122"/>
                <a:cs typeface="Times New Roman" panose="02020603050405020304" pitchFamily="18" charset="0"/>
              </a:rPr>
              <a:t>这些子问题，然后将各子问题的解</a:t>
            </a:r>
            <a:r>
              <a:rPr lang="zh-CN" altLang="en-US" sz="2800" b="1" dirty="0">
                <a:solidFill>
                  <a:srgbClr val="3907F1"/>
                </a:solidFill>
                <a:latin typeface="宋体" panose="02010600030101010101" pitchFamily="2" charset="-122"/>
                <a:cs typeface="Times New Roman" panose="02020603050405020304" pitchFamily="18" charset="0"/>
              </a:rPr>
              <a:t>合并</a:t>
            </a:r>
            <a:r>
              <a:rPr lang="zh-CN" altLang="en-US" sz="2800" b="1" dirty="0">
                <a:latin typeface="宋体" panose="02010600030101010101" pitchFamily="2" charset="-122"/>
                <a:cs typeface="Times New Roman" panose="02020603050405020304" pitchFamily="18" charset="0"/>
              </a:rPr>
              <a:t>得到原问题的解。</a:t>
            </a:r>
            <a:endParaRPr lang="zh-CN" altLang="en-US" sz="2800" b="1" dirty="0">
              <a:latin typeface="宋体" panose="02010600030101010101" pitchFamily="2" charset="-122"/>
              <a:cs typeface="Times New Roman" panose="02020603050405020304" pitchFamily="18" charset="0"/>
            </a:endParaRPr>
          </a:p>
          <a:p>
            <a:pPr>
              <a:lnSpc>
                <a:spcPct val="110000"/>
              </a:lnSpc>
              <a:spcBef>
                <a:spcPct val="50000"/>
              </a:spcBef>
            </a:pPr>
            <a:r>
              <a:rPr lang="zh-CN" altLang="en-US" sz="2800" b="1" dirty="0">
                <a:latin typeface="宋体" panose="02010600030101010101" pitchFamily="2" charset="-122"/>
                <a:cs typeface="Times New Roman" panose="02020603050405020304" pitchFamily="18" charset="0"/>
              </a:rPr>
              <a:t>这种算法设计策略叫做</a:t>
            </a:r>
            <a:r>
              <a:rPr lang="zh-CN" altLang="en-US" sz="2800" b="1" dirty="0">
                <a:solidFill>
                  <a:srgbClr val="CC0099"/>
                </a:solidFill>
                <a:latin typeface="宋体" panose="02010600030101010101" pitchFamily="2" charset="-122"/>
                <a:cs typeface="Times New Roman" panose="02020603050405020304" pitchFamily="18" charset="0"/>
              </a:rPr>
              <a:t>分治法</a:t>
            </a:r>
            <a:r>
              <a:rPr lang="zh-CN" altLang="en-US" sz="2800" b="1" dirty="0">
                <a:latin typeface="宋体" panose="02010600030101010101" pitchFamily="2" charset="-122"/>
                <a:cs typeface="Times New Roman" panose="02020603050405020304" pitchFamily="18" charset="0"/>
              </a:rPr>
              <a:t>。</a:t>
            </a:r>
            <a:endParaRPr lang="zh-CN" altLang="en-US" sz="2800" b="1" dirty="0">
              <a:latin typeface="宋体" panose="02010600030101010101" pitchFamily="2" charset="-122"/>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026"/>
          <p:cNvSpPr txBox="1">
            <a:spLocks noChangeArrowheads="1"/>
          </p:cNvSpPr>
          <p:nvPr/>
        </p:nvSpPr>
        <p:spPr bwMode="auto">
          <a:xfrm>
            <a:off x="175895" y="1063625"/>
            <a:ext cx="8908415"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0000"/>
              </a:lnSpc>
              <a:spcBef>
                <a:spcPct val="50000"/>
              </a:spcBef>
            </a:pPr>
            <a:r>
              <a:rPr kumimoji="1" lang="zh-CN" altLang="en-US" sz="2000" b="1">
                <a:solidFill>
                  <a:srgbClr val="000000"/>
                </a:solidFill>
                <a:latin typeface="宋体" panose="02010600030101010101" pitchFamily="2" charset="-122"/>
              </a:rPr>
              <a:t>汉诺塔算法</a:t>
            </a:r>
            <a:r>
              <a:rPr kumimoji="1" lang="zh-CN" altLang="en-US" sz="2000" b="1">
                <a:solidFill>
                  <a:schemeClr val="tx1"/>
                </a:solidFill>
                <a:latin typeface="宋体" panose="02010600030101010101" pitchFamily="2" charset="-122"/>
              </a:rPr>
              <a:t>在执行过程中工作栈的变化，其中栈元素的结构为（返回地址，</a:t>
            </a:r>
            <a:r>
              <a:rPr kumimoji="1" lang="en-US" altLang="zh-CN" sz="2000" b="1">
                <a:solidFill>
                  <a:schemeClr val="tx1"/>
                </a:solidFill>
                <a:latin typeface="宋体" panose="02010600030101010101" pitchFamily="2" charset="-122"/>
              </a:rPr>
              <a:t>n</a:t>
            </a:r>
            <a:r>
              <a:rPr kumimoji="1" lang="zh-CN" altLang="en-US" sz="2000" b="1">
                <a:solidFill>
                  <a:schemeClr val="tx1"/>
                </a:solidFill>
                <a:latin typeface="宋体" panose="02010600030101010101" pitchFamily="2" charset="-122"/>
              </a:rPr>
              <a:t>值，</a:t>
            </a:r>
            <a:r>
              <a:rPr kumimoji="1" lang="en-US" altLang="zh-CN" sz="2000" b="1">
                <a:solidFill>
                  <a:schemeClr val="tx1"/>
                </a:solidFill>
                <a:latin typeface="宋体" panose="02010600030101010101" pitchFamily="2" charset="-122"/>
              </a:rPr>
              <a:t>A</a:t>
            </a:r>
            <a:r>
              <a:rPr kumimoji="1" lang="zh-CN" altLang="en-US" sz="2000" b="1">
                <a:solidFill>
                  <a:schemeClr val="tx1"/>
                </a:solidFill>
                <a:latin typeface="宋体" panose="02010600030101010101" pitchFamily="2" charset="-122"/>
              </a:rPr>
              <a:t>值，</a:t>
            </a:r>
            <a:r>
              <a:rPr kumimoji="1" lang="en-US" altLang="zh-CN" sz="2000" b="1">
                <a:solidFill>
                  <a:schemeClr val="tx1"/>
                </a:solidFill>
                <a:latin typeface="宋体" panose="02010600030101010101" pitchFamily="2" charset="-122"/>
              </a:rPr>
              <a:t>B</a:t>
            </a:r>
            <a:r>
              <a:rPr kumimoji="1" lang="zh-CN" altLang="en-US" sz="2000" b="1">
                <a:solidFill>
                  <a:schemeClr val="tx1"/>
                </a:solidFill>
                <a:latin typeface="宋体" panose="02010600030101010101" pitchFamily="2" charset="-122"/>
              </a:rPr>
              <a:t>值，</a:t>
            </a:r>
            <a:r>
              <a:rPr kumimoji="1" lang="en-US" altLang="zh-CN" sz="2000" b="1">
                <a:solidFill>
                  <a:schemeClr val="tx1"/>
                </a:solidFill>
                <a:latin typeface="宋体" panose="02010600030101010101" pitchFamily="2" charset="-122"/>
              </a:rPr>
              <a:t>C</a:t>
            </a:r>
            <a:r>
              <a:rPr kumimoji="1" lang="zh-CN" altLang="en-US" sz="2000" b="1">
                <a:solidFill>
                  <a:schemeClr val="tx1"/>
                </a:solidFill>
                <a:latin typeface="宋体" panose="02010600030101010101" pitchFamily="2" charset="-122"/>
              </a:rPr>
              <a:t>值），返回地址对应算法中语句的行号。</a:t>
            </a:r>
            <a:endParaRPr kumimoji="1" lang="zh-CN" altLang="en-US" sz="2000" b="1">
              <a:solidFill>
                <a:schemeClr val="tx1"/>
              </a:solidFill>
              <a:latin typeface="宋体" panose="02010600030101010101" pitchFamily="2" charset="-122"/>
            </a:endParaRPr>
          </a:p>
        </p:txBody>
      </p:sp>
      <p:grpSp>
        <p:nvGrpSpPr>
          <p:cNvPr id="53251" name="Group 1027"/>
          <p:cNvGrpSpPr/>
          <p:nvPr/>
        </p:nvGrpSpPr>
        <p:grpSpPr bwMode="auto">
          <a:xfrm>
            <a:off x="388620" y="2049780"/>
            <a:ext cx="8424863" cy="4797425"/>
            <a:chOff x="1252" y="5777"/>
            <a:chExt cx="7575" cy="5034"/>
          </a:xfrm>
        </p:grpSpPr>
        <p:sp>
          <p:nvSpPr>
            <p:cNvPr id="53252" name="Text Box 1028"/>
            <p:cNvSpPr txBox="1">
              <a:spLocks noChangeArrowheads="1"/>
            </p:cNvSpPr>
            <p:nvPr/>
          </p:nvSpPr>
          <p:spPr bwMode="auto">
            <a:xfrm>
              <a:off x="1821" y="10226"/>
              <a:ext cx="525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a:solidFill>
                    <a:schemeClr val="tx1"/>
                  </a:solidFill>
                  <a:latin typeface="Times New Roman" panose="02020603050405020304" pitchFamily="18" charset="0"/>
                  <a:ea typeface="宋体" panose="02010600030101010101" pitchFamily="2" charset="-122"/>
                </a:rPr>
                <a:t>⑾                           ⑿                          ⒀                       ⒁</a:t>
              </a:r>
              <a:endParaRPr lang="en-US" altLang="zh-CN" sz="1800" b="1">
                <a:solidFill>
                  <a:schemeClr val="tx1"/>
                </a:solidFill>
                <a:latin typeface="Times New Roman" panose="02020603050405020304" pitchFamily="18" charset="0"/>
                <a:ea typeface="宋体" panose="02010600030101010101" pitchFamily="2" charset="-122"/>
              </a:endParaRPr>
            </a:p>
          </p:txBody>
        </p:sp>
        <p:sp>
          <p:nvSpPr>
            <p:cNvPr id="53253" name="Text Box 1029"/>
            <p:cNvSpPr txBox="1">
              <a:spLocks noChangeArrowheads="1"/>
            </p:cNvSpPr>
            <p:nvPr/>
          </p:nvSpPr>
          <p:spPr bwMode="auto">
            <a:xfrm>
              <a:off x="1807" y="8639"/>
              <a:ext cx="678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a:solidFill>
                    <a:schemeClr val="tx1"/>
                  </a:solidFill>
                  <a:latin typeface="Times New Roman" panose="02020603050405020304" pitchFamily="18" charset="0"/>
                  <a:ea typeface="宋体" panose="02010600030101010101" pitchFamily="2" charset="-122"/>
                </a:rPr>
                <a:t>⑹                            ⑺                         ⑻                           ⑼                        ⑽</a:t>
              </a:r>
              <a:endParaRPr lang="en-US" altLang="zh-CN" sz="1800" b="1">
                <a:solidFill>
                  <a:schemeClr val="tx1"/>
                </a:solidFill>
                <a:latin typeface="Times New Roman" panose="02020603050405020304" pitchFamily="18" charset="0"/>
                <a:ea typeface="宋体" panose="02010600030101010101" pitchFamily="2" charset="-122"/>
              </a:endParaRPr>
            </a:p>
          </p:txBody>
        </p:sp>
        <p:sp>
          <p:nvSpPr>
            <p:cNvPr id="53254" name="Text Box 1030"/>
            <p:cNvSpPr txBox="1">
              <a:spLocks noChangeArrowheads="1"/>
            </p:cNvSpPr>
            <p:nvPr/>
          </p:nvSpPr>
          <p:spPr bwMode="auto">
            <a:xfrm>
              <a:off x="1821" y="7034"/>
              <a:ext cx="696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a:solidFill>
                    <a:schemeClr val="tx1"/>
                  </a:solidFill>
                  <a:latin typeface="Times New Roman" panose="02020603050405020304" pitchFamily="18" charset="0"/>
                  <a:ea typeface="宋体" panose="02010600030101010101" pitchFamily="2" charset="-122"/>
                </a:rPr>
                <a:t>⑴                          ⑵                           ⑶                          ⑷                         ⑸</a:t>
              </a:r>
              <a:endParaRPr lang="en-US" altLang="zh-CN" sz="1800" b="1">
                <a:solidFill>
                  <a:schemeClr val="tx1"/>
                </a:solidFill>
                <a:latin typeface="Times New Roman" panose="02020603050405020304" pitchFamily="18" charset="0"/>
                <a:ea typeface="宋体" panose="02010600030101010101" pitchFamily="2" charset="-122"/>
              </a:endParaRPr>
            </a:p>
          </p:txBody>
        </p:sp>
        <p:sp>
          <p:nvSpPr>
            <p:cNvPr id="53255" name="Text Box 1031"/>
            <p:cNvSpPr txBox="1">
              <a:spLocks noChangeArrowheads="1"/>
            </p:cNvSpPr>
            <p:nvPr/>
          </p:nvSpPr>
          <p:spPr bwMode="auto">
            <a:xfrm>
              <a:off x="1266" y="5777"/>
              <a:ext cx="1380" cy="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10800"/>
            <a:lstStyle/>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5, 3, A, B, C</a:t>
              </a:r>
              <a:endParaRPr lang="en-US" altLang="zh-CN" sz="1800" b="1">
                <a:solidFill>
                  <a:schemeClr val="tx1"/>
                </a:solidFill>
                <a:latin typeface="Times New Roman" panose="02020603050405020304" pitchFamily="18" charset="0"/>
                <a:ea typeface="宋体" panose="02010600030101010101" pitchFamily="2" charset="-122"/>
              </a:endParaRPr>
            </a:p>
          </p:txBody>
        </p:sp>
        <p:sp>
          <p:nvSpPr>
            <p:cNvPr id="53256" name="Line 1032"/>
            <p:cNvSpPr>
              <a:spLocks noChangeShapeType="1"/>
            </p:cNvSpPr>
            <p:nvPr/>
          </p:nvSpPr>
          <p:spPr bwMode="auto">
            <a:xfrm>
              <a:off x="1282" y="667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57" name="Line 1033"/>
            <p:cNvSpPr>
              <a:spLocks noChangeShapeType="1"/>
            </p:cNvSpPr>
            <p:nvPr/>
          </p:nvSpPr>
          <p:spPr bwMode="auto">
            <a:xfrm>
              <a:off x="1298" y="637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58" name="Line 1034"/>
            <p:cNvSpPr>
              <a:spLocks noChangeShapeType="1"/>
            </p:cNvSpPr>
            <p:nvPr/>
          </p:nvSpPr>
          <p:spPr bwMode="auto">
            <a:xfrm>
              <a:off x="1298" y="607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59" name="Text Box 1035"/>
            <p:cNvSpPr txBox="1">
              <a:spLocks noChangeArrowheads="1"/>
            </p:cNvSpPr>
            <p:nvPr/>
          </p:nvSpPr>
          <p:spPr bwMode="auto">
            <a:xfrm>
              <a:off x="2826" y="5777"/>
              <a:ext cx="1380" cy="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10800"/>
            <a:lstStyle/>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5, 2, A, C, B</a:t>
              </a:r>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5, 3, A, B, C</a:t>
              </a:r>
              <a:endParaRPr lang="en-US" altLang="zh-CN" sz="1800" b="1">
                <a:solidFill>
                  <a:schemeClr val="tx1"/>
                </a:solidFill>
                <a:latin typeface="Times New Roman" panose="02020603050405020304" pitchFamily="18" charset="0"/>
                <a:ea typeface="宋体" panose="02010600030101010101" pitchFamily="2" charset="-122"/>
              </a:endParaRPr>
            </a:p>
          </p:txBody>
        </p:sp>
        <p:sp>
          <p:nvSpPr>
            <p:cNvPr id="53260" name="Line 1036"/>
            <p:cNvSpPr>
              <a:spLocks noChangeShapeType="1"/>
            </p:cNvSpPr>
            <p:nvPr/>
          </p:nvSpPr>
          <p:spPr bwMode="auto">
            <a:xfrm>
              <a:off x="2842" y="667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61" name="Line 1037"/>
            <p:cNvSpPr>
              <a:spLocks noChangeShapeType="1"/>
            </p:cNvSpPr>
            <p:nvPr/>
          </p:nvSpPr>
          <p:spPr bwMode="auto">
            <a:xfrm>
              <a:off x="2858" y="637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62" name="Line 1038"/>
            <p:cNvSpPr>
              <a:spLocks noChangeShapeType="1"/>
            </p:cNvSpPr>
            <p:nvPr/>
          </p:nvSpPr>
          <p:spPr bwMode="auto">
            <a:xfrm>
              <a:off x="2858" y="607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63" name="Text Box 1039"/>
            <p:cNvSpPr txBox="1">
              <a:spLocks noChangeArrowheads="1"/>
            </p:cNvSpPr>
            <p:nvPr/>
          </p:nvSpPr>
          <p:spPr bwMode="auto">
            <a:xfrm>
              <a:off x="4370" y="5777"/>
              <a:ext cx="1380" cy="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10800"/>
            <a:lstStyle/>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5, 1, A, B, C</a:t>
              </a:r>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5, 2, A, C, B</a:t>
              </a:r>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5, 3, A, B, C</a:t>
              </a:r>
              <a:endParaRPr lang="en-US" altLang="zh-CN" sz="1800" b="1">
                <a:solidFill>
                  <a:schemeClr val="tx1"/>
                </a:solidFill>
                <a:latin typeface="Times New Roman" panose="02020603050405020304" pitchFamily="18" charset="0"/>
                <a:ea typeface="宋体" panose="02010600030101010101" pitchFamily="2" charset="-122"/>
              </a:endParaRPr>
            </a:p>
          </p:txBody>
        </p:sp>
        <p:sp>
          <p:nvSpPr>
            <p:cNvPr id="53264" name="Line 1040"/>
            <p:cNvSpPr>
              <a:spLocks noChangeShapeType="1"/>
            </p:cNvSpPr>
            <p:nvPr/>
          </p:nvSpPr>
          <p:spPr bwMode="auto">
            <a:xfrm>
              <a:off x="4386" y="667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65" name="Line 1041"/>
            <p:cNvSpPr>
              <a:spLocks noChangeShapeType="1"/>
            </p:cNvSpPr>
            <p:nvPr/>
          </p:nvSpPr>
          <p:spPr bwMode="auto">
            <a:xfrm>
              <a:off x="4402" y="637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66" name="Line 1042"/>
            <p:cNvSpPr>
              <a:spLocks noChangeShapeType="1"/>
            </p:cNvSpPr>
            <p:nvPr/>
          </p:nvSpPr>
          <p:spPr bwMode="auto">
            <a:xfrm>
              <a:off x="4402" y="607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67" name="Text Box 1043"/>
            <p:cNvSpPr txBox="1">
              <a:spLocks noChangeArrowheads="1"/>
            </p:cNvSpPr>
            <p:nvPr/>
          </p:nvSpPr>
          <p:spPr bwMode="auto">
            <a:xfrm>
              <a:off x="5900" y="5792"/>
              <a:ext cx="1380" cy="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10800"/>
            <a:lstStyle/>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5, 2, A, C, B</a:t>
              </a:r>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5, 3, A, B, C</a:t>
              </a:r>
              <a:endParaRPr lang="en-US" altLang="zh-CN" sz="1800" b="1">
                <a:solidFill>
                  <a:schemeClr val="tx1"/>
                </a:solidFill>
                <a:latin typeface="Times New Roman" panose="02020603050405020304" pitchFamily="18" charset="0"/>
                <a:ea typeface="宋体" panose="02010600030101010101" pitchFamily="2" charset="-122"/>
              </a:endParaRPr>
            </a:p>
          </p:txBody>
        </p:sp>
        <p:sp>
          <p:nvSpPr>
            <p:cNvPr id="53268" name="Line 1044"/>
            <p:cNvSpPr>
              <a:spLocks noChangeShapeType="1"/>
            </p:cNvSpPr>
            <p:nvPr/>
          </p:nvSpPr>
          <p:spPr bwMode="auto">
            <a:xfrm>
              <a:off x="5916" y="6692"/>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69" name="Line 1045"/>
            <p:cNvSpPr>
              <a:spLocks noChangeShapeType="1"/>
            </p:cNvSpPr>
            <p:nvPr/>
          </p:nvSpPr>
          <p:spPr bwMode="auto">
            <a:xfrm>
              <a:off x="5932" y="6392"/>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70" name="Line 1046"/>
            <p:cNvSpPr>
              <a:spLocks noChangeShapeType="1"/>
            </p:cNvSpPr>
            <p:nvPr/>
          </p:nvSpPr>
          <p:spPr bwMode="auto">
            <a:xfrm>
              <a:off x="5932" y="6092"/>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71" name="Text Box 1047"/>
            <p:cNvSpPr txBox="1">
              <a:spLocks noChangeArrowheads="1"/>
            </p:cNvSpPr>
            <p:nvPr/>
          </p:nvSpPr>
          <p:spPr bwMode="auto">
            <a:xfrm>
              <a:off x="7413" y="5792"/>
              <a:ext cx="1380" cy="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10800"/>
            <a:lstStyle/>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7, 1, C, A, B</a:t>
              </a:r>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5, 2, A, C, B</a:t>
              </a:r>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5, 3, A, B, C</a:t>
              </a:r>
              <a:endParaRPr lang="en-US" altLang="zh-CN" sz="1800" b="1">
                <a:solidFill>
                  <a:schemeClr val="tx1"/>
                </a:solidFill>
                <a:latin typeface="Times New Roman" panose="02020603050405020304" pitchFamily="18" charset="0"/>
                <a:ea typeface="宋体" panose="02010600030101010101" pitchFamily="2" charset="-122"/>
              </a:endParaRPr>
            </a:p>
          </p:txBody>
        </p:sp>
        <p:sp>
          <p:nvSpPr>
            <p:cNvPr id="53272" name="Line 1048"/>
            <p:cNvSpPr>
              <a:spLocks noChangeShapeType="1"/>
            </p:cNvSpPr>
            <p:nvPr/>
          </p:nvSpPr>
          <p:spPr bwMode="auto">
            <a:xfrm>
              <a:off x="7429" y="6692"/>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73" name="Line 1049"/>
            <p:cNvSpPr>
              <a:spLocks noChangeShapeType="1"/>
            </p:cNvSpPr>
            <p:nvPr/>
          </p:nvSpPr>
          <p:spPr bwMode="auto">
            <a:xfrm>
              <a:off x="7445" y="6392"/>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74" name="Line 1050"/>
            <p:cNvSpPr>
              <a:spLocks noChangeShapeType="1"/>
            </p:cNvSpPr>
            <p:nvPr/>
          </p:nvSpPr>
          <p:spPr bwMode="auto">
            <a:xfrm>
              <a:off x="7445" y="6092"/>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75" name="Text Box 1051"/>
            <p:cNvSpPr txBox="1">
              <a:spLocks noChangeArrowheads="1"/>
            </p:cNvSpPr>
            <p:nvPr/>
          </p:nvSpPr>
          <p:spPr bwMode="auto">
            <a:xfrm>
              <a:off x="1252" y="7352"/>
              <a:ext cx="1380" cy="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10800"/>
            <a:lstStyle/>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5, 2, A, C, B</a:t>
              </a:r>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5, 3, A, B, C</a:t>
              </a:r>
              <a:endParaRPr lang="en-US" altLang="zh-CN" sz="1800" b="1">
                <a:solidFill>
                  <a:schemeClr val="tx1"/>
                </a:solidFill>
                <a:latin typeface="Times New Roman" panose="02020603050405020304" pitchFamily="18" charset="0"/>
                <a:ea typeface="宋体" panose="02010600030101010101" pitchFamily="2" charset="-122"/>
              </a:endParaRPr>
            </a:p>
          </p:txBody>
        </p:sp>
        <p:sp>
          <p:nvSpPr>
            <p:cNvPr id="53276" name="Line 1052"/>
            <p:cNvSpPr>
              <a:spLocks noChangeShapeType="1"/>
            </p:cNvSpPr>
            <p:nvPr/>
          </p:nvSpPr>
          <p:spPr bwMode="auto">
            <a:xfrm>
              <a:off x="1268" y="8252"/>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77" name="Line 1053"/>
            <p:cNvSpPr>
              <a:spLocks noChangeShapeType="1"/>
            </p:cNvSpPr>
            <p:nvPr/>
          </p:nvSpPr>
          <p:spPr bwMode="auto">
            <a:xfrm>
              <a:off x="1284" y="7952"/>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78" name="Line 1054"/>
            <p:cNvSpPr>
              <a:spLocks noChangeShapeType="1"/>
            </p:cNvSpPr>
            <p:nvPr/>
          </p:nvSpPr>
          <p:spPr bwMode="auto">
            <a:xfrm>
              <a:off x="1284" y="7652"/>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79" name="Text Box 1055"/>
            <p:cNvSpPr txBox="1">
              <a:spLocks noChangeArrowheads="1"/>
            </p:cNvSpPr>
            <p:nvPr/>
          </p:nvSpPr>
          <p:spPr bwMode="auto">
            <a:xfrm>
              <a:off x="2826" y="7352"/>
              <a:ext cx="1380" cy="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10800"/>
            <a:lstStyle/>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5, 3, A, B, C</a:t>
              </a:r>
              <a:endParaRPr lang="en-US" altLang="zh-CN" sz="1800" b="1">
                <a:solidFill>
                  <a:schemeClr val="tx1"/>
                </a:solidFill>
                <a:latin typeface="Times New Roman" panose="02020603050405020304" pitchFamily="18" charset="0"/>
                <a:ea typeface="宋体" panose="02010600030101010101" pitchFamily="2" charset="-122"/>
              </a:endParaRPr>
            </a:p>
          </p:txBody>
        </p:sp>
        <p:sp>
          <p:nvSpPr>
            <p:cNvPr id="53280" name="Line 1056"/>
            <p:cNvSpPr>
              <a:spLocks noChangeShapeType="1"/>
            </p:cNvSpPr>
            <p:nvPr/>
          </p:nvSpPr>
          <p:spPr bwMode="auto">
            <a:xfrm>
              <a:off x="2842" y="8252"/>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81" name="Line 1057"/>
            <p:cNvSpPr>
              <a:spLocks noChangeShapeType="1"/>
            </p:cNvSpPr>
            <p:nvPr/>
          </p:nvSpPr>
          <p:spPr bwMode="auto">
            <a:xfrm>
              <a:off x="2858" y="7952"/>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82" name="Line 1058"/>
            <p:cNvSpPr>
              <a:spLocks noChangeShapeType="1"/>
            </p:cNvSpPr>
            <p:nvPr/>
          </p:nvSpPr>
          <p:spPr bwMode="auto">
            <a:xfrm>
              <a:off x="2858" y="7652"/>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83" name="Text Box 1059"/>
            <p:cNvSpPr txBox="1">
              <a:spLocks noChangeArrowheads="1"/>
            </p:cNvSpPr>
            <p:nvPr/>
          </p:nvSpPr>
          <p:spPr bwMode="auto">
            <a:xfrm>
              <a:off x="4371" y="7367"/>
              <a:ext cx="1380" cy="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10800"/>
            <a:lstStyle/>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7, 2, B, A, C</a:t>
              </a:r>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5, 3, A, B, C</a:t>
              </a:r>
              <a:endParaRPr lang="en-US" altLang="zh-CN" sz="1800" b="1">
                <a:solidFill>
                  <a:schemeClr val="tx1"/>
                </a:solidFill>
                <a:latin typeface="Times New Roman" panose="02020603050405020304" pitchFamily="18" charset="0"/>
                <a:ea typeface="宋体" panose="02010600030101010101" pitchFamily="2" charset="-122"/>
              </a:endParaRPr>
            </a:p>
          </p:txBody>
        </p:sp>
        <p:sp>
          <p:nvSpPr>
            <p:cNvPr id="53284" name="Line 1060"/>
            <p:cNvSpPr>
              <a:spLocks noChangeShapeType="1"/>
            </p:cNvSpPr>
            <p:nvPr/>
          </p:nvSpPr>
          <p:spPr bwMode="auto">
            <a:xfrm>
              <a:off x="4387" y="826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85" name="Line 1061"/>
            <p:cNvSpPr>
              <a:spLocks noChangeShapeType="1"/>
            </p:cNvSpPr>
            <p:nvPr/>
          </p:nvSpPr>
          <p:spPr bwMode="auto">
            <a:xfrm>
              <a:off x="4403" y="796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86" name="Line 1062"/>
            <p:cNvSpPr>
              <a:spLocks noChangeShapeType="1"/>
            </p:cNvSpPr>
            <p:nvPr/>
          </p:nvSpPr>
          <p:spPr bwMode="auto">
            <a:xfrm>
              <a:off x="4403" y="766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87" name="Text Box 1063"/>
            <p:cNvSpPr txBox="1">
              <a:spLocks noChangeArrowheads="1"/>
            </p:cNvSpPr>
            <p:nvPr/>
          </p:nvSpPr>
          <p:spPr bwMode="auto">
            <a:xfrm>
              <a:off x="5903" y="7367"/>
              <a:ext cx="1380" cy="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10800"/>
            <a:lstStyle/>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5, 1, B, C, A</a:t>
              </a:r>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7, 2, B, A, C</a:t>
              </a:r>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5, 3, A, B, C</a:t>
              </a:r>
              <a:endParaRPr lang="en-US" altLang="zh-CN" sz="1800" b="1">
                <a:solidFill>
                  <a:schemeClr val="tx1"/>
                </a:solidFill>
                <a:latin typeface="Times New Roman" panose="02020603050405020304" pitchFamily="18" charset="0"/>
                <a:ea typeface="宋体" panose="02010600030101010101" pitchFamily="2" charset="-122"/>
              </a:endParaRPr>
            </a:p>
          </p:txBody>
        </p:sp>
        <p:sp>
          <p:nvSpPr>
            <p:cNvPr id="53288" name="Line 1064"/>
            <p:cNvSpPr>
              <a:spLocks noChangeShapeType="1"/>
            </p:cNvSpPr>
            <p:nvPr/>
          </p:nvSpPr>
          <p:spPr bwMode="auto">
            <a:xfrm>
              <a:off x="5919" y="826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89" name="Line 1065"/>
            <p:cNvSpPr>
              <a:spLocks noChangeShapeType="1"/>
            </p:cNvSpPr>
            <p:nvPr/>
          </p:nvSpPr>
          <p:spPr bwMode="auto">
            <a:xfrm>
              <a:off x="5935" y="796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90" name="Line 1066"/>
            <p:cNvSpPr>
              <a:spLocks noChangeShapeType="1"/>
            </p:cNvSpPr>
            <p:nvPr/>
          </p:nvSpPr>
          <p:spPr bwMode="auto">
            <a:xfrm>
              <a:off x="5935" y="766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91" name="Text Box 1067"/>
            <p:cNvSpPr txBox="1">
              <a:spLocks noChangeArrowheads="1"/>
            </p:cNvSpPr>
            <p:nvPr/>
          </p:nvSpPr>
          <p:spPr bwMode="auto">
            <a:xfrm>
              <a:off x="7447" y="7382"/>
              <a:ext cx="1380" cy="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10800"/>
            <a:lstStyle/>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7, 2, B, A, C</a:t>
              </a:r>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5, 3, A, B, C</a:t>
              </a:r>
              <a:endParaRPr lang="en-US" altLang="zh-CN" sz="1800" b="1">
                <a:solidFill>
                  <a:schemeClr val="tx1"/>
                </a:solidFill>
                <a:latin typeface="Times New Roman" panose="02020603050405020304" pitchFamily="18" charset="0"/>
                <a:ea typeface="宋体" panose="02010600030101010101" pitchFamily="2" charset="-122"/>
              </a:endParaRPr>
            </a:p>
          </p:txBody>
        </p:sp>
        <p:sp>
          <p:nvSpPr>
            <p:cNvPr id="53292" name="Line 1068"/>
            <p:cNvSpPr>
              <a:spLocks noChangeShapeType="1"/>
            </p:cNvSpPr>
            <p:nvPr/>
          </p:nvSpPr>
          <p:spPr bwMode="auto">
            <a:xfrm>
              <a:off x="7463" y="8282"/>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93" name="Line 1069"/>
            <p:cNvSpPr>
              <a:spLocks noChangeShapeType="1"/>
            </p:cNvSpPr>
            <p:nvPr/>
          </p:nvSpPr>
          <p:spPr bwMode="auto">
            <a:xfrm>
              <a:off x="7479" y="7982"/>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94" name="Line 1070"/>
            <p:cNvSpPr>
              <a:spLocks noChangeShapeType="1"/>
            </p:cNvSpPr>
            <p:nvPr/>
          </p:nvSpPr>
          <p:spPr bwMode="auto">
            <a:xfrm>
              <a:off x="7479" y="7682"/>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95" name="Text Box 1071"/>
            <p:cNvSpPr txBox="1">
              <a:spLocks noChangeArrowheads="1"/>
            </p:cNvSpPr>
            <p:nvPr/>
          </p:nvSpPr>
          <p:spPr bwMode="auto">
            <a:xfrm>
              <a:off x="1254" y="8957"/>
              <a:ext cx="1380" cy="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10800"/>
            <a:lstStyle/>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7, 1, A, B, C</a:t>
              </a:r>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7, 2, B, A, C</a:t>
              </a:r>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5, 3, A, B, C</a:t>
              </a:r>
              <a:endParaRPr lang="en-US" altLang="zh-CN" sz="1800" b="1">
                <a:solidFill>
                  <a:schemeClr val="tx1"/>
                </a:solidFill>
                <a:latin typeface="Times New Roman" panose="02020603050405020304" pitchFamily="18" charset="0"/>
                <a:ea typeface="宋体" panose="02010600030101010101" pitchFamily="2" charset="-122"/>
              </a:endParaRPr>
            </a:p>
          </p:txBody>
        </p:sp>
        <p:sp>
          <p:nvSpPr>
            <p:cNvPr id="53296" name="Line 1072"/>
            <p:cNvSpPr>
              <a:spLocks noChangeShapeType="1"/>
            </p:cNvSpPr>
            <p:nvPr/>
          </p:nvSpPr>
          <p:spPr bwMode="auto">
            <a:xfrm>
              <a:off x="1270" y="985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97" name="Line 1073"/>
            <p:cNvSpPr>
              <a:spLocks noChangeShapeType="1"/>
            </p:cNvSpPr>
            <p:nvPr/>
          </p:nvSpPr>
          <p:spPr bwMode="auto">
            <a:xfrm>
              <a:off x="1286" y="955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98" name="Line 1074"/>
            <p:cNvSpPr>
              <a:spLocks noChangeShapeType="1"/>
            </p:cNvSpPr>
            <p:nvPr/>
          </p:nvSpPr>
          <p:spPr bwMode="auto">
            <a:xfrm>
              <a:off x="1286" y="925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99" name="Text Box 1075"/>
            <p:cNvSpPr txBox="1">
              <a:spLocks noChangeArrowheads="1"/>
            </p:cNvSpPr>
            <p:nvPr/>
          </p:nvSpPr>
          <p:spPr bwMode="auto">
            <a:xfrm>
              <a:off x="2815" y="8957"/>
              <a:ext cx="1380" cy="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10800"/>
            <a:lstStyle/>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7, 2, B, A, C</a:t>
              </a:r>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5, 3, A, B, C</a:t>
              </a:r>
              <a:endParaRPr lang="en-US" altLang="zh-CN" sz="1800" b="1">
                <a:solidFill>
                  <a:schemeClr val="tx1"/>
                </a:solidFill>
                <a:latin typeface="Times New Roman" panose="02020603050405020304" pitchFamily="18" charset="0"/>
                <a:ea typeface="宋体" panose="02010600030101010101" pitchFamily="2" charset="-122"/>
              </a:endParaRPr>
            </a:p>
          </p:txBody>
        </p:sp>
        <p:sp>
          <p:nvSpPr>
            <p:cNvPr id="53300" name="Line 1076"/>
            <p:cNvSpPr>
              <a:spLocks noChangeShapeType="1"/>
            </p:cNvSpPr>
            <p:nvPr/>
          </p:nvSpPr>
          <p:spPr bwMode="auto">
            <a:xfrm>
              <a:off x="2831" y="985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301" name="Line 1077"/>
            <p:cNvSpPr>
              <a:spLocks noChangeShapeType="1"/>
            </p:cNvSpPr>
            <p:nvPr/>
          </p:nvSpPr>
          <p:spPr bwMode="auto">
            <a:xfrm>
              <a:off x="2847" y="955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302" name="Line 1078"/>
            <p:cNvSpPr>
              <a:spLocks noChangeShapeType="1"/>
            </p:cNvSpPr>
            <p:nvPr/>
          </p:nvSpPr>
          <p:spPr bwMode="auto">
            <a:xfrm>
              <a:off x="2847" y="925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303" name="Text Box 1079"/>
            <p:cNvSpPr txBox="1">
              <a:spLocks noChangeArrowheads="1"/>
            </p:cNvSpPr>
            <p:nvPr/>
          </p:nvSpPr>
          <p:spPr bwMode="auto">
            <a:xfrm>
              <a:off x="4358" y="8957"/>
              <a:ext cx="1380" cy="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10800"/>
            <a:lstStyle/>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r>
                <a:rPr lang="en-US" altLang="zh-CN" sz="1800" b="1">
                  <a:solidFill>
                    <a:schemeClr val="tx1"/>
                  </a:solidFill>
                  <a:latin typeface="Times New Roman" panose="02020603050405020304" pitchFamily="18" charset="0"/>
                  <a:ea typeface="宋体" panose="02010600030101010101" pitchFamily="2" charset="-122"/>
                </a:rPr>
                <a:t>5, 3, A, B, C</a:t>
              </a:r>
              <a:endParaRPr lang="en-US" altLang="zh-CN" sz="1800" b="1">
                <a:solidFill>
                  <a:schemeClr val="tx1"/>
                </a:solidFill>
                <a:latin typeface="Times New Roman" panose="02020603050405020304" pitchFamily="18" charset="0"/>
                <a:ea typeface="宋体" panose="02010600030101010101" pitchFamily="2" charset="-122"/>
              </a:endParaRPr>
            </a:p>
          </p:txBody>
        </p:sp>
        <p:sp>
          <p:nvSpPr>
            <p:cNvPr id="53304" name="Line 1080"/>
            <p:cNvSpPr>
              <a:spLocks noChangeShapeType="1"/>
            </p:cNvSpPr>
            <p:nvPr/>
          </p:nvSpPr>
          <p:spPr bwMode="auto">
            <a:xfrm>
              <a:off x="4374" y="985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305" name="Line 1081"/>
            <p:cNvSpPr>
              <a:spLocks noChangeShapeType="1"/>
            </p:cNvSpPr>
            <p:nvPr/>
          </p:nvSpPr>
          <p:spPr bwMode="auto">
            <a:xfrm>
              <a:off x="4390" y="955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306" name="Line 1082"/>
            <p:cNvSpPr>
              <a:spLocks noChangeShapeType="1"/>
            </p:cNvSpPr>
            <p:nvPr/>
          </p:nvSpPr>
          <p:spPr bwMode="auto">
            <a:xfrm>
              <a:off x="4390" y="925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307" name="Text Box 1083"/>
            <p:cNvSpPr txBox="1">
              <a:spLocks noChangeArrowheads="1"/>
            </p:cNvSpPr>
            <p:nvPr/>
          </p:nvSpPr>
          <p:spPr bwMode="auto">
            <a:xfrm>
              <a:off x="5904" y="8957"/>
              <a:ext cx="1380" cy="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10800"/>
            <a:lstStyle/>
            <a:p>
              <a:pPr algn="just" eaLnBrk="0" hangingPunct="0">
                <a:lnSpc>
                  <a:spcPct val="120000"/>
                </a:lnSpc>
              </a:pPr>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lnSpc>
                  <a:spcPct val="120000"/>
                </a:lnSpc>
              </a:pPr>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lnSpc>
                  <a:spcPct val="120000"/>
                </a:lnSpc>
              </a:pPr>
              <a:endParaRPr lang="en-US" altLang="zh-CN" sz="1800" b="1">
                <a:solidFill>
                  <a:schemeClr val="tx1"/>
                </a:solidFill>
                <a:latin typeface="Times New Roman" panose="02020603050405020304" pitchFamily="18" charset="0"/>
                <a:ea typeface="宋体" panose="02010600030101010101" pitchFamily="2" charset="-122"/>
              </a:endParaRPr>
            </a:p>
            <a:p>
              <a:pPr algn="just" eaLnBrk="0" hangingPunct="0">
                <a:lnSpc>
                  <a:spcPct val="120000"/>
                </a:lnSpc>
              </a:pPr>
              <a:endParaRPr lang="en-US" altLang="zh-CN" sz="1800" b="1">
                <a:solidFill>
                  <a:schemeClr val="tx1"/>
                </a:solidFill>
                <a:latin typeface="Times New Roman" panose="02020603050405020304" pitchFamily="18" charset="0"/>
                <a:ea typeface="宋体" panose="02010600030101010101" pitchFamily="2" charset="-122"/>
              </a:endParaRPr>
            </a:p>
          </p:txBody>
        </p:sp>
        <p:sp>
          <p:nvSpPr>
            <p:cNvPr id="53308" name="Line 1084"/>
            <p:cNvSpPr>
              <a:spLocks noChangeShapeType="1"/>
            </p:cNvSpPr>
            <p:nvPr/>
          </p:nvSpPr>
          <p:spPr bwMode="auto">
            <a:xfrm>
              <a:off x="5920" y="985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309" name="Line 1085"/>
            <p:cNvSpPr>
              <a:spLocks noChangeShapeType="1"/>
            </p:cNvSpPr>
            <p:nvPr/>
          </p:nvSpPr>
          <p:spPr bwMode="auto">
            <a:xfrm>
              <a:off x="5936" y="955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310" name="Line 1086"/>
            <p:cNvSpPr>
              <a:spLocks noChangeShapeType="1"/>
            </p:cNvSpPr>
            <p:nvPr/>
          </p:nvSpPr>
          <p:spPr bwMode="auto">
            <a:xfrm>
              <a:off x="5936" y="9257"/>
              <a:ext cx="134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311" name="Text Box 1087"/>
            <p:cNvSpPr txBox="1">
              <a:spLocks noChangeArrowheads="1"/>
            </p:cNvSpPr>
            <p:nvPr/>
          </p:nvSpPr>
          <p:spPr bwMode="auto">
            <a:xfrm>
              <a:off x="2767" y="10556"/>
              <a:ext cx="462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endParaRPr lang="zh-CN" altLang="zh-CN" sz="1800" b="1">
                <a:solidFill>
                  <a:schemeClr val="tx1"/>
                </a:solidFill>
                <a:latin typeface="Times New Roman" panose="02020603050405020304" pitchFamily="18" charset="0"/>
                <a:ea typeface="宋体" panose="02010600030101010101" pitchFamily="2" charset="-122"/>
              </a:endParaRPr>
            </a:p>
          </p:txBody>
        </p:sp>
      </p:grpSp>
      <p:sp>
        <p:nvSpPr>
          <p:cNvPr id="64" name="Text Box 2"/>
          <p:cNvSpPr txBox="1">
            <a:spLocks noChangeArrowheads="1"/>
          </p:cNvSpPr>
          <p:nvPr/>
        </p:nvSpPr>
        <p:spPr bwMode="auto">
          <a:xfrm>
            <a:off x="344736" y="186477"/>
            <a:ext cx="8352928"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ctr" eaLnBrk="0" hangingPunct="0">
              <a:spcBef>
                <a:spcPct val="50000"/>
              </a:spcBef>
              <a:defRPr kumimoji="1" sz="4000" b="1">
                <a:solidFill>
                  <a:srgbClr val="A50021"/>
                </a:solidFill>
                <a:latin typeface="黑体" panose="02010609060101010101" pitchFamily="49" charset="-122"/>
                <a:ea typeface="黑体" panose="02010609060101010101" pitchFamily="49" charset="-122"/>
              </a:defRPr>
            </a:lvl1pPr>
            <a:lvl2pPr algn="ctr" eaLnBrk="0" hangingPunct="0">
              <a:defRPr sz="4400">
                <a:solidFill>
                  <a:schemeClr val="tx2"/>
                </a:solidFill>
                <a:latin typeface="Arial" panose="020B0604020202020204" pitchFamily="34" charset="0"/>
              </a:defRPr>
            </a:lvl2pPr>
            <a:lvl3pPr algn="ctr" eaLnBrk="0" hangingPunct="0">
              <a:defRPr sz="4400">
                <a:solidFill>
                  <a:schemeClr val="tx2"/>
                </a:solidFill>
                <a:latin typeface="Arial" panose="020B0604020202020204" pitchFamily="34" charset="0"/>
              </a:defRPr>
            </a:lvl3pPr>
            <a:lvl4pPr algn="ctr" eaLnBrk="0" hangingPunct="0">
              <a:defRPr sz="4400">
                <a:solidFill>
                  <a:schemeClr val="tx2"/>
                </a:solidFill>
                <a:latin typeface="Arial" panose="020B0604020202020204" pitchFamily="34" charset="0"/>
              </a:defRPr>
            </a:lvl4pPr>
            <a:lvl5pPr algn="ctr" eaLnBrk="0" hangingPunct="0">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zh-CN" sz="3600" dirty="0">
                <a:solidFill>
                  <a:schemeClr val="bg1"/>
                </a:solidFill>
              </a:rPr>
              <a:t>4.1.3  </a:t>
            </a:r>
            <a:r>
              <a:rPr lang="zh-CN" altLang="en-US" sz="3600" dirty="0">
                <a:solidFill>
                  <a:schemeClr val="bg1"/>
                </a:solidFill>
              </a:rPr>
              <a:t>递归函数的执行过程 </a:t>
            </a:r>
            <a:endParaRPr lang="zh-CN" altLang="en-US" sz="36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p:cNvSpPr>
          <p:nvPr>
            <p:ph type="body" idx="1"/>
          </p:nvPr>
        </p:nvSpPr>
        <p:spPr>
          <a:xfrm>
            <a:off x="179705" y="1142365"/>
            <a:ext cx="8785225" cy="1863090"/>
          </a:xfrm>
        </p:spPr>
        <p:txBody>
          <a:bodyPr/>
          <a:lstStyle/>
          <a:p>
            <a:pPr>
              <a:buFont typeface="Wingdings 2" panose="05020102010507070707" pitchFamily="18" charset="2"/>
              <a:buNone/>
            </a:pPr>
            <a:r>
              <a:rPr lang="zh-CN" altLang="en-US" sz="2400" b="1" dirty="0" smtClean="0">
                <a:solidFill>
                  <a:srgbClr val="CC0099"/>
                </a:solidFill>
                <a:latin typeface="+mn-ea"/>
              </a:rPr>
              <a:t>优点</a:t>
            </a:r>
            <a:r>
              <a:rPr lang="zh-CN" altLang="en-US" sz="2400" b="1" dirty="0" smtClean="0">
                <a:latin typeface="+mn-ea"/>
              </a:rPr>
              <a:t>：</a:t>
            </a:r>
            <a:endParaRPr lang="zh-CN" altLang="en-US" sz="2400" b="1" dirty="0" smtClean="0">
              <a:latin typeface="+mn-ea"/>
            </a:endParaRPr>
          </a:p>
          <a:p>
            <a:r>
              <a:rPr lang="zh-CN" altLang="en-US" sz="2400" b="1" dirty="0" smtClean="0">
                <a:latin typeface="+mn-ea"/>
              </a:rPr>
              <a:t>递归过程结构清晰</a:t>
            </a:r>
            <a:endParaRPr lang="zh-CN" altLang="en-US" sz="2400" b="1" dirty="0" smtClean="0">
              <a:latin typeface="+mn-ea"/>
            </a:endParaRPr>
          </a:p>
          <a:p>
            <a:r>
              <a:rPr lang="zh-CN" altLang="en-US" sz="2400" b="1" dirty="0" smtClean="0">
                <a:latin typeface="+mn-ea"/>
              </a:rPr>
              <a:t>程序可读性强</a:t>
            </a:r>
            <a:endParaRPr lang="zh-CN" altLang="en-US" sz="2400" b="1" dirty="0" smtClean="0">
              <a:latin typeface="+mn-ea"/>
            </a:endParaRPr>
          </a:p>
          <a:p>
            <a:r>
              <a:rPr lang="zh-CN" altLang="en-US" sz="2400" b="1" dirty="0" smtClean="0">
                <a:latin typeface="+mn-ea"/>
                <a:sym typeface="+mn-ea"/>
              </a:rPr>
              <a:t>容易用数学归纳法来证明</a:t>
            </a:r>
            <a:r>
              <a:rPr lang="zh-CN" altLang="en-US" sz="2400" b="1" dirty="0" smtClean="0">
                <a:latin typeface="+mn-ea"/>
              </a:rPr>
              <a:t>算法的正确性</a:t>
            </a:r>
            <a:endParaRPr lang="zh-CN" altLang="en-US" sz="2400" b="1" dirty="0" smtClean="0">
              <a:latin typeface="+mn-ea"/>
            </a:endParaRPr>
          </a:p>
          <a:p>
            <a:pPr>
              <a:buFont typeface="Wingdings 2" panose="05020102010507070707" pitchFamily="18" charset="2"/>
              <a:buNone/>
            </a:pPr>
            <a:endParaRPr lang="zh-CN" altLang="en-US" sz="2400" b="1" dirty="0" smtClean="0">
              <a:latin typeface="+mn-ea"/>
            </a:endParaRPr>
          </a:p>
        </p:txBody>
      </p:sp>
      <p:sp>
        <p:nvSpPr>
          <p:cNvPr id="7" name="文本框 6"/>
          <p:cNvSpPr txBox="1"/>
          <p:nvPr/>
        </p:nvSpPr>
        <p:spPr bwMode="auto">
          <a:xfrm>
            <a:off x="417830" y="114936"/>
            <a:ext cx="8292465"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algn="ctr" eaLnBrk="0" hangingPunct="0">
              <a:spcBef>
                <a:spcPct val="50000"/>
              </a:spcBef>
              <a:defRPr kumimoji="1" sz="4000" b="1">
                <a:solidFill>
                  <a:srgbClr val="A50021"/>
                </a:solidFill>
                <a:latin typeface="黑体" panose="02010609060101010101" pitchFamily="49" charset="-122"/>
                <a:ea typeface="黑体" panose="02010609060101010101" pitchFamily="49" charset="-122"/>
              </a:defRPr>
            </a:lvl1pPr>
            <a:lvl2pPr algn="ctr" eaLnBrk="0" hangingPunct="0">
              <a:defRPr sz="4400">
                <a:solidFill>
                  <a:schemeClr val="tx2"/>
                </a:solidFill>
                <a:latin typeface="Arial" panose="020B0604020202020204" pitchFamily="34" charset="0"/>
              </a:defRPr>
            </a:lvl2pPr>
            <a:lvl3pPr algn="ctr" eaLnBrk="0" hangingPunct="0">
              <a:defRPr sz="4400">
                <a:solidFill>
                  <a:schemeClr val="tx2"/>
                </a:solidFill>
                <a:latin typeface="Arial" panose="020B0604020202020204" pitchFamily="34" charset="0"/>
              </a:defRPr>
            </a:lvl3pPr>
            <a:lvl4pPr algn="ctr" eaLnBrk="0" hangingPunct="0">
              <a:defRPr sz="4400">
                <a:solidFill>
                  <a:schemeClr val="tx2"/>
                </a:solidFill>
                <a:latin typeface="Arial" panose="020B0604020202020204" pitchFamily="34" charset="0"/>
              </a:defRPr>
            </a:lvl4pPr>
            <a:lvl5pPr algn="ctr" eaLnBrk="0" hangingPunct="0">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lvl="0" algn="ctr"/>
            <a:r>
              <a:rPr lang="en-US" altLang="zh-CN" sz="3600" dirty="0">
                <a:solidFill>
                  <a:schemeClr val="bg1"/>
                </a:solidFill>
                <a:sym typeface="+mn-ea"/>
              </a:rPr>
              <a:t>4.1.4 递归</a:t>
            </a:r>
            <a:r>
              <a:rPr lang="zh-CN" altLang="en-US" sz="3600" dirty="0">
                <a:solidFill>
                  <a:schemeClr val="bg1"/>
                </a:solidFill>
                <a:sym typeface="+mn-ea"/>
              </a:rPr>
              <a:t>算法小结</a:t>
            </a:r>
            <a:endParaRPr lang="zh-CN" altLang="en-US" sz="3600" dirty="0">
              <a:solidFill>
                <a:schemeClr val="bg1"/>
              </a:solidFill>
              <a:sym typeface="+mn-ea"/>
            </a:endParaRPr>
          </a:p>
        </p:txBody>
      </p:sp>
      <p:sp>
        <p:nvSpPr>
          <p:cNvPr id="4" name="文本框 3"/>
          <p:cNvSpPr txBox="1"/>
          <p:nvPr/>
        </p:nvSpPr>
        <p:spPr>
          <a:xfrm>
            <a:off x="198120" y="5673090"/>
            <a:ext cx="8542020" cy="829945"/>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spAutoFit/>
          </a:bodyPr>
          <a:p>
            <a:r>
              <a:rPr lang="zh-CN" altLang="en-US" sz="2400" b="1"/>
              <a:t>因此，在求解某些问题时，常</a:t>
            </a:r>
            <a:r>
              <a:rPr lang="zh-CN" altLang="en-US" sz="2400" b="1">
                <a:solidFill>
                  <a:srgbClr val="3907F1"/>
                </a:solidFill>
              </a:rPr>
              <a:t>采用递归算法来分析问题</a:t>
            </a:r>
            <a:r>
              <a:rPr lang="zh-CN" altLang="en-US" sz="2400" b="1"/>
              <a:t>，用</a:t>
            </a:r>
            <a:r>
              <a:rPr lang="zh-CN" altLang="en-US" sz="2400" b="1">
                <a:solidFill>
                  <a:srgbClr val="3907F1"/>
                </a:solidFill>
              </a:rPr>
              <a:t>非递归算法来求解问题。</a:t>
            </a:r>
            <a:endParaRPr lang="zh-CN" altLang="en-US" sz="2400" b="1">
              <a:solidFill>
                <a:srgbClr val="3907F1"/>
              </a:solidFill>
            </a:endParaRPr>
          </a:p>
        </p:txBody>
      </p:sp>
      <p:sp>
        <p:nvSpPr>
          <p:cNvPr id="2" name="文本框 1"/>
          <p:cNvSpPr txBox="1"/>
          <p:nvPr/>
        </p:nvSpPr>
        <p:spPr>
          <a:xfrm>
            <a:off x="179705" y="2936240"/>
            <a:ext cx="8578850" cy="2676525"/>
          </a:xfrm>
          <a:prstGeom prst="rect">
            <a:avLst/>
          </a:prstGeom>
          <a:noFill/>
        </p:spPr>
        <p:txBody>
          <a:bodyPr wrap="square" rtlCol="0" anchor="t">
            <a:spAutoFit/>
          </a:bodyPr>
          <a:p>
            <a:pPr>
              <a:buFont typeface="Wingdings 2" panose="05020102010507070707" pitchFamily="18" charset="2"/>
              <a:buNone/>
            </a:pPr>
            <a:r>
              <a:rPr lang="zh-CN" altLang="en-US" sz="2400" b="1" dirty="0" smtClean="0">
                <a:solidFill>
                  <a:srgbClr val="CC0099"/>
                </a:solidFill>
                <a:latin typeface="宋体" panose="02010600030101010101" pitchFamily="2" charset="-122"/>
                <a:sym typeface="+mn-ea"/>
              </a:rPr>
              <a:t>缺点</a:t>
            </a:r>
            <a:r>
              <a:rPr lang="zh-CN" altLang="en-US" sz="2400" b="1" dirty="0" smtClean="0">
                <a:latin typeface="宋体" panose="02010600030101010101" pitchFamily="2" charset="-122"/>
                <a:sym typeface="+mn-ea"/>
              </a:rPr>
              <a:t>：</a:t>
            </a:r>
            <a:endParaRPr lang="zh-CN" altLang="en-US" sz="2400" b="1" dirty="0" smtClean="0">
              <a:latin typeface="宋体" panose="02010600030101010101" pitchFamily="2" charset="-122"/>
              <a:sym typeface="+mn-ea"/>
            </a:endParaRPr>
          </a:p>
          <a:p>
            <a:pPr marL="342900" indent="-342900">
              <a:buFont typeface="Arial" panose="020B0604020202020204" pitchFamily="34" charset="0"/>
              <a:buChar char="•"/>
            </a:pPr>
            <a:r>
              <a:rPr lang="zh-CN" altLang="en-US" sz="2400" b="1" dirty="0" smtClean="0">
                <a:latin typeface="宋体" panose="02010600030101010101" pitchFamily="2" charset="-122"/>
                <a:sym typeface="+mn-ea"/>
              </a:rPr>
              <a:t>算法不容易优化</a:t>
            </a:r>
            <a:endParaRPr lang="zh-CN" altLang="en-US" sz="2400" b="1" dirty="0" smtClean="0">
              <a:latin typeface="宋体" panose="02010600030101010101" pitchFamily="2" charset="-122"/>
              <a:sym typeface="+mn-ea"/>
            </a:endParaRPr>
          </a:p>
          <a:p>
            <a:pPr marL="342900" indent="-342900">
              <a:buFont typeface="Arial" panose="020B0604020202020204" pitchFamily="34" charset="0"/>
              <a:buChar char="•"/>
            </a:pPr>
            <a:r>
              <a:rPr lang="zh-CN" altLang="en-US" sz="2400" b="1" dirty="0" smtClean="0">
                <a:latin typeface="宋体" panose="02010600030101010101" pitchFamily="2" charset="-122"/>
                <a:sym typeface="+mn-ea"/>
              </a:rPr>
              <a:t>如果代码不严谨，递归出口设置的不合理，可能造成无限递归，最终栈溢出</a:t>
            </a:r>
            <a:endParaRPr lang="zh-CN" altLang="en-US" sz="2400" b="1" dirty="0" smtClean="0">
              <a:latin typeface="宋体" panose="02010600030101010101" pitchFamily="2" charset="-122"/>
              <a:sym typeface="+mn-ea"/>
            </a:endParaRPr>
          </a:p>
          <a:p>
            <a:pPr marL="342900" indent="-342900">
              <a:buFont typeface="Arial" panose="020B0604020202020204" pitchFamily="34" charset="0"/>
              <a:buChar char="•"/>
            </a:pPr>
            <a:r>
              <a:rPr lang="zh-CN" altLang="en-US" sz="2400" b="1" dirty="0" smtClean="0">
                <a:latin typeface="宋体" panose="02010600030101010101" pitchFamily="2" charset="-122"/>
                <a:sym typeface="+mn-ea"/>
              </a:rPr>
              <a:t>时间效率低，空间开销大，问题规模扩大时噩梦来临</a:t>
            </a:r>
            <a:endParaRPr lang="zh-CN" altLang="en-US" sz="2400" b="1" dirty="0" smtClean="0">
              <a:latin typeface="宋体" panose="02010600030101010101" pitchFamily="2" charset="-122"/>
              <a:sym typeface="+mn-ea"/>
            </a:endParaRPr>
          </a:p>
          <a:p>
            <a:pPr marL="342900" indent="-342900">
              <a:buFont typeface="Wingdings 2" panose="05020102010507070707" pitchFamily="18" charset="2"/>
              <a:buNone/>
            </a:pPr>
            <a:r>
              <a:rPr lang="zh-CN" altLang="en-US" sz="2400" b="1">
                <a:latin typeface="宋体" panose="02010600030101010101" pitchFamily="2" charset="-122"/>
                <a:sym typeface="+mn-ea"/>
              </a:rPr>
              <a:t>  </a:t>
            </a:r>
            <a:r>
              <a:rPr lang="zh-CN" altLang="en-US" sz="2400" b="1">
                <a:solidFill>
                  <a:srgbClr val="3907F1"/>
                </a:solidFill>
                <a:latin typeface="宋体" panose="02010600030101010101" pitchFamily="2" charset="-122"/>
                <a:sym typeface="+mn-ea"/>
              </a:rPr>
              <a:t>递归调用越深，占用的工作栈空间越多。如果层数过深，可能会导致栈溢出。</a:t>
            </a:r>
            <a:endParaRPr lang="en-US" altLang="zh-CN" sz="2400" b="1" dirty="0" smtClean="0">
              <a:solidFill>
                <a:srgbClr val="3907F1"/>
              </a:solidFill>
              <a:latin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animEffect transition="in" filter="blinds(horizontal)">
                                      <p:cBhvr>
                                        <p:cTn id="7" dur="500"/>
                                        <p:tgtEl>
                                          <p:spTgt spid="1986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8659">
                                            <p:txEl>
                                              <p:pRg st="2" end="2"/>
                                            </p:txEl>
                                          </p:spTgt>
                                        </p:tgtEl>
                                        <p:attrNameLst>
                                          <p:attrName>style.visibility</p:attrName>
                                        </p:attrNameLst>
                                      </p:cBhvr>
                                      <p:to>
                                        <p:strVal val="visible"/>
                                      </p:to>
                                    </p:set>
                                    <p:animEffect transition="in" filter="blinds(horizontal)">
                                      <p:cBhvr>
                                        <p:cTn id="12" dur="500"/>
                                        <p:tgtEl>
                                          <p:spTgt spid="1986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8659">
                                            <p:txEl>
                                              <p:pRg st="3" end="3"/>
                                            </p:txEl>
                                          </p:spTgt>
                                        </p:tgtEl>
                                        <p:attrNameLst>
                                          <p:attrName>style.visibility</p:attrName>
                                        </p:attrNameLst>
                                      </p:cBhvr>
                                      <p:to>
                                        <p:strVal val="visible"/>
                                      </p:to>
                                    </p:set>
                                    <p:animEffect transition="in" filter="blinds(horizontal)">
                                      <p:cBhvr>
                                        <p:cTn id="17" dur="500"/>
                                        <p:tgtEl>
                                          <p:spTgt spid="1986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blinds(horizontal)">
                                      <p:cBhvr>
                                        <p:cTn id="22" dur="500"/>
                                        <p:tgtEl>
                                          <p:spTgt spid="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blinds(horizontal)">
                                      <p:cBhvr>
                                        <p:cTn id="27" dur="500"/>
                                        <p:tgtEl>
                                          <p:spTgt spid="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blinds(horizontal)">
                                      <p:cBhvr>
                                        <p:cTn id="32" dur="500"/>
                                        <p:tgtEl>
                                          <p:spTgt spid="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6352" y="190292"/>
            <a:ext cx="3744664" cy="645160"/>
          </a:xfrm>
          <a:prstGeom prst="rect">
            <a:avLst/>
          </a:prstGeom>
          <a:noFill/>
        </p:spPr>
        <p:txBody>
          <a:bodyPr wrap="square" rtlCol="0">
            <a:spAutoFit/>
          </a:bodyPr>
          <a:lstStyle/>
          <a:p>
            <a:pPr algn="ctr"/>
            <a:r>
              <a:rPr lang="zh-CN" altLang="en-US" sz="3600" b="1" dirty="0" smtClean="0">
                <a:solidFill>
                  <a:schemeClr val="bg1"/>
                </a:solidFill>
                <a:latin typeface="黑体" panose="02010609060101010101" pitchFamily="49" charset="-122"/>
                <a:ea typeface="黑体" panose="02010609060101010101" pitchFamily="49" charset="-122"/>
              </a:rPr>
              <a:t>爬楼梯问题</a:t>
            </a:r>
            <a:endParaRPr lang="zh-CN" altLang="en-US" sz="3600" b="1" dirty="0" smtClean="0">
              <a:solidFill>
                <a:schemeClr val="bg1"/>
              </a:solidFill>
              <a:latin typeface="黑体" panose="02010609060101010101" pitchFamily="49" charset="-122"/>
              <a:ea typeface="黑体" panose="02010609060101010101" pitchFamily="49" charset="-122"/>
            </a:endParaRPr>
          </a:p>
        </p:txBody>
      </p:sp>
      <p:sp>
        <p:nvSpPr>
          <p:cNvPr id="7" name="文本框 6"/>
          <p:cNvSpPr txBox="1"/>
          <p:nvPr/>
        </p:nvSpPr>
        <p:spPr>
          <a:xfrm>
            <a:off x="135255" y="1117600"/>
            <a:ext cx="8874125" cy="829945"/>
          </a:xfrm>
          <a:prstGeom prst="rect">
            <a:avLst/>
          </a:prstGeom>
          <a:noFill/>
        </p:spPr>
        <p:txBody>
          <a:bodyPr wrap="square" rtlCol="0" anchor="t">
            <a:spAutoFit/>
          </a:bodyPr>
          <a:p>
            <a:r>
              <a:rPr lang="zh-CN" altLang="en-US" sz="2400" b="1">
                <a:solidFill>
                  <a:srgbClr val="CC0099"/>
                </a:solidFill>
              </a:rPr>
              <a:t>爬楼梯问题：</a:t>
            </a:r>
            <a:r>
              <a:rPr lang="zh-CN" altLang="en-US" sz="2400" b="1"/>
              <a:t>一个人爬楼梯，他</a:t>
            </a:r>
            <a:r>
              <a:rPr lang="zh-CN" altLang="en-US" sz="2400" b="1">
                <a:sym typeface="+mn-ea"/>
              </a:rPr>
              <a:t>每次</a:t>
            </a:r>
            <a:r>
              <a:rPr lang="zh-CN" altLang="en-US" sz="2400" b="1"/>
              <a:t>可以走1级或者2级，输入楼梯的级数，求不同的走法数。</a:t>
            </a:r>
            <a:endParaRPr lang="zh-CN" altLang="en-US" sz="2400" b="1"/>
          </a:p>
        </p:txBody>
      </p:sp>
      <p:sp>
        <p:nvSpPr>
          <p:cNvPr id="8" name="文本框 7"/>
          <p:cNvSpPr txBox="1"/>
          <p:nvPr/>
        </p:nvSpPr>
        <p:spPr>
          <a:xfrm>
            <a:off x="143510" y="1947545"/>
            <a:ext cx="8865235" cy="1198880"/>
          </a:xfrm>
          <a:prstGeom prst="rect">
            <a:avLst/>
          </a:prstGeom>
          <a:noFill/>
        </p:spPr>
        <p:txBody>
          <a:bodyPr wrap="square" rtlCol="0" anchor="t">
            <a:spAutoFit/>
          </a:bodyPr>
          <a:p>
            <a:r>
              <a:rPr lang="zh-CN" altLang="en-US" sz="2400" b="1">
                <a:solidFill>
                  <a:srgbClr val="CC0099"/>
                </a:solidFill>
                <a:sym typeface="+mn-ea"/>
              </a:rPr>
              <a:t>例如：</a:t>
            </a:r>
            <a:r>
              <a:rPr lang="zh-CN" altLang="en-US" sz="2400" b="1">
                <a:sym typeface="+mn-ea"/>
              </a:rPr>
              <a:t>楼梯一共有3级，他可以每次都走一级，或者第一次走一级，第二次走两级，也可以第一次走两级，第二次走一级，一共3种方法。</a:t>
            </a:r>
            <a:endParaRPr lang="zh-CN" altLang="en-US" sz="2400" b="1">
              <a:sym typeface="+mn-ea"/>
            </a:endParaRPr>
          </a:p>
        </p:txBody>
      </p:sp>
      <p:sp>
        <p:nvSpPr>
          <p:cNvPr id="9" name="文本框 8"/>
          <p:cNvSpPr txBox="1"/>
          <p:nvPr/>
        </p:nvSpPr>
        <p:spPr>
          <a:xfrm>
            <a:off x="187960" y="3097530"/>
            <a:ext cx="8867775" cy="1291590"/>
          </a:xfrm>
          <a:prstGeom prst="rect">
            <a:avLst/>
          </a:prstGeom>
          <a:noFill/>
        </p:spPr>
        <p:txBody>
          <a:bodyPr wrap="square" rtlCol="0">
            <a:spAutoFit/>
          </a:bodyPr>
          <a:p>
            <a:pPr algn="l"/>
            <a:r>
              <a:rPr lang="zh-CN" altLang="en-US" sz="1800" b="1">
                <a:solidFill>
                  <a:srgbClr val="3907F1"/>
                </a:solidFill>
                <a:sym typeface="+mn-ea"/>
              </a:rPr>
              <a:t>输入</a:t>
            </a:r>
            <a:endParaRPr lang="zh-CN" altLang="en-US" sz="1800" b="1">
              <a:solidFill>
                <a:srgbClr val="3907F1"/>
              </a:solidFill>
              <a:sym typeface="+mn-ea"/>
            </a:endParaRPr>
          </a:p>
          <a:p>
            <a:pPr algn="l"/>
            <a:r>
              <a:rPr lang="zh-CN" altLang="en-US" sz="2000" b="1">
                <a:sym typeface="+mn-ea"/>
              </a:rPr>
              <a:t>输入包含若干行，每行包含一个正整数N，代表楼梯级数， 1 &lt;=N &lt;= 30。</a:t>
            </a:r>
            <a:endParaRPr lang="zh-CN" altLang="en-US" sz="2000" b="1">
              <a:sym typeface="+mn-ea"/>
            </a:endParaRPr>
          </a:p>
          <a:p>
            <a:pPr algn="l"/>
            <a:r>
              <a:rPr lang="zh-CN" altLang="en-US" sz="2000" b="1">
                <a:solidFill>
                  <a:srgbClr val="3907F1"/>
                </a:solidFill>
                <a:sym typeface="+mn-ea"/>
              </a:rPr>
              <a:t>输出</a:t>
            </a:r>
            <a:endParaRPr lang="zh-CN" altLang="en-US" sz="2000" b="1">
              <a:solidFill>
                <a:srgbClr val="3907F1"/>
              </a:solidFill>
              <a:sym typeface="+mn-ea"/>
            </a:endParaRPr>
          </a:p>
          <a:p>
            <a:pPr algn="l"/>
            <a:r>
              <a:rPr lang="zh-CN" altLang="en-US" sz="2000" b="1">
                <a:sym typeface="+mn-ea"/>
              </a:rPr>
              <a:t>不同的走法数，每一行输入对应一行输出。</a:t>
            </a:r>
            <a:endParaRPr lang="zh-CN" altLang="en-US" sz="2000" b="1">
              <a:sym typeface="+mn-ea"/>
            </a:endParaRPr>
          </a:p>
        </p:txBody>
      </p:sp>
      <p:sp>
        <p:nvSpPr>
          <p:cNvPr id="10" name="文本框 9"/>
          <p:cNvSpPr txBox="1"/>
          <p:nvPr/>
        </p:nvSpPr>
        <p:spPr>
          <a:xfrm>
            <a:off x="187960" y="4389120"/>
            <a:ext cx="8385810" cy="2553335"/>
          </a:xfrm>
          <a:prstGeom prst="rect">
            <a:avLst/>
          </a:prstGeom>
          <a:noFill/>
        </p:spPr>
        <p:txBody>
          <a:bodyPr wrap="square" rtlCol="0" anchor="t">
            <a:spAutoFit/>
          </a:bodyPr>
          <a:p>
            <a:r>
              <a:rPr lang="zh-CN" altLang="en-US" sz="2000" b="1">
                <a:solidFill>
                  <a:srgbClr val="3907F1"/>
                </a:solidFill>
              </a:rPr>
              <a:t>样例输入</a:t>
            </a:r>
            <a:endParaRPr lang="zh-CN" altLang="en-US" sz="2000" b="1">
              <a:solidFill>
                <a:srgbClr val="3907F1"/>
              </a:solidFill>
            </a:endParaRPr>
          </a:p>
          <a:p>
            <a:r>
              <a:rPr lang="zh-CN" altLang="en-US" sz="2000" b="1"/>
              <a:t>5</a:t>
            </a:r>
            <a:endParaRPr lang="zh-CN" altLang="en-US" sz="2000" b="1"/>
          </a:p>
          <a:p>
            <a:r>
              <a:rPr lang="zh-CN" altLang="en-US" sz="2000" b="1"/>
              <a:t>8</a:t>
            </a:r>
            <a:endParaRPr lang="zh-CN" altLang="en-US" sz="2000" b="1"/>
          </a:p>
          <a:p>
            <a:r>
              <a:rPr lang="zh-CN" altLang="en-US" sz="2000" b="1"/>
              <a:t>10</a:t>
            </a:r>
            <a:endParaRPr lang="zh-CN" altLang="en-US" sz="2000" b="1"/>
          </a:p>
          <a:p>
            <a:r>
              <a:rPr lang="zh-CN" altLang="en-US" sz="2000" b="1">
                <a:solidFill>
                  <a:srgbClr val="3907F1"/>
                </a:solidFill>
              </a:rPr>
              <a:t>样例输出</a:t>
            </a:r>
            <a:endParaRPr lang="zh-CN" altLang="en-US" sz="2000" b="1">
              <a:solidFill>
                <a:srgbClr val="3907F1"/>
              </a:solidFill>
            </a:endParaRPr>
          </a:p>
          <a:p>
            <a:r>
              <a:rPr lang="zh-CN" altLang="en-US" sz="2000" b="1"/>
              <a:t>8</a:t>
            </a:r>
            <a:endParaRPr lang="zh-CN" altLang="en-US" sz="2000" b="1"/>
          </a:p>
          <a:p>
            <a:r>
              <a:rPr lang="zh-CN" altLang="en-US" sz="2000" b="1"/>
              <a:t>34</a:t>
            </a:r>
            <a:endParaRPr lang="zh-CN" altLang="en-US" sz="2000" b="1"/>
          </a:p>
          <a:p>
            <a:r>
              <a:rPr lang="zh-CN" altLang="en-US" sz="2000" b="1"/>
              <a:t>89</a:t>
            </a:r>
            <a:endParaRPr lang="zh-CN" alt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22250" y="1383030"/>
            <a:ext cx="8561705" cy="2676525"/>
          </a:xfrm>
          <a:prstGeom prst="rect">
            <a:avLst/>
          </a:prstGeom>
          <a:noFill/>
        </p:spPr>
        <p:txBody>
          <a:bodyPr wrap="square" rtlCol="0" anchor="t">
            <a:spAutoFit/>
          </a:bodyPr>
          <a:p>
            <a:r>
              <a:rPr lang="zh-CN" altLang="en-US" sz="2400" b="1"/>
              <a:t>n级台阶的走法 =</a:t>
            </a:r>
            <a:endParaRPr lang="zh-CN" altLang="en-US" sz="2400" b="1"/>
          </a:p>
          <a:p>
            <a:r>
              <a:rPr lang="zh-CN" altLang="en-US" sz="2400" b="1"/>
              <a:t>先走一级后， n-1级台阶的走法 +</a:t>
            </a:r>
            <a:endParaRPr lang="zh-CN" altLang="en-US" sz="2400" b="1"/>
          </a:p>
          <a:p>
            <a:r>
              <a:rPr lang="zh-CN" altLang="en-US" sz="2400" b="1"/>
              <a:t>先走两级后， n-2级台阶的走法</a:t>
            </a:r>
            <a:endParaRPr lang="zh-CN" altLang="en-US" sz="2400" b="1"/>
          </a:p>
          <a:p>
            <a:endParaRPr lang="zh-CN" altLang="en-US" sz="2400" b="1"/>
          </a:p>
          <a:p>
            <a:r>
              <a:rPr lang="en-US" altLang="zh-CN" sz="2400" b="1"/>
              <a:t>F</a:t>
            </a:r>
            <a:r>
              <a:rPr lang="zh-CN" altLang="en-US" sz="2400" b="1"/>
              <a:t>(n) = </a:t>
            </a:r>
            <a:r>
              <a:rPr lang="en-US" altLang="zh-CN" sz="2400" b="1"/>
              <a:t>F</a:t>
            </a:r>
            <a:r>
              <a:rPr lang="zh-CN" altLang="en-US" sz="2400" b="1"/>
              <a:t>(n-1)+</a:t>
            </a:r>
            <a:r>
              <a:rPr lang="en-US" altLang="zh-CN" sz="2400" b="1"/>
              <a:t>F</a:t>
            </a:r>
            <a:r>
              <a:rPr lang="zh-CN" altLang="en-US" sz="2400" b="1"/>
              <a:t>(n-2)</a:t>
            </a:r>
            <a:endParaRPr lang="zh-CN" altLang="en-US" sz="2400" b="1"/>
          </a:p>
          <a:p>
            <a:endParaRPr lang="zh-CN" altLang="en-US" sz="2400" b="1"/>
          </a:p>
          <a:p>
            <a:r>
              <a:rPr lang="zh-CN" altLang="en-US" sz="2400" b="1"/>
              <a:t>边界条件：      </a:t>
            </a:r>
            <a:endParaRPr lang="zh-CN" altLang="en-US" sz="2400" b="1"/>
          </a:p>
        </p:txBody>
      </p:sp>
      <p:sp>
        <p:nvSpPr>
          <p:cNvPr id="9" name="文本框 8"/>
          <p:cNvSpPr txBox="1"/>
          <p:nvPr/>
        </p:nvSpPr>
        <p:spPr>
          <a:xfrm>
            <a:off x="302895" y="4163060"/>
            <a:ext cx="3091815" cy="829945"/>
          </a:xfrm>
          <a:prstGeom prst="rect">
            <a:avLst/>
          </a:prstGeom>
          <a:noFill/>
        </p:spPr>
        <p:txBody>
          <a:bodyPr wrap="none" rtlCol="0">
            <a:spAutoFit/>
          </a:bodyPr>
          <a:p>
            <a:pPr algn="l"/>
            <a:r>
              <a:rPr lang="zh-CN" altLang="en-US" sz="2400" b="1">
                <a:sym typeface="+mn-ea"/>
              </a:rPr>
              <a:t>n = 1   只有1种走法   </a:t>
            </a:r>
            <a:endParaRPr lang="zh-CN" altLang="en-US" sz="2400" b="1">
              <a:sym typeface="+mn-ea"/>
            </a:endParaRPr>
          </a:p>
          <a:p>
            <a:pPr algn="l"/>
            <a:r>
              <a:rPr lang="zh-CN" altLang="en-US" sz="2400" b="1">
                <a:sym typeface="+mn-ea"/>
              </a:rPr>
              <a:t>n = 2   只有</a:t>
            </a:r>
            <a:r>
              <a:rPr lang="en-US" altLang="zh-CN" sz="2400" b="1">
                <a:sym typeface="+mn-ea"/>
              </a:rPr>
              <a:t>2</a:t>
            </a:r>
            <a:r>
              <a:rPr lang="zh-CN" altLang="en-US" sz="2400" b="1">
                <a:sym typeface="+mn-ea"/>
              </a:rPr>
              <a:t>种走法</a:t>
            </a:r>
            <a:endParaRPr lang="zh-CN" altLang="en-US" sz="2400" b="1"/>
          </a:p>
        </p:txBody>
      </p:sp>
      <p:sp>
        <p:nvSpPr>
          <p:cNvPr id="10" name="TextBox 1"/>
          <p:cNvSpPr txBox="1"/>
          <p:nvPr/>
        </p:nvSpPr>
        <p:spPr>
          <a:xfrm>
            <a:off x="2836352" y="190292"/>
            <a:ext cx="3744664" cy="645160"/>
          </a:xfrm>
          <a:prstGeom prst="rect">
            <a:avLst/>
          </a:prstGeom>
          <a:noFill/>
        </p:spPr>
        <p:txBody>
          <a:bodyPr wrap="square" rtlCol="0">
            <a:spAutoFit/>
          </a:bodyPr>
          <a:p>
            <a:pPr algn="ctr"/>
            <a:r>
              <a:rPr lang="zh-CN" altLang="en-US" sz="3600" b="1" dirty="0" smtClean="0">
                <a:solidFill>
                  <a:schemeClr val="bg1"/>
                </a:solidFill>
                <a:latin typeface="黑体" panose="02010609060101010101" pitchFamily="49" charset="-122"/>
                <a:ea typeface="黑体" panose="02010609060101010101" pitchFamily="49" charset="-122"/>
              </a:rPr>
              <a:t>爬楼梯问题</a:t>
            </a:r>
            <a:endParaRPr lang="zh-CN" altLang="en-US" sz="3600" b="1" dirty="0" smtClean="0">
              <a:solidFill>
                <a:schemeClr val="bg1"/>
              </a:solidFill>
              <a:latin typeface="黑体" panose="02010609060101010101" pitchFamily="49" charset="-122"/>
              <a:ea typeface="黑体" panose="02010609060101010101" pitchFamily="49" charset="-122"/>
            </a:endParaRPr>
          </a:p>
        </p:txBody>
      </p:sp>
      <p:grpSp>
        <p:nvGrpSpPr>
          <p:cNvPr id="12" name="组合 11"/>
          <p:cNvGrpSpPr/>
          <p:nvPr/>
        </p:nvGrpSpPr>
        <p:grpSpPr>
          <a:xfrm>
            <a:off x="990600" y="5097145"/>
            <a:ext cx="7772400" cy="1697990"/>
            <a:chOff x="1560" y="8027"/>
            <a:chExt cx="12240" cy="2674"/>
          </a:xfrm>
        </p:grpSpPr>
        <p:sp>
          <p:nvSpPr>
            <p:cNvPr id="11" name="Rectangle 8"/>
            <p:cNvSpPr>
              <a:spLocks noChangeArrowheads="1"/>
            </p:cNvSpPr>
            <p:nvPr/>
          </p:nvSpPr>
          <p:spPr bwMode="auto">
            <a:xfrm>
              <a:off x="1560" y="8027"/>
              <a:ext cx="12240" cy="2675"/>
            </a:xfrm>
            <a:prstGeom prst="rect">
              <a:avLst/>
            </a:prstGeom>
            <a:noFill/>
            <a:ln w="9525">
              <a:noFill/>
              <a:miter lim="800000"/>
            </a:ln>
            <a:effectLst/>
          </p:spPr>
          <p:txBody>
            <a:bodyPr/>
            <a:p>
              <a:pPr marL="342900" indent="-342900" fontAlgn="auto">
                <a:lnSpc>
                  <a:spcPct val="90000"/>
                </a:lnSpc>
                <a:spcBef>
                  <a:spcPct val="20000"/>
                </a:spcBef>
                <a:spcAft>
                  <a:spcPts val="0"/>
                </a:spcAft>
                <a:buClr>
                  <a:schemeClr val="tx2"/>
                </a:buClr>
                <a:buSzPct val="75000"/>
                <a:buFont typeface="Wingdings" panose="05000000000000000000" pitchFamily="2" charset="2"/>
                <a:buNone/>
                <a:defRPr/>
              </a:pPr>
              <a:r>
                <a:rPr lang="en-US" altLang="zh-CN" sz="2400" b="1" dirty="0">
                  <a:effectLst>
                    <a:outerShdw blurRad="38100" dist="38100" dir="2700000" algn="tl">
                      <a:srgbClr val="C0C0C0"/>
                    </a:outerShdw>
                  </a:effectLst>
                  <a:latin typeface="+mn-lt"/>
                  <a:ea typeface="+mn-ea"/>
                </a:rPr>
                <a:t>                 1                             </a:t>
              </a:r>
              <a:r>
                <a:rPr lang="zh-CN" altLang="en-US" sz="2400" b="1" dirty="0">
                  <a:effectLst>
                    <a:outerShdw blurRad="38100" dist="38100" dir="2700000" algn="tl">
                      <a:srgbClr val="C0C0C0"/>
                    </a:outerShdw>
                  </a:effectLst>
                  <a:latin typeface="+mn-lt"/>
                  <a:ea typeface="+mn-ea"/>
                  <a:sym typeface="+mn-ea"/>
                </a:rPr>
                <a:t>当</a:t>
              </a:r>
              <a:r>
                <a:rPr lang="en-US" altLang="zh-CN" sz="2400" b="1" dirty="0">
                  <a:effectLst>
                    <a:outerShdw blurRad="38100" dist="38100" dir="2700000" algn="tl">
                      <a:srgbClr val="C0C0C0"/>
                    </a:outerShdw>
                  </a:effectLst>
                  <a:latin typeface="+mn-lt"/>
                  <a:ea typeface="+mn-ea"/>
                  <a:sym typeface="+mn-ea"/>
                </a:rPr>
                <a:t>n=1</a:t>
              </a:r>
              <a:r>
                <a:rPr lang="zh-CN" altLang="en-US" sz="2400" b="1" dirty="0">
                  <a:effectLst>
                    <a:outerShdw blurRad="38100" dist="38100" dir="2700000" algn="tl">
                      <a:srgbClr val="C0C0C0"/>
                    </a:outerShdw>
                  </a:effectLst>
                  <a:latin typeface="+mn-lt"/>
                  <a:ea typeface="+mn-ea"/>
                  <a:sym typeface="+mn-ea"/>
                </a:rPr>
                <a:t>时</a:t>
              </a:r>
              <a:endParaRPr lang="en-US" altLang="zh-CN" sz="2400" b="1" dirty="0">
                <a:effectLst>
                  <a:outerShdw blurRad="38100" dist="38100" dir="2700000" algn="tl">
                    <a:srgbClr val="C0C0C0"/>
                  </a:outerShdw>
                </a:effectLst>
                <a:latin typeface="+mn-lt"/>
                <a:ea typeface="+mn-ea"/>
              </a:endParaRPr>
            </a:p>
            <a:p>
              <a:pPr marL="342900" indent="-342900" fontAlgn="auto">
                <a:lnSpc>
                  <a:spcPct val="90000"/>
                </a:lnSpc>
                <a:spcBef>
                  <a:spcPct val="20000"/>
                </a:spcBef>
                <a:spcAft>
                  <a:spcPts val="0"/>
                </a:spcAft>
                <a:buClr>
                  <a:schemeClr val="tx2"/>
                </a:buClr>
                <a:buSzPct val="75000"/>
                <a:buFont typeface="Wingdings" panose="05000000000000000000" pitchFamily="2" charset="2"/>
                <a:buNone/>
                <a:defRPr/>
              </a:pPr>
              <a:r>
                <a:rPr lang="zh-CN" altLang="en-US" sz="2400" b="1" dirty="0">
                  <a:effectLst>
                    <a:outerShdw blurRad="38100" dist="38100" dir="2700000" algn="tl">
                      <a:srgbClr val="C0C0C0"/>
                    </a:outerShdw>
                  </a:effectLst>
                  <a:latin typeface="+mn-lt"/>
                  <a:ea typeface="+mn-ea"/>
                  <a:sym typeface="+mn-ea"/>
                </a:rPr>
                <a:t> </a:t>
              </a:r>
              <a:r>
                <a:rPr lang="en-US" altLang="zh-CN" sz="2400" b="1" dirty="0">
                  <a:effectLst>
                    <a:outerShdw blurRad="38100" dist="38100" dir="2700000" algn="tl">
                      <a:srgbClr val="C0C0C0"/>
                    </a:outerShdw>
                  </a:effectLst>
                  <a:latin typeface="+mn-lt"/>
                  <a:ea typeface="+mn-ea"/>
                  <a:sym typeface="+mn-ea"/>
                </a:rPr>
                <a:t>F(n)=</a:t>
              </a:r>
              <a:r>
                <a:rPr lang="en-US" altLang="zh-CN" sz="2400" b="1" dirty="0">
                  <a:effectLst>
                    <a:outerShdw blurRad="38100" dist="38100" dir="2700000" algn="tl">
                      <a:srgbClr val="C0C0C0"/>
                    </a:outerShdw>
                  </a:effectLst>
                  <a:latin typeface="+mn-lt"/>
                  <a:ea typeface="+mn-ea"/>
                </a:rPr>
                <a:t>       2                             </a:t>
              </a:r>
              <a:r>
                <a:rPr lang="zh-CN" altLang="en-US" sz="2400" b="1" dirty="0">
                  <a:effectLst>
                    <a:outerShdw blurRad="38100" dist="38100" dir="2700000" algn="tl">
                      <a:srgbClr val="C0C0C0"/>
                    </a:outerShdw>
                  </a:effectLst>
                  <a:latin typeface="+mn-lt"/>
                  <a:ea typeface="+mn-ea"/>
                </a:rPr>
                <a:t>当</a:t>
              </a:r>
              <a:r>
                <a:rPr lang="en-US" altLang="zh-CN" sz="2400" b="1" dirty="0">
                  <a:effectLst>
                    <a:outerShdw blurRad="38100" dist="38100" dir="2700000" algn="tl">
                      <a:srgbClr val="C0C0C0"/>
                    </a:outerShdw>
                  </a:effectLst>
                  <a:latin typeface="+mn-lt"/>
                  <a:ea typeface="+mn-ea"/>
                </a:rPr>
                <a:t>n=2</a:t>
              </a:r>
              <a:r>
                <a:rPr lang="zh-CN" altLang="en-US" sz="2400" b="1" dirty="0">
                  <a:effectLst>
                    <a:outerShdw blurRad="38100" dist="38100" dir="2700000" algn="tl">
                      <a:srgbClr val="C0C0C0"/>
                    </a:outerShdw>
                  </a:effectLst>
                  <a:latin typeface="+mn-lt"/>
                  <a:ea typeface="+mn-ea"/>
                </a:rPr>
                <a:t>时  </a:t>
              </a:r>
              <a:endParaRPr lang="zh-CN" altLang="en-US" sz="2400" b="1" dirty="0">
                <a:effectLst>
                  <a:outerShdw blurRad="38100" dist="38100" dir="2700000" algn="tl">
                    <a:srgbClr val="C0C0C0"/>
                  </a:outerShdw>
                </a:effectLst>
                <a:latin typeface="+mn-lt"/>
                <a:ea typeface="+mn-ea"/>
              </a:endParaRPr>
            </a:p>
            <a:p>
              <a:pPr marL="342900" indent="-342900" fontAlgn="auto">
                <a:lnSpc>
                  <a:spcPct val="90000"/>
                </a:lnSpc>
                <a:spcBef>
                  <a:spcPct val="20000"/>
                </a:spcBef>
                <a:spcAft>
                  <a:spcPts val="0"/>
                </a:spcAft>
                <a:buClr>
                  <a:schemeClr val="tx2"/>
                </a:buClr>
                <a:buSzPct val="75000"/>
                <a:buFont typeface="Wingdings" panose="05000000000000000000" pitchFamily="2" charset="2"/>
                <a:buNone/>
                <a:defRPr/>
              </a:pPr>
              <a:r>
                <a:rPr lang="en-US" altLang="zh-CN" sz="2400" b="1" dirty="0">
                  <a:effectLst>
                    <a:outerShdw blurRad="38100" dist="38100" dir="2700000" algn="tl">
                      <a:srgbClr val="C0C0C0"/>
                    </a:outerShdw>
                  </a:effectLst>
                  <a:latin typeface="+mn-lt"/>
                  <a:ea typeface="+mn-ea"/>
                </a:rPr>
                <a:t>                 F(n-1)+F(n-2)         </a:t>
              </a:r>
              <a:r>
                <a:rPr lang="zh-CN" altLang="en-US" sz="2400" b="1" dirty="0">
                  <a:effectLst>
                    <a:outerShdw blurRad="38100" dist="38100" dir="2700000" algn="tl">
                      <a:srgbClr val="C0C0C0"/>
                    </a:outerShdw>
                  </a:effectLst>
                  <a:latin typeface="+mn-lt"/>
                  <a:ea typeface="+mn-ea"/>
                </a:rPr>
                <a:t>当</a:t>
              </a:r>
              <a:r>
                <a:rPr lang="en-US" altLang="zh-CN" sz="2400" b="1" dirty="0">
                  <a:effectLst>
                    <a:outerShdw blurRad="38100" dist="38100" dir="2700000" algn="tl">
                      <a:srgbClr val="C0C0C0"/>
                    </a:outerShdw>
                  </a:effectLst>
                  <a:latin typeface="+mn-lt"/>
                  <a:ea typeface="+mn-ea"/>
                </a:rPr>
                <a:t>n&gt;1</a:t>
              </a:r>
              <a:r>
                <a:rPr lang="zh-CN" altLang="en-US" sz="2400" b="1" dirty="0">
                  <a:effectLst>
                    <a:outerShdw blurRad="38100" dist="38100" dir="2700000" algn="tl">
                      <a:srgbClr val="C0C0C0"/>
                    </a:outerShdw>
                  </a:effectLst>
                  <a:latin typeface="+mn-lt"/>
                  <a:ea typeface="+mn-ea"/>
                </a:rPr>
                <a:t>时</a:t>
              </a:r>
              <a:endParaRPr lang="zh-CN" altLang="en-US" sz="2400" b="1" dirty="0">
                <a:effectLst>
                  <a:outerShdw blurRad="38100" dist="38100" dir="2700000" algn="tl">
                    <a:srgbClr val="C0C0C0"/>
                  </a:outerShdw>
                </a:effectLst>
                <a:latin typeface="+mn-lt"/>
                <a:ea typeface="+mn-ea"/>
              </a:endParaRPr>
            </a:p>
          </p:txBody>
        </p:sp>
        <p:sp>
          <p:nvSpPr>
            <p:cNvPr id="53254" name="AutoShape 9"/>
            <p:cNvSpPr/>
            <p:nvPr/>
          </p:nvSpPr>
          <p:spPr bwMode="auto">
            <a:xfrm>
              <a:off x="3451" y="8292"/>
              <a:ext cx="270" cy="1615"/>
            </a:xfrm>
            <a:prstGeom prst="leftBrace">
              <a:avLst>
                <a:gd name="adj1" fmla="val 87271"/>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p>
              <a:endParaRPr lang="zh-CN" altLang="en-US">
                <a:latin typeface="Corbel" panose="020B0503020204020204" pitchFamily="34" charset="0"/>
                <a:ea typeface="华文楷体" panose="020106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blinds(horizontal)">
                                      <p:cBhvr>
                                        <p:cTn id="27" dur="5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76530" y="1198880"/>
            <a:ext cx="8561705" cy="526224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r>
              <a:rPr lang="zh-CN" altLang="en-US" sz="2400"/>
              <a:t>int </a:t>
            </a:r>
            <a:r>
              <a:rPr lang="en-US" altLang="zh-CN" sz="2400"/>
              <a:t>F</a:t>
            </a:r>
            <a:r>
              <a:rPr lang="zh-CN" altLang="en-US" sz="2400"/>
              <a:t>(int n)</a:t>
            </a:r>
            <a:endParaRPr lang="zh-CN" altLang="en-US" sz="2400"/>
          </a:p>
          <a:p>
            <a:r>
              <a:rPr lang="zh-CN" altLang="en-US" sz="2400"/>
              <a:t>{  </a:t>
            </a:r>
            <a:endParaRPr lang="zh-CN" altLang="en-US" sz="2400"/>
          </a:p>
          <a:p>
            <a:r>
              <a:rPr lang="zh-CN" altLang="en-US" sz="2400"/>
              <a:t>    if( n </a:t>
            </a:r>
            <a:r>
              <a:rPr lang="en-US" altLang="zh-CN" sz="2400"/>
              <a:t>==</a:t>
            </a:r>
            <a:r>
              <a:rPr lang="zh-CN" altLang="en-US" sz="2400"/>
              <a:t> </a:t>
            </a:r>
            <a:r>
              <a:rPr lang="en-US" altLang="zh-CN" sz="2400"/>
              <a:t>1 || </a:t>
            </a:r>
            <a:r>
              <a:rPr lang="zh-CN" altLang="en-US" sz="2400">
                <a:sym typeface="+mn-ea"/>
              </a:rPr>
              <a:t>n == </a:t>
            </a:r>
            <a:r>
              <a:rPr lang="en-US" altLang="zh-CN" sz="2400">
                <a:sym typeface="+mn-ea"/>
              </a:rPr>
              <a:t>2</a:t>
            </a:r>
            <a:r>
              <a:rPr lang="zh-CN" altLang="en-US" sz="2400"/>
              <a:t>)  </a:t>
            </a:r>
            <a:endParaRPr lang="zh-CN" altLang="en-US" sz="2400"/>
          </a:p>
          <a:p>
            <a:r>
              <a:rPr lang="zh-CN" altLang="en-US" sz="2400"/>
              <a:t>         return </a:t>
            </a:r>
            <a:r>
              <a:rPr lang="en-US" altLang="zh-CN" sz="2400"/>
              <a:t>n</a:t>
            </a:r>
            <a:r>
              <a:rPr lang="zh-CN" altLang="en-US" sz="2400"/>
              <a:t>;</a:t>
            </a:r>
            <a:endParaRPr lang="zh-CN" altLang="en-US" sz="2400"/>
          </a:p>
          <a:p>
            <a:r>
              <a:rPr lang="zh-CN" altLang="en-US" sz="2400"/>
              <a:t>    </a:t>
            </a:r>
            <a:r>
              <a:rPr lang="en-US" altLang="zh-CN" sz="2400"/>
              <a:t>else  </a:t>
            </a:r>
            <a:endParaRPr lang="en-US" altLang="zh-CN" sz="2400"/>
          </a:p>
          <a:p>
            <a:r>
              <a:rPr lang="en-US" altLang="zh-CN" sz="2400"/>
              <a:t>         </a:t>
            </a:r>
            <a:r>
              <a:rPr lang="zh-CN" altLang="en-US" sz="2400"/>
              <a:t>return    </a:t>
            </a:r>
            <a:r>
              <a:rPr lang="en-US" altLang="zh-CN" sz="2400"/>
              <a:t>F</a:t>
            </a:r>
            <a:r>
              <a:rPr lang="zh-CN" altLang="en-US" sz="2400"/>
              <a:t>(n-1) + </a:t>
            </a:r>
            <a:r>
              <a:rPr lang="en-US" altLang="zh-CN" sz="2400"/>
              <a:t>F</a:t>
            </a:r>
            <a:r>
              <a:rPr lang="zh-CN" altLang="en-US" sz="2400"/>
              <a:t>(n-2);</a:t>
            </a:r>
            <a:endParaRPr lang="zh-CN" altLang="en-US" sz="2400"/>
          </a:p>
          <a:p>
            <a:r>
              <a:rPr lang="zh-CN" altLang="en-US" sz="2400"/>
              <a:t>}</a:t>
            </a:r>
            <a:endParaRPr lang="zh-CN" altLang="en-US" sz="2400"/>
          </a:p>
          <a:p>
            <a:r>
              <a:rPr lang="zh-CN" altLang="en-US" sz="2400"/>
              <a:t>int main()</a:t>
            </a:r>
            <a:endParaRPr lang="zh-CN" altLang="en-US" sz="2400"/>
          </a:p>
          <a:p>
            <a:r>
              <a:rPr lang="zh-CN" altLang="en-US" sz="2400"/>
              <a:t>{   </a:t>
            </a:r>
            <a:endParaRPr lang="zh-CN" altLang="en-US" sz="2400"/>
          </a:p>
          <a:p>
            <a:r>
              <a:rPr lang="zh-CN" altLang="en-US" sz="2400"/>
              <a:t>     </a:t>
            </a:r>
            <a:r>
              <a:rPr lang="zh-CN" altLang="en-US" sz="2400">
                <a:sym typeface="+mn-ea"/>
              </a:rPr>
              <a:t>int N;</a:t>
            </a:r>
            <a:endParaRPr lang="zh-CN" altLang="en-US" sz="2400"/>
          </a:p>
          <a:p>
            <a:r>
              <a:rPr lang="zh-CN" altLang="en-US" sz="2400"/>
              <a:t>     while(cin &gt;&gt; N) </a:t>
            </a:r>
            <a:endParaRPr lang="zh-CN" altLang="en-US" sz="2400"/>
          </a:p>
          <a:p>
            <a:r>
              <a:rPr lang="zh-CN" altLang="en-US" sz="2400"/>
              <a:t>           cout &lt;&lt; </a:t>
            </a:r>
            <a:r>
              <a:rPr lang="en-US" altLang="zh-CN" sz="2400"/>
              <a:t>F</a:t>
            </a:r>
            <a:r>
              <a:rPr lang="zh-CN" altLang="en-US" sz="2400"/>
              <a:t>(N) &lt;&lt; endl;</a:t>
            </a:r>
            <a:endParaRPr lang="zh-CN" altLang="en-US" sz="2400"/>
          </a:p>
          <a:p>
            <a:r>
              <a:rPr lang="zh-CN" altLang="en-US" sz="2400"/>
              <a:t>     return 0;</a:t>
            </a:r>
            <a:endParaRPr lang="zh-CN" altLang="en-US" sz="2400"/>
          </a:p>
          <a:p>
            <a:r>
              <a:rPr lang="zh-CN" altLang="en-US" sz="2400"/>
              <a:t>}</a:t>
            </a:r>
            <a:endParaRPr lang="zh-CN" altLang="en-US" sz="2400"/>
          </a:p>
        </p:txBody>
      </p:sp>
      <p:sp>
        <p:nvSpPr>
          <p:cNvPr id="2" name="TextBox 1"/>
          <p:cNvSpPr txBox="1"/>
          <p:nvPr/>
        </p:nvSpPr>
        <p:spPr>
          <a:xfrm>
            <a:off x="2836352" y="190292"/>
            <a:ext cx="3744664" cy="645160"/>
          </a:xfrm>
          <a:prstGeom prst="rect">
            <a:avLst/>
          </a:prstGeom>
          <a:noFill/>
        </p:spPr>
        <p:txBody>
          <a:bodyPr wrap="square" rtlCol="0">
            <a:spAutoFit/>
          </a:bodyPr>
          <a:lstStyle/>
          <a:p>
            <a:pPr algn="ctr"/>
            <a:r>
              <a:rPr lang="zh-CN" altLang="en-US" sz="3600" b="1" dirty="0" smtClean="0">
                <a:solidFill>
                  <a:schemeClr val="bg1"/>
                </a:solidFill>
                <a:latin typeface="黑体" panose="02010609060101010101" pitchFamily="49" charset="-122"/>
                <a:ea typeface="黑体" panose="02010609060101010101" pitchFamily="49" charset="-122"/>
              </a:rPr>
              <a:t>爬楼梯问题</a:t>
            </a:r>
            <a:endParaRPr lang="zh-CN" altLang="en-US" sz="3600" b="1" dirty="0" smtClean="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linds(horizontal)">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blinds(horizontal)">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blinds(horizontal)">
                                      <p:cBhvr>
                                        <p:cTn id="52" dur="50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Effect transition="in" filter="blinds(horizontal)">
                                      <p:cBhvr>
                                        <p:cTn id="57" dur="500"/>
                                        <p:tgtEl>
                                          <p:spTgt spid="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
                                            <p:txEl>
                                              <p:pRg st="11" end="11"/>
                                            </p:txEl>
                                          </p:spTgt>
                                        </p:tgtEl>
                                        <p:attrNameLst>
                                          <p:attrName>style.visibility</p:attrName>
                                        </p:attrNameLst>
                                      </p:cBhvr>
                                      <p:to>
                                        <p:strVal val="visible"/>
                                      </p:to>
                                    </p:set>
                                    <p:animEffect transition="in" filter="blinds(horizontal)">
                                      <p:cBhvr>
                                        <p:cTn id="62" dur="500"/>
                                        <p:tgtEl>
                                          <p:spTgt spid="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
                                            <p:txEl>
                                              <p:pRg st="12" end="12"/>
                                            </p:txEl>
                                          </p:spTgt>
                                        </p:tgtEl>
                                        <p:attrNameLst>
                                          <p:attrName>style.visibility</p:attrName>
                                        </p:attrNameLst>
                                      </p:cBhvr>
                                      <p:to>
                                        <p:strVal val="visible"/>
                                      </p:to>
                                    </p:set>
                                    <p:animEffect transition="in" filter="blinds(horizontal)">
                                      <p:cBhvr>
                                        <p:cTn id="67" dur="500"/>
                                        <p:tgtEl>
                                          <p:spTgt spid="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
                                            <p:txEl>
                                              <p:pRg st="13" end="13"/>
                                            </p:txEl>
                                          </p:spTgt>
                                        </p:tgtEl>
                                        <p:attrNameLst>
                                          <p:attrName>style.visibility</p:attrName>
                                        </p:attrNameLst>
                                      </p:cBhvr>
                                      <p:to>
                                        <p:strVal val="visible"/>
                                      </p:to>
                                    </p:set>
                                    <p:animEffect transition="in" filter="blinds(horizontal)">
                                      <p:cBhvr>
                                        <p:cTn id="72"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9" name="Rectangle 5"/>
          <p:cNvSpPr>
            <a:spLocks noChangeArrowheads="1"/>
          </p:cNvSpPr>
          <p:nvPr/>
        </p:nvSpPr>
        <p:spPr bwMode="auto">
          <a:xfrm>
            <a:off x="3307398" y="540893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en-US" altLang="zh-CN" sz="2400" b="1">
                <a:solidFill>
                  <a:srgbClr val="0000FF"/>
                </a:solidFill>
                <a:latin typeface="楷体_GB2312" pitchFamily="49" charset="-122"/>
                <a:ea typeface="楷体_GB2312" pitchFamily="49" charset="-122"/>
              </a:rPr>
              <a:t>Fib(5)</a:t>
            </a:r>
            <a:r>
              <a:rPr kumimoji="1" lang="zh-CN" altLang="en-US" sz="2400" b="1">
                <a:solidFill>
                  <a:srgbClr val="0000FF"/>
                </a:solidFill>
                <a:latin typeface="楷体_GB2312" pitchFamily="49" charset="-122"/>
                <a:ea typeface="楷体_GB2312" pitchFamily="49" charset="-122"/>
              </a:rPr>
              <a:t>的递归调用树 </a:t>
            </a:r>
            <a:endParaRPr kumimoji="1" lang="zh-CN" altLang="en-US" sz="2400" b="1">
              <a:solidFill>
                <a:srgbClr val="0000FF"/>
              </a:solidFill>
              <a:latin typeface="楷体_GB2312" pitchFamily="49" charset="-122"/>
              <a:ea typeface="楷体_GB2312" pitchFamily="49" charset="-122"/>
            </a:endParaRPr>
          </a:p>
        </p:txBody>
      </p:sp>
      <p:sp>
        <p:nvSpPr>
          <p:cNvPr id="3" name="文本框 2"/>
          <p:cNvSpPr txBox="1"/>
          <p:nvPr/>
        </p:nvSpPr>
        <p:spPr>
          <a:xfrm>
            <a:off x="3427730" y="6141085"/>
            <a:ext cx="2887980" cy="460375"/>
          </a:xfrm>
          <a:prstGeom prst="rect">
            <a:avLst/>
          </a:prstGeom>
          <a:noFill/>
        </p:spPr>
        <p:txBody>
          <a:bodyPr wrap="none" rtlCol="0" anchor="t">
            <a:spAutoFit/>
          </a:bodyPr>
          <a:p>
            <a:r>
              <a:rPr kumimoji="1" lang="zh-CN" altLang="en-US" sz="2400" b="1" smtClean="0">
                <a:solidFill>
                  <a:srgbClr val="FF00FF"/>
                </a:solidFill>
                <a:latin typeface="+mn-ea"/>
                <a:ea typeface="+mn-ea"/>
                <a:sym typeface="+mn-ea"/>
              </a:rPr>
              <a:t>时间复杂度为</a:t>
            </a:r>
            <a:r>
              <a:rPr kumimoji="1" lang="en-US" altLang="zh-CN" sz="2400" b="1" i="1" smtClean="0">
                <a:solidFill>
                  <a:srgbClr val="FF00FF"/>
                </a:solidFill>
                <a:latin typeface="+mn-ea"/>
                <a:ea typeface="+mn-ea"/>
                <a:sym typeface="+mn-ea"/>
              </a:rPr>
              <a:t>O(2</a:t>
            </a:r>
            <a:r>
              <a:rPr kumimoji="1" lang="en-US" altLang="zh-CN" sz="2400" b="1" i="1" baseline="30000" smtClean="0">
                <a:solidFill>
                  <a:srgbClr val="FF00FF"/>
                </a:solidFill>
                <a:latin typeface="+mn-ea"/>
                <a:ea typeface="+mn-ea"/>
                <a:sym typeface="+mn-ea"/>
              </a:rPr>
              <a:t>n</a:t>
            </a:r>
            <a:r>
              <a:rPr kumimoji="1" lang="en-US" altLang="zh-CN" sz="2400" b="1" i="1" smtClean="0">
                <a:solidFill>
                  <a:srgbClr val="FF00FF"/>
                </a:solidFill>
                <a:latin typeface="+mn-ea"/>
                <a:ea typeface="+mn-ea"/>
                <a:sym typeface="+mn-ea"/>
              </a:rPr>
              <a:t>)</a:t>
            </a:r>
            <a:r>
              <a:rPr kumimoji="1" lang="en-US" altLang="zh-CN" sz="2400" b="1" smtClean="0">
                <a:solidFill>
                  <a:srgbClr val="FF00FF"/>
                </a:solidFill>
                <a:latin typeface="+mn-ea"/>
                <a:ea typeface="+mn-ea"/>
                <a:sym typeface="+mn-ea"/>
              </a:rPr>
              <a:t> </a:t>
            </a:r>
            <a:endParaRPr kumimoji="1" lang="en-US" altLang="zh-CN" sz="2400" b="1" smtClean="0">
              <a:solidFill>
                <a:srgbClr val="FF00FF"/>
              </a:solidFill>
              <a:latin typeface="+mn-ea"/>
              <a:ea typeface="+mn-ea"/>
              <a:sym typeface="+mn-ea"/>
            </a:endParaRPr>
          </a:p>
        </p:txBody>
      </p:sp>
      <p:grpSp>
        <p:nvGrpSpPr>
          <p:cNvPr id="26627" name="Group 37"/>
          <p:cNvGrpSpPr/>
          <p:nvPr/>
        </p:nvGrpSpPr>
        <p:grpSpPr bwMode="auto">
          <a:xfrm>
            <a:off x="1035685" y="1995061"/>
            <a:ext cx="6777038" cy="3170237"/>
            <a:chOff x="703" y="1797"/>
            <a:chExt cx="4269" cy="1997"/>
          </a:xfrm>
        </p:grpSpPr>
        <p:sp>
          <p:nvSpPr>
            <p:cNvPr id="26630" name="Text Box 4"/>
            <p:cNvSpPr txBox="1">
              <a:spLocks noChangeArrowheads="1"/>
            </p:cNvSpPr>
            <p:nvPr/>
          </p:nvSpPr>
          <p:spPr bwMode="auto">
            <a:xfrm>
              <a:off x="3210" y="1797"/>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F(5)</a:t>
              </a:r>
              <a:endParaRPr lang="en-US" altLang="zh-CN" sz="2000" b="1">
                <a:latin typeface="Times New Roman" panose="02020603050405020304" pitchFamily="18" charset="0"/>
              </a:endParaRPr>
            </a:p>
          </p:txBody>
        </p:sp>
        <p:sp>
          <p:nvSpPr>
            <p:cNvPr id="26631" name="Line 5"/>
            <p:cNvSpPr>
              <a:spLocks noChangeShapeType="1"/>
            </p:cNvSpPr>
            <p:nvPr/>
          </p:nvSpPr>
          <p:spPr bwMode="auto">
            <a:xfrm flipH="1">
              <a:off x="2445" y="2003"/>
              <a:ext cx="805" cy="27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32" name="Line 6"/>
            <p:cNvSpPr>
              <a:spLocks noChangeShapeType="1"/>
            </p:cNvSpPr>
            <p:nvPr/>
          </p:nvSpPr>
          <p:spPr bwMode="auto">
            <a:xfrm>
              <a:off x="3582" y="2003"/>
              <a:ext cx="695" cy="2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33" name="Text Box 7"/>
            <p:cNvSpPr txBox="1">
              <a:spLocks noChangeArrowheads="1"/>
            </p:cNvSpPr>
            <p:nvPr/>
          </p:nvSpPr>
          <p:spPr bwMode="auto">
            <a:xfrm>
              <a:off x="2123" y="2253"/>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F(4)</a:t>
              </a:r>
              <a:endParaRPr lang="en-US" altLang="zh-CN" sz="2000" b="1">
                <a:latin typeface="Times New Roman" panose="02020603050405020304" pitchFamily="18" charset="0"/>
              </a:endParaRPr>
            </a:p>
          </p:txBody>
        </p:sp>
        <p:sp>
          <p:nvSpPr>
            <p:cNvPr id="26634" name="Text Box 8"/>
            <p:cNvSpPr txBox="1">
              <a:spLocks noChangeArrowheads="1"/>
            </p:cNvSpPr>
            <p:nvPr/>
          </p:nvSpPr>
          <p:spPr bwMode="auto">
            <a:xfrm>
              <a:off x="4076" y="2255"/>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F(3)</a:t>
              </a:r>
              <a:endParaRPr lang="en-US" altLang="zh-CN" sz="2000" b="1">
                <a:latin typeface="Times New Roman" panose="02020603050405020304" pitchFamily="18" charset="0"/>
              </a:endParaRPr>
            </a:p>
          </p:txBody>
        </p:sp>
        <p:sp>
          <p:nvSpPr>
            <p:cNvPr id="26635" name="Text Box 9"/>
            <p:cNvSpPr txBox="1">
              <a:spLocks noChangeArrowheads="1"/>
            </p:cNvSpPr>
            <p:nvPr/>
          </p:nvSpPr>
          <p:spPr bwMode="auto">
            <a:xfrm>
              <a:off x="1529" y="2691"/>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F(3)</a:t>
              </a:r>
              <a:endParaRPr lang="en-US" altLang="zh-CN" sz="2000" b="1">
                <a:latin typeface="Times New Roman" panose="02020603050405020304" pitchFamily="18" charset="0"/>
              </a:endParaRPr>
            </a:p>
          </p:txBody>
        </p:sp>
        <p:sp>
          <p:nvSpPr>
            <p:cNvPr id="26636" name="Line 10"/>
            <p:cNvSpPr>
              <a:spLocks noChangeShapeType="1"/>
            </p:cNvSpPr>
            <p:nvPr/>
          </p:nvSpPr>
          <p:spPr bwMode="auto">
            <a:xfrm flipH="1">
              <a:off x="1800" y="2431"/>
              <a:ext cx="343" cy="25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37" name="Line 11"/>
            <p:cNvSpPr>
              <a:spLocks noChangeShapeType="1"/>
            </p:cNvSpPr>
            <p:nvPr/>
          </p:nvSpPr>
          <p:spPr bwMode="auto">
            <a:xfrm>
              <a:off x="2415" y="2445"/>
              <a:ext cx="281" cy="2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38" name="Text Box 12"/>
            <p:cNvSpPr txBox="1">
              <a:spLocks noChangeArrowheads="1"/>
            </p:cNvSpPr>
            <p:nvPr/>
          </p:nvSpPr>
          <p:spPr bwMode="auto">
            <a:xfrm>
              <a:off x="2515" y="2699"/>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F(2)</a:t>
              </a:r>
              <a:endParaRPr lang="en-US" altLang="zh-CN" sz="2000" b="1">
                <a:latin typeface="Times New Roman" panose="02020603050405020304" pitchFamily="18" charset="0"/>
              </a:endParaRPr>
            </a:p>
          </p:txBody>
        </p:sp>
        <p:sp>
          <p:nvSpPr>
            <p:cNvPr id="26639" name="Text Box 13"/>
            <p:cNvSpPr txBox="1">
              <a:spLocks noChangeArrowheads="1"/>
            </p:cNvSpPr>
            <p:nvPr/>
          </p:nvSpPr>
          <p:spPr bwMode="auto">
            <a:xfrm>
              <a:off x="3623" y="2697"/>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F(2)</a:t>
              </a:r>
              <a:endParaRPr lang="en-US" altLang="zh-CN" sz="2000" b="1">
                <a:latin typeface="Times New Roman" panose="02020603050405020304" pitchFamily="18" charset="0"/>
              </a:endParaRPr>
            </a:p>
          </p:txBody>
        </p:sp>
        <p:sp>
          <p:nvSpPr>
            <p:cNvPr id="26640" name="Line 14"/>
            <p:cNvSpPr>
              <a:spLocks noChangeShapeType="1"/>
            </p:cNvSpPr>
            <p:nvPr/>
          </p:nvSpPr>
          <p:spPr bwMode="auto">
            <a:xfrm flipH="1">
              <a:off x="3794" y="2447"/>
              <a:ext cx="322" cy="2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41" name="Text Box 15"/>
            <p:cNvSpPr txBox="1">
              <a:spLocks noChangeArrowheads="1"/>
            </p:cNvSpPr>
            <p:nvPr/>
          </p:nvSpPr>
          <p:spPr bwMode="auto">
            <a:xfrm>
              <a:off x="4509" y="2695"/>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F(1)</a:t>
              </a:r>
              <a:endParaRPr lang="en-US" altLang="zh-CN" sz="2000" b="1">
                <a:latin typeface="Times New Roman" panose="02020603050405020304" pitchFamily="18" charset="0"/>
              </a:endParaRPr>
            </a:p>
          </p:txBody>
        </p:sp>
        <p:sp>
          <p:nvSpPr>
            <p:cNvPr id="26642" name="Text Box 16"/>
            <p:cNvSpPr txBox="1">
              <a:spLocks noChangeArrowheads="1"/>
            </p:cNvSpPr>
            <p:nvPr/>
          </p:nvSpPr>
          <p:spPr bwMode="auto">
            <a:xfrm>
              <a:off x="1086" y="3142"/>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F(2)</a:t>
              </a:r>
              <a:endParaRPr lang="en-US" altLang="zh-CN" sz="2000" b="1">
                <a:latin typeface="Times New Roman" panose="02020603050405020304" pitchFamily="18" charset="0"/>
              </a:endParaRPr>
            </a:p>
          </p:txBody>
        </p:sp>
        <p:sp>
          <p:nvSpPr>
            <p:cNvPr id="26643" name="Line 17"/>
            <p:cNvSpPr>
              <a:spLocks noChangeShapeType="1"/>
            </p:cNvSpPr>
            <p:nvPr/>
          </p:nvSpPr>
          <p:spPr bwMode="auto">
            <a:xfrm flipH="1">
              <a:off x="1367" y="2893"/>
              <a:ext cx="202" cy="2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44" name="Line 18"/>
            <p:cNvSpPr>
              <a:spLocks noChangeShapeType="1"/>
            </p:cNvSpPr>
            <p:nvPr/>
          </p:nvSpPr>
          <p:spPr bwMode="auto">
            <a:xfrm>
              <a:off x="1831" y="2895"/>
              <a:ext cx="151" cy="26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45" name="Text Box 19"/>
            <p:cNvSpPr txBox="1">
              <a:spLocks noChangeArrowheads="1"/>
            </p:cNvSpPr>
            <p:nvPr/>
          </p:nvSpPr>
          <p:spPr bwMode="auto">
            <a:xfrm>
              <a:off x="1750" y="3148"/>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F(1)</a:t>
              </a:r>
              <a:endParaRPr lang="en-US" altLang="zh-CN" sz="2000" b="1">
                <a:latin typeface="Times New Roman" panose="02020603050405020304" pitchFamily="18" charset="0"/>
              </a:endParaRPr>
            </a:p>
          </p:txBody>
        </p:sp>
        <p:sp>
          <p:nvSpPr>
            <p:cNvPr id="26646" name="Text Box 20"/>
            <p:cNvSpPr txBox="1">
              <a:spLocks noChangeArrowheads="1"/>
            </p:cNvSpPr>
            <p:nvPr/>
          </p:nvSpPr>
          <p:spPr bwMode="auto">
            <a:xfrm>
              <a:off x="703" y="3608"/>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F(1)</a:t>
              </a:r>
              <a:endParaRPr lang="en-US" altLang="zh-CN" sz="2000" b="1">
                <a:latin typeface="Times New Roman" panose="02020603050405020304" pitchFamily="18" charset="0"/>
              </a:endParaRPr>
            </a:p>
          </p:txBody>
        </p:sp>
        <p:sp>
          <p:nvSpPr>
            <p:cNvPr id="26647" name="Line 21"/>
            <p:cNvSpPr>
              <a:spLocks noChangeShapeType="1"/>
            </p:cNvSpPr>
            <p:nvPr/>
          </p:nvSpPr>
          <p:spPr bwMode="auto">
            <a:xfrm flipH="1">
              <a:off x="904" y="3364"/>
              <a:ext cx="212" cy="2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48" name="Line 22"/>
            <p:cNvSpPr>
              <a:spLocks noChangeShapeType="1"/>
            </p:cNvSpPr>
            <p:nvPr/>
          </p:nvSpPr>
          <p:spPr bwMode="auto">
            <a:xfrm>
              <a:off x="1418" y="3366"/>
              <a:ext cx="181" cy="2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49" name="Text Box 23"/>
            <p:cNvSpPr txBox="1">
              <a:spLocks noChangeArrowheads="1"/>
            </p:cNvSpPr>
            <p:nvPr/>
          </p:nvSpPr>
          <p:spPr bwMode="auto">
            <a:xfrm>
              <a:off x="1418" y="3608"/>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F(0)</a:t>
              </a:r>
              <a:endParaRPr lang="en-US" altLang="zh-CN" sz="2000" b="1">
                <a:latin typeface="Times New Roman" panose="02020603050405020304" pitchFamily="18" charset="0"/>
              </a:endParaRPr>
            </a:p>
          </p:txBody>
        </p:sp>
        <p:sp>
          <p:nvSpPr>
            <p:cNvPr id="26650" name="Text Box 24"/>
            <p:cNvSpPr txBox="1">
              <a:spLocks noChangeArrowheads="1"/>
            </p:cNvSpPr>
            <p:nvPr/>
          </p:nvSpPr>
          <p:spPr bwMode="auto">
            <a:xfrm>
              <a:off x="2183" y="3148"/>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F(1)</a:t>
              </a:r>
              <a:endParaRPr lang="en-US" altLang="zh-CN" sz="2000" b="1">
                <a:latin typeface="Times New Roman" panose="02020603050405020304" pitchFamily="18" charset="0"/>
              </a:endParaRPr>
            </a:p>
          </p:txBody>
        </p:sp>
        <p:sp>
          <p:nvSpPr>
            <p:cNvPr id="26651" name="Line 25"/>
            <p:cNvSpPr>
              <a:spLocks noChangeShapeType="1"/>
            </p:cNvSpPr>
            <p:nvPr/>
          </p:nvSpPr>
          <p:spPr bwMode="auto">
            <a:xfrm flipH="1">
              <a:off x="2364" y="2893"/>
              <a:ext cx="212" cy="2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52" name="Line 26"/>
            <p:cNvSpPr>
              <a:spLocks noChangeShapeType="1"/>
            </p:cNvSpPr>
            <p:nvPr/>
          </p:nvSpPr>
          <p:spPr bwMode="auto">
            <a:xfrm>
              <a:off x="2847" y="2907"/>
              <a:ext cx="182" cy="26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53" name="Text Box 27"/>
            <p:cNvSpPr txBox="1">
              <a:spLocks noChangeArrowheads="1"/>
            </p:cNvSpPr>
            <p:nvPr/>
          </p:nvSpPr>
          <p:spPr bwMode="auto">
            <a:xfrm>
              <a:off x="2827" y="3160"/>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F(0)</a:t>
              </a:r>
              <a:endParaRPr lang="en-US" altLang="zh-CN" sz="2000" b="1">
                <a:latin typeface="Times New Roman" panose="02020603050405020304" pitchFamily="18" charset="0"/>
              </a:endParaRPr>
            </a:p>
          </p:txBody>
        </p:sp>
        <p:sp>
          <p:nvSpPr>
            <p:cNvPr id="26654" name="Text Box 28"/>
            <p:cNvSpPr txBox="1">
              <a:spLocks noChangeArrowheads="1"/>
            </p:cNvSpPr>
            <p:nvPr/>
          </p:nvSpPr>
          <p:spPr bwMode="auto">
            <a:xfrm>
              <a:off x="3270" y="3156"/>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F(1)</a:t>
              </a:r>
              <a:endParaRPr lang="en-US" altLang="zh-CN" sz="2000" b="1">
                <a:latin typeface="Times New Roman" panose="02020603050405020304" pitchFamily="18" charset="0"/>
              </a:endParaRPr>
            </a:p>
          </p:txBody>
        </p:sp>
        <p:sp>
          <p:nvSpPr>
            <p:cNvPr id="26655" name="Line 29"/>
            <p:cNvSpPr>
              <a:spLocks noChangeShapeType="1"/>
            </p:cNvSpPr>
            <p:nvPr/>
          </p:nvSpPr>
          <p:spPr bwMode="auto">
            <a:xfrm flipH="1">
              <a:off x="3462" y="2901"/>
              <a:ext cx="221" cy="2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56" name="Line 30"/>
            <p:cNvSpPr>
              <a:spLocks noChangeShapeType="1"/>
            </p:cNvSpPr>
            <p:nvPr/>
          </p:nvSpPr>
          <p:spPr bwMode="auto">
            <a:xfrm>
              <a:off x="3935" y="2909"/>
              <a:ext cx="191" cy="2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57" name="Text Box 31"/>
            <p:cNvSpPr txBox="1">
              <a:spLocks noChangeArrowheads="1"/>
            </p:cNvSpPr>
            <p:nvPr/>
          </p:nvSpPr>
          <p:spPr bwMode="auto">
            <a:xfrm>
              <a:off x="3935" y="3168"/>
              <a:ext cx="4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F(0)</a:t>
              </a:r>
              <a:endParaRPr lang="en-US" altLang="zh-CN" sz="2000" b="1">
                <a:latin typeface="Times New Roman" panose="02020603050405020304" pitchFamily="18" charset="0"/>
              </a:endParaRPr>
            </a:p>
          </p:txBody>
        </p:sp>
        <p:sp>
          <p:nvSpPr>
            <p:cNvPr id="26658" name="Line 32"/>
            <p:cNvSpPr>
              <a:spLocks noChangeShapeType="1"/>
            </p:cNvSpPr>
            <p:nvPr/>
          </p:nvSpPr>
          <p:spPr bwMode="auto">
            <a:xfrm>
              <a:off x="4398" y="2447"/>
              <a:ext cx="282" cy="2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 name="文本框 1"/>
          <p:cNvSpPr txBox="1"/>
          <p:nvPr/>
        </p:nvSpPr>
        <p:spPr>
          <a:xfrm>
            <a:off x="1286510" y="220345"/>
            <a:ext cx="6307455" cy="583565"/>
          </a:xfrm>
          <a:prstGeom prst="rect">
            <a:avLst/>
          </a:prstGeom>
          <a:noFill/>
        </p:spPr>
        <p:txBody>
          <a:bodyPr wrap="none" rtlCol="0" anchor="t">
            <a:spAutoFit/>
          </a:bodyPr>
          <a:p>
            <a:r>
              <a:rPr lang="zh-CN" altLang="en-US" sz="3200" b="1" smtClean="0">
                <a:solidFill>
                  <a:schemeClr val="bg1"/>
                </a:solidFill>
                <a:latin typeface="黑体" panose="02010609060101010101" pitchFamily="49" charset="-122"/>
                <a:ea typeface="黑体" panose="02010609060101010101" pitchFamily="49" charset="-122"/>
                <a:sym typeface="+mn-ea"/>
              </a:rPr>
              <a:t>斐波那契数列递归算法的效率分析</a:t>
            </a:r>
            <a:endParaRPr lang="zh-CN" altLang="en-US" sz="3200" b="1" smtClean="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blinds(horizontal)">
                                      <p:cBhvr>
                                        <p:cTn id="7" dur="500"/>
                                        <p:tgtEl>
                                          <p:spTgt spid="266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5589"/>
                                        </p:tgtEl>
                                        <p:attrNameLst>
                                          <p:attrName>style.visibility</p:attrName>
                                        </p:attrNameLst>
                                      </p:cBhvr>
                                      <p:to>
                                        <p:strVal val="visible"/>
                                      </p:to>
                                    </p:set>
                                    <p:animEffect transition="in" filter="blinds(horizontal)">
                                      <p:cBhvr>
                                        <p:cTn id="12" dur="500"/>
                                        <p:tgtEl>
                                          <p:spTgt spid="1955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558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67640" y="1432560"/>
            <a:ext cx="8954770" cy="460375"/>
          </a:xfrm>
          <a:prstGeom prst="rect">
            <a:avLst/>
          </a:prstGeom>
          <a:noFill/>
        </p:spPr>
        <p:txBody>
          <a:bodyPr wrap="square" rtlCol="0" anchor="t">
            <a:spAutoFit/>
          </a:bodyPr>
          <a:p>
            <a:r>
              <a:rPr lang="zh-CN" altLang="en-US" sz="2400" b="1">
                <a:solidFill>
                  <a:srgbClr val="3907F1"/>
                </a:solidFill>
                <a:latin typeface="+mn-ea"/>
                <a:ea typeface="+mn-ea"/>
              </a:rPr>
              <a:t>设置一些变量保存中间结果，将</a:t>
            </a:r>
            <a:r>
              <a:rPr lang="zh-CN" altLang="en-US" sz="2400" b="1">
                <a:solidFill>
                  <a:srgbClr val="3907F1"/>
                </a:solidFill>
                <a:latin typeface="+mn-ea"/>
                <a:ea typeface="+mn-ea"/>
                <a:sym typeface="+mn-ea"/>
              </a:rPr>
              <a:t>用循环结构来替代</a:t>
            </a:r>
            <a:r>
              <a:rPr lang="zh-CN" altLang="en-US" sz="2400" b="1">
                <a:solidFill>
                  <a:srgbClr val="3907F1"/>
                </a:solidFill>
                <a:latin typeface="+mn-ea"/>
                <a:ea typeface="+mn-ea"/>
              </a:rPr>
              <a:t>递归结构。</a:t>
            </a:r>
            <a:endParaRPr lang="zh-CN" altLang="en-US" sz="2400" b="1" dirty="0" smtClean="0">
              <a:solidFill>
                <a:srgbClr val="CC0099"/>
              </a:solidFill>
              <a:latin typeface="+mn-ea"/>
              <a:ea typeface="+mn-ea"/>
              <a:sym typeface="+mn-ea"/>
            </a:endParaRPr>
          </a:p>
        </p:txBody>
      </p:sp>
      <p:sp>
        <p:nvSpPr>
          <p:cNvPr id="2" name="文本框 1"/>
          <p:cNvSpPr txBox="1"/>
          <p:nvPr/>
        </p:nvSpPr>
        <p:spPr bwMode="auto">
          <a:xfrm>
            <a:off x="416560" y="196216"/>
            <a:ext cx="8292465"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algn="ctr" eaLnBrk="0" hangingPunct="0">
              <a:spcBef>
                <a:spcPct val="50000"/>
              </a:spcBef>
              <a:defRPr kumimoji="1" sz="4000" b="1">
                <a:solidFill>
                  <a:srgbClr val="A50021"/>
                </a:solidFill>
                <a:latin typeface="黑体" panose="02010609060101010101" pitchFamily="49" charset="-122"/>
                <a:ea typeface="黑体" panose="02010609060101010101" pitchFamily="49" charset="-122"/>
              </a:defRPr>
            </a:lvl1pPr>
            <a:lvl2pPr algn="ctr" eaLnBrk="0" hangingPunct="0">
              <a:defRPr sz="4400">
                <a:solidFill>
                  <a:schemeClr val="tx2"/>
                </a:solidFill>
                <a:latin typeface="Arial" panose="020B0604020202020204" pitchFamily="34" charset="0"/>
              </a:defRPr>
            </a:lvl2pPr>
            <a:lvl3pPr algn="ctr" eaLnBrk="0" hangingPunct="0">
              <a:defRPr sz="4400">
                <a:solidFill>
                  <a:schemeClr val="tx2"/>
                </a:solidFill>
                <a:latin typeface="Arial" panose="020B0604020202020204" pitchFamily="34" charset="0"/>
              </a:defRPr>
            </a:lvl3pPr>
            <a:lvl4pPr algn="ctr" eaLnBrk="0" hangingPunct="0">
              <a:defRPr sz="4400">
                <a:solidFill>
                  <a:schemeClr val="tx2"/>
                </a:solidFill>
                <a:latin typeface="Arial" panose="020B0604020202020204" pitchFamily="34" charset="0"/>
              </a:defRPr>
            </a:lvl4pPr>
            <a:lvl5pPr algn="ctr" eaLnBrk="0" hangingPunct="0">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lvl="0" algn="ctr"/>
            <a:r>
              <a:rPr lang="en-US" altLang="zh-CN" sz="3600" dirty="0">
                <a:solidFill>
                  <a:schemeClr val="bg1"/>
                </a:solidFill>
                <a:sym typeface="+mn-ea"/>
              </a:rPr>
              <a:t>递归</a:t>
            </a:r>
            <a:r>
              <a:rPr lang="zh-CN" altLang="en-US" sz="3600" dirty="0">
                <a:solidFill>
                  <a:schemeClr val="bg1"/>
                </a:solidFill>
                <a:sym typeface="+mn-ea"/>
              </a:rPr>
              <a:t>算法转换</a:t>
            </a:r>
            <a:r>
              <a:rPr lang="en-US" altLang="zh-CN" sz="3600" dirty="0">
                <a:solidFill>
                  <a:schemeClr val="bg1"/>
                </a:solidFill>
                <a:sym typeface="+mn-ea"/>
              </a:rPr>
              <a:t>非递归</a:t>
            </a:r>
            <a:r>
              <a:rPr lang="zh-CN" altLang="en-US" sz="3600" dirty="0">
                <a:solidFill>
                  <a:schemeClr val="bg1"/>
                </a:solidFill>
                <a:sym typeface="+mn-ea"/>
              </a:rPr>
              <a:t>算法</a:t>
            </a:r>
            <a:endParaRPr lang="zh-CN" altLang="en-US" sz="3600" dirty="0">
              <a:solidFill>
                <a:schemeClr val="bg1"/>
              </a:solidFill>
              <a:sym typeface="+mn-ea"/>
            </a:endParaRPr>
          </a:p>
        </p:txBody>
      </p:sp>
      <p:sp>
        <p:nvSpPr>
          <p:cNvPr id="3" name="文本框 2"/>
          <p:cNvSpPr txBox="1"/>
          <p:nvPr/>
        </p:nvSpPr>
        <p:spPr>
          <a:xfrm>
            <a:off x="416560" y="6158865"/>
            <a:ext cx="2633980" cy="460375"/>
          </a:xfrm>
          <a:prstGeom prst="rect">
            <a:avLst/>
          </a:prstGeom>
          <a:noFill/>
        </p:spPr>
        <p:txBody>
          <a:bodyPr wrap="none" rtlCol="0" anchor="t">
            <a:spAutoFit/>
          </a:bodyPr>
          <a:p>
            <a:r>
              <a:rPr kumimoji="1" lang="zh-CN" altLang="en-US" sz="2400" b="1" smtClean="0">
                <a:solidFill>
                  <a:srgbClr val="FF00FF"/>
                </a:solidFill>
                <a:latin typeface="+mn-ea"/>
                <a:ea typeface="+mn-ea"/>
                <a:sym typeface="+mn-ea"/>
              </a:rPr>
              <a:t>时间复杂度为</a:t>
            </a:r>
            <a:r>
              <a:rPr kumimoji="1" lang="en-US" altLang="zh-CN" sz="2400" b="1" i="1" smtClean="0">
                <a:solidFill>
                  <a:srgbClr val="FF00FF"/>
                </a:solidFill>
                <a:latin typeface="+mn-ea"/>
                <a:ea typeface="+mn-ea"/>
                <a:sym typeface="+mn-ea"/>
              </a:rPr>
              <a:t>O</a:t>
            </a:r>
            <a:r>
              <a:rPr kumimoji="1" lang="en-US" altLang="zh-CN" sz="2400" b="1" smtClean="0">
                <a:solidFill>
                  <a:srgbClr val="FF00FF"/>
                </a:solidFill>
                <a:latin typeface="+mn-ea"/>
                <a:ea typeface="+mn-ea"/>
                <a:sym typeface="+mn-ea"/>
              </a:rPr>
              <a:t>(</a:t>
            </a:r>
            <a:r>
              <a:rPr kumimoji="1" lang="en-US" altLang="zh-CN" sz="2400" b="1" i="1" smtClean="0">
                <a:solidFill>
                  <a:srgbClr val="FF00FF"/>
                </a:solidFill>
                <a:latin typeface="+mn-ea"/>
                <a:ea typeface="+mn-ea"/>
                <a:sym typeface="+mn-ea"/>
              </a:rPr>
              <a:t>n</a:t>
            </a:r>
            <a:r>
              <a:rPr kumimoji="1" lang="en-US" altLang="zh-CN" sz="2400" b="1" smtClean="0">
                <a:solidFill>
                  <a:srgbClr val="FF00FF"/>
                </a:solidFill>
                <a:latin typeface="+mn-ea"/>
                <a:ea typeface="+mn-ea"/>
                <a:sym typeface="+mn-ea"/>
              </a:rPr>
              <a:t>)</a:t>
            </a:r>
            <a:endParaRPr kumimoji="1" lang="en-US" altLang="zh-CN" sz="2400" b="1" smtClean="0">
              <a:solidFill>
                <a:srgbClr val="FF00FF"/>
              </a:solidFill>
              <a:latin typeface="+mn-ea"/>
              <a:ea typeface="+mn-ea"/>
              <a:sym typeface="+mn-ea"/>
            </a:endParaRPr>
          </a:p>
        </p:txBody>
      </p:sp>
      <p:sp>
        <p:nvSpPr>
          <p:cNvPr id="5" name="文本框 4"/>
          <p:cNvSpPr txBox="1"/>
          <p:nvPr/>
        </p:nvSpPr>
        <p:spPr>
          <a:xfrm>
            <a:off x="332105" y="2262505"/>
            <a:ext cx="8258175" cy="3784600"/>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r>
              <a:rPr lang="zh-CN" altLang="en-US" sz="2400" b="1">
                <a:solidFill>
                  <a:schemeClr val="tx1"/>
                </a:solidFill>
                <a:latin typeface="Times New Roman" panose="02020603050405020304" pitchFamily="18" charset="0"/>
                <a:ea typeface="+mn-ea"/>
                <a:sym typeface="+mn-ea"/>
              </a:rPr>
              <a:t>int </a:t>
            </a:r>
            <a:r>
              <a:rPr lang="en-US" altLang="zh-CN" sz="2400">
                <a:sym typeface="+mn-ea"/>
              </a:rPr>
              <a:t>F</a:t>
            </a:r>
            <a:r>
              <a:rPr lang="zh-CN" altLang="en-US" sz="2400" b="1">
                <a:solidFill>
                  <a:schemeClr val="tx1"/>
                </a:solidFill>
                <a:latin typeface="Times New Roman" panose="02020603050405020304" pitchFamily="18" charset="0"/>
                <a:ea typeface="+mn-ea"/>
                <a:sym typeface="+mn-ea"/>
              </a:rPr>
              <a:t>(int n)</a:t>
            </a:r>
            <a:endParaRPr kumimoji="1" lang="zh-CN" altLang="en-US" sz="2400" b="1" dirty="0">
              <a:solidFill>
                <a:schemeClr val="tx1"/>
              </a:solidFill>
              <a:latin typeface="Times New Roman" panose="02020603050405020304" pitchFamily="18" charset="0"/>
              <a:ea typeface="楷体_GB2312" pitchFamily="49" charset="-122"/>
              <a:sym typeface="+mn-ea"/>
            </a:endParaRPr>
          </a:p>
          <a:p>
            <a:r>
              <a:rPr lang="zh-CN" altLang="en-US" sz="2400" b="1">
                <a:solidFill>
                  <a:schemeClr val="tx1"/>
                </a:solidFill>
                <a:latin typeface="Times New Roman" panose="02020603050405020304" pitchFamily="18" charset="0"/>
                <a:ea typeface="+mn-ea"/>
                <a:sym typeface="+mn-ea"/>
              </a:rPr>
              <a:t>{</a:t>
            </a:r>
            <a:endParaRPr lang="zh-CN" altLang="en-US" sz="2400" b="1">
              <a:solidFill>
                <a:schemeClr val="tx1"/>
              </a:solidFill>
              <a:latin typeface="Times New Roman" panose="02020603050405020304" pitchFamily="18" charset="0"/>
              <a:ea typeface="+mn-ea"/>
              <a:sym typeface="+mn-ea"/>
            </a:endParaRPr>
          </a:p>
          <a:p>
            <a:r>
              <a:rPr lang="zh-CN" altLang="en-US" sz="2400" b="1">
                <a:solidFill>
                  <a:schemeClr val="tx1"/>
                </a:solidFill>
                <a:latin typeface="Times New Roman" panose="02020603050405020304" pitchFamily="18" charset="0"/>
                <a:ea typeface="+mn-ea"/>
                <a:sym typeface="+mn-ea"/>
              </a:rPr>
              <a:t>　int i, s</a:t>
            </a:r>
            <a:r>
              <a:rPr lang="en-US" altLang="zh-CN" sz="2400" b="1">
                <a:solidFill>
                  <a:schemeClr val="tx1"/>
                </a:solidFill>
                <a:latin typeface="Times New Roman" panose="02020603050405020304" pitchFamily="18" charset="0"/>
                <a:ea typeface="+mn-ea"/>
                <a:sym typeface="+mn-ea"/>
              </a:rPr>
              <a:t>,</a:t>
            </a:r>
            <a:r>
              <a:rPr lang="zh-CN" altLang="en-US" sz="2400" b="1">
                <a:solidFill>
                  <a:schemeClr val="tx1"/>
                </a:solidFill>
                <a:latin typeface="Times New Roman" panose="02020603050405020304" pitchFamily="18" charset="0"/>
                <a:ea typeface="+mn-ea"/>
                <a:sym typeface="+mn-ea"/>
              </a:rPr>
              <a:t>s1=1, s2=</a:t>
            </a:r>
            <a:r>
              <a:rPr lang="en-US" altLang="zh-CN" sz="2400" b="1">
                <a:solidFill>
                  <a:schemeClr val="tx1"/>
                </a:solidFill>
                <a:latin typeface="Times New Roman" panose="02020603050405020304" pitchFamily="18" charset="0"/>
                <a:ea typeface="+mn-ea"/>
                <a:sym typeface="+mn-ea"/>
              </a:rPr>
              <a:t>2</a:t>
            </a:r>
            <a:r>
              <a:rPr lang="zh-CN" altLang="en-US" sz="2400" b="1">
                <a:solidFill>
                  <a:schemeClr val="tx1"/>
                </a:solidFill>
                <a:latin typeface="Times New Roman" panose="02020603050405020304" pitchFamily="18" charset="0"/>
                <a:ea typeface="+mn-ea"/>
                <a:sym typeface="+mn-ea"/>
              </a:rPr>
              <a:t>;</a:t>
            </a:r>
            <a:endParaRPr lang="zh-CN" altLang="en-US" sz="2400" b="1">
              <a:solidFill>
                <a:schemeClr val="tx1"/>
              </a:solidFill>
              <a:latin typeface="Times New Roman" panose="02020603050405020304" pitchFamily="18" charset="0"/>
              <a:ea typeface="+mn-ea"/>
              <a:sym typeface="+mn-ea"/>
            </a:endParaRPr>
          </a:p>
          <a:p>
            <a:r>
              <a:rPr lang="zh-CN" altLang="en-US" sz="2400" b="1">
                <a:solidFill>
                  <a:schemeClr val="tx1"/>
                </a:solidFill>
                <a:latin typeface="Times New Roman" panose="02020603050405020304" pitchFamily="18" charset="0"/>
                <a:ea typeface="+mn-ea"/>
                <a:sym typeface="+mn-ea"/>
              </a:rPr>
              <a:t>　for (i=3; i&lt;=n; ++i)</a:t>
            </a:r>
            <a:endParaRPr lang="zh-CN" altLang="en-US" sz="2400" b="1">
              <a:solidFill>
                <a:schemeClr val="tx1"/>
              </a:solidFill>
              <a:latin typeface="Times New Roman" panose="02020603050405020304" pitchFamily="18" charset="0"/>
              <a:ea typeface="+mn-ea"/>
              <a:sym typeface="+mn-ea"/>
            </a:endParaRPr>
          </a:p>
          <a:p>
            <a:r>
              <a:rPr lang="zh-CN" altLang="en-US" sz="2400" b="1">
                <a:solidFill>
                  <a:schemeClr val="tx1"/>
                </a:solidFill>
                <a:latin typeface="Times New Roman" panose="02020603050405020304" pitchFamily="18" charset="0"/>
                <a:ea typeface="+mn-ea"/>
                <a:sym typeface="+mn-ea"/>
              </a:rPr>
              <a:t>    {      s=s1+s2; </a:t>
            </a:r>
            <a:endParaRPr lang="zh-CN" altLang="en-US" sz="2400" b="1">
              <a:solidFill>
                <a:schemeClr val="tx1"/>
              </a:solidFill>
              <a:latin typeface="Times New Roman" panose="02020603050405020304" pitchFamily="18" charset="0"/>
              <a:ea typeface="+mn-ea"/>
              <a:sym typeface="+mn-ea"/>
            </a:endParaRPr>
          </a:p>
          <a:p>
            <a:r>
              <a:rPr lang="zh-CN" altLang="en-US" sz="2400" b="1">
                <a:solidFill>
                  <a:schemeClr val="tx1"/>
                </a:solidFill>
                <a:latin typeface="Times New Roman" panose="02020603050405020304" pitchFamily="18" charset="0"/>
                <a:ea typeface="+mn-ea"/>
                <a:sym typeface="+mn-ea"/>
              </a:rPr>
              <a:t>           s2=s1; // 保存</a:t>
            </a:r>
            <a:r>
              <a:rPr lang="en-US" altLang="zh-CN" sz="2400" b="1">
                <a:solidFill>
                  <a:schemeClr val="tx1"/>
                </a:solidFill>
                <a:latin typeface="Times New Roman" panose="02020603050405020304" pitchFamily="18" charset="0"/>
                <a:ea typeface="+mn-ea"/>
                <a:sym typeface="+mn-ea"/>
              </a:rPr>
              <a:t>F</a:t>
            </a:r>
            <a:r>
              <a:rPr lang="zh-CN" altLang="en-US" sz="2400" b="1">
                <a:solidFill>
                  <a:schemeClr val="tx1"/>
                </a:solidFill>
                <a:latin typeface="Times New Roman" panose="02020603050405020304" pitchFamily="18" charset="0"/>
                <a:ea typeface="+mn-ea"/>
                <a:sym typeface="+mn-ea"/>
              </a:rPr>
              <a:t>(n-2)的值</a:t>
            </a:r>
            <a:endParaRPr lang="zh-CN" altLang="en-US" sz="2400" b="1">
              <a:solidFill>
                <a:schemeClr val="tx1"/>
              </a:solidFill>
              <a:latin typeface="Times New Roman" panose="02020603050405020304" pitchFamily="18" charset="0"/>
              <a:ea typeface="+mn-ea"/>
              <a:sym typeface="+mn-ea"/>
            </a:endParaRPr>
          </a:p>
          <a:p>
            <a:r>
              <a:rPr lang="zh-CN" altLang="en-US" sz="2400" b="1">
                <a:solidFill>
                  <a:schemeClr val="tx1"/>
                </a:solidFill>
                <a:latin typeface="Times New Roman" panose="02020603050405020304" pitchFamily="18" charset="0"/>
                <a:ea typeface="+mn-ea"/>
                <a:sym typeface="+mn-ea"/>
              </a:rPr>
              <a:t>　　   s1=s; //保存</a:t>
            </a:r>
            <a:r>
              <a:rPr lang="en-US" altLang="zh-CN" sz="2400" b="1">
                <a:solidFill>
                  <a:schemeClr val="tx1"/>
                </a:solidFill>
                <a:latin typeface="Times New Roman" panose="02020603050405020304" pitchFamily="18" charset="0"/>
                <a:ea typeface="+mn-ea"/>
                <a:sym typeface="+mn-ea"/>
              </a:rPr>
              <a:t>F</a:t>
            </a:r>
            <a:r>
              <a:rPr lang="zh-CN" altLang="en-US" sz="2400" b="1">
                <a:solidFill>
                  <a:schemeClr val="tx1"/>
                </a:solidFill>
                <a:latin typeface="Times New Roman" panose="02020603050405020304" pitchFamily="18" charset="0"/>
                <a:ea typeface="+mn-ea"/>
                <a:sym typeface="+mn-ea"/>
              </a:rPr>
              <a:t>(n-1)的值　</a:t>
            </a:r>
            <a:endParaRPr lang="zh-CN" altLang="en-US" sz="2400" b="1">
              <a:solidFill>
                <a:schemeClr val="tx1"/>
              </a:solidFill>
              <a:latin typeface="Times New Roman" panose="02020603050405020304" pitchFamily="18" charset="0"/>
              <a:ea typeface="+mn-ea"/>
              <a:sym typeface="+mn-ea"/>
            </a:endParaRPr>
          </a:p>
          <a:p>
            <a:r>
              <a:rPr lang="zh-CN" altLang="en-US" sz="2400" b="1">
                <a:solidFill>
                  <a:schemeClr val="tx1"/>
                </a:solidFill>
                <a:latin typeface="Times New Roman" panose="02020603050405020304" pitchFamily="18" charset="0"/>
                <a:ea typeface="+mn-ea"/>
                <a:sym typeface="+mn-ea"/>
              </a:rPr>
              <a:t>    }</a:t>
            </a:r>
            <a:endParaRPr lang="zh-CN" altLang="en-US" sz="2400" b="1">
              <a:solidFill>
                <a:schemeClr val="tx1"/>
              </a:solidFill>
              <a:latin typeface="Times New Roman" panose="02020603050405020304" pitchFamily="18" charset="0"/>
              <a:ea typeface="+mn-ea"/>
              <a:sym typeface="+mn-ea"/>
            </a:endParaRPr>
          </a:p>
          <a:p>
            <a:r>
              <a:rPr lang="zh-CN" altLang="en-US" sz="2400" b="1">
                <a:solidFill>
                  <a:schemeClr val="tx1"/>
                </a:solidFill>
                <a:latin typeface="Times New Roman" panose="02020603050405020304" pitchFamily="18" charset="0"/>
                <a:ea typeface="+mn-ea"/>
                <a:sym typeface="+mn-ea"/>
              </a:rPr>
              <a:t>　return s;</a:t>
            </a:r>
            <a:endParaRPr lang="zh-CN" altLang="en-US" sz="2400" b="1">
              <a:solidFill>
                <a:schemeClr val="tx1"/>
              </a:solidFill>
              <a:latin typeface="Times New Roman" panose="02020603050405020304" pitchFamily="18" charset="0"/>
              <a:ea typeface="+mn-ea"/>
              <a:sym typeface="+mn-ea"/>
            </a:endParaRPr>
          </a:p>
          <a:p>
            <a:r>
              <a:rPr lang="zh-CN" altLang="en-US" sz="2400" b="1">
                <a:solidFill>
                  <a:schemeClr val="tx1"/>
                </a:solidFill>
                <a:latin typeface="Times New Roman" panose="02020603050405020304" pitchFamily="18" charset="0"/>
                <a:ea typeface="+mn-ea"/>
                <a:sym typeface="+mn-ea"/>
              </a:rPr>
              <a:t>}</a:t>
            </a:r>
            <a:endParaRPr lang="zh-CN" altLang="en-US" sz="2400" b="1">
              <a:solidFill>
                <a:schemeClr val="tx1"/>
              </a:solidFill>
              <a:latin typeface="Times New Roman" panose="02020603050405020304" pitchFamily="18" charset="0"/>
              <a:ea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linds(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linds(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blinds(horizontal)">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blinds(horizontal)">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blinds(horizontal)">
                                      <p:cBhvr>
                                        <p:cTn id="47" dur="500"/>
                                        <p:tgtEl>
                                          <p:spTgt spid="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Effect transition="in" filter="blinds(horizontal)">
                                      <p:cBhvr>
                                        <p:cTn id="52" dur="500"/>
                                        <p:tgtEl>
                                          <p:spTgt spid="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
                                            <p:txEl>
                                              <p:pRg st="9" end="9"/>
                                            </p:txEl>
                                          </p:spTgt>
                                        </p:tgtEl>
                                        <p:attrNameLst>
                                          <p:attrName>style.visibility</p:attrName>
                                        </p:attrNameLst>
                                      </p:cBhvr>
                                      <p:to>
                                        <p:strVal val="visible"/>
                                      </p:to>
                                    </p:set>
                                    <p:animEffect transition="in" filter="blinds(horizontal)">
                                      <p:cBhvr>
                                        <p:cTn id="57" dur="500"/>
                                        <p:tgtEl>
                                          <p:spTgt spid="5">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blinds(horizontal)">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1401128" y="226695"/>
            <a:ext cx="69342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kumimoji="1" sz="4000" b="1">
                <a:solidFill>
                  <a:srgbClr val="A50021"/>
                </a:solidFill>
                <a:latin typeface="黑体" panose="02010609060101010101" pitchFamily="49" charset="-122"/>
                <a:ea typeface="黑体" panose="02010609060101010101" pitchFamily="49" charset="-122"/>
              </a:defRPr>
            </a:lvl1pPr>
          </a:lstStyle>
          <a:p>
            <a:pPr algn="ctr"/>
            <a:r>
              <a:rPr lang="en-US" altLang="zh-CN" dirty="0">
                <a:solidFill>
                  <a:schemeClr val="bg1"/>
                </a:solidFill>
              </a:rPr>
              <a:t>4.2  </a:t>
            </a:r>
            <a:r>
              <a:rPr lang="zh-CN" altLang="en-US" dirty="0">
                <a:solidFill>
                  <a:schemeClr val="bg1"/>
                </a:solidFill>
              </a:rPr>
              <a:t>概  述 </a:t>
            </a:r>
            <a:endParaRPr lang="zh-CN" altLang="en-US" dirty="0">
              <a:solidFill>
                <a:schemeClr val="bg1"/>
              </a:solidFill>
            </a:endParaRPr>
          </a:p>
        </p:txBody>
      </p:sp>
      <p:sp>
        <p:nvSpPr>
          <p:cNvPr id="10245" name="Text Box 5">
            <a:hlinkClick r:id="" action="ppaction://hlinkshowjump?jump=nextslide"/>
          </p:cNvPr>
          <p:cNvSpPr txBox="1">
            <a:spLocks noChangeArrowheads="1"/>
          </p:cNvSpPr>
          <p:nvPr/>
        </p:nvSpPr>
        <p:spPr bwMode="auto">
          <a:xfrm>
            <a:off x="2514600" y="2727325"/>
            <a:ext cx="55626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a:solidFill>
                  <a:schemeClr val="tx1"/>
                </a:solidFill>
                <a:latin typeface="Times New Roman" panose="02020603050405020304" pitchFamily="18" charset="0"/>
                <a:ea typeface="宋体" panose="02010600030101010101" pitchFamily="2" charset="-122"/>
              </a:rPr>
              <a:t>4.2.1  </a:t>
            </a:r>
            <a:r>
              <a:rPr kumimoji="1" lang="zh-CN" altLang="en-US" sz="3200" b="1">
                <a:solidFill>
                  <a:schemeClr val="tx1"/>
                </a:solidFill>
                <a:latin typeface="Times New Roman" panose="02020603050405020304" pitchFamily="18" charset="0"/>
                <a:ea typeface="宋体" panose="02010600030101010101" pitchFamily="2" charset="-122"/>
              </a:rPr>
              <a:t>分治法的设计思想 </a:t>
            </a:r>
            <a:endParaRPr kumimoji="1" lang="zh-CN" altLang="en-US" sz="3200" b="1">
              <a:solidFill>
                <a:schemeClr val="tx1"/>
              </a:solidFill>
              <a:latin typeface="Times New Roman" panose="02020603050405020304" pitchFamily="18" charset="0"/>
              <a:ea typeface="宋体" panose="02010600030101010101" pitchFamily="2" charset="-122"/>
            </a:endParaRPr>
          </a:p>
        </p:txBody>
      </p:sp>
      <p:sp>
        <p:nvSpPr>
          <p:cNvPr id="41989" name="Text Box 5">
            <a:hlinkClick r:id="" action="ppaction://noaction"/>
          </p:cNvPr>
          <p:cNvSpPr txBox="1">
            <a:spLocks noChangeArrowheads="1"/>
          </p:cNvSpPr>
          <p:nvPr/>
        </p:nvSpPr>
        <p:spPr bwMode="auto">
          <a:xfrm>
            <a:off x="2514600" y="3459163"/>
            <a:ext cx="52578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a:solidFill>
                  <a:schemeClr val="tx1"/>
                </a:solidFill>
                <a:latin typeface="Times New Roman" panose="02020603050405020304" pitchFamily="18" charset="0"/>
                <a:ea typeface="宋体" panose="02010600030101010101" pitchFamily="2" charset="-122"/>
              </a:rPr>
              <a:t>4.2.2  </a:t>
            </a:r>
            <a:r>
              <a:rPr kumimoji="1" lang="zh-CN" altLang="en-US" sz="3200" b="1">
                <a:solidFill>
                  <a:schemeClr val="tx1"/>
                </a:solidFill>
                <a:latin typeface="Times New Roman" panose="02020603050405020304" pitchFamily="18" charset="0"/>
                <a:ea typeface="宋体" panose="02010600030101010101" pitchFamily="2" charset="-122"/>
              </a:rPr>
              <a:t>分治法的求解过程</a:t>
            </a:r>
            <a:endParaRPr kumimoji="1" lang="zh-CN" altLang="en-US" sz="3200" b="1">
              <a:solidFill>
                <a:schemeClr val="tx1"/>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49" name="Rectangle 25"/>
          <p:cNvSpPr>
            <a:spLocks noChangeArrowheads="1"/>
          </p:cNvSpPr>
          <p:nvPr/>
        </p:nvSpPr>
        <p:spPr bwMode="auto">
          <a:xfrm>
            <a:off x="2843213" y="188913"/>
            <a:ext cx="2751137" cy="57626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2400" b="1">
                <a:effectLst>
                  <a:outerShdw blurRad="38100" dist="38100" dir="2700000" algn="tl">
                    <a:srgbClr val="FFFFFF"/>
                  </a:outerShdw>
                </a:effectLst>
                <a:latin typeface="Arial" panose="020B0604020202020204" pitchFamily="34" charset="0"/>
              </a:rPr>
              <a:t>原始问题</a:t>
            </a:r>
            <a:endParaRPr lang="zh-CN" altLang="en-US" sz="2400" b="1">
              <a:effectLst>
                <a:outerShdw blurRad="38100" dist="38100" dir="2700000" algn="tl">
                  <a:srgbClr val="FFFFFF"/>
                </a:outerShdw>
              </a:effectLst>
              <a:latin typeface="Arial" panose="020B0604020202020204" pitchFamily="34" charset="0"/>
            </a:endParaRPr>
          </a:p>
        </p:txBody>
      </p:sp>
      <p:sp>
        <p:nvSpPr>
          <p:cNvPr id="615451" name="Oval 27"/>
          <p:cNvSpPr>
            <a:spLocks noChangeArrowheads="1"/>
          </p:cNvSpPr>
          <p:nvPr/>
        </p:nvSpPr>
        <p:spPr bwMode="auto">
          <a:xfrm>
            <a:off x="1435100" y="2924175"/>
            <a:ext cx="1600200" cy="503238"/>
          </a:xfrm>
          <a:prstGeom prst="ellipse">
            <a:avLst/>
          </a:prstGeom>
          <a:solidFill>
            <a:srgbClr val="FF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2000" b="1">
                <a:solidFill>
                  <a:srgbClr val="CC0099"/>
                </a:solidFill>
                <a:effectLst/>
                <a:latin typeface="Arial" panose="020B0604020202020204" pitchFamily="34" charset="0"/>
              </a:rPr>
              <a:t>求解子问题</a:t>
            </a:r>
            <a:endParaRPr lang="zh-CN" altLang="en-US" sz="2000" b="1">
              <a:solidFill>
                <a:srgbClr val="CC0099"/>
              </a:solidFill>
              <a:effectLst/>
              <a:latin typeface="Arial" panose="020B0604020202020204" pitchFamily="34" charset="0"/>
            </a:endParaRPr>
          </a:p>
        </p:txBody>
      </p:sp>
      <p:sp>
        <p:nvSpPr>
          <p:cNvPr id="615452" name="Rectangle 28"/>
          <p:cNvSpPr>
            <a:spLocks noChangeArrowheads="1"/>
          </p:cNvSpPr>
          <p:nvPr/>
        </p:nvSpPr>
        <p:spPr bwMode="auto">
          <a:xfrm>
            <a:off x="1692275" y="2205038"/>
            <a:ext cx="1087438" cy="431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2400" b="1">
                <a:effectLst>
                  <a:outerShdw blurRad="38100" dist="38100" dir="2700000" algn="tl">
                    <a:srgbClr val="FFFFFF"/>
                  </a:outerShdw>
                </a:effectLst>
                <a:latin typeface="Arial" panose="020B0604020202020204" pitchFamily="34" charset="0"/>
              </a:rPr>
              <a:t>子问题</a:t>
            </a:r>
            <a:endParaRPr lang="zh-CN" altLang="en-US" sz="2400" b="1">
              <a:effectLst>
                <a:outerShdw blurRad="38100" dist="38100" dir="2700000" algn="tl">
                  <a:srgbClr val="FFFFFF"/>
                </a:outerShdw>
              </a:effectLst>
              <a:latin typeface="Arial" panose="020B0604020202020204" pitchFamily="34" charset="0"/>
            </a:endParaRPr>
          </a:p>
        </p:txBody>
      </p:sp>
      <p:sp>
        <p:nvSpPr>
          <p:cNvPr id="615455" name="Rectangle 31"/>
          <p:cNvSpPr>
            <a:spLocks noChangeArrowheads="1"/>
          </p:cNvSpPr>
          <p:nvPr/>
        </p:nvSpPr>
        <p:spPr bwMode="auto">
          <a:xfrm>
            <a:off x="3676650" y="2205038"/>
            <a:ext cx="1087438" cy="431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2400" b="1">
                <a:effectLst>
                  <a:outerShdw blurRad="38100" dist="38100" dir="2700000" algn="tl">
                    <a:srgbClr val="FFFFFF"/>
                  </a:outerShdw>
                </a:effectLst>
                <a:latin typeface="Arial" panose="020B0604020202020204" pitchFamily="34" charset="0"/>
              </a:rPr>
              <a:t>子问题</a:t>
            </a:r>
            <a:endParaRPr lang="zh-CN" altLang="en-US" sz="2400" b="1">
              <a:effectLst>
                <a:outerShdw blurRad="38100" dist="38100" dir="2700000" algn="tl">
                  <a:srgbClr val="FFFFFF"/>
                </a:outerShdw>
              </a:effectLst>
              <a:latin typeface="Arial" panose="020B0604020202020204" pitchFamily="34" charset="0"/>
            </a:endParaRPr>
          </a:p>
        </p:txBody>
      </p:sp>
      <p:sp>
        <p:nvSpPr>
          <p:cNvPr id="615456" name="Rectangle 32"/>
          <p:cNvSpPr>
            <a:spLocks noChangeArrowheads="1"/>
          </p:cNvSpPr>
          <p:nvPr/>
        </p:nvSpPr>
        <p:spPr bwMode="auto">
          <a:xfrm>
            <a:off x="6108700" y="2205038"/>
            <a:ext cx="1087438" cy="431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2400" b="1">
                <a:effectLst>
                  <a:outerShdw blurRad="38100" dist="38100" dir="2700000" algn="tl">
                    <a:srgbClr val="FFFFFF"/>
                  </a:outerShdw>
                </a:effectLst>
                <a:latin typeface="Arial" panose="020B0604020202020204" pitchFamily="34" charset="0"/>
              </a:rPr>
              <a:t>子问题</a:t>
            </a:r>
            <a:endParaRPr lang="zh-CN" altLang="en-US" sz="2400" b="1">
              <a:effectLst>
                <a:outerShdw blurRad="38100" dist="38100" dir="2700000" algn="tl">
                  <a:srgbClr val="FFFFFF"/>
                </a:outerShdw>
              </a:effectLst>
              <a:latin typeface="Arial" panose="020B0604020202020204" pitchFamily="34" charset="0"/>
            </a:endParaRPr>
          </a:p>
        </p:txBody>
      </p:sp>
      <p:sp>
        <p:nvSpPr>
          <p:cNvPr id="615457" name="Text Box 33"/>
          <p:cNvSpPr txBox="1">
            <a:spLocks noChangeArrowheads="1"/>
          </p:cNvSpPr>
          <p:nvPr/>
        </p:nvSpPr>
        <p:spPr bwMode="auto">
          <a:xfrm>
            <a:off x="5213350" y="1989138"/>
            <a:ext cx="4876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effectLst>
                  <a:outerShdw blurRad="38100" dist="38100" dir="2700000" algn="tl">
                    <a:srgbClr val="C0C0C0"/>
                  </a:outerShdw>
                </a:effectLst>
                <a:latin typeface="Arial" panose="020B0604020202020204" pitchFamily="34" charset="0"/>
              </a:rPr>
              <a:t>…</a:t>
            </a:r>
            <a:endParaRPr lang="en-US" altLang="zh-CN" sz="2400" b="1">
              <a:effectLst>
                <a:outerShdw blurRad="38100" dist="38100" dir="2700000" algn="tl">
                  <a:srgbClr val="C0C0C0"/>
                </a:outerShdw>
              </a:effectLst>
              <a:latin typeface="Arial" panose="020B0604020202020204" pitchFamily="34" charset="0"/>
            </a:endParaRPr>
          </a:p>
        </p:txBody>
      </p:sp>
      <p:sp>
        <p:nvSpPr>
          <p:cNvPr id="615458" name="Oval 34"/>
          <p:cNvSpPr>
            <a:spLocks noChangeArrowheads="1"/>
          </p:cNvSpPr>
          <p:nvPr/>
        </p:nvSpPr>
        <p:spPr bwMode="auto">
          <a:xfrm>
            <a:off x="3421063" y="2925763"/>
            <a:ext cx="1600200" cy="503237"/>
          </a:xfrm>
          <a:prstGeom prst="ellipse">
            <a:avLst/>
          </a:prstGeom>
          <a:solidFill>
            <a:srgbClr val="FF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2000" b="1" dirty="0">
                <a:solidFill>
                  <a:srgbClr val="CC0099"/>
                </a:solidFill>
                <a:effectLst/>
                <a:latin typeface="Arial" panose="020B0604020202020204" pitchFamily="34" charset="0"/>
              </a:rPr>
              <a:t>求解子问题</a:t>
            </a:r>
            <a:endParaRPr lang="zh-CN" altLang="en-US" sz="2000" b="1" dirty="0">
              <a:solidFill>
                <a:srgbClr val="CC0099"/>
              </a:solidFill>
              <a:effectLst/>
              <a:latin typeface="Arial" panose="020B0604020202020204" pitchFamily="34" charset="0"/>
            </a:endParaRPr>
          </a:p>
        </p:txBody>
      </p:sp>
      <p:sp>
        <p:nvSpPr>
          <p:cNvPr id="615459" name="Oval 35"/>
          <p:cNvSpPr>
            <a:spLocks noChangeArrowheads="1"/>
          </p:cNvSpPr>
          <p:nvPr/>
        </p:nvSpPr>
        <p:spPr bwMode="auto">
          <a:xfrm>
            <a:off x="5851525" y="2924175"/>
            <a:ext cx="1600200" cy="503238"/>
          </a:xfrm>
          <a:prstGeom prst="ellipse">
            <a:avLst/>
          </a:prstGeom>
          <a:solidFill>
            <a:srgbClr val="FF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2000" b="1">
                <a:solidFill>
                  <a:srgbClr val="CC0099"/>
                </a:solidFill>
                <a:effectLst/>
                <a:latin typeface="Arial" panose="020B0604020202020204" pitchFamily="34" charset="0"/>
              </a:rPr>
              <a:t>求解子问题</a:t>
            </a:r>
            <a:endParaRPr lang="zh-CN" altLang="en-US" sz="2000" b="1">
              <a:solidFill>
                <a:srgbClr val="CC0099"/>
              </a:solidFill>
              <a:effectLst/>
              <a:latin typeface="Arial" panose="020B0604020202020204" pitchFamily="34" charset="0"/>
            </a:endParaRPr>
          </a:p>
        </p:txBody>
      </p:sp>
      <p:sp>
        <p:nvSpPr>
          <p:cNvPr id="615460" name="Rectangle 36"/>
          <p:cNvSpPr>
            <a:spLocks noChangeArrowheads="1"/>
          </p:cNvSpPr>
          <p:nvPr/>
        </p:nvSpPr>
        <p:spPr bwMode="auto">
          <a:xfrm>
            <a:off x="1627188" y="3860800"/>
            <a:ext cx="1343025" cy="431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2400" b="1">
                <a:effectLst>
                  <a:outerShdw blurRad="38100" dist="38100" dir="2700000" algn="tl">
                    <a:srgbClr val="FFFFFF"/>
                  </a:outerShdw>
                </a:effectLst>
                <a:latin typeface="Arial" panose="020B0604020202020204" pitchFamily="34" charset="0"/>
              </a:rPr>
              <a:t>子问题解</a:t>
            </a:r>
            <a:endParaRPr lang="zh-CN" altLang="en-US" sz="2400" b="1">
              <a:effectLst>
                <a:outerShdw blurRad="38100" dist="38100" dir="2700000" algn="tl">
                  <a:srgbClr val="FFFFFF"/>
                </a:outerShdw>
              </a:effectLst>
              <a:latin typeface="Arial" panose="020B0604020202020204" pitchFamily="34" charset="0"/>
            </a:endParaRPr>
          </a:p>
        </p:txBody>
      </p:sp>
      <p:sp>
        <p:nvSpPr>
          <p:cNvPr id="615461" name="Rectangle 37"/>
          <p:cNvSpPr>
            <a:spLocks noChangeArrowheads="1"/>
          </p:cNvSpPr>
          <p:nvPr/>
        </p:nvSpPr>
        <p:spPr bwMode="auto">
          <a:xfrm>
            <a:off x="3613150" y="3860800"/>
            <a:ext cx="1343025" cy="431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2400" b="1">
                <a:effectLst>
                  <a:outerShdw blurRad="38100" dist="38100" dir="2700000" algn="tl">
                    <a:srgbClr val="FFFFFF"/>
                  </a:outerShdw>
                </a:effectLst>
                <a:latin typeface="Arial" panose="020B0604020202020204" pitchFamily="34" charset="0"/>
              </a:rPr>
              <a:t>子问题解</a:t>
            </a:r>
            <a:endParaRPr lang="zh-CN" altLang="en-US" sz="2400" b="1">
              <a:effectLst>
                <a:outerShdw blurRad="38100" dist="38100" dir="2700000" algn="tl">
                  <a:srgbClr val="FFFFFF"/>
                </a:outerShdw>
              </a:effectLst>
              <a:latin typeface="Arial" panose="020B0604020202020204" pitchFamily="34" charset="0"/>
            </a:endParaRPr>
          </a:p>
        </p:txBody>
      </p:sp>
      <p:sp>
        <p:nvSpPr>
          <p:cNvPr id="615462" name="Rectangle 38"/>
          <p:cNvSpPr>
            <a:spLocks noChangeArrowheads="1"/>
          </p:cNvSpPr>
          <p:nvPr/>
        </p:nvSpPr>
        <p:spPr bwMode="auto">
          <a:xfrm>
            <a:off x="6043613" y="3860800"/>
            <a:ext cx="1343025" cy="431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2400" b="1">
                <a:effectLst>
                  <a:outerShdw blurRad="38100" dist="38100" dir="2700000" algn="tl">
                    <a:srgbClr val="FFFFFF"/>
                  </a:outerShdw>
                </a:effectLst>
                <a:latin typeface="Arial" panose="020B0604020202020204" pitchFamily="34" charset="0"/>
              </a:rPr>
              <a:t>子问题解</a:t>
            </a:r>
            <a:endParaRPr lang="zh-CN" altLang="en-US" sz="2400" b="1">
              <a:effectLst>
                <a:outerShdw blurRad="38100" dist="38100" dir="2700000" algn="tl">
                  <a:srgbClr val="FFFFFF"/>
                </a:outerShdw>
              </a:effectLst>
              <a:latin typeface="Arial" panose="020B0604020202020204" pitchFamily="34" charset="0"/>
            </a:endParaRPr>
          </a:p>
        </p:txBody>
      </p:sp>
      <p:sp>
        <p:nvSpPr>
          <p:cNvPr id="615463" name="Text Box 39"/>
          <p:cNvSpPr txBox="1">
            <a:spLocks noChangeArrowheads="1"/>
          </p:cNvSpPr>
          <p:nvPr/>
        </p:nvSpPr>
        <p:spPr bwMode="auto">
          <a:xfrm>
            <a:off x="5213350" y="3641725"/>
            <a:ext cx="4876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effectLst>
                  <a:outerShdw blurRad="38100" dist="38100" dir="2700000" algn="tl">
                    <a:srgbClr val="C0C0C0"/>
                  </a:outerShdw>
                </a:effectLst>
                <a:latin typeface="Arial" panose="020B0604020202020204" pitchFamily="34" charset="0"/>
              </a:rPr>
              <a:t>…</a:t>
            </a:r>
            <a:endParaRPr lang="en-US" altLang="zh-CN" sz="2400" b="1">
              <a:effectLst>
                <a:outerShdw blurRad="38100" dist="38100" dir="2700000" algn="tl">
                  <a:srgbClr val="C0C0C0"/>
                </a:outerShdw>
              </a:effectLst>
              <a:latin typeface="Arial" panose="020B0604020202020204" pitchFamily="34" charset="0"/>
            </a:endParaRPr>
          </a:p>
        </p:txBody>
      </p:sp>
      <p:sp>
        <p:nvSpPr>
          <p:cNvPr id="615464" name="Oval 40"/>
          <p:cNvSpPr>
            <a:spLocks noChangeArrowheads="1"/>
          </p:cNvSpPr>
          <p:nvPr/>
        </p:nvSpPr>
        <p:spPr bwMode="auto">
          <a:xfrm>
            <a:off x="3421063" y="4797425"/>
            <a:ext cx="1728787" cy="574675"/>
          </a:xfrm>
          <a:prstGeom prst="ellipse">
            <a:avLst/>
          </a:prstGeom>
          <a:solidFill>
            <a:srgbClr val="FF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2400" b="1">
                <a:solidFill>
                  <a:srgbClr val="CC0099"/>
                </a:solidFill>
                <a:effectLst/>
                <a:latin typeface="Arial" panose="020B0604020202020204" pitchFamily="34" charset="0"/>
              </a:rPr>
              <a:t>合并子解</a:t>
            </a:r>
            <a:endParaRPr lang="zh-CN" altLang="en-US" sz="2400" b="1">
              <a:solidFill>
                <a:srgbClr val="CC0099"/>
              </a:solidFill>
              <a:effectLst/>
              <a:latin typeface="Arial" panose="020B0604020202020204" pitchFamily="34" charset="0"/>
            </a:endParaRPr>
          </a:p>
        </p:txBody>
      </p:sp>
      <p:sp>
        <p:nvSpPr>
          <p:cNvPr id="615450" name="Oval 26"/>
          <p:cNvSpPr>
            <a:spLocks noChangeArrowheads="1"/>
          </p:cNvSpPr>
          <p:nvPr/>
        </p:nvSpPr>
        <p:spPr bwMode="auto">
          <a:xfrm>
            <a:off x="3355975" y="1196975"/>
            <a:ext cx="1855788" cy="431800"/>
          </a:xfrm>
          <a:prstGeom prst="ellipse">
            <a:avLst/>
          </a:prstGeom>
          <a:solidFill>
            <a:srgbClr val="FF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2400" b="1">
                <a:solidFill>
                  <a:srgbClr val="CC0099"/>
                </a:solidFill>
                <a:effectLst/>
                <a:latin typeface="Arial" panose="020B0604020202020204" pitchFamily="34" charset="0"/>
              </a:rPr>
              <a:t>问题分解</a:t>
            </a:r>
            <a:endParaRPr lang="zh-CN" altLang="en-US" sz="2400" b="1">
              <a:solidFill>
                <a:srgbClr val="CC0099"/>
              </a:solidFill>
              <a:effectLst/>
              <a:latin typeface="Arial" panose="020B0604020202020204" pitchFamily="34" charset="0"/>
            </a:endParaRPr>
          </a:p>
        </p:txBody>
      </p:sp>
      <p:sp>
        <p:nvSpPr>
          <p:cNvPr id="615466" name="Line 42"/>
          <p:cNvSpPr>
            <a:spLocks noChangeShapeType="1"/>
          </p:cNvSpPr>
          <p:nvPr/>
        </p:nvSpPr>
        <p:spPr bwMode="auto">
          <a:xfrm>
            <a:off x="4251325" y="765175"/>
            <a:ext cx="0" cy="431800"/>
          </a:xfrm>
          <a:prstGeom prst="line">
            <a:avLst/>
          </a:prstGeom>
          <a:noFill/>
          <a:ln w="28575" cap="sq">
            <a:solidFill>
              <a:schemeClr val="accent2"/>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p>
        </p:txBody>
      </p:sp>
      <p:sp>
        <p:nvSpPr>
          <p:cNvPr id="615467" name="Line 43"/>
          <p:cNvSpPr>
            <a:spLocks noChangeShapeType="1"/>
          </p:cNvSpPr>
          <p:nvPr/>
        </p:nvSpPr>
        <p:spPr bwMode="auto">
          <a:xfrm flipH="1">
            <a:off x="2266950" y="1557338"/>
            <a:ext cx="1346200" cy="647700"/>
          </a:xfrm>
          <a:prstGeom prst="line">
            <a:avLst/>
          </a:prstGeom>
          <a:noFill/>
          <a:ln w="28575" cap="sq">
            <a:solidFill>
              <a:schemeClr val="accent2"/>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p>
        </p:txBody>
      </p:sp>
      <p:sp>
        <p:nvSpPr>
          <p:cNvPr id="615468" name="Line 44"/>
          <p:cNvSpPr>
            <a:spLocks noChangeShapeType="1"/>
          </p:cNvSpPr>
          <p:nvPr/>
        </p:nvSpPr>
        <p:spPr bwMode="auto">
          <a:xfrm>
            <a:off x="4251325" y="1628775"/>
            <a:ext cx="0" cy="576263"/>
          </a:xfrm>
          <a:prstGeom prst="line">
            <a:avLst/>
          </a:prstGeom>
          <a:noFill/>
          <a:ln w="28575" cap="sq">
            <a:solidFill>
              <a:schemeClr val="accent2"/>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p>
        </p:txBody>
      </p:sp>
      <p:sp>
        <p:nvSpPr>
          <p:cNvPr id="615469" name="Line 45"/>
          <p:cNvSpPr>
            <a:spLocks noChangeShapeType="1"/>
          </p:cNvSpPr>
          <p:nvPr/>
        </p:nvSpPr>
        <p:spPr bwMode="auto">
          <a:xfrm>
            <a:off x="5021263" y="1557338"/>
            <a:ext cx="1535112" cy="647700"/>
          </a:xfrm>
          <a:prstGeom prst="line">
            <a:avLst/>
          </a:prstGeom>
          <a:noFill/>
          <a:ln w="28575" cap="sq">
            <a:solidFill>
              <a:schemeClr val="accent2"/>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p>
        </p:txBody>
      </p:sp>
      <p:sp>
        <p:nvSpPr>
          <p:cNvPr id="615470" name="Line 46"/>
          <p:cNvSpPr>
            <a:spLocks noChangeShapeType="1"/>
          </p:cNvSpPr>
          <p:nvPr/>
        </p:nvSpPr>
        <p:spPr bwMode="auto">
          <a:xfrm>
            <a:off x="2203450" y="2636838"/>
            <a:ext cx="0" cy="287337"/>
          </a:xfrm>
          <a:prstGeom prst="line">
            <a:avLst/>
          </a:prstGeom>
          <a:noFill/>
          <a:ln w="28575" cap="sq">
            <a:solidFill>
              <a:schemeClr val="accent2"/>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p>
        </p:txBody>
      </p:sp>
      <p:sp>
        <p:nvSpPr>
          <p:cNvPr id="615471" name="Line 47"/>
          <p:cNvSpPr>
            <a:spLocks noChangeShapeType="1"/>
          </p:cNvSpPr>
          <p:nvPr/>
        </p:nvSpPr>
        <p:spPr bwMode="auto">
          <a:xfrm>
            <a:off x="4251325" y="2636838"/>
            <a:ext cx="0" cy="287337"/>
          </a:xfrm>
          <a:prstGeom prst="line">
            <a:avLst/>
          </a:prstGeom>
          <a:noFill/>
          <a:ln w="28575" cap="sq">
            <a:solidFill>
              <a:schemeClr val="accent2"/>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p>
        </p:txBody>
      </p:sp>
      <p:sp>
        <p:nvSpPr>
          <p:cNvPr id="615472" name="Line 48"/>
          <p:cNvSpPr>
            <a:spLocks noChangeShapeType="1"/>
          </p:cNvSpPr>
          <p:nvPr/>
        </p:nvSpPr>
        <p:spPr bwMode="auto">
          <a:xfrm>
            <a:off x="6621463" y="2636838"/>
            <a:ext cx="0" cy="287337"/>
          </a:xfrm>
          <a:prstGeom prst="line">
            <a:avLst/>
          </a:prstGeom>
          <a:noFill/>
          <a:ln w="28575" cap="sq">
            <a:solidFill>
              <a:schemeClr val="accent2"/>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p>
        </p:txBody>
      </p:sp>
      <p:sp>
        <p:nvSpPr>
          <p:cNvPr id="615473" name="Line 49"/>
          <p:cNvSpPr>
            <a:spLocks noChangeShapeType="1"/>
          </p:cNvSpPr>
          <p:nvPr/>
        </p:nvSpPr>
        <p:spPr bwMode="auto">
          <a:xfrm>
            <a:off x="2203450" y="3429000"/>
            <a:ext cx="0" cy="431800"/>
          </a:xfrm>
          <a:prstGeom prst="line">
            <a:avLst/>
          </a:prstGeom>
          <a:noFill/>
          <a:ln w="28575" cap="sq">
            <a:solidFill>
              <a:schemeClr val="accent2"/>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p>
        </p:txBody>
      </p:sp>
      <p:sp>
        <p:nvSpPr>
          <p:cNvPr id="615474" name="Line 50"/>
          <p:cNvSpPr>
            <a:spLocks noChangeShapeType="1"/>
          </p:cNvSpPr>
          <p:nvPr/>
        </p:nvSpPr>
        <p:spPr bwMode="auto">
          <a:xfrm>
            <a:off x="4251325" y="3429000"/>
            <a:ext cx="0" cy="431800"/>
          </a:xfrm>
          <a:prstGeom prst="line">
            <a:avLst/>
          </a:prstGeom>
          <a:noFill/>
          <a:ln w="28575" cap="sq">
            <a:solidFill>
              <a:schemeClr val="accent2"/>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p>
        </p:txBody>
      </p:sp>
      <p:sp>
        <p:nvSpPr>
          <p:cNvPr id="615475" name="Line 51"/>
          <p:cNvSpPr>
            <a:spLocks noChangeShapeType="1"/>
          </p:cNvSpPr>
          <p:nvPr/>
        </p:nvSpPr>
        <p:spPr bwMode="auto">
          <a:xfrm>
            <a:off x="6621463" y="3429000"/>
            <a:ext cx="0" cy="431800"/>
          </a:xfrm>
          <a:prstGeom prst="line">
            <a:avLst/>
          </a:prstGeom>
          <a:noFill/>
          <a:ln w="28575" cap="sq">
            <a:solidFill>
              <a:schemeClr val="accent2"/>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p>
        </p:txBody>
      </p:sp>
      <p:sp>
        <p:nvSpPr>
          <p:cNvPr id="615476" name="Line 52"/>
          <p:cNvSpPr>
            <a:spLocks noChangeShapeType="1"/>
          </p:cNvSpPr>
          <p:nvPr/>
        </p:nvSpPr>
        <p:spPr bwMode="auto">
          <a:xfrm>
            <a:off x="2203450" y="4292600"/>
            <a:ext cx="1281113" cy="649288"/>
          </a:xfrm>
          <a:prstGeom prst="line">
            <a:avLst/>
          </a:prstGeom>
          <a:noFill/>
          <a:ln w="12700" cap="sq">
            <a:solidFill>
              <a:schemeClr val="accent2"/>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p>
        </p:txBody>
      </p:sp>
      <p:sp>
        <p:nvSpPr>
          <p:cNvPr id="615477" name="Line 53"/>
          <p:cNvSpPr>
            <a:spLocks noChangeShapeType="1"/>
          </p:cNvSpPr>
          <p:nvPr/>
        </p:nvSpPr>
        <p:spPr bwMode="auto">
          <a:xfrm>
            <a:off x="4251325" y="4292600"/>
            <a:ext cx="0" cy="504825"/>
          </a:xfrm>
          <a:prstGeom prst="line">
            <a:avLst/>
          </a:prstGeom>
          <a:noFill/>
          <a:ln w="28575" cap="sq">
            <a:solidFill>
              <a:schemeClr val="accent2"/>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p>
        </p:txBody>
      </p:sp>
      <p:sp>
        <p:nvSpPr>
          <p:cNvPr id="615478" name="Line 54"/>
          <p:cNvSpPr>
            <a:spLocks noChangeShapeType="1"/>
          </p:cNvSpPr>
          <p:nvPr/>
        </p:nvSpPr>
        <p:spPr bwMode="auto">
          <a:xfrm flipH="1">
            <a:off x="5084763" y="4292600"/>
            <a:ext cx="1600200" cy="649288"/>
          </a:xfrm>
          <a:prstGeom prst="line">
            <a:avLst/>
          </a:prstGeom>
          <a:noFill/>
          <a:ln w="28575" cap="sq">
            <a:solidFill>
              <a:schemeClr val="accent2"/>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p>
        </p:txBody>
      </p:sp>
      <p:sp>
        <p:nvSpPr>
          <p:cNvPr id="615479" name="Line 55"/>
          <p:cNvSpPr>
            <a:spLocks noChangeShapeType="1"/>
          </p:cNvSpPr>
          <p:nvPr/>
        </p:nvSpPr>
        <p:spPr bwMode="auto">
          <a:xfrm>
            <a:off x="4251325" y="5373688"/>
            <a:ext cx="0" cy="503237"/>
          </a:xfrm>
          <a:prstGeom prst="line">
            <a:avLst/>
          </a:prstGeom>
          <a:noFill/>
          <a:ln w="28575" cap="sq">
            <a:solidFill>
              <a:schemeClr val="accent2"/>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p>
        </p:txBody>
      </p:sp>
      <p:sp>
        <p:nvSpPr>
          <p:cNvPr id="615482" name="AutoShape 58"/>
          <p:cNvSpPr>
            <a:spLocks noChangeArrowheads="1"/>
          </p:cNvSpPr>
          <p:nvPr/>
        </p:nvSpPr>
        <p:spPr bwMode="auto">
          <a:xfrm>
            <a:off x="5980113" y="476250"/>
            <a:ext cx="1984375" cy="792163"/>
          </a:xfrm>
          <a:prstGeom prst="wedgeRoundRectCallout">
            <a:avLst>
              <a:gd name="adj1" fmla="val -87556"/>
              <a:gd name="adj2" fmla="val 59417"/>
              <a:gd name="adj3" fmla="val 16667"/>
            </a:avLst>
          </a:prstGeom>
          <a:solidFill>
            <a:srgbClr val="00B0F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en-US" altLang="zh-CN" sz="2800" b="1">
                <a:solidFill>
                  <a:srgbClr val="CC0099"/>
                </a:solidFill>
                <a:effectLst>
                  <a:outerShdw blurRad="38100" dist="38100" dir="2700000" algn="tl">
                    <a:srgbClr val="000000"/>
                  </a:outerShdw>
                </a:effectLst>
                <a:latin typeface="+mn-ea"/>
                <a:ea typeface="+mn-ea"/>
              </a:rPr>
              <a:t>Divide</a:t>
            </a:r>
            <a:endParaRPr lang="en-US" altLang="zh-CN" sz="2800" b="1">
              <a:solidFill>
                <a:srgbClr val="CC0099"/>
              </a:solidFill>
              <a:effectLst>
                <a:outerShdw blurRad="38100" dist="38100" dir="2700000" algn="tl">
                  <a:srgbClr val="000000"/>
                </a:outerShdw>
              </a:effectLst>
              <a:latin typeface="+mn-ea"/>
              <a:ea typeface="+mn-ea"/>
            </a:endParaRPr>
          </a:p>
        </p:txBody>
      </p:sp>
      <p:sp>
        <p:nvSpPr>
          <p:cNvPr id="615483" name="AutoShape 59"/>
          <p:cNvSpPr>
            <a:spLocks noChangeArrowheads="1"/>
          </p:cNvSpPr>
          <p:nvPr/>
        </p:nvSpPr>
        <p:spPr bwMode="auto">
          <a:xfrm>
            <a:off x="7388225" y="2133600"/>
            <a:ext cx="1755775" cy="792163"/>
          </a:xfrm>
          <a:prstGeom prst="wedgeRoundRectCallout">
            <a:avLst>
              <a:gd name="adj1" fmla="val -48310"/>
              <a:gd name="adj2" fmla="val 72245"/>
              <a:gd name="adj3" fmla="val 16667"/>
            </a:avLst>
          </a:prstGeom>
          <a:solidFill>
            <a:srgbClr val="00B0F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en-US" altLang="zh-CN" sz="2800" b="1">
                <a:solidFill>
                  <a:srgbClr val="CC0099"/>
                </a:solidFill>
                <a:effectLst/>
                <a:latin typeface="+mn-ea"/>
                <a:ea typeface="+mn-ea"/>
              </a:rPr>
              <a:t>Conquer</a:t>
            </a:r>
            <a:endParaRPr lang="en-US" altLang="zh-CN" sz="2800" b="1">
              <a:solidFill>
                <a:srgbClr val="CC0099"/>
              </a:solidFill>
              <a:effectLst/>
              <a:latin typeface="+mn-ea"/>
              <a:ea typeface="+mn-ea"/>
            </a:endParaRPr>
          </a:p>
        </p:txBody>
      </p:sp>
      <p:sp>
        <p:nvSpPr>
          <p:cNvPr id="615484" name="AutoShape 60"/>
          <p:cNvSpPr>
            <a:spLocks noChangeArrowheads="1"/>
          </p:cNvSpPr>
          <p:nvPr/>
        </p:nvSpPr>
        <p:spPr bwMode="auto">
          <a:xfrm>
            <a:off x="6684963" y="4508500"/>
            <a:ext cx="1792287" cy="936625"/>
          </a:xfrm>
          <a:prstGeom prst="wedgeRoundRectCallout">
            <a:avLst>
              <a:gd name="adj1" fmla="val -137875"/>
              <a:gd name="adj2" fmla="val 21356"/>
              <a:gd name="adj3" fmla="val 16667"/>
            </a:avLst>
          </a:prstGeom>
          <a:solidFill>
            <a:srgbClr val="00B0F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en-US" altLang="zh-CN" sz="2800" b="1">
                <a:solidFill>
                  <a:srgbClr val="CC0099"/>
                </a:solidFill>
                <a:effectLst/>
                <a:latin typeface="+mn-ea"/>
                <a:ea typeface="+mn-ea"/>
              </a:rPr>
              <a:t>Combine</a:t>
            </a:r>
            <a:endParaRPr lang="en-US" altLang="zh-CN" sz="2800" b="1">
              <a:solidFill>
                <a:srgbClr val="CC0099"/>
              </a:solidFill>
              <a:effectLst/>
              <a:latin typeface="+mn-ea"/>
              <a:ea typeface="+mn-ea"/>
            </a:endParaRPr>
          </a:p>
        </p:txBody>
      </p:sp>
      <p:sp>
        <p:nvSpPr>
          <p:cNvPr id="6178" name="Rectangle 61"/>
          <p:cNvSpPr>
            <a:spLocks noChangeArrowheads="1"/>
          </p:cNvSpPr>
          <p:nvPr/>
        </p:nvSpPr>
        <p:spPr bwMode="auto">
          <a:xfrm>
            <a:off x="3867150" y="6092825"/>
            <a:ext cx="1536700" cy="36036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5465" name="Rectangle 41"/>
          <p:cNvSpPr>
            <a:spLocks noChangeArrowheads="1"/>
          </p:cNvSpPr>
          <p:nvPr/>
        </p:nvSpPr>
        <p:spPr bwMode="auto">
          <a:xfrm>
            <a:off x="3035300" y="5876925"/>
            <a:ext cx="2432050" cy="576263"/>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2400" b="1">
                <a:effectLst>
                  <a:outerShdw blurRad="38100" dist="38100" dir="2700000" algn="tl">
                    <a:srgbClr val="FFFFFF"/>
                  </a:outerShdw>
                </a:effectLst>
                <a:latin typeface="Arial" panose="020B0604020202020204" pitchFamily="34" charset="0"/>
              </a:rPr>
              <a:t>原始问题的解</a:t>
            </a:r>
            <a:endParaRPr lang="zh-CN" altLang="en-US" sz="2400" b="1">
              <a:effectLst>
                <a:outerShdw blurRad="38100" dist="38100" dir="2700000" algn="tl">
                  <a:srgbClr val="FFFFFF"/>
                </a:outerShdw>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450"/>
                                        </p:tgtEl>
                                        <p:attrNameLst>
                                          <p:attrName>style.visibility</p:attrName>
                                        </p:attrNameLst>
                                      </p:cBhvr>
                                      <p:to>
                                        <p:strVal val="visible"/>
                                      </p:to>
                                    </p:set>
                                    <p:animEffect transition="in" filter="blinds(horizontal)">
                                      <p:cBhvr>
                                        <p:cTn id="7" dur="500"/>
                                        <p:tgtEl>
                                          <p:spTgt spid="6154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15466"/>
                                        </p:tgtEl>
                                        <p:attrNameLst>
                                          <p:attrName>style.visibility</p:attrName>
                                        </p:attrNameLst>
                                      </p:cBhvr>
                                      <p:to>
                                        <p:strVal val="visible"/>
                                      </p:to>
                                    </p:set>
                                    <p:animEffect transition="in" filter="wipe(up)">
                                      <p:cBhvr>
                                        <p:cTn id="12" dur="500"/>
                                        <p:tgtEl>
                                          <p:spTgt spid="6154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15452"/>
                                        </p:tgtEl>
                                        <p:attrNameLst>
                                          <p:attrName>style.visibility</p:attrName>
                                        </p:attrNameLst>
                                      </p:cBhvr>
                                      <p:to>
                                        <p:strVal val="visible"/>
                                      </p:to>
                                    </p:set>
                                    <p:animEffect transition="in" filter="wipe(up)">
                                      <p:cBhvr>
                                        <p:cTn id="17" dur="500"/>
                                        <p:tgtEl>
                                          <p:spTgt spid="615452"/>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615455"/>
                                        </p:tgtEl>
                                        <p:attrNameLst>
                                          <p:attrName>style.visibility</p:attrName>
                                        </p:attrNameLst>
                                      </p:cBhvr>
                                      <p:to>
                                        <p:strVal val="visible"/>
                                      </p:to>
                                    </p:set>
                                    <p:animEffect transition="in" filter="wipe(up)">
                                      <p:cBhvr>
                                        <p:cTn id="20" dur="500"/>
                                        <p:tgtEl>
                                          <p:spTgt spid="615455"/>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615456"/>
                                        </p:tgtEl>
                                        <p:attrNameLst>
                                          <p:attrName>style.visibility</p:attrName>
                                        </p:attrNameLst>
                                      </p:cBhvr>
                                      <p:to>
                                        <p:strVal val="visible"/>
                                      </p:to>
                                    </p:set>
                                    <p:animEffect transition="in" filter="wipe(up)">
                                      <p:cBhvr>
                                        <p:cTn id="23" dur="500"/>
                                        <p:tgtEl>
                                          <p:spTgt spid="615456"/>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615457"/>
                                        </p:tgtEl>
                                        <p:attrNameLst>
                                          <p:attrName>style.visibility</p:attrName>
                                        </p:attrNameLst>
                                      </p:cBhvr>
                                      <p:to>
                                        <p:strVal val="visible"/>
                                      </p:to>
                                    </p:set>
                                    <p:animEffect transition="in" filter="wipe(up)">
                                      <p:cBhvr>
                                        <p:cTn id="26" dur="500"/>
                                        <p:tgtEl>
                                          <p:spTgt spid="615457"/>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615467"/>
                                        </p:tgtEl>
                                        <p:attrNameLst>
                                          <p:attrName>style.visibility</p:attrName>
                                        </p:attrNameLst>
                                      </p:cBhvr>
                                      <p:to>
                                        <p:strVal val="visible"/>
                                      </p:to>
                                    </p:set>
                                    <p:animEffect transition="in" filter="wipe(up)">
                                      <p:cBhvr>
                                        <p:cTn id="29" dur="500"/>
                                        <p:tgtEl>
                                          <p:spTgt spid="615467"/>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615468"/>
                                        </p:tgtEl>
                                        <p:attrNameLst>
                                          <p:attrName>style.visibility</p:attrName>
                                        </p:attrNameLst>
                                      </p:cBhvr>
                                      <p:to>
                                        <p:strVal val="visible"/>
                                      </p:to>
                                    </p:set>
                                    <p:animEffect transition="in" filter="wipe(up)">
                                      <p:cBhvr>
                                        <p:cTn id="32" dur="500"/>
                                        <p:tgtEl>
                                          <p:spTgt spid="615468"/>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615469"/>
                                        </p:tgtEl>
                                        <p:attrNameLst>
                                          <p:attrName>style.visibility</p:attrName>
                                        </p:attrNameLst>
                                      </p:cBhvr>
                                      <p:to>
                                        <p:strVal val="visible"/>
                                      </p:to>
                                    </p:set>
                                    <p:animEffect transition="in" filter="wipe(up)">
                                      <p:cBhvr>
                                        <p:cTn id="35" dur="500"/>
                                        <p:tgtEl>
                                          <p:spTgt spid="61546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15451"/>
                                        </p:tgtEl>
                                        <p:attrNameLst>
                                          <p:attrName>style.visibility</p:attrName>
                                        </p:attrNameLst>
                                      </p:cBhvr>
                                      <p:to>
                                        <p:strVal val="visible"/>
                                      </p:to>
                                    </p:set>
                                    <p:animEffect transition="in" filter="blinds(horizontal)">
                                      <p:cBhvr>
                                        <p:cTn id="40" dur="500"/>
                                        <p:tgtEl>
                                          <p:spTgt spid="61545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15458"/>
                                        </p:tgtEl>
                                        <p:attrNameLst>
                                          <p:attrName>style.visibility</p:attrName>
                                        </p:attrNameLst>
                                      </p:cBhvr>
                                      <p:to>
                                        <p:strVal val="visible"/>
                                      </p:to>
                                    </p:set>
                                    <p:animEffect transition="in" filter="blinds(horizontal)">
                                      <p:cBhvr>
                                        <p:cTn id="43" dur="500"/>
                                        <p:tgtEl>
                                          <p:spTgt spid="61545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15459"/>
                                        </p:tgtEl>
                                        <p:attrNameLst>
                                          <p:attrName>style.visibility</p:attrName>
                                        </p:attrNameLst>
                                      </p:cBhvr>
                                      <p:to>
                                        <p:strVal val="visible"/>
                                      </p:to>
                                    </p:set>
                                    <p:animEffect transition="in" filter="blinds(horizontal)">
                                      <p:cBhvr>
                                        <p:cTn id="46" dur="500"/>
                                        <p:tgtEl>
                                          <p:spTgt spid="61545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615470"/>
                                        </p:tgtEl>
                                        <p:attrNameLst>
                                          <p:attrName>style.visibility</p:attrName>
                                        </p:attrNameLst>
                                      </p:cBhvr>
                                      <p:to>
                                        <p:strVal val="visible"/>
                                      </p:to>
                                    </p:set>
                                    <p:animEffect transition="in" filter="wipe(up)">
                                      <p:cBhvr>
                                        <p:cTn id="51" dur="500"/>
                                        <p:tgtEl>
                                          <p:spTgt spid="615470"/>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615471"/>
                                        </p:tgtEl>
                                        <p:attrNameLst>
                                          <p:attrName>style.visibility</p:attrName>
                                        </p:attrNameLst>
                                      </p:cBhvr>
                                      <p:to>
                                        <p:strVal val="visible"/>
                                      </p:to>
                                    </p:set>
                                    <p:animEffect transition="in" filter="wipe(up)">
                                      <p:cBhvr>
                                        <p:cTn id="54" dur="500"/>
                                        <p:tgtEl>
                                          <p:spTgt spid="615471"/>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615472"/>
                                        </p:tgtEl>
                                        <p:attrNameLst>
                                          <p:attrName>style.visibility</p:attrName>
                                        </p:attrNameLst>
                                      </p:cBhvr>
                                      <p:to>
                                        <p:strVal val="visible"/>
                                      </p:to>
                                    </p:set>
                                    <p:animEffect transition="in" filter="wipe(up)">
                                      <p:cBhvr>
                                        <p:cTn id="57" dur="500"/>
                                        <p:tgtEl>
                                          <p:spTgt spid="61547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615460"/>
                                        </p:tgtEl>
                                        <p:attrNameLst>
                                          <p:attrName>style.visibility</p:attrName>
                                        </p:attrNameLst>
                                      </p:cBhvr>
                                      <p:to>
                                        <p:strVal val="visible"/>
                                      </p:to>
                                    </p:set>
                                    <p:animEffect transition="in" filter="wipe(up)">
                                      <p:cBhvr>
                                        <p:cTn id="62" dur="500"/>
                                        <p:tgtEl>
                                          <p:spTgt spid="615460"/>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615461"/>
                                        </p:tgtEl>
                                        <p:attrNameLst>
                                          <p:attrName>style.visibility</p:attrName>
                                        </p:attrNameLst>
                                      </p:cBhvr>
                                      <p:to>
                                        <p:strVal val="visible"/>
                                      </p:to>
                                    </p:set>
                                    <p:animEffect transition="in" filter="wipe(up)">
                                      <p:cBhvr>
                                        <p:cTn id="65" dur="500"/>
                                        <p:tgtEl>
                                          <p:spTgt spid="615461"/>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615462"/>
                                        </p:tgtEl>
                                        <p:attrNameLst>
                                          <p:attrName>style.visibility</p:attrName>
                                        </p:attrNameLst>
                                      </p:cBhvr>
                                      <p:to>
                                        <p:strVal val="visible"/>
                                      </p:to>
                                    </p:set>
                                    <p:animEffect transition="in" filter="wipe(up)">
                                      <p:cBhvr>
                                        <p:cTn id="68" dur="500"/>
                                        <p:tgtEl>
                                          <p:spTgt spid="615462"/>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615463"/>
                                        </p:tgtEl>
                                        <p:attrNameLst>
                                          <p:attrName>style.visibility</p:attrName>
                                        </p:attrNameLst>
                                      </p:cBhvr>
                                      <p:to>
                                        <p:strVal val="visible"/>
                                      </p:to>
                                    </p:set>
                                    <p:animEffect transition="in" filter="wipe(up)">
                                      <p:cBhvr>
                                        <p:cTn id="71" dur="500"/>
                                        <p:tgtEl>
                                          <p:spTgt spid="615463"/>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615473"/>
                                        </p:tgtEl>
                                        <p:attrNameLst>
                                          <p:attrName>style.visibility</p:attrName>
                                        </p:attrNameLst>
                                      </p:cBhvr>
                                      <p:to>
                                        <p:strVal val="visible"/>
                                      </p:to>
                                    </p:set>
                                    <p:animEffect transition="in" filter="wipe(up)">
                                      <p:cBhvr>
                                        <p:cTn id="74" dur="500"/>
                                        <p:tgtEl>
                                          <p:spTgt spid="615473"/>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615474"/>
                                        </p:tgtEl>
                                        <p:attrNameLst>
                                          <p:attrName>style.visibility</p:attrName>
                                        </p:attrNameLst>
                                      </p:cBhvr>
                                      <p:to>
                                        <p:strVal val="visible"/>
                                      </p:to>
                                    </p:set>
                                    <p:animEffect transition="in" filter="wipe(up)">
                                      <p:cBhvr>
                                        <p:cTn id="77" dur="500"/>
                                        <p:tgtEl>
                                          <p:spTgt spid="615474"/>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615475"/>
                                        </p:tgtEl>
                                        <p:attrNameLst>
                                          <p:attrName>style.visibility</p:attrName>
                                        </p:attrNameLst>
                                      </p:cBhvr>
                                      <p:to>
                                        <p:strVal val="visible"/>
                                      </p:to>
                                    </p:set>
                                    <p:animEffect transition="in" filter="wipe(up)">
                                      <p:cBhvr>
                                        <p:cTn id="80" dur="500"/>
                                        <p:tgtEl>
                                          <p:spTgt spid="615475"/>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615464"/>
                                        </p:tgtEl>
                                        <p:attrNameLst>
                                          <p:attrName>style.visibility</p:attrName>
                                        </p:attrNameLst>
                                      </p:cBhvr>
                                      <p:to>
                                        <p:strVal val="visible"/>
                                      </p:to>
                                    </p:set>
                                    <p:animEffect transition="in" filter="blinds(horizontal)">
                                      <p:cBhvr>
                                        <p:cTn id="85" dur="500"/>
                                        <p:tgtEl>
                                          <p:spTgt spid="61546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615476"/>
                                        </p:tgtEl>
                                        <p:attrNameLst>
                                          <p:attrName>style.visibility</p:attrName>
                                        </p:attrNameLst>
                                      </p:cBhvr>
                                      <p:to>
                                        <p:strVal val="visible"/>
                                      </p:to>
                                    </p:set>
                                    <p:animEffect transition="in" filter="wipe(up)">
                                      <p:cBhvr>
                                        <p:cTn id="90" dur="500"/>
                                        <p:tgtEl>
                                          <p:spTgt spid="615476"/>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615477"/>
                                        </p:tgtEl>
                                        <p:attrNameLst>
                                          <p:attrName>style.visibility</p:attrName>
                                        </p:attrNameLst>
                                      </p:cBhvr>
                                      <p:to>
                                        <p:strVal val="visible"/>
                                      </p:to>
                                    </p:set>
                                    <p:animEffect transition="in" filter="wipe(up)">
                                      <p:cBhvr>
                                        <p:cTn id="93" dur="500"/>
                                        <p:tgtEl>
                                          <p:spTgt spid="615477"/>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615478"/>
                                        </p:tgtEl>
                                        <p:attrNameLst>
                                          <p:attrName>style.visibility</p:attrName>
                                        </p:attrNameLst>
                                      </p:cBhvr>
                                      <p:to>
                                        <p:strVal val="visible"/>
                                      </p:to>
                                    </p:set>
                                    <p:animEffect transition="in" filter="wipe(up)">
                                      <p:cBhvr>
                                        <p:cTn id="96" dur="500"/>
                                        <p:tgtEl>
                                          <p:spTgt spid="615478"/>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615465"/>
                                        </p:tgtEl>
                                        <p:attrNameLst>
                                          <p:attrName>style.visibility</p:attrName>
                                        </p:attrNameLst>
                                      </p:cBhvr>
                                      <p:to>
                                        <p:strVal val="visible"/>
                                      </p:to>
                                    </p:set>
                                    <p:animEffect transition="in" filter="wipe(up)">
                                      <p:cBhvr>
                                        <p:cTn id="101" dur="500"/>
                                        <p:tgtEl>
                                          <p:spTgt spid="615465"/>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615479"/>
                                        </p:tgtEl>
                                        <p:attrNameLst>
                                          <p:attrName>style.visibility</p:attrName>
                                        </p:attrNameLst>
                                      </p:cBhvr>
                                      <p:to>
                                        <p:strVal val="visible"/>
                                      </p:to>
                                    </p:set>
                                    <p:animEffect transition="in" filter="wipe(up)">
                                      <p:cBhvr>
                                        <p:cTn id="104" dur="500"/>
                                        <p:tgtEl>
                                          <p:spTgt spid="615479"/>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615482"/>
                                        </p:tgtEl>
                                        <p:attrNameLst>
                                          <p:attrName>style.visibility</p:attrName>
                                        </p:attrNameLst>
                                      </p:cBhvr>
                                      <p:to>
                                        <p:strVal val="visible"/>
                                      </p:to>
                                    </p:set>
                                    <p:anim calcmode="lin" valueType="num">
                                      <p:cBhvr additive="base">
                                        <p:cTn id="109" dur="500" fill="hold"/>
                                        <p:tgtEl>
                                          <p:spTgt spid="615482"/>
                                        </p:tgtEl>
                                        <p:attrNameLst>
                                          <p:attrName>ppt_x</p:attrName>
                                        </p:attrNameLst>
                                      </p:cBhvr>
                                      <p:tavLst>
                                        <p:tav tm="0">
                                          <p:val>
                                            <p:strVal val="1+#ppt_w/2"/>
                                          </p:val>
                                        </p:tav>
                                        <p:tav tm="100000">
                                          <p:val>
                                            <p:strVal val="#ppt_x"/>
                                          </p:val>
                                        </p:tav>
                                      </p:tavLst>
                                    </p:anim>
                                    <p:anim calcmode="lin" valueType="num">
                                      <p:cBhvr additive="base">
                                        <p:cTn id="110" dur="500" fill="hold"/>
                                        <p:tgtEl>
                                          <p:spTgt spid="615482"/>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615483"/>
                                        </p:tgtEl>
                                        <p:attrNameLst>
                                          <p:attrName>style.visibility</p:attrName>
                                        </p:attrNameLst>
                                      </p:cBhvr>
                                      <p:to>
                                        <p:strVal val="visible"/>
                                      </p:to>
                                    </p:set>
                                    <p:anim calcmode="lin" valueType="num">
                                      <p:cBhvr additive="base">
                                        <p:cTn id="115" dur="500" fill="hold"/>
                                        <p:tgtEl>
                                          <p:spTgt spid="615483"/>
                                        </p:tgtEl>
                                        <p:attrNameLst>
                                          <p:attrName>ppt_x</p:attrName>
                                        </p:attrNameLst>
                                      </p:cBhvr>
                                      <p:tavLst>
                                        <p:tav tm="0">
                                          <p:val>
                                            <p:strVal val="1+#ppt_w/2"/>
                                          </p:val>
                                        </p:tav>
                                        <p:tav tm="100000">
                                          <p:val>
                                            <p:strVal val="#ppt_x"/>
                                          </p:val>
                                        </p:tav>
                                      </p:tavLst>
                                    </p:anim>
                                    <p:anim calcmode="lin" valueType="num">
                                      <p:cBhvr additive="base">
                                        <p:cTn id="116" dur="500" fill="hold"/>
                                        <p:tgtEl>
                                          <p:spTgt spid="615483"/>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615484"/>
                                        </p:tgtEl>
                                        <p:attrNameLst>
                                          <p:attrName>style.visibility</p:attrName>
                                        </p:attrNameLst>
                                      </p:cBhvr>
                                      <p:to>
                                        <p:strVal val="visible"/>
                                      </p:to>
                                    </p:set>
                                    <p:anim calcmode="lin" valueType="num">
                                      <p:cBhvr additive="base">
                                        <p:cTn id="121" dur="500" fill="hold"/>
                                        <p:tgtEl>
                                          <p:spTgt spid="615484"/>
                                        </p:tgtEl>
                                        <p:attrNameLst>
                                          <p:attrName>ppt_x</p:attrName>
                                        </p:attrNameLst>
                                      </p:cBhvr>
                                      <p:tavLst>
                                        <p:tav tm="0">
                                          <p:val>
                                            <p:strVal val="1+#ppt_w/2"/>
                                          </p:val>
                                        </p:tav>
                                        <p:tav tm="100000">
                                          <p:val>
                                            <p:strVal val="#ppt_x"/>
                                          </p:val>
                                        </p:tav>
                                      </p:tavLst>
                                    </p:anim>
                                    <p:anim calcmode="lin" valueType="num">
                                      <p:cBhvr additive="base">
                                        <p:cTn id="122" dur="500" fill="hold"/>
                                        <p:tgtEl>
                                          <p:spTgt spid="6154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51" grpId="0" bldLvl="0" animBg="1"/>
      <p:bldP spid="615452" grpId="0" bldLvl="0" animBg="1"/>
      <p:bldP spid="615455" grpId="0" bldLvl="0" animBg="1"/>
      <p:bldP spid="615456" grpId="0" bldLvl="0" animBg="1"/>
      <p:bldP spid="615457" grpId="0" bldLvl="0" animBg="1"/>
      <p:bldP spid="615458" grpId="0" bldLvl="0" animBg="1"/>
      <p:bldP spid="615459" grpId="0" bldLvl="0" animBg="1"/>
      <p:bldP spid="615460" grpId="0" bldLvl="0" animBg="1"/>
      <p:bldP spid="615461" grpId="0" bldLvl="0" animBg="1"/>
      <p:bldP spid="615462" grpId="0" bldLvl="0" animBg="1"/>
      <p:bldP spid="615463" grpId="0" bldLvl="0" animBg="1"/>
      <p:bldP spid="615464" grpId="0" bldLvl="0" animBg="1"/>
      <p:bldP spid="615450" grpId="0" bldLvl="0" animBg="1"/>
      <p:bldP spid="615466" grpId="0" bldLvl="0" animBg="1"/>
      <p:bldP spid="615467" grpId="0" bldLvl="0" animBg="1"/>
      <p:bldP spid="615468" grpId="0" bldLvl="0" animBg="1"/>
      <p:bldP spid="615469" grpId="0" bldLvl="0" animBg="1"/>
      <p:bldP spid="615470" grpId="0" bldLvl="0" animBg="1"/>
      <p:bldP spid="615471" grpId="0" bldLvl="0" animBg="1"/>
      <p:bldP spid="615472" grpId="0" bldLvl="0" animBg="1"/>
      <p:bldP spid="615473" grpId="0" bldLvl="0" animBg="1"/>
      <p:bldP spid="615474" grpId="0" bldLvl="0" animBg="1"/>
      <p:bldP spid="615475" grpId="0" bldLvl="0" animBg="1"/>
      <p:bldP spid="615476" grpId="0" bldLvl="0" animBg="1"/>
      <p:bldP spid="615477" grpId="0" bldLvl="0" animBg="1"/>
      <p:bldP spid="615478" grpId="0" bldLvl="0" animBg="1"/>
      <p:bldP spid="615479" grpId="0" bldLvl="0" animBg="1"/>
      <p:bldP spid="615482" grpId="0" bldLvl="0" animBg="1"/>
      <p:bldP spid="615483" grpId="0" bldLvl="0" animBg="1"/>
      <p:bldP spid="615484" grpId="0" bldLvl="0" animBg="1"/>
      <p:bldP spid="61546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2"/>
          <p:cNvGrpSpPr/>
          <p:nvPr/>
        </p:nvGrpSpPr>
        <p:grpSpPr bwMode="auto">
          <a:xfrm>
            <a:off x="4297045" y="1373505"/>
            <a:ext cx="4773295" cy="4883150"/>
            <a:chOff x="1156" y="1071"/>
            <a:chExt cx="3538" cy="2541"/>
          </a:xfrm>
        </p:grpSpPr>
        <p:sp>
          <p:nvSpPr>
            <p:cNvPr id="7173" name="Line 6"/>
            <p:cNvSpPr>
              <a:spLocks noChangeShapeType="1"/>
            </p:cNvSpPr>
            <p:nvPr/>
          </p:nvSpPr>
          <p:spPr bwMode="auto">
            <a:xfrm flipH="1">
              <a:off x="1969" y="1510"/>
              <a:ext cx="518" cy="374"/>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174" name="Oval 7"/>
            <p:cNvSpPr>
              <a:spLocks noChangeArrowheads="1"/>
            </p:cNvSpPr>
            <p:nvPr/>
          </p:nvSpPr>
          <p:spPr bwMode="auto">
            <a:xfrm>
              <a:off x="1156" y="1872"/>
              <a:ext cx="1211" cy="533"/>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96000"/>
                </a:lnSpc>
              </a:pPr>
              <a:r>
                <a:rPr lang="zh-CN" altLang="en-US" sz="2000" b="1">
                  <a:latin typeface="Times New Roman" panose="02020603050405020304" pitchFamily="18" charset="0"/>
                </a:rPr>
                <a:t>子问题</a:t>
              </a:r>
              <a:r>
                <a:rPr lang="en-US" altLang="zh-CN" sz="2000" b="1">
                  <a:latin typeface="Times New Roman" panose="02020603050405020304" pitchFamily="18" charset="0"/>
                </a:rPr>
                <a:t>1</a:t>
              </a:r>
              <a:r>
                <a:rPr lang="zh-CN" altLang="en-US" sz="2000" b="1">
                  <a:latin typeface="Times New Roman" panose="02020603050405020304" pitchFamily="18" charset="0"/>
                </a:rPr>
                <a:t>的规模是</a:t>
              </a:r>
              <a:r>
                <a:rPr lang="en-US" altLang="zh-CN" sz="2000" b="1" i="1">
                  <a:latin typeface="Times New Roman" panose="02020603050405020304" pitchFamily="18" charset="0"/>
                </a:rPr>
                <a:t>n</a:t>
              </a:r>
              <a:r>
                <a:rPr lang="en-US" altLang="zh-CN" sz="2000" b="1">
                  <a:latin typeface="Times New Roman" panose="02020603050405020304" pitchFamily="18" charset="0"/>
                </a:rPr>
                <a:t>/2</a:t>
              </a:r>
              <a:endParaRPr lang="en-US" altLang="zh-CN" sz="2000" b="1">
                <a:latin typeface="Times New Roman" panose="02020603050405020304" pitchFamily="18" charset="0"/>
              </a:endParaRPr>
            </a:p>
          </p:txBody>
        </p:sp>
        <p:sp>
          <p:nvSpPr>
            <p:cNvPr id="7175" name="Line 8"/>
            <p:cNvSpPr>
              <a:spLocks noChangeShapeType="1"/>
            </p:cNvSpPr>
            <p:nvPr/>
          </p:nvSpPr>
          <p:spPr bwMode="auto">
            <a:xfrm>
              <a:off x="3307" y="1510"/>
              <a:ext cx="558" cy="397"/>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176" name="Line 9"/>
            <p:cNvSpPr>
              <a:spLocks noChangeShapeType="1"/>
            </p:cNvSpPr>
            <p:nvPr/>
          </p:nvSpPr>
          <p:spPr bwMode="auto">
            <a:xfrm flipH="1">
              <a:off x="1746" y="2418"/>
              <a:ext cx="0" cy="327"/>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177" name="Text Box 10"/>
            <p:cNvSpPr txBox="1">
              <a:spLocks noChangeArrowheads="1"/>
            </p:cNvSpPr>
            <p:nvPr/>
          </p:nvSpPr>
          <p:spPr bwMode="auto">
            <a:xfrm>
              <a:off x="1189" y="2752"/>
              <a:ext cx="1108" cy="21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36000" tIns="0" rIns="3600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b="1">
                  <a:latin typeface="Times New Roman" panose="02020603050405020304" pitchFamily="18" charset="0"/>
                </a:rPr>
                <a:t>子问题</a:t>
              </a:r>
              <a:r>
                <a:rPr lang="en-US" altLang="zh-CN" sz="2000" b="1">
                  <a:latin typeface="Times New Roman" panose="02020603050405020304" pitchFamily="18" charset="0"/>
                </a:rPr>
                <a:t>1</a:t>
              </a:r>
              <a:r>
                <a:rPr lang="zh-CN" altLang="en-US" sz="2000" b="1">
                  <a:latin typeface="Times New Roman" panose="02020603050405020304" pitchFamily="18" charset="0"/>
                </a:rPr>
                <a:t>的解</a:t>
              </a:r>
              <a:endParaRPr lang="zh-CN" altLang="en-US" sz="2000" b="1">
                <a:latin typeface="Times New Roman" panose="02020603050405020304" pitchFamily="18" charset="0"/>
              </a:endParaRPr>
            </a:p>
          </p:txBody>
        </p:sp>
        <p:sp>
          <p:nvSpPr>
            <p:cNvPr id="7178" name="Text Box 11"/>
            <p:cNvSpPr txBox="1">
              <a:spLocks noChangeArrowheads="1"/>
            </p:cNvSpPr>
            <p:nvPr/>
          </p:nvSpPr>
          <p:spPr bwMode="auto">
            <a:xfrm>
              <a:off x="3580" y="2764"/>
              <a:ext cx="1108" cy="219"/>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lIns="36000" tIns="0" rIns="3600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b="1">
                  <a:latin typeface="Times New Roman" panose="02020603050405020304" pitchFamily="18" charset="0"/>
                </a:rPr>
                <a:t>子问题</a:t>
              </a:r>
              <a:r>
                <a:rPr lang="en-US" altLang="zh-CN" sz="2000" b="1">
                  <a:latin typeface="Times New Roman" panose="02020603050405020304" pitchFamily="18" charset="0"/>
                </a:rPr>
                <a:t>2</a:t>
              </a:r>
              <a:r>
                <a:rPr lang="zh-CN" altLang="en-US" sz="2000" b="1">
                  <a:latin typeface="Times New Roman" panose="02020603050405020304" pitchFamily="18" charset="0"/>
                </a:rPr>
                <a:t>的解</a:t>
              </a:r>
              <a:endParaRPr lang="zh-CN" altLang="en-US" sz="2000" b="1">
                <a:latin typeface="Times New Roman" panose="02020603050405020304" pitchFamily="18" charset="0"/>
              </a:endParaRPr>
            </a:p>
          </p:txBody>
        </p:sp>
        <p:sp>
          <p:nvSpPr>
            <p:cNvPr id="7179" name="Oval 12"/>
            <p:cNvSpPr>
              <a:spLocks noChangeArrowheads="1"/>
            </p:cNvSpPr>
            <p:nvPr/>
          </p:nvSpPr>
          <p:spPr bwMode="auto">
            <a:xfrm>
              <a:off x="3483" y="1896"/>
              <a:ext cx="1211" cy="539"/>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96000"/>
                </a:lnSpc>
              </a:pPr>
              <a:r>
                <a:rPr lang="zh-CN" altLang="en-US" sz="2000" b="1">
                  <a:latin typeface="Times New Roman" panose="02020603050405020304" pitchFamily="18" charset="0"/>
                </a:rPr>
                <a:t>子问题</a:t>
              </a:r>
              <a:r>
                <a:rPr lang="en-US" altLang="zh-CN" sz="2000" b="1">
                  <a:latin typeface="Times New Roman" panose="02020603050405020304" pitchFamily="18" charset="0"/>
                </a:rPr>
                <a:t>2</a:t>
              </a:r>
              <a:r>
                <a:rPr lang="zh-CN" altLang="en-US" sz="2000" b="1">
                  <a:latin typeface="Times New Roman" panose="02020603050405020304" pitchFamily="18" charset="0"/>
                </a:rPr>
                <a:t>的规模是</a:t>
              </a:r>
              <a:r>
                <a:rPr lang="en-US" altLang="zh-CN" sz="2000" b="1" i="1">
                  <a:latin typeface="Times New Roman" panose="02020603050405020304" pitchFamily="18" charset="0"/>
                </a:rPr>
                <a:t>n</a:t>
              </a:r>
              <a:r>
                <a:rPr lang="en-US" altLang="zh-CN" sz="2000" b="1">
                  <a:latin typeface="Times New Roman" panose="02020603050405020304" pitchFamily="18" charset="0"/>
                </a:rPr>
                <a:t>/2</a:t>
              </a:r>
              <a:endParaRPr lang="en-US" altLang="zh-CN" sz="2000" b="1">
                <a:latin typeface="Times New Roman" panose="02020603050405020304" pitchFamily="18" charset="0"/>
              </a:endParaRPr>
            </a:p>
          </p:txBody>
        </p:sp>
        <p:sp>
          <p:nvSpPr>
            <p:cNvPr id="7180" name="Line 13"/>
            <p:cNvSpPr>
              <a:spLocks noChangeShapeType="1"/>
            </p:cNvSpPr>
            <p:nvPr/>
          </p:nvSpPr>
          <p:spPr bwMode="auto">
            <a:xfrm>
              <a:off x="4146" y="2980"/>
              <a:ext cx="0" cy="15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81" name="Line 14"/>
            <p:cNvSpPr>
              <a:spLocks noChangeShapeType="1"/>
            </p:cNvSpPr>
            <p:nvPr/>
          </p:nvSpPr>
          <p:spPr bwMode="auto">
            <a:xfrm flipV="1">
              <a:off x="1747" y="3130"/>
              <a:ext cx="2399"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82" name="Line 15"/>
            <p:cNvSpPr>
              <a:spLocks noChangeShapeType="1"/>
            </p:cNvSpPr>
            <p:nvPr/>
          </p:nvSpPr>
          <p:spPr bwMode="auto">
            <a:xfrm>
              <a:off x="2997" y="3136"/>
              <a:ext cx="8" cy="257"/>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183" name="Text Box 16"/>
            <p:cNvSpPr txBox="1">
              <a:spLocks noChangeArrowheads="1"/>
            </p:cNvSpPr>
            <p:nvPr/>
          </p:nvSpPr>
          <p:spPr bwMode="auto">
            <a:xfrm>
              <a:off x="2456" y="3393"/>
              <a:ext cx="1108" cy="21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36000" tIns="0" rIns="3600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b="1">
                  <a:latin typeface="Times New Roman" panose="02020603050405020304" pitchFamily="18" charset="0"/>
                </a:rPr>
                <a:t>原问题的解</a:t>
              </a:r>
              <a:endParaRPr lang="zh-CN" altLang="en-US" sz="2000" b="1">
                <a:latin typeface="Times New Roman" panose="02020603050405020304" pitchFamily="18" charset="0"/>
              </a:endParaRPr>
            </a:p>
          </p:txBody>
        </p:sp>
        <p:sp>
          <p:nvSpPr>
            <p:cNvPr id="7184" name="Oval 17"/>
            <p:cNvSpPr>
              <a:spLocks noChangeArrowheads="1"/>
            </p:cNvSpPr>
            <p:nvPr/>
          </p:nvSpPr>
          <p:spPr bwMode="auto">
            <a:xfrm>
              <a:off x="2367" y="1071"/>
              <a:ext cx="1084" cy="525"/>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96000"/>
                </a:lnSpc>
              </a:pPr>
              <a:r>
                <a:rPr lang="zh-CN" altLang="en-US" sz="2000" b="1">
                  <a:latin typeface="Times New Roman" panose="02020603050405020304" pitchFamily="18" charset="0"/>
                </a:rPr>
                <a:t>原问题的规模是</a:t>
              </a:r>
              <a:r>
                <a:rPr lang="en-US" altLang="zh-CN" sz="2000" b="1" i="1">
                  <a:latin typeface="Times New Roman" panose="02020603050405020304" pitchFamily="18" charset="0"/>
                </a:rPr>
                <a:t>n</a:t>
              </a:r>
              <a:endParaRPr lang="en-US" altLang="zh-CN" sz="2000" b="1" i="1">
                <a:latin typeface="Times New Roman" panose="02020603050405020304" pitchFamily="18" charset="0"/>
              </a:endParaRPr>
            </a:p>
          </p:txBody>
        </p:sp>
        <p:sp>
          <p:nvSpPr>
            <p:cNvPr id="7185" name="Line 18"/>
            <p:cNvSpPr>
              <a:spLocks noChangeShapeType="1"/>
            </p:cNvSpPr>
            <p:nvPr/>
          </p:nvSpPr>
          <p:spPr bwMode="auto">
            <a:xfrm>
              <a:off x="1739" y="2980"/>
              <a:ext cx="0" cy="15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86" name="Line 19"/>
            <p:cNvSpPr>
              <a:spLocks noChangeShapeType="1"/>
            </p:cNvSpPr>
            <p:nvPr/>
          </p:nvSpPr>
          <p:spPr bwMode="auto">
            <a:xfrm flipH="1">
              <a:off x="4128" y="2439"/>
              <a:ext cx="0" cy="327"/>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7171" name="Text Box 20"/>
          <p:cNvSpPr txBox="1">
            <a:spLocks noChangeArrowheads="1"/>
          </p:cNvSpPr>
          <p:nvPr/>
        </p:nvSpPr>
        <p:spPr bwMode="auto">
          <a:xfrm>
            <a:off x="800735" y="325120"/>
            <a:ext cx="7444740" cy="47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kumimoji="1" sz="4000" b="1">
                <a:solidFill>
                  <a:srgbClr val="A50021"/>
                </a:solidFill>
                <a:latin typeface="黑体" panose="02010609060101010101" pitchFamily="49" charset="-122"/>
                <a:ea typeface="黑体" panose="02010609060101010101" pitchFamily="49" charset="-122"/>
              </a:defRPr>
            </a:lvl1pPr>
          </a:lstStyle>
          <a:p>
            <a:pPr algn="ctr">
              <a:lnSpc>
                <a:spcPct val="70000"/>
              </a:lnSpc>
            </a:pPr>
            <a:r>
              <a:rPr lang="en-US" altLang="zh-CN" sz="3600" dirty="0">
                <a:solidFill>
                  <a:schemeClr val="bg1"/>
                </a:solidFill>
              </a:rPr>
              <a:t>    </a:t>
            </a:r>
            <a:r>
              <a:rPr lang="zh-CN" altLang="en-US" sz="3600" dirty="0">
                <a:solidFill>
                  <a:schemeClr val="bg1"/>
                </a:solidFill>
              </a:rPr>
              <a:t>分治法的典型情况</a:t>
            </a:r>
            <a:r>
              <a:rPr lang="en-US" altLang="zh-CN" sz="3600" dirty="0">
                <a:solidFill>
                  <a:schemeClr val="bg1"/>
                </a:solidFill>
              </a:rPr>
              <a:t>(</a:t>
            </a:r>
            <a:r>
              <a:rPr lang="zh-CN" altLang="en-US" sz="3600" dirty="0">
                <a:solidFill>
                  <a:schemeClr val="bg1"/>
                </a:solidFill>
                <a:cs typeface="Times New Roman" panose="02020603050405020304" pitchFamily="18" charset="0"/>
                <a:sym typeface="+mn-ea"/>
              </a:rPr>
              <a:t>二分法</a:t>
            </a:r>
            <a:r>
              <a:rPr lang="en-US" altLang="zh-CN" sz="3600" dirty="0">
                <a:solidFill>
                  <a:schemeClr val="bg1"/>
                </a:solidFill>
              </a:rPr>
              <a:t>)</a:t>
            </a:r>
            <a:endParaRPr lang="en-US" altLang="zh-CN" sz="3600" dirty="0">
              <a:solidFill>
                <a:schemeClr val="bg1"/>
              </a:solidFill>
            </a:endParaRPr>
          </a:p>
        </p:txBody>
      </p:sp>
      <p:graphicFrame>
        <p:nvGraphicFramePr>
          <p:cNvPr id="203779" name="Object 3"/>
          <p:cNvGraphicFramePr>
            <a:graphicFrameLocks noChangeAspect="1"/>
          </p:cNvGraphicFramePr>
          <p:nvPr/>
        </p:nvGraphicFramePr>
        <p:xfrm>
          <a:off x="2540" y="1558925"/>
          <a:ext cx="4191635" cy="4211955"/>
        </p:xfrm>
        <a:graphic>
          <a:graphicData uri="http://schemas.openxmlformats.org/presentationml/2006/ole">
            <mc:AlternateContent xmlns:mc="http://schemas.openxmlformats.org/markup-compatibility/2006">
              <mc:Choice xmlns:v="urn:schemas-microsoft-com:vml" Requires="v">
                <p:oleObj spid="_x0000_s1025" name="图片" r:id="rId1" imgW="2191385" imgH="1200785" progId="Word.Picture.8">
                  <p:embed/>
                </p:oleObj>
              </mc:Choice>
              <mc:Fallback>
                <p:oleObj name="图片" r:id="rId1" imgW="2191385" imgH="1200785" progId="Word.Picture.8">
                  <p:embed/>
                  <p:pic>
                    <p:nvPicPr>
                      <p:cNvPr id="0" name="图片 1024"/>
                      <p:cNvPicPr>
                        <a:picLocks noChangeAspect="1"/>
                      </p:cNvPicPr>
                      <p:nvPr/>
                    </p:nvPicPr>
                    <p:blipFill>
                      <a:blip r:embed="rId2"/>
                      <a:stretch>
                        <a:fillRect/>
                      </a:stretch>
                    </p:blipFill>
                    <p:spPr>
                      <a:xfrm>
                        <a:off x="2540" y="1558925"/>
                        <a:ext cx="4191635" cy="4211955"/>
                      </a:xfrm>
                      <a:prstGeom prst="rect">
                        <a:avLst/>
                      </a:prstGeom>
                      <a:noFill/>
                      <a:ln w="9525">
                        <a:noFill/>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3779"/>
                                        </p:tgtEl>
                                        <p:attrNameLst>
                                          <p:attrName>style.visibility</p:attrName>
                                        </p:attrNameLst>
                                      </p:cBhvr>
                                      <p:to>
                                        <p:strVal val="visible"/>
                                      </p:to>
                                    </p:set>
                                    <p:animEffect transition="in" filter="blinds(horizontal)">
                                      <p:cBhvr>
                                        <p:cTn id="7" dur="500"/>
                                        <p:tgtEl>
                                          <p:spTgt spid="2037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blinds(horizontal)">
                                      <p:cBhvr>
                                        <p:cTn id="1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227390" y="174223"/>
            <a:ext cx="8229600" cy="70675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zh-CN" altLang="en-US" sz="4000" b="1" kern="1200" dirty="0">
                <a:solidFill>
                  <a:schemeClr val="bg1"/>
                </a:solidFill>
                <a:latin typeface="黑体" panose="02010609060101010101" pitchFamily="49" charset="-122"/>
                <a:ea typeface="黑体" panose="02010609060101010101" pitchFamily="49" charset="-122"/>
                <a:cs typeface="黑体" panose="02010609060101010101" pitchFamily="49" charset="-122"/>
              </a:rPr>
              <a:t>分治与递归</a:t>
            </a:r>
            <a:endParaRPr kumimoji="1" lang="zh-CN" altLang="en-US" sz="4000" b="1" kern="1200" dirty="0">
              <a:solidFill>
                <a:schemeClr val="bg1"/>
              </a:solidFill>
              <a:latin typeface="黑体" panose="02010609060101010101" pitchFamily="49" charset="-122"/>
              <a:ea typeface="黑体" panose="02010609060101010101" pitchFamily="49" charset="-122"/>
              <a:cs typeface="黑体" panose="02010609060101010101" pitchFamily="49" charset="-122"/>
            </a:endParaRPr>
          </a:p>
        </p:txBody>
      </p:sp>
      <p:sp>
        <p:nvSpPr>
          <p:cNvPr id="198659" name="Rectangle 3"/>
          <p:cNvSpPr>
            <a:spLocks noGrp="1" noChangeArrowheads="1"/>
          </p:cNvSpPr>
          <p:nvPr>
            <p:ph type="body" idx="1"/>
          </p:nvPr>
        </p:nvSpPr>
        <p:spPr>
          <a:xfrm>
            <a:off x="684213" y="1701800"/>
            <a:ext cx="7772400" cy="4108450"/>
          </a:xfrm>
        </p:spPr>
        <p:txBody>
          <a:bodyPr/>
          <a:lstStyle/>
          <a:p>
            <a:pPr eaLnBrk="1" hangingPunct="1">
              <a:lnSpc>
                <a:spcPct val="90000"/>
              </a:lnSpc>
              <a:defRPr/>
            </a:pPr>
            <a:r>
              <a:rPr lang="zh-CN" altLang="en-US" sz="2800" b="1" dirty="0" smtClean="0">
                <a:latin typeface="+mn-ea"/>
              </a:rPr>
              <a:t>由分治法产生的子问题往往是原问题的较小模式，反复应用分治手段，最终使子问题缩小到很容易直接求出其解。这自然导致递归过程的产生。</a:t>
            </a:r>
            <a:endParaRPr lang="zh-CN" altLang="en-US" sz="2800" b="1" dirty="0" smtClean="0">
              <a:latin typeface="+mn-ea"/>
            </a:endParaRPr>
          </a:p>
          <a:p>
            <a:pPr eaLnBrk="1" hangingPunct="1">
              <a:lnSpc>
                <a:spcPct val="90000"/>
              </a:lnSpc>
              <a:defRPr/>
            </a:pPr>
            <a:r>
              <a:rPr lang="zh-CN" altLang="en-US" sz="2800" b="1" dirty="0" smtClean="0">
                <a:solidFill>
                  <a:srgbClr val="3907F1"/>
                </a:solidFill>
                <a:latin typeface="+mn-ea"/>
              </a:rPr>
              <a:t>分治与递归像一对孪生兄弟，经常同时应用在算法设计之中，并由此产生许多高效算法。</a:t>
            </a:r>
            <a:endParaRPr lang="zh-CN" altLang="en-US" sz="2800" b="1" dirty="0" smtClean="0">
              <a:solidFill>
                <a:srgbClr val="3907F1"/>
              </a:solidFill>
              <a:latin typeface="+mn-ea"/>
            </a:endParaRPr>
          </a:p>
          <a:p>
            <a:pPr eaLnBrk="1" hangingPunct="1">
              <a:lnSpc>
                <a:spcPct val="90000"/>
              </a:lnSpc>
              <a:defRPr/>
            </a:pPr>
            <a:endParaRPr lang="en-US" altLang="zh-CN" sz="2800" b="1" dirty="0" smtClean="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blinds(horizontal)">
                                      <p:cBhvr>
                                        <p:cTn id="7" dur="500"/>
                                        <p:tgtEl>
                                          <p:spTgt spid="198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8659">
                                            <p:txEl>
                                              <p:pRg st="1" end="1"/>
                                            </p:txEl>
                                          </p:spTgt>
                                        </p:tgtEl>
                                        <p:attrNameLst>
                                          <p:attrName>style.visibility</p:attrName>
                                        </p:attrNameLst>
                                      </p:cBhvr>
                                      <p:to>
                                        <p:strVal val="visible"/>
                                      </p:to>
                                    </p:set>
                                    <p:animEffect transition="in" filter="blinds(horizontal)">
                                      <p:cBhvr>
                                        <p:cTn id="12" dur="500"/>
                                        <p:tgtEl>
                                          <p:spTgt spid="1986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Text Box 5"/>
          <p:cNvSpPr txBox="1">
            <a:spLocks noChangeArrowheads="1"/>
          </p:cNvSpPr>
          <p:nvPr/>
        </p:nvSpPr>
        <p:spPr bwMode="auto">
          <a:xfrm>
            <a:off x="611823" y="1566863"/>
            <a:ext cx="7848600" cy="521970"/>
          </a:xfrm>
          <a:prstGeom prst="rect">
            <a:avLst/>
          </a:prstGeom>
          <a:noFill/>
          <a:ln w="9525">
            <a:noFill/>
            <a:miter lim="800000"/>
          </a:ln>
          <a:effectLst/>
        </p:spPr>
        <p:txBody>
          <a:bodyPr>
            <a:spAutoFit/>
          </a:bodyPr>
          <a:p>
            <a:pPr>
              <a:spcBef>
                <a:spcPct val="50000"/>
              </a:spcBef>
            </a:pPr>
            <a:r>
              <a:rPr lang="zh-CN" altLang="en-US" sz="2800" b="1" dirty="0">
                <a:solidFill>
                  <a:srgbClr val="CC0099"/>
                </a:solidFill>
                <a:latin typeface="+mn-ea"/>
                <a:ea typeface="+mn-ea"/>
                <a:cs typeface="Times New Roman" panose="02020603050405020304" pitchFamily="18" charset="0"/>
              </a:rPr>
              <a:t>分治法所能解决的问题一般具有以下几个特征：</a:t>
            </a:r>
            <a:endParaRPr lang="zh-CN" altLang="en-US" sz="2800" b="1" dirty="0">
              <a:solidFill>
                <a:srgbClr val="CC0099"/>
              </a:solidFill>
              <a:latin typeface="+mn-ea"/>
              <a:ea typeface="+mn-ea"/>
              <a:cs typeface="Times New Roman" panose="02020603050405020304" pitchFamily="18" charset="0"/>
            </a:endParaRPr>
          </a:p>
        </p:txBody>
      </p:sp>
      <p:sp>
        <p:nvSpPr>
          <p:cNvPr id="150534" name="Text Box 6"/>
          <p:cNvSpPr txBox="1">
            <a:spLocks noChangeArrowheads="1"/>
          </p:cNvSpPr>
          <p:nvPr/>
        </p:nvSpPr>
        <p:spPr bwMode="auto">
          <a:xfrm>
            <a:off x="323850" y="2205038"/>
            <a:ext cx="8424863" cy="3192145"/>
          </a:xfrm>
          <a:prstGeom prst="rect">
            <a:avLst/>
          </a:prstGeom>
          <a:noFill/>
          <a:ln w="9525">
            <a:noFill/>
            <a:miter lim="800000"/>
          </a:ln>
          <a:effectLst/>
        </p:spPr>
        <p:txBody>
          <a:bodyPr>
            <a:spAutoFit/>
          </a:bodyPr>
          <a:p>
            <a:pPr marL="342900" indent="-342900">
              <a:lnSpc>
                <a:spcPct val="140000"/>
              </a:lnSpc>
            </a:pPr>
            <a:r>
              <a:rPr lang="zh-CN" altLang="en-US" sz="2400" b="1" dirty="0">
                <a:solidFill>
                  <a:schemeClr val="tx1"/>
                </a:solidFill>
                <a:latin typeface="+mn-ea"/>
                <a:ea typeface="+mn-ea"/>
                <a:cs typeface="Times New Roman" panose="02020603050405020304" pitchFamily="18" charset="0"/>
              </a:rPr>
              <a:t>　（</a:t>
            </a:r>
            <a:r>
              <a:rPr lang="en-US" altLang="zh-CN" sz="2400" b="1" dirty="0">
                <a:solidFill>
                  <a:schemeClr val="tx1"/>
                </a:solidFill>
                <a:latin typeface="+mn-ea"/>
                <a:ea typeface="+mn-ea"/>
                <a:cs typeface="Times New Roman" panose="02020603050405020304" pitchFamily="18" charset="0"/>
              </a:rPr>
              <a:t>1</a:t>
            </a:r>
            <a:r>
              <a:rPr lang="zh-CN" altLang="en-US" sz="2400" b="1" dirty="0">
                <a:solidFill>
                  <a:schemeClr val="tx1"/>
                </a:solidFill>
                <a:latin typeface="+mn-ea"/>
                <a:ea typeface="+mn-ea"/>
                <a:cs typeface="Times New Roman" panose="02020603050405020304" pitchFamily="18" charset="0"/>
              </a:rPr>
              <a:t>）该问题的规模缩小到一定的程度就可以容易地解决。</a:t>
            </a:r>
            <a:endParaRPr lang="zh-CN" altLang="en-US" sz="2400" b="1" dirty="0">
              <a:solidFill>
                <a:schemeClr val="tx1"/>
              </a:solidFill>
              <a:latin typeface="+mn-ea"/>
              <a:ea typeface="+mn-ea"/>
              <a:cs typeface="Times New Roman" panose="02020603050405020304" pitchFamily="18" charset="0"/>
            </a:endParaRPr>
          </a:p>
          <a:p>
            <a:pPr marL="342900" indent="-342900">
              <a:lnSpc>
                <a:spcPct val="140000"/>
              </a:lnSpc>
            </a:pPr>
            <a:r>
              <a:rPr lang="zh-CN" altLang="en-US" sz="2400" b="1" dirty="0">
                <a:solidFill>
                  <a:schemeClr val="tx1"/>
                </a:solidFill>
                <a:latin typeface="+mn-ea"/>
                <a:ea typeface="+mn-ea"/>
                <a:cs typeface="Times New Roman" panose="02020603050405020304" pitchFamily="18" charset="0"/>
              </a:rPr>
              <a:t>　（</a:t>
            </a:r>
            <a:r>
              <a:rPr lang="en-US" altLang="zh-CN" sz="2400" b="1" dirty="0">
                <a:solidFill>
                  <a:schemeClr val="tx1"/>
                </a:solidFill>
                <a:latin typeface="+mn-ea"/>
                <a:ea typeface="+mn-ea"/>
                <a:cs typeface="Times New Roman" panose="02020603050405020304" pitchFamily="18" charset="0"/>
              </a:rPr>
              <a:t>2</a:t>
            </a:r>
            <a:r>
              <a:rPr lang="zh-CN" altLang="en-US" sz="2400" b="1" dirty="0">
                <a:solidFill>
                  <a:schemeClr val="tx1"/>
                </a:solidFill>
                <a:latin typeface="+mn-ea"/>
                <a:ea typeface="+mn-ea"/>
                <a:cs typeface="Times New Roman" panose="02020603050405020304" pitchFamily="18" charset="0"/>
              </a:rPr>
              <a:t>）该问题可以分解为若干个规模较小的相同问题。</a:t>
            </a:r>
            <a:endParaRPr lang="zh-CN" altLang="en-US" sz="2400" b="1" dirty="0">
              <a:solidFill>
                <a:schemeClr val="tx1"/>
              </a:solidFill>
              <a:latin typeface="+mn-ea"/>
              <a:ea typeface="+mn-ea"/>
              <a:cs typeface="Times New Roman" panose="02020603050405020304" pitchFamily="18" charset="0"/>
            </a:endParaRPr>
          </a:p>
          <a:p>
            <a:pPr marL="342900" indent="-342900">
              <a:lnSpc>
                <a:spcPct val="140000"/>
              </a:lnSpc>
            </a:pPr>
            <a:r>
              <a:rPr lang="zh-CN" altLang="en-US" sz="2400" b="1" dirty="0">
                <a:solidFill>
                  <a:schemeClr val="tx1"/>
                </a:solidFill>
                <a:latin typeface="+mn-ea"/>
                <a:ea typeface="+mn-ea"/>
                <a:cs typeface="Times New Roman" panose="02020603050405020304" pitchFamily="18" charset="0"/>
              </a:rPr>
              <a:t>　（</a:t>
            </a:r>
            <a:r>
              <a:rPr lang="en-US" altLang="zh-CN" sz="2400" b="1" dirty="0">
                <a:solidFill>
                  <a:schemeClr val="tx1"/>
                </a:solidFill>
                <a:latin typeface="+mn-ea"/>
                <a:ea typeface="+mn-ea"/>
                <a:cs typeface="Times New Roman" panose="02020603050405020304" pitchFamily="18" charset="0"/>
              </a:rPr>
              <a:t>3</a:t>
            </a:r>
            <a:r>
              <a:rPr lang="zh-CN" altLang="en-US" sz="2400" b="1" dirty="0">
                <a:solidFill>
                  <a:schemeClr val="tx1"/>
                </a:solidFill>
                <a:latin typeface="+mn-ea"/>
                <a:ea typeface="+mn-ea"/>
                <a:cs typeface="Times New Roman" panose="02020603050405020304" pitchFamily="18" charset="0"/>
              </a:rPr>
              <a:t>）利用该问题分解出的子问题的解可以合并为该问题的解。</a:t>
            </a:r>
            <a:endParaRPr lang="zh-CN" altLang="en-US" sz="2400" b="1" dirty="0">
              <a:solidFill>
                <a:schemeClr val="tx1"/>
              </a:solidFill>
              <a:latin typeface="+mn-ea"/>
              <a:ea typeface="+mn-ea"/>
              <a:cs typeface="Times New Roman" panose="02020603050405020304" pitchFamily="18" charset="0"/>
            </a:endParaRPr>
          </a:p>
          <a:p>
            <a:pPr marL="342900" indent="-342900">
              <a:lnSpc>
                <a:spcPct val="140000"/>
              </a:lnSpc>
            </a:pPr>
            <a:r>
              <a:rPr lang="zh-CN" altLang="en-US" sz="2400" b="1" dirty="0">
                <a:solidFill>
                  <a:schemeClr val="tx1"/>
                </a:solidFill>
                <a:latin typeface="+mn-ea"/>
                <a:ea typeface="+mn-ea"/>
                <a:cs typeface="Times New Roman" panose="02020603050405020304" pitchFamily="18" charset="0"/>
              </a:rPr>
              <a:t>　（</a:t>
            </a:r>
            <a:r>
              <a:rPr lang="en-US" altLang="zh-CN" sz="2400" b="1" dirty="0">
                <a:solidFill>
                  <a:schemeClr val="tx1"/>
                </a:solidFill>
                <a:latin typeface="+mn-ea"/>
                <a:ea typeface="+mn-ea"/>
                <a:cs typeface="Times New Roman" panose="02020603050405020304" pitchFamily="18" charset="0"/>
              </a:rPr>
              <a:t>4</a:t>
            </a:r>
            <a:r>
              <a:rPr lang="zh-CN" altLang="en-US" sz="2400" b="1" dirty="0">
                <a:solidFill>
                  <a:schemeClr val="tx1"/>
                </a:solidFill>
                <a:latin typeface="+mn-ea"/>
                <a:ea typeface="+mn-ea"/>
                <a:cs typeface="Times New Roman" panose="02020603050405020304" pitchFamily="18" charset="0"/>
              </a:rPr>
              <a:t>）该问题所分解出的各个子问题是相互独立的，即子问题之间不包含公共的子问题。</a:t>
            </a:r>
            <a:endParaRPr lang="zh-CN" altLang="en-US" sz="2400" b="1" dirty="0">
              <a:solidFill>
                <a:schemeClr val="tx1"/>
              </a:solidFill>
              <a:latin typeface="+mn-ea"/>
              <a:ea typeface="+mn-ea"/>
              <a:cs typeface="Times New Roman" panose="02020603050405020304" pitchFamily="18" charset="0"/>
            </a:endParaRPr>
          </a:p>
        </p:txBody>
      </p:sp>
      <p:sp>
        <p:nvSpPr>
          <p:cNvPr id="10245" name="Text Box 5">
            <a:hlinkClick r:id="" action="ppaction://hlinkshowjump?jump=nextslide"/>
          </p:cNvPr>
          <p:cNvSpPr txBox="1">
            <a:spLocks noChangeArrowheads="1"/>
          </p:cNvSpPr>
          <p:nvPr/>
        </p:nvSpPr>
        <p:spPr bwMode="auto">
          <a:xfrm>
            <a:off x="1420495" y="262890"/>
            <a:ext cx="556260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kumimoji="1" sz="4000" b="1">
                <a:solidFill>
                  <a:srgbClr val="A50021"/>
                </a:solidFill>
                <a:latin typeface="黑体" panose="02010609060101010101" pitchFamily="49" charset="-122"/>
                <a:ea typeface="黑体" panose="02010609060101010101" pitchFamily="49" charset="-122"/>
              </a:defRPr>
            </a:lvl1pPr>
          </a:lstStyle>
          <a:p>
            <a:pPr lvl="0" algn="l"/>
            <a:r>
              <a:rPr lang="en-US" altLang="zh-CN" sz="3600" dirty="0">
                <a:solidFill>
                  <a:schemeClr val="bg1"/>
                </a:solidFill>
                <a:sym typeface="+mn-ea"/>
              </a:rPr>
              <a:t>4.2.1  分治法的设计思想 </a:t>
            </a:r>
            <a:endParaRPr lang="en-US" altLang="zh-CN" sz="3600" dirty="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0534">
                                            <p:txEl>
                                              <p:pRg st="0" end="0"/>
                                            </p:txEl>
                                          </p:spTgt>
                                        </p:tgtEl>
                                        <p:attrNameLst>
                                          <p:attrName>style.visibility</p:attrName>
                                        </p:attrNameLst>
                                      </p:cBhvr>
                                      <p:to>
                                        <p:strVal val="visible"/>
                                      </p:to>
                                    </p:set>
                                    <p:animEffect transition="in" filter="blinds(horizontal)">
                                      <p:cBhvr>
                                        <p:cTn id="7" dur="500"/>
                                        <p:tgtEl>
                                          <p:spTgt spid="1505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0534">
                                            <p:txEl>
                                              <p:pRg st="1" end="1"/>
                                            </p:txEl>
                                          </p:spTgt>
                                        </p:tgtEl>
                                        <p:attrNameLst>
                                          <p:attrName>style.visibility</p:attrName>
                                        </p:attrNameLst>
                                      </p:cBhvr>
                                      <p:to>
                                        <p:strVal val="visible"/>
                                      </p:to>
                                    </p:set>
                                    <p:animEffect transition="in" filter="blinds(horizontal)">
                                      <p:cBhvr>
                                        <p:cTn id="12" dur="500"/>
                                        <p:tgtEl>
                                          <p:spTgt spid="1505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0534">
                                            <p:txEl>
                                              <p:pRg st="2" end="2"/>
                                            </p:txEl>
                                          </p:spTgt>
                                        </p:tgtEl>
                                        <p:attrNameLst>
                                          <p:attrName>style.visibility</p:attrName>
                                        </p:attrNameLst>
                                      </p:cBhvr>
                                      <p:to>
                                        <p:strVal val="visible"/>
                                      </p:to>
                                    </p:set>
                                    <p:animEffect transition="in" filter="blinds(horizontal)">
                                      <p:cBhvr>
                                        <p:cTn id="17" dur="500"/>
                                        <p:tgtEl>
                                          <p:spTgt spid="1505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0534">
                                            <p:txEl>
                                              <p:pRg st="3" end="3"/>
                                            </p:txEl>
                                          </p:spTgt>
                                        </p:tgtEl>
                                        <p:attrNameLst>
                                          <p:attrName>style.visibility</p:attrName>
                                        </p:attrNameLst>
                                      </p:cBhvr>
                                      <p:to>
                                        <p:strVal val="visible"/>
                                      </p:to>
                                    </p:set>
                                    <p:animEffect transition="in" filter="blinds(horizontal)">
                                      <p:cBhvr>
                                        <p:cTn id="22" dur="500"/>
                                        <p:tgtEl>
                                          <p:spTgt spid="1505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1339266" y="200660"/>
            <a:ext cx="6840488"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kumimoji="1" sz="4000" b="1">
                <a:solidFill>
                  <a:srgbClr val="A50021"/>
                </a:solidFill>
                <a:latin typeface="黑体" panose="02010609060101010101" pitchFamily="49" charset="-122"/>
                <a:ea typeface="黑体" panose="02010609060101010101" pitchFamily="49" charset="-122"/>
              </a:defRPr>
            </a:lvl1pPr>
          </a:lstStyle>
          <a:p>
            <a:pPr algn="ctr"/>
            <a:r>
              <a:rPr lang="en-US" altLang="zh-CN" sz="3600" dirty="0">
                <a:solidFill>
                  <a:schemeClr val="bg1"/>
                </a:solidFill>
              </a:rPr>
              <a:t>4.2.2. </a:t>
            </a:r>
            <a:r>
              <a:rPr lang="zh-CN" altLang="en-US" sz="3600" dirty="0">
                <a:solidFill>
                  <a:schemeClr val="bg1"/>
                </a:solidFill>
              </a:rPr>
              <a:t>分治法的求解过程 </a:t>
            </a:r>
            <a:endParaRPr lang="zh-CN" altLang="en-US" sz="3600" dirty="0">
              <a:solidFill>
                <a:schemeClr val="bg1"/>
              </a:solidFill>
            </a:endParaRPr>
          </a:p>
        </p:txBody>
      </p:sp>
      <p:sp>
        <p:nvSpPr>
          <p:cNvPr id="7171" name="Text Box 5"/>
          <p:cNvSpPr txBox="1">
            <a:spLocks noChangeArrowheads="1"/>
          </p:cNvSpPr>
          <p:nvPr/>
        </p:nvSpPr>
        <p:spPr bwMode="auto">
          <a:xfrm>
            <a:off x="533400" y="1484313"/>
            <a:ext cx="8077200" cy="396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defRPr/>
            </a:pPr>
            <a:r>
              <a:rPr lang="zh-CN" altLang="en-US" sz="2400" b="1">
                <a:latin typeface="+mn-ea"/>
                <a:ea typeface="+mn-ea"/>
                <a:cs typeface="Times New Roman" panose="02020603050405020304" pitchFamily="18" charset="0"/>
                <a:sym typeface="+mn-ea"/>
              </a:rPr>
              <a:t>分治法通常采用递归算法设计技术，在每一层递归上都有</a:t>
            </a:r>
            <a:r>
              <a:rPr lang="en-US" altLang="zh-CN" sz="2400" b="1">
                <a:latin typeface="+mn-ea"/>
                <a:ea typeface="+mn-ea"/>
                <a:cs typeface="Times New Roman" panose="02020603050405020304" pitchFamily="18" charset="0"/>
                <a:sym typeface="+mn-ea"/>
              </a:rPr>
              <a:t>3</a:t>
            </a:r>
            <a:r>
              <a:rPr lang="zh-CN" altLang="en-US" sz="2400" b="1">
                <a:latin typeface="+mn-ea"/>
                <a:ea typeface="+mn-ea"/>
                <a:cs typeface="Times New Roman" panose="02020603050405020304" pitchFamily="18" charset="0"/>
                <a:sym typeface="+mn-ea"/>
              </a:rPr>
              <a:t>个步骤：</a:t>
            </a:r>
            <a:endParaRPr lang="zh-CN" altLang="en-US" sz="2400" b="1">
              <a:latin typeface="+mn-ea"/>
              <a:ea typeface="+mn-ea"/>
              <a:cs typeface="Times New Roman" panose="02020603050405020304" pitchFamily="18" charset="0"/>
              <a:sym typeface="+mn-ea"/>
            </a:endParaRPr>
          </a:p>
          <a:p>
            <a:pPr algn="just" eaLnBrk="1" hangingPunct="1">
              <a:spcBef>
                <a:spcPct val="50000"/>
              </a:spcBef>
              <a:defRPr/>
            </a:pPr>
            <a:r>
              <a:rPr kumimoji="1" lang="zh-CN" altLang="en-US" sz="2400" b="1" dirty="0" smtClean="0">
                <a:latin typeface="+mn-ea"/>
                <a:ea typeface="+mn-ea"/>
              </a:rPr>
              <a:t>（</a:t>
            </a:r>
            <a:r>
              <a:rPr kumimoji="1" lang="en-US" altLang="zh-CN" sz="2400" b="1" dirty="0" smtClean="0">
                <a:latin typeface="+mn-ea"/>
                <a:ea typeface="+mn-ea"/>
              </a:rPr>
              <a:t>1</a:t>
            </a:r>
            <a:r>
              <a:rPr kumimoji="1" lang="zh-CN" altLang="en-US" sz="2400" b="1" dirty="0" smtClean="0">
                <a:latin typeface="+mn-ea"/>
                <a:ea typeface="+mn-ea"/>
              </a:rPr>
              <a:t>）</a:t>
            </a:r>
            <a:r>
              <a:rPr kumimoji="1" lang="zh-CN" altLang="en-US" sz="2400" b="1" dirty="0" smtClean="0">
                <a:solidFill>
                  <a:srgbClr val="CC0099"/>
                </a:solidFill>
                <a:latin typeface="+mn-ea"/>
                <a:ea typeface="+mn-ea"/>
              </a:rPr>
              <a:t>划分</a:t>
            </a:r>
            <a:r>
              <a:rPr lang="en-US" altLang="zh-CN" sz="2400" b="1" dirty="0" smtClean="0">
                <a:solidFill>
                  <a:srgbClr val="3907F1"/>
                </a:solidFill>
                <a:effectLst>
                  <a:outerShdw blurRad="38100" dist="38100" dir="2700000" algn="tl">
                    <a:srgbClr val="C0C0C0"/>
                  </a:outerShdw>
                </a:effectLst>
                <a:latin typeface="+mn-ea"/>
                <a:ea typeface="+mn-ea"/>
              </a:rPr>
              <a:t>Divide</a:t>
            </a:r>
            <a:r>
              <a:rPr lang="en-US" altLang="zh-CN" sz="2400" b="1" dirty="0" smtClean="0">
                <a:solidFill>
                  <a:srgbClr val="0058DA"/>
                </a:solidFill>
                <a:effectLst>
                  <a:outerShdw blurRad="38100" dist="38100" dir="2700000" algn="tl">
                    <a:srgbClr val="C0C0C0"/>
                  </a:outerShdw>
                </a:effectLst>
                <a:latin typeface="+mn-ea"/>
                <a:ea typeface="+mn-ea"/>
              </a:rPr>
              <a:t> </a:t>
            </a:r>
            <a:r>
              <a:rPr kumimoji="1" lang="zh-CN" altLang="en-US" sz="2400" b="1" dirty="0" smtClean="0">
                <a:latin typeface="+mn-ea"/>
                <a:ea typeface="+mn-ea"/>
              </a:rPr>
              <a:t>：</a:t>
            </a:r>
            <a:r>
              <a:rPr lang="zh-CN" altLang="en-US" sz="2400" b="1">
                <a:latin typeface="+mn-ea"/>
                <a:ea typeface="+mn-ea"/>
                <a:cs typeface="Times New Roman" panose="02020603050405020304" pitchFamily="18" charset="0"/>
                <a:sym typeface="+mn-ea"/>
              </a:rPr>
              <a:t>将原问题分解为若干个规模较小，相互独立，与原问题形式相同的子问题。</a:t>
            </a:r>
            <a:endParaRPr kumimoji="1" lang="zh-CN" altLang="en-US" sz="2400" b="1" dirty="0" smtClean="0">
              <a:latin typeface="+mn-ea"/>
              <a:ea typeface="+mn-ea"/>
              <a:cs typeface="Times New Roman" panose="02020603050405020304" pitchFamily="18" charset="0"/>
              <a:sym typeface="+mn-ea"/>
            </a:endParaRPr>
          </a:p>
          <a:p>
            <a:pPr algn="just" eaLnBrk="1" hangingPunct="1">
              <a:spcBef>
                <a:spcPct val="50000"/>
              </a:spcBef>
              <a:defRPr/>
            </a:pPr>
            <a:r>
              <a:rPr kumimoji="1" lang="zh-CN" altLang="en-US" sz="2400" b="1" dirty="0" smtClean="0">
                <a:latin typeface="+mn-ea"/>
                <a:ea typeface="+mn-ea"/>
              </a:rPr>
              <a:t>（</a:t>
            </a:r>
            <a:r>
              <a:rPr kumimoji="1" lang="en-US" altLang="zh-CN" sz="2400" b="1" dirty="0" smtClean="0">
                <a:latin typeface="+mn-ea"/>
                <a:ea typeface="+mn-ea"/>
              </a:rPr>
              <a:t>2</a:t>
            </a:r>
            <a:r>
              <a:rPr kumimoji="1" lang="zh-CN" altLang="en-US" sz="2400" b="1" dirty="0" smtClean="0">
                <a:latin typeface="+mn-ea"/>
                <a:ea typeface="+mn-ea"/>
              </a:rPr>
              <a:t>）</a:t>
            </a:r>
            <a:r>
              <a:rPr kumimoji="1" lang="zh-CN" altLang="en-US" sz="2400" b="1" dirty="0" smtClean="0">
                <a:solidFill>
                  <a:srgbClr val="CC0099"/>
                </a:solidFill>
                <a:latin typeface="+mn-ea"/>
                <a:ea typeface="+mn-ea"/>
              </a:rPr>
              <a:t>求解子问题</a:t>
            </a:r>
            <a:r>
              <a:rPr lang="en-US" altLang="zh-CN" sz="2400" b="1" dirty="0" smtClean="0">
                <a:solidFill>
                  <a:srgbClr val="3907F1"/>
                </a:solidFill>
                <a:effectLst>
                  <a:outerShdw blurRad="38100" dist="38100" dir="2700000" algn="tl">
                    <a:srgbClr val="C0C0C0"/>
                  </a:outerShdw>
                </a:effectLst>
                <a:latin typeface="+mn-ea"/>
                <a:ea typeface="+mn-ea"/>
              </a:rPr>
              <a:t>Conquer</a:t>
            </a:r>
            <a:r>
              <a:rPr lang="en-US" altLang="zh-CN" sz="2400" b="1" dirty="0" smtClean="0">
                <a:solidFill>
                  <a:srgbClr val="0058DA"/>
                </a:solidFill>
                <a:effectLst>
                  <a:outerShdw blurRad="38100" dist="38100" dir="2700000" algn="tl">
                    <a:srgbClr val="C0C0C0"/>
                  </a:outerShdw>
                </a:effectLst>
                <a:latin typeface="+mn-ea"/>
                <a:ea typeface="+mn-ea"/>
              </a:rPr>
              <a:t> </a:t>
            </a:r>
            <a:r>
              <a:rPr kumimoji="1" lang="zh-CN" altLang="en-US" sz="2400" b="1" dirty="0" smtClean="0">
                <a:latin typeface="+mn-ea"/>
                <a:ea typeface="+mn-ea"/>
              </a:rPr>
              <a:t>：</a:t>
            </a:r>
            <a:r>
              <a:rPr lang="zh-CN" altLang="en-US" sz="2400" b="1">
                <a:latin typeface="+mn-ea"/>
                <a:ea typeface="+mn-ea"/>
                <a:cs typeface="Times New Roman" panose="02020603050405020304" pitchFamily="18" charset="0"/>
                <a:sym typeface="+mn-ea"/>
              </a:rPr>
              <a:t>若子问题规模较小而容易被解决则直接求解，否则递归地求解各个子问题。</a:t>
            </a:r>
            <a:endParaRPr kumimoji="1" lang="zh-CN" altLang="en-US" sz="2400" b="1" dirty="0" smtClean="0">
              <a:latin typeface="+mn-ea"/>
              <a:ea typeface="+mn-ea"/>
              <a:cs typeface="Times New Roman" panose="02020603050405020304" pitchFamily="18" charset="0"/>
              <a:sym typeface="+mn-ea"/>
            </a:endParaRPr>
          </a:p>
          <a:p>
            <a:pPr marL="0" lvl="1" indent="0" eaLnBrk="1" hangingPunct="1">
              <a:spcBef>
                <a:spcPct val="50000"/>
              </a:spcBef>
              <a:defRPr/>
            </a:pPr>
            <a:r>
              <a:rPr kumimoji="1" lang="zh-CN" altLang="en-US" sz="2400" b="1" dirty="0" smtClean="0">
                <a:latin typeface="+mn-ea"/>
                <a:ea typeface="+mn-ea"/>
              </a:rPr>
              <a:t>（</a:t>
            </a:r>
            <a:r>
              <a:rPr kumimoji="1" lang="en-US" altLang="zh-CN" sz="2400" b="1" dirty="0" smtClean="0">
                <a:latin typeface="+mn-ea"/>
                <a:ea typeface="+mn-ea"/>
              </a:rPr>
              <a:t>3</a:t>
            </a:r>
            <a:r>
              <a:rPr kumimoji="1" lang="zh-CN" altLang="en-US" sz="2400" b="1" dirty="0" smtClean="0">
                <a:latin typeface="+mn-ea"/>
                <a:ea typeface="+mn-ea"/>
              </a:rPr>
              <a:t>）</a:t>
            </a:r>
            <a:r>
              <a:rPr kumimoji="1" lang="zh-CN" altLang="en-US" sz="2400" b="1" dirty="0" smtClean="0">
                <a:solidFill>
                  <a:srgbClr val="CC0099"/>
                </a:solidFill>
                <a:latin typeface="+mn-ea"/>
                <a:ea typeface="+mn-ea"/>
              </a:rPr>
              <a:t>合并</a:t>
            </a:r>
            <a:r>
              <a:rPr lang="en-US" altLang="zh-CN" sz="2400" b="1" dirty="0" smtClean="0">
                <a:solidFill>
                  <a:srgbClr val="3907F1"/>
                </a:solidFill>
                <a:effectLst>
                  <a:outerShdw blurRad="38100" dist="38100" dir="2700000" algn="tl">
                    <a:srgbClr val="C0C0C0"/>
                  </a:outerShdw>
                </a:effectLst>
                <a:latin typeface="+mn-ea"/>
                <a:ea typeface="+mn-ea"/>
              </a:rPr>
              <a:t>Combine</a:t>
            </a:r>
            <a:r>
              <a:rPr lang="en-US" altLang="zh-CN" sz="2400" b="1" dirty="0" smtClean="0">
                <a:solidFill>
                  <a:srgbClr val="0058DA"/>
                </a:solidFill>
                <a:effectLst>
                  <a:outerShdw blurRad="38100" dist="38100" dir="2700000" algn="tl">
                    <a:srgbClr val="C0C0C0"/>
                  </a:outerShdw>
                </a:effectLst>
                <a:latin typeface="+mn-ea"/>
                <a:ea typeface="+mn-ea"/>
              </a:rPr>
              <a:t> </a:t>
            </a:r>
            <a:r>
              <a:rPr kumimoji="1" lang="zh-CN" altLang="en-US" sz="2400" b="1" dirty="0" smtClean="0">
                <a:latin typeface="+mn-ea"/>
                <a:ea typeface="+mn-ea"/>
              </a:rPr>
              <a:t>：</a:t>
            </a:r>
            <a:r>
              <a:rPr lang="zh-CN" altLang="en-US" sz="2400" b="1">
                <a:latin typeface="+mn-ea"/>
                <a:ea typeface="+mn-ea"/>
                <a:cs typeface="Times New Roman" panose="02020603050405020304" pitchFamily="18" charset="0"/>
                <a:sym typeface="+mn-ea"/>
              </a:rPr>
              <a:t>将各个子问题的解合并为原问题的解。</a:t>
            </a:r>
            <a:r>
              <a:rPr kumimoji="1" lang="zh-CN" altLang="en-US" sz="2400" b="1" dirty="0" smtClean="0">
                <a:latin typeface="+mn-ea"/>
                <a:ea typeface="+mn-ea"/>
              </a:rPr>
              <a:t>合并的代价因情况不同有很大差异，分治算法的有效性很大程度上</a:t>
            </a:r>
            <a:r>
              <a:rPr kumimoji="1" lang="zh-CN" altLang="en-US" sz="2400" b="1" dirty="0" smtClean="0">
                <a:solidFill>
                  <a:srgbClr val="2605A1"/>
                </a:solidFill>
                <a:latin typeface="+mn-ea"/>
                <a:ea typeface="+mn-ea"/>
              </a:rPr>
              <a:t>依赖于合并的实现</a:t>
            </a:r>
            <a:r>
              <a:rPr kumimoji="1" lang="zh-CN" altLang="en-US" sz="2400" b="1" dirty="0" smtClean="0">
                <a:latin typeface="+mn-ea"/>
                <a:ea typeface="+mn-ea"/>
              </a:rPr>
              <a:t>。 </a:t>
            </a:r>
            <a:endParaRPr kumimoji="1" lang="zh-CN" altLang="en-US" sz="2400" b="1" dirty="0" smtClean="0">
              <a:latin typeface="+mn-ea"/>
              <a:ea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blinds(horizontal)">
                                      <p:cBhvr>
                                        <p:cTn id="7" dur="500"/>
                                        <p:tgtEl>
                                          <p:spTgt spid="71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2" dur="500"/>
                                        <p:tgtEl>
                                          <p:spTgt spid="71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blinds(horizontal)">
                                      <p:cBhvr>
                                        <p:cTn id="17"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342265" y="1272858"/>
            <a:ext cx="8569325" cy="5019040"/>
          </a:xfrm>
          <a:prstGeom prst="rect">
            <a:avLst/>
          </a:prstGeom>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err="1" smtClean="0">
                <a:solidFill>
                  <a:srgbClr val="CC0099"/>
                </a:solidFill>
                <a:latin typeface="Times New Roman" panose="02020603050405020304" pitchFamily="18" charset="0"/>
              </a:rPr>
              <a:t>Divide_Conquer</a:t>
            </a:r>
            <a:r>
              <a:rPr lang="en-US" altLang="zh-CN" sz="2800" b="1" dirty="0" smtClean="0">
                <a:solidFill>
                  <a:schemeClr val="tx1"/>
                </a:solidFill>
                <a:latin typeface="Times New Roman" panose="02020603050405020304" pitchFamily="18" charset="0"/>
              </a:rPr>
              <a:t> ( P )</a:t>
            </a:r>
            <a:endParaRPr lang="en-US" altLang="zh-CN" sz="2800" b="1" dirty="0" smtClean="0">
              <a:solidFill>
                <a:schemeClr val="tx1"/>
              </a:solidFill>
              <a:latin typeface="Times New Roman" panose="02020603050405020304" pitchFamily="18" charset="0"/>
            </a:endParaRPr>
          </a:p>
          <a:p>
            <a:pPr eaLnBrk="1" hangingPunct="1"/>
            <a:r>
              <a:rPr lang="en-US" altLang="zh-CN" sz="2800" b="1" dirty="0">
                <a:solidFill>
                  <a:schemeClr val="tx1"/>
                </a:solidFill>
                <a:latin typeface="Times New Roman" panose="02020603050405020304" pitchFamily="18" charset="0"/>
              </a:rPr>
              <a:t>{</a:t>
            </a:r>
            <a:endParaRPr lang="en-US" altLang="zh-CN" sz="2800" b="1" dirty="0">
              <a:solidFill>
                <a:schemeClr val="tx1"/>
              </a:solidFill>
              <a:latin typeface="Times New Roman" panose="02020603050405020304" pitchFamily="18" charset="0"/>
            </a:endParaRPr>
          </a:p>
          <a:p>
            <a:pPr lvl="1" eaLnBrk="1" hangingPunct="1"/>
            <a:r>
              <a:rPr lang="en-US" altLang="zh-CN" sz="2800" b="1" dirty="0">
                <a:solidFill>
                  <a:schemeClr val="tx1"/>
                </a:solidFill>
                <a:latin typeface="Times New Roman" panose="02020603050405020304" pitchFamily="18" charset="0"/>
              </a:rPr>
              <a:t>    if </a:t>
            </a:r>
            <a:r>
              <a:rPr lang="en-US" altLang="zh-CN" sz="2800" b="1" dirty="0" smtClean="0">
                <a:solidFill>
                  <a:schemeClr val="tx1"/>
                </a:solidFill>
                <a:latin typeface="Times New Roman" panose="02020603050405020304" pitchFamily="18" charset="0"/>
              </a:rPr>
              <a:t>( P</a:t>
            </a:r>
            <a:r>
              <a:rPr lang="zh-CN" altLang="en-US" sz="2800" b="1" dirty="0">
                <a:solidFill>
                  <a:schemeClr val="tx1"/>
                </a:solidFill>
                <a:latin typeface="Times New Roman" panose="02020603050405020304" pitchFamily="18" charset="0"/>
              </a:rPr>
              <a:t>的规模足够</a:t>
            </a:r>
            <a:r>
              <a:rPr lang="zh-CN" altLang="en-US" sz="2800" b="1" dirty="0" smtClean="0">
                <a:solidFill>
                  <a:schemeClr val="tx1"/>
                </a:solidFill>
                <a:latin typeface="Times New Roman" panose="02020603050405020304" pitchFamily="18" charset="0"/>
              </a:rPr>
              <a:t>小 </a:t>
            </a:r>
            <a:r>
              <a:rPr lang="en-US" altLang="zh-CN" sz="2800" b="1" dirty="0" smtClean="0">
                <a:solidFill>
                  <a:schemeClr val="tx1"/>
                </a:solidFill>
                <a:latin typeface="Times New Roman" panose="02020603050405020304" pitchFamily="18" charset="0"/>
              </a:rPr>
              <a:t>) </a:t>
            </a:r>
            <a:endParaRPr lang="en-US" altLang="zh-CN" sz="2800" b="1" dirty="0" smtClean="0">
              <a:solidFill>
                <a:schemeClr val="tx1"/>
              </a:solidFill>
              <a:latin typeface="Times New Roman" panose="02020603050405020304" pitchFamily="18" charset="0"/>
            </a:endParaRPr>
          </a:p>
          <a:p>
            <a:pPr lvl="1" eaLnBrk="1" hangingPunct="1"/>
            <a:r>
              <a:rPr lang="en-US" altLang="zh-CN" sz="2800" b="1" dirty="0">
                <a:solidFill>
                  <a:schemeClr val="tx1"/>
                </a:solidFill>
                <a:latin typeface="Times New Roman" panose="02020603050405020304" pitchFamily="18" charset="0"/>
              </a:rPr>
              <a:t>           </a:t>
            </a:r>
            <a:r>
              <a:rPr lang="zh-CN" altLang="en-US" sz="2800" b="1" dirty="0">
                <a:solidFill>
                  <a:schemeClr val="tx1"/>
                </a:solidFill>
                <a:latin typeface="Times New Roman" panose="02020603050405020304" pitchFamily="18" charset="0"/>
              </a:rPr>
              <a:t>直接求解</a:t>
            </a:r>
            <a:r>
              <a:rPr lang="en-US" altLang="zh-CN" sz="2800" b="1" dirty="0">
                <a:solidFill>
                  <a:schemeClr val="tx1"/>
                </a:solidFill>
                <a:latin typeface="Times New Roman" panose="02020603050405020304" pitchFamily="18" charset="0"/>
              </a:rPr>
              <a:t>P; </a:t>
            </a:r>
            <a:endParaRPr lang="en-US" altLang="zh-CN" sz="2800" b="1" dirty="0">
              <a:solidFill>
                <a:schemeClr val="tx1"/>
              </a:solidFill>
              <a:latin typeface="Times New Roman" panose="02020603050405020304" pitchFamily="18" charset="0"/>
            </a:endParaRPr>
          </a:p>
          <a:p>
            <a:pPr lvl="1" eaLnBrk="1" hangingPunct="1"/>
            <a:r>
              <a:rPr lang="en-US" altLang="zh-CN" sz="2800" b="1" dirty="0">
                <a:solidFill>
                  <a:schemeClr val="tx1"/>
                </a:solidFill>
                <a:latin typeface="Times New Roman" panose="02020603050405020304" pitchFamily="18" charset="0"/>
              </a:rPr>
              <a:t>    else</a:t>
            </a:r>
            <a:endParaRPr lang="en-US" altLang="zh-CN" sz="2800" b="1" dirty="0">
              <a:solidFill>
                <a:schemeClr val="tx1"/>
              </a:solidFill>
              <a:latin typeface="Times New Roman" panose="02020603050405020304" pitchFamily="18" charset="0"/>
            </a:endParaRPr>
          </a:p>
          <a:p>
            <a:pPr lvl="1" eaLnBrk="1" hangingPunct="1"/>
            <a:r>
              <a:rPr lang="en-US" altLang="zh-CN" sz="2800" b="1" dirty="0">
                <a:solidFill>
                  <a:schemeClr val="tx1"/>
                </a:solidFill>
                <a:latin typeface="Times New Roman" panose="02020603050405020304" pitchFamily="18" charset="0"/>
              </a:rPr>
              <a:t>           </a:t>
            </a:r>
            <a:r>
              <a:rPr lang="zh-CN" altLang="en-US" sz="2800" b="1" dirty="0">
                <a:solidFill>
                  <a:schemeClr val="tx1"/>
                </a:solidFill>
                <a:latin typeface="Times New Roman" panose="02020603050405020304" pitchFamily="18" charset="0"/>
              </a:rPr>
              <a:t>分解为</a:t>
            </a:r>
            <a:r>
              <a:rPr lang="en-US" altLang="zh-CN" sz="2800" b="1" dirty="0">
                <a:solidFill>
                  <a:schemeClr val="tx1"/>
                </a:solidFill>
                <a:latin typeface="Times New Roman" panose="02020603050405020304" pitchFamily="18" charset="0"/>
              </a:rPr>
              <a:t>k</a:t>
            </a:r>
            <a:r>
              <a:rPr lang="zh-CN" altLang="en-US" sz="2800" b="1" dirty="0">
                <a:solidFill>
                  <a:schemeClr val="tx1"/>
                </a:solidFill>
                <a:latin typeface="Times New Roman" panose="02020603050405020304" pitchFamily="18" charset="0"/>
              </a:rPr>
              <a:t>个子问题</a:t>
            </a:r>
            <a:r>
              <a:rPr lang="en-US" altLang="zh-CN" sz="2800" b="1" dirty="0">
                <a:solidFill>
                  <a:schemeClr val="tx1"/>
                </a:solidFill>
                <a:latin typeface="Times New Roman" panose="02020603050405020304" pitchFamily="18" charset="0"/>
              </a:rPr>
              <a:t>P</a:t>
            </a:r>
            <a:r>
              <a:rPr lang="en-US" altLang="zh-CN" sz="2800" b="1" baseline="-25000" dirty="0">
                <a:solidFill>
                  <a:schemeClr val="tx1"/>
                </a:solidFill>
                <a:latin typeface="Times New Roman" panose="02020603050405020304" pitchFamily="18" charset="0"/>
              </a:rPr>
              <a:t>1</a:t>
            </a:r>
            <a:r>
              <a:rPr lang="en-US" altLang="zh-CN" sz="2800" b="1" dirty="0">
                <a:solidFill>
                  <a:schemeClr val="tx1"/>
                </a:solidFill>
                <a:latin typeface="Times New Roman" panose="02020603050405020304" pitchFamily="18" charset="0"/>
              </a:rPr>
              <a:t>, P</a:t>
            </a:r>
            <a:r>
              <a:rPr lang="en-US" altLang="zh-CN" sz="2800" b="1" baseline="-25000" dirty="0">
                <a:solidFill>
                  <a:schemeClr val="tx1"/>
                </a:solidFill>
                <a:latin typeface="Times New Roman" panose="02020603050405020304" pitchFamily="18" charset="0"/>
              </a:rPr>
              <a:t>2</a:t>
            </a:r>
            <a:r>
              <a:rPr lang="en-US" altLang="zh-CN" sz="2800" b="1" dirty="0">
                <a:solidFill>
                  <a:schemeClr val="tx1"/>
                </a:solidFill>
                <a:latin typeface="Times New Roman" panose="02020603050405020304" pitchFamily="18" charset="0"/>
              </a:rPr>
              <a:t>, …, </a:t>
            </a:r>
            <a:r>
              <a:rPr lang="en-US" altLang="zh-CN" sz="2800" b="1" dirty="0" err="1">
                <a:solidFill>
                  <a:schemeClr val="tx1"/>
                </a:solidFill>
                <a:latin typeface="Times New Roman" panose="02020603050405020304" pitchFamily="18" charset="0"/>
              </a:rPr>
              <a:t>P</a:t>
            </a:r>
            <a:r>
              <a:rPr lang="en-US" altLang="zh-CN" sz="2800" b="1" baseline="-25000" dirty="0" err="1">
                <a:solidFill>
                  <a:schemeClr val="tx1"/>
                </a:solidFill>
                <a:latin typeface="Times New Roman" panose="02020603050405020304" pitchFamily="18" charset="0"/>
              </a:rPr>
              <a:t>k</a:t>
            </a:r>
            <a:r>
              <a:rPr lang="zh-CN" altLang="en-US" sz="2800" b="1" dirty="0">
                <a:solidFill>
                  <a:schemeClr val="tx1"/>
                </a:solidFill>
                <a:latin typeface="Times New Roman" panose="02020603050405020304" pitchFamily="18" charset="0"/>
              </a:rPr>
              <a:t>；</a:t>
            </a:r>
            <a:endParaRPr lang="zh-CN" altLang="en-US" sz="2800" b="1" dirty="0">
              <a:solidFill>
                <a:schemeClr val="tx1"/>
              </a:solidFill>
              <a:latin typeface="Times New Roman" panose="02020603050405020304" pitchFamily="18" charset="0"/>
            </a:endParaRPr>
          </a:p>
          <a:p>
            <a:pPr lvl="1" eaLnBrk="1" hangingPunct="1"/>
            <a:endParaRPr lang="zh-CN" altLang="en-US" sz="2800" b="1" dirty="0">
              <a:solidFill>
                <a:schemeClr val="tx1"/>
              </a:solidFill>
              <a:latin typeface="Times New Roman" panose="02020603050405020304" pitchFamily="18" charset="0"/>
            </a:endParaRPr>
          </a:p>
          <a:p>
            <a:pPr lvl="1" eaLnBrk="1" hangingPunct="1"/>
            <a:r>
              <a:rPr lang="zh-CN" altLang="en-US" sz="2800" b="1" dirty="0">
                <a:solidFill>
                  <a:schemeClr val="tx1"/>
                </a:solidFill>
                <a:latin typeface="Times New Roman" panose="02020603050405020304" pitchFamily="18" charset="0"/>
              </a:rPr>
              <a:t>    </a:t>
            </a:r>
            <a:r>
              <a:rPr lang="en-US" altLang="zh-CN" sz="2800" b="1" dirty="0">
                <a:solidFill>
                  <a:schemeClr val="tx1"/>
                </a:solidFill>
                <a:latin typeface="Times New Roman" panose="02020603050405020304" pitchFamily="18" charset="0"/>
              </a:rPr>
              <a:t>for (i=1; i&lt;=a; i++) </a:t>
            </a:r>
            <a:r>
              <a:rPr lang="en-US" altLang="zh-CN" sz="2800" b="1" dirty="0">
                <a:solidFill>
                  <a:schemeClr val="tx1"/>
                </a:solidFill>
                <a:latin typeface="Times New Roman" panose="02020603050405020304" pitchFamily="18" charset="0"/>
                <a:ea typeface="+mn-ea"/>
                <a:sym typeface="+mn-ea"/>
              </a:rPr>
              <a:t>//</a:t>
            </a:r>
            <a:r>
              <a:rPr lang="zh-CN" altLang="en-US" sz="2800" b="1" dirty="0">
                <a:solidFill>
                  <a:schemeClr val="tx1"/>
                </a:solidFill>
                <a:latin typeface="Times New Roman" panose="02020603050405020304" pitchFamily="18" charset="0"/>
                <a:ea typeface="+mn-ea"/>
                <a:sym typeface="+mn-ea"/>
              </a:rPr>
              <a:t>循环处理</a:t>
            </a:r>
            <a:r>
              <a:rPr lang="en-US" altLang="zh-CN" sz="2800" b="1" dirty="0">
                <a:solidFill>
                  <a:schemeClr val="tx1"/>
                </a:solidFill>
                <a:latin typeface="Times New Roman" panose="02020603050405020304" pitchFamily="18" charset="0"/>
                <a:ea typeface="+mn-ea"/>
                <a:sym typeface="+mn-ea"/>
              </a:rPr>
              <a:t>a</a:t>
            </a:r>
            <a:r>
              <a:rPr lang="zh-CN" altLang="en-US" sz="2800" b="1" dirty="0">
                <a:solidFill>
                  <a:schemeClr val="tx1"/>
                </a:solidFill>
                <a:latin typeface="Times New Roman" panose="02020603050405020304" pitchFamily="18" charset="0"/>
                <a:ea typeface="+mn-ea"/>
                <a:sym typeface="+mn-ea"/>
              </a:rPr>
              <a:t>次</a:t>
            </a:r>
            <a:endParaRPr lang="zh-CN" altLang="en-US" sz="2800" b="1" dirty="0">
              <a:solidFill>
                <a:schemeClr val="tx1"/>
              </a:solidFill>
              <a:latin typeface="Times New Roman" panose="02020603050405020304" pitchFamily="18" charset="0"/>
              <a:ea typeface="+mn-ea"/>
              <a:sym typeface="+mn-ea"/>
            </a:endParaRPr>
          </a:p>
          <a:p>
            <a:pPr lvl="1" eaLnBrk="1" hangingPunct="1"/>
            <a:r>
              <a:rPr lang="en-US" altLang="zh-CN" sz="2800" b="1" dirty="0">
                <a:solidFill>
                  <a:srgbClr val="008000"/>
                </a:solidFill>
                <a:latin typeface="Times New Roman" panose="02020603050405020304" pitchFamily="18" charset="0"/>
              </a:rPr>
              <a:t>         </a:t>
            </a:r>
            <a:r>
              <a:rPr lang="en-US" altLang="zh-CN" sz="2800" b="1" dirty="0" err="1">
                <a:solidFill>
                  <a:schemeClr val="tx1"/>
                </a:solidFill>
                <a:latin typeface="Times New Roman" panose="02020603050405020304" pitchFamily="18" charset="0"/>
              </a:rPr>
              <a:t>y</a:t>
            </a:r>
            <a:r>
              <a:rPr lang="en-US" altLang="zh-CN" sz="2800" b="1" baseline="-25000" dirty="0" err="1">
                <a:solidFill>
                  <a:schemeClr val="tx1"/>
                </a:solidFill>
                <a:latin typeface="Times New Roman" panose="02020603050405020304" pitchFamily="18" charset="0"/>
              </a:rPr>
              <a:t>i</a:t>
            </a:r>
            <a:r>
              <a:rPr lang="en-US" altLang="zh-CN" sz="2800" b="1" dirty="0">
                <a:solidFill>
                  <a:schemeClr val="tx1"/>
                </a:solidFill>
                <a:latin typeface="Times New Roman" panose="02020603050405020304" pitchFamily="18" charset="0"/>
              </a:rPr>
              <a:t>=</a:t>
            </a:r>
            <a:r>
              <a:rPr lang="en-US" altLang="zh-CN" sz="2800" b="1" dirty="0" err="1">
                <a:solidFill>
                  <a:srgbClr val="CC0099"/>
                </a:solidFill>
                <a:latin typeface="Times New Roman" panose="02020603050405020304" pitchFamily="18" charset="0"/>
              </a:rPr>
              <a:t>Divide_Conquer</a:t>
            </a:r>
            <a:r>
              <a:rPr lang="en-US" altLang="zh-CN" sz="2800" b="1" dirty="0">
                <a:solidFill>
                  <a:schemeClr val="tx1"/>
                </a:solidFill>
                <a:latin typeface="Times New Roman" panose="02020603050405020304" pitchFamily="18" charset="0"/>
              </a:rPr>
              <a:t>(P</a:t>
            </a:r>
            <a:r>
              <a:rPr lang="en-US" altLang="zh-CN" sz="2800" b="1" baseline="-25000" dirty="0">
                <a:solidFill>
                  <a:schemeClr val="tx1"/>
                </a:solidFill>
                <a:latin typeface="Times New Roman" panose="02020603050405020304" pitchFamily="18" charset="0"/>
              </a:rPr>
              <a:t>i</a:t>
            </a:r>
            <a:r>
              <a:rPr lang="en-US" altLang="zh-CN" sz="2800" b="1" dirty="0">
                <a:solidFill>
                  <a:schemeClr val="tx1"/>
                </a:solidFill>
                <a:latin typeface="Times New Roman" panose="02020603050405020304" pitchFamily="18" charset="0"/>
              </a:rPr>
              <a:t>); </a:t>
            </a:r>
            <a:r>
              <a:rPr lang="en-US" altLang="zh-CN" sz="2800" b="1" dirty="0">
                <a:solidFill>
                  <a:schemeClr val="tx1"/>
                </a:solidFill>
                <a:latin typeface="Times New Roman" panose="02020603050405020304" pitchFamily="18" charset="0"/>
                <a:ea typeface="+mn-ea"/>
                <a:sym typeface="+mn-ea"/>
              </a:rPr>
              <a:t>//</a:t>
            </a:r>
            <a:r>
              <a:rPr lang="zh-CN" altLang="en-US" sz="2800" b="1" dirty="0">
                <a:solidFill>
                  <a:schemeClr val="tx1"/>
                </a:solidFill>
                <a:latin typeface="Times New Roman" panose="02020603050405020304" pitchFamily="18" charset="0"/>
                <a:ea typeface="+mn-ea"/>
                <a:sym typeface="+mn-ea"/>
              </a:rPr>
              <a:t>递归解决</a:t>
            </a:r>
            <a:r>
              <a:rPr lang="en-US" altLang="zh-CN" sz="2800" b="1" dirty="0">
                <a:solidFill>
                  <a:schemeClr val="tx1"/>
                </a:solidFill>
                <a:latin typeface="Times New Roman" panose="02020603050405020304" pitchFamily="18" charset="0"/>
                <a:ea typeface="+mn-ea"/>
                <a:sym typeface="+mn-ea"/>
              </a:rPr>
              <a:t>P</a:t>
            </a:r>
            <a:r>
              <a:rPr lang="en-US" altLang="zh-CN" sz="2800" b="1" baseline="-25000" dirty="0">
                <a:solidFill>
                  <a:schemeClr val="tx1"/>
                </a:solidFill>
                <a:latin typeface="Times New Roman" panose="02020603050405020304" pitchFamily="18" charset="0"/>
                <a:ea typeface="+mn-ea"/>
                <a:sym typeface="+mn-ea"/>
              </a:rPr>
              <a:t>i</a:t>
            </a:r>
            <a:endParaRPr lang="en-US" altLang="zh-CN" sz="2800" b="1" baseline="-25000" dirty="0">
              <a:solidFill>
                <a:schemeClr val="tx1"/>
              </a:solidFill>
              <a:latin typeface="Times New Roman" panose="02020603050405020304" pitchFamily="18" charset="0"/>
              <a:ea typeface="+mn-ea"/>
              <a:sym typeface="+mn-ea"/>
            </a:endParaRPr>
          </a:p>
          <a:p>
            <a:pPr lvl="1" eaLnBrk="1" hangingPunct="1"/>
            <a:endParaRPr lang="en-US" altLang="zh-CN" sz="2800" b="1" baseline="-25000" dirty="0">
              <a:solidFill>
                <a:schemeClr val="tx1"/>
              </a:solidFill>
              <a:latin typeface="Times New Roman" panose="02020603050405020304" pitchFamily="18" charset="0"/>
              <a:ea typeface="+mn-ea"/>
              <a:sym typeface="+mn-ea"/>
            </a:endParaRPr>
          </a:p>
          <a:p>
            <a:pPr lvl="1" eaLnBrk="1" hangingPunct="1"/>
            <a:r>
              <a:rPr lang="en-US" altLang="zh-CN" sz="2800" b="1" dirty="0">
                <a:solidFill>
                  <a:schemeClr val="tx1"/>
                </a:solidFill>
                <a:latin typeface="Times New Roman" panose="02020603050405020304" pitchFamily="18" charset="0"/>
              </a:rPr>
              <a:t>    return  </a:t>
            </a:r>
            <a:r>
              <a:rPr lang="en-US" altLang="zh-CN" sz="2800" b="1" dirty="0">
                <a:solidFill>
                  <a:srgbClr val="008000"/>
                </a:solidFill>
                <a:latin typeface="Times New Roman" panose="02020603050405020304" pitchFamily="18" charset="0"/>
              </a:rPr>
              <a:t> </a:t>
            </a:r>
            <a:r>
              <a:rPr lang="en-US" altLang="zh-CN" sz="2800" b="1" dirty="0">
                <a:solidFill>
                  <a:srgbClr val="CC0099"/>
                </a:solidFill>
                <a:latin typeface="Times New Roman" panose="02020603050405020304" pitchFamily="18" charset="0"/>
              </a:rPr>
              <a:t>Combine</a:t>
            </a:r>
            <a:r>
              <a:rPr lang="en-US" altLang="zh-CN" sz="2800" b="1" dirty="0">
                <a:solidFill>
                  <a:schemeClr val="tx1"/>
                </a:solidFill>
                <a:latin typeface="Times New Roman" panose="02020603050405020304" pitchFamily="18" charset="0"/>
              </a:rPr>
              <a:t>(y</a:t>
            </a:r>
            <a:r>
              <a:rPr lang="en-US" altLang="zh-CN" sz="2800" b="1" baseline="-25000" dirty="0">
                <a:solidFill>
                  <a:schemeClr val="tx1"/>
                </a:solidFill>
                <a:latin typeface="Times New Roman" panose="02020603050405020304" pitchFamily="18" charset="0"/>
              </a:rPr>
              <a:t>1</a:t>
            </a:r>
            <a:r>
              <a:rPr lang="en-US" altLang="zh-CN" sz="2800" b="1" dirty="0">
                <a:solidFill>
                  <a:schemeClr val="tx1"/>
                </a:solidFill>
                <a:latin typeface="Times New Roman" panose="02020603050405020304" pitchFamily="18" charset="0"/>
              </a:rPr>
              <a:t>, …, </a:t>
            </a:r>
            <a:r>
              <a:rPr lang="en-US" altLang="zh-CN" sz="2800" b="1" dirty="0" err="1">
                <a:solidFill>
                  <a:schemeClr val="tx1"/>
                </a:solidFill>
                <a:latin typeface="Times New Roman" panose="02020603050405020304" pitchFamily="18" charset="0"/>
              </a:rPr>
              <a:t>y</a:t>
            </a:r>
            <a:r>
              <a:rPr lang="en-US" altLang="zh-CN" sz="2800" b="1" baseline="-25000" dirty="0" err="1">
                <a:solidFill>
                  <a:schemeClr val="tx1"/>
                </a:solidFill>
                <a:latin typeface="Times New Roman" panose="02020603050405020304" pitchFamily="18" charset="0"/>
              </a:rPr>
              <a:t>a</a:t>
            </a:r>
            <a:r>
              <a:rPr lang="en-US" altLang="zh-CN" sz="2800" b="1" dirty="0">
                <a:solidFill>
                  <a:schemeClr val="tx1"/>
                </a:solidFill>
                <a:latin typeface="Times New Roman" panose="02020603050405020304" pitchFamily="18" charset="0"/>
              </a:rPr>
              <a:t>); </a:t>
            </a:r>
            <a:r>
              <a:rPr lang="en-US" altLang="zh-CN" sz="2800" b="1" dirty="0" smtClean="0">
                <a:solidFill>
                  <a:schemeClr val="tx1"/>
                </a:solidFill>
                <a:latin typeface="Times New Roman" panose="02020603050405020304" pitchFamily="18" charset="0"/>
                <a:ea typeface="+mn-ea"/>
                <a:sym typeface="+mn-ea"/>
              </a:rPr>
              <a:t>//</a:t>
            </a:r>
            <a:r>
              <a:rPr lang="zh-CN" altLang="en-US" sz="2800" b="1" dirty="0">
                <a:solidFill>
                  <a:schemeClr val="tx1"/>
                </a:solidFill>
                <a:latin typeface="Times New Roman" panose="02020603050405020304" pitchFamily="18" charset="0"/>
                <a:ea typeface="+mn-ea"/>
                <a:sym typeface="+mn-ea"/>
              </a:rPr>
              <a:t>合并子问题的解</a:t>
            </a:r>
            <a:endParaRPr lang="zh-CN" altLang="en-US" sz="2800" b="1" dirty="0">
              <a:solidFill>
                <a:schemeClr val="tx1"/>
              </a:solidFill>
              <a:latin typeface="Times New Roman" panose="02020603050405020304" pitchFamily="18" charset="0"/>
              <a:ea typeface="+mn-ea"/>
              <a:sym typeface="+mn-ea"/>
            </a:endParaRPr>
          </a:p>
          <a:p>
            <a:pPr eaLnBrk="1" hangingPunct="1"/>
            <a:r>
              <a:rPr lang="en-US" altLang="zh-CN" sz="2800" b="1" dirty="0">
                <a:solidFill>
                  <a:schemeClr val="tx1"/>
                </a:solidFill>
                <a:latin typeface="Times New Roman" panose="02020603050405020304" pitchFamily="18" charset="0"/>
              </a:rPr>
              <a:t>}</a:t>
            </a:r>
            <a:endParaRPr lang="en-US" altLang="zh-CN" sz="2800" b="1" dirty="0">
              <a:solidFill>
                <a:schemeClr val="tx1"/>
              </a:solidFill>
              <a:latin typeface="Times New Roman" panose="02020603050405020304" pitchFamily="18" charset="0"/>
            </a:endParaRPr>
          </a:p>
        </p:txBody>
      </p:sp>
      <p:sp>
        <p:nvSpPr>
          <p:cNvPr id="205826" name="Text Box 2"/>
          <p:cNvSpPr txBox="1">
            <a:spLocks noChangeArrowheads="1"/>
          </p:cNvSpPr>
          <p:nvPr/>
        </p:nvSpPr>
        <p:spPr bwMode="auto">
          <a:xfrm>
            <a:off x="845503" y="193358"/>
            <a:ext cx="7199312"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kumimoji="1" sz="4000" b="1">
                <a:solidFill>
                  <a:srgbClr val="A50021"/>
                </a:solidFill>
                <a:latin typeface="黑体" panose="02010609060101010101" pitchFamily="49" charset="-122"/>
                <a:ea typeface="黑体" panose="02010609060101010101" pitchFamily="49" charset="-122"/>
              </a:defRPr>
            </a:lvl1pPr>
          </a:lstStyle>
          <a:p>
            <a:pPr lvl="0" algn="l"/>
            <a:r>
              <a:rPr lang="zh-CN" altLang="en-US" sz="3600" dirty="0">
                <a:solidFill>
                  <a:schemeClr val="bg1"/>
                </a:solidFill>
                <a:sym typeface="+mn-ea"/>
              </a:rPr>
              <a:t>分治法的一般的算法设计模式如下</a:t>
            </a:r>
            <a:endParaRPr lang="zh-CN" altLang="en-US" sz="3600" dirty="0">
              <a:solidFill>
                <a:schemeClr val="bg1"/>
              </a:solidFill>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7" dur="5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blinds(horizontal)">
                                      <p:cBhvr>
                                        <p:cTn id="32" dur="500"/>
                                        <p:tgtEl>
                                          <p:spTgt spid="8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195">
                                            <p:txEl>
                                              <p:pRg st="7" end="7"/>
                                            </p:txEl>
                                          </p:spTgt>
                                        </p:tgtEl>
                                        <p:attrNameLst>
                                          <p:attrName>style.visibility</p:attrName>
                                        </p:attrNameLst>
                                      </p:cBhvr>
                                      <p:to>
                                        <p:strVal val="visible"/>
                                      </p:to>
                                    </p:set>
                                    <p:animEffect transition="in" filter="blinds(horizontal)">
                                      <p:cBhvr>
                                        <p:cTn id="37" dur="500"/>
                                        <p:tgtEl>
                                          <p:spTgt spid="819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195">
                                            <p:txEl>
                                              <p:pRg st="8" end="8"/>
                                            </p:txEl>
                                          </p:spTgt>
                                        </p:tgtEl>
                                        <p:attrNameLst>
                                          <p:attrName>style.visibility</p:attrName>
                                        </p:attrNameLst>
                                      </p:cBhvr>
                                      <p:to>
                                        <p:strVal val="visible"/>
                                      </p:to>
                                    </p:set>
                                    <p:animEffect transition="in" filter="blinds(horizontal)">
                                      <p:cBhvr>
                                        <p:cTn id="42" dur="500"/>
                                        <p:tgtEl>
                                          <p:spTgt spid="819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195">
                                            <p:txEl>
                                              <p:pRg st="10" end="10"/>
                                            </p:txEl>
                                          </p:spTgt>
                                        </p:tgtEl>
                                        <p:attrNameLst>
                                          <p:attrName>style.visibility</p:attrName>
                                        </p:attrNameLst>
                                      </p:cBhvr>
                                      <p:to>
                                        <p:strVal val="visible"/>
                                      </p:to>
                                    </p:set>
                                    <p:animEffect transition="in" filter="blinds(horizontal)">
                                      <p:cBhvr>
                                        <p:cTn id="47" dur="500"/>
                                        <p:tgtEl>
                                          <p:spTgt spid="8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433388" y="4653915"/>
            <a:ext cx="8305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a:solidFill>
                  <a:schemeClr val="tx1"/>
                </a:solidFill>
                <a:latin typeface="Times New Roman" panose="02020603050405020304" pitchFamily="18" charset="0"/>
                <a:ea typeface="宋体" panose="02010600030101010101" pitchFamily="2" charset="-122"/>
              </a:rPr>
              <a:t>2. </a:t>
            </a:r>
            <a:r>
              <a:rPr kumimoji="1" lang="zh-CN" altLang="en-US" sz="2400" b="1">
                <a:solidFill>
                  <a:srgbClr val="CC0099"/>
                </a:solidFill>
                <a:latin typeface="Times New Roman" panose="02020603050405020304" pitchFamily="18" charset="0"/>
                <a:ea typeface="宋体" panose="02010600030101010101" pitchFamily="2" charset="-122"/>
              </a:rPr>
              <a:t>独立子问题</a:t>
            </a:r>
            <a:r>
              <a:rPr kumimoji="1" lang="zh-CN" altLang="en-US" sz="2400" b="1">
                <a:solidFill>
                  <a:schemeClr val="tx1"/>
                </a:solidFill>
                <a:latin typeface="Times New Roman" panose="02020603050405020304" pitchFamily="18" charset="0"/>
                <a:ea typeface="宋体" panose="02010600030101010101" pitchFamily="2" charset="-122"/>
              </a:rPr>
              <a:t>：各子问题之间相互独立，这涉及到分治法的效率，如果各子问题不是独立的，则分治法需要重复地解公共的子问题。 </a:t>
            </a:r>
            <a:endParaRPr kumimoji="1" lang="zh-CN" altLang="en-US" sz="2400" b="1">
              <a:solidFill>
                <a:schemeClr val="tx1"/>
              </a:solidFill>
              <a:latin typeface="Times New Roman" panose="02020603050405020304" pitchFamily="18" charset="0"/>
              <a:ea typeface="宋体" panose="02010600030101010101" pitchFamily="2" charset="-122"/>
            </a:endParaRPr>
          </a:p>
        </p:txBody>
      </p:sp>
      <p:sp>
        <p:nvSpPr>
          <p:cNvPr id="12310" name="Text Box 22"/>
          <p:cNvSpPr txBox="1">
            <a:spLocks noChangeArrowheads="1"/>
          </p:cNvSpPr>
          <p:nvPr/>
        </p:nvSpPr>
        <p:spPr bwMode="auto">
          <a:xfrm>
            <a:off x="357188" y="2865438"/>
            <a:ext cx="8382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a:solidFill>
                  <a:schemeClr val="tx1"/>
                </a:solidFill>
                <a:latin typeface="Times New Roman" panose="02020603050405020304" pitchFamily="18" charset="0"/>
                <a:ea typeface="宋体" panose="02010600030101010101" pitchFamily="2" charset="-122"/>
              </a:rPr>
              <a:t>1. </a:t>
            </a:r>
            <a:r>
              <a:rPr kumimoji="1" lang="zh-CN" altLang="en-US" sz="2400" b="1">
                <a:solidFill>
                  <a:srgbClr val="CC0099"/>
                </a:solidFill>
                <a:latin typeface="Times New Roman" panose="02020603050405020304" pitchFamily="18" charset="0"/>
                <a:ea typeface="宋体" panose="02010600030101010101" pitchFamily="2" charset="-122"/>
              </a:rPr>
              <a:t>平衡子问题</a:t>
            </a:r>
            <a:r>
              <a:rPr kumimoji="1" lang="zh-CN" altLang="en-US" sz="2400" b="1">
                <a:solidFill>
                  <a:schemeClr val="tx1"/>
                </a:solidFill>
                <a:latin typeface="Times New Roman" panose="02020603050405020304" pitchFamily="18" charset="0"/>
                <a:ea typeface="宋体" panose="02010600030101010101" pitchFamily="2" charset="-122"/>
              </a:rPr>
              <a:t>：最好使子问题的规模大致相同。也就是将一个问题划分成大小相等的</a:t>
            </a:r>
            <a:r>
              <a:rPr kumimoji="1" lang="en-US" altLang="zh-CN" sz="2400" b="1" i="1">
                <a:solidFill>
                  <a:schemeClr val="tx1"/>
                </a:solidFill>
                <a:latin typeface="Times New Roman" panose="02020603050405020304" pitchFamily="18" charset="0"/>
                <a:ea typeface="宋体" panose="02010600030101010101" pitchFamily="2" charset="-122"/>
              </a:rPr>
              <a:t>k</a:t>
            </a:r>
            <a:r>
              <a:rPr kumimoji="1" lang="zh-CN" altLang="en-US" sz="2400" b="1">
                <a:solidFill>
                  <a:schemeClr val="tx1"/>
                </a:solidFill>
                <a:latin typeface="Times New Roman" panose="02020603050405020304" pitchFamily="18" charset="0"/>
                <a:ea typeface="宋体" panose="02010600030101010101" pitchFamily="2" charset="-122"/>
              </a:rPr>
              <a:t>个子问题（通常</a:t>
            </a:r>
            <a:r>
              <a:rPr kumimoji="1" lang="en-US" altLang="zh-CN" sz="2400" b="1" i="1">
                <a:solidFill>
                  <a:schemeClr val="tx1"/>
                </a:solidFill>
                <a:latin typeface="Times New Roman" panose="02020603050405020304" pitchFamily="18" charset="0"/>
                <a:ea typeface="宋体" panose="02010600030101010101" pitchFamily="2" charset="-122"/>
              </a:rPr>
              <a:t>k</a:t>
            </a:r>
            <a:r>
              <a:rPr kumimoji="1" lang="zh-CN" altLang="en-US" sz="2400" b="1">
                <a:solidFill>
                  <a:schemeClr val="tx1"/>
                </a:solidFill>
                <a:latin typeface="Times New Roman" panose="02020603050405020304" pitchFamily="18" charset="0"/>
                <a:ea typeface="宋体" panose="02010600030101010101" pitchFamily="2" charset="-122"/>
              </a:rPr>
              <a:t>＝</a:t>
            </a:r>
            <a:r>
              <a:rPr kumimoji="1" lang="en-US" altLang="zh-CN" sz="2400" b="1">
                <a:solidFill>
                  <a:schemeClr val="tx1"/>
                </a:solidFill>
                <a:latin typeface="Times New Roman" panose="02020603050405020304" pitchFamily="18" charset="0"/>
                <a:ea typeface="宋体" panose="02010600030101010101" pitchFamily="2" charset="-122"/>
              </a:rPr>
              <a:t>2</a:t>
            </a:r>
            <a:r>
              <a:rPr kumimoji="1" lang="zh-CN" altLang="en-US" sz="2400" b="1">
                <a:solidFill>
                  <a:schemeClr val="tx1"/>
                </a:solidFill>
                <a:latin typeface="Times New Roman" panose="02020603050405020304" pitchFamily="18" charset="0"/>
                <a:ea typeface="宋体" panose="02010600030101010101" pitchFamily="2" charset="-122"/>
              </a:rPr>
              <a:t>），这种使子问题规模大致相等的做法是出自一种平衡（</a:t>
            </a:r>
            <a:r>
              <a:rPr kumimoji="1" lang="en-US" altLang="zh-CN" sz="2400" b="1">
                <a:solidFill>
                  <a:schemeClr val="tx1"/>
                </a:solidFill>
                <a:latin typeface="Times New Roman" panose="02020603050405020304" pitchFamily="18" charset="0"/>
                <a:ea typeface="宋体" panose="02010600030101010101" pitchFamily="2" charset="-122"/>
              </a:rPr>
              <a:t>Balancing</a:t>
            </a:r>
            <a:r>
              <a:rPr kumimoji="1" lang="zh-CN" altLang="en-US" sz="2400" b="1">
                <a:solidFill>
                  <a:schemeClr val="tx1"/>
                </a:solidFill>
                <a:latin typeface="Times New Roman" panose="02020603050405020304" pitchFamily="18" charset="0"/>
                <a:ea typeface="宋体" panose="02010600030101010101" pitchFamily="2" charset="-122"/>
              </a:rPr>
              <a:t>）子问题的思想，它几乎</a:t>
            </a:r>
            <a:r>
              <a:rPr kumimoji="1" lang="zh-CN" altLang="en-US" sz="2400" b="1">
                <a:solidFill>
                  <a:schemeClr val="tx1"/>
                </a:solidFill>
                <a:ea typeface="宋体" panose="02010600030101010101" pitchFamily="2" charset="-122"/>
              </a:rPr>
              <a:t>总是比子问题规模不等的做法要好。</a:t>
            </a:r>
            <a:endParaRPr kumimoji="1" lang="zh-CN" altLang="en-US" sz="2400" b="1">
              <a:solidFill>
                <a:schemeClr val="tx1"/>
              </a:solidFill>
              <a:ea typeface="宋体" panose="02010600030101010101" pitchFamily="2" charset="-122"/>
            </a:endParaRPr>
          </a:p>
        </p:txBody>
      </p:sp>
      <p:sp>
        <p:nvSpPr>
          <p:cNvPr id="12311" name="Text Box 23"/>
          <p:cNvSpPr txBox="1">
            <a:spLocks noChangeArrowheads="1"/>
          </p:cNvSpPr>
          <p:nvPr/>
        </p:nvSpPr>
        <p:spPr bwMode="auto">
          <a:xfrm>
            <a:off x="1691114" y="150406"/>
            <a:ext cx="439102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kumimoji="1" sz="4000" b="1">
                <a:solidFill>
                  <a:srgbClr val="A50021"/>
                </a:solidFill>
                <a:latin typeface="黑体" panose="02010609060101010101" pitchFamily="49" charset="-122"/>
                <a:ea typeface="黑体" panose="02010609060101010101" pitchFamily="49" charset="-122"/>
              </a:defRPr>
            </a:lvl1pPr>
          </a:lstStyle>
          <a:p>
            <a:pPr algn="ctr"/>
            <a:r>
              <a:rPr lang="zh-CN" altLang="en-US" dirty="0">
                <a:solidFill>
                  <a:schemeClr val="bg1"/>
                </a:solidFill>
              </a:rPr>
              <a:t>启发式规则</a:t>
            </a:r>
            <a:endParaRPr lang="zh-CN" altLang="en-US" dirty="0">
              <a:solidFill>
                <a:schemeClr val="bg1"/>
              </a:solidFill>
            </a:endParaRPr>
          </a:p>
        </p:txBody>
      </p:sp>
      <p:sp>
        <p:nvSpPr>
          <p:cNvPr id="4" name="文本框 3"/>
          <p:cNvSpPr txBox="1"/>
          <p:nvPr/>
        </p:nvSpPr>
        <p:spPr>
          <a:xfrm>
            <a:off x="381000" y="1400810"/>
            <a:ext cx="8223885" cy="10147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t">
            <a:spAutoFit/>
          </a:bodyPr>
          <a:p>
            <a:pPr>
              <a:spcBef>
                <a:spcPct val="50000"/>
              </a:spcBef>
            </a:pPr>
            <a:r>
              <a:rPr lang="zh-CN" altLang="en-US" sz="2400" b="1" dirty="0">
                <a:latin typeface="+mn-ea"/>
                <a:ea typeface="+mn-ea"/>
                <a:cs typeface="Times New Roman" panose="02020603050405020304" pitchFamily="18" charset="0"/>
                <a:sym typeface="+mn-ea"/>
              </a:rPr>
              <a:t>原问题分为多少个子问题比较好？</a:t>
            </a:r>
            <a:endParaRPr lang="zh-CN" altLang="en-US" sz="2400" b="1" dirty="0">
              <a:latin typeface="+mn-ea"/>
              <a:ea typeface="+mn-ea"/>
              <a:cs typeface="Times New Roman" panose="02020603050405020304" pitchFamily="18" charset="0"/>
              <a:sym typeface="+mn-ea"/>
            </a:endParaRPr>
          </a:p>
          <a:p>
            <a:pPr>
              <a:spcBef>
                <a:spcPct val="50000"/>
              </a:spcBef>
            </a:pPr>
            <a:r>
              <a:rPr lang="zh-CN" altLang="en-US" sz="2400" b="1" dirty="0">
                <a:latin typeface="+mn-ea"/>
                <a:ea typeface="+mn-ea"/>
                <a:cs typeface="Times New Roman" panose="02020603050405020304" pitchFamily="18" charset="0"/>
                <a:sym typeface="+mn-ea"/>
              </a:rPr>
              <a:t>各个子问题的规模应该怎样才比较合适？</a:t>
            </a:r>
            <a:endParaRPr lang="zh-CN" altLang="en-US" sz="2400" b="1" dirty="0">
              <a:latin typeface="+mn-ea"/>
              <a:ea typeface="+mn-ea"/>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10"/>
                                        </p:tgtEl>
                                        <p:attrNameLst>
                                          <p:attrName>style.visibility</p:attrName>
                                        </p:attrNameLst>
                                      </p:cBhvr>
                                      <p:to>
                                        <p:strVal val="visible"/>
                                      </p:to>
                                    </p:set>
                                    <p:animEffect transition="in" filter="blinds(horizontal)">
                                      <p:cBhvr>
                                        <p:cTn id="12" dur="500"/>
                                        <p:tgtEl>
                                          <p:spTgt spid="123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92"/>
                                        </p:tgtEl>
                                        <p:attrNameLst>
                                          <p:attrName>style.visibility</p:attrName>
                                        </p:attrNameLst>
                                      </p:cBhvr>
                                      <p:to>
                                        <p:strVal val="visible"/>
                                      </p:to>
                                    </p:set>
                                    <p:animEffect transition="in" filter="blinds(horizontal)">
                                      <p:cBhvr>
                                        <p:cTn id="17"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2310" grpId="0" bldLvl="0" animBg="1"/>
      <p:bldP spid="12292"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7475" name="Rectangle 3"/>
          <p:cNvSpPr>
            <a:spLocks noGrp="1" noChangeArrowheads="1"/>
          </p:cNvSpPr>
          <p:nvPr>
            <p:ph type="body" sz="half" idx="1"/>
          </p:nvPr>
        </p:nvSpPr>
        <p:spPr>
          <a:xfrm>
            <a:off x="971550" y="1673225"/>
            <a:ext cx="7329805" cy="204152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lang="zh-CN" altLang="en-US" sz="2800" b="1" dirty="0">
                <a:effectLst/>
                <a:latin typeface="宋体" panose="02010600030101010101" pitchFamily="2" charset="-122"/>
                <a:ea typeface="宋体" panose="02010600030101010101" pitchFamily="2" charset="-122"/>
              </a:rPr>
              <a:t>分析过程</a:t>
            </a:r>
            <a:endParaRPr lang="zh-CN" altLang="en-US" sz="2800" b="1" dirty="0">
              <a:effectLst/>
              <a:latin typeface="宋体" panose="02010600030101010101" pitchFamily="2" charset="-122"/>
              <a:ea typeface="宋体" panose="02010600030101010101" pitchFamily="2" charset="-122"/>
            </a:endParaRPr>
          </a:p>
          <a:p>
            <a:pPr lvl="1" algn="just">
              <a:defRPr/>
            </a:pPr>
            <a:r>
              <a:rPr lang="zh-CN" altLang="en-US" sz="2800" b="1" dirty="0">
                <a:solidFill>
                  <a:srgbClr val="0058DA"/>
                </a:solidFill>
                <a:effectLst/>
                <a:latin typeface="宋体" panose="02010600030101010101" pitchFamily="2" charset="-122"/>
                <a:ea typeface="宋体" panose="02010600030101010101" pitchFamily="2" charset="-122"/>
              </a:rPr>
              <a:t>建立递归方程</a:t>
            </a:r>
            <a:endParaRPr lang="en-US" altLang="zh-CN" sz="2800" b="1" dirty="0">
              <a:solidFill>
                <a:srgbClr val="0058DA"/>
              </a:solidFill>
              <a:effectLst/>
              <a:latin typeface="宋体" panose="02010600030101010101" pitchFamily="2" charset="-122"/>
              <a:ea typeface="宋体" panose="02010600030101010101" pitchFamily="2" charset="-122"/>
            </a:endParaRPr>
          </a:p>
          <a:p>
            <a:pPr lvl="1" algn="just">
              <a:defRPr/>
            </a:pPr>
            <a:r>
              <a:rPr lang="zh-CN" altLang="en-US" sz="2800" b="1" dirty="0">
                <a:solidFill>
                  <a:srgbClr val="0058DA"/>
                </a:solidFill>
                <a:effectLst/>
                <a:latin typeface="宋体" panose="02010600030101010101" pitchFamily="2" charset="-122"/>
                <a:ea typeface="宋体" panose="02010600030101010101" pitchFamily="2" charset="-122"/>
              </a:rPr>
              <a:t>求解递归</a:t>
            </a:r>
            <a:r>
              <a:rPr lang="zh-CN" altLang="en-US" sz="2800" b="1" dirty="0" smtClean="0">
                <a:solidFill>
                  <a:srgbClr val="0058DA"/>
                </a:solidFill>
                <a:effectLst/>
                <a:latin typeface="宋体" panose="02010600030101010101" pitchFamily="2" charset="-122"/>
                <a:ea typeface="宋体" panose="02010600030101010101" pitchFamily="2" charset="-122"/>
              </a:rPr>
              <a:t>方程</a:t>
            </a:r>
            <a:endParaRPr lang="en-US" altLang="zh-CN" sz="2800" b="1" dirty="0">
              <a:solidFill>
                <a:srgbClr val="0058DA"/>
              </a:solidFill>
              <a:effectLst/>
              <a:latin typeface="宋体" panose="02010600030101010101" pitchFamily="2" charset="-122"/>
              <a:ea typeface="宋体" panose="02010600030101010101" pitchFamily="2" charset="-122"/>
            </a:endParaRPr>
          </a:p>
        </p:txBody>
      </p:sp>
      <p:sp>
        <p:nvSpPr>
          <p:cNvPr id="617476" name="Text Box 4"/>
          <p:cNvSpPr txBox="1">
            <a:spLocks noChangeArrowheads="1"/>
          </p:cNvSpPr>
          <p:nvPr/>
        </p:nvSpPr>
        <p:spPr bwMode="auto">
          <a:xfrm>
            <a:off x="971600" y="318385"/>
            <a:ext cx="7402989" cy="70675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defRPr kumimoji="1" sz="4000" b="1">
                <a:solidFill>
                  <a:srgbClr val="A50021"/>
                </a:solidFill>
                <a:latin typeface="黑体" panose="02010609060101010101" pitchFamily="49" charset="-122"/>
                <a:ea typeface="黑体" panose="02010609060101010101" pitchFamily="49" charset="-122"/>
              </a:defRPr>
            </a:lvl1pPr>
          </a:lstStyle>
          <a:p>
            <a:pPr algn="ctr"/>
            <a:r>
              <a:rPr lang="zh-CN" altLang="en-US" dirty="0">
                <a:solidFill>
                  <a:schemeClr val="bg1"/>
                </a:solidFill>
              </a:rPr>
              <a:t>分治算法的分析</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7475">
                                            <p:txEl>
                                              <p:pRg st="0" end="0"/>
                                            </p:txEl>
                                          </p:spTgt>
                                        </p:tgtEl>
                                        <p:attrNameLst>
                                          <p:attrName>style.visibility</p:attrName>
                                        </p:attrNameLst>
                                      </p:cBhvr>
                                      <p:to>
                                        <p:strVal val="visible"/>
                                      </p:to>
                                    </p:set>
                                    <p:anim calcmode="lin" valueType="num">
                                      <p:cBhvr additive="base">
                                        <p:cTn id="7" dur="500" fill="hold"/>
                                        <p:tgtEl>
                                          <p:spTgt spid="617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74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17475">
                                            <p:txEl>
                                              <p:pRg st="1" end="1"/>
                                            </p:txEl>
                                          </p:spTgt>
                                        </p:tgtEl>
                                        <p:attrNameLst>
                                          <p:attrName>style.visibility</p:attrName>
                                        </p:attrNameLst>
                                      </p:cBhvr>
                                      <p:to>
                                        <p:strVal val="visible"/>
                                      </p:to>
                                    </p:set>
                                    <p:anim calcmode="lin" valueType="num">
                                      <p:cBhvr additive="base">
                                        <p:cTn id="11" dur="500" fill="hold"/>
                                        <p:tgtEl>
                                          <p:spTgt spid="6174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174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17475">
                                            <p:txEl>
                                              <p:pRg st="2" end="2"/>
                                            </p:txEl>
                                          </p:spTgt>
                                        </p:tgtEl>
                                        <p:attrNameLst>
                                          <p:attrName>style.visibility</p:attrName>
                                        </p:attrNameLst>
                                      </p:cBhvr>
                                      <p:to>
                                        <p:strVal val="visible"/>
                                      </p:to>
                                    </p:set>
                                    <p:anim calcmode="lin" valueType="num">
                                      <p:cBhvr additive="base">
                                        <p:cTn id="15" dur="500" fill="hold"/>
                                        <p:tgtEl>
                                          <p:spTgt spid="61747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174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80" name="Rectangle 4"/>
          <p:cNvSpPr>
            <a:spLocks noChangeArrowheads="1"/>
          </p:cNvSpPr>
          <p:nvPr/>
        </p:nvSpPr>
        <p:spPr bwMode="auto">
          <a:xfrm>
            <a:off x="505460" y="1120775"/>
            <a:ext cx="7945120" cy="3908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just">
              <a:lnSpc>
                <a:spcPct val="90000"/>
              </a:lnSpc>
              <a:spcBef>
                <a:spcPct val="20000"/>
              </a:spcBef>
              <a:buFontTx/>
              <a:buChar char="–"/>
              <a:defRPr/>
            </a:pPr>
            <a:r>
              <a:rPr lang="en-US" altLang="zh-CN" sz="2400" b="1" i="1" dirty="0">
                <a:solidFill>
                  <a:srgbClr val="0058DA"/>
                </a:solidFill>
                <a:effectLst/>
                <a:latin typeface="宋体" panose="02010600030101010101" pitchFamily="2" charset="-122"/>
              </a:rPr>
              <a:t>Divide</a:t>
            </a:r>
            <a:r>
              <a:rPr lang="zh-CN" altLang="en-US" sz="2400" b="1" dirty="0">
                <a:solidFill>
                  <a:srgbClr val="0058DA"/>
                </a:solidFill>
                <a:effectLst/>
                <a:latin typeface="宋体" panose="02010600030101010101" pitchFamily="2" charset="-122"/>
              </a:rPr>
              <a:t>阶段的时间复杂性</a:t>
            </a:r>
            <a:endParaRPr lang="zh-CN" altLang="en-US" sz="2400" b="1" dirty="0">
              <a:solidFill>
                <a:srgbClr val="0058DA"/>
              </a:solidFill>
              <a:effectLst/>
              <a:latin typeface="宋体" panose="02010600030101010101" pitchFamily="2" charset="-122"/>
            </a:endParaRPr>
          </a:p>
          <a:p>
            <a:pPr marL="1143000" lvl="2" indent="-228600" algn="just">
              <a:lnSpc>
                <a:spcPct val="90000"/>
              </a:lnSpc>
              <a:spcBef>
                <a:spcPct val="20000"/>
              </a:spcBef>
              <a:buFontTx/>
              <a:buChar char="•"/>
              <a:defRPr/>
            </a:pPr>
            <a:r>
              <a:rPr lang="zh-CN" altLang="en-US" sz="2400" b="1" dirty="0">
                <a:solidFill>
                  <a:schemeClr val="tx1"/>
                </a:solidFill>
                <a:effectLst/>
                <a:latin typeface="宋体" panose="02010600030101010101" pitchFamily="2" charset="-122"/>
              </a:rPr>
              <a:t>划分问题为</a:t>
            </a:r>
            <a:r>
              <a:rPr lang="en-US" altLang="zh-CN" sz="2400" b="1" i="1" dirty="0">
                <a:solidFill>
                  <a:schemeClr val="tx1"/>
                </a:solidFill>
                <a:effectLst/>
                <a:latin typeface="宋体" panose="02010600030101010101" pitchFamily="2" charset="-122"/>
              </a:rPr>
              <a:t>a</a:t>
            </a:r>
            <a:r>
              <a:rPr lang="zh-CN" altLang="en-US" sz="2400" b="1" dirty="0">
                <a:solidFill>
                  <a:schemeClr val="tx1"/>
                </a:solidFill>
                <a:effectLst/>
                <a:latin typeface="宋体" panose="02010600030101010101" pitchFamily="2" charset="-122"/>
              </a:rPr>
              <a:t>个子问题。</a:t>
            </a:r>
            <a:endParaRPr lang="zh-CN" altLang="en-US" sz="2400" b="1" dirty="0">
              <a:solidFill>
                <a:schemeClr val="tx1"/>
              </a:solidFill>
              <a:effectLst/>
              <a:latin typeface="宋体" panose="02010600030101010101" pitchFamily="2" charset="-122"/>
            </a:endParaRPr>
          </a:p>
          <a:p>
            <a:pPr marL="1143000" lvl="2" indent="-228600" algn="just">
              <a:lnSpc>
                <a:spcPct val="90000"/>
              </a:lnSpc>
              <a:spcBef>
                <a:spcPct val="20000"/>
              </a:spcBef>
              <a:buFontTx/>
              <a:buChar char="•"/>
              <a:defRPr/>
            </a:pPr>
            <a:r>
              <a:rPr lang="zh-CN" altLang="en-US" sz="2400" b="1" dirty="0">
                <a:solidFill>
                  <a:schemeClr val="tx1"/>
                </a:solidFill>
                <a:effectLst/>
                <a:latin typeface="宋体" panose="02010600030101010101" pitchFamily="2" charset="-122"/>
              </a:rPr>
              <a:t>每个子问题大小为</a:t>
            </a:r>
            <a:r>
              <a:rPr lang="en-US" altLang="zh-CN" sz="2400" b="1" i="1" dirty="0">
                <a:solidFill>
                  <a:schemeClr val="tx1"/>
                </a:solidFill>
                <a:effectLst/>
                <a:latin typeface="宋体" panose="02010600030101010101" pitchFamily="2" charset="-122"/>
              </a:rPr>
              <a:t>n/b</a:t>
            </a:r>
            <a:r>
              <a:rPr lang="en-US" altLang="zh-CN" sz="2400" b="1" dirty="0">
                <a:solidFill>
                  <a:schemeClr val="tx1"/>
                </a:solidFill>
                <a:effectLst/>
                <a:latin typeface="宋体" panose="02010600030101010101" pitchFamily="2" charset="-122"/>
              </a:rPr>
              <a:t>。</a:t>
            </a:r>
            <a:endParaRPr lang="en-US" altLang="zh-CN" sz="2400" b="1" dirty="0">
              <a:solidFill>
                <a:schemeClr val="tx1"/>
              </a:solidFill>
              <a:effectLst/>
              <a:latin typeface="宋体" panose="02010600030101010101" pitchFamily="2" charset="-122"/>
            </a:endParaRPr>
          </a:p>
          <a:p>
            <a:pPr marL="1143000" lvl="2" indent="-228600" algn="just">
              <a:lnSpc>
                <a:spcPct val="90000"/>
              </a:lnSpc>
              <a:spcBef>
                <a:spcPct val="20000"/>
              </a:spcBef>
              <a:buFontTx/>
              <a:buChar char="•"/>
              <a:defRPr/>
            </a:pPr>
            <a:r>
              <a:rPr lang="zh-CN" altLang="en-US" sz="2400" b="1" dirty="0">
                <a:solidFill>
                  <a:schemeClr val="tx1"/>
                </a:solidFill>
                <a:effectLst/>
                <a:latin typeface="宋体" panose="02010600030101010101" pitchFamily="2" charset="-122"/>
              </a:rPr>
              <a:t>假设划分时间=</a:t>
            </a:r>
            <a:r>
              <a:rPr lang="en-US" altLang="zh-CN" sz="2400" b="1" i="1" dirty="0">
                <a:solidFill>
                  <a:srgbClr val="CC0099"/>
                </a:solidFill>
                <a:effectLst/>
                <a:latin typeface="宋体" panose="02010600030101010101" pitchFamily="2" charset="-122"/>
              </a:rPr>
              <a:t>D(n)</a:t>
            </a:r>
            <a:endParaRPr lang="en-US" altLang="zh-CN" sz="2400" b="1" i="1" dirty="0">
              <a:solidFill>
                <a:srgbClr val="CC0099"/>
              </a:solidFill>
              <a:effectLst/>
              <a:latin typeface="宋体" panose="02010600030101010101" pitchFamily="2" charset="-122"/>
            </a:endParaRPr>
          </a:p>
          <a:p>
            <a:pPr marL="742950" lvl="1" indent="-285750" algn="just">
              <a:spcBef>
                <a:spcPct val="20000"/>
              </a:spcBef>
              <a:buFontTx/>
              <a:buChar char="–"/>
              <a:defRPr/>
            </a:pPr>
            <a:r>
              <a:rPr lang="en-US" altLang="zh-CN" sz="2400" b="1" dirty="0">
                <a:solidFill>
                  <a:srgbClr val="0058DA"/>
                </a:solidFill>
                <a:effectLst/>
                <a:latin typeface="宋体" panose="02010600030101010101" pitchFamily="2" charset="-122"/>
              </a:rPr>
              <a:t>Conquer</a:t>
            </a:r>
            <a:r>
              <a:rPr lang="zh-CN" altLang="en-US" sz="2400" b="1" dirty="0">
                <a:solidFill>
                  <a:srgbClr val="0058DA"/>
                </a:solidFill>
                <a:effectLst/>
                <a:latin typeface="宋体" panose="02010600030101010101" pitchFamily="2" charset="-122"/>
              </a:rPr>
              <a:t>阶段的时间复杂性</a:t>
            </a:r>
            <a:endParaRPr lang="zh-CN" altLang="en-US" sz="2400" b="1" dirty="0">
              <a:solidFill>
                <a:srgbClr val="0058DA"/>
              </a:solidFill>
              <a:effectLst/>
              <a:latin typeface="宋体" panose="02010600030101010101" pitchFamily="2" charset="-122"/>
            </a:endParaRPr>
          </a:p>
          <a:p>
            <a:pPr marL="1143000" lvl="2" indent="-228600" algn="just">
              <a:spcBef>
                <a:spcPct val="20000"/>
              </a:spcBef>
              <a:buFontTx/>
              <a:buChar char="•"/>
              <a:defRPr/>
            </a:pPr>
            <a:r>
              <a:rPr lang="zh-CN" altLang="en-US" sz="2400" b="1" dirty="0">
                <a:solidFill>
                  <a:schemeClr val="tx1"/>
                </a:solidFill>
                <a:effectLst/>
                <a:latin typeface="宋体" panose="02010600030101010101" pitchFamily="2" charset="-122"/>
              </a:rPr>
              <a:t>递归调用</a:t>
            </a:r>
            <a:endParaRPr lang="zh-CN" altLang="en-US" sz="2400" b="1" dirty="0">
              <a:solidFill>
                <a:schemeClr val="tx1"/>
              </a:solidFill>
              <a:effectLst/>
              <a:latin typeface="宋体" panose="02010600030101010101" pitchFamily="2" charset="-122"/>
            </a:endParaRPr>
          </a:p>
          <a:p>
            <a:pPr marL="1143000" lvl="2" indent="-228600" algn="just">
              <a:spcBef>
                <a:spcPct val="20000"/>
              </a:spcBef>
              <a:buFontTx/>
              <a:buChar char="•"/>
              <a:defRPr/>
            </a:pPr>
            <a:r>
              <a:rPr lang="en-US" altLang="zh-CN" sz="2400" b="1" i="1" dirty="0">
                <a:solidFill>
                  <a:schemeClr val="tx1"/>
                </a:solidFill>
                <a:effectLst/>
                <a:latin typeface="宋体" panose="02010600030101010101" pitchFamily="2" charset="-122"/>
              </a:rPr>
              <a:t>Conquer</a:t>
            </a:r>
            <a:r>
              <a:rPr lang="zh-CN" altLang="en-US" sz="2400" b="1" i="1" dirty="0">
                <a:solidFill>
                  <a:schemeClr val="tx1"/>
                </a:solidFill>
                <a:effectLst/>
                <a:latin typeface="宋体" panose="02010600030101010101" pitchFamily="2" charset="-122"/>
              </a:rPr>
              <a:t>时间</a:t>
            </a:r>
            <a:r>
              <a:rPr lang="en-US" altLang="zh-CN" sz="2400" b="1" i="1" dirty="0">
                <a:solidFill>
                  <a:schemeClr val="tx1"/>
                </a:solidFill>
                <a:effectLst/>
                <a:latin typeface="宋体" panose="02010600030101010101" pitchFamily="2" charset="-122"/>
              </a:rPr>
              <a:t>= </a:t>
            </a:r>
            <a:r>
              <a:rPr lang="en-US" altLang="zh-CN" sz="2400" b="1" i="1" dirty="0" err="1">
                <a:solidFill>
                  <a:srgbClr val="CC0099"/>
                </a:solidFill>
                <a:effectLst/>
                <a:latin typeface="宋体" panose="02010600030101010101" pitchFamily="2" charset="-122"/>
              </a:rPr>
              <a:t>aT</a:t>
            </a:r>
            <a:r>
              <a:rPr lang="en-US" altLang="zh-CN" sz="2400" b="1" i="1" dirty="0">
                <a:solidFill>
                  <a:srgbClr val="CC0099"/>
                </a:solidFill>
                <a:effectLst/>
                <a:latin typeface="宋体" panose="02010600030101010101" pitchFamily="2" charset="-122"/>
              </a:rPr>
              <a:t>(n/b)</a:t>
            </a:r>
            <a:endParaRPr lang="en-US" altLang="zh-CN" sz="2400" b="1" i="1" dirty="0">
              <a:solidFill>
                <a:srgbClr val="CC0099"/>
              </a:solidFill>
              <a:effectLst/>
              <a:latin typeface="宋体" panose="02010600030101010101" pitchFamily="2" charset="-122"/>
            </a:endParaRPr>
          </a:p>
          <a:p>
            <a:pPr marL="742950" lvl="1" indent="-285750" algn="just">
              <a:spcBef>
                <a:spcPct val="20000"/>
              </a:spcBef>
              <a:buFontTx/>
              <a:buChar char="–"/>
              <a:defRPr/>
            </a:pPr>
            <a:r>
              <a:rPr lang="en-US" altLang="zh-CN" sz="2400" b="1" dirty="0">
                <a:solidFill>
                  <a:srgbClr val="0058DA"/>
                </a:solidFill>
                <a:effectLst/>
                <a:latin typeface="宋体" panose="02010600030101010101" pitchFamily="2" charset="-122"/>
              </a:rPr>
              <a:t>Combine</a:t>
            </a:r>
            <a:r>
              <a:rPr lang="zh-CN" altLang="en-US" sz="2400" b="1" dirty="0">
                <a:solidFill>
                  <a:srgbClr val="0058DA"/>
                </a:solidFill>
                <a:effectLst/>
                <a:latin typeface="宋体" panose="02010600030101010101" pitchFamily="2" charset="-122"/>
              </a:rPr>
              <a:t>阶段的时间复杂性</a:t>
            </a:r>
            <a:endParaRPr lang="zh-CN" altLang="en-US" sz="2400" b="1" dirty="0">
              <a:solidFill>
                <a:srgbClr val="0058DA"/>
              </a:solidFill>
              <a:effectLst/>
              <a:latin typeface="宋体" panose="02010600030101010101" pitchFamily="2" charset="-122"/>
            </a:endParaRPr>
          </a:p>
          <a:p>
            <a:pPr marL="1143000" lvl="2" indent="-228600" algn="just">
              <a:spcBef>
                <a:spcPct val="20000"/>
              </a:spcBef>
              <a:buFontTx/>
              <a:buChar char="•"/>
              <a:defRPr/>
            </a:pPr>
            <a:r>
              <a:rPr lang="zh-CN" altLang="en-US" sz="2400" b="1" dirty="0">
                <a:solidFill>
                  <a:schemeClr val="tx1"/>
                </a:solidFill>
                <a:effectLst/>
                <a:latin typeface="宋体" panose="02010600030101010101" pitchFamily="2" charset="-122"/>
              </a:rPr>
              <a:t>假设合并时间</a:t>
            </a:r>
            <a:r>
              <a:rPr lang="en-US" altLang="zh-CN" sz="2400" b="1" dirty="0">
                <a:solidFill>
                  <a:schemeClr val="tx1"/>
                </a:solidFill>
                <a:effectLst/>
                <a:latin typeface="宋体" panose="02010600030101010101" pitchFamily="2" charset="-122"/>
              </a:rPr>
              <a:t>=</a:t>
            </a:r>
            <a:r>
              <a:rPr lang="en-US" altLang="zh-CN" sz="2400" b="1" i="1" dirty="0">
                <a:solidFill>
                  <a:srgbClr val="CC0099"/>
                </a:solidFill>
                <a:effectLst/>
                <a:latin typeface="宋体" panose="02010600030101010101" pitchFamily="2" charset="-122"/>
              </a:rPr>
              <a:t>C(n)</a:t>
            </a:r>
            <a:endParaRPr lang="en-US" altLang="zh-CN" sz="2400" b="1" i="1" dirty="0">
              <a:solidFill>
                <a:srgbClr val="CC0099"/>
              </a:solidFill>
              <a:effectLst/>
              <a:latin typeface="宋体" panose="02010600030101010101" pitchFamily="2" charset="-122"/>
            </a:endParaRPr>
          </a:p>
        </p:txBody>
      </p:sp>
      <p:sp>
        <p:nvSpPr>
          <p:cNvPr id="3" name="Text Box 4"/>
          <p:cNvSpPr txBox="1">
            <a:spLocks noChangeArrowheads="1"/>
          </p:cNvSpPr>
          <p:nvPr/>
        </p:nvSpPr>
        <p:spPr bwMode="auto">
          <a:xfrm>
            <a:off x="899592" y="116632"/>
            <a:ext cx="7394973" cy="70675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defRPr kumimoji="1" sz="4000" b="1">
                <a:solidFill>
                  <a:srgbClr val="A50021"/>
                </a:solidFill>
                <a:latin typeface="黑体" panose="02010609060101010101" pitchFamily="49" charset="-122"/>
                <a:ea typeface="黑体" panose="02010609060101010101" pitchFamily="49" charset="-122"/>
              </a:defRPr>
            </a:lvl1pPr>
          </a:lstStyle>
          <a:p>
            <a:pPr algn="ctr"/>
            <a:r>
              <a:rPr lang="zh-CN" altLang="en-US" dirty="0">
                <a:solidFill>
                  <a:schemeClr val="bg1"/>
                </a:solidFill>
              </a:rPr>
              <a:t>分治算法的分析</a:t>
            </a:r>
            <a:endParaRPr lang="zh-CN" altLang="en-US" dirty="0">
              <a:solidFill>
                <a:schemeClr val="bg1"/>
              </a:solidFill>
            </a:endParaRPr>
          </a:p>
        </p:txBody>
      </p:sp>
      <p:sp>
        <p:nvSpPr>
          <p:cNvPr id="618499" name="Rectangle 3"/>
          <p:cNvSpPr>
            <a:spLocks noGrp="1" noChangeArrowheads="1"/>
          </p:cNvSpPr>
          <p:nvPr>
            <p:ph type="body" idx="1"/>
          </p:nvPr>
        </p:nvSpPr>
        <p:spPr>
          <a:xfrm>
            <a:off x="505460" y="4900295"/>
            <a:ext cx="8303260" cy="1766570"/>
          </a:xfrm>
          <a:solidFill>
            <a:srgbClr val="FFFF99"/>
          </a:solidFill>
          <a:ln>
            <a:solidFill>
              <a:srgbClr val="000000"/>
            </a:solidFill>
            <a:miter lim="800000"/>
          </a:ln>
        </p:spPr>
        <p:txBody>
          <a:bodyPr/>
          <a:p>
            <a:pPr lvl="1" algn="just">
              <a:defRPr/>
            </a:pPr>
            <a:r>
              <a:rPr lang="zh-CN" altLang="en-US" sz="2400" b="1" dirty="0">
                <a:solidFill>
                  <a:srgbClr val="0058DA"/>
                </a:solidFill>
                <a:effectLst/>
                <a:latin typeface="宋体" panose="02010600030101010101" pitchFamily="2" charset="-122"/>
                <a:ea typeface="宋体" panose="02010600030101010101" pitchFamily="2" charset="-122"/>
              </a:rPr>
              <a:t>总之</a:t>
            </a:r>
            <a:endParaRPr lang="zh-CN" altLang="en-US" sz="2400" b="1" dirty="0">
              <a:solidFill>
                <a:srgbClr val="0058DA"/>
              </a:solidFill>
              <a:effectLst/>
              <a:latin typeface="宋体" panose="02010600030101010101" pitchFamily="2" charset="-122"/>
              <a:ea typeface="宋体" panose="02010600030101010101" pitchFamily="2" charset="-122"/>
            </a:endParaRPr>
          </a:p>
          <a:p>
            <a:pPr lvl="2">
              <a:defRPr/>
            </a:pPr>
            <a:r>
              <a:rPr lang="en-US" altLang="zh-CN" b="1" dirty="0">
                <a:solidFill>
                  <a:schemeClr val="tx1"/>
                </a:solidFill>
                <a:effectLst/>
                <a:latin typeface="宋体" panose="02010600030101010101" pitchFamily="2" charset="-122"/>
                <a:ea typeface="宋体" panose="02010600030101010101" pitchFamily="2" charset="-122"/>
                <a:sym typeface="Symbol" panose="05050102010706020507" pitchFamily="18" charset="2"/>
              </a:rPr>
              <a:t>T(n)=</a:t>
            </a:r>
            <a:r>
              <a:rPr lang="en-US" altLang="zh-CN" b="1" dirty="0">
                <a:solidFill>
                  <a:schemeClr val="tx1"/>
                </a:solidFill>
                <a:effectLst/>
                <a:latin typeface="宋体" panose="02010600030101010101" pitchFamily="2" charset="-122"/>
                <a:ea typeface="宋体" panose="02010600030101010101" pitchFamily="2" charset="-122"/>
              </a:rPr>
              <a:t>(1)                </a:t>
            </a:r>
            <a:r>
              <a:rPr lang="zh-CN" altLang="en-US" b="1" dirty="0">
                <a:solidFill>
                  <a:schemeClr val="tx1"/>
                </a:solidFill>
                <a:effectLst/>
                <a:latin typeface="宋体" panose="02010600030101010101" pitchFamily="2" charset="-122"/>
                <a:ea typeface="宋体" panose="02010600030101010101" pitchFamily="2" charset="-122"/>
              </a:rPr>
              <a:t>当</a:t>
            </a:r>
            <a:r>
              <a:rPr lang="en-US" altLang="zh-CN" b="1" dirty="0">
                <a:solidFill>
                  <a:schemeClr val="tx1"/>
                </a:solidFill>
                <a:effectLst/>
                <a:latin typeface="宋体" panose="02010600030101010101" pitchFamily="2" charset="-122"/>
                <a:ea typeface="宋体" panose="02010600030101010101" pitchFamily="2" charset="-122"/>
              </a:rPr>
              <a:t> n&lt;c </a:t>
            </a:r>
            <a:r>
              <a:rPr lang="zh-CN" altLang="en-US" b="1" dirty="0">
                <a:solidFill>
                  <a:schemeClr val="tx1"/>
                </a:solidFill>
                <a:effectLst/>
                <a:latin typeface="宋体" panose="02010600030101010101" pitchFamily="2" charset="-122"/>
                <a:ea typeface="宋体" panose="02010600030101010101" pitchFamily="2" charset="-122"/>
              </a:rPr>
              <a:t>时</a:t>
            </a:r>
            <a:r>
              <a:rPr lang="en-US" altLang="zh-CN" b="1" dirty="0">
                <a:solidFill>
                  <a:schemeClr val="tx1"/>
                </a:solidFill>
                <a:effectLst/>
                <a:latin typeface="宋体" panose="02010600030101010101" pitchFamily="2" charset="-122"/>
                <a:ea typeface="宋体" panose="02010600030101010101" pitchFamily="2" charset="-122"/>
              </a:rPr>
              <a:t> </a:t>
            </a:r>
            <a:endParaRPr lang="en-US" altLang="zh-CN" b="1" dirty="0">
              <a:solidFill>
                <a:schemeClr val="tx1"/>
              </a:solidFill>
              <a:effectLst/>
              <a:latin typeface="宋体" panose="02010600030101010101" pitchFamily="2" charset="-122"/>
              <a:ea typeface="宋体" panose="02010600030101010101" pitchFamily="2" charset="-122"/>
            </a:endParaRPr>
          </a:p>
          <a:p>
            <a:pPr lvl="2">
              <a:defRPr/>
            </a:pPr>
            <a:r>
              <a:rPr lang="en-US" altLang="zh-CN" b="1" dirty="0">
                <a:solidFill>
                  <a:schemeClr val="tx1"/>
                </a:solidFill>
                <a:effectLst/>
                <a:latin typeface="宋体" panose="02010600030101010101" pitchFamily="2" charset="-122"/>
                <a:ea typeface="宋体" panose="02010600030101010101" pitchFamily="2" charset="-122"/>
              </a:rPr>
              <a:t>T(n)=</a:t>
            </a:r>
            <a:r>
              <a:rPr lang="en-US" altLang="zh-CN" b="1" dirty="0" err="1">
                <a:solidFill>
                  <a:schemeClr val="tx1"/>
                </a:solidFill>
                <a:effectLst/>
                <a:latin typeface="宋体" panose="02010600030101010101" pitchFamily="2" charset="-122"/>
                <a:ea typeface="宋体" panose="02010600030101010101" pitchFamily="2" charset="-122"/>
              </a:rPr>
              <a:t>aT</a:t>
            </a:r>
            <a:r>
              <a:rPr lang="en-US" altLang="zh-CN" b="1" dirty="0">
                <a:solidFill>
                  <a:schemeClr val="tx1"/>
                </a:solidFill>
                <a:effectLst/>
                <a:latin typeface="宋体" panose="02010600030101010101" pitchFamily="2" charset="-122"/>
                <a:ea typeface="宋体" panose="02010600030101010101" pitchFamily="2" charset="-122"/>
              </a:rPr>
              <a:t>(n/b)+D(n)+C(n)   otherwise</a:t>
            </a:r>
            <a:endParaRPr lang="en-US" altLang="zh-CN" b="1" dirty="0">
              <a:solidFill>
                <a:schemeClr val="tx1"/>
              </a:solidFill>
              <a:effectLst/>
              <a:latin typeface="宋体" panose="02010600030101010101" pitchFamily="2" charset="-122"/>
              <a:ea typeface="宋体" panose="02010600030101010101" pitchFamily="2" charset="-122"/>
            </a:endParaRPr>
          </a:p>
          <a:p>
            <a:pPr lvl="1" algn="just">
              <a:defRPr/>
            </a:pPr>
            <a:r>
              <a:rPr lang="zh-CN" altLang="en-US" sz="2400" b="1" dirty="0">
                <a:solidFill>
                  <a:srgbClr val="0058DA"/>
                </a:solidFill>
                <a:effectLst/>
                <a:latin typeface="宋体" panose="02010600030101010101" pitchFamily="2" charset="-122"/>
                <a:ea typeface="宋体" panose="02010600030101010101" pitchFamily="2" charset="-122"/>
              </a:rPr>
              <a:t>求解递归方程</a:t>
            </a:r>
            <a:r>
              <a:rPr lang="en-US" altLang="zh-CN" sz="2400" b="1" dirty="0">
                <a:solidFill>
                  <a:srgbClr val="CC0099"/>
                </a:solidFill>
                <a:effectLst/>
                <a:latin typeface="宋体" panose="02010600030101010101" pitchFamily="2" charset="-122"/>
                <a:ea typeface="宋体" panose="02010600030101010101" pitchFamily="2" charset="-122"/>
              </a:rPr>
              <a:t>T(n)</a:t>
            </a:r>
            <a:endParaRPr lang="en-US" altLang="zh-CN" sz="2400" b="1" dirty="0">
              <a:solidFill>
                <a:srgbClr val="CC0099"/>
              </a:solidFill>
              <a:effectLst/>
              <a:latin typeface="宋体" panose="02010600030101010101" pitchFamily="2" charset="-122"/>
              <a:ea typeface="宋体" panose="02010600030101010101" pitchFamily="2" charset="-122"/>
            </a:endParaRPr>
          </a:p>
          <a:p>
            <a:pPr marL="914400" lvl="2" indent="0" algn="just">
              <a:buNone/>
              <a:defRPr/>
            </a:pPr>
            <a:endParaRPr lang="en-US" altLang="zh-CN" sz="2400" b="1" dirty="0">
              <a:solidFill>
                <a:srgbClr val="CC0099"/>
              </a:solidFill>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clickPar">
                                  <p:stCondLst>
                                    <p:cond delay="0"/>
                                  </p:stCondLst>
                                  <p:childTnLst>
                                    <p:set>
                                      <p:cBhvr>
                                        <p:cTn id="6" dur="1" fill="hold">
                                          <p:stCondLst>
                                            <p:cond delay="0"/>
                                          </p:stCondLst>
                                        </p:cTn>
                                        <p:tgtEl>
                                          <p:spTgt spid="664580">
                                            <p:txEl>
                                              <p:pRg st="0" end="0"/>
                                            </p:txEl>
                                          </p:spTgt>
                                        </p:tgtEl>
                                        <p:attrNameLst>
                                          <p:attrName>style.visibility</p:attrName>
                                        </p:attrNameLst>
                                      </p:cBhvr>
                                      <p:to>
                                        <p:strVal val="visible"/>
                                      </p:to>
                                    </p:set>
                                    <p:animEffect transition="in" filter="blinds(horizontal)">
                                      <p:cBhvr>
                                        <p:cTn id="7" dur="500"/>
                                        <p:tgtEl>
                                          <p:spTgt spid="6645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4580">
                                            <p:txEl>
                                              <p:pRg st="1" end="1"/>
                                            </p:txEl>
                                          </p:spTgt>
                                        </p:tgtEl>
                                        <p:attrNameLst>
                                          <p:attrName>style.visibility</p:attrName>
                                        </p:attrNameLst>
                                      </p:cBhvr>
                                      <p:to>
                                        <p:strVal val="visible"/>
                                      </p:to>
                                    </p:set>
                                    <p:animEffect transition="in" filter="blinds(horizontal)">
                                      <p:cBhvr>
                                        <p:cTn id="12" dur="500"/>
                                        <p:tgtEl>
                                          <p:spTgt spid="6645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4580">
                                            <p:txEl>
                                              <p:pRg st="2" end="2"/>
                                            </p:txEl>
                                          </p:spTgt>
                                        </p:tgtEl>
                                        <p:attrNameLst>
                                          <p:attrName>style.visibility</p:attrName>
                                        </p:attrNameLst>
                                      </p:cBhvr>
                                      <p:to>
                                        <p:strVal val="visible"/>
                                      </p:to>
                                    </p:set>
                                    <p:animEffect transition="in" filter="blinds(horizontal)">
                                      <p:cBhvr>
                                        <p:cTn id="17" dur="500"/>
                                        <p:tgtEl>
                                          <p:spTgt spid="6645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64580">
                                            <p:txEl>
                                              <p:pRg st="3" end="3"/>
                                            </p:txEl>
                                          </p:spTgt>
                                        </p:tgtEl>
                                        <p:attrNameLst>
                                          <p:attrName>style.visibility</p:attrName>
                                        </p:attrNameLst>
                                      </p:cBhvr>
                                      <p:to>
                                        <p:strVal val="visible"/>
                                      </p:to>
                                    </p:set>
                                    <p:animEffect transition="in" filter="blinds(horizontal)">
                                      <p:cBhvr>
                                        <p:cTn id="22" dur="500"/>
                                        <p:tgtEl>
                                          <p:spTgt spid="66458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4580">
                                            <p:txEl>
                                              <p:pRg st="4" end="4"/>
                                            </p:txEl>
                                          </p:spTgt>
                                        </p:tgtEl>
                                        <p:attrNameLst>
                                          <p:attrName>style.visibility</p:attrName>
                                        </p:attrNameLst>
                                      </p:cBhvr>
                                      <p:to>
                                        <p:strVal val="visible"/>
                                      </p:to>
                                    </p:set>
                                    <p:animEffect transition="in" filter="blinds(horizontal)">
                                      <p:cBhvr>
                                        <p:cTn id="27" dur="500"/>
                                        <p:tgtEl>
                                          <p:spTgt spid="66458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64580">
                                            <p:txEl>
                                              <p:pRg st="5" end="5"/>
                                            </p:txEl>
                                          </p:spTgt>
                                        </p:tgtEl>
                                        <p:attrNameLst>
                                          <p:attrName>style.visibility</p:attrName>
                                        </p:attrNameLst>
                                      </p:cBhvr>
                                      <p:to>
                                        <p:strVal val="visible"/>
                                      </p:to>
                                    </p:set>
                                    <p:anim calcmode="lin" valueType="num">
                                      <p:cBhvr additive="base">
                                        <p:cTn id="32" dur="500" fill="hold"/>
                                        <p:tgtEl>
                                          <p:spTgt spid="664580">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6458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64580">
                                            <p:txEl>
                                              <p:pRg st="6" end="6"/>
                                            </p:txEl>
                                          </p:spTgt>
                                        </p:tgtEl>
                                        <p:attrNameLst>
                                          <p:attrName>style.visibility</p:attrName>
                                        </p:attrNameLst>
                                      </p:cBhvr>
                                      <p:to>
                                        <p:strVal val="visible"/>
                                      </p:to>
                                    </p:set>
                                    <p:anim calcmode="lin" valueType="num">
                                      <p:cBhvr additive="base">
                                        <p:cTn id="38" dur="500" fill="hold"/>
                                        <p:tgtEl>
                                          <p:spTgt spid="664580">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6458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64580">
                                            <p:txEl>
                                              <p:pRg st="7" end="7"/>
                                            </p:txEl>
                                          </p:spTgt>
                                        </p:tgtEl>
                                        <p:attrNameLst>
                                          <p:attrName>style.visibility</p:attrName>
                                        </p:attrNameLst>
                                      </p:cBhvr>
                                      <p:to>
                                        <p:strVal val="visible"/>
                                      </p:to>
                                    </p:set>
                                    <p:anim calcmode="lin" valueType="num">
                                      <p:cBhvr additive="base">
                                        <p:cTn id="44" dur="500" fill="hold"/>
                                        <p:tgtEl>
                                          <p:spTgt spid="664580">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6458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664580">
                                            <p:txEl>
                                              <p:pRg st="8" end="8"/>
                                            </p:txEl>
                                          </p:spTgt>
                                        </p:tgtEl>
                                        <p:attrNameLst>
                                          <p:attrName>style.visibility</p:attrName>
                                        </p:attrNameLst>
                                      </p:cBhvr>
                                      <p:to>
                                        <p:strVal val="visible"/>
                                      </p:to>
                                    </p:set>
                                    <p:anim calcmode="lin" valueType="num">
                                      <p:cBhvr additive="base">
                                        <p:cTn id="50" dur="500" fill="hold"/>
                                        <p:tgtEl>
                                          <p:spTgt spid="664580">
                                            <p:txEl>
                                              <p:pRg st="8" end="8"/>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6458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618499">
                                            <p:bg/>
                                          </p:spTgt>
                                        </p:tgtEl>
                                        <p:attrNameLst>
                                          <p:attrName>style.visibility</p:attrName>
                                        </p:attrNameLst>
                                      </p:cBhvr>
                                      <p:to>
                                        <p:strVal val="visible"/>
                                      </p:to>
                                    </p:set>
                                    <p:animEffect transition="in" filter="blinds(horizontal)">
                                      <p:cBhvr>
                                        <p:cTn id="56" dur="500"/>
                                        <p:tgtEl>
                                          <p:spTgt spid="618499">
                                            <p:bg/>
                                          </p:spTgt>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618499">
                                            <p:txEl>
                                              <p:pRg st="0" end="0"/>
                                            </p:txEl>
                                          </p:spTgt>
                                        </p:tgtEl>
                                        <p:attrNameLst>
                                          <p:attrName>style.visibility</p:attrName>
                                        </p:attrNameLst>
                                      </p:cBhvr>
                                      <p:to>
                                        <p:strVal val="visible"/>
                                      </p:to>
                                    </p:set>
                                    <p:animEffect transition="in" filter="blinds(horizontal)">
                                      <p:cBhvr>
                                        <p:cTn id="59" dur="500"/>
                                        <p:tgtEl>
                                          <p:spTgt spid="618499">
                                            <p:txEl>
                                              <p:pRg st="0" end="0"/>
                                            </p:txEl>
                                          </p:spTgt>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618499">
                                            <p:txEl>
                                              <p:pRg st="1" end="1"/>
                                            </p:txEl>
                                          </p:spTgt>
                                        </p:tgtEl>
                                        <p:attrNameLst>
                                          <p:attrName>style.visibility</p:attrName>
                                        </p:attrNameLst>
                                      </p:cBhvr>
                                      <p:to>
                                        <p:strVal val="visible"/>
                                      </p:to>
                                    </p:set>
                                    <p:animEffect transition="in" filter="blinds(horizontal)">
                                      <p:cBhvr>
                                        <p:cTn id="62" dur="500"/>
                                        <p:tgtEl>
                                          <p:spTgt spid="618499">
                                            <p:txEl>
                                              <p:pRg st="1" end="1"/>
                                            </p:txEl>
                                          </p:spTgt>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618499">
                                            <p:txEl>
                                              <p:pRg st="2" end="2"/>
                                            </p:txEl>
                                          </p:spTgt>
                                        </p:tgtEl>
                                        <p:attrNameLst>
                                          <p:attrName>style.visibility</p:attrName>
                                        </p:attrNameLst>
                                      </p:cBhvr>
                                      <p:to>
                                        <p:strVal val="visible"/>
                                      </p:to>
                                    </p:set>
                                    <p:animEffect transition="in" filter="blinds(horizontal)">
                                      <p:cBhvr>
                                        <p:cTn id="65" dur="500"/>
                                        <p:tgtEl>
                                          <p:spTgt spid="618499">
                                            <p:txEl>
                                              <p:pRg st="2" end="2"/>
                                            </p:txEl>
                                          </p:spTgt>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618499">
                                            <p:txEl>
                                              <p:pRg st="3" end="3"/>
                                            </p:txEl>
                                          </p:spTgt>
                                        </p:tgtEl>
                                        <p:attrNameLst>
                                          <p:attrName>style.visibility</p:attrName>
                                        </p:attrNameLst>
                                      </p:cBhvr>
                                      <p:to>
                                        <p:strVal val="visible"/>
                                      </p:to>
                                    </p:set>
                                    <p:animEffect transition="in" filter="blinds(horizontal)">
                                      <p:cBhvr>
                                        <p:cTn id="68" dur="500"/>
                                        <p:tgtEl>
                                          <p:spTgt spid="6184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9" grpId="0" animBg="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2813050" y="257175"/>
            <a:ext cx="40446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rPr>
              <a:t> </a:t>
            </a:r>
            <a:r>
              <a:rPr kumimoji="1" lang="zh-CN" altLang="en-US" sz="4000" b="1" dirty="0">
                <a:solidFill>
                  <a:schemeClr val="bg1"/>
                </a:solidFill>
                <a:latin typeface="黑体" panose="02010609060101010101" pitchFamily="49" charset="-122"/>
                <a:ea typeface="黑体" panose="02010609060101010101" pitchFamily="49" charset="-122"/>
              </a:rPr>
              <a:t>通用分治递推式</a:t>
            </a:r>
            <a:endParaRPr kumimoji="1" lang="zh-CN" altLang="en-US" sz="4000" b="1" dirty="0">
              <a:solidFill>
                <a:schemeClr val="bg1"/>
              </a:solidFill>
              <a:latin typeface="黑体" panose="02010609060101010101" pitchFamily="49" charset="-122"/>
              <a:ea typeface="黑体" panose="02010609060101010101" pitchFamily="49" charset="-122"/>
            </a:endParaRPr>
          </a:p>
        </p:txBody>
      </p:sp>
      <p:sp>
        <p:nvSpPr>
          <p:cNvPr id="15363" name="Rectangle 6"/>
          <p:cNvSpPr>
            <a:spLocks noChangeArrowheads="1"/>
          </p:cNvSpPr>
          <p:nvPr/>
        </p:nvSpPr>
        <p:spPr bwMode="auto">
          <a:xfrm>
            <a:off x="746125" y="1579087"/>
            <a:ext cx="8056563"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dirty="0"/>
              <a:t>大小为</a:t>
            </a:r>
            <a:r>
              <a:rPr lang="en-US" altLang="zh-CN" sz="2800" b="1" i="1" dirty="0">
                <a:latin typeface="Times New Roman" panose="02020603050405020304" pitchFamily="18" charset="0"/>
              </a:rPr>
              <a:t>n</a:t>
            </a:r>
            <a:r>
              <a:rPr lang="zh-CN" altLang="en-US" sz="2800" b="1" dirty="0"/>
              <a:t>的原问题分成若干个大小为</a:t>
            </a:r>
            <a:r>
              <a:rPr lang="en-US" altLang="zh-CN" sz="2800" b="1" i="1" dirty="0">
                <a:latin typeface="Times New Roman" panose="02020603050405020304" pitchFamily="18" charset="0"/>
              </a:rPr>
              <a:t>n</a:t>
            </a:r>
            <a:r>
              <a:rPr lang="en-US" altLang="zh-CN" sz="2800" b="1" dirty="0"/>
              <a:t>/</a:t>
            </a:r>
            <a:r>
              <a:rPr lang="en-US" altLang="zh-CN" sz="2800" b="1" i="1" dirty="0">
                <a:latin typeface="Times New Roman" panose="02020603050405020304" pitchFamily="18" charset="0"/>
              </a:rPr>
              <a:t>b</a:t>
            </a:r>
            <a:r>
              <a:rPr lang="zh-CN" altLang="en-US" sz="2800" b="1" dirty="0"/>
              <a:t>的子问题，其中</a:t>
            </a:r>
            <a:r>
              <a:rPr lang="en-US" altLang="zh-CN" sz="2800" b="1" i="1" dirty="0">
                <a:latin typeface="Times New Roman" panose="02020603050405020304" pitchFamily="18" charset="0"/>
              </a:rPr>
              <a:t>a</a:t>
            </a:r>
            <a:r>
              <a:rPr lang="zh-CN" altLang="en-US" sz="2800" b="1" dirty="0"/>
              <a:t>个子问题需要求解，</a:t>
            </a:r>
            <a:r>
              <a:rPr lang="zh-CN" altLang="en-US" sz="2800" b="1" dirty="0" smtClean="0"/>
              <a:t>而</a:t>
            </a:r>
            <a:r>
              <a:rPr lang="en-US" altLang="zh-CN" sz="2800" b="1" i="1" dirty="0" smtClean="0"/>
              <a:t>f(n)</a:t>
            </a:r>
            <a:r>
              <a:rPr lang="zh-CN" altLang="en-US" sz="2800" b="1" dirty="0" smtClean="0"/>
              <a:t>是划分加</a:t>
            </a:r>
            <a:r>
              <a:rPr lang="zh-CN" altLang="en-US" sz="2800" b="1" dirty="0"/>
              <a:t>合并各个子问题的解需要的工作量。</a:t>
            </a:r>
            <a:r>
              <a:rPr lang="zh-CN" altLang="en-US" sz="2800" dirty="0"/>
              <a:t> </a:t>
            </a:r>
            <a:endParaRPr lang="zh-CN" altLang="en-US" sz="2800" dirty="0"/>
          </a:p>
        </p:txBody>
      </p:sp>
      <p:grpSp>
        <p:nvGrpSpPr>
          <p:cNvPr id="15364" name="Group 79"/>
          <p:cNvGrpSpPr/>
          <p:nvPr/>
        </p:nvGrpSpPr>
        <p:grpSpPr bwMode="auto">
          <a:xfrm>
            <a:off x="1557338" y="3159125"/>
            <a:ext cx="5040312" cy="1079500"/>
            <a:chOff x="981" y="1990"/>
            <a:chExt cx="3175" cy="680"/>
          </a:xfrm>
        </p:grpSpPr>
        <p:sp>
          <p:nvSpPr>
            <p:cNvPr id="15407" name="AutoShape 9"/>
            <p:cNvSpPr>
              <a:spLocks noChangeAspect="1" noChangeArrowheads="1" noTextEdit="1"/>
            </p:cNvSpPr>
            <p:nvPr/>
          </p:nvSpPr>
          <p:spPr bwMode="auto">
            <a:xfrm>
              <a:off x="981" y="1990"/>
              <a:ext cx="3175"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08" name="Line 11"/>
            <p:cNvSpPr>
              <a:spLocks noChangeShapeType="1"/>
            </p:cNvSpPr>
            <p:nvPr/>
          </p:nvSpPr>
          <p:spPr bwMode="auto">
            <a:xfrm flipH="1">
              <a:off x="2322" y="2398"/>
              <a:ext cx="77" cy="21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09" name="Rectangle 12"/>
            <p:cNvSpPr>
              <a:spLocks noChangeArrowheads="1"/>
            </p:cNvSpPr>
            <p:nvPr/>
          </p:nvSpPr>
          <p:spPr bwMode="auto">
            <a:xfrm>
              <a:off x="1708" y="2398"/>
              <a:ext cx="10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Symbol" panose="05050102010706020507" pitchFamily="18" charset="2"/>
                </a:rPr>
                <a:t>î</a:t>
              </a:r>
              <a:endParaRPr lang="en-US" altLang="zh-CN" sz="4400" b="1"/>
            </a:p>
          </p:txBody>
        </p:sp>
        <p:sp>
          <p:nvSpPr>
            <p:cNvPr id="15410" name="Rectangle 13"/>
            <p:cNvSpPr>
              <a:spLocks noChangeArrowheads="1"/>
            </p:cNvSpPr>
            <p:nvPr/>
          </p:nvSpPr>
          <p:spPr bwMode="auto">
            <a:xfrm>
              <a:off x="1708" y="2205"/>
              <a:ext cx="10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Symbol" panose="05050102010706020507" pitchFamily="18" charset="2"/>
                </a:rPr>
                <a:t>í</a:t>
              </a:r>
              <a:endParaRPr lang="en-US" altLang="zh-CN" sz="4400" b="1"/>
            </a:p>
          </p:txBody>
        </p:sp>
        <p:sp>
          <p:nvSpPr>
            <p:cNvPr id="15411" name="Rectangle 14"/>
            <p:cNvSpPr>
              <a:spLocks noChangeArrowheads="1"/>
            </p:cNvSpPr>
            <p:nvPr/>
          </p:nvSpPr>
          <p:spPr bwMode="auto">
            <a:xfrm>
              <a:off x="1708" y="2012"/>
              <a:ext cx="10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Symbol" panose="05050102010706020507" pitchFamily="18" charset="2"/>
                </a:rPr>
                <a:t>ì</a:t>
              </a:r>
              <a:endParaRPr lang="en-US" altLang="zh-CN" sz="4400" b="1"/>
            </a:p>
          </p:txBody>
        </p:sp>
        <p:sp>
          <p:nvSpPr>
            <p:cNvPr id="15412" name="Rectangle 15"/>
            <p:cNvSpPr>
              <a:spLocks noChangeArrowheads="1"/>
            </p:cNvSpPr>
            <p:nvPr/>
          </p:nvSpPr>
          <p:spPr bwMode="auto">
            <a:xfrm>
              <a:off x="3761" y="2346"/>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Symbol" panose="05050102010706020507" pitchFamily="18" charset="2"/>
                </a:rPr>
                <a:t>&gt;</a:t>
              </a:r>
              <a:endParaRPr lang="en-US" altLang="zh-CN" sz="4400" b="1"/>
            </a:p>
          </p:txBody>
        </p:sp>
        <p:sp>
          <p:nvSpPr>
            <p:cNvPr id="15413" name="Rectangle 16"/>
            <p:cNvSpPr>
              <a:spLocks noChangeArrowheads="1"/>
            </p:cNvSpPr>
            <p:nvPr/>
          </p:nvSpPr>
          <p:spPr bwMode="auto">
            <a:xfrm>
              <a:off x="2664" y="2346"/>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Symbol" panose="05050102010706020507" pitchFamily="18" charset="2"/>
                </a:rPr>
                <a:t>+</a:t>
              </a:r>
              <a:endParaRPr lang="en-US" altLang="zh-CN" sz="4400" b="1"/>
            </a:p>
          </p:txBody>
        </p:sp>
        <p:sp>
          <p:nvSpPr>
            <p:cNvPr id="15414" name="Rectangle 17"/>
            <p:cNvSpPr>
              <a:spLocks noChangeArrowheads="1"/>
            </p:cNvSpPr>
            <p:nvPr/>
          </p:nvSpPr>
          <p:spPr bwMode="auto">
            <a:xfrm>
              <a:off x="3742" y="1997"/>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Symbol" panose="05050102010706020507" pitchFamily="18" charset="2"/>
                </a:rPr>
                <a:t>=</a:t>
              </a:r>
              <a:endParaRPr lang="en-US" altLang="zh-CN" sz="4400" b="1"/>
            </a:p>
          </p:txBody>
        </p:sp>
        <p:sp>
          <p:nvSpPr>
            <p:cNvPr id="15415" name="Rectangle 18"/>
            <p:cNvSpPr>
              <a:spLocks noChangeArrowheads="1"/>
            </p:cNvSpPr>
            <p:nvPr/>
          </p:nvSpPr>
          <p:spPr bwMode="auto">
            <a:xfrm>
              <a:off x="1517" y="2168"/>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Symbol" panose="05050102010706020507" pitchFamily="18" charset="2"/>
                </a:rPr>
                <a:t>=</a:t>
              </a:r>
              <a:endParaRPr lang="en-US" altLang="zh-CN" sz="4400" b="1"/>
            </a:p>
          </p:txBody>
        </p:sp>
        <p:sp>
          <p:nvSpPr>
            <p:cNvPr id="15416" name="Rectangle 19"/>
            <p:cNvSpPr>
              <a:spLocks noChangeArrowheads="1"/>
            </p:cNvSpPr>
            <p:nvPr/>
          </p:nvSpPr>
          <p:spPr bwMode="auto">
            <a:xfrm>
              <a:off x="3926" y="2371"/>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Times New Roman" panose="02020603050405020304" pitchFamily="18" charset="0"/>
                </a:rPr>
                <a:t>1</a:t>
              </a:r>
              <a:endParaRPr lang="en-US" altLang="zh-CN" sz="4400" b="1"/>
            </a:p>
          </p:txBody>
        </p:sp>
        <p:sp>
          <p:nvSpPr>
            <p:cNvPr id="15417" name="Rectangle 20"/>
            <p:cNvSpPr>
              <a:spLocks noChangeArrowheads="1"/>
            </p:cNvSpPr>
            <p:nvPr/>
          </p:nvSpPr>
          <p:spPr bwMode="auto">
            <a:xfrm>
              <a:off x="2536" y="2371"/>
              <a:ext cx="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Times New Roman" panose="02020603050405020304" pitchFamily="18" charset="0"/>
                </a:rPr>
                <a:t>)</a:t>
              </a:r>
              <a:endParaRPr lang="en-US" altLang="zh-CN" sz="4400" b="1"/>
            </a:p>
          </p:txBody>
        </p:sp>
        <p:sp>
          <p:nvSpPr>
            <p:cNvPr id="15418" name="Rectangle 21"/>
            <p:cNvSpPr>
              <a:spLocks noChangeArrowheads="1"/>
            </p:cNvSpPr>
            <p:nvPr/>
          </p:nvSpPr>
          <p:spPr bwMode="auto">
            <a:xfrm>
              <a:off x="2115" y="2371"/>
              <a:ext cx="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Times New Roman" panose="02020603050405020304" pitchFamily="18" charset="0"/>
                </a:rPr>
                <a:t>(</a:t>
              </a:r>
              <a:endParaRPr lang="en-US" altLang="zh-CN" sz="4400" b="1"/>
            </a:p>
          </p:txBody>
        </p:sp>
        <p:sp>
          <p:nvSpPr>
            <p:cNvPr id="15419" name="Rectangle 22"/>
            <p:cNvSpPr>
              <a:spLocks noChangeArrowheads="1"/>
            </p:cNvSpPr>
            <p:nvPr/>
          </p:nvSpPr>
          <p:spPr bwMode="auto">
            <a:xfrm>
              <a:off x="3906" y="2022"/>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Times New Roman" panose="02020603050405020304" pitchFamily="18" charset="0"/>
                </a:rPr>
                <a:t>1</a:t>
              </a:r>
              <a:endParaRPr lang="en-US" altLang="zh-CN" sz="4400" b="1"/>
            </a:p>
          </p:txBody>
        </p:sp>
        <p:sp>
          <p:nvSpPr>
            <p:cNvPr id="15420" name="Rectangle 23"/>
            <p:cNvSpPr>
              <a:spLocks noChangeArrowheads="1"/>
            </p:cNvSpPr>
            <p:nvPr/>
          </p:nvSpPr>
          <p:spPr bwMode="auto">
            <a:xfrm>
              <a:off x="1379" y="2193"/>
              <a:ext cx="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Times New Roman" panose="02020603050405020304" pitchFamily="18" charset="0"/>
                </a:rPr>
                <a:t>)</a:t>
              </a:r>
              <a:endParaRPr lang="en-US" altLang="zh-CN" sz="4400" b="1"/>
            </a:p>
          </p:txBody>
        </p:sp>
        <p:sp>
          <p:nvSpPr>
            <p:cNvPr id="15421" name="Rectangle 24"/>
            <p:cNvSpPr>
              <a:spLocks noChangeArrowheads="1"/>
            </p:cNvSpPr>
            <p:nvPr/>
          </p:nvSpPr>
          <p:spPr bwMode="auto">
            <a:xfrm>
              <a:off x="1168" y="2193"/>
              <a:ext cx="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Times New Roman" panose="02020603050405020304" pitchFamily="18" charset="0"/>
                </a:rPr>
                <a:t>(</a:t>
              </a:r>
              <a:endParaRPr lang="en-US" altLang="zh-CN" sz="4400" b="1"/>
            </a:p>
          </p:txBody>
        </p:sp>
        <p:sp>
          <p:nvSpPr>
            <p:cNvPr id="15422" name="Rectangle 25"/>
            <p:cNvSpPr>
              <a:spLocks noChangeArrowheads="1"/>
            </p:cNvSpPr>
            <p:nvPr/>
          </p:nvSpPr>
          <p:spPr bwMode="auto">
            <a:xfrm>
              <a:off x="3582" y="2371"/>
              <a:ext cx="12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i="1">
                  <a:latin typeface="Times New Roman" panose="02020603050405020304" pitchFamily="18" charset="0"/>
                </a:rPr>
                <a:t>n</a:t>
              </a:r>
              <a:endParaRPr lang="en-US" altLang="zh-CN" sz="4400" b="1"/>
            </a:p>
          </p:txBody>
        </p:sp>
        <p:sp>
          <p:nvSpPr>
            <p:cNvPr id="15423" name="Rectangle 26"/>
            <p:cNvSpPr>
              <a:spLocks noChangeArrowheads="1"/>
            </p:cNvSpPr>
            <p:nvPr/>
          </p:nvSpPr>
          <p:spPr bwMode="auto">
            <a:xfrm>
              <a:off x="2845" y="2371"/>
              <a:ext cx="33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i="1" dirty="0" smtClean="0">
                  <a:latin typeface="Times New Roman" panose="02020603050405020304" pitchFamily="18" charset="0"/>
                </a:rPr>
                <a:t>f(n)</a:t>
              </a:r>
              <a:endParaRPr lang="en-US" altLang="zh-CN" sz="4400" b="1" dirty="0"/>
            </a:p>
          </p:txBody>
        </p:sp>
        <p:sp>
          <p:nvSpPr>
            <p:cNvPr id="15424" name="Rectangle 27"/>
            <p:cNvSpPr>
              <a:spLocks noChangeArrowheads="1"/>
            </p:cNvSpPr>
            <p:nvPr/>
          </p:nvSpPr>
          <p:spPr bwMode="auto">
            <a:xfrm>
              <a:off x="2412" y="2371"/>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i="1">
                  <a:latin typeface="Times New Roman" panose="02020603050405020304" pitchFamily="18" charset="0"/>
                </a:rPr>
                <a:t>b</a:t>
              </a:r>
              <a:endParaRPr lang="en-US" altLang="zh-CN" sz="4400" b="1"/>
            </a:p>
          </p:txBody>
        </p:sp>
        <p:sp>
          <p:nvSpPr>
            <p:cNvPr id="15425" name="Rectangle 28"/>
            <p:cNvSpPr>
              <a:spLocks noChangeArrowheads="1"/>
            </p:cNvSpPr>
            <p:nvPr/>
          </p:nvSpPr>
          <p:spPr bwMode="auto">
            <a:xfrm>
              <a:off x="2202" y="2371"/>
              <a:ext cx="12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i="1">
                  <a:latin typeface="Times New Roman" panose="02020603050405020304" pitchFamily="18" charset="0"/>
                </a:rPr>
                <a:t>n</a:t>
              </a:r>
              <a:endParaRPr lang="en-US" altLang="zh-CN" sz="4400" b="1"/>
            </a:p>
          </p:txBody>
        </p:sp>
        <p:sp>
          <p:nvSpPr>
            <p:cNvPr id="15426" name="Rectangle 29"/>
            <p:cNvSpPr>
              <a:spLocks noChangeArrowheads="1"/>
            </p:cNvSpPr>
            <p:nvPr/>
          </p:nvSpPr>
          <p:spPr bwMode="auto">
            <a:xfrm>
              <a:off x="1829" y="2371"/>
              <a:ext cx="24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i="1">
                  <a:latin typeface="Times New Roman" panose="02020603050405020304" pitchFamily="18" charset="0"/>
                </a:rPr>
                <a:t>aT</a:t>
              </a:r>
              <a:endParaRPr lang="en-US" altLang="zh-CN" sz="4400" b="1"/>
            </a:p>
          </p:txBody>
        </p:sp>
        <p:sp>
          <p:nvSpPr>
            <p:cNvPr id="15427" name="Rectangle 30"/>
            <p:cNvSpPr>
              <a:spLocks noChangeArrowheads="1"/>
            </p:cNvSpPr>
            <p:nvPr/>
          </p:nvSpPr>
          <p:spPr bwMode="auto">
            <a:xfrm>
              <a:off x="3562" y="2022"/>
              <a:ext cx="12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i="1">
                  <a:latin typeface="Times New Roman" panose="02020603050405020304" pitchFamily="18" charset="0"/>
                </a:rPr>
                <a:t>n</a:t>
              </a:r>
              <a:endParaRPr lang="en-US" altLang="zh-CN" sz="4400" b="1"/>
            </a:p>
          </p:txBody>
        </p:sp>
        <p:sp>
          <p:nvSpPr>
            <p:cNvPr id="15428" name="Rectangle 31"/>
            <p:cNvSpPr>
              <a:spLocks noChangeArrowheads="1"/>
            </p:cNvSpPr>
            <p:nvPr/>
          </p:nvSpPr>
          <p:spPr bwMode="auto">
            <a:xfrm>
              <a:off x="2624" y="2022"/>
              <a:ext cx="9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i="1">
                  <a:latin typeface="Times New Roman" panose="02020603050405020304" pitchFamily="18" charset="0"/>
                </a:rPr>
                <a:t>c</a:t>
              </a:r>
              <a:endParaRPr lang="en-US" altLang="zh-CN" sz="4400" b="1"/>
            </a:p>
          </p:txBody>
        </p:sp>
        <p:sp>
          <p:nvSpPr>
            <p:cNvPr id="15429" name="Rectangle 32"/>
            <p:cNvSpPr>
              <a:spLocks noChangeArrowheads="1"/>
            </p:cNvSpPr>
            <p:nvPr/>
          </p:nvSpPr>
          <p:spPr bwMode="auto">
            <a:xfrm>
              <a:off x="1255" y="2193"/>
              <a:ext cx="12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i="1">
                  <a:latin typeface="Times New Roman" panose="02020603050405020304" pitchFamily="18" charset="0"/>
                </a:rPr>
                <a:t>n</a:t>
              </a:r>
              <a:endParaRPr lang="en-US" altLang="zh-CN" sz="4400" b="1"/>
            </a:p>
          </p:txBody>
        </p:sp>
        <p:sp>
          <p:nvSpPr>
            <p:cNvPr id="15430" name="Rectangle 33"/>
            <p:cNvSpPr>
              <a:spLocks noChangeArrowheads="1"/>
            </p:cNvSpPr>
            <p:nvPr/>
          </p:nvSpPr>
          <p:spPr bwMode="auto">
            <a:xfrm>
              <a:off x="1002" y="2193"/>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i="1">
                  <a:latin typeface="Times New Roman" panose="02020603050405020304" pitchFamily="18" charset="0"/>
                </a:rPr>
                <a:t>T</a:t>
              </a:r>
              <a:endParaRPr lang="en-US" altLang="zh-CN" sz="4400" b="1"/>
            </a:p>
          </p:txBody>
        </p:sp>
      </p:grpSp>
      <p:grpSp>
        <p:nvGrpSpPr>
          <p:cNvPr id="2" name="组合 1"/>
          <p:cNvGrpSpPr/>
          <p:nvPr/>
        </p:nvGrpSpPr>
        <p:grpSpPr>
          <a:xfrm>
            <a:off x="1466850" y="4464050"/>
            <a:ext cx="7004685" cy="1935480"/>
            <a:chOff x="2310" y="7030"/>
            <a:chExt cx="11031" cy="3048"/>
          </a:xfrm>
        </p:grpSpPr>
        <p:sp>
          <p:nvSpPr>
            <p:cNvPr id="15365" name="AutoShape 35"/>
            <p:cNvSpPr>
              <a:spLocks noChangeAspect="1" noChangeArrowheads="1" noTextEdit="1"/>
            </p:cNvSpPr>
            <p:nvPr/>
          </p:nvSpPr>
          <p:spPr bwMode="auto">
            <a:xfrm>
              <a:off x="2310" y="7030"/>
              <a:ext cx="8648" cy="3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66" name="Rectangle 37"/>
            <p:cNvSpPr>
              <a:spLocks noChangeArrowheads="1"/>
            </p:cNvSpPr>
            <p:nvPr/>
          </p:nvSpPr>
          <p:spPr bwMode="auto">
            <a:xfrm>
              <a:off x="4275" y="8775"/>
              <a:ext cx="29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Symbol" panose="05050102010706020507" pitchFamily="18" charset="2"/>
                </a:rPr>
                <a:t>ï</a:t>
              </a:r>
              <a:endParaRPr lang="en-US" altLang="zh-CN" sz="4400" b="1"/>
            </a:p>
          </p:txBody>
        </p:sp>
        <p:sp>
          <p:nvSpPr>
            <p:cNvPr id="15367" name="Rectangle 38"/>
            <p:cNvSpPr>
              <a:spLocks noChangeArrowheads="1"/>
            </p:cNvSpPr>
            <p:nvPr/>
          </p:nvSpPr>
          <p:spPr bwMode="auto">
            <a:xfrm>
              <a:off x="4275" y="9313"/>
              <a:ext cx="29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Symbol" panose="05050102010706020507" pitchFamily="18" charset="2"/>
                </a:rPr>
                <a:t>î</a:t>
              </a:r>
              <a:endParaRPr lang="en-US" altLang="zh-CN" sz="4400" b="1"/>
            </a:p>
          </p:txBody>
        </p:sp>
        <p:sp>
          <p:nvSpPr>
            <p:cNvPr id="15368" name="Rectangle 39"/>
            <p:cNvSpPr>
              <a:spLocks noChangeArrowheads="1"/>
            </p:cNvSpPr>
            <p:nvPr/>
          </p:nvSpPr>
          <p:spPr bwMode="auto">
            <a:xfrm>
              <a:off x="4275" y="7673"/>
              <a:ext cx="29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Symbol" panose="05050102010706020507" pitchFamily="18" charset="2"/>
                </a:rPr>
                <a:t>ï</a:t>
              </a:r>
              <a:endParaRPr lang="en-US" altLang="zh-CN" sz="4400" b="1"/>
            </a:p>
          </p:txBody>
        </p:sp>
        <p:sp>
          <p:nvSpPr>
            <p:cNvPr id="15369" name="Rectangle 40"/>
            <p:cNvSpPr>
              <a:spLocks noChangeArrowheads="1"/>
            </p:cNvSpPr>
            <p:nvPr/>
          </p:nvSpPr>
          <p:spPr bwMode="auto">
            <a:xfrm>
              <a:off x="4275" y="8210"/>
              <a:ext cx="29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Symbol" panose="05050102010706020507" pitchFamily="18" charset="2"/>
                </a:rPr>
                <a:t>í</a:t>
              </a:r>
              <a:endParaRPr lang="en-US" altLang="zh-CN" sz="4400" b="1"/>
            </a:p>
          </p:txBody>
        </p:sp>
        <p:sp>
          <p:nvSpPr>
            <p:cNvPr id="15370" name="Rectangle 41"/>
            <p:cNvSpPr>
              <a:spLocks noChangeArrowheads="1"/>
            </p:cNvSpPr>
            <p:nvPr/>
          </p:nvSpPr>
          <p:spPr bwMode="auto">
            <a:xfrm>
              <a:off x="4275" y="7108"/>
              <a:ext cx="29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Symbol" panose="05050102010706020507" pitchFamily="18" charset="2"/>
                </a:rPr>
                <a:t>ì</a:t>
              </a:r>
              <a:endParaRPr lang="en-US" altLang="zh-CN" sz="4400" b="1"/>
            </a:p>
          </p:txBody>
        </p:sp>
        <p:sp>
          <p:nvSpPr>
            <p:cNvPr id="15371" name="Rectangle 42"/>
            <p:cNvSpPr>
              <a:spLocks noChangeArrowheads="1"/>
            </p:cNvSpPr>
            <p:nvPr/>
          </p:nvSpPr>
          <p:spPr bwMode="auto">
            <a:xfrm>
              <a:off x="8901" y="9241"/>
              <a:ext cx="4440"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a:latin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rPr>
                <a:t>(</a:t>
              </a:r>
              <a:r>
                <a:rPr lang="en-US" altLang="zh-CN" sz="2400" b="1" i="1" dirty="0" err="1">
                  <a:effectLst>
                    <a:outerShdw blurRad="38100" dist="38100" dir="2700000" algn="tl">
                      <a:srgbClr val="FFFFFF"/>
                    </a:outerShdw>
                  </a:effectLst>
                  <a:latin typeface="Arial" panose="020B0604020202020204" pitchFamily="34" charset="0"/>
                </a:rPr>
                <a:t>n</a:t>
              </a:r>
              <a:r>
                <a:rPr lang="en-US" altLang="zh-CN" sz="2400" b="1" i="1" baseline="30000" dirty="0" err="1">
                  <a:effectLst>
                    <a:outerShdw blurRad="38100" dist="38100" dir="2700000" algn="tl">
                      <a:srgbClr val="FFFFFF"/>
                    </a:outerShdw>
                  </a:effectLst>
                  <a:latin typeface="Arial" panose="020B0604020202020204" pitchFamily="34" charset="0"/>
                </a:rPr>
                <a:t>log</a:t>
              </a:r>
              <a:r>
                <a:rPr lang="en-US" altLang="zh-CN" sz="2400" b="1" i="1" baseline="10000" dirty="0" err="1">
                  <a:effectLst>
                    <a:outerShdw blurRad="38100" dist="38100" dir="2700000" algn="tl">
                      <a:srgbClr val="FFFFFF"/>
                    </a:outerShdw>
                  </a:effectLst>
                  <a:latin typeface="Arial" panose="020B0604020202020204" pitchFamily="34" charset="0"/>
                </a:rPr>
                <a:t>b</a:t>
              </a:r>
              <a:r>
                <a:rPr lang="en-US" altLang="zh-CN" sz="2400" b="1" i="1" baseline="30000" dirty="0" err="1">
                  <a:effectLst>
                    <a:outerShdw blurRad="38100" dist="38100" dir="2700000" algn="tl">
                      <a:srgbClr val="FFFFFF"/>
                    </a:outerShdw>
                  </a:effectLst>
                  <a:latin typeface="Arial" panose="020B0604020202020204" pitchFamily="34" charset="0"/>
                </a:rPr>
                <a:t>a</a:t>
              </a:r>
              <a:r>
                <a:rPr lang="en-US" altLang="zh-CN" sz="2400" b="1" i="1" dirty="0" smtClean="0">
                  <a:latin typeface="Times New Roman" panose="02020603050405020304" pitchFamily="18" charset="0"/>
                </a:rPr>
                <a:t>)</a:t>
              </a:r>
              <a:r>
                <a:rPr lang="en-US" altLang="zh-CN" sz="2400" b="1" dirty="0" smtClean="0">
                  <a:latin typeface="Symbol" panose="05050102010706020507" pitchFamily="18" charset="2"/>
                </a:rPr>
                <a:t> &lt;</a:t>
              </a:r>
              <a:r>
                <a:rPr lang="en-US" altLang="zh-CN" sz="2400" b="1" i="1" dirty="0" smtClean="0">
                  <a:latin typeface="Times New Roman" panose="02020603050405020304" pitchFamily="18" charset="0"/>
                </a:rPr>
                <a:t>f(n)</a:t>
              </a:r>
              <a:endParaRPr lang="en-US" altLang="zh-CN" sz="2400" b="1" dirty="0"/>
            </a:p>
          </p:txBody>
        </p:sp>
        <p:sp>
          <p:nvSpPr>
            <p:cNvPr id="15372" name="Rectangle 43"/>
            <p:cNvSpPr>
              <a:spLocks noChangeArrowheads="1"/>
            </p:cNvSpPr>
            <p:nvPr/>
          </p:nvSpPr>
          <p:spPr bwMode="auto">
            <a:xfrm>
              <a:off x="8905" y="8236"/>
              <a:ext cx="2752"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a:latin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rPr>
                <a:t>(</a:t>
              </a:r>
              <a:r>
                <a:rPr lang="en-US" altLang="zh-CN" sz="2400" b="1" i="1" dirty="0" err="1">
                  <a:effectLst>
                    <a:outerShdw blurRad="38100" dist="38100" dir="2700000" algn="tl">
                      <a:srgbClr val="FFFFFF"/>
                    </a:outerShdw>
                  </a:effectLst>
                  <a:latin typeface="Arial" panose="020B0604020202020204" pitchFamily="34" charset="0"/>
                </a:rPr>
                <a:t>n</a:t>
              </a:r>
              <a:r>
                <a:rPr lang="en-US" altLang="zh-CN" sz="2400" b="1" i="1" baseline="30000" dirty="0" err="1">
                  <a:effectLst>
                    <a:outerShdw blurRad="38100" dist="38100" dir="2700000" algn="tl">
                      <a:srgbClr val="FFFFFF"/>
                    </a:outerShdw>
                  </a:effectLst>
                  <a:latin typeface="Arial" panose="020B0604020202020204" pitchFamily="34" charset="0"/>
                </a:rPr>
                <a:t>log</a:t>
              </a:r>
              <a:r>
                <a:rPr lang="en-US" altLang="zh-CN" sz="2400" b="1" i="1" baseline="10000" dirty="0" err="1">
                  <a:effectLst>
                    <a:outerShdw blurRad="38100" dist="38100" dir="2700000" algn="tl">
                      <a:srgbClr val="FFFFFF"/>
                    </a:outerShdw>
                  </a:effectLst>
                  <a:latin typeface="Arial" panose="020B0604020202020204" pitchFamily="34" charset="0"/>
                </a:rPr>
                <a:t>b</a:t>
              </a:r>
              <a:r>
                <a:rPr lang="en-US" altLang="zh-CN" sz="2400" b="1" i="1" baseline="30000" dirty="0" err="1">
                  <a:effectLst>
                    <a:outerShdw blurRad="38100" dist="38100" dir="2700000" algn="tl">
                      <a:srgbClr val="FFFFFF"/>
                    </a:outerShdw>
                  </a:effectLst>
                  <a:latin typeface="Arial" panose="020B0604020202020204" pitchFamily="34" charset="0"/>
                </a:rPr>
                <a:t>a</a:t>
              </a:r>
              <a:r>
                <a:rPr lang="en-US" altLang="zh-CN" sz="2400" b="1" i="1" dirty="0" smtClean="0">
                  <a:latin typeface="Times New Roman" panose="02020603050405020304" pitchFamily="18" charset="0"/>
                </a:rPr>
                <a:t>)</a:t>
              </a:r>
              <a:r>
                <a:rPr lang="en-US" altLang="zh-CN" sz="2400" b="1" dirty="0" smtClean="0">
                  <a:latin typeface="Symbol" panose="05050102010706020507" pitchFamily="18" charset="2"/>
                </a:rPr>
                <a:t>=</a:t>
              </a:r>
              <a:r>
                <a:rPr lang="en-US" altLang="zh-CN" sz="2400" b="1" i="1" dirty="0" smtClean="0">
                  <a:latin typeface="Times New Roman" panose="02020603050405020304" pitchFamily="18" charset="0"/>
                </a:rPr>
                <a:t>f(n)</a:t>
              </a:r>
              <a:endParaRPr lang="en-US" altLang="zh-CN" sz="2400" b="1" dirty="0"/>
            </a:p>
          </p:txBody>
        </p:sp>
        <p:sp>
          <p:nvSpPr>
            <p:cNvPr id="15373" name="Rectangle 44"/>
            <p:cNvSpPr>
              <a:spLocks noChangeArrowheads="1"/>
            </p:cNvSpPr>
            <p:nvPr/>
          </p:nvSpPr>
          <p:spPr bwMode="auto">
            <a:xfrm>
              <a:off x="8840" y="7246"/>
              <a:ext cx="2873"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latin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rPr>
                <a:t>(</a:t>
              </a:r>
              <a:r>
                <a:rPr lang="en-US" altLang="zh-CN" sz="2400" b="1" i="1" dirty="0" err="1">
                  <a:effectLst>
                    <a:outerShdw blurRad="38100" dist="38100" dir="2700000" algn="tl">
                      <a:srgbClr val="FFFFFF"/>
                    </a:outerShdw>
                  </a:effectLst>
                  <a:latin typeface="Arial" panose="020B0604020202020204" pitchFamily="34" charset="0"/>
                </a:rPr>
                <a:t>n</a:t>
              </a:r>
              <a:r>
                <a:rPr lang="en-US" altLang="zh-CN" sz="2400" b="1" i="1" baseline="30000" dirty="0" err="1">
                  <a:effectLst>
                    <a:outerShdw blurRad="38100" dist="38100" dir="2700000" algn="tl">
                      <a:srgbClr val="FFFFFF"/>
                    </a:outerShdw>
                  </a:effectLst>
                  <a:latin typeface="Arial" panose="020B0604020202020204" pitchFamily="34" charset="0"/>
                </a:rPr>
                <a:t>log</a:t>
              </a:r>
              <a:r>
                <a:rPr lang="en-US" altLang="zh-CN" sz="2400" b="1" i="1" baseline="10000" dirty="0" err="1">
                  <a:effectLst>
                    <a:outerShdw blurRad="38100" dist="38100" dir="2700000" algn="tl">
                      <a:srgbClr val="FFFFFF"/>
                    </a:outerShdw>
                  </a:effectLst>
                  <a:latin typeface="Arial" panose="020B0604020202020204" pitchFamily="34" charset="0"/>
                </a:rPr>
                <a:t>b</a:t>
              </a:r>
              <a:r>
                <a:rPr lang="en-US" altLang="zh-CN" sz="2400" b="1" i="1" baseline="30000" dirty="0" err="1">
                  <a:effectLst>
                    <a:outerShdw blurRad="38100" dist="38100" dir="2700000" algn="tl">
                      <a:srgbClr val="FFFFFF"/>
                    </a:outerShdw>
                  </a:effectLst>
                  <a:latin typeface="Arial" panose="020B0604020202020204" pitchFamily="34" charset="0"/>
                </a:rPr>
                <a:t>a</a:t>
              </a:r>
              <a:r>
                <a:rPr lang="en-US" altLang="zh-CN" sz="2400" b="1" i="1" dirty="0" smtClean="0">
                  <a:latin typeface="Times New Roman" panose="02020603050405020304" pitchFamily="18" charset="0"/>
                </a:rPr>
                <a:t>) </a:t>
              </a:r>
              <a:r>
                <a:rPr lang="en-US" altLang="zh-CN" sz="2400" b="1" dirty="0" smtClean="0">
                  <a:latin typeface="Symbol" panose="05050102010706020507" pitchFamily="18" charset="2"/>
                </a:rPr>
                <a:t>&gt;</a:t>
              </a:r>
              <a:r>
                <a:rPr lang="en-US" altLang="zh-CN" sz="2400" b="1" i="1" dirty="0" smtClean="0">
                  <a:latin typeface="Times New Roman" panose="02020603050405020304" pitchFamily="18" charset="0"/>
                </a:rPr>
                <a:t>f(n)</a:t>
              </a:r>
              <a:endParaRPr lang="en-US" altLang="zh-CN" sz="2400" b="1" dirty="0"/>
            </a:p>
          </p:txBody>
        </p:sp>
        <p:sp>
          <p:nvSpPr>
            <p:cNvPr id="15374" name="Rectangle 45"/>
            <p:cNvSpPr>
              <a:spLocks noChangeArrowheads="1"/>
            </p:cNvSpPr>
            <p:nvPr/>
          </p:nvSpPr>
          <p:spPr bwMode="auto">
            <a:xfrm>
              <a:off x="3753" y="8108"/>
              <a:ext cx="33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Symbol" panose="05050102010706020507" pitchFamily="18" charset="2"/>
                </a:rPr>
                <a:t>=</a:t>
              </a:r>
              <a:endParaRPr lang="en-US" altLang="zh-CN" sz="4400" b="1"/>
            </a:p>
          </p:txBody>
        </p:sp>
        <p:sp>
          <p:nvSpPr>
            <p:cNvPr id="15379" name="Rectangle 52"/>
            <p:cNvSpPr>
              <a:spLocks noChangeArrowheads="1"/>
            </p:cNvSpPr>
            <p:nvPr/>
          </p:nvSpPr>
          <p:spPr bwMode="auto">
            <a:xfrm>
              <a:off x="6360" y="7160"/>
              <a:ext cx="17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dirty="0">
                  <a:latin typeface="Times New Roman" panose="02020603050405020304" pitchFamily="18" charset="0"/>
                </a:rPr>
                <a:t>a</a:t>
              </a:r>
              <a:endParaRPr lang="en-US" altLang="zh-CN" sz="4400" b="1" dirty="0"/>
            </a:p>
          </p:txBody>
        </p:sp>
        <p:sp>
          <p:nvSpPr>
            <p:cNvPr id="15382" name="Rectangle 55"/>
            <p:cNvSpPr>
              <a:spLocks noChangeArrowheads="1"/>
            </p:cNvSpPr>
            <p:nvPr/>
          </p:nvSpPr>
          <p:spPr bwMode="auto">
            <a:xfrm>
              <a:off x="5293" y="9150"/>
              <a:ext cx="1144"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dirty="0" smtClean="0">
                  <a:latin typeface="Times New Roman" panose="02020603050405020304" pitchFamily="18" charset="0"/>
                </a:rPr>
                <a:t>f(n))</a:t>
              </a:r>
              <a:endParaRPr lang="en-US" altLang="zh-CN" sz="4400" b="1" dirty="0"/>
            </a:p>
          </p:txBody>
        </p:sp>
        <p:sp>
          <p:nvSpPr>
            <p:cNvPr id="15383" name="Rectangle 56"/>
            <p:cNvSpPr>
              <a:spLocks noChangeArrowheads="1"/>
            </p:cNvSpPr>
            <p:nvPr/>
          </p:nvSpPr>
          <p:spPr bwMode="auto">
            <a:xfrm>
              <a:off x="4578" y="9150"/>
              <a:ext cx="43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dirty="0">
                  <a:latin typeface="Times New Roman" panose="02020603050405020304" pitchFamily="18" charset="0"/>
                </a:rPr>
                <a:t>O</a:t>
              </a:r>
              <a:endParaRPr lang="en-US" altLang="zh-CN" sz="4400" b="1" dirty="0"/>
            </a:p>
          </p:txBody>
        </p:sp>
        <p:sp>
          <p:nvSpPr>
            <p:cNvPr id="15386" name="Rectangle 59"/>
            <p:cNvSpPr>
              <a:spLocks noChangeArrowheads="1"/>
            </p:cNvSpPr>
            <p:nvPr/>
          </p:nvSpPr>
          <p:spPr bwMode="auto">
            <a:xfrm>
              <a:off x="7548" y="8175"/>
              <a:ext cx="33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dirty="0">
                  <a:latin typeface="Times New Roman" panose="02020603050405020304" pitchFamily="18" charset="0"/>
                </a:rPr>
                <a:t>n</a:t>
              </a:r>
              <a:endParaRPr lang="en-US" altLang="zh-CN" sz="4400" b="1" dirty="0"/>
            </a:p>
          </p:txBody>
        </p:sp>
        <p:sp>
          <p:nvSpPr>
            <p:cNvPr id="16414" name="Rectangle 60"/>
            <p:cNvSpPr>
              <a:spLocks noChangeArrowheads="1"/>
            </p:cNvSpPr>
            <p:nvPr/>
          </p:nvSpPr>
          <p:spPr bwMode="auto">
            <a:xfrm>
              <a:off x="5385" y="8235"/>
              <a:ext cx="1248"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altLang="zh-CN" sz="2400" b="1" i="1" dirty="0" err="1">
                  <a:effectLst>
                    <a:outerShdw blurRad="38100" dist="38100" dir="2700000" algn="tl">
                      <a:srgbClr val="FFFFFF"/>
                    </a:outerShdw>
                  </a:effectLst>
                  <a:latin typeface="Arial" panose="020B0604020202020204" pitchFamily="34" charset="0"/>
                </a:rPr>
                <a:t>n</a:t>
              </a:r>
              <a:r>
                <a:rPr lang="en-US" altLang="zh-CN" sz="2400" b="1" i="1" baseline="30000" dirty="0" err="1">
                  <a:effectLst>
                    <a:outerShdw blurRad="38100" dist="38100" dir="2700000" algn="tl">
                      <a:srgbClr val="FFFFFF"/>
                    </a:outerShdw>
                  </a:effectLst>
                  <a:latin typeface="Arial" panose="020B0604020202020204" pitchFamily="34" charset="0"/>
                </a:rPr>
                <a:t>log</a:t>
              </a:r>
              <a:r>
                <a:rPr lang="en-US" altLang="zh-CN" sz="2400" b="1" i="1" baseline="10000" dirty="0" err="1">
                  <a:effectLst>
                    <a:outerShdw blurRad="38100" dist="38100" dir="2700000" algn="tl">
                      <a:srgbClr val="FFFFFF"/>
                    </a:outerShdw>
                  </a:effectLst>
                  <a:latin typeface="Arial" panose="020B0604020202020204" pitchFamily="34" charset="0"/>
                </a:rPr>
                <a:t>b</a:t>
              </a:r>
              <a:r>
                <a:rPr lang="en-US" altLang="zh-CN" sz="2400" b="1" i="1" baseline="30000" dirty="0" err="1">
                  <a:effectLst>
                    <a:outerShdw blurRad="38100" dist="38100" dir="2700000" algn="tl">
                      <a:srgbClr val="FFFFFF"/>
                    </a:outerShdw>
                  </a:effectLst>
                  <a:latin typeface="Arial" panose="020B0604020202020204" pitchFamily="34" charset="0"/>
                </a:rPr>
                <a:t>a</a:t>
              </a:r>
              <a:r>
                <a:rPr lang="en-US" altLang="zh-CN" sz="2400" b="1" i="1" baseline="30000" dirty="0">
                  <a:effectLst>
                    <a:outerShdw blurRad="38100" dist="38100" dir="2700000" algn="tl">
                      <a:srgbClr val="FFFFFF"/>
                    </a:outerShdw>
                  </a:effectLst>
                  <a:latin typeface="Arial" panose="020B0604020202020204" pitchFamily="34" charset="0"/>
                </a:rPr>
                <a:t> </a:t>
              </a:r>
              <a:endParaRPr lang="en-US" altLang="zh-CN" sz="2400" b="1" dirty="0">
                <a:latin typeface="Arial" panose="020B0604020202020204" pitchFamily="34" charset="0"/>
              </a:endParaRPr>
            </a:p>
          </p:txBody>
        </p:sp>
        <p:sp>
          <p:nvSpPr>
            <p:cNvPr id="15388" name="Rectangle 61"/>
            <p:cNvSpPr>
              <a:spLocks noChangeArrowheads="1"/>
            </p:cNvSpPr>
            <p:nvPr/>
          </p:nvSpPr>
          <p:spPr bwMode="auto">
            <a:xfrm>
              <a:off x="4578" y="8175"/>
              <a:ext cx="43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latin typeface="Times New Roman" panose="02020603050405020304" pitchFamily="18" charset="0"/>
                </a:rPr>
                <a:t>O</a:t>
              </a:r>
              <a:endParaRPr lang="en-US" altLang="zh-CN" sz="4400" b="1"/>
            </a:p>
          </p:txBody>
        </p:sp>
        <p:sp>
          <p:nvSpPr>
            <p:cNvPr id="15391" name="Rectangle 64"/>
            <p:cNvSpPr>
              <a:spLocks noChangeArrowheads="1"/>
            </p:cNvSpPr>
            <p:nvPr/>
          </p:nvSpPr>
          <p:spPr bwMode="auto">
            <a:xfrm>
              <a:off x="5293" y="7215"/>
              <a:ext cx="33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dirty="0">
                  <a:latin typeface="Times New Roman" panose="02020603050405020304" pitchFamily="18" charset="0"/>
                </a:rPr>
                <a:t>n</a:t>
              </a:r>
              <a:endParaRPr lang="en-US" altLang="zh-CN" sz="4400" b="1" dirty="0"/>
            </a:p>
          </p:txBody>
        </p:sp>
        <p:sp>
          <p:nvSpPr>
            <p:cNvPr id="15392" name="Rectangle 65"/>
            <p:cNvSpPr>
              <a:spLocks noChangeArrowheads="1"/>
            </p:cNvSpPr>
            <p:nvPr/>
          </p:nvSpPr>
          <p:spPr bwMode="auto">
            <a:xfrm>
              <a:off x="4578" y="7215"/>
              <a:ext cx="43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dirty="0">
                  <a:latin typeface="Times New Roman" panose="02020603050405020304" pitchFamily="18" charset="0"/>
                </a:rPr>
                <a:t>O</a:t>
              </a:r>
              <a:endParaRPr lang="en-US" altLang="zh-CN" sz="4400" b="1" dirty="0"/>
            </a:p>
          </p:txBody>
        </p:sp>
        <p:sp>
          <p:nvSpPr>
            <p:cNvPr id="15393" name="Rectangle 66"/>
            <p:cNvSpPr>
              <a:spLocks noChangeArrowheads="1"/>
            </p:cNvSpPr>
            <p:nvPr/>
          </p:nvSpPr>
          <p:spPr bwMode="auto">
            <a:xfrm>
              <a:off x="3040" y="8175"/>
              <a:ext cx="333"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latin typeface="Times New Roman" panose="02020603050405020304" pitchFamily="18" charset="0"/>
                </a:rPr>
                <a:t>n</a:t>
              </a:r>
              <a:endParaRPr lang="en-US" altLang="zh-CN" sz="4400" b="1"/>
            </a:p>
          </p:txBody>
        </p:sp>
        <p:sp>
          <p:nvSpPr>
            <p:cNvPr id="15394" name="Rectangle 67"/>
            <p:cNvSpPr>
              <a:spLocks noChangeArrowheads="1"/>
            </p:cNvSpPr>
            <p:nvPr/>
          </p:nvSpPr>
          <p:spPr bwMode="auto">
            <a:xfrm>
              <a:off x="2368" y="8175"/>
              <a:ext cx="367"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latin typeface="Times New Roman" panose="02020603050405020304" pitchFamily="18" charset="0"/>
                </a:rPr>
                <a:t>T</a:t>
              </a:r>
              <a:endParaRPr lang="en-US" altLang="zh-CN" sz="4400" b="1"/>
            </a:p>
          </p:txBody>
        </p:sp>
        <p:sp>
          <p:nvSpPr>
            <p:cNvPr id="15395" name="Rectangle 68"/>
            <p:cNvSpPr>
              <a:spLocks noChangeArrowheads="1"/>
            </p:cNvSpPr>
            <p:nvPr/>
          </p:nvSpPr>
          <p:spPr bwMode="auto">
            <a:xfrm>
              <a:off x="6125" y="7338"/>
              <a:ext cx="12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i="1" dirty="0">
                  <a:latin typeface="Times New Roman" panose="02020603050405020304" pitchFamily="18" charset="0"/>
                </a:rPr>
                <a:t>b</a:t>
              </a:r>
              <a:endParaRPr lang="en-US" altLang="zh-CN" sz="4400" b="1" dirty="0"/>
            </a:p>
          </p:txBody>
        </p:sp>
        <p:sp>
          <p:nvSpPr>
            <p:cNvPr id="15397" name="Rectangle 70"/>
            <p:cNvSpPr>
              <a:spLocks noChangeArrowheads="1"/>
            </p:cNvSpPr>
            <p:nvPr/>
          </p:nvSpPr>
          <p:spPr bwMode="auto">
            <a:xfrm>
              <a:off x="5060" y="9150"/>
              <a:ext cx="2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Times New Roman" panose="02020603050405020304" pitchFamily="18" charset="0"/>
                </a:rPr>
                <a:t>(</a:t>
              </a:r>
              <a:endParaRPr lang="en-US" altLang="zh-CN" sz="4400" b="1"/>
            </a:p>
          </p:txBody>
        </p:sp>
        <p:sp>
          <p:nvSpPr>
            <p:cNvPr id="15398" name="Rectangle 71"/>
            <p:cNvSpPr>
              <a:spLocks noChangeArrowheads="1"/>
            </p:cNvSpPr>
            <p:nvPr/>
          </p:nvSpPr>
          <p:spPr bwMode="auto">
            <a:xfrm>
              <a:off x="7795" y="8175"/>
              <a:ext cx="2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Times New Roman" panose="02020603050405020304" pitchFamily="18" charset="0"/>
                </a:rPr>
                <a:t>)</a:t>
              </a:r>
              <a:endParaRPr lang="en-US" altLang="zh-CN" sz="4400" b="1"/>
            </a:p>
          </p:txBody>
        </p:sp>
        <p:sp>
          <p:nvSpPr>
            <p:cNvPr id="15399" name="Rectangle 72"/>
            <p:cNvSpPr>
              <a:spLocks noChangeArrowheads="1"/>
            </p:cNvSpPr>
            <p:nvPr/>
          </p:nvSpPr>
          <p:spPr bwMode="auto">
            <a:xfrm>
              <a:off x="6575" y="8175"/>
              <a:ext cx="977"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dirty="0" smtClean="0">
                  <a:latin typeface="Times New Roman" panose="02020603050405020304" pitchFamily="18" charset="0"/>
                </a:rPr>
                <a:t>log</a:t>
              </a:r>
              <a:r>
                <a:rPr lang="en-US" altLang="zh-CN" sz="3000" b="1" baseline="-25000" dirty="0" smtClean="0">
                  <a:latin typeface="Times New Roman" panose="02020603050405020304" pitchFamily="18" charset="0"/>
                </a:rPr>
                <a:t>2</a:t>
              </a:r>
              <a:endParaRPr lang="en-US" altLang="zh-CN" sz="4400" b="1" baseline="-25000" dirty="0"/>
            </a:p>
          </p:txBody>
        </p:sp>
        <p:sp>
          <p:nvSpPr>
            <p:cNvPr id="15400" name="Rectangle 73"/>
            <p:cNvSpPr>
              <a:spLocks noChangeArrowheads="1"/>
            </p:cNvSpPr>
            <p:nvPr/>
          </p:nvSpPr>
          <p:spPr bwMode="auto">
            <a:xfrm>
              <a:off x="5060" y="8175"/>
              <a:ext cx="2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Times New Roman" panose="02020603050405020304" pitchFamily="18" charset="0"/>
                </a:rPr>
                <a:t>(</a:t>
              </a:r>
              <a:endParaRPr lang="en-US" altLang="zh-CN" sz="4400" b="1"/>
            </a:p>
          </p:txBody>
        </p:sp>
        <p:sp>
          <p:nvSpPr>
            <p:cNvPr id="15401" name="Rectangle 74"/>
            <p:cNvSpPr>
              <a:spLocks noChangeArrowheads="1"/>
            </p:cNvSpPr>
            <p:nvPr/>
          </p:nvSpPr>
          <p:spPr bwMode="auto">
            <a:xfrm>
              <a:off x="6628" y="7215"/>
              <a:ext cx="2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Times New Roman" panose="02020603050405020304" pitchFamily="18" charset="0"/>
                </a:rPr>
                <a:t>)</a:t>
              </a:r>
              <a:endParaRPr lang="en-US" altLang="zh-CN" sz="4400" b="1"/>
            </a:p>
          </p:txBody>
        </p:sp>
        <p:sp>
          <p:nvSpPr>
            <p:cNvPr id="15402" name="Rectangle 75"/>
            <p:cNvSpPr>
              <a:spLocks noChangeArrowheads="1"/>
            </p:cNvSpPr>
            <p:nvPr/>
          </p:nvSpPr>
          <p:spPr bwMode="auto">
            <a:xfrm>
              <a:off x="5060" y="7215"/>
              <a:ext cx="2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dirty="0">
                  <a:latin typeface="Times New Roman" panose="02020603050405020304" pitchFamily="18" charset="0"/>
                </a:rPr>
                <a:t>(</a:t>
              </a:r>
              <a:endParaRPr lang="en-US" altLang="zh-CN" sz="4400" b="1" dirty="0"/>
            </a:p>
          </p:txBody>
        </p:sp>
        <p:sp>
          <p:nvSpPr>
            <p:cNvPr id="15403" name="Rectangle 76"/>
            <p:cNvSpPr>
              <a:spLocks noChangeArrowheads="1"/>
            </p:cNvSpPr>
            <p:nvPr/>
          </p:nvSpPr>
          <p:spPr bwMode="auto">
            <a:xfrm>
              <a:off x="3373" y="8175"/>
              <a:ext cx="2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Times New Roman" panose="02020603050405020304" pitchFamily="18" charset="0"/>
                </a:rPr>
                <a:t>)</a:t>
              </a:r>
              <a:endParaRPr lang="en-US" altLang="zh-CN" sz="4400" b="1"/>
            </a:p>
          </p:txBody>
        </p:sp>
        <p:sp>
          <p:nvSpPr>
            <p:cNvPr id="15404" name="Rectangle 77"/>
            <p:cNvSpPr>
              <a:spLocks noChangeArrowheads="1"/>
            </p:cNvSpPr>
            <p:nvPr/>
          </p:nvSpPr>
          <p:spPr bwMode="auto">
            <a:xfrm>
              <a:off x="2808" y="8175"/>
              <a:ext cx="2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Times New Roman" panose="02020603050405020304" pitchFamily="18" charset="0"/>
                </a:rPr>
                <a:t>(</a:t>
              </a:r>
              <a:endParaRPr lang="en-US" altLang="zh-CN" sz="4400" b="1"/>
            </a:p>
          </p:txBody>
        </p:sp>
        <p:sp>
          <p:nvSpPr>
            <p:cNvPr id="15405" name="Rectangle 78"/>
            <p:cNvSpPr>
              <a:spLocks noChangeArrowheads="1"/>
            </p:cNvSpPr>
            <p:nvPr/>
          </p:nvSpPr>
          <p:spPr bwMode="auto">
            <a:xfrm>
              <a:off x="5640" y="7160"/>
              <a:ext cx="435"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dirty="0">
                  <a:latin typeface="Times New Roman" panose="02020603050405020304" pitchFamily="18" charset="0"/>
                </a:rPr>
                <a:t>log</a:t>
              </a:r>
              <a:endParaRPr lang="en-US" altLang="zh-CN" sz="4400" b="1" dirty="0"/>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linds(horizontal)">
                                      <p:cBhvr>
                                        <p:cTn id="7" dur="500"/>
                                        <p:tgtEl>
                                          <p:spTgt spid="153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blinds(horizontal)">
                                      <p:cBhvr>
                                        <p:cTn id="12" dur="500"/>
                                        <p:tgtEl>
                                          <p:spTgt spid="153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691680" y="50721"/>
            <a:ext cx="583264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defRPr kumimoji="1" sz="4400" b="1">
                <a:solidFill>
                  <a:srgbClr val="A50021"/>
                </a:solidFill>
                <a:latin typeface="黑体" panose="02010609060101010101" pitchFamily="49" charset="-122"/>
                <a:ea typeface="黑体" panose="02010609060101010101" pitchFamily="49" charset="-122"/>
              </a:defRPr>
            </a:lvl1pPr>
          </a:lstStyle>
          <a:p>
            <a:pPr algn="ctr"/>
            <a:r>
              <a:rPr lang="zh-CN" altLang="en-US" sz="4000" dirty="0">
                <a:solidFill>
                  <a:schemeClr val="bg1"/>
                </a:solidFill>
              </a:rPr>
              <a:t>典型分治法的时间复杂度</a:t>
            </a:r>
            <a:endParaRPr lang="zh-CN" altLang="en-US" sz="4000" dirty="0">
              <a:solidFill>
                <a:schemeClr val="bg1"/>
              </a:solidFill>
            </a:endParaRPr>
          </a:p>
        </p:txBody>
      </p:sp>
      <p:sp>
        <p:nvSpPr>
          <p:cNvPr id="16387" name="Text Box 3"/>
          <p:cNvSpPr txBox="1">
            <a:spLocks noChangeArrowheads="1"/>
          </p:cNvSpPr>
          <p:nvPr/>
        </p:nvSpPr>
        <p:spPr bwMode="auto">
          <a:xfrm>
            <a:off x="314256" y="1188664"/>
            <a:ext cx="8064376" cy="219138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lIns="0" tIns="10800" rIns="0" bIns="10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Times New Roman" panose="02020603050405020304" pitchFamily="18" charset="0"/>
              </a:rPr>
              <a:t>子问题的输入规模大致相等且一分为二，则分治法的计算时间可表示为：</a:t>
            </a:r>
            <a:endParaRPr lang="zh-CN" altLang="en-US" sz="2400" b="1" dirty="0">
              <a:latin typeface="Times New Roman" panose="02020603050405020304" pitchFamily="18" charset="0"/>
            </a:endParaRPr>
          </a:p>
          <a:p>
            <a:pPr eaLnBrk="1" hangingPunct="1"/>
            <a:endParaRPr lang="zh-CN" altLang="en-US" sz="900" b="1" dirty="0">
              <a:latin typeface="Times New Roman" panose="02020603050405020304" pitchFamily="18" charset="0"/>
            </a:endParaRPr>
          </a:p>
          <a:p>
            <a:pPr eaLnBrk="1" hangingPunct="1"/>
            <a:r>
              <a:rPr lang="zh-CN" altLang="en-US" sz="2800" b="1" dirty="0">
                <a:latin typeface="Times New Roman" panose="02020603050405020304" pitchFamily="18" charset="0"/>
              </a:rPr>
              <a:t>                 </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n</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n</a:t>
            </a:r>
            <a:r>
              <a:rPr lang="zh-CN" altLang="en-US" sz="2800" b="1" dirty="0">
                <a:latin typeface="Times New Roman" panose="02020603050405020304" pitchFamily="18" charset="0"/>
              </a:rPr>
              <a:t>足够小</a:t>
            </a:r>
            <a:endParaRPr lang="zh-CN" altLang="en-US" sz="2800" b="1" dirty="0">
              <a:latin typeface="Times New Roman" panose="02020603050405020304" pitchFamily="18" charset="0"/>
            </a:endParaRPr>
          </a:p>
          <a:p>
            <a:pPr eaLnBrk="1" hangingPunct="1"/>
            <a:r>
              <a:rPr lang="zh-CN" altLang="en-US" sz="2800" b="1" dirty="0">
                <a:latin typeface="Times New Roman" panose="02020603050405020304" pitchFamily="18" charset="0"/>
              </a:rPr>
              <a:t>   </a:t>
            </a:r>
            <a:r>
              <a:rPr lang="en-US" altLang="zh-CN" sz="2800" b="1" dirty="0">
                <a:latin typeface="Times New Roman" panose="02020603050405020304" pitchFamily="18" charset="0"/>
              </a:rPr>
              <a:t>T(</a:t>
            </a:r>
            <a:r>
              <a:rPr lang="en-US" altLang="zh-CN" sz="2800" b="1" i="1" dirty="0">
                <a:latin typeface="Times New Roman" panose="02020603050405020304" pitchFamily="18" charset="0"/>
              </a:rPr>
              <a:t>n</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eaLnBrk="1" hangingPunct="1"/>
            <a:r>
              <a:rPr lang="en-US" altLang="zh-CN" sz="2800" b="1" dirty="0">
                <a:latin typeface="Times New Roman" panose="02020603050405020304" pitchFamily="18" charset="0"/>
              </a:rPr>
              <a:t>                 2T(</a:t>
            </a:r>
            <a:r>
              <a:rPr lang="en-US" altLang="zh-CN" sz="2800" b="1" i="1" dirty="0">
                <a:latin typeface="Times New Roman" panose="02020603050405020304" pitchFamily="18" charset="0"/>
              </a:rPr>
              <a:t>n</a:t>
            </a:r>
            <a:r>
              <a:rPr lang="en-US" altLang="zh-CN" sz="2800" b="1" dirty="0">
                <a:latin typeface="Times New Roman" panose="02020603050405020304" pitchFamily="18" charset="0"/>
              </a:rPr>
              <a:t>/2)+</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n</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16388" name="AutoShape 4"/>
          <p:cNvSpPr/>
          <p:nvPr/>
        </p:nvSpPr>
        <p:spPr bwMode="auto">
          <a:xfrm>
            <a:off x="1465625" y="2105427"/>
            <a:ext cx="215900" cy="1152525"/>
          </a:xfrm>
          <a:prstGeom prst="leftBrace">
            <a:avLst>
              <a:gd name="adj1" fmla="val 44485"/>
              <a:gd name="adj2" fmla="val 50000"/>
            </a:avLst>
          </a:prstGeom>
          <a:noFill/>
          <a:ln w="25400">
            <a:solidFill>
              <a:schemeClr val="tx1"/>
            </a:solidFill>
            <a:rou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6389" name="Text Box 5"/>
          <p:cNvSpPr txBox="1">
            <a:spLocks noChangeArrowheads="1"/>
          </p:cNvSpPr>
          <p:nvPr/>
        </p:nvSpPr>
        <p:spPr bwMode="auto">
          <a:xfrm>
            <a:off x="206645" y="3666366"/>
            <a:ext cx="8280400" cy="112903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10800" rIns="0" bIns="10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000099"/>
                </a:solidFill>
                <a:latin typeface="Times New Roman" panose="02020603050405020304" pitchFamily="18" charset="0"/>
              </a:rPr>
              <a:t>说明：</a:t>
            </a:r>
            <a:r>
              <a:rPr lang="en-US" altLang="zh-CN" sz="2400" b="1" dirty="0">
                <a:solidFill>
                  <a:srgbClr val="000099"/>
                </a:solidFill>
                <a:latin typeface="Times New Roman" panose="02020603050405020304" pitchFamily="18" charset="0"/>
              </a:rPr>
              <a:t>T(</a:t>
            </a:r>
            <a:r>
              <a:rPr lang="en-US" altLang="zh-CN" sz="2400" b="1" i="1" dirty="0">
                <a:solidFill>
                  <a:srgbClr val="000099"/>
                </a:solidFill>
                <a:latin typeface="Times New Roman" panose="02020603050405020304" pitchFamily="18" charset="0"/>
              </a:rPr>
              <a:t>n</a:t>
            </a:r>
            <a:r>
              <a:rPr lang="en-US" altLang="zh-CN" sz="2400" b="1" dirty="0">
                <a:solidFill>
                  <a:srgbClr val="000099"/>
                </a:solidFill>
                <a:latin typeface="Times New Roman" panose="02020603050405020304" pitchFamily="18" charset="0"/>
              </a:rPr>
              <a:t>)</a:t>
            </a:r>
            <a:r>
              <a:rPr lang="zh-CN" altLang="en-US" sz="2400" b="1" dirty="0">
                <a:solidFill>
                  <a:srgbClr val="000099"/>
                </a:solidFill>
                <a:latin typeface="Times New Roman" panose="02020603050405020304" pitchFamily="18" charset="0"/>
              </a:rPr>
              <a:t>式输入规模为 </a:t>
            </a:r>
            <a:r>
              <a:rPr lang="en-US" altLang="zh-CN" sz="2400" b="1" i="1" dirty="0">
                <a:solidFill>
                  <a:srgbClr val="000099"/>
                </a:solidFill>
                <a:latin typeface="Times New Roman" panose="02020603050405020304" pitchFamily="18" charset="0"/>
              </a:rPr>
              <a:t>n </a:t>
            </a:r>
            <a:r>
              <a:rPr lang="zh-CN" altLang="en-US" sz="2400" b="1" dirty="0">
                <a:solidFill>
                  <a:srgbClr val="000099"/>
                </a:solidFill>
                <a:latin typeface="Times New Roman" panose="02020603050405020304" pitchFamily="18" charset="0"/>
              </a:rPr>
              <a:t>的分治法的计算时间；</a:t>
            </a:r>
            <a:endParaRPr lang="zh-CN" altLang="en-US" sz="2400" b="1" dirty="0">
              <a:solidFill>
                <a:srgbClr val="000099"/>
              </a:solidFill>
              <a:latin typeface="Times New Roman" panose="02020603050405020304" pitchFamily="18" charset="0"/>
            </a:endParaRPr>
          </a:p>
          <a:p>
            <a:pPr eaLnBrk="1" hangingPunct="1"/>
            <a:r>
              <a:rPr lang="zh-CN" altLang="en-US" sz="2400" b="1" dirty="0">
                <a:solidFill>
                  <a:srgbClr val="000099"/>
                </a:solidFill>
                <a:latin typeface="Times New Roman" panose="02020603050405020304" pitchFamily="18" charset="0"/>
              </a:rPr>
              <a:t>             </a:t>
            </a:r>
            <a:r>
              <a:rPr lang="en-US" altLang="zh-CN" sz="2400" b="1" i="1" dirty="0">
                <a:solidFill>
                  <a:srgbClr val="000099"/>
                </a:solidFill>
                <a:latin typeface="Times New Roman" panose="02020603050405020304" pitchFamily="18" charset="0"/>
              </a:rPr>
              <a:t>g</a:t>
            </a:r>
            <a:r>
              <a:rPr lang="en-US" altLang="zh-CN" sz="2400" b="1" dirty="0">
                <a:solidFill>
                  <a:srgbClr val="000099"/>
                </a:solidFill>
                <a:latin typeface="Times New Roman" panose="02020603050405020304" pitchFamily="18" charset="0"/>
              </a:rPr>
              <a:t>(</a:t>
            </a:r>
            <a:r>
              <a:rPr lang="en-US" altLang="zh-CN" sz="2400" b="1" i="1" dirty="0">
                <a:solidFill>
                  <a:srgbClr val="000099"/>
                </a:solidFill>
                <a:latin typeface="Times New Roman" panose="02020603050405020304" pitchFamily="18" charset="0"/>
              </a:rPr>
              <a:t>n</a:t>
            </a:r>
            <a:r>
              <a:rPr lang="en-US" altLang="zh-CN" sz="2400" b="1" dirty="0">
                <a:solidFill>
                  <a:srgbClr val="000099"/>
                </a:solidFill>
                <a:latin typeface="Times New Roman" panose="02020603050405020304" pitchFamily="18" charset="0"/>
              </a:rPr>
              <a:t>)</a:t>
            </a:r>
            <a:r>
              <a:rPr lang="zh-CN" altLang="en-US" sz="2400" b="1" dirty="0">
                <a:solidFill>
                  <a:srgbClr val="000099"/>
                </a:solidFill>
                <a:latin typeface="Times New Roman" panose="02020603050405020304" pitchFamily="18" charset="0"/>
              </a:rPr>
              <a:t>是对足够小的 </a:t>
            </a:r>
            <a:r>
              <a:rPr lang="en-US" altLang="zh-CN" sz="2400" b="1" i="1" dirty="0">
                <a:solidFill>
                  <a:srgbClr val="000099"/>
                </a:solidFill>
                <a:latin typeface="Times New Roman" panose="02020603050405020304" pitchFamily="18" charset="0"/>
              </a:rPr>
              <a:t>n </a:t>
            </a:r>
            <a:r>
              <a:rPr lang="zh-CN" altLang="en-US" sz="2400" b="1" dirty="0">
                <a:solidFill>
                  <a:srgbClr val="000099"/>
                </a:solidFill>
                <a:latin typeface="Times New Roman" panose="02020603050405020304" pitchFamily="18" charset="0"/>
              </a:rPr>
              <a:t>直接求解的时间；</a:t>
            </a:r>
            <a:endParaRPr lang="zh-CN" altLang="en-US" sz="2400" b="1" dirty="0">
              <a:solidFill>
                <a:srgbClr val="000099"/>
              </a:solidFill>
              <a:latin typeface="Times New Roman" panose="02020603050405020304" pitchFamily="18" charset="0"/>
            </a:endParaRPr>
          </a:p>
          <a:p>
            <a:pPr eaLnBrk="1" hangingPunct="1"/>
            <a:r>
              <a:rPr lang="zh-CN" altLang="en-US" sz="2400" b="1" dirty="0">
                <a:solidFill>
                  <a:srgbClr val="000099"/>
                </a:solidFill>
                <a:latin typeface="Times New Roman" panose="02020603050405020304" pitchFamily="18" charset="0"/>
              </a:rPr>
              <a:t>             </a:t>
            </a:r>
            <a:r>
              <a:rPr lang="en-US" altLang="zh-CN" sz="2400" b="1" i="1" dirty="0">
                <a:solidFill>
                  <a:srgbClr val="000099"/>
                </a:solidFill>
                <a:latin typeface="Times New Roman" panose="02020603050405020304" pitchFamily="18" charset="0"/>
              </a:rPr>
              <a:t>f</a:t>
            </a:r>
            <a:r>
              <a:rPr lang="en-US" altLang="zh-CN" sz="2400" b="1" dirty="0">
                <a:solidFill>
                  <a:srgbClr val="000099"/>
                </a:solidFill>
                <a:latin typeface="Times New Roman" panose="02020603050405020304" pitchFamily="18" charset="0"/>
              </a:rPr>
              <a:t>(</a:t>
            </a:r>
            <a:r>
              <a:rPr lang="en-US" altLang="zh-CN" sz="2400" b="1" i="1" dirty="0">
                <a:solidFill>
                  <a:srgbClr val="000099"/>
                </a:solidFill>
                <a:latin typeface="Times New Roman" panose="02020603050405020304" pitchFamily="18" charset="0"/>
              </a:rPr>
              <a:t>n</a:t>
            </a:r>
            <a:r>
              <a:rPr lang="en-US" altLang="zh-CN" sz="2400" b="1" dirty="0">
                <a:solidFill>
                  <a:srgbClr val="000099"/>
                </a:solidFill>
                <a:latin typeface="Times New Roman" panose="02020603050405020304" pitchFamily="18" charset="0"/>
              </a:rPr>
              <a:t>)</a:t>
            </a:r>
            <a:r>
              <a:rPr lang="zh-CN" altLang="en-US" sz="2400" b="1" dirty="0">
                <a:solidFill>
                  <a:srgbClr val="000099"/>
                </a:solidFill>
                <a:latin typeface="Times New Roman" panose="02020603050405020304" pitchFamily="18" charset="0"/>
              </a:rPr>
              <a:t>是</a:t>
            </a:r>
            <a:r>
              <a:rPr lang="en-US" altLang="zh-CN" sz="2400" b="1" dirty="0">
                <a:solidFill>
                  <a:srgbClr val="000099"/>
                </a:solidFill>
                <a:latin typeface="Times New Roman" panose="02020603050405020304" pitchFamily="18" charset="0"/>
                <a:ea typeface="楷体_GB2312" pitchFamily="49" charset="-122"/>
              </a:rPr>
              <a:t>Merge</a:t>
            </a:r>
            <a:r>
              <a:rPr lang="zh-CN" altLang="en-US" sz="2400" b="1" dirty="0">
                <a:solidFill>
                  <a:srgbClr val="000099"/>
                </a:solidFill>
                <a:latin typeface="Times New Roman" panose="02020603050405020304" pitchFamily="18" charset="0"/>
              </a:rPr>
              <a:t>的计算时间。</a:t>
            </a:r>
            <a:endParaRPr lang="zh-CN" altLang="en-US" sz="2400" b="1" dirty="0">
              <a:solidFill>
                <a:srgbClr val="000099"/>
              </a:solidFill>
              <a:latin typeface="Times New Roman" panose="02020603050405020304" pitchFamily="18" charset="0"/>
            </a:endParaRPr>
          </a:p>
        </p:txBody>
      </p:sp>
      <p:sp>
        <p:nvSpPr>
          <p:cNvPr id="6" name="AutoShape 35"/>
          <p:cNvSpPr>
            <a:spLocks noChangeAspect="1" noChangeArrowheads="1" noTextEdit="1"/>
          </p:cNvSpPr>
          <p:nvPr/>
        </p:nvSpPr>
        <p:spPr bwMode="auto">
          <a:xfrm>
            <a:off x="663885" y="4806205"/>
            <a:ext cx="5491163"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Rectangle 37"/>
          <p:cNvSpPr>
            <a:spLocks noChangeArrowheads="1"/>
          </p:cNvSpPr>
          <p:nvPr/>
        </p:nvSpPr>
        <p:spPr bwMode="auto">
          <a:xfrm>
            <a:off x="1911660" y="5914280"/>
            <a:ext cx="188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Symbol" panose="05050102010706020507" pitchFamily="18" charset="2"/>
              </a:rPr>
              <a:t>ï</a:t>
            </a:r>
            <a:endParaRPr lang="en-US" altLang="zh-CN" sz="4400" b="1"/>
          </a:p>
        </p:txBody>
      </p:sp>
      <p:sp>
        <p:nvSpPr>
          <p:cNvPr id="8" name="Rectangle 38"/>
          <p:cNvSpPr>
            <a:spLocks noChangeArrowheads="1"/>
          </p:cNvSpPr>
          <p:nvPr/>
        </p:nvSpPr>
        <p:spPr bwMode="auto">
          <a:xfrm>
            <a:off x="1911660" y="6255593"/>
            <a:ext cx="188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Symbol" panose="05050102010706020507" pitchFamily="18" charset="2"/>
              </a:rPr>
              <a:t>î</a:t>
            </a:r>
            <a:endParaRPr lang="en-US" altLang="zh-CN" sz="4400" b="1"/>
          </a:p>
        </p:txBody>
      </p:sp>
      <p:sp>
        <p:nvSpPr>
          <p:cNvPr id="9" name="Rectangle 39"/>
          <p:cNvSpPr>
            <a:spLocks noChangeArrowheads="1"/>
          </p:cNvSpPr>
          <p:nvPr/>
        </p:nvSpPr>
        <p:spPr bwMode="auto">
          <a:xfrm>
            <a:off x="1911660" y="5214193"/>
            <a:ext cx="188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Symbol" panose="05050102010706020507" pitchFamily="18" charset="2"/>
              </a:rPr>
              <a:t>ï</a:t>
            </a:r>
            <a:endParaRPr lang="en-US" altLang="zh-CN" sz="4400" b="1"/>
          </a:p>
        </p:txBody>
      </p:sp>
      <p:sp>
        <p:nvSpPr>
          <p:cNvPr id="10" name="Rectangle 40"/>
          <p:cNvSpPr>
            <a:spLocks noChangeArrowheads="1"/>
          </p:cNvSpPr>
          <p:nvPr/>
        </p:nvSpPr>
        <p:spPr bwMode="auto">
          <a:xfrm>
            <a:off x="1911660" y="5555505"/>
            <a:ext cx="188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Symbol" panose="05050102010706020507" pitchFamily="18" charset="2"/>
              </a:rPr>
              <a:t>í</a:t>
            </a:r>
            <a:endParaRPr lang="en-US" altLang="zh-CN" sz="4400" b="1"/>
          </a:p>
        </p:txBody>
      </p:sp>
      <p:sp>
        <p:nvSpPr>
          <p:cNvPr id="11" name="Rectangle 41"/>
          <p:cNvSpPr>
            <a:spLocks noChangeArrowheads="1"/>
          </p:cNvSpPr>
          <p:nvPr/>
        </p:nvSpPr>
        <p:spPr bwMode="auto">
          <a:xfrm>
            <a:off x="1911660" y="4855418"/>
            <a:ext cx="188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Symbol" panose="05050102010706020507" pitchFamily="18" charset="2"/>
              </a:rPr>
              <a:t>ì</a:t>
            </a:r>
            <a:endParaRPr lang="en-US" altLang="zh-CN" sz="4400" b="1"/>
          </a:p>
        </p:txBody>
      </p:sp>
      <p:sp>
        <p:nvSpPr>
          <p:cNvPr id="12" name="Rectangle 42"/>
          <p:cNvSpPr>
            <a:spLocks noChangeArrowheads="1"/>
          </p:cNvSpPr>
          <p:nvPr/>
        </p:nvSpPr>
        <p:spPr bwMode="auto">
          <a:xfrm>
            <a:off x="4849155" y="6210135"/>
            <a:ext cx="28191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a:latin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rPr>
              <a:t>(</a:t>
            </a:r>
            <a:r>
              <a:rPr lang="en-US" altLang="zh-CN" sz="2400" b="1" i="1" dirty="0" smtClean="0">
                <a:effectLst>
                  <a:outerShdw blurRad="38100" dist="38100" dir="2700000" algn="tl">
                    <a:srgbClr val="FFFFFF"/>
                  </a:outerShdw>
                </a:effectLst>
                <a:latin typeface="Arial" panose="020B0604020202020204" pitchFamily="34" charset="0"/>
              </a:rPr>
              <a:t>n</a:t>
            </a:r>
            <a:r>
              <a:rPr lang="en-US" altLang="zh-CN" sz="2400" b="1" i="1" dirty="0" smtClean="0">
                <a:latin typeface="Times New Roman" panose="02020603050405020304" pitchFamily="18" charset="0"/>
              </a:rPr>
              <a:t>)</a:t>
            </a:r>
            <a:r>
              <a:rPr lang="en-US" altLang="zh-CN" sz="2400" b="1" dirty="0" smtClean="0">
                <a:latin typeface="Symbol" panose="05050102010706020507" pitchFamily="18" charset="2"/>
              </a:rPr>
              <a:t> &lt;</a:t>
            </a:r>
            <a:r>
              <a:rPr lang="en-US" altLang="zh-CN" sz="2400" b="1" i="1" dirty="0" smtClean="0">
                <a:latin typeface="Times New Roman" panose="02020603050405020304" pitchFamily="18" charset="0"/>
              </a:rPr>
              <a:t>f(n)</a:t>
            </a:r>
            <a:endParaRPr lang="en-US" altLang="zh-CN" sz="2400" b="1" dirty="0"/>
          </a:p>
        </p:txBody>
      </p:sp>
      <p:sp>
        <p:nvSpPr>
          <p:cNvPr id="13" name="Rectangle 43"/>
          <p:cNvSpPr>
            <a:spLocks noChangeArrowheads="1"/>
          </p:cNvSpPr>
          <p:nvPr/>
        </p:nvSpPr>
        <p:spPr bwMode="auto">
          <a:xfrm>
            <a:off x="4851710" y="5571936"/>
            <a:ext cx="12006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a:latin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rPr>
              <a:t>(</a:t>
            </a:r>
            <a:r>
              <a:rPr lang="en-US" altLang="zh-CN" sz="2400" b="1" i="1" dirty="0" smtClean="0">
                <a:effectLst>
                  <a:outerShdw blurRad="38100" dist="38100" dir="2700000" algn="tl">
                    <a:srgbClr val="FFFFFF"/>
                  </a:outerShdw>
                </a:effectLst>
                <a:latin typeface="Arial" panose="020B0604020202020204" pitchFamily="34" charset="0"/>
              </a:rPr>
              <a:t>n</a:t>
            </a:r>
            <a:r>
              <a:rPr lang="en-US" altLang="zh-CN" sz="2400" b="1" i="1" dirty="0" smtClean="0">
                <a:latin typeface="Times New Roman" panose="02020603050405020304" pitchFamily="18" charset="0"/>
              </a:rPr>
              <a:t>)</a:t>
            </a:r>
            <a:r>
              <a:rPr lang="en-US" altLang="zh-CN" sz="2400" b="1" dirty="0" smtClean="0">
                <a:latin typeface="Symbol" panose="05050102010706020507" pitchFamily="18" charset="2"/>
              </a:rPr>
              <a:t>=</a:t>
            </a:r>
            <a:r>
              <a:rPr lang="en-US" altLang="zh-CN" sz="2400" b="1" i="1" dirty="0" smtClean="0">
                <a:latin typeface="Times New Roman" panose="02020603050405020304" pitchFamily="18" charset="0"/>
              </a:rPr>
              <a:t>f(n)</a:t>
            </a:r>
            <a:endParaRPr lang="en-US" altLang="zh-CN" sz="2400" b="1" dirty="0"/>
          </a:p>
        </p:txBody>
      </p:sp>
      <p:sp>
        <p:nvSpPr>
          <p:cNvPr id="14" name="Rectangle 44"/>
          <p:cNvSpPr>
            <a:spLocks noChangeArrowheads="1"/>
          </p:cNvSpPr>
          <p:nvPr/>
        </p:nvSpPr>
        <p:spPr bwMode="auto">
          <a:xfrm>
            <a:off x="4810584" y="4943286"/>
            <a:ext cx="12775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latin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rPr>
              <a:t>(</a:t>
            </a:r>
            <a:r>
              <a:rPr lang="en-US" altLang="zh-CN" sz="2400" b="1" i="1" dirty="0" smtClean="0">
                <a:effectLst>
                  <a:outerShdw blurRad="38100" dist="38100" dir="2700000" algn="tl">
                    <a:srgbClr val="FFFFFF"/>
                  </a:outerShdw>
                </a:effectLst>
                <a:latin typeface="Arial" panose="020B0604020202020204" pitchFamily="34" charset="0"/>
              </a:rPr>
              <a:t>n</a:t>
            </a:r>
            <a:r>
              <a:rPr lang="en-US" altLang="zh-CN" sz="2400" b="1" i="1" dirty="0" smtClean="0">
                <a:latin typeface="Times New Roman" panose="02020603050405020304" pitchFamily="18" charset="0"/>
              </a:rPr>
              <a:t>) </a:t>
            </a:r>
            <a:r>
              <a:rPr lang="en-US" altLang="zh-CN" sz="2400" b="1" dirty="0" smtClean="0">
                <a:latin typeface="Symbol" panose="05050102010706020507" pitchFamily="18" charset="2"/>
              </a:rPr>
              <a:t>&gt;</a:t>
            </a:r>
            <a:r>
              <a:rPr lang="en-US" altLang="zh-CN" sz="2400" b="1" i="1" dirty="0" smtClean="0">
                <a:latin typeface="Times New Roman" panose="02020603050405020304" pitchFamily="18" charset="0"/>
              </a:rPr>
              <a:t>f(n)</a:t>
            </a:r>
            <a:endParaRPr lang="en-US" altLang="zh-CN" sz="2400" b="1" dirty="0"/>
          </a:p>
        </p:txBody>
      </p:sp>
      <p:sp>
        <p:nvSpPr>
          <p:cNvPr id="15" name="Rectangle 45"/>
          <p:cNvSpPr>
            <a:spLocks noChangeArrowheads="1"/>
          </p:cNvSpPr>
          <p:nvPr/>
        </p:nvSpPr>
        <p:spPr bwMode="auto">
          <a:xfrm>
            <a:off x="1579873" y="5490418"/>
            <a:ext cx="20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Symbol" panose="05050102010706020507" pitchFamily="18" charset="2"/>
              </a:rPr>
              <a:t>=</a:t>
            </a:r>
            <a:endParaRPr lang="en-US" altLang="zh-CN" sz="4400" b="1"/>
          </a:p>
        </p:txBody>
      </p:sp>
      <p:sp>
        <p:nvSpPr>
          <p:cNvPr id="17" name="Rectangle 55"/>
          <p:cNvSpPr>
            <a:spLocks noChangeArrowheads="1"/>
          </p:cNvSpPr>
          <p:nvPr/>
        </p:nvSpPr>
        <p:spPr bwMode="auto">
          <a:xfrm>
            <a:off x="2557773" y="6152405"/>
            <a:ext cx="7261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dirty="0" smtClean="0">
                <a:latin typeface="Times New Roman" panose="02020603050405020304" pitchFamily="18" charset="0"/>
              </a:rPr>
              <a:t>f(n))</a:t>
            </a:r>
            <a:endParaRPr lang="en-US" altLang="zh-CN" sz="4400" b="1" dirty="0"/>
          </a:p>
        </p:txBody>
      </p:sp>
      <p:sp>
        <p:nvSpPr>
          <p:cNvPr id="18" name="Rectangle 56"/>
          <p:cNvSpPr>
            <a:spLocks noChangeArrowheads="1"/>
          </p:cNvSpPr>
          <p:nvPr/>
        </p:nvSpPr>
        <p:spPr bwMode="auto">
          <a:xfrm>
            <a:off x="2103748" y="6152405"/>
            <a:ext cx="274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dirty="0">
                <a:latin typeface="Times New Roman" panose="02020603050405020304" pitchFamily="18" charset="0"/>
              </a:rPr>
              <a:t>O</a:t>
            </a:r>
            <a:endParaRPr lang="en-US" altLang="zh-CN" sz="4400" b="1" dirty="0"/>
          </a:p>
        </p:txBody>
      </p:sp>
      <p:sp>
        <p:nvSpPr>
          <p:cNvPr id="19" name="Rectangle 59"/>
          <p:cNvSpPr>
            <a:spLocks noChangeArrowheads="1"/>
          </p:cNvSpPr>
          <p:nvPr/>
        </p:nvSpPr>
        <p:spPr bwMode="auto">
          <a:xfrm>
            <a:off x="3423990" y="5533280"/>
            <a:ext cx="211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dirty="0">
                <a:latin typeface="Times New Roman" panose="02020603050405020304" pitchFamily="18" charset="0"/>
              </a:rPr>
              <a:t>n</a:t>
            </a:r>
            <a:endParaRPr lang="en-US" altLang="zh-CN" sz="4400" b="1" dirty="0"/>
          </a:p>
        </p:txBody>
      </p:sp>
      <p:sp>
        <p:nvSpPr>
          <p:cNvPr id="20" name="Rectangle 60"/>
          <p:cNvSpPr>
            <a:spLocks noChangeArrowheads="1"/>
          </p:cNvSpPr>
          <p:nvPr/>
        </p:nvSpPr>
        <p:spPr bwMode="auto">
          <a:xfrm>
            <a:off x="2555776" y="5571380"/>
            <a:ext cx="1875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altLang="zh-CN" sz="2400" b="1" i="1" dirty="0" smtClean="0">
                <a:effectLst>
                  <a:outerShdw blurRad="38100" dist="38100" dir="2700000" algn="tl">
                    <a:srgbClr val="FFFFFF"/>
                  </a:outerShdw>
                </a:effectLst>
                <a:latin typeface="Arial" panose="020B0604020202020204" pitchFamily="34" charset="0"/>
              </a:rPr>
              <a:t>n</a:t>
            </a:r>
            <a:endParaRPr lang="en-US" altLang="zh-CN" sz="2400" b="1" dirty="0">
              <a:latin typeface="Arial" panose="020B0604020202020204" pitchFamily="34" charset="0"/>
            </a:endParaRPr>
          </a:p>
        </p:txBody>
      </p:sp>
      <p:sp>
        <p:nvSpPr>
          <p:cNvPr id="21" name="Rectangle 61"/>
          <p:cNvSpPr>
            <a:spLocks noChangeArrowheads="1"/>
          </p:cNvSpPr>
          <p:nvPr/>
        </p:nvSpPr>
        <p:spPr bwMode="auto">
          <a:xfrm>
            <a:off x="2103748" y="5533280"/>
            <a:ext cx="274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latin typeface="Times New Roman" panose="02020603050405020304" pitchFamily="18" charset="0"/>
              </a:rPr>
              <a:t>O</a:t>
            </a:r>
            <a:endParaRPr lang="en-US" altLang="zh-CN" sz="4400" b="1"/>
          </a:p>
        </p:txBody>
      </p:sp>
      <p:sp>
        <p:nvSpPr>
          <p:cNvPr id="22" name="Rectangle 64"/>
          <p:cNvSpPr>
            <a:spLocks noChangeArrowheads="1"/>
          </p:cNvSpPr>
          <p:nvPr/>
        </p:nvSpPr>
        <p:spPr bwMode="auto">
          <a:xfrm>
            <a:off x="2557773" y="4923680"/>
            <a:ext cx="211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dirty="0">
                <a:latin typeface="Times New Roman" panose="02020603050405020304" pitchFamily="18" charset="0"/>
              </a:rPr>
              <a:t>n</a:t>
            </a:r>
            <a:endParaRPr lang="en-US" altLang="zh-CN" sz="4400" b="1" dirty="0"/>
          </a:p>
        </p:txBody>
      </p:sp>
      <p:sp>
        <p:nvSpPr>
          <p:cNvPr id="23" name="Rectangle 65"/>
          <p:cNvSpPr>
            <a:spLocks noChangeArrowheads="1"/>
          </p:cNvSpPr>
          <p:nvPr/>
        </p:nvSpPr>
        <p:spPr bwMode="auto">
          <a:xfrm>
            <a:off x="2103748" y="4923680"/>
            <a:ext cx="274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dirty="0">
                <a:latin typeface="Times New Roman" panose="02020603050405020304" pitchFamily="18" charset="0"/>
              </a:rPr>
              <a:t>O</a:t>
            </a:r>
            <a:endParaRPr lang="en-US" altLang="zh-CN" sz="4400" b="1" dirty="0"/>
          </a:p>
        </p:txBody>
      </p:sp>
      <p:sp>
        <p:nvSpPr>
          <p:cNvPr id="24" name="Rectangle 66"/>
          <p:cNvSpPr>
            <a:spLocks noChangeArrowheads="1"/>
          </p:cNvSpPr>
          <p:nvPr/>
        </p:nvSpPr>
        <p:spPr bwMode="auto">
          <a:xfrm>
            <a:off x="1127435" y="5533280"/>
            <a:ext cx="211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latin typeface="Times New Roman" panose="02020603050405020304" pitchFamily="18" charset="0"/>
              </a:rPr>
              <a:t>n</a:t>
            </a:r>
            <a:endParaRPr lang="en-US" altLang="zh-CN" sz="4400" b="1"/>
          </a:p>
        </p:txBody>
      </p:sp>
      <p:sp>
        <p:nvSpPr>
          <p:cNvPr id="25" name="Rectangle 67"/>
          <p:cNvSpPr>
            <a:spLocks noChangeArrowheads="1"/>
          </p:cNvSpPr>
          <p:nvPr/>
        </p:nvSpPr>
        <p:spPr bwMode="auto">
          <a:xfrm>
            <a:off x="700398" y="5533280"/>
            <a:ext cx="233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latin typeface="Times New Roman" panose="02020603050405020304" pitchFamily="18" charset="0"/>
              </a:rPr>
              <a:t>T</a:t>
            </a:r>
            <a:endParaRPr lang="en-US" altLang="zh-CN" sz="4400" b="1"/>
          </a:p>
        </p:txBody>
      </p:sp>
      <p:sp>
        <p:nvSpPr>
          <p:cNvPr id="27" name="Rectangle 70"/>
          <p:cNvSpPr>
            <a:spLocks noChangeArrowheads="1"/>
          </p:cNvSpPr>
          <p:nvPr/>
        </p:nvSpPr>
        <p:spPr bwMode="auto">
          <a:xfrm>
            <a:off x="2410135" y="6152405"/>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Times New Roman" panose="02020603050405020304" pitchFamily="18" charset="0"/>
              </a:rPr>
              <a:t>(</a:t>
            </a:r>
            <a:endParaRPr lang="en-US" altLang="zh-CN" sz="4400" b="1"/>
          </a:p>
        </p:txBody>
      </p:sp>
      <p:sp>
        <p:nvSpPr>
          <p:cNvPr id="28" name="Rectangle 71"/>
          <p:cNvSpPr>
            <a:spLocks noChangeArrowheads="1"/>
          </p:cNvSpPr>
          <p:nvPr/>
        </p:nvSpPr>
        <p:spPr bwMode="auto">
          <a:xfrm>
            <a:off x="3580904" y="553328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Times New Roman" panose="02020603050405020304" pitchFamily="18" charset="0"/>
              </a:rPr>
              <a:t>)</a:t>
            </a:r>
            <a:endParaRPr lang="en-US" altLang="zh-CN" sz="4400" b="1"/>
          </a:p>
        </p:txBody>
      </p:sp>
      <p:sp>
        <p:nvSpPr>
          <p:cNvPr id="29" name="Rectangle 72"/>
          <p:cNvSpPr>
            <a:spLocks noChangeArrowheads="1"/>
          </p:cNvSpPr>
          <p:nvPr/>
        </p:nvSpPr>
        <p:spPr bwMode="auto">
          <a:xfrm>
            <a:off x="2806204" y="5533280"/>
            <a:ext cx="6203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dirty="0" smtClean="0">
                <a:latin typeface="Times New Roman" panose="02020603050405020304" pitchFamily="18" charset="0"/>
              </a:rPr>
              <a:t>log</a:t>
            </a:r>
            <a:r>
              <a:rPr lang="en-US" altLang="zh-CN" sz="3000" b="1" baseline="-25000" dirty="0" smtClean="0">
                <a:latin typeface="Times New Roman" panose="02020603050405020304" pitchFamily="18" charset="0"/>
              </a:rPr>
              <a:t>2</a:t>
            </a:r>
            <a:endParaRPr lang="en-US" altLang="zh-CN" sz="4400" b="1" baseline="-25000" dirty="0"/>
          </a:p>
        </p:txBody>
      </p:sp>
      <p:sp>
        <p:nvSpPr>
          <p:cNvPr id="30" name="Rectangle 73"/>
          <p:cNvSpPr>
            <a:spLocks noChangeArrowheads="1"/>
          </p:cNvSpPr>
          <p:nvPr/>
        </p:nvSpPr>
        <p:spPr bwMode="auto">
          <a:xfrm>
            <a:off x="2410135" y="553328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Times New Roman" panose="02020603050405020304" pitchFamily="18" charset="0"/>
              </a:rPr>
              <a:t>(</a:t>
            </a:r>
            <a:endParaRPr lang="en-US" altLang="zh-CN" sz="4400" b="1"/>
          </a:p>
        </p:txBody>
      </p:sp>
      <p:sp>
        <p:nvSpPr>
          <p:cNvPr id="31" name="Rectangle 74"/>
          <p:cNvSpPr>
            <a:spLocks noChangeArrowheads="1"/>
          </p:cNvSpPr>
          <p:nvPr/>
        </p:nvSpPr>
        <p:spPr bwMode="auto">
          <a:xfrm>
            <a:off x="2771800" y="492368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dirty="0">
                <a:latin typeface="Times New Roman" panose="02020603050405020304" pitchFamily="18" charset="0"/>
              </a:rPr>
              <a:t>)</a:t>
            </a:r>
            <a:endParaRPr lang="en-US" altLang="zh-CN" sz="4400" b="1" dirty="0"/>
          </a:p>
        </p:txBody>
      </p:sp>
      <p:sp>
        <p:nvSpPr>
          <p:cNvPr id="32" name="Rectangle 75"/>
          <p:cNvSpPr>
            <a:spLocks noChangeArrowheads="1"/>
          </p:cNvSpPr>
          <p:nvPr/>
        </p:nvSpPr>
        <p:spPr bwMode="auto">
          <a:xfrm>
            <a:off x="2410135" y="492368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dirty="0">
                <a:latin typeface="Times New Roman" panose="02020603050405020304" pitchFamily="18" charset="0"/>
              </a:rPr>
              <a:t>(</a:t>
            </a:r>
            <a:endParaRPr lang="en-US" altLang="zh-CN" sz="4400" b="1" dirty="0"/>
          </a:p>
        </p:txBody>
      </p:sp>
      <p:sp>
        <p:nvSpPr>
          <p:cNvPr id="33" name="Rectangle 76"/>
          <p:cNvSpPr>
            <a:spLocks noChangeArrowheads="1"/>
          </p:cNvSpPr>
          <p:nvPr/>
        </p:nvSpPr>
        <p:spPr bwMode="auto">
          <a:xfrm>
            <a:off x="1338573" y="553328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Times New Roman" panose="02020603050405020304" pitchFamily="18" charset="0"/>
              </a:rPr>
              <a:t>)</a:t>
            </a:r>
            <a:endParaRPr lang="en-US" altLang="zh-CN" sz="4400" b="1"/>
          </a:p>
        </p:txBody>
      </p:sp>
      <p:sp>
        <p:nvSpPr>
          <p:cNvPr id="34" name="Rectangle 77"/>
          <p:cNvSpPr>
            <a:spLocks noChangeArrowheads="1"/>
          </p:cNvSpPr>
          <p:nvPr/>
        </p:nvSpPr>
        <p:spPr bwMode="auto">
          <a:xfrm>
            <a:off x="979798" y="553328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latin typeface="Times New Roman" panose="02020603050405020304" pitchFamily="18" charset="0"/>
              </a:rPr>
              <a:t>(</a:t>
            </a:r>
            <a:endParaRPr lang="en-US" altLang="zh-CN" sz="4400"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blinds(horizontal)">
                                      <p:cBhvr>
                                        <p:cTn id="7" dur="500"/>
                                        <p:tgtEl>
                                          <p:spTgt spid="163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nimBg="1"/>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600200" y="74295"/>
            <a:ext cx="687832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b="1" dirty="0" smtClean="0">
                <a:solidFill>
                  <a:schemeClr val="bg1"/>
                </a:solidFill>
                <a:latin typeface="黑体" panose="02010609060101010101" pitchFamily="49" charset="-122"/>
                <a:ea typeface="黑体" panose="02010609060101010101" pitchFamily="49" charset="-122"/>
              </a:rPr>
              <a:t>4.3  </a:t>
            </a:r>
            <a:r>
              <a:rPr kumimoji="1" lang="zh-CN" altLang="en-US" sz="4000" b="1" dirty="0">
                <a:solidFill>
                  <a:schemeClr val="bg1"/>
                </a:solidFill>
                <a:latin typeface="黑体" panose="02010609060101010101" pitchFamily="49" charset="-122"/>
                <a:ea typeface="黑体" panose="02010609060101010101" pitchFamily="49" charset="-122"/>
              </a:rPr>
              <a:t>排序问题中的分治法</a:t>
            </a:r>
            <a:endParaRPr kumimoji="1" lang="zh-CN" altLang="en-US" sz="4000" b="1" dirty="0">
              <a:solidFill>
                <a:schemeClr val="bg1"/>
              </a:solidFill>
              <a:latin typeface="黑体" panose="02010609060101010101" pitchFamily="49" charset="-122"/>
              <a:ea typeface="黑体" panose="02010609060101010101" pitchFamily="49" charset="-122"/>
            </a:endParaRPr>
          </a:p>
        </p:txBody>
      </p:sp>
      <p:sp>
        <p:nvSpPr>
          <p:cNvPr id="17411" name="Text Box 3">
            <a:hlinkClick r:id="" action="ppaction://hlinkshowjump?jump=nextslide"/>
          </p:cNvPr>
          <p:cNvSpPr txBox="1">
            <a:spLocks noChangeArrowheads="1"/>
          </p:cNvSpPr>
          <p:nvPr/>
        </p:nvSpPr>
        <p:spPr bwMode="auto">
          <a:xfrm>
            <a:off x="2667000" y="2895600"/>
            <a:ext cx="480060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b="1" dirty="0" smtClean="0">
                <a:latin typeface="宋体" panose="02010600030101010101" pitchFamily="2" charset="-122"/>
              </a:rPr>
              <a:t>4.3.1</a:t>
            </a:r>
            <a:r>
              <a:rPr kumimoji="1" lang="zh-CN" altLang="en-US" sz="3600" b="1" dirty="0">
                <a:latin typeface="宋体" panose="02010600030101010101" pitchFamily="2" charset="-122"/>
              </a:rPr>
              <a:t>快速排序</a:t>
            </a:r>
            <a:endParaRPr kumimoji="1" lang="zh-CN" altLang="en-US" sz="3600" b="1" dirty="0">
              <a:latin typeface="宋体" panose="02010600030101010101" pitchFamily="2" charset="-122"/>
            </a:endParaRPr>
          </a:p>
        </p:txBody>
      </p:sp>
      <p:sp>
        <p:nvSpPr>
          <p:cNvPr id="17412" name="Text Box 4">
            <a:hlinkClick r:id="rId1" action="ppaction://hlinksldjump"/>
          </p:cNvPr>
          <p:cNvSpPr txBox="1">
            <a:spLocks noChangeArrowheads="1"/>
          </p:cNvSpPr>
          <p:nvPr/>
        </p:nvSpPr>
        <p:spPr bwMode="auto">
          <a:xfrm>
            <a:off x="2667000" y="3611563"/>
            <a:ext cx="441960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b="1" dirty="0" smtClean="0">
                <a:latin typeface="宋体" panose="02010600030101010101" pitchFamily="2" charset="-122"/>
              </a:rPr>
              <a:t>4.3.2</a:t>
            </a:r>
            <a:r>
              <a:rPr kumimoji="1" lang="zh-CN" altLang="en-US" sz="3600" b="1" dirty="0">
                <a:latin typeface="宋体" panose="02010600030101010101" pitchFamily="2" charset="-122"/>
              </a:rPr>
              <a:t>归并排序</a:t>
            </a:r>
            <a:endParaRPr kumimoji="1" lang="zh-CN" altLang="en-US" sz="3600" b="1" dirty="0">
              <a:latin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1412875"/>
            <a:ext cx="1684337"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 Box 4"/>
          <p:cNvSpPr txBox="1">
            <a:spLocks noChangeArrowheads="1"/>
          </p:cNvSpPr>
          <p:nvPr/>
        </p:nvSpPr>
        <p:spPr bwMode="auto">
          <a:xfrm>
            <a:off x="2411413" y="1916113"/>
            <a:ext cx="6551612" cy="861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t>Quicksort</a:t>
            </a:r>
            <a:r>
              <a:rPr lang="zh-CN" altLang="en-US" sz="2800" b="1"/>
              <a:t>是</a:t>
            </a:r>
            <a:r>
              <a:rPr lang="en-US" altLang="zh-CN" sz="2800" b="1"/>
              <a:t>1962</a:t>
            </a:r>
            <a:r>
              <a:rPr lang="zh-CN" altLang="en-US" sz="2800" b="1"/>
              <a:t>年霍尔（</a:t>
            </a:r>
            <a:r>
              <a:rPr lang="en-US" altLang="zh-CN" sz="2800" b="1"/>
              <a:t>Hoare</a:t>
            </a:r>
            <a:r>
              <a:rPr lang="zh-CN" altLang="en-US" sz="2800" b="1"/>
              <a:t>）在</a:t>
            </a:r>
            <a:r>
              <a:rPr lang="en-US" altLang="zh-CN" sz="2800" b="1"/>
              <a:t>26</a:t>
            </a:r>
            <a:r>
              <a:rPr lang="zh-CN" altLang="en-US" sz="2800" b="1"/>
              <a:t>岁时给出的一个排序算法。</a:t>
            </a:r>
            <a:endParaRPr lang="zh-CN" altLang="en-US" sz="2800" b="1"/>
          </a:p>
        </p:txBody>
      </p:sp>
      <p:sp>
        <p:nvSpPr>
          <p:cNvPr id="6" name="Text Box 7"/>
          <p:cNvSpPr txBox="1">
            <a:spLocks noChangeArrowheads="1"/>
          </p:cNvSpPr>
          <p:nvPr/>
        </p:nvSpPr>
        <p:spPr bwMode="auto">
          <a:xfrm>
            <a:off x="2195736" y="188640"/>
            <a:ext cx="5353446"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dirty="0" smtClean="0">
                <a:solidFill>
                  <a:schemeClr val="bg1"/>
                </a:solidFill>
                <a:latin typeface="黑体" panose="02010609060101010101" pitchFamily="49" charset="-122"/>
                <a:ea typeface="黑体" panose="02010609060101010101" pitchFamily="49" charset="-122"/>
              </a:rPr>
              <a:t>4.3.1 </a:t>
            </a:r>
            <a:r>
              <a:rPr kumimoji="1" lang="zh-CN" altLang="en-US" sz="4000" b="1" dirty="0" smtClean="0">
                <a:solidFill>
                  <a:schemeClr val="bg1"/>
                </a:solidFill>
                <a:latin typeface="黑体" panose="02010609060101010101" pitchFamily="49" charset="-122"/>
                <a:ea typeface="黑体" panose="02010609060101010101" pitchFamily="49" charset="-122"/>
              </a:rPr>
              <a:t>快速</a:t>
            </a:r>
            <a:r>
              <a:rPr kumimoji="1" lang="zh-CN" altLang="en-US" sz="4000" b="1" dirty="0">
                <a:solidFill>
                  <a:schemeClr val="bg1"/>
                </a:solidFill>
                <a:latin typeface="黑体" panose="02010609060101010101" pitchFamily="49" charset="-122"/>
                <a:ea typeface="黑体" panose="02010609060101010101" pitchFamily="49" charset="-122"/>
              </a:rPr>
              <a:t>排序 </a:t>
            </a:r>
            <a:endParaRPr kumimoji="1" lang="zh-CN" altLang="en-US" sz="40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1993900" y="257810"/>
            <a:ext cx="48768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4000" b="1" dirty="0">
                <a:solidFill>
                  <a:schemeClr val="bg1"/>
                </a:solidFill>
                <a:latin typeface="黑体" panose="02010609060101010101" pitchFamily="49" charset="-122"/>
                <a:ea typeface="黑体" panose="02010609060101010101" pitchFamily="49" charset="-122"/>
                <a:cs typeface="黑体" panose="02010609060101010101" pitchFamily="49" charset="-122"/>
              </a:rPr>
              <a:t>4.1  递  归 </a:t>
            </a:r>
            <a:endParaRPr kumimoji="1" lang="zh-CN" altLang="en-US" sz="4000" b="1" dirty="0">
              <a:solidFill>
                <a:schemeClr val="bg1"/>
              </a:solidFill>
              <a:latin typeface="黑体" panose="02010609060101010101" pitchFamily="49" charset="-122"/>
              <a:ea typeface="黑体" panose="02010609060101010101" pitchFamily="49" charset="-122"/>
              <a:cs typeface="黑体" panose="02010609060101010101" pitchFamily="49" charset="-122"/>
            </a:endParaRPr>
          </a:p>
        </p:txBody>
      </p:sp>
      <p:sp>
        <p:nvSpPr>
          <p:cNvPr id="48131" name="Text Box 3">
            <a:hlinkClick r:id="" action="ppaction://hlinkshowjump?jump=nextslide"/>
          </p:cNvPr>
          <p:cNvSpPr txBox="1">
            <a:spLocks noChangeArrowheads="1"/>
          </p:cNvSpPr>
          <p:nvPr/>
        </p:nvSpPr>
        <p:spPr bwMode="auto">
          <a:xfrm>
            <a:off x="1079500" y="2286000"/>
            <a:ext cx="57912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a:solidFill>
                  <a:schemeClr val="tx1"/>
                </a:solidFill>
                <a:latin typeface="Times New Roman" panose="02020603050405020304" pitchFamily="18" charset="0"/>
                <a:ea typeface="宋体" panose="02010600030101010101" pitchFamily="2" charset="-122"/>
              </a:rPr>
              <a:t>4.1.1  </a:t>
            </a:r>
            <a:r>
              <a:rPr kumimoji="1" lang="zh-CN" altLang="en-US" sz="3200" b="1">
                <a:solidFill>
                  <a:schemeClr val="tx1"/>
                </a:solidFill>
                <a:latin typeface="宋体" panose="02010600030101010101" pitchFamily="2" charset="-122"/>
                <a:ea typeface="宋体" panose="02010600030101010101" pitchFamily="2" charset="-122"/>
              </a:rPr>
              <a:t>递归的定义</a:t>
            </a:r>
            <a:r>
              <a:rPr kumimoji="1" lang="zh-CN" altLang="en-US" sz="3200" b="1">
                <a:solidFill>
                  <a:schemeClr val="tx1"/>
                </a:solidFill>
                <a:latin typeface="Times New Roman" panose="02020603050405020304" pitchFamily="18" charset="0"/>
                <a:ea typeface="宋体" panose="02010600030101010101" pitchFamily="2" charset="-122"/>
              </a:rPr>
              <a:t> </a:t>
            </a:r>
            <a:endParaRPr kumimoji="1" lang="zh-CN" altLang="en-US" sz="2400">
              <a:solidFill>
                <a:schemeClr val="tx1"/>
              </a:solidFill>
              <a:latin typeface="Times New Roman" panose="02020603050405020304" pitchFamily="18" charset="0"/>
              <a:ea typeface="宋体" panose="02010600030101010101" pitchFamily="2" charset="-122"/>
            </a:endParaRPr>
          </a:p>
        </p:txBody>
      </p:sp>
      <p:sp>
        <p:nvSpPr>
          <p:cNvPr id="48132" name="Text Box 4">
            <a:hlinkClick r:id="rId1" action="ppaction://hlinksldjump"/>
          </p:cNvPr>
          <p:cNvSpPr txBox="1">
            <a:spLocks noChangeArrowheads="1"/>
          </p:cNvSpPr>
          <p:nvPr/>
        </p:nvSpPr>
        <p:spPr bwMode="auto">
          <a:xfrm>
            <a:off x="1079500" y="3001963"/>
            <a:ext cx="53340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dirty="0">
                <a:solidFill>
                  <a:schemeClr val="tx1"/>
                </a:solidFill>
                <a:latin typeface="Times New Roman" panose="02020603050405020304" pitchFamily="18" charset="0"/>
                <a:ea typeface="宋体" panose="02010600030101010101" pitchFamily="2" charset="-122"/>
              </a:rPr>
              <a:t>4.1.2  </a:t>
            </a:r>
            <a:r>
              <a:rPr kumimoji="1" lang="zh-CN" altLang="en-US" sz="3200" b="1" dirty="0" smtClean="0">
                <a:solidFill>
                  <a:schemeClr val="tx1"/>
                </a:solidFill>
                <a:latin typeface="Times New Roman" panose="02020603050405020304" pitchFamily="18" charset="0"/>
                <a:ea typeface="宋体" panose="02010600030101010101" pitchFamily="2" charset="-122"/>
              </a:rPr>
              <a:t>什么时候使用</a:t>
            </a:r>
            <a:r>
              <a:rPr kumimoji="1" lang="zh-CN" altLang="en-US" sz="3200" b="1" dirty="0" smtClean="0">
                <a:solidFill>
                  <a:schemeClr val="tx1"/>
                </a:solidFill>
                <a:latin typeface="宋体" panose="02010600030101010101" pitchFamily="2" charset="-122"/>
                <a:ea typeface="宋体" panose="02010600030101010101" pitchFamily="2" charset="-122"/>
              </a:rPr>
              <a:t>递归</a:t>
            </a:r>
            <a:endParaRPr kumimoji="1" lang="zh-CN" altLang="en-US" sz="3200" b="1" dirty="0">
              <a:solidFill>
                <a:schemeClr val="tx1"/>
              </a:solidFill>
              <a:latin typeface="宋体" panose="02010600030101010101" pitchFamily="2" charset="-122"/>
              <a:ea typeface="宋体" panose="02010600030101010101" pitchFamily="2" charset="-122"/>
            </a:endParaRPr>
          </a:p>
        </p:txBody>
      </p:sp>
      <p:sp>
        <p:nvSpPr>
          <p:cNvPr id="48133" name="Text Box 5">
            <a:hlinkClick r:id="rId1" action="ppaction://hlinksldjump"/>
          </p:cNvPr>
          <p:cNvSpPr txBox="1">
            <a:spLocks noChangeArrowheads="1"/>
          </p:cNvSpPr>
          <p:nvPr/>
        </p:nvSpPr>
        <p:spPr bwMode="auto">
          <a:xfrm>
            <a:off x="1079500" y="3763963"/>
            <a:ext cx="6233864"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3200" b="1" dirty="0" smtClean="0">
                <a:solidFill>
                  <a:schemeClr val="tx1"/>
                </a:solidFill>
                <a:latin typeface="Times New Roman" panose="02020603050405020304" pitchFamily="18" charset="0"/>
                <a:ea typeface="宋体" panose="02010600030101010101" pitchFamily="2" charset="-122"/>
              </a:rPr>
              <a:t>4.1.3  </a:t>
            </a:r>
            <a:r>
              <a:rPr kumimoji="1" lang="zh-CN" altLang="en-US" sz="3200" b="1" dirty="0" smtClean="0">
                <a:latin typeface="宋体" panose="02010600030101010101" pitchFamily="2" charset="-122"/>
              </a:rPr>
              <a:t>递归函数</a:t>
            </a:r>
            <a:r>
              <a:rPr kumimoji="1" lang="zh-CN" altLang="en-US" sz="3200" b="1" dirty="0">
                <a:latin typeface="宋体" panose="02010600030101010101" pitchFamily="2" charset="-122"/>
              </a:rPr>
              <a:t>的</a:t>
            </a:r>
            <a:r>
              <a:rPr kumimoji="1" lang="zh-CN" altLang="en-US" sz="3200" b="1" dirty="0">
                <a:latin typeface="宋体" panose="02010600030101010101" pitchFamily="2" charset="-122"/>
                <a:sym typeface="+mn-ea"/>
              </a:rPr>
              <a:t>内部执行过程</a:t>
            </a:r>
            <a:endParaRPr kumimoji="1" lang="zh-CN" altLang="en-US" sz="3200" b="1" dirty="0">
              <a:latin typeface="宋体" panose="02010600030101010101" pitchFamily="2" charset="-122"/>
            </a:endParaRPr>
          </a:p>
          <a:p>
            <a:pPr algn="l">
              <a:spcBef>
                <a:spcPct val="50000"/>
              </a:spcBef>
            </a:pPr>
            <a:endParaRPr kumimoji="1" lang="zh-CN" altLang="en-US" sz="3200" b="1" dirty="0">
              <a:solidFill>
                <a:schemeClr val="tx1"/>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5"/>
          <p:cNvSpPr txBox="1">
            <a:spLocks noChangeArrowheads="1"/>
          </p:cNvSpPr>
          <p:nvPr/>
        </p:nvSpPr>
        <p:spPr bwMode="auto">
          <a:xfrm>
            <a:off x="468311" y="131763"/>
            <a:ext cx="8568183"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4000" b="1" dirty="0" smtClean="0">
                <a:solidFill>
                  <a:schemeClr val="bg1"/>
                </a:solidFill>
                <a:latin typeface="黑体" panose="02010609060101010101" pitchFamily="49" charset="-122"/>
                <a:ea typeface="黑体" panose="02010609060101010101" pitchFamily="49" charset="-122"/>
              </a:rPr>
              <a:t>4.3.1 </a:t>
            </a:r>
            <a:r>
              <a:rPr lang="zh-CN" altLang="en-US" sz="4000" b="1" dirty="0">
                <a:solidFill>
                  <a:schemeClr val="bg1"/>
                </a:solidFill>
                <a:latin typeface="黑体" panose="02010609060101010101" pitchFamily="49" charset="-122"/>
                <a:ea typeface="黑体" panose="02010609060101010101" pitchFamily="49" charset="-122"/>
              </a:rPr>
              <a:t>快速排序</a:t>
            </a:r>
            <a:endParaRPr lang="zh-CN" altLang="en-US" sz="4000" b="1" dirty="0">
              <a:solidFill>
                <a:schemeClr val="bg1"/>
              </a:solidFill>
              <a:latin typeface="黑体" panose="02010609060101010101" pitchFamily="49" charset="-122"/>
              <a:ea typeface="黑体" panose="02010609060101010101" pitchFamily="49" charset="-122"/>
            </a:endParaRPr>
          </a:p>
        </p:txBody>
      </p:sp>
      <p:sp>
        <p:nvSpPr>
          <p:cNvPr id="202756" name="Text Box 4"/>
          <p:cNvSpPr txBox="1">
            <a:spLocks noChangeArrowheads="1"/>
          </p:cNvSpPr>
          <p:nvPr/>
        </p:nvSpPr>
        <p:spPr bwMode="auto">
          <a:xfrm>
            <a:off x="583565" y="1490980"/>
            <a:ext cx="8252460" cy="2922905"/>
          </a:xfrm>
          <a:prstGeom prst="rect">
            <a:avLst/>
          </a:prstGeom>
          <a:noFill/>
          <a:ln w="9525">
            <a:noFill/>
            <a:miter lim="800000"/>
          </a:ln>
          <a:effectLst/>
        </p:spPr>
        <p:txBody>
          <a:bodyPr wrap="square">
            <a:spAutoFit/>
          </a:bodyPr>
          <a:p>
            <a:pPr>
              <a:spcBef>
                <a:spcPct val="50000"/>
              </a:spcBef>
            </a:pPr>
            <a:r>
              <a:rPr sz="2800" b="1" dirty="0">
                <a:solidFill>
                  <a:srgbClr val="3907F1"/>
                </a:solidFill>
                <a:latin typeface="宋体" panose="02010600030101010101" pitchFamily="2" charset="-122"/>
                <a:cs typeface="Times New Roman" panose="02020603050405020304" pitchFamily="18" charset="0"/>
              </a:rPr>
              <a:t>数组</a:t>
            </a:r>
            <a:r>
              <a:rPr lang="en-US" sz="2800" b="1" dirty="0">
                <a:solidFill>
                  <a:srgbClr val="3907F1"/>
                </a:solidFill>
                <a:latin typeface="宋体" panose="02010600030101010101" pitchFamily="2" charset="-122"/>
                <a:cs typeface="Times New Roman" panose="02020603050405020304" pitchFamily="18" charset="0"/>
              </a:rPr>
              <a:t>a</a:t>
            </a:r>
            <a:r>
              <a:rPr sz="2800" b="1" dirty="0">
                <a:solidFill>
                  <a:srgbClr val="3907F1"/>
                </a:solidFill>
                <a:latin typeface="宋体" panose="02010600030101010101" pitchFamily="2" charset="-122"/>
                <a:cs typeface="Times New Roman" panose="02020603050405020304" pitchFamily="18" charset="0"/>
              </a:rPr>
              <a:t>排序任务可以如下完成：</a:t>
            </a:r>
            <a:endParaRPr sz="2800" b="1" dirty="0">
              <a:solidFill>
                <a:srgbClr val="3907F1"/>
              </a:solidFill>
              <a:latin typeface="宋体" panose="02010600030101010101" pitchFamily="2" charset="-122"/>
              <a:cs typeface="Times New Roman" panose="02020603050405020304" pitchFamily="18" charset="0"/>
            </a:endParaRPr>
          </a:p>
          <a:p>
            <a:pPr>
              <a:spcBef>
                <a:spcPct val="50000"/>
              </a:spcBef>
            </a:pPr>
            <a:r>
              <a:rPr sz="2400" b="1" dirty="0">
                <a:latin typeface="宋体" panose="02010600030101010101" pitchFamily="2" charset="-122"/>
                <a:cs typeface="Times New Roman" panose="02020603050405020304" pitchFamily="18" charset="0"/>
              </a:rPr>
              <a:t>1）设k=a[0], 将k挪到适当位置，使得比k小的元素都在k左边,比k大的元素都在k右边，和k相等的，不关心在k左右出现均可 </a:t>
            </a:r>
            <a:endParaRPr sz="2400" b="1" dirty="0">
              <a:latin typeface="宋体" panose="02010600030101010101" pitchFamily="2" charset="-122"/>
              <a:cs typeface="Times New Roman" panose="02020603050405020304" pitchFamily="18" charset="0"/>
            </a:endParaRPr>
          </a:p>
          <a:p>
            <a:pPr>
              <a:spcBef>
                <a:spcPct val="50000"/>
              </a:spcBef>
            </a:pPr>
            <a:r>
              <a:rPr sz="2400" b="1" dirty="0">
                <a:latin typeface="宋体" panose="02010600030101010101" pitchFamily="2" charset="-122"/>
                <a:cs typeface="Times New Roman" panose="02020603050405020304" pitchFamily="18" charset="0"/>
              </a:rPr>
              <a:t>2) 把k左边的部分快速排序</a:t>
            </a:r>
            <a:endParaRPr sz="2400" b="1" dirty="0">
              <a:latin typeface="宋体" panose="02010600030101010101" pitchFamily="2" charset="-122"/>
              <a:cs typeface="Times New Roman" panose="02020603050405020304" pitchFamily="18" charset="0"/>
            </a:endParaRPr>
          </a:p>
          <a:p>
            <a:pPr>
              <a:spcBef>
                <a:spcPct val="50000"/>
              </a:spcBef>
            </a:pPr>
            <a:r>
              <a:rPr sz="2400" b="1" dirty="0">
                <a:latin typeface="宋体" panose="02010600030101010101" pitchFamily="2" charset="-122"/>
                <a:cs typeface="Times New Roman" panose="02020603050405020304" pitchFamily="18" charset="0"/>
              </a:rPr>
              <a:t>3) 把k右边的部分快速排序</a:t>
            </a:r>
            <a:endParaRPr sz="2400" b="1" dirty="0">
              <a:latin typeface="宋体" panose="02010600030101010101" pitchFamily="2" charset="-122"/>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6" name="Text Box 7"/>
          <p:cNvSpPr txBox="1">
            <a:spLocks noChangeArrowheads="1"/>
          </p:cNvSpPr>
          <p:nvPr/>
        </p:nvSpPr>
        <p:spPr bwMode="auto">
          <a:xfrm>
            <a:off x="2195736" y="188640"/>
            <a:ext cx="5353446"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b="1" dirty="0" smtClean="0">
                <a:solidFill>
                  <a:schemeClr val="bg1"/>
                </a:solidFill>
                <a:latin typeface="黑体" panose="02010609060101010101" pitchFamily="49" charset="-122"/>
                <a:ea typeface="黑体" panose="02010609060101010101" pitchFamily="49" charset="-122"/>
              </a:rPr>
              <a:t>4.3.1 </a:t>
            </a:r>
            <a:r>
              <a:rPr kumimoji="1" lang="zh-CN" altLang="en-US" sz="4000" b="1" dirty="0" smtClean="0">
                <a:solidFill>
                  <a:schemeClr val="bg1"/>
                </a:solidFill>
                <a:latin typeface="黑体" panose="02010609060101010101" pitchFamily="49" charset="-122"/>
                <a:ea typeface="黑体" panose="02010609060101010101" pitchFamily="49" charset="-122"/>
              </a:rPr>
              <a:t>快速</a:t>
            </a:r>
            <a:r>
              <a:rPr kumimoji="1" lang="zh-CN" altLang="en-US" sz="4000" b="1" dirty="0">
                <a:solidFill>
                  <a:schemeClr val="bg1"/>
                </a:solidFill>
                <a:latin typeface="黑体" panose="02010609060101010101" pitchFamily="49" charset="-122"/>
                <a:ea typeface="黑体" panose="02010609060101010101" pitchFamily="49" charset="-122"/>
              </a:rPr>
              <a:t>排序 </a:t>
            </a:r>
            <a:endParaRPr kumimoji="1" lang="zh-CN" altLang="en-US" sz="4000" b="1" dirty="0">
              <a:solidFill>
                <a:schemeClr val="bg1"/>
              </a:solidFill>
              <a:latin typeface="黑体" panose="02010609060101010101" pitchFamily="49" charset="-122"/>
              <a:ea typeface="黑体" panose="02010609060101010101" pitchFamily="49" charset="-122"/>
            </a:endParaRPr>
          </a:p>
        </p:txBody>
      </p:sp>
      <p:sp>
        <p:nvSpPr>
          <p:cNvPr id="201731" name="Rectangle 3"/>
          <p:cNvSpPr>
            <a:spLocks noChangeArrowheads="1"/>
          </p:cNvSpPr>
          <p:nvPr/>
        </p:nvSpPr>
        <p:spPr bwMode="auto">
          <a:xfrm>
            <a:off x="0" y="3321368"/>
            <a:ext cx="309880" cy="460375"/>
          </a:xfrm>
          <a:prstGeom prst="rect">
            <a:avLst/>
          </a:prstGeom>
          <a:noFill/>
          <a:ln w="9525">
            <a:noFill/>
            <a:miter lim="800000"/>
          </a:ln>
          <a:effectLst/>
        </p:spPr>
        <p:txBody>
          <a:bodyPr wrap="none" anchor="ctr">
            <a:spAutoFit/>
          </a:bodyPr>
          <a:p>
            <a:endParaRPr lang="zh-CN" altLang="en-US" sz="2400" b="1">
              <a:latin typeface="+mn-ea"/>
              <a:ea typeface="+mn-ea"/>
            </a:endParaRPr>
          </a:p>
        </p:txBody>
      </p:sp>
      <p:graphicFrame>
        <p:nvGraphicFramePr>
          <p:cNvPr id="201730" name="Object 2"/>
          <p:cNvGraphicFramePr>
            <a:graphicFrameLocks noChangeAspect="1"/>
          </p:cNvGraphicFramePr>
          <p:nvPr/>
        </p:nvGraphicFramePr>
        <p:xfrm>
          <a:off x="307340" y="1136015"/>
          <a:ext cx="8107680" cy="4208145"/>
        </p:xfrm>
        <a:graphic>
          <a:graphicData uri="http://schemas.openxmlformats.org/presentationml/2006/ole">
            <mc:AlternateContent xmlns:mc="http://schemas.openxmlformats.org/markup-compatibility/2006">
              <mc:Choice xmlns:v="urn:schemas-microsoft-com:vml" Requires="v">
                <p:oleObj spid="_x0000_s2049" name="图片" r:id="rId1" imgW="2401570" imgH="1487170" progId="Word.Picture.8">
                  <p:embed/>
                </p:oleObj>
              </mc:Choice>
              <mc:Fallback>
                <p:oleObj name="图片" r:id="rId1" imgW="2401570" imgH="1487170" progId="Word.Picture.8">
                  <p:embed/>
                  <p:pic>
                    <p:nvPicPr>
                      <p:cNvPr id="0" name="图片 2048"/>
                      <p:cNvPicPr>
                        <a:picLocks noChangeAspect="1"/>
                      </p:cNvPicPr>
                      <p:nvPr/>
                    </p:nvPicPr>
                    <p:blipFill>
                      <a:blip r:embed="rId2"/>
                      <a:stretch>
                        <a:fillRect/>
                      </a:stretch>
                    </p:blipFill>
                    <p:spPr>
                      <a:xfrm>
                        <a:off x="307340" y="1136015"/>
                        <a:ext cx="8107680" cy="4208145"/>
                      </a:xfrm>
                      <a:prstGeom prst="rect">
                        <a:avLst/>
                      </a:prstGeom>
                      <a:noFill/>
                      <a:ln w="9525">
                        <a:noFill/>
                      </a:ln>
                    </p:spPr>
                  </p:pic>
                </p:oleObj>
              </mc:Fallback>
            </mc:AlternateContent>
          </a:graphicData>
        </a:graphic>
      </p:graphicFrame>
      <p:sp>
        <p:nvSpPr>
          <p:cNvPr id="201732" name="Text Box 4"/>
          <p:cNvSpPr txBox="1">
            <a:spLocks noChangeArrowheads="1"/>
          </p:cNvSpPr>
          <p:nvPr/>
        </p:nvSpPr>
        <p:spPr bwMode="auto">
          <a:xfrm>
            <a:off x="225425" y="5344160"/>
            <a:ext cx="8501380" cy="1198880"/>
          </a:xfrm>
          <a:prstGeom prst="rect">
            <a:avLst/>
          </a:prstGeom>
          <a:noFill/>
          <a:ln w="9525">
            <a:noFill/>
            <a:miter lim="800000"/>
          </a:ln>
          <a:effectLst/>
        </p:spPr>
        <p:txBody>
          <a:bodyPr wrap="square">
            <a:spAutoFit/>
          </a:bodyPr>
          <a:p>
            <a:pPr>
              <a:spcBef>
                <a:spcPct val="50000"/>
              </a:spcBef>
            </a:pPr>
            <a:r>
              <a:rPr lang="zh-CN" altLang="en-US" sz="2400" b="1" dirty="0">
                <a:latin typeface="+mn-ea"/>
                <a:ea typeface="+mn-ea"/>
                <a:cs typeface="Times New Roman" panose="02020603050405020304" pitchFamily="18" charset="0"/>
              </a:rPr>
              <a:t>　　这是一种</a:t>
            </a:r>
            <a:r>
              <a:rPr lang="zh-CN" altLang="en-US" sz="2400" b="1" dirty="0">
                <a:solidFill>
                  <a:srgbClr val="CC0099"/>
                </a:solidFill>
                <a:latin typeface="+mn-ea"/>
                <a:ea typeface="+mn-ea"/>
                <a:cs typeface="Times New Roman" panose="02020603050405020304" pitchFamily="18" charset="0"/>
              </a:rPr>
              <a:t>二分法思想</a:t>
            </a:r>
            <a:r>
              <a:rPr lang="zh-CN" altLang="en-US" sz="2400" b="1" dirty="0">
                <a:latin typeface="+mn-ea"/>
                <a:ea typeface="+mn-ea"/>
                <a:cs typeface="Times New Roman" panose="02020603050405020304" pitchFamily="18" charset="0"/>
              </a:rPr>
              <a:t>，每次将整个无序序列一分为二，归位一个元素，对两个子序列采用同样的方式进行排序，直至子序列长度为</a:t>
            </a:r>
            <a:r>
              <a:rPr lang="en-US" altLang="zh-CN" sz="2400" b="1" dirty="0">
                <a:latin typeface="+mn-ea"/>
                <a:ea typeface="+mn-ea"/>
                <a:cs typeface="Times New Roman" panose="02020603050405020304" pitchFamily="18" charset="0"/>
              </a:rPr>
              <a:t>1</a:t>
            </a:r>
            <a:r>
              <a:rPr lang="zh-CN" altLang="en-US" sz="2400" b="1" dirty="0">
                <a:latin typeface="+mn-ea"/>
                <a:ea typeface="+mn-ea"/>
                <a:cs typeface="Times New Roman" panose="02020603050405020304" pitchFamily="18" charset="0"/>
              </a:rPr>
              <a:t>或</a:t>
            </a:r>
            <a:r>
              <a:rPr lang="en-US" altLang="zh-CN" sz="2400" b="1" dirty="0">
                <a:latin typeface="+mn-ea"/>
                <a:ea typeface="+mn-ea"/>
                <a:cs typeface="Times New Roman" panose="02020603050405020304" pitchFamily="18" charset="0"/>
              </a:rPr>
              <a:t>0</a:t>
            </a:r>
            <a:r>
              <a:rPr lang="zh-CN" altLang="en-US" sz="2400" b="1" dirty="0">
                <a:latin typeface="+mn-ea"/>
                <a:ea typeface="+mn-ea"/>
                <a:cs typeface="Times New Roman" panose="02020603050405020304" pitchFamily="18" charset="0"/>
              </a:rPr>
              <a:t>为止。</a:t>
            </a:r>
            <a:endParaRPr lang="zh-CN" altLang="en-US" sz="2400" b="1" dirty="0">
              <a:latin typeface="+mn-ea"/>
              <a:ea typeface="+mn-ea"/>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2"/>
                                        </p:tgtEl>
                                        <p:attrNameLst>
                                          <p:attrName>style.visibility</p:attrName>
                                        </p:attrNameLst>
                                      </p:cBhvr>
                                      <p:to>
                                        <p:strVal val="visible"/>
                                      </p:to>
                                    </p:set>
                                    <p:animEffect transition="in" filter="blinds(horizontal)">
                                      <p:cBhvr>
                                        <p:cTn id="7" dur="500"/>
                                        <p:tgtEl>
                                          <p:spTgt spid="201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4"/>
          <p:cNvSpPr txBox="1">
            <a:spLocks noChangeArrowheads="1"/>
          </p:cNvSpPr>
          <p:nvPr/>
        </p:nvSpPr>
        <p:spPr bwMode="auto">
          <a:xfrm>
            <a:off x="468313" y="1341438"/>
            <a:ext cx="828675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CC0099"/>
                </a:solidFill>
                <a:latin typeface="Times New Roman" panose="02020603050405020304" pitchFamily="18" charset="0"/>
              </a:rPr>
              <a:t>快速排序的分治策略是：</a:t>
            </a:r>
            <a:endParaRPr kumimoji="1" lang="zh-CN" altLang="en-US" sz="2800" b="1">
              <a:latin typeface="Times New Roman" panose="02020603050405020304" pitchFamily="18" charset="0"/>
            </a:endParaRPr>
          </a:p>
        </p:txBody>
      </p:sp>
      <p:sp>
        <p:nvSpPr>
          <p:cNvPr id="20484" name="Text Box 5"/>
          <p:cNvSpPr txBox="1">
            <a:spLocks noChangeArrowheads="1"/>
          </p:cNvSpPr>
          <p:nvPr/>
        </p:nvSpPr>
        <p:spPr bwMode="auto">
          <a:xfrm>
            <a:off x="468311" y="131763"/>
            <a:ext cx="8568183"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4000" b="1" dirty="0" smtClean="0">
                <a:solidFill>
                  <a:schemeClr val="bg1"/>
                </a:solidFill>
                <a:latin typeface="黑体" panose="02010609060101010101" pitchFamily="49" charset="-122"/>
                <a:ea typeface="黑体" panose="02010609060101010101" pitchFamily="49" charset="-122"/>
              </a:rPr>
              <a:t>4.3.1 </a:t>
            </a:r>
            <a:r>
              <a:rPr lang="zh-CN" altLang="en-US" sz="4000" b="1" dirty="0">
                <a:solidFill>
                  <a:schemeClr val="bg1"/>
                </a:solidFill>
                <a:latin typeface="黑体" panose="02010609060101010101" pitchFamily="49" charset="-122"/>
                <a:ea typeface="黑体" panose="02010609060101010101" pitchFamily="49" charset="-122"/>
              </a:rPr>
              <a:t>快速排序</a:t>
            </a:r>
            <a:endParaRPr lang="zh-CN" altLang="en-US" sz="4000" b="1" dirty="0">
              <a:solidFill>
                <a:schemeClr val="bg1"/>
              </a:solidFill>
              <a:latin typeface="黑体" panose="02010609060101010101" pitchFamily="49" charset="-122"/>
              <a:ea typeface="黑体" panose="02010609060101010101" pitchFamily="49" charset="-122"/>
            </a:endParaRPr>
          </a:p>
        </p:txBody>
      </p:sp>
      <p:sp>
        <p:nvSpPr>
          <p:cNvPr id="200707" name="Text Box 3"/>
          <p:cNvSpPr txBox="1">
            <a:spLocks noChangeArrowheads="1"/>
          </p:cNvSpPr>
          <p:nvPr/>
        </p:nvSpPr>
        <p:spPr bwMode="auto">
          <a:xfrm>
            <a:off x="278765" y="2097723"/>
            <a:ext cx="8064500" cy="3415030"/>
          </a:xfrm>
          <a:prstGeom prst="rect">
            <a:avLst/>
          </a:prstGeom>
          <a:noFill/>
          <a:ln w="9525">
            <a:noFill/>
            <a:miter lim="800000"/>
          </a:ln>
          <a:effectLst/>
        </p:spPr>
        <p:txBody>
          <a:bodyPr>
            <a:spAutoFit/>
          </a:bodyPr>
          <a:p>
            <a:pPr>
              <a:lnSpc>
                <a:spcPct val="150000"/>
              </a:lnSpc>
            </a:pPr>
            <a:r>
              <a:rPr lang="zh-CN" altLang="en-US" sz="2400" b="1" dirty="0">
                <a:latin typeface="+mn-ea"/>
                <a:ea typeface="+mn-ea"/>
                <a:cs typeface="Times New Roman" panose="02020603050405020304" pitchFamily="18" charset="0"/>
              </a:rPr>
              <a:t>　　① </a:t>
            </a:r>
            <a:r>
              <a:rPr lang="zh-CN" altLang="en-US" sz="2400" b="1" dirty="0">
                <a:solidFill>
                  <a:srgbClr val="CC0099"/>
                </a:solidFill>
                <a:latin typeface="+mn-ea"/>
                <a:ea typeface="+mn-ea"/>
                <a:cs typeface="Times New Roman" panose="02020603050405020304" pitchFamily="18" charset="0"/>
              </a:rPr>
              <a:t>分解</a:t>
            </a:r>
            <a:r>
              <a:rPr lang="zh-CN" altLang="en-US" sz="2400" b="1" dirty="0">
                <a:latin typeface="+mn-ea"/>
                <a:ea typeface="+mn-ea"/>
                <a:cs typeface="Times New Roman" panose="02020603050405020304" pitchFamily="18" charset="0"/>
              </a:rPr>
              <a:t>：将原序列</a:t>
            </a:r>
            <a:r>
              <a:rPr lang="en-US" altLang="zh-CN" sz="2400" b="1" i="1" dirty="0">
                <a:latin typeface="+mn-ea"/>
                <a:ea typeface="+mn-ea"/>
                <a:cs typeface="Times New Roman" panose="02020603050405020304" pitchFamily="18" charset="0"/>
              </a:rPr>
              <a:t>a</a:t>
            </a:r>
            <a:r>
              <a:rPr lang="en-US" altLang="zh-CN" sz="2400" b="1" dirty="0">
                <a:latin typeface="+mn-ea"/>
                <a:ea typeface="+mn-ea"/>
                <a:cs typeface="Times New Roman" panose="02020603050405020304" pitchFamily="18" charset="0"/>
              </a:rPr>
              <a:t>[</a:t>
            </a:r>
            <a:r>
              <a:rPr lang="en-US" altLang="zh-CN" sz="2400" b="1" i="1" dirty="0">
                <a:latin typeface="+mn-ea"/>
                <a:ea typeface="+mn-ea"/>
                <a:cs typeface="Times New Roman" panose="02020603050405020304" pitchFamily="18" charset="0"/>
              </a:rPr>
              <a:t>s</a:t>
            </a:r>
            <a:r>
              <a:rPr lang="en-US" altLang="zh-CN" sz="2400" b="1" dirty="0">
                <a:latin typeface="+mn-ea"/>
                <a:ea typeface="+mn-ea"/>
                <a:cs typeface="Times New Roman" panose="02020603050405020304" pitchFamily="18" charset="0"/>
              </a:rPr>
              <a:t>..</a:t>
            </a:r>
            <a:r>
              <a:rPr lang="en-US" altLang="zh-CN" sz="2400" b="1" i="1" dirty="0">
                <a:latin typeface="+mn-ea"/>
                <a:ea typeface="+mn-ea"/>
                <a:cs typeface="Times New Roman" panose="02020603050405020304" pitchFamily="18" charset="0"/>
              </a:rPr>
              <a:t>t</a:t>
            </a:r>
            <a:r>
              <a:rPr lang="en-US" altLang="zh-CN" sz="2400" b="1" dirty="0">
                <a:latin typeface="+mn-ea"/>
                <a:ea typeface="+mn-ea"/>
                <a:cs typeface="Times New Roman" panose="02020603050405020304" pitchFamily="18" charset="0"/>
              </a:rPr>
              <a:t>]</a:t>
            </a:r>
            <a:r>
              <a:rPr lang="zh-CN" altLang="en-US" sz="2400" b="1" dirty="0">
                <a:latin typeface="+mn-ea"/>
                <a:ea typeface="+mn-ea"/>
                <a:cs typeface="Times New Roman" panose="02020603050405020304" pitchFamily="18" charset="0"/>
              </a:rPr>
              <a:t>分解成两个子序列</a:t>
            </a:r>
            <a:r>
              <a:rPr lang="en-US" altLang="zh-CN" sz="2400" b="1" i="1" dirty="0">
                <a:latin typeface="+mn-ea"/>
                <a:ea typeface="+mn-ea"/>
                <a:cs typeface="Times New Roman" panose="02020603050405020304" pitchFamily="18" charset="0"/>
              </a:rPr>
              <a:t>a</a:t>
            </a:r>
            <a:r>
              <a:rPr lang="en-US" altLang="zh-CN" sz="2400" b="1" dirty="0">
                <a:latin typeface="+mn-ea"/>
                <a:ea typeface="+mn-ea"/>
                <a:cs typeface="Times New Roman" panose="02020603050405020304" pitchFamily="18" charset="0"/>
              </a:rPr>
              <a:t>[</a:t>
            </a:r>
            <a:r>
              <a:rPr lang="en-US" altLang="zh-CN" sz="2400" b="1" i="1" dirty="0">
                <a:latin typeface="+mn-ea"/>
                <a:ea typeface="+mn-ea"/>
                <a:cs typeface="Times New Roman" panose="02020603050405020304" pitchFamily="18" charset="0"/>
              </a:rPr>
              <a:t>s</a:t>
            </a:r>
            <a:r>
              <a:rPr lang="en-US" altLang="zh-CN" sz="2400" b="1" dirty="0">
                <a:latin typeface="+mn-ea"/>
                <a:ea typeface="+mn-ea"/>
                <a:cs typeface="Times New Roman" panose="02020603050405020304" pitchFamily="18" charset="0"/>
              </a:rPr>
              <a:t>..</a:t>
            </a:r>
            <a:r>
              <a:rPr lang="en-US" altLang="zh-CN" sz="2400" b="1" i="1" dirty="0" err="1">
                <a:latin typeface="+mn-ea"/>
                <a:ea typeface="+mn-ea"/>
                <a:cs typeface="Times New Roman" panose="02020603050405020304" pitchFamily="18" charset="0"/>
              </a:rPr>
              <a:t>i</a:t>
            </a:r>
            <a:r>
              <a:rPr lang="en-US" altLang="zh-CN" sz="2400" b="1" dirty="0">
                <a:latin typeface="+mn-ea"/>
                <a:ea typeface="+mn-ea"/>
                <a:cs typeface="Times New Roman" panose="02020603050405020304" pitchFamily="18" charset="0"/>
              </a:rPr>
              <a:t>-1]</a:t>
            </a:r>
            <a:r>
              <a:rPr lang="zh-CN" altLang="en-US" sz="2400" b="1" dirty="0">
                <a:latin typeface="+mn-ea"/>
                <a:ea typeface="+mn-ea"/>
                <a:cs typeface="Times New Roman" panose="02020603050405020304" pitchFamily="18" charset="0"/>
              </a:rPr>
              <a:t>和</a:t>
            </a:r>
            <a:r>
              <a:rPr lang="en-US" altLang="zh-CN" sz="2400" b="1" i="1" dirty="0">
                <a:latin typeface="+mn-ea"/>
                <a:ea typeface="+mn-ea"/>
                <a:cs typeface="Times New Roman" panose="02020603050405020304" pitchFamily="18" charset="0"/>
              </a:rPr>
              <a:t>a</a:t>
            </a:r>
            <a:r>
              <a:rPr lang="en-US" altLang="zh-CN" sz="2400" b="1" dirty="0">
                <a:latin typeface="+mn-ea"/>
                <a:ea typeface="+mn-ea"/>
                <a:cs typeface="Times New Roman" panose="02020603050405020304" pitchFamily="18" charset="0"/>
              </a:rPr>
              <a:t>[</a:t>
            </a:r>
            <a:r>
              <a:rPr lang="en-US" altLang="zh-CN" sz="2400" b="1" i="1" dirty="0" err="1">
                <a:latin typeface="+mn-ea"/>
                <a:ea typeface="+mn-ea"/>
                <a:cs typeface="Times New Roman" panose="02020603050405020304" pitchFamily="18" charset="0"/>
              </a:rPr>
              <a:t>i</a:t>
            </a:r>
            <a:r>
              <a:rPr lang="en-US" altLang="zh-CN" sz="2400" b="1" dirty="0" err="1">
                <a:latin typeface="+mn-ea"/>
                <a:ea typeface="+mn-ea"/>
                <a:cs typeface="Times New Roman" panose="02020603050405020304" pitchFamily="18" charset="0"/>
              </a:rPr>
              <a:t>+1..</a:t>
            </a:r>
            <a:r>
              <a:rPr lang="en-US" altLang="zh-CN" sz="2400" b="1" i="1" dirty="0" err="1">
                <a:latin typeface="+mn-ea"/>
                <a:ea typeface="+mn-ea"/>
                <a:cs typeface="Times New Roman" panose="02020603050405020304" pitchFamily="18" charset="0"/>
              </a:rPr>
              <a:t>t</a:t>
            </a:r>
            <a:r>
              <a:rPr lang="en-US" altLang="zh-CN" sz="2400" b="1" dirty="0">
                <a:latin typeface="+mn-ea"/>
                <a:ea typeface="+mn-ea"/>
                <a:cs typeface="Times New Roman" panose="02020603050405020304" pitchFamily="18" charset="0"/>
              </a:rPr>
              <a:t>]</a:t>
            </a:r>
            <a:r>
              <a:rPr lang="zh-CN" altLang="en-US" sz="2400" b="1" dirty="0">
                <a:latin typeface="+mn-ea"/>
                <a:ea typeface="+mn-ea"/>
                <a:cs typeface="Times New Roman" panose="02020603050405020304" pitchFamily="18" charset="0"/>
              </a:rPr>
              <a:t>，其中</a:t>
            </a:r>
            <a:r>
              <a:rPr lang="en-US" altLang="zh-CN" sz="2400" b="1" i="1" dirty="0" err="1">
                <a:latin typeface="+mn-ea"/>
                <a:ea typeface="+mn-ea"/>
                <a:cs typeface="Times New Roman" panose="02020603050405020304" pitchFamily="18" charset="0"/>
              </a:rPr>
              <a:t>i</a:t>
            </a:r>
            <a:r>
              <a:rPr lang="en-US" altLang="zh-CN" sz="2400" b="1" dirty="0">
                <a:latin typeface="+mn-ea"/>
                <a:ea typeface="+mn-ea"/>
                <a:cs typeface="Times New Roman" panose="02020603050405020304" pitchFamily="18" charset="0"/>
              </a:rPr>
              <a:t>=(</a:t>
            </a:r>
            <a:r>
              <a:rPr lang="en-US" altLang="zh-CN" sz="2400" b="1" i="1" dirty="0" err="1">
                <a:latin typeface="+mn-ea"/>
                <a:ea typeface="+mn-ea"/>
                <a:cs typeface="Times New Roman" panose="02020603050405020304" pitchFamily="18" charset="0"/>
              </a:rPr>
              <a:t>s</a:t>
            </a:r>
            <a:r>
              <a:rPr lang="en-US" altLang="zh-CN" sz="2400" b="1" dirty="0" err="1">
                <a:latin typeface="+mn-ea"/>
                <a:ea typeface="+mn-ea"/>
                <a:cs typeface="Times New Roman" panose="02020603050405020304" pitchFamily="18" charset="0"/>
              </a:rPr>
              <a:t>+</a:t>
            </a:r>
            <a:r>
              <a:rPr lang="en-US" altLang="zh-CN" sz="2400" b="1" i="1" dirty="0" err="1">
                <a:latin typeface="+mn-ea"/>
                <a:ea typeface="+mn-ea"/>
                <a:cs typeface="Times New Roman" panose="02020603050405020304" pitchFamily="18" charset="0"/>
              </a:rPr>
              <a:t>t</a:t>
            </a:r>
            <a:r>
              <a:rPr lang="en-US" altLang="zh-CN" sz="2400" b="1" dirty="0">
                <a:latin typeface="+mn-ea"/>
                <a:ea typeface="+mn-ea"/>
                <a:cs typeface="Times New Roman" panose="02020603050405020304" pitchFamily="18" charset="0"/>
              </a:rPr>
              <a:t>)/2</a:t>
            </a:r>
            <a:r>
              <a:rPr lang="zh-CN" altLang="en-US" sz="2400" b="1" dirty="0">
                <a:latin typeface="+mn-ea"/>
                <a:ea typeface="+mn-ea"/>
                <a:cs typeface="Times New Roman" panose="02020603050405020304" pitchFamily="18" charset="0"/>
              </a:rPr>
              <a:t>。</a:t>
            </a:r>
            <a:endParaRPr lang="zh-CN" altLang="en-US" sz="2400" b="1" dirty="0">
              <a:latin typeface="+mn-ea"/>
              <a:ea typeface="+mn-ea"/>
              <a:cs typeface="Times New Roman" panose="02020603050405020304" pitchFamily="18" charset="0"/>
            </a:endParaRPr>
          </a:p>
          <a:p>
            <a:pPr>
              <a:lnSpc>
                <a:spcPct val="150000"/>
              </a:lnSpc>
            </a:pPr>
            <a:r>
              <a:rPr lang="zh-CN" altLang="en-US" sz="2400" b="1" dirty="0">
                <a:latin typeface="+mn-ea"/>
                <a:ea typeface="+mn-ea"/>
                <a:cs typeface="Times New Roman" panose="02020603050405020304" pitchFamily="18" charset="0"/>
              </a:rPr>
              <a:t>　　② </a:t>
            </a:r>
            <a:r>
              <a:rPr lang="zh-CN" altLang="en-US" sz="2400" b="1" dirty="0">
                <a:solidFill>
                  <a:srgbClr val="CC0099"/>
                </a:solidFill>
                <a:latin typeface="+mn-ea"/>
                <a:ea typeface="+mn-ea"/>
                <a:cs typeface="Times New Roman" panose="02020603050405020304" pitchFamily="18" charset="0"/>
              </a:rPr>
              <a:t>求解子问题</a:t>
            </a:r>
            <a:r>
              <a:rPr lang="zh-CN" altLang="en-US" sz="2400" b="1" dirty="0">
                <a:latin typeface="+mn-ea"/>
                <a:ea typeface="+mn-ea"/>
                <a:cs typeface="Times New Roman" panose="02020603050405020304" pitchFamily="18" charset="0"/>
              </a:rPr>
              <a:t>：若子序列的长度为</a:t>
            </a:r>
            <a:r>
              <a:rPr lang="en-US" altLang="zh-CN" sz="2400" b="1" dirty="0">
                <a:latin typeface="+mn-ea"/>
                <a:ea typeface="+mn-ea"/>
                <a:cs typeface="Times New Roman" panose="02020603050405020304" pitchFamily="18" charset="0"/>
              </a:rPr>
              <a:t>0</a:t>
            </a:r>
            <a:r>
              <a:rPr lang="zh-CN" altLang="en-US" sz="2400" b="1" dirty="0">
                <a:latin typeface="+mn-ea"/>
                <a:ea typeface="+mn-ea"/>
                <a:cs typeface="Times New Roman" panose="02020603050405020304" pitchFamily="18" charset="0"/>
              </a:rPr>
              <a:t>或为</a:t>
            </a:r>
            <a:r>
              <a:rPr lang="en-US" altLang="zh-CN" sz="2400" b="1" dirty="0">
                <a:latin typeface="+mn-ea"/>
                <a:ea typeface="+mn-ea"/>
                <a:cs typeface="Times New Roman" panose="02020603050405020304" pitchFamily="18" charset="0"/>
              </a:rPr>
              <a:t>1</a:t>
            </a:r>
            <a:r>
              <a:rPr lang="zh-CN" altLang="en-US" sz="2400" b="1" dirty="0">
                <a:latin typeface="+mn-ea"/>
                <a:ea typeface="+mn-ea"/>
                <a:cs typeface="Times New Roman" panose="02020603050405020304" pitchFamily="18" charset="0"/>
              </a:rPr>
              <a:t>，则它是有序的，直接返回；否则递归地求解各个子问题。</a:t>
            </a:r>
            <a:endParaRPr lang="zh-CN" altLang="en-US" sz="2400" b="1" dirty="0">
              <a:latin typeface="+mn-ea"/>
              <a:ea typeface="+mn-ea"/>
              <a:cs typeface="Times New Roman" panose="02020603050405020304" pitchFamily="18" charset="0"/>
            </a:endParaRPr>
          </a:p>
          <a:p>
            <a:pPr>
              <a:lnSpc>
                <a:spcPct val="150000"/>
              </a:lnSpc>
            </a:pPr>
            <a:r>
              <a:rPr lang="zh-CN" altLang="en-US" sz="2400" b="1" dirty="0">
                <a:latin typeface="+mn-ea"/>
                <a:ea typeface="+mn-ea"/>
                <a:cs typeface="Times New Roman" panose="02020603050405020304" pitchFamily="18" charset="0"/>
              </a:rPr>
              <a:t>　　③</a:t>
            </a:r>
            <a:r>
              <a:rPr lang="zh-CN" altLang="en-US" sz="2400" b="1" dirty="0">
                <a:solidFill>
                  <a:srgbClr val="CC0099"/>
                </a:solidFill>
                <a:latin typeface="+mn-ea"/>
                <a:ea typeface="+mn-ea"/>
                <a:cs typeface="Times New Roman" panose="02020603050405020304" pitchFamily="18" charset="0"/>
              </a:rPr>
              <a:t> 合并</a:t>
            </a:r>
            <a:r>
              <a:rPr lang="zh-CN" altLang="en-US" sz="2400" b="1" dirty="0">
                <a:latin typeface="+mn-ea"/>
                <a:ea typeface="+mn-ea"/>
                <a:cs typeface="Times New Roman" panose="02020603050405020304" pitchFamily="18" charset="0"/>
              </a:rPr>
              <a:t>：由于整个序列存放在数组中</a:t>
            </a:r>
            <a:r>
              <a:rPr lang="en-US" altLang="zh-CN" sz="2400" b="1" i="1" dirty="0">
                <a:latin typeface="+mn-ea"/>
                <a:ea typeface="+mn-ea"/>
                <a:cs typeface="Times New Roman" panose="02020603050405020304" pitchFamily="18" charset="0"/>
              </a:rPr>
              <a:t>a</a:t>
            </a:r>
            <a:r>
              <a:rPr lang="zh-CN" altLang="en-US" sz="2400" b="1" dirty="0">
                <a:latin typeface="+mn-ea"/>
                <a:ea typeface="+mn-ea"/>
                <a:cs typeface="Times New Roman" panose="02020603050405020304" pitchFamily="18" charset="0"/>
              </a:rPr>
              <a:t>中，排序过程是就地进行的，合并步骤不需要执行任何操作。 </a:t>
            </a:r>
            <a:endParaRPr lang="zh-CN" altLang="en-US" sz="2400" b="1" dirty="0">
              <a:latin typeface="+mn-ea"/>
              <a:ea typeface="+mn-ea"/>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7"/>
          <p:cNvSpPr txBox="1">
            <a:spLocks noChangeArrowheads="1"/>
          </p:cNvSpPr>
          <p:nvPr/>
        </p:nvSpPr>
        <p:spPr bwMode="auto">
          <a:xfrm>
            <a:off x="2195736" y="188640"/>
            <a:ext cx="5353446"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dirty="0" smtClean="0">
                <a:solidFill>
                  <a:schemeClr val="bg1"/>
                </a:solidFill>
                <a:latin typeface="黑体" panose="02010609060101010101" pitchFamily="49" charset="-122"/>
                <a:ea typeface="黑体" panose="02010609060101010101" pitchFamily="49" charset="-122"/>
              </a:rPr>
              <a:t>4.3.1 </a:t>
            </a:r>
            <a:r>
              <a:rPr kumimoji="1" lang="zh-CN" altLang="en-US" sz="4000" b="1" dirty="0" smtClean="0">
                <a:solidFill>
                  <a:schemeClr val="bg1"/>
                </a:solidFill>
                <a:latin typeface="黑体" panose="02010609060101010101" pitchFamily="49" charset="-122"/>
                <a:ea typeface="黑体" panose="02010609060101010101" pitchFamily="49" charset="-122"/>
              </a:rPr>
              <a:t>快速</a:t>
            </a:r>
            <a:r>
              <a:rPr kumimoji="1" lang="zh-CN" altLang="en-US" sz="4000" b="1" dirty="0">
                <a:solidFill>
                  <a:schemeClr val="bg1"/>
                </a:solidFill>
                <a:latin typeface="黑体" panose="02010609060101010101" pitchFamily="49" charset="-122"/>
                <a:ea typeface="黑体" panose="02010609060101010101" pitchFamily="49" charset="-122"/>
              </a:rPr>
              <a:t>排序 </a:t>
            </a:r>
            <a:endParaRPr kumimoji="1" lang="zh-CN" altLang="en-US" sz="4000" b="1" dirty="0">
              <a:solidFill>
                <a:schemeClr val="bg1"/>
              </a:solidFill>
              <a:latin typeface="黑体" panose="02010609060101010101" pitchFamily="49" charset="-122"/>
              <a:ea typeface="黑体" panose="02010609060101010101" pitchFamily="49" charset="-122"/>
            </a:endParaRPr>
          </a:p>
        </p:txBody>
      </p:sp>
      <p:sp>
        <p:nvSpPr>
          <p:cNvPr id="199682" name="Text Box 2"/>
          <p:cNvSpPr>
            <a:spLocks noChangeArrowheads="1"/>
          </p:cNvSpPr>
          <p:nvPr/>
        </p:nvSpPr>
        <p:spPr bwMode="auto">
          <a:xfrm>
            <a:off x="261620" y="1199515"/>
            <a:ext cx="8620125" cy="1329055"/>
          </a:xfrm>
          <a:prstGeom prst="rect">
            <a:avLst/>
          </a:prstGeom>
          <a:extLst>
            <a:ext uri="{909E8E84-426E-40DD-AFC4-6F175D3DCCD1}">
              <a14:hiddenFill xmlns:a14="http://schemas.microsoft.com/office/drawing/2010/main">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14:hiddenFill>
            </a:ext>
          </a:extLst>
        </p:spPr>
        <p:style>
          <a:lnRef idx="2">
            <a:schemeClr val="accent3"/>
          </a:lnRef>
          <a:fillRef idx="1">
            <a:schemeClr val="lt1"/>
          </a:fillRef>
          <a:effectRef idx="0">
            <a:schemeClr val="accent3"/>
          </a:effectRef>
          <a:fontRef idx="minor">
            <a:schemeClr val="dk1"/>
          </a:fontRef>
        </p:style>
        <p:txBody>
          <a:bodyPr vertOverflow="overflow" horzOverflow="overflow" vert="horz" wrap="square" lIns="0" tIns="0" rIns="0" bIns="0" numCol="1" spcCol="0" rtlCol="0" fromWordArt="0" anchor="ctr" anchorCtr="0" forceAA="0" compatLnSpc="1">
            <a:spAutoFit/>
          </a:bodyPr>
          <a:lstStyle/>
          <a:p>
            <a:pPr lvl="0" algn="l">
              <a:lnSpc>
                <a:spcPct val="120000"/>
              </a:lnSpc>
              <a:spcBef>
                <a:spcPct val="40000"/>
              </a:spcBef>
              <a:defRPr/>
            </a:pPr>
            <a:r>
              <a:rPr kumimoji="1" lang="zh-CN" altLang="en-US" sz="2400" b="1" dirty="0">
                <a:effectLst/>
                <a:latin typeface="宋体" panose="02010600030101010101" pitchFamily="2" charset="-122"/>
                <a:ea typeface="宋体" panose="02010600030101010101" pitchFamily="2" charset="-122"/>
                <a:sym typeface="+mn-ea"/>
              </a:rPr>
              <a:t>例如，对于{2,5,1,7,10,6,9,4,3,8}序列，其快速排序过程如图所示，图中虚线表示一次划分，虚线旁的数字表示执行次序，圆圈表示归位的基准。</a:t>
            </a:r>
            <a:endParaRPr kumimoji="1" lang="zh-CN" altLang="en-US" sz="2400" b="1" dirty="0">
              <a:effectLst/>
              <a:latin typeface="宋体" panose="02010600030101010101" pitchFamily="2" charset="-122"/>
              <a:ea typeface="宋体" panose="02010600030101010101" pitchFamily="2" charset="-122"/>
              <a:sym typeface="+mn-ea"/>
            </a:endParaRPr>
          </a:p>
        </p:txBody>
      </p:sp>
      <p:graphicFrame>
        <p:nvGraphicFramePr>
          <p:cNvPr id="199683" name="Object 3"/>
          <p:cNvGraphicFramePr>
            <a:graphicFrameLocks noChangeAspect="1"/>
          </p:cNvGraphicFramePr>
          <p:nvPr/>
        </p:nvGraphicFramePr>
        <p:xfrm>
          <a:off x="421640" y="2684145"/>
          <a:ext cx="8084820" cy="3956050"/>
        </p:xfrm>
        <a:graphic>
          <a:graphicData uri="http://schemas.openxmlformats.org/presentationml/2006/ole">
            <mc:AlternateContent xmlns:mc="http://schemas.openxmlformats.org/markup-compatibility/2006">
              <mc:Choice xmlns:v="urn:schemas-microsoft-com:vml" Requires="v">
                <p:oleObj spid="_x0000_s3073" name="图片" r:id="rId1" imgW="4140200" imgH="1651000" progId="Word.Picture.8">
                  <p:embed/>
                </p:oleObj>
              </mc:Choice>
              <mc:Fallback>
                <p:oleObj name="图片" r:id="rId1" imgW="4140200" imgH="1651000" progId="Word.Picture.8">
                  <p:embed/>
                  <p:pic>
                    <p:nvPicPr>
                      <p:cNvPr id="0" name="图片 3072"/>
                      <p:cNvPicPr>
                        <a:picLocks noChangeAspect="1"/>
                      </p:cNvPicPr>
                      <p:nvPr/>
                    </p:nvPicPr>
                    <p:blipFill>
                      <a:blip r:embed="rId2"/>
                      <a:stretch>
                        <a:fillRect/>
                      </a:stretch>
                    </p:blipFill>
                    <p:spPr>
                      <a:xfrm>
                        <a:off x="421640" y="2684145"/>
                        <a:ext cx="8084820" cy="3956050"/>
                      </a:xfrm>
                      <a:prstGeom prst="rect">
                        <a:avLst/>
                      </a:prstGeom>
                      <a:noFill/>
                      <a:ln w="9525">
                        <a:noFill/>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9683"/>
                                        </p:tgtEl>
                                        <p:attrNameLst>
                                          <p:attrName>style.visibility</p:attrName>
                                        </p:attrNameLst>
                                      </p:cBhvr>
                                      <p:to>
                                        <p:strVal val="visible"/>
                                      </p:to>
                                    </p:set>
                                    <p:animEffect transition="in" filter="blinds(horizontal)">
                                      <p:cBhvr>
                                        <p:cTn id="7" dur="500"/>
                                        <p:tgtEl>
                                          <p:spTgt spid="199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68313" y="1285875"/>
            <a:ext cx="82296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10000"/>
              </a:spcBef>
            </a:pPr>
            <a:r>
              <a:rPr kumimoji="1" lang="zh-CN" altLang="en-US" sz="2400" b="1">
                <a:latin typeface="Times New Roman" panose="02020603050405020304" pitchFamily="18" charset="0"/>
              </a:rPr>
              <a:t>以第一个记录作为轴值，对待排序序列进行划分的过程为：</a:t>
            </a:r>
            <a:endParaRPr kumimoji="1" lang="zh-CN" altLang="en-US" sz="2400" b="1">
              <a:latin typeface="Times New Roman" panose="02020603050405020304" pitchFamily="18" charset="0"/>
            </a:endParaRPr>
          </a:p>
          <a:p>
            <a:pPr algn="just" eaLnBrk="1" hangingPunct="1">
              <a:spcBef>
                <a:spcPct val="10000"/>
              </a:spcBef>
            </a:pP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a:t>
            </a:r>
            <a:r>
              <a:rPr kumimoji="1" lang="zh-CN" altLang="en-US" sz="2400" b="1">
                <a:solidFill>
                  <a:srgbClr val="CC0099"/>
                </a:solidFill>
                <a:latin typeface="Times New Roman" panose="02020603050405020304" pitchFamily="18" charset="0"/>
              </a:rPr>
              <a:t>初始化</a:t>
            </a:r>
            <a:r>
              <a:rPr kumimoji="1" lang="zh-CN" altLang="en-US" sz="2400" b="1">
                <a:latin typeface="Times New Roman" panose="02020603050405020304" pitchFamily="18" charset="0"/>
              </a:rPr>
              <a:t>：取第一个记录作为基准，设置两个参数</a:t>
            </a:r>
            <a:r>
              <a:rPr kumimoji="1" lang="en-US" altLang="zh-CN" sz="2400" b="1">
                <a:latin typeface="Times New Roman" panose="02020603050405020304" pitchFamily="18" charset="0"/>
              </a:rPr>
              <a:t>i</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j</a:t>
            </a:r>
            <a:r>
              <a:rPr kumimoji="1" lang="zh-CN" altLang="en-US" sz="2400" b="1">
                <a:latin typeface="Times New Roman" panose="02020603050405020304" pitchFamily="18" charset="0"/>
              </a:rPr>
              <a:t>分别用来指示将要与基准记录进行比较的左侧记录位置和右侧记录位置，也就是本次划分的区间；</a:t>
            </a:r>
            <a:endParaRPr kumimoji="1" lang="zh-CN" altLang="en-US" sz="2400" b="1">
              <a:latin typeface="Times New Roman" panose="02020603050405020304" pitchFamily="18" charset="0"/>
            </a:endParaRPr>
          </a:p>
          <a:p>
            <a:pPr algn="just" eaLnBrk="1" hangingPunct="1">
              <a:spcBef>
                <a:spcPct val="10000"/>
              </a:spcBef>
            </a:pP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2</a:t>
            </a:r>
            <a:r>
              <a:rPr kumimoji="1" lang="zh-CN" altLang="en-US" sz="2400" b="1">
                <a:latin typeface="Times New Roman" panose="02020603050405020304" pitchFamily="18" charset="0"/>
              </a:rPr>
              <a:t>）</a:t>
            </a:r>
            <a:r>
              <a:rPr kumimoji="1" lang="zh-CN" altLang="en-US" sz="2400" b="1">
                <a:solidFill>
                  <a:srgbClr val="CC0099"/>
                </a:solidFill>
                <a:latin typeface="Times New Roman" panose="02020603050405020304" pitchFamily="18" charset="0"/>
              </a:rPr>
              <a:t>右侧扫描过程</a:t>
            </a:r>
            <a:r>
              <a:rPr kumimoji="1" lang="zh-CN" altLang="en-US" sz="2400" b="1">
                <a:latin typeface="Times New Roman" panose="02020603050405020304" pitchFamily="18" charset="0"/>
              </a:rPr>
              <a:t>：将基准记录与</a:t>
            </a:r>
            <a:r>
              <a:rPr kumimoji="1" lang="en-US" altLang="zh-CN" sz="2400" b="1">
                <a:latin typeface="Times New Roman" panose="02020603050405020304" pitchFamily="18" charset="0"/>
              </a:rPr>
              <a:t>j</a:t>
            </a:r>
            <a:r>
              <a:rPr kumimoji="1" lang="zh-CN" altLang="en-US" sz="2400" b="1">
                <a:latin typeface="Times New Roman" panose="02020603050405020304" pitchFamily="18" charset="0"/>
              </a:rPr>
              <a:t>指向的记录进行比较，如果</a:t>
            </a:r>
            <a:r>
              <a:rPr kumimoji="1" lang="en-US" altLang="zh-CN" sz="2400" b="1">
                <a:latin typeface="Times New Roman" panose="02020603050405020304" pitchFamily="18" charset="0"/>
              </a:rPr>
              <a:t>j</a:t>
            </a:r>
            <a:r>
              <a:rPr kumimoji="1" lang="zh-CN" altLang="en-US" sz="2400" b="1">
                <a:latin typeface="Times New Roman" panose="02020603050405020304" pitchFamily="18" charset="0"/>
              </a:rPr>
              <a:t>指向记录的关键码大，则</a:t>
            </a:r>
            <a:r>
              <a:rPr kumimoji="1" lang="en-US" altLang="zh-CN" sz="2400" b="1">
                <a:latin typeface="Times New Roman" panose="02020603050405020304" pitchFamily="18" charset="0"/>
              </a:rPr>
              <a:t>j</a:t>
            </a:r>
            <a:r>
              <a:rPr kumimoji="1" lang="zh-CN" altLang="en-US" sz="2400" b="1">
                <a:latin typeface="Times New Roman" panose="02020603050405020304" pitchFamily="18" charset="0"/>
              </a:rPr>
              <a:t>前移一个记录位置。重复右侧扫描过程，直到右侧的记录小（即反序），若</a:t>
            </a:r>
            <a:r>
              <a:rPr kumimoji="1" lang="en-US" altLang="zh-CN" sz="2400" b="1">
                <a:latin typeface="Times New Roman" panose="02020603050405020304" pitchFamily="18" charset="0"/>
              </a:rPr>
              <a:t>i</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j</a:t>
            </a:r>
            <a:r>
              <a:rPr kumimoji="1" lang="zh-CN" altLang="en-US" sz="2400" b="1">
                <a:latin typeface="Times New Roman" panose="02020603050405020304" pitchFamily="18" charset="0"/>
              </a:rPr>
              <a:t>，则将基准记录与</a:t>
            </a:r>
            <a:r>
              <a:rPr kumimoji="1" lang="en-US" altLang="zh-CN" sz="2400" b="1">
                <a:latin typeface="Times New Roman" panose="02020603050405020304" pitchFamily="18" charset="0"/>
              </a:rPr>
              <a:t>j</a:t>
            </a:r>
            <a:r>
              <a:rPr kumimoji="1" lang="zh-CN" altLang="en-US" sz="2400" b="1">
                <a:latin typeface="Times New Roman" panose="02020603050405020304" pitchFamily="18" charset="0"/>
              </a:rPr>
              <a:t>指向的记录进行交换；</a:t>
            </a:r>
            <a:endParaRPr kumimoji="1" lang="zh-CN" altLang="en-US" sz="2400" b="1">
              <a:latin typeface="Times New Roman" panose="02020603050405020304" pitchFamily="18" charset="0"/>
            </a:endParaRPr>
          </a:p>
          <a:p>
            <a:pPr algn="just" eaLnBrk="1" hangingPunct="1">
              <a:spcBef>
                <a:spcPct val="10000"/>
              </a:spcBef>
            </a:pP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3</a:t>
            </a:r>
            <a:r>
              <a:rPr kumimoji="1" lang="zh-CN" altLang="en-US" sz="2400" b="1">
                <a:latin typeface="Times New Roman" panose="02020603050405020304" pitchFamily="18" charset="0"/>
              </a:rPr>
              <a:t>）</a:t>
            </a:r>
            <a:r>
              <a:rPr kumimoji="1" lang="zh-CN" altLang="en-US" sz="2400" b="1">
                <a:solidFill>
                  <a:srgbClr val="CC0099"/>
                </a:solidFill>
                <a:latin typeface="Times New Roman" panose="02020603050405020304" pitchFamily="18" charset="0"/>
              </a:rPr>
              <a:t>左侧扫描过程</a:t>
            </a:r>
            <a:r>
              <a:rPr kumimoji="1" lang="zh-CN" altLang="en-US" sz="2400" b="1">
                <a:latin typeface="Times New Roman" panose="02020603050405020304" pitchFamily="18" charset="0"/>
              </a:rPr>
              <a:t>：将基准记录与</a:t>
            </a:r>
            <a:r>
              <a:rPr kumimoji="1" lang="en-US" altLang="zh-CN" sz="2400" b="1">
                <a:latin typeface="Times New Roman" panose="02020603050405020304" pitchFamily="18" charset="0"/>
              </a:rPr>
              <a:t>i</a:t>
            </a:r>
            <a:r>
              <a:rPr kumimoji="1" lang="zh-CN" altLang="en-US" sz="2400" b="1">
                <a:latin typeface="Times New Roman" panose="02020603050405020304" pitchFamily="18" charset="0"/>
              </a:rPr>
              <a:t>指向的记录进行比较，如果</a:t>
            </a:r>
            <a:r>
              <a:rPr kumimoji="1" lang="en-US" altLang="zh-CN" sz="2400" b="1">
                <a:latin typeface="Times New Roman" panose="02020603050405020304" pitchFamily="18" charset="0"/>
              </a:rPr>
              <a:t>i</a:t>
            </a:r>
            <a:r>
              <a:rPr kumimoji="1" lang="zh-CN" altLang="en-US" sz="2400" b="1">
                <a:latin typeface="Times New Roman" panose="02020603050405020304" pitchFamily="18" charset="0"/>
              </a:rPr>
              <a:t>指向记录的关键码小，则</a:t>
            </a:r>
            <a:r>
              <a:rPr kumimoji="1" lang="en-US" altLang="zh-CN" sz="2400" b="1">
                <a:latin typeface="Times New Roman" panose="02020603050405020304" pitchFamily="18" charset="0"/>
              </a:rPr>
              <a:t>i</a:t>
            </a:r>
            <a:r>
              <a:rPr kumimoji="1" lang="zh-CN" altLang="en-US" sz="2400" b="1">
                <a:latin typeface="Times New Roman" panose="02020603050405020304" pitchFamily="18" charset="0"/>
              </a:rPr>
              <a:t>后移一个记录位置。重复左侧扫描过程，直到左侧的记录大（即反序），若</a:t>
            </a:r>
            <a:r>
              <a:rPr kumimoji="1" lang="en-US" altLang="zh-CN" sz="2400" b="1">
                <a:latin typeface="Times New Roman" panose="02020603050405020304" pitchFamily="18" charset="0"/>
              </a:rPr>
              <a:t>i</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j</a:t>
            </a:r>
            <a:r>
              <a:rPr kumimoji="1" lang="zh-CN" altLang="en-US" sz="2400" b="1">
                <a:latin typeface="Times New Roman" panose="02020603050405020304" pitchFamily="18" charset="0"/>
              </a:rPr>
              <a:t>，则将基准记录与</a:t>
            </a:r>
            <a:r>
              <a:rPr kumimoji="1" lang="en-US" altLang="zh-CN" sz="2400" b="1">
                <a:latin typeface="Times New Roman" panose="02020603050405020304" pitchFamily="18" charset="0"/>
              </a:rPr>
              <a:t>i</a:t>
            </a:r>
            <a:r>
              <a:rPr kumimoji="1" lang="zh-CN" altLang="en-US" sz="2400" b="1">
                <a:latin typeface="Times New Roman" panose="02020603050405020304" pitchFamily="18" charset="0"/>
              </a:rPr>
              <a:t>指向的记录交换；</a:t>
            </a:r>
            <a:endParaRPr kumimoji="1" lang="zh-CN" altLang="en-US" sz="2400" b="1">
              <a:latin typeface="Times New Roman" panose="02020603050405020304" pitchFamily="18" charset="0"/>
            </a:endParaRPr>
          </a:p>
          <a:p>
            <a:pPr eaLnBrk="1" hangingPunct="1">
              <a:spcBef>
                <a:spcPct val="10000"/>
              </a:spcBef>
            </a:pPr>
            <a:r>
              <a:rPr kumimoji="1" lang="zh-CN" altLang="en-US" sz="2400" b="1">
                <a:latin typeface="宋体" panose="02010600030101010101" pitchFamily="2" charset="-122"/>
              </a:rPr>
              <a:t>（</a:t>
            </a:r>
            <a:r>
              <a:rPr kumimoji="1" lang="en-US" altLang="zh-CN" sz="2400" b="1">
                <a:latin typeface="Times New Roman" panose="02020603050405020304" pitchFamily="18" charset="0"/>
              </a:rPr>
              <a:t>4</a:t>
            </a:r>
            <a:r>
              <a:rPr kumimoji="1" lang="zh-CN" altLang="en-US" sz="2400" b="1">
                <a:latin typeface="宋体" panose="02010600030101010101" pitchFamily="2" charset="-122"/>
              </a:rPr>
              <a:t>）</a:t>
            </a:r>
            <a:r>
              <a:rPr kumimoji="1" lang="zh-CN" altLang="en-US" sz="2400" b="1">
                <a:solidFill>
                  <a:srgbClr val="CC0099"/>
                </a:solidFill>
                <a:latin typeface="宋体" panose="02010600030101010101" pitchFamily="2" charset="-122"/>
              </a:rPr>
              <a:t>重复</a:t>
            </a:r>
            <a:r>
              <a:rPr kumimoji="1" lang="zh-CN" altLang="en-US" sz="2400" b="1">
                <a:latin typeface="宋体" panose="02010600030101010101" pitchFamily="2" charset="-122"/>
              </a:rPr>
              <a:t>（</a:t>
            </a:r>
            <a:r>
              <a:rPr kumimoji="1" lang="en-US" altLang="zh-CN" sz="2400" b="1">
                <a:latin typeface="Times New Roman" panose="02020603050405020304" pitchFamily="18" charset="0"/>
              </a:rPr>
              <a:t>2</a:t>
            </a:r>
            <a:r>
              <a:rPr kumimoji="1" lang="zh-CN" altLang="en-US" sz="2400" b="1">
                <a:latin typeface="宋体" panose="02010600030101010101" pitchFamily="2" charset="-122"/>
              </a:rPr>
              <a:t>）（</a:t>
            </a:r>
            <a:r>
              <a:rPr kumimoji="1" lang="en-US" altLang="zh-CN" sz="2400" b="1">
                <a:latin typeface="Times New Roman" panose="02020603050405020304" pitchFamily="18" charset="0"/>
              </a:rPr>
              <a:t>3</a:t>
            </a:r>
            <a:r>
              <a:rPr kumimoji="1" lang="zh-CN" altLang="en-US" sz="2400" b="1">
                <a:latin typeface="宋体" panose="02010600030101010101" pitchFamily="2" charset="-122"/>
              </a:rPr>
              <a:t>）步，直到</a:t>
            </a:r>
            <a:r>
              <a:rPr kumimoji="1" lang="en-US" altLang="zh-CN" sz="2400" b="1">
                <a:latin typeface="Times New Roman" panose="02020603050405020304" pitchFamily="18" charset="0"/>
              </a:rPr>
              <a:t>i</a:t>
            </a:r>
            <a:r>
              <a:rPr kumimoji="1" lang="zh-CN" altLang="en-US" sz="2400" b="1">
                <a:latin typeface="宋体" panose="02010600030101010101" pitchFamily="2" charset="-122"/>
              </a:rPr>
              <a:t>与</a:t>
            </a:r>
            <a:r>
              <a:rPr kumimoji="1" lang="en-US" altLang="zh-CN" sz="2400" b="1">
                <a:latin typeface="Times New Roman" panose="02020603050405020304" pitchFamily="18" charset="0"/>
              </a:rPr>
              <a:t>j</a:t>
            </a:r>
            <a:r>
              <a:rPr kumimoji="1" lang="zh-CN" altLang="en-US" sz="2400" b="1">
                <a:latin typeface="宋体" panose="02010600030101010101" pitchFamily="2" charset="-122"/>
              </a:rPr>
              <a:t>指向同一位置，即基准记录最终的位置。</a:t>
            </a:r>
            <a:endParaRPr kumimoji="1" lang="zh-CN" altLang="en-US" sz="2400" b="1">
              <a:latin typeface="Times New Roman" panose="02020603050405020304" pitchFamily="18" charset="0"/>
            </a:endParaRPr>
          </a:p>
        </p:txBody>
      </p:sp>
      <p:sp>
        <p:nvSpPr>
          <p:cNvPr id="5" name="Text Box 7"/>
          <p:cNvSpPr txBox="1">
            <a:spLocks noChangeArrowheads="1"/>
          </p:cNvSpPr>
          <p:nvPr/>
        </p:nvSpPr>
        <p:spPr bwMode="auto">
          <a:xfrm>
            <a:off x="2195736" y="188640"/>
            <a:ext cx="5353446"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dirty="0" smtClean="0">
                <a:solidFill>
                  <a:schemeClr val="bg1"/>
                </a:solidFill>
                <a:latin typeface="黑体" panose="02010609060101010101" pitchFamily="49" charset="-122"/>
                <a:ea typeface="黑体" panose="02010609060101010101" pitchFamily="49" charset="-122"/>
              </a:rPr>
              <a:t>4.3.1 </a:t>
            </a:r>
            <a:r>
              <a:rPr kumimoji="1" lang="zh-CN" altLang="en-US" sz="4000" b="1" dirty="0" smtClean="0">
                <a:solidFill>
                  <a:schemeClr val="bg1"/>
                </a:solidFill>
                <a:latin typeface="黑体" panose="02010609060101010101" pitchFamily="49" charset="-122"/>
                <a:ea typeface="黑体" panose="02010609060101010101" pitchFamily="49" charset="-122"/>
              </a:rPr>
              <a:t>快速</a:t>
            </a:r>
            <a:r>
              <a:rPr kumimoji="1" lang="zh-CN" altLang="en-US" sz="4000" b="1" dirty="0">
                <a:solidFill>
                  <a:schemeClr val="bg1"/>
                </a:solidFill>
                <a:latin typeface="黑体" panose="02010609060101010101" pitchFamily="49" charset="-122"/>
                <a:ea typeface="黑体" panose="02010609060101010101" pitchFamily="49" charset="-122"/>
              </a:rPr>
              <a:t>排序 </a:t>
            </a:r>
            <a:endParaRPr kumimoji="1" lang="zh-CN" altLang="en-US" sz="40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1027"/>
          <p:cNvSpPr txBox="1">
            <a:spLocks noChangeArrowheads="1"/>
          </p:cNvSpPr>
          <p:nvPr/>
        </p:nvSpPr>
        <p:spPr bwMode="auto">
          <a:xfrm>
            <a:off x="-1270" y="1109345"/>
            <a:ext cx="9147175" cy="5466715"/>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5000"/>
              </a:lnSpc>
              <a:spcAft>
                <a:spcPts val="775"/>
              </a:spcAft>
            </a:pPr>
            <a:r>
              <a:rPr sz="2400" b="1" dirty="0">
                <a:solidFill>
                  <a:schemeClr val="tx1"/>
                </a:solidFill>
                <a:latin typeface="Times New Roman" panose="02020603050405020304" pitchFamily="18" charset="0"/>
              </a:rPr>
              <a:t>void swap(int &amp; a,int &amp; b) //交换变量a,b值</a:t>
            </a:r>
            <a:endParaRPr sz="2400" b="1" dirty="0">
              <a:solidFill>
                <a:schemeClr val="tx1"/>
              </a:solidFill>
              <a:latin typeface="Times New Roman" panose="02020603050405020304" pitchFamily="18" charset="0"/>
            </a:endParaRPr>
          </a:p>
          <a:p>
            <a:pPr>
              <a:lnSpc>
                <a:spcPct val="95000"/>
              </a:lnSpc>
              <a:spcAft>
                <a:spcPts val="775"/>
              </a:spcAft>
            </a:pPr>
            <a:r>
              <a:rPr sz="2400" b="1" dirty="0">
                <a:solidFill>
                  <a:schemeClr val="tx1"/>
                </a:solidFill>
                <a:latin typeface="Times New Roman" panose="02020603050405020304" pitchFamily="18" charset="0"/>
              </a:rPr>
              <a:t>{    int tmp = a;      a = b;    b = tmp;     }</a:t>
            </a:r>
            <a:endParaRPr sz="2400" b="1" dirty="0">
              <a:solidFill>
                <a:schemeClr val="tx1"/>
              </a:solidFill>
              <a:latin typeface="Times New Roman" panose="02020603050405020304" pitchFamily="18" charset="0"/>
            </a:endParaRPr>
          </a:p>
          <a:p>
            <a:pPr>
              <a:lnSpc>
                <a:spcPct val="95000"/>
              </a:lnSpc>
              <a:spcAft>
                <a:spcPts val="775"/>
              </a:spcAft>
            </a:pPr>
            <a:r>
              <a:rPr sz="2400" b="1" dirty="0">
                <a:solidFill>
                  <a:schemeClr val="tx1"/>
                </a:solidFill>
                <a:latin typeface="Times New Roman" panose="02020603050405020304" pitchFamily="18" charset="0"/>
              </a:rPr>
              <a:t>int a[] = { 93,27,30,2,8,12,2,8,30,89};</a:t>
            </a:r>
            <a:endParaRPr sz="2400" b="1" dirty="0">
              <a:solidFill>
                <a:schemeClr val="tx1"/>
              </a:solidFill>
              <a:latin typeface="Times New Roman" panose="02020603050405020304" pitchFamily="18" charset="0"/>
            </a:endParaRPr>
          </a:p>
          <a:p>
            <a:pPr>
              <a:lnSpc>
                <a:spcPct val="95000"/>
              </a:lnSpc>
              <a:spcAft>
                <a:spcPts val="775"/>
              </a:spcAft>
            </a:pPr>
            <a:r>
              <a:rPr sz="2400" b="1" dirty="0">
                <a:solidFill>
                  <a:schemeClr val="tx1"/>
                </a:solidFill>
                <a:latin typeface="Times New Roman" panose="02020603050405020304" pitchFamily="18" charset="0"/>
              </a:rPr>
              <a:t>int main()</a:t>
            </a:r>
            <a:endParaRPr sz="2400" b="1" dirty="0">
              <a:solidFill>
                <a:schemeClr val="tx1"/>
              </a:solidFill>
              <a:latin typeface="Times New Roman" panose="02020603050405020304" pitchFamily="18" charset="0"/>
            </a:endParaRPr>
          </a:p>
          <a:p>
            <a:pPr>
              <a:lnSpc>
                <a:spcPct val="95000"/>
              </a:lnSpc>
              <a:spcAft>
                <a:spcPts val="775"/>
              </a:spcAft>
            </a:pPr>
            <a:r>
              <a:rPr sz="2400" b="1" dirty="0">
                <a:solidFill>
                  <a:schemeClr val="tx1"/>
                </a:solidFill>
                <a:latin typeface="Times New Roman" panose="02020603050405020304" pitchFamily="18" charset="0"/>
              </a:rPr>
              <a:t>{</a:t>
            </a:r>
            <a:endParaRPr sz="2400" b="1" dirty="0">
              <a:solidFill>
                <a:schemeClr val="tx1"/>
              </a:solidFill>
              <a:latin typeface="Times New Roman" panose="02020603050405020304" pitchFamily="18" charset="0"/>
            </a:endParaRPr>
          </a:p>
          <a:p>
            <a:pPr lvl="1">
              <a:lnSpc>
                <a:spcPct val="95000"/>
              </a:lnSpc>
              <a:spcAft>
                <a:spcPts val="775"/>
              </a:spcAft>
            </a:pPr>
            <a:r>
              <a:rPr sz="2400" b="1" dirty="0">
                <a:solidFill>
                  <a:schemeClr val="tx1"/>
                </a:solidFill>
                <a:latin typeface="Times New Roman" panose="02020603050405020304" pitchFamily="18" charset="0"/>
              </a:rPr>
              <a:t>int size = sizeof(a)/sizeof(int);</a:t>
            </a:r>
            <a:endParaRPr sz="2400" b="1" dirty="0">
              <a:solidFill>
                <a:schemeClr val="tx1"/>
              </a:solidFill>
              <a:latin typeface="Times New Roman" panose="02020603050405020304" pitchFamily="18" charset="0"/>
            </a:endParaRPr>
          </a:p>
          <a:p>
            <a:pPr lvl="1">
              <a:lnSpc>
                <a:spcPct val="95000"/>
              </a:lnSpc>
              <a:spcAft>
                <a:spcPts val="775"/>
              </a:spcAft>
            </a:pPr>
            <a:r>
              <a:rPr sz="2400" b="1" dirty="0">
                <a:solidFill>
                  <a:schemeClr val="tx1"/>
                </a:solidFill>
                <a:latin typeface="Times New Roman" panose="02020603050405020304" pitchFamily="18" charset="0"/>
              </a:rPr>
              <a:t>QuickSort(a,0,size-1);</a:t>
            </a:r>
            <a:endParaRPr sz="2400" b="1" dirty="0">
              <a:solidFill>
                <a:schemeClr val="tx1"/>
              </a:solidFill>
              <a:latin typeface="Times New Roman" panose="02020603050405020304" pitchFamily="18" charset="0"/>
            </a:endParaRPr>
          </a:p>
          <a:p>
            <a:pPr lvl="1">
              <a:lnSpc>
                <a:spcPct val="95000"/>
              </a:lnSpc>
              <a:spcAft>
                <a:spcPts val="775"/>
              </a:spcAft>
            </a:pPr>
            <a:r>
              <a:rPr sz="2400" b="1" dirty="0">
                <a:solidFill>
                  <a:schemeClr val="tx1"/>
                </a:solidFill>
                <a:latin typeface="Times New Roman" panose="02020603050405020304" pitchFamily="18" charset="0"/>
              </a:rPr>
              <a:t>for(int i = 0;i &lt; size; ++i)</a:t>
            </a:r>
            <a:endParaRPr sz="2400" b="1" dirty="0">
              <a:solidFill>
                <a:schemeClr val="tx1"/>
              </a:solidFill>
              <a:latin typeface="Times New Roman" panose="02020603050405020304" pitchFamily="18" charset="0"/>
            </a:endParaRPr>
          </a:p>
          <a:p>
            <a:pPr lvl="2">
              <a:lnSpc>
                <a:spcPct val="95000"/>
              </a:lnSpc>
              <a:spcAft>
                <a:spcPts val="775"/>
              </a:spcAft>
            </a:pPr>
            <a:r>
              <a:rPr sz="2400" b="1" dirty="0">
                <a:solidFill>
                  <a:schemeClr val="tx1"/>
                </a:solidFill>
                <a:latin typeface="Times New Roman" panose="02020603050405020304" pitchFamily="18" charset="0"/>
              </a:rPr>
              <a:t>cout &lt;&lt; a[i] &lt;&lt; ",";</a:t>
            </a:r>
            <a:endParaRPr sz="2400" b="1" dirty="0">
              <a:solidFill>
                <a:schemeClr val="tx1"/>
              </a:solidFill>
              <a:latin typeface="Times New Roman" panose="02020603050405020304" pitchFamily="18" charset="0"/>
            </a:endParaRPr>
          </a:p>
          <a:p>
            <a:pPr lvl="1">
              <a:lnSpc>
                <a:spcPct val="95000"/>
              </a:lnSpc>
              <a:spcAft>
                <a:spcPts val="775"/>
              </a:spcAft>
            </a:pPr>
            <a:r>
              <a:rPr sz="2400" b="1" dirty="0">
                <a:solidFill>
                  <a:schemeClr val="tx1"/>
                </a:solidFill>
                <a:latin typeface="Times New Roman" panose="02020603050405020304" pitchFamily="18" charset="0"/>
              </a:rPr>
              <a:t>cout &lt;&lt; endl;</a:t>
            </a:r>
            <a:endParaRPr sz="2400" b="1" dirty="0">
              <a:solidFill>
                <a:schemeClr val="tx1"/>
              </a:solidFill>
              <a:latin typeface="Times New Roman" panose="02020603050405020304" pitchFamily="18" charset="0"/>
            </a:endParaRPr>
          </a:p>
          <a:p>
            <a:pPr lvl="1">
              <a:lnSpc>
                <a:spcPct val="95000"/>
              </a:lnSpc>
              <a:spcAft>
                <a:spcPts val="775"/>
              </a:spcAft>
            </a:pPr>
            <a:r>
              <a:rPr sz="2400" b="1" dirty="0">
                <a:solidFill>
                  <a:schemeClr val="tx1"/>
                </a:solidFill>
                <a:latin typeface="Times New Roman" panose="02020603050405020304" pitchFamily="18" charset="0"/>
              </a:rPr>
              <a:t>return 0;</a:t>
            </a:r>
            <a:endParaRPr sz="2400" b="1" dirty="0">
              <a:solidFill>
                <a:schemeClr val="tx1"/>
              </a:solidFill>
              <a:latin typeface="Times New Roman" panose="02020603050405020304" pitchFamily="18" charset="0"/>
            </a:endParaRPr>
          </a:p>
          <a:p>
            <a:pPr>
              <a:lnSpc>
                <a:spcPct val="95000"/>
              </a:lnSpc>
              <a:spcAft>
                <a:spcPts val="775"/>
              </a:spcAft>
            </a:pPr>
            <a:r>
              <a:rPr sz="2400" b="1" dirty="0">
                <a:solidFill>
                  <a:schemeClr val="tx1"/>
                </a:solidFill>
                <a:latin typeface="Times New Roman" panose="02020603050405020304" pitchFamily="18" charset="0"/>
              </a:rPr>
              <a:t>}</a:t>
            </a:r>
            <a:endParaRPr sz="2400" b="1" dirty="0">
              <a:solidFill>
                <a:schemeClr val="tx1"/>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Effect transition="in" filter="blinds(horizontal)">
                                      <p:cBhvr>
                                        <p:cTn id="7" dur="500"/>
                                        <p:tgtEl>
                                          <p:spTgt spid="276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52">
                                            <p:txEl>
                                              <p:pRg st="1" end="1"/>
                                            </p:txEl>
                                          </p:spTgt>
                                        </p:tgtEl>
                                        <p:attrNameLst>
                                          <p:attrName>style.visibility</p:attrName>
                                        </p:attrNameLst>
                                      </p:cBhvr>
                                      <p:to>
                                        <p:strVal val="visible"/>
                                      </p:to>
                                    </p:set>
                                    <p:animEffect transition="in" filter="blinds(horizontal)">
                                      <p:cBhvr>
                                        <p:cTn id="12" dur="500"/>
                                        <p:tgtEl>
                                          <p:spTgt spid="276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652">
                                            <p:txEl>
                                              <p:pRg st="2" end="2"/>
                                            </p:txEl>
                                          </p:spTgt>
                                        </p:tgtEl>
                                        <p:attrNameLst>
                                          <p:attrName>style.visibility</p:attrName>
                                        </p:attrNameLst>
                                      </p:cBhvr>
                                      <p:to>
                                        <p:strVal val="visible"/>
                                      </p:to>
                                    </p:set>
                                    <p:animEffect transition="in" filter="blinds(horizontal)">
                                      <p:cBhvr>
                                        <p:cTn id="17" dur="500"/>
                                        <p:tgtEl>
                                          <p:spTgt spid="276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652">
                                            <p:txEl>
                                              <p:pRg st="3" end="3"/>
                                            </p:txEl>
                                          </p:spTgt>
                                        </p:tgtEl>
                                        <p:attrNameLst>
                                          <p:attrName>style.visibility</p:attrName>
                                        </p:attrNameLst>
                                      </p:cBhvr>
                                      <p:to>
                                        <p:strVal val="visible"/>
                                      </p:to>
                                    </p:set>
                                    <p:animEffect transition="in" filter="blinds(horizontal)">
                                      <p:cBhvr>
                                        <p:cTn id="22" dur="500"/>
                                        <p:tgtEl>
                                          <p:spTgt spid="276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652">
                                            <p:txEl>
                                              <p:pRg st="4" end="4"/>
                                            </p:txEl>
                                          </p:spTgt>
                                        </p:tgtEl>
                                        <p:attrNameLst>
                                          <p:attrName>style.visibility</p:attrName>
                                        </p:attrNameLst>
                                      </p:cBhvr>
                                      <p:to>
                                        <p:strVal val="visible"/>
                                      </p:to>
                                    </p:set>
                                    <p:animEffect transition="in" filter="blinds(horizontal)">
                                      <p:cBhvr>
                                        <p:cTn id="27" dur="500"/>
                                        <p:tgtEl>
                                          <p:spTgt spid="276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652">
                                            <p:txEl>
                                              <p:pRg st="5" end="5"/>
                                            </p:txEl>
                                          </p:spTgt>
                                        </p:tgtEl>
                                        <p:attrNameLst>
                                          <p:attrName>style.visibility</p:attrName>
                                        </p:attrNameLst>
                                      </p:cBhvr>
                                      <p:to>
                                        <p:strVal val="visible"/>
                                      </p:to>
                                    </p:set>
                                    <p:animEffect transition="in" filter="blinds(horizontal)">
                                      <p:cBhvr>
                                        <p:cTn id="32" dur="500"/>
                                        <p:tgtEl>
                                          <p:spTgt spid="2765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652">
                                            <p:txEl>
                                              <p:pRg st="6" end="6"/>
                                            </p:txEl>
                                          </p:spTgt>
                                        </p:tgtEl>
                                        <p:attrNameLst>
                                          <p:attrName>style.visibility</p:attrName>
                                        </p:attrNameLst>
                                      </p:cBhvr>
                                      <p:to>
                                        <p:strVal val="visible"/>
                                      </p:to>
                                    </p:set>
                                    <p:animEffect transition="in" filter="blinds(horizontal)">
                                      <p:cBhvr>
                                        <p:cTn id="37" dur="500"/>
                                        <p:tgtEl>
                                          <p:spTgt spid="2765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652">
                                            <p:txEl>
                                              <p:pRg st="7" end="7"/>
                                            </p:txEl>
                                          </p:spTgt>
                                        </p:tgtEl>
                                        <p:attrNameLst>
                                          <p:attrName>style.visibility</p:attrName>
                                        </p:attrNameLst>
                                      </p:cBhvr>
                                      <p:to>
                                        <p:strVal val="visible"/>
                                      </p:to>
                                    </p:set>
                                    <p:animEffect transition="in" filter="blinds(horizontal)">
                                      <p:cBhvr>
                                        <p:cTn id="42" dur="500"/>
                                        <p:tgtEl>
                                          <p:spTgt spid="2765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7652">
                                            <p:txEl>
                                              <p:pRg st="8" end="8"/>
                                            </p:txEl>
                                          </p:spTgt>
                                        </p:tgtEl>
                                        <p:attrNameLst>
                                          <p:attrName>style.visibility</p:attrName>
                                        </p:attrNameLst>
                                      </p:cBhvr>
                                      <p:to>
                                        <p:strVal val="visible"/>
                                      </p:to>
                                    </p:set>
                                    <p:animEffect transition="in" filter="blinds(horizontal)">
                                      <p:cBhvr>
                                        <p:cTn id="47" dur="500"/>
                                        <p:tgtEl>
                                          <p:spTgt spid="2765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7652">
                                            <p:txEl>
                                              <p:pRg st="9" end="9"/>
                                            </p:txEl>
                                          </p:spTgt>
                                        </p:tgtEl>
                                        <p:attrNameLst>
                                          <p:attrName>style.visibility</p:attrName>
                                        </p:attrNameLst>
                                      </p:cBhvr>
                                      <p:to>
                                        <p:strVal val="visible"/>
                                      </p:to>
                                    </p:set>
                                    <p:animEffect transition="in" filter="blinds(horizontal)">
                                      <p:cBhvr>
                                        <p:cTn id="52" dur="500"/>
                                        <p:tgtEl>
                                          <p:spTgt spid="2765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7652">
                                            <p:txEl>
                                              <p:pRg st="10" end="10"/>
                                            </p:txEl>
                                          </p:spTgt>
                                        </p:tgtEl>
                                        <p:attrNameLst>
                                          <p:attrName>style.visibility</p:attrName>
                                        </p:attrNameLst>
                                      </p:cBhvr>
                                      <p:to>
                                        <p:strVal val="visible"/>
                                      </p:to>
                                    </p:set>
                                    <p:animEffect transition="in" filter="blinds(horizontal)">
                                      <p:cBhvr>
                                        <p:cTn id="57" dur="500"/>
                                        <p:tgtEl>
                                          <p:spTgt spid="2765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7652">
                                            <p:txEl>
                                              <p:pRg st="11" end="11"/>
                                            </p:txEl>
                                          </p:spTgt>
                                        </p:tgtEl>
                                        <p:attrNameLst>
                                          <p:attrName>style.visibility</p:attrName>
                                        </p:attrNameLst>
                                      </p:cBhvr>
                                      <p:to>
                                        <p:strVal val="visible"/>
                                      </p:to>
                                    </p:set>
                                    <p:animEffect transition="in" filter="blinds(horizontal)">
                                      <p:cBhvr>
                                        <p:cTn id="62" dur="500"/>
                                        <p:tgtEl>
                                          <p:spTgt spid="2765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1027"/>
          <p:cNvSpPr txBox="1">
            <a:spLocks noChangeArrowheads="1"/>
          </p:cNvSpPr>
          <p:nvPr/>
        </p:nvSpPr>
        <p:spPr bwMode="auto">
          <a:xfrm>
            <a:off x="15240" y="14605"/>
            <a:ext cx="9122410" cy="6783070"/>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4000"/>
              </a:lnSpc>
              <a:spcAft>
                <a:spcPts val="775"/>
              </a:spcAft>
            </a:pPr>
            <a:r>
              <a:rPr sz="2400" b="1" dirty="0">
                <a:latin typeface="Times New Roman" panose="02020603050405020304" pitchFamily="18" charset="0"/>
              </a:rPr>
              <a:t>void QuickSort(int a[],int s,int e)</a:t>
            </a:r>
            <a:endParaRPr sz="2400" b="1" dirty="0">
              <a:latin typeface="Times New Roman" panose="02020603050405020304" pitchFamily="18" charset="0"/>
            </a:endParaRPr>
          </a:p>
          <a:p>
            <a:pPr>
              <a:lnSpc>
                <a:spcPct val="104000"/>
              </a:lnSpc>
              <a:spcAft>
                <a:spcPts val="775"/>
              </a:spcAft>
            </a:pPr>
            <a:r>
              <a:rPr sz="2400" b="1" dirty="0">
                <a:latin typeface="Times New Roman" panose="02020603050405020304" pitchFamily="18" charset="0"/>
              </a:rPr>
              <a:t>{</a:t>
            </a:r>
            <a:endParaRPr sz="2400" b="1" dirty="0">
              <a:latin typeface="Times New Roman" panose="02020603050405020304" pitchFamily="18" charset="0"/>
            </a:endParaRPr>
          </a:p>
          <a:p>
            <a:pPr lvl="1">
              <a:lnSpc>
                <a:spcPct val="104000"/>
              </a:lnSpc>
              <a:spcAft>
                <a:spcPts val="775"/>
              </a:spcAft>
            </a:pPr>
            <a:r>
              <a:rPr sz="2400" b="1" dirty="0">
                <a:latin typeface="Times New Roman" panose="02020603050405020304" pitchFamily="18" charset="0"/>
              </a:rPr>
              <a:t>if( s &gt;= e)      return;</a:t>
            </a:r>
            <a:endParaRPr sz="2400" b="1" dirty="0">
              <a:latin typeface="Times New Roman" panose="02020603050405020304" pitchFamily="18" charset="0"/>
            </a:endParaRPr>
          </a:p>
          <a:p>
            <a:pPr lvl="1">
              <a:lnSpc>
                <a:spcPct val="104000"/>
              </a:lnSpc>
              <a:spcAft>
                <a:spcPts val="775"/>
              </a:spcAft>
            </a:pPr>
            <a:r>
              <a:rPr sz="2400" b="1" dirty="0">
                <a:latin typeface="Times New Roman" panose="02020603050405020304" pitchFamily="18" charset="0"/>
              </a:rPr>
              <a:t>int k = a[s];</a:t>
            </a:r>
            <a:r>
              <a:rPr lang="en-US" sz="2400" b="1" dirty="0">
                <a:latin typeface="Times New Roman" panose="02020603050405020304" pitchFamily="18" charset="0"/>
              </a:rPr>
              <a:t>//</a:t>
            </a:r>
            <a:r>
              <a:rPr lang="zh-CN" altLang="en-US" sz="2400" b="1" dirty="0">
                <a:latin typeface="Times New Roman" panose="02020603050405020304" pitchFamily="18" charset="0"/>
              </a:rPr>
              <a:t>枢轴</a:t>
            </a:r>
            <a:endParaRPr lang="zh-CN" altLang="en-US" sz="2400" b="1" dirty="0">
              <a:latin typeface="Times New Roman" panose="02020603050405020304" pitchFamily="18" charset="0"/>
            </a:endParaRPr>
          </a:p>
          <a:p>
            <a:pPr lvl="1">
              <a:lnSpc>
                <a:spcPct val="104000"/>
              </a:lnSpc>
              <a:spcAft>
                <a:spcPts val="775"/>
              </a:spcAft>
            </a:pPr>
            <a:r>
              <a:rPr sz="2400" b="1" dirty="0">
                <a:latin typeface="Times New Roman" panose="02020603050405020304" pitchFamily="18" charset="0"/>
              </a:rPr>
              <a:t>int i = s,j = e;</a:t>
            </a:r>
            <a:endParaRPr sz="2400" b="1" dirty="0">
              <a:latin typeface="Times New Roman" panose="02020603050405020304" pitchFamily="18" charset="0"/>
            </a:endParaRPr>
          </a:p>
          <a:p>
            <a:pPr lvl="1">
              <a:lnSpc>
                <a:spcPct val="104000"/>
              </a:lnSpc>
              <a:spcAft>
                <a:spcPts val="775"/>
              </a:spcAft>
            </a:pPr>
            <a:r>
              <a:rPr sz="2400" b="1" dirty="0">
                <a:latin typeface="Times New Roman" panose="02020603050405020304" pitchFamily="18" charset="0"/>
              </a:rPr>
              <a:t>while( i != j )</a:t>
            </a:r>
            <a:endParaRPr lang="zh-CN" sz="2400" b="1" dirty="0">
              <a:latin typeface="Times New Roman" panose="02020603050405020304" pitchFamily="18" charset="0"/>
            </a:endParaRPr>
          </a:p>
          <a:p>
            <a:pPr lvl="1">
              <a:lnSpc>
                <a:spcPct val="104000"/>
              </a:lnSpc>
              <a:spcAft>
                <a:spcPts val="775"/>
              </a:spcAft>
            </a:pPr>
            <a:r>
              <a:rPr sz="2400" b="1" dirty="0">
                <a:latin typeface="Times New Roman" panose="02020603050405020304" pitchFamily="18" charset="0"/>
              </a:rPr>
              <a:t>{     while( j &gt; i &amp;&amp; a[j] &gt;= k )      j</a:t>
            </a:r>
            <a:r>
              <a:rPr sz="2400" b="1" dirty="0">
                <a:latin typeface="Times New Roman" panose="02020603050405020304" pitchFamily="18" charset="0"/>
                <a:sym typeface="+mn-ea"/>
              </a:rPr>
              <a:t>--</a:t>
            </a:r>
            <a:r>
              <a:rPr sz="2400" b="1" dirty="0">
                <a:latin typeface="Times New Roman" panose="02020603050405020304" pitchFamily="18" charset="0"/>
              </a:rPr>
              <a:t>;</a:t>
            </a:r>
            <a:endParaRPr sz="2400" b="1" dirty="0">
              <a:latin typeface="Times New Roman" panose="02020603050405020304" pitchFamily="18" charset="0"/>
            </a:endParaRPr>
          </a:p>
          <a:p>
            <a:pPr lvl="2">
              <a:lnSpc>
                <a:spcPct val="104000"/>
              </a:lnSpc>
              <a:spcAft>
                <a:spcPts val="775"/>
              </a:spcAft>
            </a:pPr>
            <a:r>
              <a:rPr sz="2400" b="1" dirty="0">
                <a:latin typeface="Times New Roman" panose="02020603050405020304" pitchFamily="18" charset="0"/>
              </a:rPr>
              <a:t>swap(a[i],a[j]);</a:t>
            </a:r>
            <a:endParaRPr sz="2400" b="1" dirty="0">
              <a:latin typeface="Times New Roman" panose="02020603050405020304" pitchFamily="18" charset="0"/>
            </a:endParaRPr>
          </a:p>
          <a:p>
            <a:pPr lvl="2">
              <a:lnSpc>
                <a:spcPct val="104000"/>
              </a:lnSpc>
              <a:spcAft>
                <a:spcPts val="775"/>
              </a:spcAft>
            </a:pPr>
            <a:r>
              <a:rPr sz="2400" b="1" dirty="0">
                <a:latin typeface="Times New Roman" panose="02020603050405020304" pitchFamily="18" charset="0"/>
              </a:rPr>
              <a:t>while( i &lt; j &amp;&amp; a[i] &lt;= k )      i</a:t>
            </a:r>
            <a:r>
              <a:rPr sz="2400" b="1" dirty="0">
                <a:latin typeface="Times New Roman" panose="02020603050405020304" pitchFamily="18" charset="0"/>
                <a:sym typeface="+mn-ea"/>
              </a:rPr>
              <a:t>++</a:t>
            </a:r>
            <a:r>
              <a:rPr sz="2400" b="1" dirty="0">
                <a:latin typeface="Times New Roman" panose="02020603050405020304" pitchFamily="18" charset="0"/>
              </a:rPr>
              <a:t>;</a:t>
            </a:r>
            <a:endParaRPr sz="2400" b="1" dirty="0">
              <a:latin typeface="Times New Roman" panose="02020603050405020304" pitchFamily="18" charset="0"/>
            </a:endParaRPr>
          </a:p>
          <a:p>
            <a:pPr lvl="2">
              <a:lnSpc>
                <a:spcPct val="104000"/>
              </a:lnSpc>
              <a:spcAft>
                <a:spcPts val="775"/>
              </a:spcAft>
            </a:pPr>
            <a:r>
              <a:rPr sz="2400" b="1" dirty="0">
                <a:latin typeface="Times New Roman" panose="02020603050405020304" pitchFamily="18" charset="0"/>
              </a:rPr>
              <a:t>swap(a[i],a[j]);</a:t>
            </a:r>
            <a:endParaRPr sz="2400" b="1" dirty="0">
              <a:latin typeface="Times New Roman" panose="02020603050405020304" pitchFamily="18" charset="0"/>
            </a:endParaRPr>
          </a:p>
          <a:p>
            <a:pPr lvl="1">
              <a:lnSpc>
                <a:spcPct val="104000"/>
              </a:lnSpc>
              <a:spcAft>
                <a:spcPts val="775"/>
              </a:spcAft>
            </a:pPr>
            <a:r>
              <a:rPr sz="2400" b="1" dirty="0">
                <a:latin typeface="Times New Roman" panose="02020603050405020304" pitchFamily="18" charset="0"/>
              </a:rPr>
              <a:t>} //处理完后， a[i] = k</a:t>
            </a:r>
            <a:endParaRPr sz="2400" b="1" dirty="0">
              <a:latin typeface="Times New Roman" panose="02020603050405020304" pitchFamily="18" charset="0"/>
            </a:endParaRPr>
          </a:p>
          <a:p>
            <a:pPr lvl="1">
              <a:lnSpc>
                <a:spcPct val="104000"/>
              </a:lnSpc>
              <a:spcAft>
                <a:spcPts val="775"/>
              </a:spcAft>
            </a:pPr>
            <a:r>
              <a:rPr sz="2400" b="1" dirty="0">
                <a:latin typeface="Times New Roman" panose="02020603050405020304" pitchFamily="18" charset="0"/>
              </a:rPr>
              <a:t>QuickSort(a,s,i-1);</a:t>
            </a:r>
            <a:endParaRPr sz="2400" b="1" dirty="0">
              <a:latin typeface="Times New Roman" panose="02020603050405020304" pitchFamily="18" charset="0"/>
            </a:endParaRPr>
          </a:p>
          <a:p>
            <a:pPr lvl="1">
              <a:lnSpc>
                <a:spcPct val="104000"/>
              </a:lnSpc>
              <a:spcAft>
                <a:spcPts val="775"/>
              </a:spcAft>
            </a:pPr>
            <a:r>
              <a:rPr sz="2400" b="1" dirty="0">
                <a:latin typeface="Times New Roman" panose="02020603050405020304" pitchFamily="18" charset="0"/>
              </a:rPr>
              <a:t>QuickSort(a,i+1,e);</a:t>
            </a:r>
            <a:endParaRPr sz="2400" b="1" dirty="0">
              <a:latin typeface="Times New Roman" panose="02020603050405020304" pitchFamily="18" charset="0"/>
            </a:endParaRPr>
          </a:p>
          <a:p>
            <a:pPr>
              <a:lnSpc>
                <a:spcPct val="104000"/>
              </a:lnSpc>
              <a:spcAft>
                <a:spcPts val="775"/>
              </a:spcAft>
            </a:pPr>
            <a:r>
              <a:rPr sz="2400" b="1" dirty="0">
                <a:latin typeface="Times New Roman" panose="02020603050405020304" pitchFamily="18" charset="0"/>
              </a:rPr>
              <a:t>}</a:t>
            </a:r>
            <a:endParaRPr sz="2400" b="1" dirty="0">
              <a:latin typeface="Times New Roman" panose="02020603050405020304" pitchFamily="18" charset="0"/>
            </a:endParaRPr>
          </a:p>
        </p:txBody>
      </p:sp>
      <p:sp>
        <p:nvSpPr>
          <p:cNvPr id="27651" name="Text Box 7"/>
          <p:cNvSpPr txBox="1">
            <a:spLocks noChangeArrowheads="1"/>
          </p:cNvSpPr>
          <p:nvPr/>
        </p:nvSpPr>
        <p:spPr bwMode="auto">
          <a:xfrm>
            <a:off x="568325" y="6338570"/>
            <a:ext cx="7778750" cy="383540"/>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95000"/>
              </a:lnSpc>
            </a:pPr>
            <a:r>
              <a:rPr kumimoji="1" lang="zh-CN" altLang="en-US" sz="2000" b="1" dirty="0">
                <a:latin typeface="宋体" panose="02010600030101010101" pitchFamily="2" charset="-122"/>
              </a:rPr>
              <a:t>一次划分需要对整个待划分序列扫描一遍，则所需时间为</a:t>
            </a:r>
            <a:r>
              <a:rPr kumimoji="1" lang="en-US" altLang="zh-CN" sz="2000" b="1" i="1" dirty="0">
                <a:latin typeface="宋体" panose="02010600030101010101" pitchFamily="2" charset="-122"/>
              </a:rPr>
              <a:t>O</a:t>
            </a:r>
            <a:r>
              <a:rPr kumimoji="1" lang="en-US" altLang="zh-CN" sz="2000" b="1" dirty="0">
                <a:latin typeface="宋体" panose="02010600030101010101" pitchFamily="2" charset="-122"/>
              </a:rPr>
              <a:t>(</a:t>
            </a:r>
            <a:r>
              <a:rPr kumimoji="1" lang="en-US" altLang="zh-CN" sz="2000" b="1" i="1" dirty="0">
                <a:latin typeface="宋体" panose="02010600030101010101" pitchFamily="2" charset="-122"/>
              </a:rPr>
              <a:t>n</a:t>
            </a:r>
            <a:r>
              <a:rPr kumimoji="1" lang="en-US" altLang="zh-CN" sz="2000" b="1" dirty="0">
                <a:latin typeface="宋体" panose="02010600030101010101" pitchFamily="2" charset="-122"/>
              </a:rPr>
              <a:t>)</a:t>
            </a:r>
            <a:r>
              <a:rPr kumimoji="1" lang="zh-CN" altLang="en-US" sz="2000" b="1" dirty="0">
                <a:latin typeface="宋体" panose="02010600030101010101" pitchFamily="2" charset="-122"/>
              </a:rPr>
              <a:t>。</a:t>
            </a:r>
            <a:endParaRPr kumimoji="1" lang="zh-CN" altLang="en-US" sz="2000" b="1" dirty="0">
              <a:latin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animEffect transition="in" filter="blinds(horizontal)">
                                      <p:cBhvr>
                                        <p:cTn id="7" dur="500"/>
                                        <p:tgtEl>
                                          <p:spTgt spid="266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9">
                                            <p:txEl>
                                              <p:pRg st="1" end="1"/>
                                            </p:txEl>
                                          </p:spTgt>
                                        </p:tgtEl>
                                        <p:attrNameLst>
                                          <p:attrName>style.visibility</p:attrName>
                                        </p:attrNameLst>
                                      </p:cBhvr>
                                      <p:to>
                                        <p:strVal val="visible"/>
                                      </p:to>
                                    </p:set>
                                    <p:animEffect transition="in" filter="blinds(horizontal)">
                                      <p:cBhvr>
                                        <p:cTn id="12" dur="500"/>
                                        <p:tgtEl>
                                          <p:spTgt spid="266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629">
                                            <p:txEl>
                                              <p:pRg st="2" end="2"/>
                                            </p:txEl>
                                          </p:spTgt>
                                        </p:tgtEl>
                                        <p:attrNameLst>
                                          <p:attrName>style.visibility</p:attrName>
                                        </p:attrNameLst>
                                      </p:cBhvr>
                                      <p:to>
                                        <p:strVal val="visible"/>
                                      </p:to>
                                    </p:set>
                                    <p:animEffect transition="in" filter="blinds(horizontal)">
                                      <p:cBhvr>
                                        <p:cTn id="17" dur="500"/>
                                        <p:tgtEl>
                                          <p:spTgt spid="266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629">
                                            <p:txEl>
                                              <p:pRg st="3" end="3"/>
                                            </p:txEl>
                                          </p:spTgt>
                                        </p:tgtEl>
                                        <p:attrNameLst>
                                          <p:attrName>style.visibility</p:attrName>
                                        </p:attrNameLst>
                                      </p:cBhvr>
                                      <p:to>
                                        <p:strVal val="visible"/>
                                      </p:to>
                                    </p:set>
                                    <p:animEffect transition="in" filter="blinds(horizontal)">
                                      <p:cBhvr>
                                        <p:cTn id="22" dur="500"/>
                                        <p:tgtEl>
                                          <p:spTgt spid="266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629">
                                            <p:txEl>
                                              <p:pRg st="4" end="4"/>
                                            </p:txEl>
                                          </p:spTgt>
                                        </p:tgtEl>
                                        <p:attrNameLst>
                                          <p:attrName>style.visibility</p:attrName>
                                        </p:attrNameLst>
                                      </p:cBhvr>
                                      <p:to>
                                        <p:strVal val="visible"/>
                                      </p:to>
                                    </p:set>
                                    <p:animEffect transition="in" filter="blinds(horizontal)">
                                      <p:cBhvr>
                                        <p:cTn id="27" dur="500"/>
                                        <p:tgtEl>
                                          <p:spTgt spid="2662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629">
                                            <p:txEl>
                                              <p:pRg st="5" end="5"/>
                                            </p:txEl>
                                          </p:spTgt>
                                        </p:tgtEl>
                                        <p:attrNameLst>
                                          <p:attrName>style.visibility</p:attrName>
                                        </p:attrNameLst>
                                      </p:cBhvr>
                                      <p:to>
                                        <p:strVal val="visible"/>
                                      </p:to>
                                    </p:set>
                                    <p:animEffect transition="in" filter="blinds(horizontal)">
                                      <p:cBhvr>
                                        <p:cTn id="32" dur="500"/>
                                        <p:tgtEl>
                                          <p:spTgt spid="2662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629">
                                            <p:txEl>
                                              <p:pRg st="6" end="6"/>
                                            </p:txEl>
                                          </p:spTgt>
                                        </p:tgtEl>
                                        <p:attrNameLst>
                                          <p:attrName>style.visibility</p:attrName>
                                        </p:attrNameLst>
                                      </p:cBhvr>
                                      <p:to>
                                        <p:strVal val="visible"/>
                                      </p:to>
                                    </p:set>
                                    <p:animEffect transition="in" filter="blinds(horizontal)">
                                      <p:cBhvr>
                                        <p:cTn id="37" dur="500"/>
                                        <p:tgtEl>
                                          <p:spTgt spid="2662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6629">
                                            <p:txEl>
                                              <p:pRg st="7" end="7"/>
                                            </p:txEl>
                                          </p:spTgt>
                                        </p:tgtEl>
                                        <p:attrNameLst>
                                          <p:attrName>style.visibility</p:attrName>
                                        </p:attrNameLst>
                                      </p:cBhvr>
                                      <p:to>
                                        <p:strVal val="visible"/>
                                      </p:to>
                                    </p:set>
                                    <p:animEffect transition="in" filter="blinds(horizontal)">
                                      <p:cBhvr>
                                        <p:cTn id="42" dur="500"/>
                                        <p:tgtEl>
                                          <p:spTgt spid="2662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6629">
                                            <p:txEl>
                                              <p:pRg st="8" end="8"/>
                                            </p:txEl>
                                          </p:spTgt>
                                        </p:tgtEl>
                                        <p:attrNameLst>
                                          <p:attrName>style.visibility</p:attrName>
                                        </p:attrNameLst>
                                      </p:cBhvr>
                                      <p:to>
                                        <p:strVal val="visible"/>
                                      </p:to>
                                    </p:set>
                                    <p:animEffect transition="in" filter="blinds(horizontal)">
                                      <p:cBhvr>
                                        <p:cTn id="47" dur="500"/>
                                        <p:tgtEl>
                                          <p:spTgt spid="2662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6629">
                                            <p:txEl>
                                              <p:pRg st="9" end="9"/>
                                            </p:txEl>
                                          </p:spTgt>
                                        </p:tgtEl>
                                        <p:attrNameLst>
                                          <p:attrName>style.visibility</p:attrName>
                                        </p:attrNameLst>
                                      </p:cBhvr>
                                      <p:to>
                                        <p:strVal val="visible"/>
                                      </p:to>
                                    </p:set>
                                    <p:animEffect transition="in" filter="blinds(horizontal)">
                                      <p:cBhvr>
                                        <p:cTn id="52" dur="500"/>
                                        <p:tgtEl>
                                          <p:spTgt spid="2662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6629">
                                            <p:txEl>
                                              <p:pRg st="10" end="10"/>
                                            </p:txEl>
                                          </p:spTgt>
                                        </p:tgtEl>
                                        <p:attrNameLst>
                                          <p:attrName>style.visibility</p:attrName>
                                        </p:attrNameLst>
                                      </p:cBhvr>
                                      <p:to>
                                        <p:strVal val="visible"/>
                                      </p:to>
                                    </p:set>
                                    <p:animEffect transition="in" filter="blinds(horizontal)">
                                      <p:cBhvr>
                                        <p:cTn id="57" dur="500"/>
                                        <p:tgtEl>
                                          <p:spTgt spid="2662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6629">
                                            <p:txEl>
                                              <p:pRg st="11" end="11"/>
                                            </p:txEl>
                                          </p:spTgt>
                                        </p:tgtEl>
                                        <p:attrNameLst>
                                          <p:attrName>style.visibility</p:attrName>
                                        </p:attrNameLst>
                                      </p:cBhvr>
                                      <p:to>
                                        <p:strVal val="visible"/>
                                      </p:to>
                                    </p:set>
                                    <p:animEffect transition="in" filter="blinds(horizontal)">
                                      <p:cBhvr>
                                        <p:cTn id="62" dur="500"/>
                                        <p:tgtEl>
                                          <p:spTgt spid="2662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6629">
                                            <p:txEl>
                                              <p:pRg st="12" end="12"/>
                                            </p:txEl>
                                          </p:spTgt>
                                        </p:tgtEl>
                                        <p:attrNameLst>
                                          <p:attrName>style.visibility</p:attrName>
                                        </p:attrNameLst>
                                      </p:cBhvr>
                                      <p:to>
                                        <p:strVal val="visible"/>
                                      </p:to>
                                    </p:set>
                                    <p:animEffect transition="in" filter="blinds(horizontal)">
                                      <p:cBhvr>
                                        <p:cTn id="67" dur="500"/>
                                        <p:tgtEl>
                                          <p:spTgt spid="26629">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6629">
                                            <p:txEl>
                                              <p:pRg st="13" end="13"/>
                                            </p:txEl>
                                          </p:spTgt>
                                        </p:tgtEl>
                                        <p:attrNameLst>
                                          <p:attrName>style.visibility</p:attrName>
                                        </p:attrNameLst>
                                      </p:cBhvr>
                                      <p:to>
                                        <p:strVal val="visible"/>
                                      </p:to>
                                    </p:set>
                                    <p:animEffect transition="in" filter="blinds(horizontal)">
                                      <p:cBhvr>
                                        <p:cTn id="72" dur="500"/>
                                        <p:tgtEl>
                                          <p:spTgt spid="26629">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7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0"/>
          <p:cNvSpPr>
            <a:spLocks noChangeArrowheads="1"/>
          </p:cNvSpPr>
          <p:nvPr/>
        </p:nvSpPr>
        <p:spPr bwMode="auto">
          <a:xfrm>
            <a:off x="0" y="340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75" name="Text Box 1031"/>
          <p:cNvSpPr txBox="1">
            <a:spLocks noChangeArrowheads="1"/>
          </p:cNvSpPr>
          <p:nvPr/>
        </p:nvSpPr>
        <p:spPr bwMode="auto">
          <a:xfrm>
            <a:off x="251460" y="1250950"/>
            <a:ext cx="86407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宋体" panose="02010600030101010101" pitchFamily="2" charset="-122"/>
              </a:rPr>
              <a:t>在</a:t>
            </a:r>
            <a:r>
              <a:rPr kumimoji="1" lang="zh-CN" altLang="en-US" sz="2400" b="1">
                <a:solidFill>
                  <a:srgbClr val="CC0099"/>
                </a:solidFill>
                <a:latin typeface="宋体" panose="02010600030101010101" pitchFamily="2" charset="-122"/>
              </a:rPr>
              <a:t>最好情况</a:t>
            </a:r>
            <a:r>
              <a:rPr kumimoji="1" lang="zh-CN" altLang="en-US" sz="2400" b="1">
                <a:latin typeface="宋体" panose="02010600030101010101" pitchFamily="2" charset="-122"/>
              </a:rPr>
              <a:t>下，每次划分后，正好把待划分区间划分为长度相等的两个子序列。设</a:t>
            </a:r>
            <a:r>
              <a:rPr kumimoji="1" lang="en-US" altLang="zh-CN" sz="2400" b="1" i="1">
                <a:latin typeface="Times New Roman" panose="02020603050405020304" pitchFamily="18" charset="0"/>
              </a:rPr>
              <a:t>T</a:t>
            </a:r>
            <a:r>
              <a:rPr kumimoji="1" lang="en-US" altLang="zh-CN" sz="2400" b="1">
                <a:latin typeface="宋体" panose="02010600030101010101" pitchFamily="2" charset="-122"/>
              </a:rPr>
              <a:t>(</a:t>
            </a:r>
            <a:r>
              <a:rPr kumimoji="1" lang="en-US" altLang="zh-CN" sz="2400" b="1" i="1">
                <a:latin typeface="Times New Roman" panose="02020603050405020304" pitchFamily="18" charset="0"/>
              </a:rPr>
              <a:t>n</a:t>
            </a:r>
            <a:r>
              <a:rPr kumimoji="1" lang="en-US" altLang="zh-CN" sz="2400" b="1">
                <a:latin typeface="宋体" panose="02010600030101010101" pitchFamily="2" charset="-122"/>
              </a:rPr>
              <a:t>)</a:t>
            </a:r>
            <a:r>
              <a:rPr kumimoji="1" lang="zh-CN" altLang="en-US" sz="2400" b="1">
                <a:latin typeface="宋体" panose="02010600030101010101" pitchFamily="2" charset="-122"/>
              </a:rPr>
              <a:t>是对</a:t>
            </a:r>
            <a:r>
              <a:rPr kumimoji="1" lang="en-US" altLang="zh-CN" sz="2400" b="1" i="1">
                <a:latin typeface="Times New Roman" panose="02020603050405020304" pitchFamily="18" charset="0"/>
              </a:rPr>
              <a:t>n</a:t>
            </a:r>
            <a:r>
              <a:rPr kumimoji="1" lang="zh-CN" altLang="en-US" sz="2400" b="1">
                <a:latin typeface="宋体" panose="02010600030101010101" pitchFamily="2" charset="-122"/>
              </a:rPr>
              <a:t>个记录的序列进行排序的时间，则有：</a:t>
            </a:r>
            <a:endParaRPr kumimoji="1" lang="zh-CN" altLang="en-US" sz="2400" b="1">
              <a:latin typeface="Times New Roman" panose="02020603050405020304" pitchFamily="18" charset="0"/>
            </a:endParaRPr>
          </a:p>
        </p:txBody>
      </p:sp>
      <p:sp>
        <p:nvSpPr>
          <p:cNvPr id="40964" name="Text Box 1032"/>
          <p:cNvSpPr txBox="1">
            <a:spLocks noChangeArrowheads="1"/>
          </p:cNvSpPr>
          <p:nvPr/>
        </p:nvSpPr>
        <p:spPr bwMode="auto">
          <a:xfrm>
            <a:off x="395288" y="2852738"/>
            <a:ext cx="7632700" cy="337185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800" b="1" i="1">
                <a:latin typeface="Times New Roman" panose="02020603050405020304" pitchFamily="18" charset="0"/>
                <a:ea typeface="楷体_GB2312" pitchFamily="49" charset="-122"/>
              </a:rPr>
              <a:t>T</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n</a:t>
            </a:r>
            <a:r>
              <a:rPr lang="en-US" altLang="zh-CN" sz="2800" b="1">
                <a:latin typeface="Times New Roman" panose="02020603050405020304" pitchFamily="18" charset="0"/>
                <a:ea typeface="楷体_GB2312" pitchFamily="49" charset="-122"/>
              </a:rPr>
              <a:t>) = 2T(n/2)+n = 2(2</a:t>
            </a:r>
            <a:r>
              <a:rPr lang="en-US" altLang="zh-CN" sz="2800" b="1" i="1">
                <a:latin typeface="Times New Roman" panose="02020603050405020304" pitchFamily="18" charset="0"/>
                <a:ea typeface="楷体_GB2312" pitchFamily="49" charset="-122"/>
              </a:rPr>
              <a:t>T</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n</a:t>
            </a:r>
            <a:r>
              <a:rPr lang="en-US" altLang="zh-CN" sz="2800" b="1">
                <a:latin typeface="Times New Roman" panose="02020603050405020304" pitchFamily="18" charset="0"/>
                <a:ea typeface="楷体_GB2312" pitchFamily="49" charset="-122"/>
              </a:rPr>
              <a:t>/4)+</a:t>
            </a:r>
            <a:r>
              <a:rPr lang="en-US" altLang="zh-CN" sz="2800" b="1" i="1">
                <a:latin typeface="Times New Roman" panose="02020603050405020304" pitchFamily="18" charset="0"/>
                <a:ea typeface="楷体_GB2312" pitchFamily="49" charset="-122"/>
              </a:rPr>
              <a:t>n</a:t>
            </a:r>
            <a:r>
              <a:rPr lang="en-US" altLang="zh-CN" sz="2800" b="1">
                <a:latin typeface="Times New Roman" panose="02020603050405020304" pitchFamily="18" charset="0"/>
                <a:ea typeface="楷体_GB2312" pitchFamily="49" charset="-122"/>
              </a:rPr>
              <a:t>/2)+</a:t>
            </a:r>
            <a:r>
              <a:rPr lang="en-US" altLang="zh-CN" sz="2800" b="1" i="1">
                <a:latin typeface="Times New Roman" panose="02020603050405020304" pitchFamily="18" charset="0"/>
                <a:ea typeface="楷体_GB2312" pitchFamily="49" charset="-122"/>
              </a:rPr>
              <a:t>n</a:t>
            </a:r>
            <a:endParaRPr lang="en-US" altLang="zh-CN" sz="2800" b="1" i="1">
              <a:latin typeface="Times New Roman" panose="02020603050405020304" pitchFamily="18" charset="0"/>
              <a:ea typeface="楷体_GB2312" pitchFamily="49" charset="-122"/>
            </a:endParaRPr>
          </a:p>
          <a:p>
            <a:pPr eaLnBrk="1" hangingPunct="1">
              <a:lnSpc>
                <a:spcPct val="110000"/>
              </a:lnSpc>
            </a:pPr>
            <a:r>
              <a:rPr lang="en-US" altLang="zh-CN" sz="2800" b="1">
                <a:latin typeface="Times New Roman" panose="02020603050405020304" pitchFamily="18" charset="0"/>
                <a:ea typeface="楷体_GB2312" pitchFamily="49" charset="-122"/>
              </a:rPr>
              <a:t>	= 4</a:t>
            </a:r>
            <a:r>
              <a:rPr lang="en-US" altLang="zh-CN" sz="2800" b="1" i="1">
                <a:latin typeface="Times New Roman" panose="02020603050405020304" pitchFamily="18" charset="0"/>
                <a:ea typeface="楷体_GB2312" pitchFamily="49" charset="-122"/>
              </a:rPr>
              <a:t>T</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n</a:t>
            </a:r>
            <a:r>
              <a:rPr lang="en-US" altLang="zh-CN" sz="2800" b="1">
                <a:latin typeface="Times New Roman" panose="02020603050405020304" pitchFamily="18" charset="0"/>
                <a:ea typeface="楷体_GB2312" pitchFamily="49" charset="-122"/>
              </a:rPr>
              <a:t>/4)+2</a:t>
            </a:r>
            <a:r>
              <a:rPr lang="en-US" altLang="zh-CN" sz="2800" b="1" i="1">
                <a:latin typeface="Times New Roman" panose="02020603050405020304" pitchFamily="18" charset="0"/>
                <a:ea typeface="楷体_GB2312" pitchFamily="49" charset="-122"/>
              </a:rPr>
              <a:t>n</a:t>
            </a:r>
            <a:endParaRPr lang="en-US" altLang="zh-CN" sz="2800" b="1" i="1">
              <a:latin typeface="Times New Roman" panose="02020603050405020304" pitchFamily="18" charset="0"/>
              <a:ea typeface="楷体_GB2312" pitchFamily="49" charset="-122"/>
            </a:endParaRPr>
          </a:p>
          <a:p>
            <a:pPr eaLnBrk="1" hangingPunct="1">
              <a:lnSpc>
                <a:spcPct val="110000"/>
              </a:lnSpc>
            </a:pPr>
            <a:r>
              <a:rPr lang="en-US" altLang="zh-CN" sz="2800" b="1">
                <a:latin typeface="Times New Roman" panose="02020603050405020304" pitchFamily="18" charset="0"/>
                <a:ea typeface="楷体_GB2312" pitchFamily="49" charset="-122"/>
              </a:rPr>
              <a:t>	= 4(2</a:t>
            </a:r>
            <a:r>
              <a:rPr lang="en-US" altLang="zh-CN" sz="2800" b="1" i="1">
                <a:latin typeface="Times New Roman" panose="02020603050405020304" pitchFamily="18" charset="0"/>
                <a:ea typeface="楷体_GB2312" pitchFamily="49" charset="-122"/>
              </a:rPr>
              <a:t>T</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n</a:t>
            </a:r>
            <a:r>
              <a:rPr lang="en-US" altLang="zh-CN" sz="2800" b="1">
                <a:latin typeface="Times New Roman" panose="02020603050405020304" pitchFamily="18" charset="0"/>
                <a:ea typeface="楷体_GB2312" pitchFamily="49" charset="-122"/>
              </a:rPr>
              <a:t>/8)+</a:t>
            </a:r>
            <a:r>
              <a:rPr lang="en-US" altLang="zh-CN" sz="2800" b="1" i="1">
                <a:latin typeface="Times New Roman" panose="02020603050405020304" pitchFamily="18" charset="0"/>
                <a:ea typeface="楷体_GB2312" pitchFamily="49" charset="-122"/>
              </a:rPr>
              <a:t>n</a:t>
            </a:r>
            <a:r>
              <a:rPr lang="en-US" altLang="zh-CN" sz="2800" b="1">
                <a:latin typeface="Times New Roman" panose="02020603050405020304" pitchFamily="18" charset="0"/>
                <a:ea typeface="楷体_GB2312" pitchFamily="49" charset="-122"/>
              </a:rPr>
              <a:t>/4)+2</a:t>
            </a:r>
            <a:r>
              <a:rPr lang="en-US" altLang="zh-CN" sz="2800" b="1" i="1">
                <a:latin typeface="Times New Roman" panose="02020603050405020304" pitchFamily="18" charset="0"/>
                <a:ea typeface="楷体_GB2312" pitchFamily="49" charset="-122"/>
              </a:rPr>
              <a:t>n</a:t>
            </a:r>
            <a:endParaRPr lang="en-US" altLang="zh-CN" sz="2800" b="1" i="1">
              <a:latin typeface="Times New Roman" panose="02020603050405020304" pitchFamily="18" charset="0"/>
              <a:ea typeface="楷体_GB2312" pitchFamily="49" charset="-122"/>
            </a:endParaRPr>
          </a:p>
          <a:p>
            <a:pPr eaLnBrk="1" hangingPunct="1">
              <a:lnSpc>
                <a:spcPct val="110000"/>
              </a:lnSpc>
            </a:pPr>
            <a:r>
              <a:rPr lang="en-US" altLang="zh-CN" sz="2800" b="1">
                <a:latin typeface="Times New Roman" panose="02020603050405020304" pitchFamily="18" charset="0"/>
                <a:ea typeface="楷体_GB2312" pitchFamily="49" charset="-122"/>
              </a:rPr>
              <a:t>	 ……</a:t>
            </a:r>
            <a:endParaRPr lang="en-US" altLang="zh-CN" sz="2800" b="1">
              <a:latin typeface="Times New Roman" panose="02020603050405020304" pitchFamily="18" charset="0"/>
              <a:ea typeface="楷体_GB2312" pitchFamily="49" charset="-122"/>
            </a:endParaRPr>
          </a:p>
          <a:p>
            <a:pPr eaLnBrk="1" hangingPunct="1">
              <a:lnSpc>
                <a:spcPct val="110000"/>
              </a:lnSpc>
            </a:pPr>
            <a:r>
              <a:rPr lang="en-US" altLang="zh-CN" sz="2800" b="1">
                <a:latin typeface="Times New Roman" panose="02020603050405020304" pitchFamily="18" charset="0"/>
                <a:ea typeface="楷体_GB2312" pitchFamily="49" charset="-122"/>
              </a:rPr>
              <a:t>	= n</a:t>
            </a:r>
            <a:r>
              <a:rPr lang="en-US" altLang="zh-CN" sz="2800" b="1" i="1">
                <a:latin typeface="Times New Roman" panose="02020603050405020304" pitchFamily="18" charset="0"/>
                <a:ea typeface="楷体_GB2312" pitchFamily="49" charset="-122"/>
              </a:rPr>
              <a:t>T</a:t>
            </a:r>
            <a:r>
              <a:rPr lang="en-US" altLang="zh-CN" sz="2800" b="1">
                <a:latin typeface="Times New Roman" panose="02020603050405020304" pitchFamily="18" charset="0"/>
                <a:ea typeface="楷体_GB2312" pitchFamily="49" charset="-122"/>
              </a:rPr>
              <a:t>(1)+</a:t>
            </a:r>
            <a:r>
              <a:rPr lang="en-US" altLang="zh-CN" sz="2800" b="1" i="1">
                <a:latin typeface="Times New Roman" panose="02020603050405020304" pitchFamily="18" charset="0"/>
                <a:ea typeface="楷体_GB2312" pitchFamily="49" charset="-122"/>
              </a:rPr>
              <a:t>nlog</a:t>
            </a:r>
            <a:r>
              <a:rPr lang="en-US" altLang="zh-CN" sz="2800" b="1" i="1" baseline="-25000">
                <a:latin typeface="Times New Roman" panose="02020603050405020304" pitchFamily="18" charset="0"/>
                <a:ea typeface="楷体_GB2312" pitchFamily="49" charset="-122"/>
              </a:rPr>
              <a:t>2</a:t>
            </a:r>
            <a:r>
              <a:rPr lang="en-US" altLang="zh-CN" sz="2800" b="1" i="1">
                <a:latin typeface="Times New Roman" panose="02020603050405020304" pitchFamily="18" charset="0"/>
                <a:ea typeface="楷体_GB2312" pitchFamily="49" charset="-122"/>
              </a:rPr>
              <a:t>n</a:t>
            </a:r>
            <a:endParaRPr lang="en-US" altLang="zh-CN" sz="2800" b="1" i="1">
              <a:latin typeface="Times New Roman" panose="02020603050405020304" pitchFamily="18" charset="0"/>
              <a:ea typeface="楷体_GB2312" pitchFamily="49" charset="-122"/>
            </a:endParaRPr>
          </a:p>
          <a:p>
            <a:pPr eaLnBrk="1" hangingPunct="1">
              <a:lnSpc>
                <a:spcPct val="110000"/>
              </a:lnSpc>
            </a:pPr>
            <a:r>
              <a:rPr lang="en-US" altLang="zh-CN" sz="2800" b="1">
                <a:latin typeface="Times New Roman" panose="02020603050405020304" pitchFamily="18" charset="0"/>
                <a:ea typeface="楷体_GB2312" pitchFamily="49" charset="-122"/>
              </a:rPr>
              <a:t>	=O(</a:t>
            </a:r>
            <a:r>
              <a:rPr lang="en-US" altLang="zh-CN" sz="2800" b="1" i="1">
                <a:latin typeface="Times New Roman" panose="02020603050405020304" pitchFamily="18" charset="0"/>
                <a:ea typeface="楷体_GB2312" pitchFamily="49" charset="-122"/>
              </a:rPr>
              <a:t>n</a:t>
            </a:r>
            <a:r>
              <a:rPr lang="en-US" altLang="zh-CN" sz="2800" b="1">
                <a:latin typeface="Times New Roman" panose="02020603050405020304" pitchFamily="18" charset="0"/>
                <a:ea typeface="楷体_GB2312" pitchFamily="49" charset="-122"/>
              </a:rPr>
              <a:t>log</a:t>
            </a:r>
            <a:r>
              <a:rPr lang="en-US" altLang="zh-CN" sz="2800" b="1" baseline="-25000">
                <a:latin typeface="Times New Roman" panose="02020603050405020304" pitchFamily="18" charset="0"/>
                <a:ea typeface="楷体_GB2312" pitchFamily="49" charset="-122"/>
              </a:rPr>
              <a:t>2</a:t>
            </a:r>
            <a:r>
              <a:rPr lang="en-US" altLang="zh-CN" sz="2800" b="1" i="1">
                <a:latin typeface="Times New Roman" panose="02020603050405020304" pitchFamily="18" charset="0"/>
                <a:ea typeface="楷体_GB2312" pitchFamily="49" charset="-122"/>
              </a:rPr>
              <a:t>n)</a:t>
            </a:r>
            <a:endParaRPr lang="en-US" altLang="zh-CN" sz="2800" b="1" i="1">
              <a:latin typeface="Times New Roman" panose="02020603050405020304" pitchFamily="18" charset="0"/>
              <a:ea typeface="楷体_GB2312" pitchFamily="49" charset="-122"/>
            </a:endParaRPr>
          </a:p>
          <a:p>
            <a:pPr eaLnBrk="1" hangingPunct="1">
              <a:lnSpc>
                <a:spcPct val="110000"/>
              </a:lnSpc>
            </a:pPr>
            <a:r>
              <a:rPr lang="zh-CN" altLang="en-US" sz="2800" b="1">
                <a:latin typeface="Times New Roman" panose="02020603050405020304" pitchFamily="18" charset="0"/>
                <a:ea typeface="楷体_GB2312" pitchFamily="49" charset="-122"/>
              </a:rPr>
              <a:t>有</a:t>
            </a:r>
            <a:r>
              <a:rPr lang="en-US" altLang="zh-CN" sz="2800" b="1" i="1">
                <a:latin typeface="Times New Roman" panose="02020603050405020304" pitchFamily="18" charset="0"/>
                <a:ea typeface="楷体_GB2312" pitchFamily="49" charset="-122"/>
              </a:rPr>
              <a:t>T</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n</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O</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n</a:t>
            </a:r>
            <a:r>
              <a:rPr lang="en-US" altLang="zh-CN" sz="2800" b="1">
                <a:latin typeface="Times New Roman" panose="02020603050405020304" pitchFamily="18" charset="0"/>
                <a:ea typeface="楷体_GB2312" pitchFamily="49" charset="-122"/>
              </a:rPr>
              <a:t>log</a:t>
            </a:r>
            <a:r>
              <a:rPr lang="en-US" altLang="zh-CN" sz="2800" b="1" baseline="-25000">
                <a:latin typeface="Times New Roman" panose="02020603050405020304" pitchFamily="18" charset="0"/>
                <a:ea typeface="楷体_GB2312" pitchFamily="49" charset="-122"/>
              </a:rPr>
              <a:t>2</a:t>
            </a:r>
            <a:r>
              <a:rPr lang="en-US" altLang="zh-CN" sz="2800" b="1" i="1">
                <a:latin typeface="Times New Roman" panose="02020603050405020304" pitchFamily="18" charset="0"/>
                <a:ea typeface="楷体_GB2312" pitchFamily="49" charset="-122"/>
              </a:rPr>
              <a:t>n</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a:t>
            </a:r>
            <a:endParaRPr lang="zh-CN" altLang="en-US" sz="2800" b="1">
              <a:latin typeface="Times New Roman" panose="02020603050405020304" pitchFamily="18" charset="0"/>
              <a:ea typeface="楷体_GB2312" pitchFamily="49" charset="-122"/>
            </a:endParaRPr>
          </a:p>
        </p:txBody>
      </p:sp>
      <p:sp>
        <p:nvSpPr>
          <p:cNvPr id="28679" name="矩形 1"/>
          <p:cNvSpPr>
            <a:spLocks noChangeArrowheads="1"/>
          </p:cNvSpPr>
          <p:nvPr/>
        </p:nvSpPr>
        <p:spPr bwMode="auto">
          <a:xfrm>
            <a:off x="2627313" y="2087563"/>
            <a:ext cx="382829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dirty="0">
                <a:solidFill>
                  <a:srgbClr val="000000"/>
                </a:solidFill>
                <a:latin typeface="Times New Roman" panose="02020603050405020304" pitchFamily="18" charset="0"/>
                <a:ea typeface="楷体_GB2312" pitchFamily="49" charset="-122"/>
              </a:rPr>
              <a:t>T</a:t>
            </a:r>
            <a:r>
              <a:rPr lang="en-US" altLang="zh-CN" sz="3200" b="1" dirty="0">
                <a:solidFill>
                  <a:srgbClr val="000000"/>
                </a:solidFill>
                <a:latin typeface="Times New Roman" panose="02020603050405020304" pitchFamily="18" charset="0"/>
                <a:ea typeface="楷体_GB2312" pitchFamily="49" charset="-122"/>
              </a:rPr>
              <a:t>(</a:t>
            </a:r>
            <a:r>
              <a:rPr lang="en-US" altLang="zh-CN" sz="3200" b="1" i="1" dirty="0">
                <a:solidFill>
                  <a:srgbClr val="000000"/>
                </a:solidFill>
                <a:latin typeface="Times New Roman" panose="02020603050405020304" pitchFamily="18" charset="0"/>
                <a:ea typeface="楷体_GB2312" pitchFamily="49" charset="-122"/>
              </a:rPr>
              <a:t>n</a:t>
            </a:r>
            <a:r>
              <a:rPr lang="en-US" altLang="zh-CN" sz="3200" b="1" dirty="0">
                <a:solidFill>
                  <a:srgbClr val="000000"/>
                </a:solidFill>
                <a:latin typeface="Times New Roman" panose="02020603050405020304" pitchFamily="18" charset="0"/>
                <a:ea typeface="楷体_GB2312" pitchFamily="49" charset="-122"/>
              </a:rPr>
              <a:t>) = 2T(n/2</a:t>
            </a:r>
            <a:r>
              <a:rPr lang="en-US" altLang="zh-CN" sz="3200" b="1" dirty="0" smtClean="0">
                <a:solidFill>
                  <a:srgbClr val="000000"/>
                </a:solidFill>
                <a:latin typeface="Times New Roman" panose="02020603050405020304" pitchFamily="18" charset="0"/>
                <a:ea typeface="楷体_GB2312" pitchFamily="49" charset="-122"/>
              </a:rPr>
              <a:t>)+O(n) </a:t>
            </a:r>
            <a:endParaRPr lang="zh-CN" altLang="en-US" sz="3200" dirty="0"/>
          </a:p>
        </p:txBody>
      </p:sp>
      <p:sp>
        <p:nvSpPr>
          <p:cNvPr id="2" name="Text Box 7"/>
          <p:cNvSpPr txBox="1">
            <a:spLocks noChangeArrowheads="1"/>
          </p:cNvSpPr>
          <p:nvPr/>
        </p:nvSpPr>
        <p:spPr bwMode="auto">
          <a:xfrm>
            <a:off x="2378710" y="142240"/>
            <a:ext cx="3091815"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4000" b="1" dirty="0" smtClean="0">
                <a:solidFill>
                  <a:schemeClr val="bg1"/>
                </a:solidFill>
                <a:latin typeface="黑体" panose="02010609060101010101" pitchFamily="49" charset="-122"/>
                <a:ea typeface="黑体" panose="02010609060101010101" pitchFamily="49" charset="-122"/>
                <a:sym typeface="+mn-ea"/>
              </a:rPr>
              <a:t>算法分析 </a:t>
            </a:r>
            <a:endParaRPr kumimoji="1" lang="en-US" altLang="zh-CN" sz="4000" b="1" dirty="0" smtClean="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blinds(horizontal)">
                                      <p:cBhvr>
                                        <p:cTn id="7" dur="500"/>
                                        <p:tgtEl>
                                          <p:spTgt spid="2867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0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ldLvl="0" animBg="1"/>
      <p:bldP spid="2867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68313" y="4932363"/>
            <a:ext cx="8424862"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800" b="1">
                <a:latin typeface="Times New Roman" panose="02020603050405020304" pitchFamily="18" charset="0"/>
              </a:rPr>
              <a:t>因此，时间复杂度为</a:t>
            </a:r>
            <a:r>
              <a:rPr kumimoji="1" lang="en-US" altLang="zh-CN" sz="2800" b="1" i="1">
                <a:latin typeface="Times New Roman" panose="02020603050405020304" pitchFamily="18" charset="0"/>
              </a:rPr>
              <a:t>O</a:t>
            </a:r>
            <a:r>
              <a:rPr kumimoji="1" lang="en-US" altLang="zh-CN" sz="2800" b="1">
                <a:latin typeface="宋体" panose="02010600030101010101" pitchFamily="2" charset="-122"/>
              </a:rPr>
              <a:t>(</a:t>
            </a:r>
            <a:r>
              <a:rPr kumimoji="1" lang="en-US" altLang="zh-CN" sz="2800" b="1">
                <a:latin typeface="Times New Roman" panose="02020603050405020304" pitchFamily="18" charset="0"/>
              </a:rPr>
              <a:t>n</a:t>
            </a:r>
            <a:r>
              <a:rPr kumimoji="1" lang="en-US" altLang="zh-CN" sz="2800" b="1" baseline="30000">
                <a:latin typeface="Times New Roman" panose="02020603050405020304" pitchFamily="18" charset="0"/>
              </a:rPr>
              <a:t>2</a:t>
            </a:r>
            <a:r>
              <a:rPr kumimoji="1" lang="en-US" altLang="zh-CN" sz="2800" b="1">
                <a:latin typeface="宋体" panose="02010600030101010101" pitchFamily="2" charset="-122"/>
              </a:rPr>
              <a:t>)</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a:p>
            <a:pPr algn="just" eaLnBrk="1" hangingPunct="1">
              <a:spcBef>
                <a:spcPct val="50000"/>
              </a:spcBef>
            </a:pPr>
            <a:r>
              <a:rPr kumimoji="1" lang="zh-CN" altLang="en-US" sz="2800" b="1">
                <a:latin typeface="Times New Roman" panose="02020603050405020304" pitchFamily="18" charset="0"/>
              </a:rPr>
              <a:t>       </a:t>
            </a:r>
            <a:endParaRPr kumimoji="1" lang="zh-CN" altLang="en-US" sz="2800" b="1">
              <a:latin typeface="Times New Roman" panose="02020603050405020304" pitchFamily="18" charset="0"/>
            </a:endParaRPr>
          </a:p>
        </p:txBody>
      </p:sp>
      <p:sp>
        <p:nvSpPr>
          <p:cNvPr id="29699" name="Rectangle 6"/>
          <p:cNvSpPr>
            <a:spLocks noChangeArrowheads="1"/>
          </p:cNvSpPr>
          <p:nvPr/>
        </p:nvSpPr>
        <p:spPr bwMode="auto">
          <a:xfrm>
            <a:off x="0" y="3405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00" name="Rectangle 8"/>
          <p:cNvSpPr>
            <a:spLocks noChangeArrowheads="1"/>
          </p:cNvSpPr>
          <p:nvPr/>
        </p:nvSpPr>
        <p:spPr bwMode="auto">
          <a:xfrm>
            <a:off x="395288" y="1403350"/>
            <a:ext cx="813593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imes New Roman" panose="02020603050405020304" pitchFamily="18" charset="0"/>
              </a:rPr>
              <a:t>在</a:t>
            </a:r>
            <a:r>
              <a:rPr kumimoji="1" lang="zh-CN" altLang="en-US" sz="2400" b="1">
                <a:solidFill>
                  <a:srgbClr val="CC0099"/>
                </a:solidFill>
                <a:latin typeface="Times New Roman" panose="02020603050405020304" pitchFamily="18" charset="0"/>
              </a:rPr>
              <a:t>最坏情况</a:t>
            </a:r>
            <a:r>
              <a:rPr kumimoji="1" lang="zh-CN" altLang="en-US" sz="2400" b="1">
                <a:latin typeface="Times New Roman" panose="02020603050405020304" pitchFamily="18" charset="0"/>
              </a:rPr>
              <a:t>下，待排序记录序列正序或逆序，每次划分只得到一个比上一次划分少一个记录的子序列（另一个子序列为空）。此时，必须经过</a:t>
            </a:r>
            <a:r>
              <a:rPr kumimoji="1" lang="en-US" altLang="zh-CN" sz="2400" b="1" i="1">
                <a:latin typeface="Times New Roman" panose="02020603050405020304" pitchFamily="18" charset="0"/>
              </a:rPr>
              <a:t>n</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次递归调用才能把所有记录定位，而且第</a:t>
            </a:r>
            <a:r>
              <a:rPr kumimoji="1" lang="en-US" altLang="zh-CN" sz="2400" b="1" i="1">
                <a:latin typeface="Times New Roman" panose="02020603050405020304" pitchFamily="18" charset="0"/>
              </a:rPr>
              <a:t>i</a:t>
            </a:r>
            <a:r>
              <a:rPr kumimoji="1" lang="zh-CN" altLang="en-US" sz="2400" b="1">
                <a:latin typeface="Times New Roman" panose="02020603050405020304" pitchFamily="18" charset="0"/>
              </a:rPr>
              <a:t>趟划分需要经过</a:t>
            </a:r>
            <a:r>
              <a:rPr kumimoji="1" lang="en-US" altLang="zh-CN" sz="2400" b="1" i="1">
                <a:latin typeface="Times New Roman" panose="02020603050405020304" pitchFamily="18" charset="0"/>
              </a:rPr>
              <a:t>n</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i</a:t>
            </a:r>
            <a:r>
              <a:rPr kumimoji="1" lang="zh-CN" altLang="en-US" sz="2400" b="1">
                <a:latin typeface="Times New Roman" panose="02020603050405020304" pitchFamily="18" charset="0"/>
              </a:rPr>
              <a:t>次关键码的比较才能找到第</a:t>
            </a:r>
            <a:r>
              <a:rPr kumimoji="1" lang="en-US" altLang="zh-CN" sz="2400" b="1" i="1">
                <a:latin typeface="Times New Roman" panose="02020603050405020304" pitchFamily="18" charset="0"/>
              </a:rPr>
              <a:t>i</a:t>
            </a:r>
            <a:r>
              <a:rPr kumimoji="1" lang="zh-CN" altLang="en-US" sz="2400" b="1">
                <a:latin typeface="Times New Roman" panose="02020603050405020304" pitchFamily="18" charset="0"/>
              </a:rPr>
              <a:t>个记录的基准位置，因此，总的比较次数为：</a:t>
            </a:r>
            <a:endParaRPr kumimoji="1" lang="zh-CN" altLang="en-US" sz="2400" b="1">
              <a:latin typeface="Times New Roman" panose="02020603050405020304" pitchFamily="18" charset="0"/>
            </a:endParaRPr>
          </a:p>
        </p:txBody>
      </p:sp>
      <p:sp>
        <p:nvSpPr>
          <p:cNvPr id="2970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9702" name="Object 9"/>
          <p:cNvGraphicFramePr>
            <a:graphicFrameLocks noChangeAspect="1"/>
          </p:cNvGraphicFramePr>
          <p:nvPr/>
        </p:nvGraphicFramePr>
        <p:xfrm>
          <a:off x="2195513" y="3419475"/>
          <a:ext cx="4968875" cy="1152525"/>
        </p:xfrm>
        <a:graphic>
          <a:graphicData uri="http://schemas.openxmlformats.org/presentationml/2006/ole">
            <mc:AlternateContent xmlns:mc="http://schemas.openxmlformats.org/markup-compatibility/2006">
              <mc:Choice xmlns:v="urn:schemas-microsoft-com:vml" Requires="v">
                <p:oleObj spid="_x0000_s29747" name="公式" r:id="rId1" imgW="1409065" imgH="317500" progId="Equation.3">
                  <p:embed/>
                </p:oleObj>
              </mc:Choice>
              <mc:Fallback>
                <p:oleObj name="公式" r:id="rId1" imgW="1409065" imgH="3175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419475"/>
                        <a:ext cx="49688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7"/>
          <p:cNvSpPr txBox="1">
            <a:spLocks noChangeArrowheads="1"/>
          </p:cNvSpPr>
          <p:nvPr/>
        </p:nvSpPr>
        <p:spPr bwMode="auto">
          <a:xfrm>
            <a:off x="2562225" y="234315"/>
            <a:ext cx="309181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4000" b="1" dirty="0">
                <a:solidFill>
                  <a:schemeClr val="bg1"/>
                </a:solidFill>
                <a:latin typeface="黑体" panose="02010609060101010101" pitchFamily="49" charset="-122"/>
                <a:ea typeface="黑体" panose="02010609060101010101" pitchFamily="49" charset="-122"/>
              </a:rPr>
              <a:t>算法分析 </a:t>
            </a:r>
            <a:endParaRPr kumimoji="1" lang="zh-CN" altLang="en-US" sz="40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blinds(horizontal)">
                                      <p:cBhvr>
                                        <p:cTn id="7" dur="500"/>
                                        <p:tgtEl>
                                          <p:spTgt spid="297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8"/>
                                        </p:tgtEl>
                                        <p:attrNameLst>
                                          <p:attrName>style.visibility</p:attrName>
                                        </p:attrNameLst>
                                      </p:cBhvr>
                                      <p:to>
                                        <p:strVal val="visible"/>
                                      </p:to>
                                    </p:set>
                                    <p:animEffect transition="in" filter="blinds(horizontal)">
                                      <p:cBhvr>
                                        <p:cTn id="12"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389255" y="1454150"/>
            <a:ext cx="85153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b="1">
                <a:latin typeface="Times New Roman" panose="02020603050405020304" pitchFamily="18" charset="0"/>
              </a:rPr>
              <a:t>在</a:t>
            </a:r>
            <a:r>
              <a:rPr kumimoji="1" lang="zh-CN" altLang="en-US" sz="2400" b="1">
                <a:solidFill>
                  <a:srgbClr val="CC0099"/>
                </a:solidFill>
                <a:latin typeface="Times New Roman" panose="02020603050405020304" pitchFamily="18" charset="0"/>
              </a:rPr>
              <a:t>平均情况</a:t>
            </a:r>
            <a:r>
              <a:rPr kumimoji="1" lang="zh-CN" altLang="en-US" sz="2400" b="1">
                <a:latin typeface="Times New Roman" panose="02020603050405020304" pitchFamily="18" charset="0"/>
              </a:rPr>
              <a:t>下，设基准记录的关键码第</a:t>
            </a:r>
            <a:r>
              <a:rPr kumimoji="1" lang="en-US" altLang="zh-CN" sz="2400" b="1" i="1">
                <a:latin typeface="Times New Roman" panose="02020603050405020304" pitchFamily="18" charset="0"/>
              </a:rPr>
              <a:t>k</a:t>
            </a:r>
            <a:r>
              <a:rPr kumimoji="1" lang="zh-CN" altLang="en-US" sz="2400" b="1">
                <a:latin typeface="Times New Roman" panose="02020603050405020304" pitchFamily="18" charset="0"/>
              </a:rPr>
              <a:t>小（</a:t>
            </a:r>
            <a:r>
              <a:rPr kumimoji="1" lang="en-US" altLang="zh-CN" sz="2400" b="1">
                <a:latin typeface="Times New Roman" panose="02020603050405020304" pitchFamily="18" charset="0"/>
              </a:rPr>
              <a:t>1≤</a:t>
            </a:r>
            <a:r>
              <a:rPr kumimoji="1" lang="en-US" altLang="zh-CN" sz="2400" b="1" i="1">
                <a:latin typeface="Times New Roman" panose="02020603050405020304" pitchFamily="18" charset="0"/>
              </a:rPr>
              <a:t>k≤n</a:t>
            </a:r>
            <a:r>
              <a:rPr kumimoji="1" lang="zh-CN" altLang="en-US" sz="2400" b="1">
                <a:latin typeface="Times New Roman" panose="02020603050405020304" pitchFamily="18" charset="0"/>
              </a:rPr>
              <a:t>），则有：</a:t>
            </a:r>
            <a:endParaRPr kumimoji="1" lang="zh-CN" altLang="en-US" sz="2400" b="1">
              <a:latin typeface="Times New Roman" panose="02020603050405020304" pitchFamily="18" charset="0"/>
            </a:endParaRPr>
          </a:p>
        </p:txBody>
      </p:sp>
      <p:sp>
        <p:nvSpPr>
          <p:cNvPr id="30723" name="Text Box 8"/>
          <p:cNvSpPr txBox="1">
            <a:spLocks noChangeArrowheads="1"/>
          </p:cNvSpPr>
          <p:nvPr/>
        </p:nvSpPr>
        <p:spPr bwMode="auto">
          <a:xfrm>
            <a:off x="389255" y="4005580"/>
            <a:ext cx="8220075"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400" b="1">
                <a:latin typeface="宋体" panose="02010600030101010101" pitchFamily="2" charset="-122"/>
              </a:rPr>
              <a:t>这是快速排序的平均时间性能，可以用归纳法证明，其数量级也为</a:t>
            </a:r>
            <a:r>
              <a:rPr kumimoji="1" lang="en-US" altLang="zh-CN" sz="2400" b="1" i="1">
                <a:latin typeface="宋体" panose="02010600030101010101" pitchFamily="2" charset="-122"/>
              </a:rPr>
              <a:t>O</a:t>
            </a:r>
            <a:r>
              <a:rPr kumimoji="1" lang="en-US" altLang="zh-CN" sz="2400" b="1">
                <a:latin typeface="宋体" panose="02010600030101010101" pitchFamily="2" charset="-122"/>
              </a:rPr>
              <a:t>(</a:t>
            </a:r>
            <a:r>
              <a:rPr kumimoji="1" lang="en-US" altLang="zh-CN" sz="2400" b="1" i="1">
                <a:latin typeface="宋体" panose="02010600030101010101" pitchFamily="2" charset="-122"/>
              </a:rPr>
              <a:t>n</a:t>
            </a:r>
            <a:r>
              <a:rPr kumimoji="1" lang="en-US" altLang="zh-CN" sz="2400" b="1">
                <a:latin typeface="宋体" panose="02010600030101010101" pitchFamily="2" charset="-122"/>
              </a:rPr>
              <a:t>log</a:t>
            </a:r>
            <a:r>
              <a:rPr kumimoji="1" lang="en-US" altLang="zh-CN" sz="2400" b="1" baseline="-30000">
                <a:latin typeface="宋体" panose="02010600030101010101" pitchFamily="2" charset="-122"/>
              </a:rPr>
              <a:t>2</a:t>
            </a:r>
            <a:r>
              <a:rPr kumimoji="1" lang="en-US" altLang="zh-CN" sz="2400" b="1" i="1">
                <a:latin typeface="宋体" panose="02010600030101010101" pitchFamily="2" charset="-122"/>
              </a:rPr>
              <a:t>n</a:t>
            </a:r>
            <a:r>
              <a:rPr kumimoji="1" lang="en-US" altLang="zh-CN" sz="2400" b="1">
                <a:latin typeface="宋体" panose="02010600030101010101" pitchFamily="2" charset="-122"/>
              </a:rPr>
              <a:t>)</a:t>
            </a:r>
            <a:r>
              <a:rPr kumimoji="1" lang="zh-CN" altLang="en-US" sz="2400" b="1">
                <a:latin typeface="宋体" panose="02010600030101010101" pitchFamily="2" charset="-122"/>
              </a:rPr>
              <a:t>。</a:t>
            </a:r>
            <a:endParaRPr kumimoji="1" lang="zh-CN" altLang="en-US" sz="2400" b="1">
              <a:latin typeface="宋体" panose="02010600030101010101" pitchFamily="2" charset="-122"/>
            </a:endParaRPr>
          </a:p>
          <a:p>
            <a:pPr eaLnBrk="1" hangingPunct="1">
              <a:spcBef>
                <a:spcPct val="50000"/>
              </a:spcBef>
            </a:pPr>
            <a:r>
              <a:rPr kumimoji="1" lang="zh-CN" altLang="en-US" sz="2400" b="1">
                <a:latin typeface="宋体" panose="02010600030101010101" pitchFamily="2" charset="-122"/>
              </a:rPr>
              <a:t>    </a:t>
            </a:r>
            <a:endParaRPr kumimoji="1" lang="zh-CN" altLang="en-US" sz="2400" b="1">
              <a:latin typeface="宋体" panose="02010600030101010101" pitchFamily="2" charset="-122"/>
            </a:endParaRPr>
          </a:p>
        </p:txBody>
      </p:sp>
      <p:sp>
        <p:nvSpPr>
          <p:cNvPr id="30724" name="Rectangle 56"/>
          <p:cNvSpPr>
            <a:spLocks noChangeArrowheads="1"/>
          </p:cNvSpPr>
          <p:nvPr/>
        </p:nvSpPr>
        <p:spPr bwMode="auto">
          <a:xfrm>
            <a:off x="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0725" name="Object 55"/>
          <p:cNvGraphicFramePr>
            <a:graphicFrameLocks noChangeAspect="1"/>
          </p:cNvGraphicFramePr>
          <p:nvPr/>
        </p:nvGraphicFramePr>
        <p:xfrm>
          <a:off x="1042988" y="2349500"/>
          <a:ext cx="6553200" cy="1079500"/>
        </p:xfrm>
        <a:graphic>
          <a:graphicData uri="http://schemas.openxmlformats.org/presentationml/2006/ole">
            <mc:AlternateContent xmlns:mc="http://schemas.openxmlformats.org/markup-compatibility/2006">
              <mc:Choice xmlns:v="urn:schemas-microsoft-com:vml" Requires="v">
                <p:oleObj spid="_x0000_s30770" name="公式" r:id="rId1" imgW="3124200" imgH="406400" progId="Equation.3">
                  <p:embed/>
                </p:oleObj>
              </mc:Choice>
              <mc:Fallback>
                <p:oleObj name="公式" r:id="rId1" imgW="3124200" imgH="406400" progId="Equation.3">
                  <p:embed/>
                  <p:pic>
                    <p:nvPicPr>
                      <p:cNvPr id="0" name="Object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349500"/>
                        <a:ext cx="6553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 Box 7"/>
          <p:cNvSpPr txBox="1">
            <a:spLocks noChangeArrowheads="1"/>
          </p:cNvSpPr>
          <p:nvPr/>
        </p:nvSpPr>
        <p:spPr bwMode="auto">
          <a:xfrm>
            <a:off x="2305050" y="197485"/>
            <a:ext cx="309181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4000" b="1" dirty="0">
                <a:solidFill>
                  <a:schemeClr val="bg1"/>
                </a:solidFill>
                <a:latin typeface="黑体" panose="02010609060101010101" pitchFamily="49" charset="-122"/>
                <a:ea typeface="黑体" panose="02010609060101010101" pitchFamily="49" charset="-122"/>
              </a:rPr>
              <a:t>算法分析 </a:t>
            </a:r>
            <a:endParaRPr kumimoji="1" lang="zh-CN" altLang="en-US" sz="40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blinds(horizontal)">
                                      <p:cBhvr>
                                        <p:cTn id="7" dur="500"/>
                                        <p:tgtEl>
                                          <p:spTgt spid="307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3"/>
                                        </p:tgtEl>
                                        <p:attrNameLst>
                                          <p:attrName>style.visibility</p:attrName>
                                        </p:attrNameLst>
                                      </p:cBhvr>
                                      <p:to>
                                        <p:strVal val="visible"/>
                                      </p:to>
                                    </p:set>
                                    <p:animEffect transition="in" filter="blinds(horizontal)">
                                      <p:cBhvr>
                                        <p:cTn id="12" dur="5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5"/>
          <p:cNvSpPr txBox="1">
            <a:spLocks noChangeArrowheads="1"/>
          </p:cNvSpPr>
          <p:nvPr/>
        </p:nvSpPr>
        <p:spPr bwMode="auto">
          <a:xfrm>
            <a:off x="571500" y="1484313"/>
            <a:ext cx="8153400" cy="286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20000"/>
              </a:lnSpc>
              <a:spcBef>
                <a:spcPct val="50000"/>
              </a:spcBef>
              <a:buNone/>
              <a:defRPr/>
            </a:pPr>
            <a:r>
              <a:rPr kumimoji="1" lang="zh-CN" altLang="en-US" sz="2400" b="1" dirty="0" smtClean="0">
                <a:solidFill>
                  <a:srgbClr val="CC0099"/>
                </a:solidFill>
                <a:latin typeface="+mn-ea"/>
                <a:ea typeface="+mn-ea"/>
              </a:rPr>
              <a:t>递归（</a:t>
            </a:r>
            <a:r>
              <a:rPr kumimoji="1" lang="en-US" altLang="zh-CN" sz="2400" b="1" dirty="0" smtClean="0">
                <a:solidFill>
                  <a:srgbClr val="CC0099"/>
                </a:solidFill>
                <a:latin typeface="+mn-ea"/>
                <a:ea typeface="+mn-ea"/>
              </a:rPr>
              <a:t>Recursion</a:t>
            </a:r>
            <a:r>
              <a:rPr kumimoji="1" lang="zh-CN" altLang="en-US" sz="2400" b="1" dirty="0" smtClean="0">
                <a:solidFill>
                  <a:srgbClr val="CC0099"/>
                </a:solidFill>
                <a:latin typeface="+mn-ea"/>
                <a:ea typeface="+mn-ea"/>
              </a:rPr>
              <a:t>）</a:t>
            </a:r>
            <a:endParaRPr kumimoji="1" lang="zh-CN" altLang="en-US" sz="2400" b="1" dirty="0" smtClean="0">
              <a:solidFill>
                <a:srgbClr val="CC0099"/>
              </a:solidFill>
              <a:latin typeface="+mn-ea"/>
              <a:ea typeface="+mn-ea"/>
            </a:endParaRPr>
          </a:p>
          <a:p>
            <a:pPr marL="457200" indent="-457200" eaLnBrk="1" hangingPunct="1">
              <a:lnSpc>
                <a:spcPct val="120000"/>
              </a:lnSpc>
              <a:spcBef>
                <a:spcPct val="50000"/>
              </a:spcBef>
              <a:buFont typeface="Wingdings" panose="05000000000000000000" pitchFamily="2" charset="2"/>
              <a:buChar char="n"/>
              <a:defRPr/>
            </a:pPr>
            <a:r>
              <a:rPr lang="zh-CN" altLang="en-US" sz="2400" b="1" dirty="0" smtClean="0">
                <a:solidFill>
                  <a:srgbClr val="000099"/>
                </a:solidFill>
                <a:latin typeface="+mn-ea"/>
                <a:ea typeface="+mn-ea"/>
              </a:rPr>
              <a:t>直接或间接地调用自身的算法称为</a:t>
            </a:r>
            <a:r>
              <a:rPr lang="zh-CN" altLang="en-US" sz="2400" b="1" dirty="0" smtClean="0">
                <a:solidFill>
                  <a:srgbClr val="CC0099"/>
                </a:solidFill>
                <a:latin typeface="+mn-ea"/>
                <a:ea typeface="+mn-ea"/>
              </a:rPr>
              <a:t>递归算法</a:t>
            </a:r>
            <a:r>
              <a:rPr lang="zh-CN" altLang="en-US" sz="2400" b="1" dirty="0" smtClean="0">
                <a:solidFill>
                  <a:schemeClr val="accent2"/>
                </a:solidFill>
                <a:latin typeface="+mn-ea"/>
                <a:ea typeface="+mn-ea"/>
              </a:rPr>
              <a:t>。</a:t>
            </a:r>
            <a:endParaRPr lang="zh-CN" altLang="en-US" sz="2400" b="1" dirty="0" smtClean="0">
              <a:solidFill>
                <a:schemeClr val="accent2"/>
              </a:solidFill>
              <a:latin typeface="+mn-ea"/>
              <a:ea typeface="+mn-ea"/>
            </a:endParaRPr>
          </a:p>
          <a:p>
            <a:pPr marL="457200" indent="-457200" eaLnBrk="1" hangingPunct="1">
              <a:lnSpc>
                <a:spcPct val="120000"/>
              </a:lnSpc>
              <a:spcBef>
                <a:spcPct val="50000"/>
              </a:spcBef>
              <a:buFont typeface="Wingdings" panose="05000000000000000000" pitchFamily="2" charset="2"/>
              <a:buChar char="n"/>
              <a:defRPr/>
            </a:pPr>
            <a:r>
              <a:rPr lang="en-US" altLang="zh-CN" sz="2400" b="1" dirty="0">
                <a:latin typeface="+mn-ea"/>
                <a:ea typeface="+mn-ea"/>
                <a:sym typeface="+mn-ea"/>
              </a:rPr>
              <a:t>递归策略只需少量的</a:t>
            </a:r>
            <a:r>
              <a:rPr lang="zh-CN" altLang="en-US" sz="2400" b="1" dirty="0">
                <a:latin typeface="+mn-ea"/>
                <a:ea typeface="+mn-ea"/>
                <a:sym typeface="+mn-ea"/>
              </a:rPr>
              <a:t>代码</a:t>
            </a:r>
            <a:r>
              <a:rPr lang="en-US" altLang="zh-CN" sz="2400" b="1" dirty="0">
                <a:latin typeface="+mn-ea"/>
                <a:ea typeface="+mn-ea"/>
                <a:sym typeface="+mn-ea"/>
              </a:rPr>
              <a:t>就可描述出解题过程所需要的多次重复计算，大大地减少了程序的代码量。</a:t>
            </a:r>
            <a:endParaRPr lang="en-US" altLang="zh-CN" sz="2400" b="1" dirty="0">
              <a:latin typeface="+mn-ea"/>
              <a:ea typeface="+mn-ea"/>
              <a:sym typeface="+mn-ea"/>
            </a:endParaRPr>
          </a:p>
          <a:p>
            <a:pPr marL="457200" indent="-457200" eaLnBrk="1" hangingPunct="1">
              <a:lnSpc>
                <a:spcPct val="120000"/>
              </a:lnSpc>
              <a:spcBef>
                <a:spcPct val="50000"/>
              </a:spcBef>
              <a:buFont typeface="Wingdings" panose="05000000000000000000" pitchFamily="2" charset="2"/>
              <a:buChar char="n"/>
              <a:defRPr/>
            </a:pPr>
            <a:r>
              <a:rPr lang="zh-CN" altLang="en-US" sz="2400" b="1" dirty="0">
                <a:latin typeface="+mn-ea"/>
                <a:ea typeface="+mn-ea"/>
              </a:rPr>
              <a:t>递归是</a:t>
            </a:r>
            <a:r>
              <a:rPr lang="zh-CN" altLang="en-US" sz="2400" b="1" dirty="0">
                <a:latin typeface="+mn-ea"/>
                <a:ea typeface="+mn-ea"/>
                <a:sym typeface="+mn-ea"/>
              </a:rPr>
              <a:t>一种</a:t>
            </a:r>
            <a:r>
              <a:rPr lang="zh-CN" altLang="en-US" sz="2400" b="1" dirty="0">
                <a:latin typeface="+mn-ea"/>
                <a:ea typeface="+mn-ea"/>
              </a:rPr>
              <a:t>求解复杂问题的</a:t>
            </a:r>
            <a:r>
              <a:rPr lang="zh-CN" altLang="en-US" sz="2400" b="1" dirty="0">
                <a:latin typeface="+mn-ea"/>
                <a:ea typeface="+mn-ea"/>
                <a:sym typeface="+mn-ea"/>
              </a:rPr>
              <a:t>有效的</a:t>
            </a:r>
            <a:r>
              <a:rPr lang="zh-CN" altLang="en-US" sz="2400" b="1" dirty="0">
                <a:latin typeface="+mn-ea"/>
                <a:ea typeface="+mn-ea"/>
              </a:rPr>
              <a:t>算法设计方法。</a:t>
            </a:r>
            <a:endParaRPr lang="zh-CN" altLang="en-US" sz="2400" b="1" dirty="0" smtClean="0">
              <a:solidFill>
                <a:schemeClr val="accent2"/>
              </a:solidFill>
              <a:latin typeface="+mn-ea"/>
              <a:ea typeface="+mn-ea"/>
            </a:endParaRPr>
          </a:p>
        </p:txBody>
      </p:sp>
      <p:sp>
        <p:nvSpPr>
          <p:cNvPr id="5" name="Text Box 4"/>
          <p:cNvSpPr txBox="1">
            <a:spLocks noChangeArrowheads="1"/>
          </p:cNvSpPr>
          <p:nvPr/>
        </p:nvSpPr>
        <p:spPr bwMode="auto">
          <a:xfrm>
            <a:off x="1600200" y="216957"/>
            <a:ext cx="5943600"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0">
            <a:spAutoFit/>
          </a:bodyPr>
          <a:lstStyle/>
          <a:p>
            <a:pPr lvl="0" algn="l">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4.1.1  递归的定义 </a:t>
            </a:r>
            <a:endParaRPr kumimoji="1" lang="en-US" altLang="zh-CN" sz="40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3" name="Rectangle 7"/>
          <p:cNvSpPr>
            <a:spLocks noChangeArrowheads="1"/>
          </p:cNvSpPr>
          <p:nvPr/>
        </p:nvSpPr>
        <p:spPr bwMode="auto">
          <a:xfrm>
            <a:off x="247650" y="1677670"/>
            <a:ext cx="8648700" cy="230695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defRPr/>
            </a:pPr>
            <a:r>
              <a:rPr lang="en-US" altLang="zh-CN" sz="2400" b="1" dirty="0">
                <a:latin typeface="宋体" panose="02010600030101010101" pitchFamily="2" charset="-122"/>
              </a:rPr>
              <a:t>【</a:t>
            </a:r>
            <a:r>
              <a:rPr lang="zh-CN" altLang="en-US" sz="2400" b="1" dirty="0">
                <a:latin typeface="宋体" panose="02010600030101010101" pitchFamily="2" charset="-122"/>
              </a:rPr>
              <a:t>空间复杂度分析</a:t>
            </a:r>
            <a:r>
              <a:rPr lang="en-US" altLang="zh-CN" sz="2400" b="1" dirty="0">
                <a:latin typeface="宋体" panose="02010600030101010101" pitchFamily="2" charset="-122"/>
              </a:rPr>
              <a:t>】</a:t>
            </a:r>
            <a:endParaRPr lang="en-US" altLang="zh-CN" sz="2400" b="1" dirty="0">
              <a:latin typeface="宋体" panose="02010600030101010101" pitchFamily="2" charset="-122"/>
            </a:endParaRPr>
          </a:p>
          <a:p>
            <a:pPr>
              <a:defRPr/>
            </a:pPr>
            <a:r>
              <a:rPr lang="zh-CN" altLang="en-US" sz="2400" b="1" dirty="0">
                <a:latin typeface="宋体" panose="02010600030101010101" pitchFamily="2" charset="-122"/>
              </a:rPr>
              <a:t>快速排序算法是递归执行的，递归栈的最大容量与递归调用的深度一致。</a:t>
            </a:r>
            <a:endParaRPr lang="zh-CN" altLang="en-US" sz="2400" b="1" dirty="0">
              <a:latin typeface="宋体" panose="02010600030101010101" pitchFamily="2" charset="-122"/>
            </a:endParaRPr>
          </a:p>
          <a:p>
            <a:pPr>
              <a:defRPr/>
            </a:pPr>
            <a:r>
              <a:rPr lang="zh-CN" altLang="en-US" sz="2400" b="1" dirty="0">
                <a:solidFill>
                  <a:srgbClr val="CC0099"/>
                </a:solidFill>
                <a:latin typeface="宋体" panose="02010600030101010101" pitchFamily="2" charset="-122"/>
              </a:rPr>
              <a:t>最好情况下</a:t>
            </a:r>
            <a:r>
              <a:rPr lang="zh-CN" altLang="en-US" sz="2400" b="1" dirty="0">
                <a:latin typeface="宋体" panose="02010600030101010101" pitchFamily="2" charset="-122"/>
              </a:rPr>
              <a:t>要进行</a:t>
            </a:r>
            <a:r>
              <a:rPr lang="en-US" altLang="zh-CN" sz="2400" b="1" dirty="0">
                <a:latin typeface="宋体" panose="02010600030101010101" pitchFamily="2" charset="-122"/>
              </a:rPr>
              <a:t>log</a:t>
            </a:r>
            <a:r>
              <a:rPr lang="en-US" altLang="zh-CN" sz="2400" b="1" baseline="-25000" dirty="0">
                <a:latin typeface="宋体" panose="02010600030101010101" pitchFamily="2" charset="-122"/>
              </a:rPr>
              <a:t>2</a:t>
            </a:r>
            <a:r>
              <a:rPr lang="en-US" altLang="zh-CN" sz="2400" b="1" dirty="0">
                <a:latin typeface="宋体" panose="02010600030101010101" pitchFamily="2" charset="-122"/>
              </a:rPr>
              <a:t>n</a:t>
            </a:r>
            <a:r>
              <a:rPr lang="zh-CN" altLang="en-US" sz="2400" b="1" dirty="0">
                <a:latin typeface="宋体" panose="02010600030101010101" pitchFamily="2" charset="-122"/>
              </a:rPr>
              <a:t>次递归调用，栈的深度为</a:t>
            </a:r>
            <a:r>
              <a:rPr lang="en-US" altLang="zh-CN" sz="2400" b="1" dirty="0">
                <a:latin typeface="宋体" panose="02010600030101010101" pitchFamily="2" charset="-122"/>
              </a:rPr>
              <a:t>O(log</a:t>
            </a:r>
            <a:r>
              <a:rPr lang="en-US" altLang="zh-CN" sz="2400" b="1" baseline="-25000" dirty="0">
                <a:latin typeface="宋体" panose="02010600030101010101" pitchFamily="2" charset="-122"/>
              </a:rPr>
              <a:t>2</a:t>
            </a:r>
            <a:r>
              <a:rPr lang="en-US" altLang="zh-CN" sz="2400" b="1" dirty="0">
                <a:latin typeface="宋体" panose="02010600030101010101" pitchFamily="2" charset="-122"/>
              </a:rPr>
              <a:t>n)</a:t>
            </a:r>
            <a:endParaRPr lang="en-US" altLang="zh-CN" sz="2400" b="1" dirty="0">
              <a:latin typeface="宋体" panose="02010600030101010101" pitchFamily="2" charset="-122"/>
            </a:endParaRPr>
          </a:p>
          <a:p>
            <a:pPr>
              <a:defRPr/>
            </a:pPr>
            <a:r>
              <a:rPr lang="zh-CN" altLang="en-US" sz="2400" b="1" dirty="0">
                <a:solidFill>
                  <a:srgbClr val="CC0099"/>
                </a:solidFill>
                <a:latin typeface="宋体" panose="02010600030101010101" pitchFamily="2" charset="-122"/>
              </a:rPr>
              <a:t>最坏情况下</a:t>
            </a:r>
            <a:r>
              <a:rPr lang="zh-CN" altLang="en-US" sz="2400" b="1" dirty="0">
                <a:latin typeface="宋体" panose="02010600030101010101" pitchFamily="2" charset="-122"/>
              </a:rPr>
              <a:t>要进行</a:t>
            </a:r>
            <a:r>
              <a:rPr lang="en-US" altLang="zh-CN" sz="2400" b="1" dirty="0">
                <a:latin typeface="宋体" panose="02010600030101010101" pitchFamily="2" charset="-122"/>
              </a:rPr>
              <a:t>n-1</a:t>
            </a:r>
            <a:r>
              <a:rPr lang="zh-CN" altLang="en-US" sz="2400" b="1" dirty="0">
                <a:latin typeface="宋体" panose="02010600030101010101" pitchFamily="2" charset="-122"/>
              </a:rPr>
              <a:t>次递归调用，栈的深度为</a:t>
            </a:r>
            <a:r>
              <a:rPr lang="en-US" altLang="zh-CN" sz="2400" b="1" dirty="0">
                <a:latin typeface="宋体" panose="02010600030101010101" pitchFamily="2" charset="-122"/>
              </a:rPr>
              <a:t>O(n)</a:t>
            </a:r>
            <a:endParaRPr lang="en-US" altLang="zh-CN" sz="2400" b="1" dirty="0">
              <a:latin typeface="宋体" panose="02010600030101010101" pitchFamily="2" charset="-122"/>
            </a:endParaRPr>
          </a:p>
          <a:p>
            <a:pPr>
              <a:defRPr/>
            </a:pPr>
            <a:r>
              <a:rPr lang="zh-CN" altLang="en-US" sz="2400" b="1" dirty="0">
                <a:solidFill>
                  <a:srgbClr val="CC0099"/>
                </a:solidFill>
                <a:latin typeface="宋体" panose="02010600030101010101" pitchFamily="2" charset="-122"/>
              </a:rPr>
              <a:t>平均情况下</a:t>
            </a:r>
            <a:r>
              <a:rPr lang="zh-CN" altLang="en-US" sz="2400" b="1" dirty="0">
                <a:latin typeface="宋体" panose="02010600030101010101" pitchFamily="2" charset="-122"/>
              </a:rPr>
              <a:t>栈的深度为</a:t>
            </a:r>
            <a:r>
              <a:rPr lang="en-US" altLang="zh-CN" sz="2400" b="1" dirty="0">
                <a:latin typeface="宋体" panose="02010600030101010101" pitchFamily="2" charset="-122"/>
              </a:rPr>
              <a:t>O(log</a:t>
            </a:r>
            <a:r>
              <a:rPr lang="en-US" altLang="zh-CN" sz="2400" b="1" baseline="-25000" dirty="0">
                <a:latin typeface="宋体" panose="02010600030101010101" pitchFamily="2" charset="-122"/>
              </a:rPr>
              <a:t>2</a:t>
            </a:r>
            <a:r>
              <a:rPr lang="en-US" altLang="zh-CN" sz="2400" b="1" dirty="0">
                <a:latin typeface="宋体" panose="02010600030101010101" pitchFamily="2" charset="-122"/>
              </a:rPr>
              <a:t>n)</a:t>
            </a:r>
            <a:endParaRPr lang="en-US" altLang="zh-CN" sz="2400" b="1" dirty="0">
              <a:latin typeface="宋体" panose="02010600030101010101" pitchFamily="2" charset="-122"/>
            </a:endParaRPr>
          </a:p>
        </p:txBody>
      </p:sp>
      <p:sp>
        <p:nvSpPr>
          <p:cNvPr id="50184" name="Text Box 8"/>
          <p:cNvSpPr txBox="1">
            <a:spLocks noChangeArrowheads="1"/>
          </p:cNvSpPr>
          <p:nvPr/>
        </p:nvSpPr>
        <p:spPr bwMode="auto">
          <a:xfrm>
            <a:off x="395288" y="4221163"/>
            <a:ext cx="8353425" cy="1383665"/>
          </a:xfrm>
          <a:prstGeom prst="rect">
            <a:avLst/>
          </a:prstGeom>
          <a:solidFill>
            <a:schemeClr val="bg1"/>
          </a:solidFill>
          <a:ln w="50800">
            <a:solidFill>
              <a:schemeClr val="accent2"/>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FF9900"/>
              </a:buClr>
              <a:buFont typeface="Wingdings" panose="05000000000000000000" pitchFamily="2" charset="2"/>
              <a:buChar char="&amp;"/>
            </a:pPr>
            <a:r>
              <a:rPr lang="zh-CN" altLang="en-US" sz="2800" b="1">
                <a:ea typeface="楷体_GB2312" pitchFamily="49" charset="-122"/>
              </a:rPr>
              <a:t>最坏时间复杂度：</a:t>
            </a:r>
            <a:r>
              <a:rPr lang="en-US" altLang="zh-CN" sz="2800" b="1">
                <a:ea typeface="楷体_GB2312" pitchFamily="49" charset="-122"/>
              </a:rPr>
              <a:t>O(n</a:t>
            </a:r>
            <a:r>
              <a:rPr lang="en-US" altLang="zh-CN" sz="2800" b="1" baseline="30000">
                <a:ea typeface="楷体_GB2312" pitchFamily="49" charset="-122"/>
              </a:rPr>
              <a:t>2</a:t>
            </a:r>
            <a:r>
              <a:rPr lang="en-US" altLang="zh-CN" sz="2800" b="1">
                <a:ea typeface="楷体_GB2312" pitchFamily="49" charset="-122"/>
              </a:rPr>
              <a:t>)</a:t>
            </a:r>
            <a:endParaRPr lang="en-US" altLang="zh-CN" sz="2800" b="1">
              <a:ea typeface="楷体_GB2312" pitchFamily="49" charset="-122"/>
            </a:endParaRPr>
          </a:p>
          <a:p>
            <a:pPr eaLnBrk="1" hangingPunct="1">
              <a:buClr>
                <a:srgbClr val="FF9900"/>
              </a:buClr>
              <a:buFont typeface="Wingdings" panose="05000000000000000000" pitchFamily="2" charset="2"/>
              <a:buChar char="&amp;"/>
            </a:pPr>
            <a:r>
              <a:rPr lang="zh-CN" altLang="en-US" sz="2800" b="1">
                <a:ea typeface="楷体_GB2312" pitchFamily="49" charset="-122"/>
              </a:rPr>
              <a:t>平均时间复杂度：</a:t>
            </a:r>
            <a:r>
              <a:rPr lang="en-US" altLang="zh-CN" sz="2800" b="1">
                <a:ea typeface="楷体_GB2312" pitchFamily="49" charset="-122"/>
              </a:rPr>
              <a:t>O(nlog</a:t>
            </a:r>
            <a:r>
              <a:rPr lang="en-US" altLang="zh-CN" sz="2800" b="1" baseline="-25000">
                <a:ea typeface="楷体_GB2312" pitchFamily="49" charset="-122"/>
              </a:rPr>
              <a:t>2</a:t>
            </a:r>
            <a:r>
              <a:rPr lang="en-US" altLang="zh-CN" sz="2800" b="1">
                <a:ea typeface="楷体_GB2312" pitchFamily="49" charset="-122"/>
              </a:rPr>
              <a:t>n)</a:t>
            </a:r>
            <a:endParaRPr lang="en-US" altLang="zh-CN" sz="2800" b="1">
              <a:ea typeface="楷体_GB2312" pitchFamily="49" charset="-122"/>
            </a:endParaRPr>
          </a:p>
          <a:p>
            <a:pPr eaLnBrk="1" hangingPunct="1">
              <a:buClr>
                <a:srgbClr val="FF9900"/>
              </a:buClr>
              <a:buFont typeface="Wingdings" panose="05000000000000000000" pitchFamily="2" charset="2"/>
              <a:buChar char="&amp;"/>
            </a:pPr>
            <a:r>
              <a:rPr lang="zh-CN" altLang="en-US" sz="2800" b="1">
                <a:ea typeface="楷体_GB2312" pitchFamily="49" charset="-122"/>
              </a:rPr>
              <a:t>辅助空间：</a:t>
            </a:r>
            <a:r>
              <a:rPr lang="en-US" altLang="zh-CN" sz="2800" b="1">
                <a:ea typeface="楷体_GB2312" pitchFamily="49" charset="-122"/>
              </a:rPr>
              <a:t>O(n)</a:t>
            </a:r>
            <a:r>
              <a:rPr lang="zh-CN" altLang="en-US" sz="2800" b="1">
                <a:ea typeface="楷体_GB2312" pitchFamily="49" charset="-122"/>
              </a:rPr>
              <a:t>或</a:t>
            </a:r>
            <a:r>
              <a:rPr lang="en-US" altLang="zh-CN" sz="2800" b="1">
                <a:ea typeface="楷体_GB2312" pitchFamily="49" charset="-122"/>
              </a:rPr>
              <a:t>O(log</a:t>
            </a:r>
            <a:r>
              <a:rPr lang="en-US" altLang="zh-CN" sz="2800" b="1" baseline="-25000">
                <a:ea typeface="楷体_GB2312" pitchFamily="49" charset="-122"/>
              </a:rPr>
              <a:t>2</a:t>
            </a:r>
            <a:r>
              <a:rPr lang="en-US" altLang="zh-CN" sz="2800" b="1">
                <a:ea typeface="楷体_GB2312" pitchFamily="49" charset="-122"/>
              </a:rPr>
              <a:t>n)</a:t>
            </a:r>
            <a:endParaRPr lang="en-US" altLang="zh-CN" sz="2800" b="1">
              <a:ea typeface="楷体_GB2312" pitchFamily="49" charset="-122"/>
            </a:endParaRPr>
          </a:p>
        </p:txBody>
      </p:sp>
      <p:sp>
        <p:nvSpPr>
          <p:cNvPr id="6" name="Text Box 7"/>
          <p:cNvSpPr txBox="1">
            <a:spLocks noChangeArrowheads="1"/>
          </p:cNvSpPr>
          <p:nvPr/>
        </p:nvSpPr>
        <p:spPr bwMode="auto">
          <a:xfrm>
            <a:off x="2177321" y="179750"/>
            <a:ext cx="5353446"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b="1" dirty="0" smtClean="0">
                <a:solidFill>
                  <a:schemeClr val="bg1"/>
                </a:solidFill>
                <a:latin typeface="黑体" panose="02010609060101010101" pitchFamily="49" charset="-122"/>
                <a:ea typeface="黑体" panose="02010609060101010101" pitchFamily="49" charset="-122"/>
              </a:rPr>
              <a:t>4.3.1 </a:t>
            </a:r>
            <a:r>
              <a:rPr kumimoji="1" lang="zh-CN" altLang="en-US" sz="4000" b="1" dirty="0" smtClean="0">
                <a:solidFill>
                  <a:schemeClr val="bg1"/>
                </a:solidFill>
                <a:latin typeface="黑体" panose="02010609060101010101" pitchFamily="49" charset="-122"/>
                <a:ea typeface="黑体" panose="02010609060101010101" pitchFamily="49" charset="-122"/>
              </a:rPr>
              <a:t>快速</a:t>
            </a:r>
            <a:r>
              <a:rPr kumimoji="1" lang="zh-CN" altLang="en-US" sz="4000" b="1" dirty="0">
                <a:solidFill>
                  <a:schemeClr val="bg1"/>
                </a:solidFill>
                <a:latin typeface="黑体" panose="02010609060101010101" pitchFamily="49" charset="-122"/>
                <a:ea typeface="黑体" panose="02010609060101010101" pitchFamily="49" charset="-122"/>
              </a:rPr>
              <a:t>排序 </a:t>
            </a:r>
            <a:endParaRPr kumimoji="1" lang="zh-CN" altLang="en-US" sz="40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84"/>
                                        </p:tgtEl>
                                        <p:attrNameLst>
                                          <p:attrName>style.visibility</p:attrName>
                                        </p:attrNameLst>
                                      </p:cBhvr>
                                      <p:to>
                                        <p:strVal val="visible"/>
                                      </p:to>
                                    </p:set>
                                    <p:animEffect transition="in" filter="blinds(horizontal)">
                                      <p:cBhvr>
                                        <p:cTn id="7" dur="500"/>
                                        <p:tgtEl>
                                          <p:spTgt spid="50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4"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2" name="Rectangle 4"/>
          <p:cNvSpPr>
            <a:spLocks noChangeArrowheads="1"/>
          </p:cNvSpPr>
          <p:nvPr/>
        </p:nvSpPr>
        <p:spPr bwMode="auto">
          <a:xfrm>
            <a:off x="899593" y="2924175"/>
            <a:ext cx="6009208" cy="84931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flatTx/>
          </a:bodyPr>
          <a:lstStyle/>
          <a:p>
            <a:pPr algn="ctr">
              <a:lnSpc>
                <a:spcPct val="85000"/>
              </a:lnSpc>
              <a:defRPr/>
            </a:pPr>
            <a:r>
              <a:rPr lang="en-US" altLang="zh-CN" sz="5400" b="1" dirty="0">
                <a:solidFill>
                  <a:srgbClr val="CC0099"/>
                </a:solidFill>
                <a:effectLst>
                  <a:outerShdw blurRad="38100" dist="38100" dir="2700000" algn="tl">
                    <a:srgbClr val="000000"/>
                  </a:outerShdw>
                </a:effectLst>
                <a:latin typeface="楷体_GB2312" pitchFamily="49" charset="-122"/>
                <a:ea typeface="楷体_GB2312" pitchFamily="49" charset="-122"/>
              </a:rPr>
              <a:t> </a:t>
            </a:r>
            <a:r>
              <a:rPr lang="en-US" altLang="zh-CN" sz="5400" b="1" dirty="0" smtClean="0">
                <a:solidFill>
                  <a:srgbClr val="CC0099"/>
                </a:solidFill>
                <a:effectLst>
                  <a:outerShdw blurRad="38100" dist="38100" dir="2700000" algn="tl">
                    <a:srgbClr val="000000"/>
                  </a:outerShdw>
                </a:effectLst>
                <a:latin typeface="楷体_GB2312" pitchFamily="49" charset="-122"/>
                <a:ea typeface="楷体_GB2312" pitchFamily="49" charset="-122"/>
              </a:rPr>
              <a:t>4.3.2 </a:t>
            </a:r>
            <a:r>
              <a:rPr lang="zh-CN" altLang="en-US" sz="5400" b="1" dirty="0" smtClean="0">
                <a:solidFill>
                  <a:srgbClr val="CC0099"/>
                </a:solidFill>
                <a:effectLst>
                  <a:outerShdw blurRad="38100" dist="38100" dir="2700000" algn="tl">
                    <a:srgbClr val="000000"/>
                  </a:outerShdw>
                </a:effectLst>
                <a:latin typeface="楷体_GB2312" pitchFamily="49" charset="-122"/>
                <a:ea typeface="楷体_GB2312" pitchFamily="49" charset="-122"/>
              </a:rPr>
              <a:t>归并排序</a:t>
            </a:r>
            <a:endParaRPr lang="zh-CN" altLang="en-US" sz="5400" b="1" dirty="0" smtClean="0">
              <a:solidFill>
                <a:srgbClr val="CC0099"/>
              </a:solidFill>
              <a:effectLst>
                <a:outerShdw blurRad="38100" dist="38100" dir="2700000" algn="tl">
                  <a:srgbClr val="000000"/>
                </a:outerShdw>
              </a:effectLst>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
          <p:cNvSpPr>
            <a:spLocks noChangeArrowheads="1"/>
          </p:cNvSpPr>
          <p:nvPr/>
        </p:nvSpPr>
        <p:spPr bwMode="auto">
          <a:xfrm>
            <a:off x="1907704" y="332656"/>
            <a:ext cx="4536504"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p>
            <a:pPr algn="ctr">
              <a:lnSpc>
                <a:spcPct val="85000"/>
              </a:lnSpc>
              <a:defRPr/>
            </a:pPr>
            <a:r>
              <a:rPr lang="en-US" altLang="zh-CN" sz="4000" b="1" dirty="0" smtClean="0">
                <a:solidFill>
                  <a:schemeClr val="bg1"/>
                </a:solidFill>
                <a:effectLst/>
                <a:latin typeface="黑体" panose="02010609060101010101" pitchFamily="49" charset="-122"/>
                <a:ea typeface="黑体" panose="02010609060101010101" pitchFamily="49" charset="-122"/>
              </a:rPr>
              <a:t>4.3.2  </a:t>
            </a:r>
            <a:r>
              <a:rPr lang="zh-CN" altLang="en-US" sz="4000" b="1" dirty="0" smtClean="0">
                <a:solidFill>
                  <a:schemeClr val="bg1"/>
                </a:solidFill>
                <a:effectLst/>
                <a:latin typeface="黑体" panose="02010609060101010101" pitchFamily="49" charset="-122"/>
                <a:ea typeface="黑体" panose="02010609060101010101" pitchFamily="49" charset="-122"/>
              </a:rPr>
              <a:t>归并</a:t>
            </a:r>
            <a:r>
              <a:rPr lang="en-US" altLang="en-US" sz="4000" b="1" dirty="0" err="1" smtClean="0">
                <a:solidFill>
                  <a:schemeClr val="bg1"/>
                </a:solidFill>
                <a:effectLst/>
                <a:latin typeface="黑体" panose="02010609060101010101" pitchFamily="49" charset="-122"/>
                <a:ea typeface="黑体" panose="02010609060101010101" pitchFamily="49" charset="-122"/>
              </a:rPr>
              <a:t>排序</a:t>
            </a:r>
            <a:endParaRPr lang="en-US" altLang="en-US" sz="4000" b="1" dirty="0" err="1" smtClean="0">
              <a:solidFill>
                <a:schemeClr val="bg1"/>
              </a:solidFill>
              <a:effectLst/>
              <a:latin typeface="黑体" panose="02010609060101010101" pitchFamily="49" charset="-122"/>
              <a:ea typeface="黑体" panose="02010609060101010101" pitchFamily="49" charset="-122"/>
            </a:endParaRPr>
          </a:p>
        </p:txBody>
      </p:sp>
      <p:sp>
        <p:nvSpPr>
          <p:cNvPr id="2" name="文本框 1"/>
          <p:cNvSpPr txBox="1"/>
          <p:nvPr/>
        </p:nvSpPr>
        <p:spPr>
          <a:xfrm>
            <a:off x="481330" y="1998345"/>
            <a:ext cx="8311515" cy="3340735"/>
          </a:xfrm>
          <a:prstGeom prst="rect">
            <a:avLst/>
          </a:prstGeom>
          <a:noFill/>
        </p:spPr>
        <p:txBody>
          <a:bodyPr wrap="square" rtlCol="0" anchor="t">
            <a:spAutoFit/>
          </a:bodyPr>
          <a:p>
            <a:r>
              <a:rPr lang="zh-CN" altLang="en-US" sz="2400" b="1">
                <a:latin typeface="宋体" panose="02010600030101010101" pitchFamily="2" charset="-122"/>
                <a:sym typeface="+mn-ea"/>
              </a:rPr>
              <a:t>分治的典型应用：归并排序</a:t>
            </a:r>
            <a:endParaRPr lang="zh-CN" altLang="en-US" sz="2400" b="1">
              <a:latin typeface="宋体" panose="02010600030101010101" pitchFamily="2" charset="-122"/>
              <a:sym typeface="+mn-ea"/>
            </a:endParaRPr>
          </a:p>
          <a:p>
            <a:endParaRPr lang="zh-CN" altLang="en-US" sz="2400" b="1">
              <a:latin typeface="宋体" panose="02010600030101010101" pitchFamily="2" charset="-122"/>
            </a:endParaRPr>
          </a:p>
          <a:p>
            <a:r>
              <a:rPr lang="zh-CN" altLang="en-US" sz="2400" b="1">
                <a:latin typeface="宋体" panose="02010600030101010101" pitchFamily="2" charset="-122"/>
              </a:rPr>
              <a:t>数组排序任务可以如下完成：</a:t>
            </a:r>
            <a:endParaRPr lang="zh-CN" altLang="en-US" sz="2400" b="1">
              <a:latin typeface="宋体" panose="02010600030101010101" pitchFamily="2" charset="-122"/>
            </a:endParaRPr>
          </a:p>
          <a:p>
            <a:pPr>
              <a:lnSpc>
                <a:spcPct val="120000"/>
              </a:lnSpc>
            </a:pPr>
            <a:r>
              <a:rPr lang="zh-CN" altLang="en-US" sz="2400" b="1">
                <a:latin typeface="宋体" panose="02010600030101010101" pitchFamily="2" charset="-122"/>
              </a:rPr>
              <a:t>1）把前一半排序</a:t>
            </a:r>
            <a:endParaRPr lang="zh-CN" altLang="en-US" sz="2400" b="1">
              <a:latin typeface="宋体" panose="02010600030101010101" pitchFamily="2" charset="-122"/>
            </a:endParaRPr>
          </a:p>
          <a:p>
            <a:pPr>
              <a:lnSpc>
                <a:spcPct val="120000"/>
              </a:lnSpc>
            </a:pPr>
            <a:r>
              <a:rPr lang="zh-CN" altLang="en-US" sz="2400" b="1">
                <a:latin typeface="宋体" panose="02010600030101010101" pitchFamily="2" charset="-122"/>
              </a:rPr>
              <a:t>2) 把后一半排序</a:t>
            </a:r>
            <a:endParaRPr lang="zh-CN" altLang="en-US" sz="2400" b="1">
              <a:latin typeface="宋体" panose="02010600030101010101" pitchFamily="2" charset="-122"/>
            </a:endParaRPr>
          </a:p>
          <a:p>
            <a:pPr>
              <a:lnSpc>
                <a:spcPct val="120000"/>
              </a:lnSpc>
            </a:pPr>
            <a:r>
              <a:rPr lang="zh-CN" altLang="en-US" sz="2400" b="1">
                <a:latin typeface="宋体" panose="02010600030101010101" pitchFamily="2" charset="-122"/>
              </a:rPr>
              <a:t>3) 把两半归并到一个新的有序数组，然后再拷贝回原数组，排序完成。</a:t>
            </a:r>
            <a:endParaRPr lang="zh-CN" altLang="en-US" sz="2400" b="1">
              <a:latin typeface="宋体" panose="02010600030101010101" pitchFamily="2" charset="-122"/>
            </a:endParaRPr>
          </a:p>
          <a:p>
            <a:endParaRPr lang="zh-CN" altLang="en-US" sz="2400" b="1">
              <a:latin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882650" y="155575"/>
            <a:ext cx="7075805" cy="645160"/>
          </a:xfrm>
          <a:prstGeom prst="rect">
            <a:avLst/>
          </a:prstGeom>
          <a:noFill/>
          <a:ln w="9525">
            <a:noFill/>
            <a:miter lim="800000"/>
          </a:ln>
          <a:effectLst/>
          <a:extLst>
            <a:ext uri="{909E8E84-426E-40DD-AFC4-6F175D3DCCD1}">
              <a14:hiddenFill xmlns:a14="http://schemas.microsoft.com/office/drawing/2010/main">
                <a:solidFill>
                  <a:srgbClr val="CC0099"/>
                </a:solidFill>
              </a14:hiddenFill>
            </a:ext>
          </a:extLst>
        </p:spPr>
        <p:txBody>
          <a:bodyPr wrap="square">
            <a:spAutoFit/>
          </a:bodyPr>
          <a:lstStyle/>
          <a:p>
            <a:pPr algn="ctr">
              <a:spcBef>
                <a:spcPct val="50000"/>
              </a:spcBef>
            </a:pPr>
            <a:r>
              <a:rPr lang="en-US" altLang="zh-CN" sz="3600" b="1" dirty="0">
                <a:solidFill>
                  <a:schemeClr val="bg1"/>
                </a:solidFill>
                <a:latin typeface="黑体" panose="02010609060101010101" pitchFamily="49" charset="-122"/>
                <a:ea typeface="黑体" panose="02010609060101010101" pitchFamily="49" charset="-122"/>
              </a:rPr>
              <a:t>1. </a:t>
            </a:r>
            <a:r>
              <a:rPr lang="zh-CN" altLang="en-US" sz="3600" b="1" dirty="0">
                <a:solidFill>
                  <a:schemeClr val="bg1"/>
                </a:solidFill>
                <a:latin typeface="黑体" panose="02010609060101010101" pitchFamily="49" charset="-122"/>
                <a:ea typeface="黑体" panose="02010609060101010101" pitchFamily="49" charset="-122"/>
              </a:rPr>
              <a:t>自底向上的二路归并排序算法</a:t>
            </a:r>
            <a:endParaRPr lang="zh-CN" altLang="en-US" sz="3600" b="1" dirty="0">
              <a:solidFill>
                <a:schemeClr val="bg1"/>
              </a:solidFill>
              <a:latin typeface="黑体" panose="02010609060101010101" pitchFamily="49" charset="-122"/>
              <a:ea typeface="黑体" panose="02010609060101010101" pitchFamily="49" charset="-122"/>
            </a:endParaRPr>
          </a:p>
        </p:txBody>
      </p:sp>
      <p:sp>
        <p:nvSpPr>
          <p:cNvPr id="195587" name="Text Box 3"/>
          <p:cNvSpPr>
            <a:spLocks noChangeArrowheads="1"/>
          </p:cNvSpPr>
          <p:nvPr/>
        </p:nvSpPr>
        <p:spPr bwMode="auto">
          <a:xfrm>
            <a:off x="387985" y="1190308"/>
            <a:ext cx="8135938" cy="885825"/>
          </a:xfrm>
          <a:prstGeom prst="rect">
            <a:avLst/>
          </a:prstGeom>
        </p:spPr>
        <p:style>
          <a:lnRef idx="1">
            <a:schemeClr val="accent1"/>
          </a:lnRef>
          <a:fillRef idx="2">
            <a:schemeClr val="accent1"/>
          </a:fillRef>
          <a:effectRef idx="1">
            <a:schemeClr val="accent1"/>
          </a:effectRef>
          <a:fontRef idx="minor">
            <a:schemeClr val="dk1"/>
          </a:fontRef>
        </p:style>
        <p:txBody>
          <a:bodyPr vertOverflow="overflow" horzOverflow="overflow" vert="horz" wrap="square" lIns="0" tIns="0" rIns="0" bIns="0" numCol="1" spcCol="0" rtlCol="0" fromWordArt="0" anchor="ctr" anchorCtr="0" forceAA="0" compatLnSpc="1">
            <a:spAutoFit/>
          </a:bodyPr>
          <a:lstStyle/>
          <a:p>
            <a:pPr lvl="0" algn="l">
              <a:lnSpc>
                <a:spcPct val="120000"/>
              </a:lnSpc>
              <a:spcBef>
                <a:spcPct val="40000"/>
              </a:spcBef>
              <a:defRPr/>
            </a:pPr>
            <a:r>
              <a:rPr kumimoji="1" lang="zh-CN" altLang="en-US" sz="2400" b="1" dirty="0">
                <a:latin typeface="宋体" panose="02010600030101010101" pitchFamily="2" charset="-122"/>
                <a:ea typeface="宋体" panose="02010600030101010101" pitchFamily="2" charset="-122"/>
                <a:sym typeface="+mn-ea"/>
              </a:rPr>
              <a:t>例如，对于{2,5,1,7,10,6,9,4,3,8}序列，其排序过程如图所示，图中方括号内是一个有序子序列。</a:t>
            </a:r>
            <a:endParaRPr kumimoji="1" lang="zh-CN" altLang="en-US" sz="2400" b="1" dirty="0">
              <a:latin typeface="宋体" panose="02010600030101010101" pitchFamily="2" charset="-122"/>
              <a:ea typeface="宋体" panose="02010600030101010101" pitchFamily="2" charset="-122"/>
              <a:sym typeface="+mn-ea"/>
            </a:endParaRPr>
          </a:p>
        </p:txBody>
      </p:sp>
      <p:sp>
        <p:nvSpPr>
          <p:cNvPr id="195589" name="Rectangle 5"/>
          <p:cNvSpPr>
            <a:spLocks noChangeArrowheads="1"/>
          </p:cNvSpPr>
          <p:nvPr/>
        </p:nvSpPr>
        <p:spPr bwMode="auto">
          <a:xfrm>
            <a:off x="0" y="2743200"/>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195588" name="Object 4"/>
          <p:cNvGraphicFramePr>
            <a:graphicFrameLocks noChangeAspect="1"/>
          </p:cNvGraphicFramePr>
          <p:nvPr/>
        </p:nvGraphicFramePr>
        <p:xfrm>
          <a:off x="301625" y="2123758"/>
          <a:ext cx="8084185" cy="4502785"/>
        </p:xfrm>
        <a:graphic>
          <a:graphicData uri="http://schemas.openxmlformats.org/presentationml/2006/ole">
            <mc:AlternateContent xmlns:mc="http://schemas.openxmlformats.org/markup-compatibility/2006">
              <mc:Choice xmlns:v="urn:schemas-microsoft-com:vml" Requires="v">
                <p:oleObj spid="_x0000_s4097" name="图片" r:id="rId1" imgW="3371850" imgH="1543050" progId="Word.Picture.8">
                  <p:embed/>
                </p:oleObj>
              </mc:Choice>
              <mc:Fallback>
                <p:oleObj name="图片" r:id="rId1" imgW="3371850" imgH="1543050" progId="Word.Picture.8">
                  <p:embed/>
                  <p:pic>
                    <p:nvPicPr>
                      <p:cNvPr id="0" name="图片 4096"/>
                      <p:cNvPicPr>
                        <a:picLocks noChangeAspect="1"/>
                      </p:cNvPicPr>
                      <p:nvPr/>
                    </p:nvPicPr>
                    <p:blipFill>
                      <a:blip r:embed="rId2"/>
                      <a:stretch>
                        <a:fillRect/>
                      </a:stretch>
                    </p:blipFill>
                    <p:spPr>
                      <a:xfrm>
                        <a:off x="301625" y="2123758"/>
                        <a:ext cx="8084185" cy="4502785"/>
                      </a:xfrm>
                      <a:prstGeom prst="rect">
                        <a:avLst/>
                      </a:prstGeom>
                      <a:noFill/>
                      <a:ln w="9525">
                        <a:noFill/>
                      </a:ln>
                    </p:spPr>
                  </p:pic>
                </p:oleObj>
              </mc:Fallback>
            </mc:AlternateContent>
          </a:graphicData>
        </a:graphic>
      </p:graphicFrame>
      <p:sp>
        <p:nvSpPr>
          <p:cNvPr id="195590" name="Text Box 6"/>
          <p:cNvSpPr txBox="1">
            <a:spLocks noChangeArrowheads="1"/>
          </p:cNvSpPr>
          <p:nvPr/>
        </p:nvSpPr>
        <p:spPr bwMode="auto">
          <a:xfrm>
            <a:off x="8682355" y="1988820"/>
            <a:ext cx="352425" cy="368300"/>
          </a:xfrm>
          <a:prstGeom prst="rect">
            <a:avLst/>
          </a:prstGeom>
          <a:noFill/>
          <a:ln w="9525">
            <a:noFill/>
            <a:miter lim="800000"/>
          </a:ln>
          <a:effectLst/>
        </p:spPr>
        <p:txBody>
          <a:bodyPr wrap="square">
            <a:spAutoFit/>
          </a:bodyPr>
          <a:lstStyle/>
          <a:p>
            <a:pPr>
              <a:spcBef>
                <a:spcPct val="50000"/>
              </a:spcBef>
            </a:pPr>
            <a:r>
              <a:rPr lang="zh-CN" altLang="en-US"/>
              <a:t>底</a:t>
            </a:r>
            <a:endParaRPr lang="zh-CN" altLang="en-US"/>
          </a:p>
        </p:txBody>
      </p:sp>
      <p:sp>
        <p:nvSpPr>
          <p:cNvPr id="195591" name="Text Box 7"/>
          <p:cNvSpPr txBox="1">
            <a:spLocks noChangeArrowheads="1"/>
          </p:cNvSpPr>
          <p:nvPr/>
        </p:nvSpPr>
        <p:spPr bwMode="auto">
          <a:xfrm>
            <a:off x="8646160" y="6231255"/>
            <a:ext cx="388620" cy="368300"/>
          </a:xfrm>
          <a:prstGeom prst="rect">
            <a:avLst/>
          </a:prstGeom>
          <a:noFill/>
          <a:ln w="9525">
            <a:noFill/>
            <a:miter lim="800000"/>
          </a:ln>
          <a:effectLst/>
        </p:spPr>
        <p:txBody>
          <a:bodyPr wrap="square">
            <a:spAutoFit/>
          </a:bodyPr>
          <a:lstStyle/>
          <a:p>
            <a:pPr>
              <a:spcBef>
                <a:spcPct val="50000"/>
              </a:spcBef>
            </a:pPr>
            <a:r>
              <a:rPr lang="zh-CN" altLang="en-US"/>
              <a:t>顶</a:t>
            </a:r>
            <a:endParaRPr lang="zh-CN" altLang="en-US"/>
          </a:p>
        </p:txBody>
      </p:sp>
      <p:sp>
        <p:nvSpPr>
          <p:cNvPr id="195592" name="AutoShape 8"/>
          <p:cNvSpPr>
            <a:spLocks noChangeArrowheads="1"/>
          </p:cNvSpPr>
          <p:nvPr/>
        </p:nvSpPr>
        <p:spPr bwMode="auto">
          <a:xfrm>
            <a:off x="8747125" y="2350135"/>
            <a:ext cx="215900" cy="3862070"/>
          </a:xfrm>
          <a:prstGeom prst="downArrow">
            <a:avLst>
              <a:gd name="adj1" fmla="val 50000"/>
              <a:gd name="adj2" fmla="val 191728"/>
            </a:avLst>
          </a:prstGeom>
          <a:solidFill>
            <a:schemeClr val="hlink"/>
          </a:solidFill>
          <a:ln w="9525">
            <a:solidFill>
              <a:srgbClr val="CC3300"/>
            </a:solidFill>
            <a:miter lim="800000"/>
          </a:ln>
          <a:effectLst/>
        </p:spPr>
        <p:txBody>
          <a:bodyPr vert="eaVert" wrap="none" anchor="ctr"/>
          <a:lstStyle/>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250825" y="160655"/>
            <a:ext cx="7515860" cy="583565"/>
          </a:xfrm>
          <a:prstGeom prst="rect">
            <a:avLst/>
          </a:prstGeom>
          <a:noFill/>
          <a:ln w="9525">
            <a:noFill/>
            <a:miter lim="800000"/>
          </a:ln>
          <a:effectLst/>
          <a:extLst>
            <a:ext uri="{909E8E84-426E-40DD-AFC4-6F175D3DCCD1}">
              <a14:hiddenFill xmlns:a14="http://schemas.microsoft.com/office/drawing/2010/main">
                <a:solidFill>
                  <a:srgbClr val="9900FF"/>
                </a:solidFill>
              </a14:hiddenFill>
            </a:ext>
          </a:extLst>
        </p:spPr>
        <p:txBody>
          <a:bodyPr wrap="square">
            <a:spAutoFit/>
          </a:bodyPr>
          <a:lstStyle/>
          <a:p>
            <a:pPr algn="ctr">
              <a:spcBef>
                <a:spcPct val="50000"/>
              </a:spcBef>
            </a:pPr>
            <a:r>
              <a:rPr lang="en-US" altLang="zh-CN" sz="3200" b="1" dirty="0">
                <a:ln>
                  <a:noFill/>
                </a:ln>
                <a:solidFill>
                  <a:schemeClr val="bg1"/>
                </a:solidFill>
                <a:latin typeface="黑体" panose="02010609060101010101" pitchFamily="49" charset="-122"/>
                <a:ea typeface="黑体" panose="02010609060101010101" pitchFamily="49" charset="-122"/>
                <a:cs typeface="Times New Roman" panose="02020603050405020304" pitchFamily="18" charset="0"/>
              </a:rPr>
              <a:t>2. </a:t>
            </a:r>
            <a:r>
              <a:rPr lang="zh-CN" altLang="en-US" sz="3200" b="1" dirty="0">
                <a:ln>
                  <a:noFill/>
                </a:ln>
                <a:solidFill>
                  <a:schemeClr val="bg1"/>
                </a:solidFill>
                <a:latin typeface="黑体" panose="02010609060101010101" pitchFamily="49" charset="-122"/>
                <a:ea typeface="黑体" panose="02010609060101010101" pitchFamily="49" charset="-122"/>
                <a:cs typeface="Times New Roman" panose="02020603050405020304" pitchFamily="18" charset="0"/>
              </a:rPr>
              <a:t>自顶向下的二路归并排序算法</a:t>
            </a:r>
            <a:endParaRPr lang="zh-CN" altLang="en-US" sz="3200" b="1" dirty="0">
              <a:ln>
                <a:noFill/>
              </a:ln>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90467" name="Text Box 3"/>
          <p:cNvSpPr txBox="1">
            <a:spLocks noChangeArrowheads="1"/>
          </p:cNvSpPr>
          <p:nvPr/>
        </p:nvSpPr>
        <p:spPr bwMode="auto">
          <a:xfrm>
            <a:off x="179388" y="1074103"/>
            <a:ext cx="8713787" cy="706755"/>
          </a:xfrm>
          <a:prstGeom prst="rect">
            <a:avLst/>
          </a:prstGeom>
          <a:noFill/>
          <a:ln w="9525">
            <a:noFill/>
            <a:miter lim="800000"/>
          </a:ln>
          <a:effectLst/>
        </p:spPr>
        <p:txBody>
          <a:bodyPr>
            <a:spAutoFit/>
          </a:bodyPr>
          <a:lstStyle/>
          <a:p>
            <a:pPr>
              <a:spcBef>
                <a:spcPct val="50000"/>
              </a:spcBef>
            </a:pPr>
            <a:r>
              <a:rPr lang="zh-CN" altLang="en-US" sz="2000" b="1">
                <a:latin typeface="+mn-ea"/>
                <a:ea typeface="+mn-ea"/>
                <a:cs typeface="Times New Roman" panose="02020603050405020304" pitchFamily="18" charset="0"/>
              </a:rPr>
              <a:t>例如，对于</a:t>
            </a:r>
            <a:r>
              <a:rPr lang="en-US" altLang="zh-CN" sz="2000" b="1">
                <a:latin typeface="+mn-ea"/>
                <a:ea typeface="+mn-ea"/>
                <a:cs typeface="Times New Roman" panose="02020603050405020304" pitchFamily="18" charset="0"/>
              </a:rPr>
              <a:t>{2,5,1,7,10,6,9,4,3,8}</a:t>
            </a:r>
            <a:r>
              <a:rPr lang="zh-CN" altLang="en-US" sz="2000" b="1">
                <a:latin typeface="+mn-ea"/>
                <a:ea typeface="+mn-ea"/>
                <a:cs typeface="Times New Roman" panose="02020603050405020304" pitchFamily="18" charset="0"/>
              </a:rPr>
              <a:t>序列，其排序过程如下图所示，图中圆括号内的数字指出操作顺序。</a:t>
            </a:r>
            <a:endParaRPr lang="zh-CN" altLang="en-US" sz="2000" b="1">
              <a:latin typeface="+mn-ea"/>
              <a:ea typeface="+mn-ea"/>
              <a:cs typeface="Times New Roman" panose="02020603050405020304" pitchFamily="18" charset="0"/>
            </a:endParaRPr>
          </a:p>
        </p:txBody>
      </p:sp>
      <p:sp>
        <p:nvSpPr>
          <p:cNvPr id="190469" name="Rectangle 5"/>
          <p:cNvSpPr>
            <a:spLocks noChangeArrowheads="1"/>
          </p:cNvSpPr>
          <p:nvPr/>
        </p:nvSpPr>
        <p:spPr bwMode="auto">
          <a:xfrm>
            <a:off x="0" y="1762125"/>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190468" name="Object 4"/>
          <p:cNvGraphicFramePr>
            <a:graphicFrameLocks noChangeAspect="1"/>
          </p:cNvGraphicFramePr>
          <p:nvPr/>
        </p:nvGraphicFramePr>
        <p:xfrm>
          <a:off x="57785" y="1762125"/>
          <a:ext cx="8470265" cy="4862830"/>
        </p:xfrm>
        <a:graphic>
          <a:graphicData uri="http://schemas.openxmlformats.org/presentationml/2006/ole">
            <mc:AlternateContent xmlns:mc="http://schemas.openxmlformats.org/markup-compatibility/2006">
              <mc:Choice xmlns:v="urn:schemas-microsoft-com:vml" Requires="v">
                <p:oleObj spid="_x0000_s5121" name="图片" r:id="rId1" imgW="2940685" imgH="4021455" progId="Word.Picture.8">
                  <p:embed/>
                </p:oleObj>
              </mc:Choice>
              <mc:Fallback>
                <p:oleObj name="图片" r:id="rId1" imgW="2940685" imgH="4021455" progId="Word.Picture.8">
                  <p:embed/>
                  <p:pic>
                    <p:nvPicPr>
                      <p:cNvPr id="0" name="图片 5120"/>
                      <p:cNvPicPr>
                        <a:picLocks noChangeAspect="1"/>
                      </p:cNvPicPr>
                      <p:nvPr/>
                    </p:nvPicPr>
                    <p:blipFill>
                      <a:blip r:embed="rId2"/>
                      <a:stretch>
                        <a:fillRect/>
                      </a:stretch>
                    </p:blipFill>
                    <p:spPr>
                      <a:xfrm>
                        <a:off x="57785" y="1762125"/>
                        <a:ext cx="8470265" cy="4862830"/>
                      </a:xfrm>
                      <a:prstGeom prst="rect">
                        <a:avLst/>
                      </a:prstGeom>
                      <a:noFill/>
                      <a:ln w="9525">
                        <a:noFill/>
                      </a:ln>
                    </p:spPr>
                  </p:pic>
                </p:oleObj>
              </mc:Fallback>
            </mc:AlternateContent>
          </a:graphicData>
        </a:graphic>
      </p:graphicFrame>
      <p:sp>
        <p:nvSpPr>
          <p:cNvPr id="190470" name="Text Box 6"/>
          <p:cNvSpPr txBox="1">
            <a:spLocks noChangeArrowheads="1"/>
          </p:cNvSpPr>
          <p:nvPr/>
        </p:nvSpPr>
        <p:spPr bwMode="auto">
          <a:xfrm>
            <a:off x="8528685" y="6256020"/>
            <a:ext cx="466725" cy="368300"/>
          </a:xfrm>
          <a:prstGeom prst="rect">
            <a:avLst/>
          </a:prstGeom>
          <a:noFill/>
          <a:ln w="9525">
            <a:noFill/>
            <a:miter lim="800000"/>
          </a:ln>
          <a:effectLst/>
        </p:spPr>
        <p:txBody>
          <a:bodyPr wrap="square">
            <a:spAutoFit/>
          </a:bodyPr>
          <a:lstStyle/>
          <a:p>
            <a:pPr>
              <a:spcBef>
                <a:spcPct val="50000"/>
              </a:spcBef>
            </a:pPr>
            <a:r>
              <a:rPr lang="zh-CN" altLang="en-US"/>
              <a:t>底</a:t>
            </a:r>
            <a:endParaRPr lang="zh-CN" altLang="en-US"/>
          </a:p>
        </p:txBody>
      </p:sp>
      <p:sp>
        <p:nvSpPr>
          <p:cNvPr id="190471" name="Text Box 7"/>
          <p:cNvSpPr txBox="1">
            <a:spLocks noChangeArrowheads="1"/>
          </p:cNvSpPr>
          <p:nvPr/>
        </p:nvSpPr>
        <p:spPr bwMode="auto">
          <a:xfrm>
            <a:off x="8500110" y="1682750"/>
            <a:ext cx="467995" cy="368300"/>
          </a:xfrm>
          <a:prstGeom prst="rect">
            <a:avLst/>
          </a:prstGeom>
          <a:noFill/>
          <a:ln w="9525">
            <a:noFill/>
            <a:miter lim="800000"/>
          </a:ln>
          <a:effectLst/>
        </p:spPr>
        <p:txBody>
          <a:bodyPr wrap="square">
            <a:spAutoFit/>
          </a:bodyPr>
          <a:lstStyle/>
          <a:p>
            <a:pPr>
              <a:spcBef>
                <a:spcPct val="50000"/>
              </a:spcBef>
            </a:pPr>
            <a:r>
              <a:rPr lang="zh-CN" altLang="en-US"/>
              <a:t>顶</a:t>
            </a:r>
            <a:endParaRPr lang="zh-CN" altLang="en-US"/>
          </a:p>
        </p:txBody>
      </p:sp>
      <p:sp>
        <p:nvSpPr>
          <p:cNvPr id="190472" name="AutoShape 8"/>
          <p:cNvSpPr>
            <a:spLocks noChangeArrowheads="1"/>
          </p:cNvSpPr>
          <p:nvPr/>
        </p:nvSpPr>
        <p:spPr bwMode="auto">
          <a:xfrm>
            <a:off x="8603615" y="2120900"/>
            <a:ext cx="215900" cy="4161790"/>
          </a:xfrm>
          <a:prstGeom prst="downArrow">
            <a:avLst>
              <a:gd name="adj1" fmla="val 50000"/>
              <a:gd name="adj2" fmla="val 191728"/>
            </a:avLst>
          </a:prstGeom>
          <a:solidFill>
            <a:schemeClr val="hlink"/>
          </a:solidFill>
          <a:ln w="9525">
            <a:solidFill>
              <a:srgbClr val="CC3300"/>
            </a:solidFill>
            <a:miter lim="800000"/>
          </a:ln>
          <a:effectLst/>
        </p:spPr>
        <p:txBody>
          <a:bodyPr vert="eaVert" wrap="none" anchor="ctr"/>
          <a:lstStyle/>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5"/>
          <p:cNvSpPr txBox="1">
            <a:spLocks noChangeArrowheads="1"/>
          </p:cNvSpPr>
          <p:nvPr/>
        </p:nvSpPr>
        <p:spPr bwMode="auto">
          <a:xfrm>
            <a:off x="611188" y="1412875"/>
            <a:ext cx="7848600" cy="3815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solidFill>
                  <a:srgbClr val="2605A1"/>
                </a:solidFill>
                <a:latin typeface="Times New Roman" panose="02020603050405020304" pitchFamily="18" charset="0"/>
              </a:rPr>
              <a:t>二路归并排序的分治策略是：</a:t>
            </a:r>
            <a:endParaRPr kumimoji="1" lang="en-US" altLang="zh-CN" sz="3200" b="1">
              <a:solidFill>
                <a:srgbClr val="2605A1"/>
              </a:solidFill>
              <a:latin typeface="Times New Roman" panose="02020603050405020304" pitchFamily="18" charset="0"/>
            </a:endParaRPr>
          </a:p>
          <a:p>
            <a:pPr eaLnBrk="1" hangingPunct="1">
              <a:spcBef>
                <a:spcPct val="50000"/>
              </a:spcBef>
            </a:pP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1</a:t>
            </a:r>
            <a:r>
              <a:rPr kumimoji="1" lang="zh-CN" altLang="en-US" sz="2800" b="1">
                <a:latin typeface="Times New Roman" panose="02020603050405020304" pitchFamily="18" charset="0"/>
              </a:rPr>
              <a:t>）</a:t>
            </a:r>
            <a:r>
              <a:rPr kumimoji="1" lang="zh-CN" altLang="en-US" sz="2800" b="1">
                <a:solidFill>
                  <a:srgbClr val="CC0099"/>
                </a:solidFill>
                <a:latin typeface="Times New Roman" panose="02020603050405020304" pitchFamily="18" charset="0"/>
              </a:rPr>
              <a:t>划分</a:t>
            </a:r>
            <a:r>
              <a:rPr kumimoji="1" lang="zh-CN" altLang="en-US" sz="2800" b="1">
                <a:latin typeface="Times New Roman" panose="02020603050405020304" pitchFamily="18" charset="0"/>
              </a:rPr>
              <a:t>：将待排序序列</a:t>
            </a:r>
            <a:r>
              <a:rPr kumimoji="1" lang="en-US" altLang="zh-CN" sz="2800" b="1" i="1">
                <a:latin typeface="Times New Roman" panose="02020603050405020304" pitchFamily="18" charset="0"/>
              </a:rPr>
              <a:t>r</a:t>
            </a:r>
            <a:r>
              <a:rPr kumimoji="1" lang="en-US" altLang="zh-CN" sz="2800" b="1" baseline="-30000">
                <a:latin typeface="Times New Roman" panose="02020603050405020304" pitchFamily="18" charset="0"/>
              </a:rPr>
              <a:t>1</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r</a:t>
            </a:r>
            <a:r>
              <a:rPr kumimoji="1" lang="en-US" altLang="zh-CN" sz="2800" b="1" baseline="-30000">
                <a:latin typeface="Times New Roman" panose="02020603050405020304" pitchFamily="18" charset="0"/>
              </a:rPr>
              <a:t>2</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r</a:t>
            </a:r>
            <a:r>
              <a:rPr kumimoji="1" lang="en-US" altLang="zh-CN" sz="2800" b="1" i="1" baseline="-30000">
                <a:latin typeface="Times New Roman" panose="02020603050405020304" pitchFamily="18" charset="0"/>
              </a:rPr>
              <a:t>n</a:t>
            </a:r>
            <a:r>
              <a:rPr kumimoji="1" lang="zh-CN" altLang="en-US" sz="2800" b="1">
                <a:latin typeface="Times New Roman" panose="02020603050405020304" pitchFamily="18" charset="0"/>
              </a:rPr>
              <a:t>划分为两个长度相等的子序列</a:t>
            </a:r>
            <a:r>
              <a:rPr kumimoji="1" lang="en-US" altLang="zh-CN" sz="2800" b="1" i="1">
                <a:latin typeface="Times New Roman" panose="02020603050405020304" pitchFamily="18" charset="0"/>
              </a:rPr>
              <a:t>r</a:t>
            </a:r>
            <a:r>
              <a:rPr kumimoji="1" lang="en-US" altLang="zh-CN" sz="2800" b="1" baseline="-30000">
                <a:latin typeface="Times New Roman" panose="02020603050405020304" pitchFamily="18" charset="0"/>
              </a:rPr>
              <a:t>1</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r</a:t>
            </a:r>
            <a:r>
              <a:rPr kumimoji="1" lang="en-US" altLang="zh-CN" sz="2800" b="1" i="1" baseline="-30000">
                <a:latin typeface="Times New Roman" panose="02020603050405020304" pitchFamily="18" charset="0"/>
              </a:rPr>
              <a:t>n</a:t>
            </a:r>
            <a:r>
              <a:rPr kumimoji="1" lang="en-US" altLang="zh-CN" sz="2800" b="1" baseline="-30000">
                <a:latin typeface="Times New Roman" panose="02020603050405020304" pitchFamily="18" charset="0"/>
              </a:rPr>
              <a:t>/2</a:t>
            </a:r>
            <a:r>
              <a:rPr kumimoji="1" lang="zh-CN" altLang="en-US" sz="2800" b="1">
                <a:latin typeface="Times New Roman" panose="02020603050405020304" pitchFamily="18" charset="0"/>
              </a:rPr>
              <a:t>和</a:t>
            </a:r>
            <a:r>
              <a:rPr kumimoji="1" lang="en-US" altLang="zh-CN" sz="2800" b="1" i="1">
                <a:latin typeface="Times New Roman" panose="02020603050405020304" pitchFamily="18" charset="0"/>
              </a:rPr>
              <a:t>r</a:t>
            </a:r>
            <a:r>
              <a:rPr kumimoji="1" lang="en-US" altLang="zh-CN" sz="2800" b="1" i="1" baseline="-30000">
                <a:latin typeface="Times New Roman" panose="02020603050405020304" pitchFamily="18" charset="0"/>
              </a:rPr>
              <a:t>n</a:t>
            </a:r>
            <a:r>
              <a:rPr kumimoji="1" lang="en-US" altLang="zh-CN" sz="2800" b="1" baseline="-30000">
                <a:latin typeface="Times New Roman" panose="02020603050405020304" pitchFamily="18" charset="0"/>
              </a:rPr>
              <a:t>/2</a:t>
            </a:r>
            <a:r>
              <a:rPr kumimoji="1" lang="zh-CN" altLang="en-US" sz="2800" b="1" baseline="-30000">
                <a:latin typeface="Times New Roman" panose="02020603050405020304" pitchFamily="18" charset="0"/>
              </a:rPr>
              <a:t>＋</a:t>
            </a:r>
            <a:r>
              <a:rPr kumimoji="1" lang="en-US" altLang="zh-CN" sz="2800" b="1" baseline="-30000">
                <a:latin typeface="Times New Roman" panose="02020603050405020304" pitchFamily="18" charset="0"/>
              </a:rPr>
              <a:t>1</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r</a:t>
            </a:r>
            <a:r>
              <a:rPr kumimoji="1" lang="en-US" altLang="zh-CN" sz="2800" b="1" i="1" baseline="-30000">
                <a:latin typeface="Times New Roman" panose="02020603050405020304" pitchFamily="18" charset="0"/>
              </a:rPr>
              <a:t>n</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a:p>
            <a:pPr algn="just" eaLnBrk="1" hangingPunct="1">
              <a:spcBef>
                <a:spcPct val="50000"/>
              </a:spcBef>
            </a:pP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2</a:t>
            </a:r>
            <a:r>
              <a:rPr kumimoji="1" lang="zh-CN" altLang="en-US" sz="2800" b="1">
                <a:latin typeface="Times New Roman" panose="02020603050405020304" pitchFamily="18" charset="0"/>
              </a:rPr>
              <a:t>）</a:t>
            </a:r>
            <a:r>
              <a:rPr kumimoji="1" lang="zh-CN" altLang="en-US" sz="2800" b="1">
                <a:solidFill>
                  <a:srgbClr val="CC0099"/>
                </a:solidFill>
                <a:latin typeface="Times New Roman" panose="02020603050405020304" pitchFamily="18" charset="0"/>
              </a:rPr>
              <a:t>求解子问题</a:t>
            </a:r>
            <a:r>
              <a:rPr kumimoji="1" lang="zh-CN" altLang="en-US" sz="2800" b="1">
                <a:latin typeface="Times New Roman" panose="02020603050405020304" pitchFamily="18" charset="0"/>
              </a:rPr>
              <a:t>：分别对这两个子序列进行排序，得到两个有序子序列；</a:t>
            </a:r>
            <a:endParaRPr kumimoji="1" lang="zh-CN" altLang="en-US" sz="2800" b="1">
              <a:latin typeface="Times New Roman" panose="02020603050405020304" pitchFamily="18" charset="0"/>
            </a:endParaRPr>
          </a:p>
          <a:p>
            <a:pPr algn="just" eaLnBrk="1" hangingPunct="1">
              <a:spcBef>
                <a:spcPct val="50000"/>
              </a:spcBef>
            </a:pP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3</a:t>
            </a:r>
            <a:r>
              <a:rPr kumimoji="1" lang="zh-CN" altLang="en-US" sz="2800" b="1">
                <a:latin typeface="Times New Roman" panose="02020603050405020304" pitchFamily="18" charset="0"/>
              </a:rPr>
              <a:t>）</a:t>
            </a:r>
            <a:r>
              <a:rPr kumimoji="1" lang="zh-CN" altLang="en-US" sz="2800" b="1">
                <a:solidFill>
                  <a:srgbClr val="CC0099"/>
                </a:solidFill>
                <a:latin typeface="Times New Roman" panose="02020603050405020304" pitchFamily="18" charset="0"/>
              </a:rPr>
              <a:t>合并</a:t>
            </a:r>
            <a:r>
              <a:rPr kumimoji="1" lang="zh-CN" altLang="en-US" sz="2800" b="1">
                <a:latin typeface="Times New Roman" panose="02020603050405020304" pitchFamily="18" charset="0"/>
              </a:rPr>
              <a:t>：将这两个有序子序列合并成一个有序序列。</a:t>
            </a:r>
            <a:endParaRPr kumimoji="1" lang="zh-CN" altLang="en-US" sz="2800" b="1">
              <a:latin typeface="Times New Roman" panose="02020603050405020304" pitchFamily="18" charset="0"/>
            </a:endParaRPr>
          </a:p>
        </p:txBody>
      </p:sp>
      <p:sp>
        <p:nvSpPr>
          <p:cNvPr id="4" name="Rectangle 2"/>
          <p:cNvSpPr>
            <a:spLocks noChangeArrowheads="1"/>
          </p:cNvSpPr>
          <p:nvPr/>
        </p:nvSpPr>
        <p:spPr bwMode="auto">
          <a:xfrm>
            <a:off x="1907704" y="332656"/>
            <a:ext cx="4536504"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a:lnSpc>
                <a:spcPct val="85000"/>
              </a:lnSpc>
              <a:defRPr/>
            </a:pPr>
            <a:r>
              <a:rPr lang="en-US" altLang="zh-CN" sz="4000" b="1" dirty="0" smtClean="0">
                <a:solidFill>
                  <a:schemeClr val="bg1"/>
                </a:solidFill>
                <a:effectLst/>
                <a:latin typeface="黑体" panose="02010609060101010101" pitchFamily="49" charset="-122"/>
                <a:ea typeface="黑体" panose="02010609060101010101" pitchFamily="49" charset="-122"/>
              </a:rPr>
              <a:t>4.3.2  </a:t>
            </a:r>
            <a:r>
              <a:rPr lang="zh-CN" altLang="en-US" sz="4000" b="1" dirty="0" smtClean="0">
                <a:solidFill>
                  <a:schemeClr val="bg1"/>
                </a:solidFill>
                <a:effectLst/>
                <a:latin typeface="黑体" panose="02010609060101010101" pitchFamily="49" charset="-122"/>
                <a:ea typeface="黑体" panose="02010609060101010101" pitchFamily="49" charset="-122"/>
              </a:rPr>
              <a:t>归并</a:t>
            </a:r>
            <a:r>
              <a:rPr lang="en-US" altLang="en-US" sz="4000" b="1" dirty="0" err="1" smtClean="0">
                <a:solidFill>
                  <a:schemeClr val="bg1"/>
                </a:solidFill>
                <a:effectLst/>
                <a:latin typeface="黑体" panose="02010609060101010101" pitchFamily="49" charset="-122"/>
                <a:ea typeface="黑体" panose="02010609060101010101" pitchFamily="49" charset="-122"/>
              </a:rPr>
              <a:t>排序</a:t>
            </a:r>
            <a:endParaRPr lang="en-US" altLang="en-US" sz="4000" b="1" dirty="0" err="1" smtClean="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Text Box 5"/>
          <p:cNvSpPr txBox="1">
            <a:spLocks noChangeArrowheads="1"/>
          </p:cNvSpPr>
          <p:nvPr/>
        </p:nvSpPr>
        <p:spPr bwMode="auto">
          <a:xfrm>
            <a:off x="257175" y="1370965"/>
            <a:ext cx="8629650" cy="5264150"/>
          </a:xfrm>
          <a:prstGeom prst="rect">
            <a:avLst/>
          </a:prstGeom>
          <a:extLst>
            <a:ext uri="{909E8E84-426E-40DD-AFC4-6F175D3DCCD1}">
              <a14:hiddenFill xmlns:a14="http://schemas.microsoft.com/office/drawing/2010/main">
                <a:solidFill>
                  <a:srgbClr val="FFFFFF"/>
                </a:solidFill>
              </a14:hiddenFill>
            </a:ext>
          </a:extLst>
        </p:spPr>
        <p:style>
          <a:lnRef idx="2">
            <a:schemeClr val="accent6"/>
          </a:lnRef>
          <a:fillRef idx="1">
            <a:schemeClr val="lt1"/>
          </a:fillRef>
          <a:effectRef idx="0">
            <a:schemeClr val="accent6"/>
          </a:effectRef>
          <a:fontRef idx="minor">
            <a:schemeClr val="dk1"/>
          </a:fontRef>
        </p:style>
        <p:txBody>
          <a:bodyPr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4000"/>
              </a:lnSpc>
              <a:spcAft>
                <a:spcPts val="775"/>
              </a:spcAft>
            </a:pPr>
            <a:r>
              <a:rPr sz="2400" b="1" dirty="0">
                <a:solidFill>
                  <a:schemeClr val="tx1"/>
                </a:solidFill>
                <a:latin typeface="Times New Roman" panose="02020603050405020304" pitchFamily="18" charset="0"/>
              </a:rPr>
              <a:t>int a[10] = { 13,27,19,2,8,12,2,8,30,89};</a:t>
            </a:r>
            <a:endParaRPr sz="2400" b="1" dirty="0">
              <a:solidFill>
                <a:schemeClr val="tx1"/>
              </a:solidFill>
              <a:latin typeface="Times New Roman" panose="02020603050405020304" pitchFamily="18" charset="0"/>
            </a:endParaRPr>
          </a:p>
          <a:p>
            <a:pPr>
              <a:lnSpc>
                <a:spcPct val="104000"/>
              </a:lnSpc>
              <a:spcAft>
                <a:spcPts val="775"/>
              </a:spcAft>
            </a:pPr>
            <a:r>
              <a:rPr sz="2400" b="1" dirty="0">
                <a:solidFill>
                  <a:schemeClr val="tx1"/>
                </a:solidFill>
                <a:latin typeface="Times New Roman" panose="02020603050405020304" pitchFamily="18" charset="0"/>
              </a:rPr>
              <a:t>int b[10]；</a:t>
            </a:r>
            <a:endParaRPr sz="2400" b="1" dirty="0">
              <a:solidFill>
                <a:schemeClr val="tx1"/>
              </a:solidFill>
              <a:latin typeface="Times New Roman" panose="02020603050405020304" pitchFamily="18" charset="0"/>
            </a:endParaRPr>
          </a:p>
          <a:p>
            <a:pPr>
              <a:lnSpc>
                <a:spcPct val="104000"/>
              </a:lnSpc>
              <a:spcAft>
                <a:spcPts val="775"/>
              </a:spcAft>
            </a:pPr>
            <a:r>
              <a:rPr sz="2400" b="1" dirty="0">
                <a:solidFill>
                  <a:schemeClr val="tx1"/>
                </a:solidFill>
                <a:latin typeface="Times New Roman" panose="02020603050405020304" pitchFamily="18" charset="0"/>
              </a:rPr>
              <a:t>int main()</a:t>
            </a:r>
            <a:endParaRPr sz="2400" b="1" dirty="0">
              <a:solidFill>
                <a:schemeClr val="tx1"/>
              </a:solidFill>
              <a:latin typeface="Times New Roman" panose="02020603050405020304" pitchFamily="18" charset="0"/>
            </a:endParaRPr>
          </a:p>
          <a:p>
            <a:pPr>
              <a:lnSpc>
                <a:spcPct val="104000"/>
              </a:lnSpc>
              <a:spcAft>
                <a:spcPts val="775"/>
              </a:spcAft>
            </a:pPr>
            <a:r>
              <a:rPr sz="2400" b="1" dirty="0">
                <a:solidFill>
                  <a:schemeClr val="tx1"/>
                </a:solidFill>
                <a:latin typeface="Times New Roman" panose="02020603050405020304" pitchFamily="18" charset="0"/>
              </a:rPr>
              <a:t>{</a:t>
            </a:r>
            <a:endParaRPr sz="2400" b="1" dirty="0">
              <a:solidFill>
                <a:schemeClr val="tx1"/>
              </a:solidFill>
              <a:latin typeface="Times New Roman" panose="02020603050405020304" pitchFamily="18" charset="0"/>
            </a:endParaRPr>
          </a:p>
          <a:p>
            <a:pPr lvl="1">
              <a:lnSpc>
                <a:spcPct val="104000"/>
              </a:lnSpc>
              <a:spcAft>
                <a:spcPts val="775"/>
              </a:spcAft>
            </a:pPr>
            <a:r>
              <a:rPr sz="2400" b="1" dirty="0">
                <a:solidFill>
                  <a:schemeClr val="tx1"/>
                </a:solidFill>
                <a:latin typeface="Times New Roman" panose="02020603050405020304" pitchFamily="18" charset="0"/>
              </a:rPr>
              <a:t>int size = sizeof(a)/sizeof(int);</a:t>
            </a:r>
            <a:endParaRPr sz="2400" b="1" dirty="0">
              <a:solidFill>
                <a:schemeClr val="tx1"/>
              </a:solidFill>
              <a:latin typeface="Times New Roman" panose="02020603050405020304" pitchFamily="18" charset="0"/>
            </a:endParaRPr>
          </a:p>
          <a:p>
            <a:pPr lvl="1">
              <a:lnSpc>
                <a:spcPct val="104000"/>
              </a:lnSpc>
              <a:spcAft>
                <a:spcPts val="775"/>
              </a:spcAft>
            </a:pPr>
            <a:r>
              <a:rPr sz="2400" b="1" dirty="0">
                <a:solidFill>
                  <a:schemeClr val="tx1"/>
                </a:solidFill>
                <a:latin typeface="Times New Roman" panose="02020603050405020304" pitchFamily="18" charset="0"/>
              </a:rPr>
              <a:t>MergeSort(a,0,size-1,b);</a:t>
            </a:r>
            <a:endParaRPr sz="2400" b="1" dirty="0">
              <a:solidFill>
                <a:schemeClr val="tx1"/>
              </a:solidFill>
              <a:latin typeface="Times New Roman" panose="02020603050405020304" pitchFamily="18" charset="0"/>
            </a:endParaRPr>
          </a:p>
          <a:p>
            <a:pPr lvl="1">
              <a:lnSpc>
                <a:spcPct val="104000"/>
              </a:lnSpc>
              <a:spcAft>
                <a:spcPts val="775"/>
              </a:spcAft>
            </a:pPr>
            <a:r>
              <a:rPr sz="2400" b="1" dirty="0">
                <a:solidFill>
                  <a:schemeClr val="tx1"/>
                </a:solidFill>
                <a:latin typeface="Times New Roman" panose="02020603050405020304" pitchFamily="18" charset="0"/>
              </a:rPr>
              <a:t>for(int i = 0;i &lt; size; ++i)</a:t>
            </a:r>
            <a:endParaRPr sz="2400" b="1" dirty="0">
              <a:solidFill>
                <a:schemeClr val="tx1"/>
              </a:solidFill>
              <a:latin typeface="Times New Roman" panose="02020603050405020304" pitchFamily="18" charset="0"/>
            </a:endParaRPr>
          </a:p>
          <a:p>
            <a:pPr lvl="2">
              <a:lnSpc>
                <a:spcPct val="104000"/>
              </a:lnSpc>
              <a:spcAft>
                <a:spcPts val="775"/>
              </a:spcAft>
            </a:pPr>
            <a:r>
              <a:rPr sz="2400" b="1" dirty="0">
                <a:solidFill>
                  <a:schemeClr val="tx1"/>
                </a:solidFill>
                <a:latin typeface="Times New Roman" panose="02020603050405020304" pitchFamily="18" charset="0"/>
              </a:rPr>
              <a:t>cout &lt;&lt; a[i] &lt;&lt; ",";</a:t>
            </a:r>
            <a:endParaRPr sz="2400" b="1" dirty="0">
              <a:solidFill>
                <a:schemeClr val="tx1"/>
              </a:solidFill>
              <a:latin typeface="Times New Roman" panose="02020603050405020304" pitchFamily="18" charset="0"/>
            </a:endParaRPr>
          </a:p>
          <a:p>
            <a:pPr lvl="1">
              <a:lnSpc>
                <a:spcPct val="104000"/>
              </a:lnSpc>
              <a:spcAft>
                <a:spcPts val="775"/>
              </a:spcAft>
            </a:pPr>
            <a:r>
              <a:rPr sz="2400" b="1" dirty="0">
                <a:solidFill>
                  <a:schemeClr val="tx1"/>
                </a:solidFill>
                <a:latin typeface="Times New Roman" panose="02020603050405020304" pitchFamily="18" charset="0"/>
              </a:rPr>
              <a:t>cout &lt;&lt; endl;</a:t>
            </a:r>
            <a:endParaRPr sz="2400" b="1" dirty="0">
              <a:solidFill>
                <a:schemeClr val="tx1"/>
              </a:solidFill>
              <a:latin typeface="Times New Roman" panose="02020603050405020304" pitchFamily="18" charset="0"/>
            </a:endParaRPr>
          </a:p>
          <a:p>
            <a:pPr lvl="1">
              <a:lnSpc>
                <a:spcPct val="104000"/>
              </a:lnSpc>
              <a:spcAft>
                <a:spcPts val="775"/>
              </a:spcAft>
            </a:pPr>
            <a:r>
              <a:rPr sz="2400" b="1" dirty="0">
                <a:solidFill>
                  <a:schemeClr val="tx1"/>
                </a:solidFill>
                <a:latin typeface="Times New Roman" panose="02020603050405020304" pitchFamily="18" charset="0"/>
              </a:rPr>
              <a:t>return 0;</a:t>
            </a:r>
            <a:endParaRPr sz="2400" b="1" dirty="0">
              <a:solidFill>
                <a:schemeClr val="tx1"/>
              </a:solidFill>
              <a:latin typeface="Times New Roman" panose="02020603050405020304" pitchFamily="18" charset="0"/>
            </a:endParaRPr>
          </a:p>
          <a:p>
            <a:pPr>
              <a:lnSpc>
                <a:spcPct val="104000"/>
              </a:lnSpc>
              <a:spcAft>
                <a:spcPts val="775"/>
              </a:spcAft>
            </a:pPr>
            <a:r>
              <a:rPr sz="2400" b="1" dirty="0">
                <a:solidFill>
                  <a:schemeClr val="tx1"/>
                </a:solidFill>
                <a:latin typeface="Times New Roman" panose="02020603050405020304" pitchFamily="18" charset="0"/>
              </a:rPr>
              <a:t>}</a:t>
            </a:r>
            <a:endParaRPr sz="2400" b="1" dirty="0">
              <a:solidFill>
                <a:schemeClr val="tx1"/>
              </a:solidFill>
              <a:latin typeface="Times New Roman" panose="02020603050405020304" pitchFamily="18" charset="0"/>
            </a:endParaRPr>
          </a:p>
          <a:p>
            <a:pPr algn="just">
              <a:lnSpc>
                <a:spcPct val="104000"/>
              </a:lnSpc>
            </a:pPr>
            <a:endParaRPr lang="en-US" altLang="zh-CN" sz="2400" b="1" dirty="0">
              <a:solidFill>
                <a:schemeClr val="tx1"/>
              </a:solidFill>
              <a:latin typeface="Times New Roman" panose="02020603050405020304" pitchFamily="18" charset="0"/>
              <a:ea typeface="楷体" panose="02010609060101010101" charset="-122"/>
              <a:sym typeface="+mn-ea"/>
            </a:endParaRPr>
          </a:p>
          <a:p>
            <a:pPr algn="just"/>
            <a:endParaRPr lang="en-US" altLang="zh-CN" sz="2400" b="1" dirty="0">
              <a:latin typeface="Times New Roman" panose="02020603050405020304" pitchFamily="18" charset="0"/>
            </a:endParaRPr>
          </a:p>
        </p:txBody>
      </p:sp>
      <p:sp>
        <p:nvSpPr>
          <p:cNvPr id="9" name="Rectangle 2"/>
          <p:cNvSpPr>
            <a:spLocks noChangeArrowheads="1"/>
          </p:cNvSpPr>
          <p:nvPr/>
        </p:nvSpPr>
        <p:spPr bwMode="auto">
          <a:xfrm>
            <a:off x="1907704" y="332656"/>
            <a:ext cx="4536504"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a:lnSpc>
                <a:spcPct val="85000"/>
              </a:lnSpc>
              <a:defRPr/>
            </a:pPr>
            <a:r>
              <a:rPr lang="en-US" altLang="zh-CN" sz="4000" b="1" dirty="0" smtClean="0">
                <a:solidFill>
                  <a:schemeClr val="bg1"/>
                </a:solidFill>
                <a:effectLst/>
                <a:latin typeface="黑体" panose="02010609060101010101" pitchFamily="49" charset="-122"/>
                <a:ea typeface="黑体" panose="02010609060101010101" pitchFamily="49" charset="-122"/>
              </a:rPr>
              <a:t>4.3.2  </a:t>
            </a:r>
            <a:r>
              <a:rPr lang="zh-CN" altLang="en-US" sz="4000" b="1" dirty="0" smtClean="0">
                <a:solidFill>
                  <a:schemeClr val="bg1"/>
                </a:solidFill>
                <a:effectLst/>
                <a:latin typeface="黑体" panose="02010609060101010101" pitchFamily="49" charset="-122"/>
                <a:ea typeface="黑体" panose="02010609060101010101" pitchFamily="49" charset="-122"/>
              </a:rPr>
              <a:t>归并</a:t>
            </a:r>
            <a:r>
              <a:rPr lang="en-US" altLang="en-US" sz="4000" b="1" dirty="0" err="1" smtClean="0">
                <a:solidFill>
                  <a:schemeClr val="bg1"/>
                </a:solidFill>
                <a:effectLst/>
                <a:latin typeface="黑体" panose="02010609060101010101" pitchFamily="49" charset="-122"/>
                <a:ea typeface="黑体" panose="02010609060101010101" pitchFamily="49" charset="-122"/>
              </a:rPr>
              <a:t>排序</a:t>
            </a:r>
            <a:endParaRPr lang="en-US" altLang="en-US" sz="4000" b="1" dirty="0" err="1" smtClean="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animEffect transition="in" filter="blinds(horizontal)">
                                      <p:cBhvr>
                                        <p:cTn id="7" dur="500"/>
                                        <p:tgtEl>
                                          <p:spTgt spid="389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7">
                                            <p:txEl>
                                              <p:pRg st="1" end="1"/>
                                            </p:txEl>
                                          </p:spTgt>
                                        </p:tgtEl>
                                        <p:attrNameLst>
                                          <p:attrName>style.visibility</p:attrName>
                                        </p:attrNameLst>
                                      </p:cBhvr>
                                      <p:to>
                                        <p:strVal val="visible"/>
                                      </p:to>
                                    </p:set>
                                    <p:animEffect transition="in" filter="blinds(horizontal)">
                                      <p:cBhvr>
                                        <p:cTn id="12" dur="500"/>
                                        <p:tgtEl>
                                          <p:spTgt spid="389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17">
                                            <p:txEl>
                                              <p:pRg st="2" end="2"/>
                                            </p:txEl>
                                          </p:spTgt>
                                        </p:tgtEl>
                                        <p:attrNameLst>
                                          <p:attrName>style.visibility</p:attrName>
                                        </p:attrNameLst>
                                      </p:cBhvr>
                                      <p:to>
                                        <p:strVal val="visible"/>
                                      </p:to>
                                    </p:set>
                                    <p:animEffect transition="in" filter="blinds(horizontal)">
                                      <p:cBhvr>
                                        <p:cTn id="17" dur="500"/>
                                        <p:tgtEl>
                                          <p:spTgt spid="389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917">
                                            <p:txEl>
                                              <p:pRg st="3" end="3"/>
                                            </p:txEl>
                                          </p:spTgt>
                                        </p:tgtEl>
                                        <p:attrNameLst>
                                          <p:attrName>style.visibility</p:attrName>
                                        </p:attrNameLst>
                                      </p:cBhvr>
                                      <p:to>
                                        <p:strVal val="visible"/>
                                      </p:to>
                                    </p:set>
                                    <p:animEffect transition="in" filter="blinds(horizontal)">
                                      <p:cBhvr>
                                        <p:cTn id="22" dur="500"/>
                                        <p:tgtEl>
                                          <p:spTgt spid="389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917">
                                            <p:txEl>
                                              <p:pRg st="4" end="4"/>
                                            </p:txEl>
                                          </p:spTgt>
                                        </p:tgtEl>
                                        <p:attrNameLst>
                                          <p:attrName>style.visibility</p:attrName>
                                        </p:attrNameLst>
                                      </p:cBhvr>
                                      <p:to>
                                        <p:strVal val="visible"/>
                                      </p:to>
                                    </p:set>
                                    <p:animEffect transition="in" filter="blinds(horizontal)">
                                      <p:cBhvr>
                                        <p:cTn id="27" dur="500"/>
                                        <p:tgtEl>
                                          <p:spTgt spid="389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917">
                                            <p:txEl>
                                              <p:pRg st="5" end="5"/>
                                            </p:txEl>
                                          </p:spTgt>
                                        </p:tgtEl>
                                        <p:attrNameLst>
                                          <p:attrName>style.visibility</p:attrName>
                                        </p:attrNameLst>
                                      </p:cBhvr>
                                      <p:to>
                                        <p:strVal val="visible"/>
                                      </p:to>
                                    </p:set>
                                    <p:animEffect transition="in" filter="blinds(horizontal)">
                                      <p:cBhvr>
                                        <p:cTn id="32" dur="500"/>
                                        <p:tgtEl>
                                          <p:spTgt spid="389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8917">
                                            <p:txEl>
                                              <p:pRg st="6" end="6"/>
                                            </p:txEl>
                                          </p:spTgt>
                                        </p:tgtEl>
                                        <p:attrNameLst>
                                          <p:attrName>style.visibility</p:attrName>
                                        </p:attrNameLst>
                                      </p:cBhvr>
                                      <p:to>
                                        <p:strVal val="visible"/>
                                      </p:to>
                                    </p:set>
                                    <p:animEffect transition="in" filter="blinds(horizontal)">
                                      <p:cBhvr>
                                        <p:cTn id="37" dur="500"/>
                                        <p:tgtEl>
                                          <p:spTgt spid="389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8917">
                                            <p:txEl>
                                              <p:pRg st="7" end="7"/>
                                            </p:txEl>
                                          </p:spTgt>
                                        </p:tgtEl>
                                        <p:attrNameLst>
                                          <p:attrName>style.visibility</p:attrName>
                                        </p:attrNameLst>
                                      </p:cBhvr>
                                      <p:to>
                                        <p:strVal val="visible"/>
                                      </p:to>
                                    </p:set>
                                    <p:animEffect transition="in" filter="blinds(horizontal)">
                                      <p:cBhvr>
                                        <p:cTn id="42" dur="500"/>
                                        <p:tgtEl>
                                          <p:spTgt spid="3891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8917">
                                            <p:txEl>
                                              <p:pRg st="8" end="8"/>
                                            </p:txEl>
                                          </p:spTgt>
                                        </p:tgtEl>
                                        <p:attrNameLst>
                                          <p:attrName>style.visibility</p:attrName>
                                        </p:attrNameLst>
                                      </p:cBhvr>
                                      <p:to>
                                        <p:strVal val="visible"/>
                                      </p:to>
                                    </p:set>
                                    <p:animEffect transition="in" filter="blinds(horizontal)">
                                      <p:cBhvr>
                                        <p:cTn id="47" dur="500"/>
                                        <p:tgtEl>
                                          <p:spTgt spid="3891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8917">
                                            <p:txEl>
                                              <p:pRg st="9" end="9"/>
                                            </p:txEl>
                                          </p:spTgt>
                                        </p:tgtEl>
                                        <p:attrNameLst>
                                          <p:attrName>style.visibility</p:attrName>
                                        </p:attrNameLst>
                                      </p:cBhvr>
                                      <p:to>
                                        <p:strVal val="visible"/>
                                      </p:to>
                                    </p:set>
                                    <p:animEffect transition="in" filter="blinds(horizontal)">
                                      <p:cBhvr>
                                        <p:cTn id="52" dur="500"/>
                                        <p:tgtEl>
                                          <p:spTgt spid="3891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8917">
                                            <p:txEl>
                                              <p:pRg st="10" end="10"/>
                                            </p:txEl>
                                          </p:spTgt>
                                        </p:tgtEl>
                                        <p:attrNameLst>
                                          <p:attrName>style.visibility</p:attrName>
                                        </p:attrNameLst>
                                      </p:cBhvr>
                                      <p:to>
                                        <p:strVal val="visible"/>
                                      </p:to>
                                    </p:set>
                                    <p:animEffect transition="in" filter="blinds(horizontal)">
                                      <p:cBhvr>
                                        <p:cTn id="57" dur="500"/>
                                        <p:tgtEl>
                                          <p:spTgt spid="3891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Text Box 5"/>
          <p:cNvSpPr txBox="1">
            <a:spLocks noChangeArrowheads="1"/>
          </p:cNvSpPr>
          <p:nvPr/>
        </p:nvSpPr>
        <p:spPr bwMode="auto">
          <a:xfrm>
            <a:off x="41275" y="10795"/>
            <a:ext cx="9061450" cy="6642735"/>
          </a:xfrm>
          <a:prstGeom prst="rect">
            <a:avLst/>
          </a:prstGeom>
          <a:extLst>
            <a:ext uri="{909E8E84-426E-40DD-AFC4-6F175D3DCCD1}">
              <a14:hiddenFill xmlns:a14="http://schemas.microsoft.com/office/drawing/2010/main">
                <a:solidFill>
                  <a:srgbClr val="FFFFFF"/>
                </a:solidFill>
              </a14:hiddenFill>
            </a:ext>
          </a:extLst>
        </p:spPr>
        <p:style>
          <a:lnRef idx="2">
            <a:schemeClr val="accent6"/>
          </a:lnRef>
          <a:fillRef idx="1">
            <a:schemeClr val="lt1"/>
          </a:fillRef>
          <a:effectRef idx="0">
            <a:schemeClr val="accent6"/>
          </a:effectRef>
          <a:fontRef idx="minor">
            <a:schemeClr val="dk1"/>
          </a:fontRef>
        </p:style>
        <p:txBody>
          <a:bodyPr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4000"/>
              </a:lnSpc>
              <a:spcAft>
                <a:spcPts val="775"/>
              </a:spcAft>
            </a:pPr>
            <a:r>
              <a:rPr sz="2400" b="1" dirty="0">
                <a:solidFill>
                  <a:schemeClr val="tx1"/>
                </a:solidFill>
                <a:latin typeface="Times New Roman" panose="02020603050405020304" pitchFamily="18" charset="0"/>
              </a:rPr>
              <a:t>void Merge(int a[],int s,int m, int e,int tmp[])</a:t>
            </a:r>
            <a:endParaRPr sz="2400" b="1" dirty="0">
              <a:solidFill>
                <a:schemeClr val="tx1"/>
              </a:solidFill>
              <a:latin typeface="Times New Roman" panose="02020603050405020304" pitchFamily="18" charset="0"/>
            </a:endParaRPr>
          </a:p>
          <a:p>
            <a:pPr marL="0" lvl="1">
              <a:lnSpc>
                <a:spcPct val="104000"/>
              </a:lnSpc>
              <a:spcAft>
                <a:spcPts val="775"/>
              </a:spcAft>
            </a:pPr>
            <a:r>
              <a:rPr sz="2400" b="1" dirty="0">
                <a:solidFill>
                  <a:schemeClr val="tx1"/>
                </a:solidFill>
                <a:latin typeface="Times New Roman" panose="02020603050405020304" pitchFamily="18" charset="0"/>
              </a:rPr>
              <a:t>{//将数组a的局部a[s,m]和a[m+1,e]合并到tmp,并保证tmp有序，然后再拷贝回a[s,m]</a:t>
            </a:r>
            <a:r>
              <a:rPr lang="zh-CN" sz="2400" b="1" dirty="0">
                <a:solidFill>
                  <a:schemeClr val="tx1"/>
                </a:solidFill>
                <a:latin typeface="Times New Roman" panose="02020603050405020304" pitchFamily="18" charset="0"/>
              </a:rPr>
              <a:t>。</a:t>
            </a:r>
            <a:r>
              <a:rPr sz="2400" b="1" dirty="0">
                <a:latin typeface="Times New Roman" panose="02020603050405020304" pitchFamily="18" charset="0"/>
                <a:sym typeface="+mn-ea"/>
              </a:rPr>
              <a:t>归并操作时间复杂度： O（e-m+1),即O（n)</a:t>
            </a:r>
            <a:endParaRPr sz="2400" b="1" dirty="0">
              <a:solidFill>
                <a:schemeClr val="tx1"/>
              </a:solidFill>
              <a:latin typeface="Times New Roman" panose="02020603050405020304" pitchFamily="18" charset="0"/>
            </a:endParaRPr>
          </a:p>
          <a:p>
            <a:pPr lvl="1">
              <a:lnSpc>
                <a:spcPct val="104000"/>
              </a:lnSpc>
              <a:spcAft>
                <a:spcPts val="775"/>
              </a:spcAft>
            </a:pPr>
            <a:r>
              <a:rPr sz="2400" b="1" dirty="0">
                <a:solidFill>
                  <a:schemeClr val="tx1"/>
                </a:solidFill>
                <a:latin typeface="Times New Roman" panose="02020603050405020304" pitchFamily="18" charset="0"/>
              </a:rPr>
              <a:t>int pb = 0;</a:t>
            </a:r>
            <a:endParaRPr sz="2400" b="1" dirty="0">
              <a:solidFill>
                <a:schemeClr val="tx1"/>
              </a:solidFill>
              <a:latin typeface="Times New Roman" panose="02020603050405020304" pitchFamily="18" charset="0"/>
            </a:endParaRPr>
          </a:p>
          <a:p>
            <a:pPr lvl="1">
              <a:lnSpc>
                <a:spcPct val="104000"/>
              </a:lnSpc>
              <a:spcAft>
                <a:spcPts val="775"/>
              </a:spcAft>
            </a:pPr>
            <a:r>
              <a:rPr sz="2400" b="1" dirty="0">
                <a:solidFill>
                  <a:schemeClr val="tx1"/>
                </a:solidFill>
                <a:latin typeface="Times New Roman" panose="02020603050405020304" pitchFamily="18" charset="0"/>
              </a:rPr>
              <a:t>int p1 = s,p2 = m+1;</a:t>
            </a:r>
            <a:endParaRPr sz="2400" b="1" dirty="0">
              <a:solidFill>
                <a:schemeClr val="tx1"/>
              </a:solidFill>
              <a:latin typeface="Times New Roman" panose="02020603050405020304" pitchFamily="18" charset="0"/>
            </a:endParaRPr>
          </a:p>
          <a:p>
            <a:pPr lvl="1">
              <a:lnSpc>
                <a:spcPct val="104000"/>
              </a:lnSpc>
              <a:spcAft>
                <a:spcPts val="775"/>
              </a:spcAft>
            </a:pPr>
            <a:r>
              <a:rPr sz="2400" b="1" dirty="0">
                <a:solidFill>
                  <a:schemeClr val="tx1"/>
                </a:solidFill>
                <a:latin typeface="Times New Roman" panose="02020603050405020304" pitchFamily="18" charset="0"/>
              </a:rPr>
              <a:t>while( p1 &lt;= m &amp;&amp; p2 &lt;= e) </a:t>
            </a:r>
            <a:endParaRPr sz="2400" b="1" dirty="0">
              <a:solidFill>
                <a:schemeClr val="tx1"/>
              </a:solidFill>
              <a:latin typeface="Times New Roman" panose="02020603050405020304" pitchFamily="18" charset="0"/>
            </a:endParaRPr>
          </a:p>
          <a:p>
            <a:pPr lvl="1">
              <a:lnSpc>
                <a:spcPct val="104000"/>
              </a:lnSpc>
              <a:spcAft>
                <a:spcPts val="775"/>
              </a:spcAft>
            </a:pPr>
            <a:r>
              <a:rPr sz="2400" b="1" dirty="0">
                <a:latin typeface="Times New Roman" panose="02020603050405020304" pitchFamily="18" charset="0"/>
                <a:sym typeface="+mn-ea"/>
              </a:rPr>
              <a:t>{    </a:t>
            </a:r>
            <a:r>
              <a:rPr sz="2400" b="1" dirty="0">
                <a:solidFill>
                  <a:schemeClr val="tx1"/>
                </a:solidFill>
                <a:latin typeface="Times New Roman" panose="02020603050405020304" pitchFamily="18" charset="0"/>
              </a:rPr>
              <a:t>if( a[p1] &lt; a[p2])    tmp[pb++] = a[p1++];</a:t>
            </a:r>
            <a:endParaRPr sz="2400" b="1" dirty="0">
              <a:solidFill>
                <a:schemeClr val="tx1"/>
              </a:solidFill>
              <a:latin typeface="Times New Roman" panose="02020603050405020304" pitchFamily="18" charset="0"/>
            </a:endParaRPr>
          </a:p>
          <a:p>
            <a:pPr lvl="2">
              <a:lnSpc>
                <a:spcPct val="104000"/>
              </a:lnSpc>
              <a:spcAft>
                <a:spcPts val="775"/>
              </a:spcAft>
            </a:pPr>
            <a:r>
              <a:rPr sz="2400" b="1" dirty="0">
                <a:solidFill>
                  <a:schemeClr val="tx1"/>
                </a:solidFill>
                <a:latin typeface="Times New Roman" panose="02020603050405020304" pitchFamily="18" charset="0"/>
              </a:rPr>
              <a:t>else       tmp[pb++] = a[p2++];</a:t>
            </a:r>
            <a:endParaRPr sz="2400" b="1" dirty="0">
              <a:solidFill>
                <a:schemeClr val="tx1"/>
              </a:solidFill>
              <a:latin typeface="Times New Roman" panose="02020603050405020304" pitchFamily="18" charset="0"/>
            </a:endParaRPr>
          </a:p>
          <a:p>
            <a:pPr lvl="1">
              <a:lnSpc>
                <a:spcPct val="104000"/>
              </a:lnSpc>
              <a:spcAft>
                <a:spcPts val="775"/>
              </a:spcAft>
            </a:pPr>
            <a:r>
              <a:rPr sz="2400" b="1" dirty="0">
                <a:solidFill>
                  <a:schemeClr val="tx1"/>
                </a:solidFill>
                <a:latin typeface="Times New Roman" panose="02020603050405020304" pitchFamily="18" charset="0"/>
              </a:rPr>
              <a:t>}</a:t>
            </a:r>
            <a:endParaRPr sz="2400" b="1" dirty="0">
              <a:solidFill>
                <a:schemeClr val="tx1"/>
              </a:solidFill>
              <a:latin typeface="Times New Roman" panose="02020603050405020304" pitchFamily="18" charset="0"/>
            </a:endParaRPr>
          </a:p>
          <a:p>
            <a:pPr lvl="1">
              <a:lnSpc>
                <a:spcPct val="104000"/>
              </a:lnSpc>
              <a:spcAft>
                <a:spcPts val="775"/>
              </a:spcAft>
            </a:pPr>
            <a:r>
              <a:rPr sz="2400" b="1" dirty="0">
                <a:latin typeface="Times New Roman" panose="02020603050405020304" pitchFamily="18" charset="0"/>
                <a:sym typeface="+mn-ea"/>
              </a:rPr>
              <a:t>while( p1 &lt;= m)      tmp[pb++] = a[p1++];</a:t>
            </a:r>
            <a:endParaRPr sz="2400" b="1" dirty="0">
              <a:solidFill>
                <a:schemeClr val="tx1"/>
              </a:solidFill>
              <a:latin typeface="Times New Roman" panose="02020603050405020304" pitchFamily="18" charset="0"/>
            </a:endParaRPr>
          </a:p>
          <a:p>
            <a:pPr lvl="1">
              <a:lnSpc>
                <a:spcPct val="104000"/>
              </a:lnSpc>
              <a:spcAft>
                <a:spcPts val="775"/>
              </a:spcAft>
            </a:pPr>
            <a:r>
              <a:rPr sz="2400" b="1" dirty="0">
                <a:latin typeface="Times New Roman" panose="02020603050405020304" pitchFamily="18" charset="0"/>
                <a:sym typeface="+mn-ea"/>
              </a:rPr>
              <a:t>while( p2 &lt;= e)       tmp[pb++] = a[p2++];</a:t>
            </a:r>
            <a:endParaRPr sz="2400" b="1" dirty="0">
              <a:solidFill>
                <a:schemeClr val="tx1"/>
              </a:solidFill>
              <a:latin typeface="Times New Roman" panose="02020603050405020304" pitchFamily="18" charset="0"/>
            </a:endParaRPr>
          </a:p>
          <a:p>
            <a:pPr lvl="1">
              <a:lnSpc>
                <a:spcPct val="104000"/>
              </a:lnSpc>
              <a:spcAft>
                <a:spcPts val="775"/>
              </a:spcAft>
            </a:pPr>
            <a:r>
              <a:rPr sz="2400" b="1" dirty="0">
                <a:latin typeface="Times New Roman" panose="02020603050405020304" pitchFamily="18" charset="0"/>
                <a:sym typeface="+mn-ea"/>
              </a:rPr>
              <a:t>for(int i = 0;i &lt; e-s+1; ++i)</a:t>
            </a:r>
            <a:endParaRPr sz="2400" b="1" dirty="0">
              <a:solidFill>
                <a:schemeClr val="tx1"/>
              </a:solidFill>
              <a:latin typeface="Times New Roman" panose="02020603050405020304" pitchFamily="18" charset="0"/>
            </a:endParaRPr>
          </a:p>
          <a:p>
            <a:pPr lvl="2">
              <a:lnSpc>
                <a:spcPct val="104000"/>
              </a:lnSpc>
              <a:spcAft>
                <a:spcPts val="775"/>
              </a:spcAft>
            </a:pPr>
            <a:r>
              <a:rPr sz="2400" b="1" dirty="0">
                <a:latin typeface="Times New Roman" panose="02020603050405020304" pitchFamily="18" charset="0"/>
                <a:sym typeface="+mn-ea"/>
              </a:rPr>
              <a:t>a[s+i] = tmp[i];</a:t>
            </a:r>
            <a:endParaRPr sz="2400" b="1" dirty="0">
              <a:solidFill>
                <a:schemeClr val="tx1"/>
              </a:solidFill>
              <a:latin typeface="Times New Roman" panose="02020603050405020304" pitchFamily="18" charset="0"/>
            </a:endParaRPr>
          </a:p>
          <a:p>
            <a:pPr lvl="0">
              <a:lnSpc>
                <a:spcPct val="104000"/>
              </a:lnSpc>
              <a:spcAft>
                <a:spcPts val="775"/>
              </a:spcAft>
            </a:pPr>
            <a:r>
              <a:rPr sz="2400" b="1" dirty="0">
                <a:latin typeface="Times New Roman" panose="02020603050405020304" pitchFamily="18" charset="0"/>
                <a:sym typeface="+mn-ea"/>
              </a:rPr>
              <a:t>}</a:t>
            </a:r>
            <a:endParaRPr lang="en-US" altLang="zh-CN" sz="2400" b="1" dirty="0">
              <a:solidFill>
                <a:schemeClr val="tx1"/>
              </a:solidFill>
              <a:latin typeface="Times New Roman" panose="02020603050405020304" pitchFamily="18" charset="0"/>
              <a:ea typeface="楷体" panose="02010609060101010101" charset="-122"/>
              <a:sym typeface="+mn-ea"/>
            </a:endParaRPr>
          </a:p>
          <a:p>
            <a:pPr algn="just"/>
            <a:endParaRPr lang="en-US" altLang="zh-CN" sz="2400" b="1" dirty="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animEffect transition="in" filter="blinds(horizontal)">
                                      <p:cBhvr>
                                        <p:cTn id="7" dur="500"/>
                                        <p:tgtEl>
                                          <p:spTgt spid="389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7">
                                            <p:txEl>
                                              <p:pRg st="1" end="1"/>
                                            </p:txEl>
                                          </p:spTgt>
                                        </p:tgtEl>
                                        <p:attrNameLst>
                                          <p:attrName>style.visibility</p:attrName>
                                        </p:attrNameLst>
                                      </p:cBhvr>
                                      <p:to>
                                        <p:strVal val="visible"/>
                                      </p:to>
                                    </p:set>
                                    <p:animEffect transition="in" filter="blinds(horizontal)">
                                      <p:cBhvr>
                                        <p:cTn id="12" dur="500"/>
                                        <p:tgtEl>
                                          <p:spTgt spid="389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17">
                                            <p:txEl>
                                              <p:pRg st="2" end="2"/>
                                            </p:txEl>
                                          </p:spTgt>
                                        </p:tgtEl>
                                        <p:attrNameLst>
                                          <p:attrName>style.visibility</p:attrName>
                                        </p:attrNameLst>
                                      </p:cBhvr>
                                      <p:to>
                                        <p:strVal val="visible"/>
                                      </p:to>
                                    </p:set>
                                    <p:animEffect transition="in" filter="blinds(horizontal)">
                                      <p:cBhvr>
                                        <p:cTn id="17" dur="500"/>
                                        <p:tgtEl>
                                          <p:spTgt spid="389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917">
                                            <p:txEl>
                                              <p:pRg st="3" end="3"/>
                                            </p:txEl>
                                          </p:spTgt>
                                        </p:tgtEl>
                                        <p:attrNameLst>
                                          <p:attrName>style.visibility</p:attrName>
                                        </p:attrNameLst>
                                      </p:cBhvr>
                                      <p:to>
                                        <p:strVal val="visible"/>
                                      </p:to>
                                    </p:set>
                                    <p:animEffect transition="in" filter="blinds(horizontal)">
                                      <p:cBhvr>
                                        <p:cTn id="22" dur="500"/>
                                        <p:tgtEl>
                                          <p:spTgt spid="389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917">
                                            <p:txEl>
                                              <p:pRg st="4" end="4"/>
                                            </p:txEl>
                                          </p:spTgt>
                                        </p:tgtEl>
                                        <p:attrNameLst>
                                          <p:attrName>style.visibility</p:attrName>
                                        </p:attrNameLst>
                                      </p:cBhvr>
                                      <p:to>
                                        <p:strVal val="visible"/>
                                      </p:to>
                                    </p:set>
                                    <p:animEffect transition="in" filter="blinds(horizontal)">
                                      <p:cBhvr>
                                        <p:cTn id="27" dur="500"/>
                                        <p:tgtEl>
                                          <p:spTgt spid="389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917">
                                            <p:txEl>
                                              <p:pRg st="5" end="5"/>
                                            </p:txEl>
                                          </p:spTgt>
                                        </p:tgtEl>
                                        <p:attrNameLst>
                                          <p:attrName>style.visibility</p:attrName>
                                        </p:attrNameLst>
                                      </p:cBhvr>
                                      <p:to>
                                        <p:strVal val="visible"/>
                                      </p:to>
                                    </p:set>
                                    <p:animEffect transition="in" filter="blinds(horizontal)">
                                      <p:cBhvr>
                                        <p:cTn id="32" dur="500"/>
                                        <p:tgtEl>
                                          <p:spTgt spid="389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8917">
                                            <p:txEl>
                                              <p:pRg st="6" end="6"/>
                                            </p:txEl>
                                          </p:spTgt>
                                        </p:tgtEl>
                                        <p:attrNameLst>
                                          <p:attrName>style.visibility</p:attrName>
                                        </p:attrNameLst>
                                      </p:cBhvr>
                                      <p:to>
                                        <p:strVal val="visible"/>
                                      </p:to>
                                    </p:set>
                                    <p:animEffect transition="in" filter="blinds(horizontal)">
                                      <p:cBhvr>
                                        <p:cTn id="37" dur="500"/>
                                        <p:tgtEl>
                                          <p:spTgt spid="389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8917">
                                            <p:txEl>
                                              <p:pRg st="7" end="7"/>
                                            </p:txEl>
                                          </p:spTgt>
                                        </p:tgtEl>
                                        <p:attrNameLst>
                                          <p:attrName>style.visibility</p:attrName>
                                        </p:attrNameLst>
                                      </p:cBhvr>
                                      <p:to>
                                        <p:strVal val="visible"/>
                                      </p:to>
                                    </p:set>
                                    <p:animEffect transition="in" filter="blinds(horizontal)">
                                      <p:cBhvr>
                                        <p:cTn id="42" dur="500"/>
                                        <p:tgtEl>
                                          <p:spTgt spid="3891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8917">
                                            <p:txEl>
                                              <p:pRg st="8" end="8"/>
                                            </p:txEl>
                                          </p:spTgt>
                                        </p:tgtEl>
                                        <p:attrNameLst>
                                          <p:attrName>style.visibility</p:attrName>
                                        </p:attrNameLst>
                                      </p:cBhvr>
                                      <p:to>
                                        <p:strVal val="visible"/>
                                      </p:to>
                                    </p:set>
                                    <p:animEffect transition="in" filter="blinds(horizontal)">
                                      <p:cBhvr>
                                        <p:cTn id="47" dur="500"/>
                                        <p:tgtEl>
                                          <p:spTgt spid="3891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8917">
                                            <p:txEl>
                                              <p:pRg st="9" end="9"/>
                                            </p:txEl>
                                          </p:spTgt>
                                        </p:tgtEl>
                                        <p:attrNameLst>
                                          <p:attrName>style.visibility</p:attrName>
                                        </p:attrNameLst>
                                      </p:cBhvr>
                                      <p:to>
                                        <p:strVal val="visible"/>
                                      </p:to>
                                    </p:set>
                                    <p:animEffect transition="in" filter="blinds(horizontal)">
                                      <p:cBhvr>
                                        <p:cTn id="52" dur="500"/>
                                        <p:tgtEl>
                                          <p:spTgt spid="3891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8917">
                                            <p:txEl>
                                              <p:pRg st="10" end="10"/>
                                            </p:txEl>
                                          </p:spTgt>
                                        </p:tgtEl>
                                        <p:attrNameLst>
                                          <p:attrName>style.visibility</p:attrName>
                                        </p:attrNameLst>
                                      </p:cBhvr>
                                      <p:to>
                                        <p:strVal val="visible"/>
                                      </p:to>
                                    </p:set>
                                    <p:animEffect transition="in" filter="blinds(horizontal)">
                                      <p:cBhvr>
                                        <p:cTn id="57" dur="500"/>
                                        <p:tgtEl>
                                          <p:spTgt spid="3891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8917">
                                            <p:txEl>
                                              <p:pRg st="11" end="11"/>
                                            </p:txEl>
                                          </p:spTgt>
                                        </p:tgtEl>
                                        <p:attrNameLst>
                                          <p:attrName>style.visibility</p:attrName>
                                        </p:attrNameLst>
                                      </p:cBhvr>
                                      <p:to>
                                        <p:strVal val="visible"/>
                                      </p:to>
                                    </p:set>
                                    <p:animEffect transition="in" filter="blinds(horizontal)">
                                      <p:cBhvr>
                                        <p:cTn id="62" dur="500"/>
                                        <p:tgtEl>
                                          <p:spTgt spid="3891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8917">
                                            <p:txEl>
                                              <p:pRg st="12" end="12"/>
                                            </p:txEl>
                                          </p:spTgt>
                                        </p:tgtEl>
                                        <p:attrNameLst>
                                          <p:attrName>style.visibility</p:attrName>
                                        </p:attrNameLst>
                                      </p:cBhvr>
                                      <p:to>
                                        <p:strVal val="visible"/>
                                      </p:to>
                                    </p:set>
                                    <p:animEffect transition="in" filter="blinds(horizontal)">
                                      <p:cBhvr>
                                        <p:cTn id="67" dur="500"/>
                                        <p:tgtEl>
                                          <p:spTgt spid="3891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Text Box 5"/>
          <p:cNvSpPr txBox="1">
            <a:spLocks noChangeArrowheads="1"/>
          </p:cNvSpPr>
          <p:nvPr/>
        </p:nvSpPr>
        <p:spPr bwMode="auto">
          <a:xfrm>
            <a:off x="257175" y="1370965"/>
            <a:ext cx="8629650" cy="4740275"/>
          </a:xfrm>
          <a:prstGeom prst="rect">
            <a:avLst/>
          </a:prstGeom>
          <a:extLst>
            <a:ext uri="{909E8E84-426E-40DD-AFC4-6F175D3DCCD1}">
              <a14:hiddenFill xmlns:a14="http://schemas.microsoft.com/office/drawing/2010/main">
                <a:solidFill>
                  <a:srgbClr val="FFFFFF"/>
                </a:solidFill>
              </a14:hiddenFill>
            </a:ext>
          </a:extLst>
        </p:spPr>
        <p:style>
          <a:lnRef idx="2">
            <a:schemeClr val="accent6"/>
          </a:lnRef>
          <a:fillRef idx="1">
            <a:schemeClr val="lt1"/>
          </a:fillRef>
          <a:effectRef idx="0">
            <a:schemeClr val="accent6"/>
          </a:effectRef>
          <a:fontRef idx="minor">
            <a:schemeClr val="dk1"/>
          </a:fontRef>
        </p:style>
        <p:txBody>
          <a:bodyPr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4000"/>
              </a:lnSpc>
              <a:spcAft>
                <a:spcPts val="775"/>
              </a:spcAft>
            </a:pPr>
            <a:r>
              <a:rPr sz="2400" b="1" dirty="0">
                <a:solidFill>
                  <a:schemeClr val="tx1"/>
                </a:solidFill>
                <a:latin typeface="Times New Roman" panose="02020603050405020304" pitchFamily="18" charset="0"/>
              </a:rPr>
              <a:t>void MergeSort(int a[],int s,int e,int tmp[])</a:t>
            </a:r>
            <a:endParaRPr sz="2400" b="1" dirty="0">
              <a:solidFill>
                <a:schemeClr val="tx1"/>
              </a:solidFill>
              <a:latin typeface="Times New Roman" panose="02020603050405020304" pitchFamily="18" charset="0"/>
            </a:endParaRPr>
          </a:p>
          <a:p>
            <a:pPr>
              <a:lnSpc>
                <a:spcPct val="104000"/>
              </a:lnSpc>
              <a:spcAft>
                <a:spcPts val="775"/>
              </a:spcAft>
            </a:pPr>
            <a:r>
              <a:rPr sz="2400" b="1" dirty="0">
                <a:solidFill>
                  <a:schemeClr val="tx1"/>
                </a:solidFill>
                <a:latin typeface="Times New Roman" panose="02020603050405020304" pitchFamily="18" charset="0"/>
              </a:rPr>
              <a:t>{</a:t>
            </a:r>
            <a:endParaRPr sz="2400" b="1" dirty="0">
              <a:solidFill>
                <a:schemeClr val="tx1"/>
              </a:solidFill>
              <a:latin typeface="Times New Roman" panose="02020603050405020304" pitchFamily="18" charset="0"/>
            </a:endParaRPr>
          </a:p>
          <a:p>
            <a:pPr lvl="1">
              <a:lnSpc>
                <a:spcPct val="104000"/>
              </a:lnSpc>
              <a:spcAft>
                <a:spcPts val="775"/>
              </a:spcAft>
            </a:pPr>
            <a:r>
              <a:rPr sz="2400" b="1" dirty="0">
                <a:solidFill>
                  <a:schemeClr val="tx1"/>
                </a:solidFill>
                <a:latin typeface="Times New Roman" panose="02020603050405020304" pitchFamily="18" charset="0"/>
              </a:rPr>
              <a:t>if( s &lt; e) </a:t>
            </a:r>
            <a:endParaRPr sz="2400" b="1" dirty="0">
              <a:solidFill>
                <a:schemeClr val="tx1"/>
              </a:solidFill>
              <a:latin typeface="Times New Roman" panose="02020603050405020304" pitchFamily="18" charset="0"/>
            </a:endParaRPr>
          </a:p>
          <a:p>
            <a:pPr lvl="1">
              <a:lnSpc>
                <a:spcPct val="104000"/>
              </a:lnSpc>
              <a:spcAft>
                <a:spcPts val="775"/>
              </a:spcAft>
            </a:pPr>
            <a:r>
              <a:rPr sz="2400" b="1" dirty="0">
                <a:solidFill>
                  <a:schemeClr val="tx1"/>
                </a:solidFill>
                <a:latin typeface="Times New Roman" panose="02020603050405020304" pitchFamily="18" charset="0"/>
              </a:rPr>
              <a:t>{</a:t>
            </a:r>
            <a:endParaRPr sz="2400" b="1" dirty="0">
              <a:solidFill>
                <a:schemeClr val="tx1"/>
              </a:solidFill>
              <a:latin typeface="Times New Roman" panose="02020603050405020304" pitchFamily="18" charset="0"/>
            </a:endParaRPr>
          </a:p>
          <a:p>
            <a:pPr lvl="2">
              <a:lnSpc>
                <a:spcPct val="104000"/>
              </a:lnSpc>
              <a:spcAft>
                <a:spcPts val="775"/>
              </a:spcAft>
            </a:pPr>
            <a:r>
              <a:rPr sz="2400" b="1" dirty="0">
                <a:solidFill>
                  <a:schemeClr val="tx1"/>
                </a:solidFill>
                <a:latin typeface="Times New Roman" panose="02020603050405020304" pitchFamily="18" charset="0"/>
              </a:rPr>
              <a:t>int m = s + (e-s)/2;</a:t>
            </a:r>
            <a:endParaRPr sz="2400" b="1" dirty="0">
              <a:solidFill>
                <a:schemeClr val="tx1"/>
              </a:solidFill>
              <a:latin typeface="Times New Roman" panose="02020603050405020304" pitchFamily="18" charset="0"/>
            </a:endParaRPr>
          </a:p>
          <a:p>
            <a:pPr lvl="2">
              <a:lnSpc>
                <a:spcPct val="104000"/>
              </a:lnSpc>
              <a:spcAft>
                <a:spcPts val="775"/>
              </a:spcAft>
            </a:pPr>
            <a:r>
              <a:rPr sz="2400" b="1" dirty="0">
                <a:solidFill>
                  <a:schemeClr val="tx1"/>
                </a:solidFill>
                <a:latin typeface="Times New Roman" panose="02020603050405020304" pitchFamily="18" charset="0"/>
              </a:rPr>
              <a:t>MergeSort(a,s,m,tmp);</a:t>
            </a:r>
            <a:endParaRPr sz="2400" b="1" dirty="0">
              <a:solidFill>
                <a:schemeClr val="tx1"/>
              </a:solidFill>
              <a:latin typeface="Times New Roman" panose="02020603050405020304" pitchFamily="18" charset="0"/>
            </a:endParaRPr>
          </a:p>
          <a:p>
            <a:pPr lvl="2">
              <a:lnSpc>
                <a:spcPct val="104000"/>
              </a:lnSpc>
              <a:spcAft>
                <a:spcPts val="775"/>
              </a:spcAft>
            </a:pPr>
            <a:r>
              <a:rPr sz="2400" b="1" dirty="0">
                <a:solidFill>
                  <a:schemeClr val="tx1"/>
                </a:solidFill>
                <a:latin typeface="Times New Roman" panose="02020603050405020304" pitchFamily="18" charset="0"/>
              </a:rPr>
              <a:t>MergeSort(a,m+1,e,tmp);</a:t>
            </a:r>
            <a:endParaRPr sz="2400" b="1" dirty="0">
              <a:solidFill>
                <a:schemeClr val="tx1"/>
              </a:solidFill>
              <a:latin typeface="Times New Roman" panose="02020603050405020304" pitchFamily="18" charset="0"/>
            </a:endParaRPr>
          </a:p>
          <a:p>
            <a:pPr lvl="2">
              <a:lnSpc>
                <a:spcPct val="104000"/>
              </a:lnSpc>
              <a:spcAft>
                <a:spcPts val="775"/>
              </a:spcAft>
            </a:pPr>
            <a:r>
              <a:rPr sz="2400" b="1" dirty="0">
                <a:solidFill>
                  <a:schemeClr val="tx1"/>
                </a:solidFill>
                <a:latin typeface="Times New Roman" panose="02020603050405020304" pitchFamily="18" charset="0"/>
              </a:rPr>
              <a:t>Merge(a,s,m,e,tmp);</a:t>
            </a:r>
            <a:endParaRPr sz="2400" b="1" dirty="0">
              <a:solidFill>
                <a:schemeClr val="tx1"/>
              </a:solidFill>
              <a:latin typeface="Times New Roman" panose="02020603050405020304" pitchFamily="18" charset="0"/>
            </a:endParaRPr>
          </a:p>
          <a:p>
            <a:pPr lvl="1">
              <a:lnSpc>
                <a:spcPct val="104000"/>
              </a:lnSpc>
              <a:spcAft>
                <a:spcPts val="775"/>
              </a:spcAft>
            </a:pPr>
            <a:r>
              <a:rPr sz="2400" b="1" dirty="0">
                <a:solidFill>
                  <a:schemeClr val="tx1"/>
                </a:solidFill>
                <a:latin typeface="Times New Roman" panose="02020603050405020304" pitchFamily="18" charset="0"/>
              </a:rPr>
              <a:t>}</a:t>
            </a:r>
            <a:endParaRPr sz="2400" b="1" dirty="0">
              <a:solidFill>
                <a:schemeClr val="tx1"/>
              </a:solidFill>
              <a:latin typeface="Times New Roman" panose="02020603050405020304" pitchFamily="18" charset="0"/>
            </a:endParaRPr>
          </a:p>
          <a:p>
            <a:pPr>
              <a:lnSpc>
                <a:spcPct val="104000"/>
              </a:lnSpc>
              <a:spcAft>
                <a:spcPts val="775"/>
              </a:spcAft>
            </a:pPr>
            <a:r>
              <a:rPr sz="2400" b="1" dirty="0">
                <a:solidFill>
                  <a:schemeClr val="tx1"/>
                </a:solidFill>
                <a:latin typeface="Times New Roman" panose="02020603050405020304" pitchFamily="18" charset="0"/>
              </a:rPr>
              <a:t>}</a:t>
            </a:r>
            <a:endParaRPr sz="2400" b="1" dirty="0">
              <a:solidFill>
                <a:schemeClr val="tx1"/>
              </a:solidFill>
              <a:latin typeface="Times New Roman" panose="02020603050405020304" pitchFamily="18" charset="0"/>
            </a:endParaRPr>
          </a:p>
        </p:txBody>
      </p:sp>
      <p:sp>
        <p:nvSpPr>
          <p:cNvPr id="9" name="Rectangle 2"/>
          <p:cNvSpPr>
            <a:spLocks noChangeArrowheads="1"/>
          </p:cNvSpPr>
          <p:nvPr/>
        </p:nvSpPr>
        <p:spPr bwMode="auto">
          <a:xfrm>
            <a:off x="1907704" y="332656"/>
            <a:ext cx="4536504"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a:lnSpc>
                <a:spcPct val="85000"/>
              </a:lnSpc>
              <a:defRPr/>
            </a:pPr>
            <a:r>
              <a:rPr lang="en-US" altLang="zh-CN" sz="4000" b="1" dirty="0" smtClean="0">
                <a:solidFill>
                  <a:schemeClr val="bg1"/>
                </a:solidFill>
                <a:effectLst/>
                <a:latin typeface="黑体" panose="02010609060101010101" pitchFamily="49" charset="-122"/>
                <a:ea typeface="黑体" panose="02010609060101010101" pitchFamily="49" charset="-122"/>
              </a:rPr>
              <a:t>4.3.2  </a:t>
            </a:r>
            <a:r>
              <a:rPr lang="zh-CN" altLang="en-US" sz="4000" b="1" dirty="0" smtClean="0">
                <a:solidFill>
                  <a:schemeClr val="bg1"/>
                </a:solidFill>
                <a:effectLst/>
                <a:latin typeface="黑体" panose="02010609060101010101" pitchFamily="49" charset="-122"/>
                <a:ea typeface="黑体" panose="02010609060101010101" pitchFamily="49" charset="-122"/>
              </a:rPr>
              <a:t>归并</a:t>
            </a:r>
            <a:r>
              <a:rPr lang="en-US" altLang="en-US" sz="4000" b="1" dirty="0" err="1" smtClean="0">
                <a:solidFill>
                  <a:schemeClr val="bg1"/>
                </a:solidFill>
                <a:effectLst/>
                <a:latin typeface="黑体" panose="02010609060101010101" pitchFamily="49" charset="-122"/>
                <a:ea typeface="黑体" panose="02010609060101010101" pitchFamily="49" charset="-122"/>
              </a:rPr>
              <a:t>排序</a:t>
            </a:r>
            <a:endParaRPr lang="en-US" altLang="en-US" sz="4000" b="1" dirty="0" err="1" smtClean="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animEffect transition="in" filter="blinds(horizontal)">
                                      <p:cBhvr>
                                        <p:cTn id="7" dur="500"/>
                                        <p:tgtEl>
                                          <p:spTgt spid="389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7">
                                            <p:txEl>
                                              <p:pRg st="1" end="1"/>
                                            </p:txEl>
                                          </p:spTgt>
                                        </p:tgtEl>
                                        <p:attrNameLst>
                                          <p:attrName>style.visibility</p:attrName>
                                        </p:attrNameLst>
                                      </p:cBhvr>
                                      <p:to>
                                        <p:strVal val="visible"/>
                                      </p:to>
                                    </p:set>
                                    <p:animEffect transition="in" filter="blinds(horizontal)">
                                      <p:cBhvr>
                                        <p:cTn id="12" dur="500"/>
                                        <p:tgtEl>
                                          <p:spTgt spid="389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17">
                                            <p:txEl>
                                              <p:pRg st="2" end="2"/>
                                            </p:txEl>
                                          </p:spTgt>
                                        </p:tgtEl>
                                        <p:attrNameLst>
                                          <p:attrName>style.visibility</p:attrName>
                                        </p:attrNameLst>
                                      </p:cBhvr>
                                      <p:to>
                                        <p:strVal val="visible"/>
                                      </p:to>
                                    </p:set>
                                    <p:animEffect transition="in" filter="blinds(horizontal)">
                                      <p:cBhvr>
                                        <p:cTn id="17" dur="500"/>
                                        <p:tgtEl>
                                          <p:spTgt spid="389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917">
                                            <p:txEl>
                                              <p:pRg st="3" end="3"/>
                                            </p:txEl>
                                          </p:spTgt>
                                        </p:tgtEl>
                                        <p:attrNameLst>
                                          <p:attrName>style.visibility</p:attrName>
                                        </p:attrNameLst>
                                      </p:cBhvr>
                                      <p:to>
                                        <p:strVal val="visible"/>
                                      </p:to>
                                    </p:set>
                                    <p:animEffect transition="in" filter="blinds(horizontal)">
                                      <p:cBhvr>
                                        <p:cTn id="22" dur="500"/>
                                        <p:tgtEl>
                                          <p:spTgt spid="389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917">
                                            <p:txEl>
                                              <p:pRg st="4" end="4"/>
                                            </p:txEl>
                                          </p:spTgt>
                                        </p:tgtEl>
                                        <p:attrNameLst>
                                          <p:attrName>style.visibility</p:attrName>
                                        </p:attrNameLst>
                                      </p:cBhvr>
                                      <p:to>
                                        <p:strVal val="visible"/>
                                      </p:to>
                                    </p:set>
                                    <p:animEffect transition="in" filter="blinds(horizontal)">
                                      <p:cBhvr>
                                        <p:cTn id="27" dur="500"/>
                                        <p:tgtEl>
                                          <p:spTgt spid="389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917">
                                            <p:txEl>
                                              <p:pRg st="5" end="5"/>
                                            </p:txEl>
                                          </p:spTgt>
                                        </p:tgtEl>
                                        <p:attrNameLst>
                                          <p:attrName>style.visibility</p:attrName>
                                        </p:attrNameLst>
                                      </p:cBhvr>
                                      <p:to>
                                        <p:strVal val="visible"/>
                                      </p:to>
                                    </p:set>
                                    <p:animEffect transition="in" filter="blinds(horizontal)">
                                      <p:cBhvr>
                                        <p:cTn id="32" dur="500"/>
                                        <p:tgtEl>
                                          <p:spTgt spid="389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8917">
                                            <p:txEl>
                                              <p:pRg st="6" end="6"/>
                                            </p:txEl>
                                          </p:spTgt>
                                        </p:tgtEl>
                                        <p:attrNameLst>
                                          <p:attrName>style.visibility</p:attrName>
                                        </p:attrNameLst>
                                      </p:cBhvr>
                                      <p:to>
                                        <p:strVal val="visible"/>
                                      </p:to>
                                    </p:set>
                                    <p:animEffect transition="in" filter="blinds(horizontal)">
                                      <p:cBhvr>
                                        <p:cTn id="37" dur="500"/>
                                        <p:tgtEl>
                                          <p:spTgt spid="389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8917">
                                            <p:txEl>
                                              <p:pRg st="7" end="7"/>
                                            </p:txEl>
                                          </p:spTgt>
                                        </p:tgtEl>
                                        <p:attrNameLst>
                                          <p:attrName>style.visibility</p:attrName>
                                        </p:attrNameLst>
                                      </p:cBhvr>
                                      <p:to>
                                        <p:strVal val="visible"/>
                                      </p:to>
                                    </p:set>
                                    <p:animEffect transition="in" filter="blinds(horizontal)">
                                      <p:cBhvr>
                                        <p:cTn id="42" dur="500"/>
                                        <p:tgtEl>
                                          <p:spTgt spid="3891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8917">
                                            <p:txEl>
                                              <p:pRg st="8" end="8"/>
                                            </p:txEl>
                                          </p:spTgt>
                                        </p:tgtEl>
                                        <p:attrNameLst>
                                          <p:attrName>style.visibility</p:attrName>
                                        </p:attrNameLst>
                                      </p:cBhvr>
                                      <p:to>
                                        <p:strVal val="visible"/>
                                      </p:to>
                                    </p:set>
                                    <p:animEffect transition="in" filter="blinds(horizontal)">
                                      <p:cBhvr>
                                        <p:cTn id="47" dur="500"/>
                                        <p:tgtEl>
                                          <p:spTgt spid="3891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8917">
                                            <p:txEl>
                                              <p:pRg st="9" end="9"/>
                                            </p:txEl>
                                          </p:spTgt>
                                        </p:tgtEl>
                                        <p:attrNameLst>
                                          <p:attrName>style.visibility</p:attrName>
                                        </p:attrNameLst>
                                      </p:cBhvr>
                                      <p:to>
                                        <p:strVal val="visible"/>
                                      </p:to>
                                    </p:set>
                                    <p:animEffect transition="in" filter="blinds(horizontal)">
                                      <p:cBhvr>
                                        <p:cTn id="52" dur="500"/>
                                        <p:tgtEl>
                                          <p:spTgt spid="3891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94"/>
          <p:cNvSpPr txBox="1">
            <a:spLocks noChangeArrowheads="1"/>
          </p:cNvSpPr>
          <p:nvPr/>
        </p:nvSpPr>
        <p:spPr bwMode="auto">
          <a:xfrm>
            <a:off x="684213" y="1196975"/>
            <a:ext cx="8001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800" b="1">
                <a:latin typeface="Times New Roman" panose="02020603050405020304" pitchFamily="18" charset="0"/>
              </a:rPr>
              <a:t>二路归并排序算法的递归方程（递推式）如下：</a:t>
            </a:r>
            <a:endParaRPr kumimoji="1" lang="zh-CN" altLang="en-US" sz="2800" b="1">
              <a:latin typeface="Times New Roman" panose="02020603050405020304" pitchFamily="18" charset="0"/>
            </a:endParaRPr>
          </a:p>
        </p:txBody>
      </p:sp>
      <p:sp>
        <p:nvSpPr>
          <p:cNvPr id="41987" name="Rectangle 97"/>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988" name="Rectangle 99"/>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01" name="Text Box 101"/>
          <p:cNvSpPr txBox="1">
            <a:spLocks noChangeArrowheads="1"/>
          </p:cNvSpPr>
          <p:nvPr/>
        </p:nvSpPr>
        <p:spPr bwMode="auto">
          <a:xfrm>
            <a:off x="539750" y="4076700"/>
            <a:ext cx="8382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宋体" panose="02010600030101010101" pitchFamily="2" charset="-122"/>
              </a:rPr>
              <a:t>根据前面的主定理，二路归并排序的时间代价</a:t>
            </a:r>
            <a:r>
              <a:rPr kumimoji="1" lang="zh-CN" altLang="en-US" sz="2800" b="1" dirty="0" smtClean="0">
                <a:latin typeface="宋体" panose="02010600030101010101" pitchFamily="2" charset="-122"/>
              </a:rPr>
              <a:t>是</a:t>
            </a:r>
            <a:endParaRPr kumimoji="1" lang="zh-CN" altLang="en-US" sz="2800" b="1" dirty="0">
              <a:latin typeface="宋体" panose="02010600030101010101" pitchFamily="2" charset="-122"/>
            </a:endParaRPr>
          </a:p>
        </p:txBody>
      </p:sp>
      <p:graphicFrame>
        <p:nvGraphicFramePr>
          <p:cNvPr id="55304" name="Object 8"/>
          <p:cNvGraphicFramePr>
            <a:graphicFrameLocks noChangeAspect="1"/>
          </p:cNvGraphicFramePr>
          <p:nvPr/>
        </p:nvGraphicFramePr>
        <p:xfrm>
          <a:off x="1398588" y="2492375"/>
          <a:ext cx="6664325" cy="1370013"/>
        </p:xfrm>
        <a:graphic>
          <a:graphicData uri="http://schemas.openxmlformats.org/presentationml/2006/ole">
            <mc:AlternateContent xmlns:mc="http://schemas.openxmlformats.org/markup-compatibility/2006">
              <mc:Choice xmlns:v="urn:schemas-microsoft-com:vml" Requires="v">
                <p:oleObj spid="_x0000_s42038" name="公式" r:id="rId1" imgW="2222500" imgH="457200" progId="Equation.3">
                  <p:embed/>
                </p:oleObj>
              </mc:Choice>
              <mc:Fallback>
                <p:oleObj name="公式" r:id="rId1" imgW="2222500" imgH="4572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588" y="2492375"/>
                        <a:ext cx="6664325"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a:spLocks noChangeArrowheads="1"/>
          </p:cNvSpPr>
          <p:nvPr/>
        </p:nvSpPr>
        <p:spPr bwMode="auto">
          <a:xfrm>
            <a:off x="3390900" y="4868863"/>
            <a:ext cx="178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2800" b="1" i="1">
                <a:solidFill>
                  <a:srgbClr val="000000"/>
                </a:solidFill>
                <a:latin typeface="Times New Roman" panose="02020603050405020304" pitchFamily="18" charset="0"/>
              </a:rPr>
              <a:t>O</a:t>
            </a:r>
            <a:r>
              <a:rPr kumimoji="1" lang="en-US" altLang="zh-CN" sz="2800" b="1">
                <a:solidFill>
                  <a:srgbClr val="000000"/>
                </a:solidFill>
                <a:latin typeface="宋体" panose="02010600030101010101" pitchFamily="2" charset="-122"/>
              </a:rPr>
              <a:t>(</a:t>
            </a:r>
            <a:r>
              <a:rPr kumimoji="1" lang="en-US" altLang="zh-CN" sz="2800" b="1" i="1">
                <a:solidFill>
                  <a:srgbClr val="000000"/>
                </a:solidFill>
                <a:latin typeface="Times New Roman" panose="02020603050405020304" pitchFamily="18" charset="0"/>
              </a:rPr>
              <a:t>n</a:t>
            </a:r>
            <a:r>
              <a:rPr kumimoji="1" lang="en-US" altLang="zh-CN" sz="2800" b="1">
                <a:solidFill>
                  <a:srgbClr val="000000"/>
                </a:solidFill>
                <a:latin typeface="Times New Roman" panose="02020603050405020304" pitchFamily="18" charset="0"/>
              </a:rPr>
              <a:t>log</a:t>
            </a:r>
            <a:r>
              <a:rPr kumimoji="1" lang="en-US" altLang="zh-CN" sz="2800" b="1" baseline="-30000">
                <a:solidFill>
                  <a:srgbClr val="000000"/>
                </a:solidFill>
                <a:latin typeface="Times New Roman" panose="02020603050405020304" pitchFamily="18" charset="0"/>
              </a:rPr>
              <a:t>2</a:t>
            </a:r>
            <a:r>
              <a:rPr kumimoji="1" lang="en-US" altLang="zh-CN" sz="2800" b="1" i="1">
                <a:solidFill>
                  <a:srgbClr val="000000"/>
                </a:solidFill>
                <a:latin typeface="Times New Roman" panose="02020603050405020304" pitchFamily="18" charset="0"/>
              </a:rPr>
              <a:t>n</a:t>
            </a:r>
            <a:r>
              <a:rPr kumimoji="1" lang="en-US" altLang="zh-CN" sz="2800" b="1">
                <a:solidFill>
                  <a:srgbClr val="000000"/>
                </a:solidFill>
                <a:latin typeface="宋体" panose="02010600030101010101" pitchFamily="2" charset="-122"/>
              </a:rPr>
              <a:t>)</a:t>
            </a:r>
            <a:endParaRPr lang="zh-CN" altLang="en-US"/>
          </a:p>
        </p:txBody>
      </p:sp>
      <p:sp>
        <p:nvSpPr>
          <p:cNvPr id="3" name="矩形 2"/>
          <p:cNvSpPr>
            <a:spLocks noChangeArrowheads="1"/>
          </p:cNvSpPr>
          <p:nvPr/>
        </p:nvSpPr>
        <p:spPr bwMode="auto">
          <a:xfrm>
            <a:off x="612775" y="5732463"/>
            <a:ext cx="814546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800" b="1" dirty="0">
                <a:solidFill>
                  <a:srgbClr val="3907F1"/>
                </a:solidFill>
                <a:latin typeface="宋体" panose="02010600030101010101" pitchFamily="2" charset="-122"/>
              </a:rPr>
              <a:t>二路归并排序在合并过程中需要与原始记录序列同样数量的存储空间，因此其空间复杂性为</a:t>
            </a:r>
            <a:r>
              <a:rPr kumimoji="1" lang="en-US" altLang="zh-CN" sz="2800" b="1" i="1" dirty="0">
                <a:solidFill>
                  <a:srgbClr val="3907F1"/>
                </a:solidFill>
                <a:latin typeface="Times New Roman" panose="02020603050405020304" pitchFamily="18" charset="0"/>
              </a:rPr>
              <a:t>O</a:t>
            </a:r>
            <a:r>
              <a:rPr kumimoji="1" lang="en-US" altLang="zh-CN" sz="2800" b="1" dirty="0">
                <a:solidFill>
                  <a:srgbClr val="3907F1"/>
                </a:solidFill>
                <a:latin typeface="宋体" panose="02010600030101010101" pitchFamily="2" charset="-122"/>
              </a:rPr>
              <a:t>(</a:t>
            </a:r>
            <a:r>
              <a:rPr kumimoji="1" lang="en-US" altLang="zh-CN" sz="2800" b="1" i="1" dirty="0">
                <a:solidFill>
                  <a:srgbClr val="3907F1"/>
                </a:solidFill>
                <a:latin typeface="Times New Roman" panose="02020603050405020304" pitchFamily="18" charset="0"/>
              </a:rPr>
              <a:t>n</a:t>
            </a:r>
            <a:r>
              <a:rPr kumimoji="1" lang="en-US" altLang="zh-CN" sz="2800" b="1" dirty="0">
                <a:solidFill>
                  <a:srgbClr val="3907F1"/>
                </a:solidFill>
                <a:latin typeface="宋体" panose="02010600030101010101" pitchFamily="2" charset="-122"/>
              </a:rPr>
              <a:t>)</a:t>
            </a:r>
            <a:r>
              <a:rPr kumimoji="1" lang="zh-CN" altLang="en-US" sz="2800" b="1" dirty="0">
                <a:solidFill>
                  <a:srgbClr val="3907F1"/>
                </a:solidFill>
                <a:latin typeface="宋体" panose="02010600030101010101" pitchFamily="2" charset="-122"/>
              </a:rPr>
              <a:t>。</a:t>
            </a:r>
            <a:r>
              <a:rPr kumimoji="1" lang="zh-CN" altLang="en-US" sz="2800" b="1" dirty="0">
                <a:solidFill>
                  <a:srgbClr val="3907F1"/>
                </a:solidFill>
                <a:latin typeface="Times New Roman" panose="02020603050405020304" pitchFamily="18" charset="0"/>
              </a:rPr>
              <a:t> </a:t>
            </a:r>
            <a:endParaRPr kumimoji="1" lang="zh-CN" altLang="en-US" sz="2800" b="1" dirty="0">
              <a:solidFill>
                <a:srgbClr val="3907F1"/>
              </a:solidFill>
              <a:latin typeface="Times New Roman" panose="02020603050405020304" pitchFamily="18" charset="0"/>
            </a:endParaRPr>
          </a:p>
        </p:txBody>
      </p:sp>
      <p:sp>
        <p:nvSpPr>
          <p:cNvPr id="11" name="Rectangle 2"/>
          <p:cNvSpPr>
            <a:spLocks noChangeArrowheads="1"/>
          </p:cNvSpPr>
          <p:nvPr/>
        </p:nvSpPr>
        <p:spPr bwMode="auto">
          <a:xfrm>
            <a:off x="1907704" y="332656"/>
            <a:ext cx="4536504"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a:lnSpc>
                <a:spcPct val="85000"/>
              </a:lnSpc>
              <a:defRPr/>
            </a:pPr>
            <a:r>
              <a:rPr lang="en-US" altLang="zh-CN" sz="4000" b="1" dirty="0" smtClean="0">
                <a:solidFill>
                  <a:schemeClr val="bg1"/>
                </a:solidFill>
                <a:effectLst/>
                <a:latin typeface="黑体" panose="02010609060101010101" pitchFamily="49" charset="-122"/>
                <a:ea typeface="黑体" panose="02010609060101010101" pitchFamily="49" charset="-122"/>
              </a:rPr>
              <a:t>4.3.2  </a:t>
            </a:r>
            <a:r>
              <a:rPr lang="zh-CN" altLang="en-US" sz="4000" b="1" dirty="0" smtClean="0">
                <a:solidFill>
                  <a:schemeClr val="bg1"/>
                </a:solidFill>
                <a:effectLst/>
                <a:latin typeface="黑体" panose="02010609060101010101" pitchFamily="49" charset="-122"/>
                <a:ea typeface="黑体" panose="02010609060101010101" pitchFamily="49" charset="-122"/>
              </a:rPr>
              <a:t>归并</a:t>
            </a:r>
            <a:r>
              <a:rPr lang="en-US" altLang="en-US" sz="4000" b="1" dirty="0" err="1" smtClean="0">
                <a:solidFill>
                  <a:schemeClr val="bg1"/>
                </a:solidFill>
                <a:effectLst/>
                <a:latin typeface="黑体" panose="02010609060101010101" pitchFamily="49" charset="-122"/>
                <a:ea typeface="黑体" panose="02010609060101010101" pitchFamily="49" charset="-122"/>
              </a:rPr>
              <a:t>排序</a:t>
            </a:r>
            <a:endParaRPr lang="en-US" altLang="en-US" sz="4000" b="1" dirty="0" err="1" smtClean="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bldLvl="0" animBg="1"/>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9491" name="文本占位符 319490"/>
          <p:cNvSpPr>
            <a:spLocks noGrp="1"/>
          </p:cNvSpPr>
          <p:nvPr>
            <p:ph type="body" idx="1"/>
          </p:nvPr>
        </p:nvSpPr>
        <p:spPr>
          <a:xfrm>
            <a:off x="294640" y="3225800"/>
            <a:ext cx="4010025" cy="1010920"/>
          </a:xfrm>
        </p:spPr>
        <p:txBody>
          <a:bodyPr/>
          <a:p>
            <a:pPr>
              <a:spcBef>
                <a:spcPct val="0"/>
              </a:spcBef>
              <a:buClrTx/>
              <a:buNone/>
            </a:pPr>
            <a:r>
              <a:rPr lang="zh-CN" altLang="en-US" sz="2400" b="1" dirty="0">
                <a:solidFill>
                  <a:schemeClr val="accent2"/>
                </a:solidFill>
                <a:latin typeface="宋体" panose="02010600030101010101" pitchFamily="2" charset="-122"/>
                <a:ea typeface="宋体" panose="02010600030101010101" pitchFamily="2" charset="-122"/>
              </a:rPr>
              <a:t>例</a:t>
            </a:r>
            <a:r>
              <a:rPr lang="en-US" altLang="zh-CN" sz="2400" b="1">
                <a:solidFill>
                  <a:schemeClr val="accent2"/>
                </a:solidFill>
                <a:latin typeface="宋体" panose="02010600030101010101" pitchFamily="2" charset="-122"/>
                <a:ea typeface="宋体" panose="02010600030101010101" pitchFamily="2" charset="-122"/>
              </a:rPr>
              <a:t>1  </a:t>
            </a:r>
            <a:r>
              <a:rPr lang="zh-CN" altLang="en-US" sz="2400" b="1" dirty="0">
                <a:solidFill>
                  <a:schemeClr val="accent2"/>
                </a:solidFill>
                <a:latin typeface="宋体" panose="02010600030101010101" pitchFamily="2" charset="-122"/>
                <a:ea typeface="宋体" panose="02010600030101010101" pitchFamily="2" charset="-122"/>
              </a:rPr>
              <a:t>阶乘函数</a:t>
            </a:r>
            <a:endParaRPr lang="zh-CN" altLang="en-US" sz="2400" b="1" dirty="0">
              <a:solidFill>
                <a:schemeClr val="accent2"/>
              </a:solidFill>
              <a:latin typeface="宋体" panose="02010600030101010101" pitchFamily="2" charset="-122"/>
              <a:ea typeface="宋体" panose="02010600030101010101" pitchFamily="2" charset="-122"/>
            </a:endParaRPr>
          </a:p>
          <a:p>
            <a:pPr>
              <a:buNone/>
            </a:pPr>
            <a:r>
              <a:rPr lang="zh-CN" altLang="en-US" sz="2400" b="1" dirty="0">
                <a:solidFill>
                  <a:srgbClr val="000000"/>
                </a:solidFill>
                <a:latin typeface="宋体" panose="02010600030101010101" pitchFamily="2" charset="-122"/>
                <a:ea typeface="宋体" panose="02010600030101010101" pitchFamily="2" charset="-122"/>
              </a:rPr>
              <a:t>阶乘函数可递归地定义为：</a:t>
            </a:r>
            <a:endParaRPr lang="zh-CN" altLang="en-US" sz="2400" b="1">
              <a:solidFill>
                <a:srgbClr val="000000"/>
              </a:solidFill>
              <a:latin typeface="宋体" panose="02010600030101010101" pitchFamily="2" charset="-122"/>
              <a:ea typeface="宋体" panose="02010600030101010101" pitchFamily="2" charset="-122"/>
            </a:endParaRPr>
          </a:p>
        </p:txBody>
      </p:sp>
      <p:graphicFrame>
        <p:nvGraphicFramePr>
          <p:cNvPr id="319492" name="对象 319491"/>
          <p:cNvGraphicFramePr/>
          <p:nvPr/>
        </p:nvGraphicFramePr>
        <p:xfrm>
          <a:off x="1195070" y="4587558"/>
          <a:ext cx="3384550" cy="1204912"/>
        </p:xfrm>
        <a:graphic>
          <a:graphicData uri="http://schemas.openxmlformats.org/presentationml/2006/ole">
            <mc:AlternateContent xmlns:mc="http://schemas.openxmlformats.org/markup-compatibility/2006">
              <mc:Choice xmlns:v="urn:schemas-microsoft-com:vml" Requires="v">
                <p:oleObj spid="_x0000_s3089" name="" r:id="rId1" imgW="1282700" imgH="457200" progId="Equation.3">
                  <p:embed/>
                </p:oleObj>
              </mc:Choice>
              <mc:Fallback>
                <p:oleObj name="" r:id="rId1" imgW="1282700" imgH="457200" progId="Equation.3">
                  <p:embed/>
                  <p:pic>
                    <p:nvPicPr>
                      <p:cNvPr id="0" name="图片 3088"/>
                      <p:cNvPicPr/>
                      <p:nvPr/>
                    </p:nvPicPr>
                    <p:blipFill>
                      <a:blip r:embed="rId2"/>
                      <a:stretch>
                        <a:fillRect/>
                      </a:stretch>
                    </p:blipFill>
                    <p:spPr>
                      <a:xfrm>
                        <a:off x="1195070" y="4587558"/>
                        <a:ext cx="3384550" cy="1204912"/>
                      </a:xfrm>
                      <a:prstGeom prst="rect">
                        <a:avLst/>
                      </a:prstGeom>
                      <a:noFill/>
                      <a:ln w="38100">
                        <a:noFill/>
                        <a:miter/>
                      </a:ln>
                    </p:spPr>
                  </p:pic>
                </p:oleObj>
              </mc:Fallback>
            </mc:AlternateContent>
          </a:graphicData>
        </a:graphic>
      </p:graphicFrame>
      <p:sp>
        <p:nvSpPr>
          <p:cNvPr id="319493" name="圆角矩形标注 319492"/>
          <p:cNvSpPr/>
          <p:nvPr/>
        </p:nvSpPr>
        <p:spPr>
          <a:xfrm>
            <a:off x="5137468" y="3722370"/>
            <a:ext cx="1865312" cy="865188"/>
          </a:xfrm>
          <a:prstGeom prst="wedgeRoundRectCallout">
            <a:avLst>
              <a:gd name="adj1" fmla="val -70083"/>
              <a:gd name="adj2" fmla="val 63759"/>
              <a:gd name="adj3" fmla="val 16667"/>
            </a:avLst>
          </a:prstGeom>
          <a:noFill/>
          <a:ln w="6350" cap="flat" cmpd="sng">
            <a:solidFill>
              <a:schemeClr val="hlink"/>
            </a:solidFill>
            <a:prstDash val="solid"/>
            <a:miter/>
            <a:headEnd type="none" w="med" len="med"/>
            <a:tailEnd type="none" w="med" len="med"/>
          </a:ln>
          <a:extLst>
            <a:ext uri="{909E8E84-426E-40DD-AFC4-6F175D3DCCD1}">
              <a14:hiddenFill xmlns:a14="http://schemas.microsoft.com/office/drawing/2010/main">
                <a:solidFill>
                  <a:schemeClr val="hlink"/>
                </a:solidFill>
              </a14:hiddenFill>
            </a:ext>
          </a:extLst>
        </p:spPr>
        <p:txBody>
          <a:bodyPr anchor="ctr"/>
          <a:p>
            <a:pPr>
              <a:buClrTx/>
            </a:pPr>
            <a:r>
              <a:rPr lang="zh-CN" altLang="en-US" sz="2400" b="1" dirty="0">
                <a:solidFill>
                  <a:srgbClr val="CC0099"/>
                </a:solidFill>
                <a:latin typeface="Arial" panose="020B0604020202020204" pitchFamily="34" charset="0"/>
                <a:ea typeface="宋体" panose="02010600030101010101" pitchFamily="2" charset="-122"/>
              </a:rPr>
              <a:t>边界条件</a:t>
            </a:r>
            <a:endParaRPr lang="zh-CN" altLang="en-US" sz="2400" b="1" dirty="0">
              <a:solidFill>
                <a:srgbClr val="CC0099"/>
              </a:solidFill>
              <a:latin typeface="Arial" panose="020B0604020202020204" pitchFamily="34" charset="0"/>
              <a:ea typeface="宋体" panose="02010600030101010101" pitchFamily="2" charset="-122"/>
            </a:endParaRPr>
          </a:p>
        </p:txBody>
      </p:sp>
      <p:sp>
        <p:nvSpPr>
          <p:cNvPr id="319494" name="圆角矩形标注 319493"/>
          <p:cNvSpPr/>
          <p:nvPr/>
        </p:nvSpPr>
        <p:spPr>
          <a:xfrm>
            <a:off x="4841875" y="5737860"/>
            <a:ext cx="1768475" cy="792163"/>
          </a:xfrm>
          <a:prstGeom prst="wedgeRoundRectCallout">
            <a:avLst>
              <a:gd name="adj1" fmla="val -48296"/>
              <a:gd name="adj2" fmla="val -77255"/>
              <a:gd name="adj3" fmla="val 16667"/>
            </a:avLst>
          </a:prstGeom>
          <a:noFill/>
          <a:ln w="6350" cap="flat" cmpd="sng">
            <a:solidFill>
              <a:schemeClr val="hlink"/>
            </a:solidFill>
            <a:prstDash val="solid"/>
            <a:miter/>
            <a:headEnd type="none" w="med" len="med"/>
            <a:tailEnd type="none" w="med" len="med"/>
          </a:ln>
          <a:extLst>
            <a:ext uri="{909E8E84-426E-40DD-AFC4-6F175D3DCCD1}">
              <a14:hiddenFill xmlns:a14="http://schemas.microsoft.com/office/drawing/2010/main">
                <a:solidFill>
                  <a:schemeClr val="hlink"/>
                </a:solidFill>
              </a14:hiddenFill>
            </a:ext>
          </a:extLst>
        </p:spPr>
        <p:txBody>
          <a:bodyPr anchor="ctr"/>
          <a:p>
            <a:pPr>
              <a:buClrTx/>
            </a:pPr>
            <a:r>
              <a:rPr lang="zh-CN" altLang="en-US" sz="2400" b="1" dirty="0">
                <a:solidFill>
                  <a:srgbClr val="CC0099"/>
                </a:solidFill>
                <a:latin typeface="Arial" panose="020B0604020202020204" pitchFamily="34" charset="0"/>
                <a:ea typeface="宋体" panose="02010600030101010101" pitchFamily="2" charset="-122"/>
              </a:rPr>
              <a:t>递归模式</a:t>
            </a:r>
            <a:endParaRPr lang="zh-CN" altLang="en-US" sz="2400" b="1" dirty="0">
              <a:solidFill>
                <a:srgbClr val="CC0099"/>
              </a:solidFill>
              <a:latin typeface="Arial" panose="020B0604020202020204" pitchFamily="34" charset="0"/>
              <a:ea typeface="宋体" panose="02010600030101010101" pitchFamily="2" charset="-122"/>
            </a:endParaRPr>
          </a:p>
        </p:txBody>
      </p:sp>
      <p:sp>
        <p:nvSpPr>
          <p:cNvPr id="26629" name="Text Box 5"/>
          <p:cNvSpPr txBox="1">
            <a:spLocks noChangeArrowheads="1"/>
          </p:cNvSpPr>
          <p:nvPr/>
        </p:nvSpPr>
        <p:spPr bwMode="auto">
          <a:xfrm>
            <a:off x="207010" y="1231583"/>
            <a:ext cx="8153400" cy="168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a:lnSpc>
                <a:spcPct val="90000"/>
              </a:lnSpc>
              <a:spcBef>
                <a:spcPct val="50000"/>
              </a:spcBef>
            </a:pPr>
            <a:r>
              <a:rPr kumimoji="1" lang="zh-CN" altLang="en-US" sz="2800" b="1" dirty="0" smtClean="0">
                <a:solidFill>
                  <a:schemeClr val="tx1"/>
                </a:solidFill>
                <a:latin typeface="宋体" panose="02010600030101010101" pitchFamily="2" charset="-122"/>
                <a:ea typeface="宋体" panose="02010600030101010101" pitchFamily="2" charset="-122"/>
              </a:rPr>
              <a:t>递归</a:t>
            </a:r>
            <a:r>
              <a:rPr kumimoji="1" lang="zh-CN" altLang="en-US" sz="2800" b="1" dirty="0">
                <a:solidFill>
                  <a:schemeClr val="tx1"/>
                </a:solidFill>
                <a:latin typeface="宋体" panose="02010600030101010101" pitchFamily="2" charset="-122"/>
                <a:ea typeface="宋体" panose="02010600030101010101" pitchFamily="2" charset="-122"/>
              </a:rPr>
              <a:t>有两个基本要素：</a:t>
            </a:r>
            <a:endParaRPr kumimoji="1" lang="zh-CN" altLang="en-US" sz="2800" b="1" dirty="0">
              <a:solidFill>
                <a:schemeClr val="tx1"/>
              </a:solidFill>
              <a:latin typeface="宋体" panose="02010600030101010101" pitchFamily="2" charset="-122"/>
              <a:ea typeface="宋体" panose="02010600030101010101" pitchFamily="2" charset="-122"/>
            </a:endParaRPr>
          </a:p>
          <a:p>
            <a:pPr algn="l">
              <a:lnSpc>
                <a:spcPct val="90000"/>
              </a:lnSpc>
              <a:spcBef>
                <a:spcPct val="50000"/>
              </a:spcBef>
            </a:pPr>
            <a:r>
              <a:rPr kumimoji="1" lang="zh-CN" altLang="en-US" sz="2800" b="1" dirty="0">
                <a:solidFill>
                  <a:schemeClr val="tx1"/>
                </a:solidFill>
                <a:latin typeface="宋体" panose="02010600030101010101" pitchFamily="2" charset="-122"/>
                <a:ea typeface="宋体" panose="02010600030101010101" pitchFamily="2" charset="-122"/>
              </a:rPr>
              <a:t>⑴ </a:t>
            </a:r>
            <a:r>
              <a:rPr kumimoji="1" lang="zh-CN" altLang="en-US" sz="2800" b="1" dirty="0">
                <a:solidFill>
                  <a:srgbClr val="CC0099"/>
                </a:solidFill>
                <a:latin typeface="宋体" panose="02010600030101010101" pitchFamily="2" charset="-122"/>
                <a:ea typeface="宋体" panose="02010600030101010101" pitchFamily="2" charset="-122"/>
              </a:rPr>
              <a:t>边界条件</a:t>
            </a:r>
            <a:r>
              <a:rPr kumimoji="1" lang="zh-CN" altLang="en-US" sz="2800" b="1" dirty="0">
                <a:solidFill>
                  <a:schemeClr val="tx1"/>
                </a:solidFill>
                <a:latin typeface="宋体" panose="02010600030101010101" pitchFamily="2" charset="-122"/>
                <a:ea typeface="宋体" panose="02010600030101010101" pitchFamily="2" charset="-122"/>
              </a:rPr>
              <a:t>：确定递归到何时终止；</a:t>
            </a:r>
            <a:endParaRPr kumimoji="1" lang="zh-CN" altLang="en-US" sz="2800" b="1" dirty="0">
              <a:solidFill>
                <a:schemeClr val="tx1"/>
              </a:solidFill>
              <a:latin typeface="宋体" panose="02010600030101010101" pitchFamily="2" charset="-122"/>
              <a:ea typeface="宋体" panose="02010600030101010101" pitchFamily="2" charset="-122"/>
            </a:endParaRPr>
          </a:p>
          <a:p>
            <a:pPr algn="just">
              <a:lnSpc>
                <a:spcPct val="90000"/>
              </a:lnSpc>
              <a:spcBef>
                <a:spcPct val="50000"/>
              </a:spcBef>
            </a:pPr>
            <a:r>
              <a:rPr kumimoji="1" lang="zh-CN" altLang="en-US" sz="2800" b="1" dirty="0">
                <a:solidFill>
                  <a:schemeClr val="tx1"/>
                </a:solidFill>
                <a:latin typeface="宋体" panose="02010600030101010101" pitchFamily="2" charset="-122"/>
                <a:ea typeface="宋体" panose="02010600030101010101" pitchFamily="2" charset="-122"/>
              </a:rPr>
              <a:t>⑵ </a:t>
            </a:r>
            <a:r>
              <a:rPr kumimoji="1" lang="zh-CN" altLang="en-US" sz="2800" b="1" dirty="0">
                <a:solidFill>
                  <a:srgbClr val="CC0099"/>
                </a:solidFill>
                <a:latin typeface="宋体" panose="02010600030101010101" pitchFamily="2" charset="-122"/>
                <a:ea typeface="宋体" panose="02010600030101010101" pitchFamily="2" charset="-122"/>
              </a:rPr>
              <a:t>递归模式</a:t>
            </a:r>
            <a:r>
              <a:rPr kumimoji="1" lang="zh-CN" altLang="en-US" sz="2800" b="1" dirty="0">
                <a:solidFill>
                  <a:schemeClr val="tx1"/>
                </a:solidFill>
                <a:latin typeface="宋体" panose="02010600030101010101" pitchFamily="2" charset="-122"/>
                <a:ea typeface="宋体" panose="02010600030101010101" pitchFamily="2" charset="-122"/>
              </a:rPr>
              <a:t>：大问题是如何分解为小问题的。</a:t>
            </a:r>
            <a:endParaRPr kumimoji="1" lang="zh-CN" altLang="en-US" sz="2800" b="1" dirty="0">
              <a:solidFill>
                <a:schemeClr val="tx1"/>
              </a:solidFill>
              <a:latin typeface="宋体" panose="02010600030101010101" pitchFamily="2" charset="-122"/>
              <a:ea typeface="宋体" panose="02010600030101010101" pitchFamily="2" charset="-122"/>
            </a:endParaRPr>
          </a:p>
        </p:txBody>
      </p:sp>
      <p:sp>
        <p:nvSpPr>
          <p:cNvPr id="6" name="标题 1"/>
          <p:cNvSpPr txBox="1"/>
          <p:nvPr/>
        </p:nvSpPr>
        <p:spPr>
          <a:xfrm>
            <a:off x="456883" y="114052"/>
            <a:ext cx="8229600" cy="707886"/>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defPPr>
              <a:defRPr lang="zh-CN"/>
            </a:defPPr>
            <a:lvl1pPr algn="ctr" eaLnBrk="0" hangingPunct="0">
              <a:spcBef>
                <a:spcPct val="50000"/>
              </a:spcBef>
              <a:defRPr kumimoji="1" sz="4000" b="1">
                <a:solidFill>
                  <a:srgbClr val="A50021"/>
                </a:solidFill>
                <a:latin typeface="黑体" panose="02010609060101010101" pitchFamily="49" charset="-122"/>
                <a:ea typeface="黑体" panose="02010609060101010101" pitchFamily="49" charset="-122"/>
              </a:defRPr>
            </a:lvl1pPr>
            <a:lvl2pPr algn="ctr" eaLnBrk="0" hangingPunct="0">
              <a:defRPr sz="4400">
                <a:solidFill>
                  <a:schemeClr val="tx2"/>
                </a:solidFill>
                <a:latin typeface="Arial" panose="020B0604020202020204" pitchFamily="34" charset="0"/>
              </a:defRPr>
            </a:lvl2pPr>
            <a:lvl3pPr algn="ctr" eaLnBrk="0" hangingPunct="0">
              <a:defRPr sz="4400">
                <a:solidFill>
                  <a:schemeClr val="tx2"/>
                </a:solidFill>
                <a:latin typeface="Arial" panose="020B0604020202020204" pitchFamily="34" charset="0"/>
              </a:defRPr>
            </a:lvl3pPr>
            <a:lvl4pPr algn="ctr" eaLnBrk="0" hangingPunct="0">
              <a:defRPr sz="4400">
                <a:solidFill>
                  <a:schemeClr val="tx2"/>
                </a:solidFill>
                <a:latin typeface="Arial" panose="020B0604020202020204" pitchFamily="34" charset="0"/>
              </a:defRPr>
            </a:lvl4pPr>
            <a:lvl5pPr algn="ctr" eaLnBrk="0" hangingPunct="0">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zh-CN" altLang="en-US" dirty="0">
                <a:solidFill>
                  <a:schemeClr val="bg1"/>
                </a:solidFill>
              </a:rPr>
              <a:t>递归模型</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linds(horizontal)">
                                      <p:cBhvr>
                                        <p:cTn id="7" dur="500"/>
                                        <p:tgtEl>
                                          <p:spTgt spid="266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9">
                                            <p:txEl>
                                              <p:pRg st="1" end="1"/>
                                            </p:txEl>
                                          </p:spTgt>
                                        </p:tgtEl>
                                        <p:attrNameLst>
                                          <p:attrName>style.visibility</p:attrName>
                                        </p:attrNameLst>
                                      </p:cBhvr>
                                      <p:to>
                                        <p:strVal val="visible"/>
                                      </p:to>
                                    </p:set>
                                    <p:animEffect transition="in" filter="blinds(horizontal)">
                                      <p:cBhvr>
                                        <p:cTn id="12" dur="500"/>
                                        <p:tgtEl>
                                          <p:spTgt spid="266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629">
                                            <p:txEl>
                                              <p:pRg st="2" end="2"/>
                                            </p:txEl>
                                          </p:spTgt>
                                        </p:tgtEl>
                                        <p:attrNameLst>
                                          <p:attrName>style.visibility</p:attrName>
                                        </p:attrNameLst>
                                      </p:cBhvr>
                                      <p:to>
                                        <p:strVal val="visible"/>
                                      </p:to>
                                    </p:set>
                                    <p:animEffect transition="in" filter="blinds(horizontal)">
                                      <p:cBhvr>
                                        <p:cTn id="17" dur="500"/>
                                        <p:tgtEl>
                                          <p:spTgt spid="266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9491">
                                            <p:txEl>
                                              <p:pRg st="0" end="0"/>
                                            </p:txEl>
                                          </p:spTgt>
                                        </p:tgtEl>
                                        <p:attrNameLst>
                                          <p:attrName>style.visibility</p:attrName>
                                        </p:attrNameLst>
                                      </p:cBhvr>
                                      <p:to>
                                        <p:strVal val="visible"/>
                                      </p:to>
                                    </p:set>
                                    <p:animEffect transition="in" filter="blinds(horizontal)">
                                      <p:cBhvr>
                                        <p:cTn id="22" dur="500"/>
                                        <p:tgtEl>
                                          <p:spTgt spid="31949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9491">
                                            <p:txEl>
                                              <p:pRg st="1" end="1"/>
                                            </p:txEl>
                                          </p:spTgt>
                                        </p:tgtEl>
                                        <p:attrNameLst>
                                          <p:attrName>style.visibility</p:attrName>
                                        </p:attrNameLst>
                                      </p:cBhvr>
                                      <p:to>
                                        <p:strVal val="visible"/>
                                      </p:to>
                                    </p:set>
                                    <p:animEffect transition="in" filter="blinds(horizontal)">
                                      <p:cBhvr>
                                        <p:cTn id="27" dur="500"/>
                                        <p:tgtEl>
                                          <p:spTgt spid="31949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31949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19493"/>
                                        </p:tgtEl>
                                        <p:attrNameLst>
                                          <p:attrName>style.visibility</p:attrName>
                                        </p:attrNameLst>
                                      </p:cBhvr>
                                      <p:to>
                                        <p:strVal val="visible"/>
                                      </p:to>
                                    </p:set>
                                    <p:animEffect transition="in" filter="blinds(horizontal)">
                                      <p:cBhvr>
                                        <p:cTn id="36" dur="500"/>
                                        <p:tgtEl>
                                          <p:spTgt spid="31949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319494"/>
                                        </p:tgtEl>
                                        <p:attrNameLst>
                                          <p:attrName>style.visibility</p:attrName>
                                        </p:attrNameLst>
                                      </p:cBhvr>
                                      <p:to>
                                        <p:strVal val="visible"/>
                                      </p:to>
                                    </p:set>
                                    <p:anim calcmode="lin" valueType="num">
                                      <p:cBhvr additive="base">
                                        <p:cTn id="41" dur="500" fill="hold"/>
                                        <p:tgtEl>
                                          <p:spTgt spid="319494"/>
                                        </p:tgtEl>
                                        <p:attrNameLst>
                                          <p:attrName>ppt_x</p:attrName>
                                        </p:attrNameLst>
                                      </p:cBhvr>
                                      <p:tavLst>
                                        <p:tav tm="0">
                                          <p:val>
                                            <p:strVal val="1+#ppt_w/2"/>
                                          </p:val>
                                        </p:tav>
                                        <p:tav tm="100000">
                                          <p:val>
                                            <p:strVal val="#ppt_x"/>
                                          </p:val>
                                        </p:tav>
                                      </p:tavLst>
                                    </p:anim>
                                    <p:anim calcmode="lin" valueType="num">
                                      <p:cBhvr additive="base">
                                        <p:cTn id="42" dur="500" fill="hold"/>
                                        <p:tgtEl>
                                          <p:spTgt spid="3194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4" grpId="0" bldLvl="0" animBg="1"/>
      <p:bldP spid="319493" grpId="0" bldLvl="0" animBg="1"/>
      <p:bldP spid="26629" grpId="0" bldLvl="0" animBg="1"/>
      <p:bldP spid="31949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4"/>
          <p:cNvSpPr>
            <a:spLocks noChangeArrowheads="1"/>
          </p:cNvSpPr>
          <p:nvPr/>
        </p:nvSpPr>
        <p:spPr bwMode="auto">
          <a:xfrm>
            <a:off x="1706245" y="229553"/>
            <a:ext cx="6172200" cy="61404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Autofit/>
            <a:flatTx/>
          </a:bodyPr>
          <a:lstStyle/>
          <a:p>
            <a:pPr lvl="0" algn="ctr">
              <a:lnSpc>
                <a:spcPct val="85000"/>
              </a:lnSpc>
              <a:defRPr/>
            </a:pPr>
            <a:r>
              <a:rPr lang="en-US" altLang="zh-CN" sz="4000" b="1" dirty="0" smtClean="0">
                <a:solidFill>
                  <a:schemeClr val="bg1"/>
                </a:solidFill>
                <a:effectLst/>
                <a:latin typeface="黑体" panose="02010609060101010101" pitchFamily="49" charset="-122"/>
                <a:ea typeface="黑体" panose="02010609060101010101" pitchFamily="49" charset="-122"/>
                <a:sym typeface="+mn-ea"/>
              </a:rPr>
              <a:t>4.4  组合问题中的分治法 </a:t>
            </a:r>
            <a:endParaRPr lang="en-US" altLang="zh-CN" sz="4000" b="1" dirty="0" smtClean="0">
              <a:solidFill>
                <a:schemeClr val="bg1"/>
              </a:solidFill>
              <a:effectLst/>
              <a:latin typeface="黑体" panose="02010609060101010101" pitchFamily="49" charset="-122"/>
              <a:ea typeface="黑体" panose="02010609060101010101" pitchFamily="49" charset="-122"/>
              <a:sym typeface="+mn-ea"/>
            </a:endParaRPr>
          </a:p>
        </p:txBody>
      </p:sp>
      <p:sp>
        <p:nvSpPr>
          <p:cNvPr id="45059" name="Text Box 12">
            <a:hlinkClick r:id="" action="ppaction://hlinkshowjump?jump=nextslide"/>
          </p:cNvPr>
          <p:cNvSpPr txBox="1">
            <a:spLocks noChangeArrowheads="1"/>
          </p:cNvSpPr>
          <p:nvPr/>
        </p:nvSpPr>
        <p:spPr bwMode="auto">
          <a:xfrm>
            <a:off x="1331913" y="2757488"/>
            <a:ext cx="7488237"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dirty="0" smtClean="0">
                <a:latin typeface="Times New Roman" panose="02020603050405020304" pitchFamily="18" charset="0"/>
              </a:rPr>
              <a:t>4.4.1  </a:t>
            </a:r>
            <a:r>
              <a:rPr kumimoji="1" lang="zh-CN" altLang="en-US" sz="3200" b="1" dirty="0">
                <a:latin typeface="宋体" panose="02010600030101010101" pitchFamily="2" charset="-122"/>
              </a:rPr>
              <a:t>最大子段和问题</a:t>
            </a:r>
            <a:r>
              <a:rPr kumimoji="1" lang="zh-CN" altLang="en-US" sz="3200" b="1" dirty="0">
                <a:latin typeface="Times New Roman" panose="02020603050405020304" pitchFamily="18" charset="0"/>
              </a:rPr>
              <a:t> </a:t>
            </a:r>
            <a:endParaRPr kumimoji="1" lang="zh-CN" altLang="en-US" sz="2400" dirty="0">
              <a:latin typeface="Times New Roman" panose="02020603050405020304" pitchFamily="18" charset="0"/>
            </a:endParaRPr>
          </a:p>
        </p:txBody>
      </p:sp>
      <p:sp>
        <p:nvSpPr>
          <p:cNvPr id="45060" name="Text Box 2">
            <a:hlinkClick r:id="rId1" action="ppaction://hlinksldjump"/>
          </p:cNvPr>
          <p:cNvSpPr txBox="1">
            <a:spLocks noChangeArrowheads="1"/>
          </p:cNvSpPr>
          <p:nvPr/>
        </p:nvSpPr>
        <p:spPr bwMode="auto">
          <a:xfrm>
            <a:off x="1331913" y="3459163"/>
            <a:ext cx="5449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dirty="0" smtClean="0">
                <a:latin typeface="Times New Roman" panose="02020603050405020304" pitchFamily="18" charset="0"/>
              </a:rPr>
              <a:t>4.4.2  </a:t>
            </a:r>
            <a:r>
              <a:rPr kumimoji="1" lang="zh-CN" altLang="en-US" sz="3200" b="1" dirty="0">
                <a:latin typeface="宋体" panose="02010600030101010101" pitchFamily="2" charset="-122"/>
              </a:rPr>
              <a:t>棋盘覆盖问题</a:t>
            </a:r>
            <a:endParaRPr kumimoji="1" lang="zh-CN" altLang="en-US" sz="3200" b="1" dirty="0">
              <a:latin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Text Box 3"/>
          <p:cNvSpPr txBox="1">
            <a:spLocks noChangeArrowheads="1"/>
          </p:cNvSpPr>
          <p:nvPr/>
        </p:nvSpPr>
        <p:spPr bwMode="auto">
          <a:xfrm>
            <a:off x="611188" y="1628775"/>
            <a:ext cx="7921625" cy="1383665"/>
          </a:xfrm>
          <a:prstGeom prst="rect">
            <a:avLst/>
          </a:prstGeom>
          <a:noFill/>
          <a:ln w="9525">
            <a:noFill/>
            <a:miter lim="800000"/>
          </a:ln>
          <a:effectLst/>
        </p:spPr>
        <p:txBody>
          <a:bodyPr>
            <a:spAutoFit/>
          </a:bodyPr>
          <a:lstStyle/>
          <a:p>
            <a:pPr>
              <a:lnSpc>
                <a:spcPct val="150000"/>
              </a:lnSpc>
              <a:spcBef>
                <a:spcPct val="50000"/>
              </a:spcBef>
            </a:pPr>
            <a:r>
              <a:rPr lang="zh-CN" altLang="en-US" sz="2800" b="1" dirty="0">
                <a:latin typeface="+mn-ea"/>
                <a:ea typeface="+mn-ea"/>
              </a:rPr>
              <a:t>　　在第</a:t>
            </a:r>
            <a:r>
              <a:rPr lang="en-US" altLang="zh-CN" sz="2800" b="1" dirty="0">
                <a:latin typeface="+mn-ea"/>
                <a:ea typeface="+mn-ea"/>
              </a:rPr>
              <a:t>3</a:t>
            </a:r>
            <a:r>
              <a:rPr lang="zh-CN" altLang="en-US" sz="2800" b="1" dirty="0">
                <a:latin typeface="+mn-ea"/>
                <a:ea typeface="+mn-ea"/>
              </a:rPr>
              <a:t>章中介绍过采用穷举法求解最大连续子段和问题的</a:t>
            </a:r>
            <a:r>
              <a:rPr lang="en-US" sz="2800" b="1" dirty="0">
                <a:latin typeface="+mn-ea"/>
                <a:ea typeface="+mn-ea"/>
              </a:rPr>
              <a:t>2</a:t>
            </a:r>
            <a:r>
              <a:rPr lang="zh-CN" altLang="en-US" sz="2800" b="1" dirty="0">
                <a:latin typeface="+mn-ea"/>
                <a:ea typeface="+mn-ea"/>
              </a:rPr>
              <a:t>个算法，这里采用分治法思想求解。</a:t>
            </a:r>
            <a:endParaRPr lang="zh-CN" altLang="en-US" sz="2800" b="1" dirty="0">
              <a:latin typeface="+mn-ea"/>
              <a:ea typeface="+mn-ea"/>
            </a:endParaRPr>
          </a:p>
        </p:txBody>
      </p:sp>
      <p:sp>
        <p:nvSpPr>
          <p:cNvPr id="3" name="Text Box 7"/>
          <p:cNvSpPr>
            <a:spLocks noChangeArrowheads="1"/>
          </p:cNvSpPr>
          <p:nvPr/>
        </p:nvSpPr>
        <p:spPr bwMode="auto">
          <a:xfrm>
            <a:off x="1155700" y="211138"/>
            <a:ext cx="7454900" cy="61404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Autofit/>
            <a:flatTx/>
          </a:bodyPr>
          <a:lstStyle/>
          <a:p>
            <a:pPr lvl="0" algn="ctr">
              <a:lnSpc>
                <a:spcPct val="85000"/>
              </a:lnSpc>
              <a:defRPr/>
            </a:pPr>
            <a:r>
              <a:rPr lang="en-US" altLang="zh-CN" sz="4000" b="1" dirty="0" smtClean="0">
                <a:solidFill>
                  <a:schemeClr val="bg1"/>
                </a:solidFill>
                <a:effectLst/>
                <a:latin typeface="黑体" panose="02010609060101010101" pitchFamily="49" charset="-122"/>
                <a:ea typeface="黑体" panose="02010609060101010101" pitchFamily="49" charset="-122"/>
                <a:sym typeface="+mn-ea"/>
              </a:rPr>
              <a:t>4.4.1最大（连续）子段和问题 </a:t>
            </a:r>
            <a:endParaRPr lang="en-US" altLang="zh-CN" sz="4000" b="1" dirty="0" smtClean="0">
              <a:solidFill>
                <a:schemeClr val="bg1"/>
              </a:solidFill>
              <a:effectLst/>
              <a:latin typeface="黑体" panose="02010609060101010101" pitchFamily="49" charset="-122"/>
              <a:ea typeface="黑体" panose="02010609060101010101" pitchFamily="49" charset="-122"/>
              <a:sym typeface="+mn-ea"/>
            </a:endParaRPr>
          </a:p>
        </p:txBody>
      </p:sp>
      <p:sp>
        <p:nvSpPr>
          <p:cNvPr id="2" name="矩形 1"/>
          <p:cNvSpPr>
            <a:spLocks noChangeArrowheads="1"/>
          </p:cNvSpPr>
          <p:nvPr/>
        </p:nvSpPr>
        <p:spPr bwMode="auto">
          <a:xfrm>
            <a:off x="2405698" y="3681413"/>
            <a:ext cx="32353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en-US" altLang="zh-CN" sz="2800" b="1">
                <a:solidFill>
                  <a:srgbClr val="000000"/>
                </a:solidFill>
              </a:rPr>
              <a:t> </a:t>
            </a:r>
            <a:r>
              <a:rPr lang="en-US" altLang="zh-CN" sz="2800" b="1" i="1">
                <a:solidFill>
                  <a:srgbClr val="000000"/>
                </a:solidFill>
              </a:rPr>
              <a:t>T</a:t>
            </a:r>
            <a:r>
              <a:rPr lang="en-US" altLang="zh-CN" sz="2800" b="1">
                <a:solidFill>
                  <a:srgbClr val="000000"/>
                </a:solidFill>
              </a:rPr>
              <a:t>( </a:t>
            </a:r>
            <a:r>
              <a:rPr lang="en-US" altLang="zh-CN" sz="2800" b="1" i="1">
                <a:solidFill>
                  <a:srgbClr val="000000"/>
                </a:solidFill>
              </a:rPr>
              <a:t>n </a:t>
            </a:r>
            <a:r>
              <a:rPr lang="en-US" altLang="zh-CN" sz="2800" b="1">
                <a:solidFill>
                  <a:srgbClr val="000000"/>
                </a:solidFill>
              </a:rPr>
              <a:t>) = O( </a:t>
            </a:r>
            <a:r>
              <a:rPr lang="en-US" altLang="zh-CN" sz="2800" b="1" i="1">
                <a:solidFill>
                  <a:srgbClr val="000000"/>
                </a:solidFill>
              </a:rPr>
              <a:t>nlogn </a:t>
            </a:r>
            <a:r>
              <a:rPr lang="en-US" altLang="zh-CN" sz="2800" b="1">
                <a:solidFill>
                  <a:srgbClr val="000000"/>
                </a:solidFill>
              </a:rPr>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clickPar">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7"/>
          <p:cNvSpPr txBox="1">
            <a:spLocks noChangeArrowheads="1"/>
          </p:cNvSpPr>
          <p:nvPr/>
        </p:nvSpPr>
        <p:spPr bwMode="auto">
          <a:xfrm>
            <a:off x="634093" y="263793"/>
            <a:ext cx="853561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kumimoji="1" lang="en-US" altLang="zh-CN" sz="3600" b="1" dirty="0" smtClean="0">
                <a:solidFill>
                  <a:schemeClr val="bg1"/>
                </a:solidFill>
                <a:latin typeface="黑体" panose="02010609060101010101" pitchFamily="49" charset="-122"/>
                <a:ea typeface="黑体" panose="02010609060101010101" pitchFamily="49" charset="-122"/>
              </a:rPr>
              <a:t>4.4.1</a:t>
            </a:r>
            <a:r>
              <a:rPr kumimoji="1" lang="zh-CN" altLang="en-US" sz="3600" b="1" dirty="0" smtClean="0">
                <a:solidFill>
                  <a:schemeClr val="bg1"/>
                </a:solidFill>
                <a:latin typeface="黑体" panose="02010609060101010101" pitchFamily="49" charset="-122"/>
                <a:ea typeface="黑体" panose="02010609060101010101" pitchFamily="49" charset="-122"/>
              </a:rPr>
              <a:t>最大</a:t>
            </a:r>
            <a:r>
              <a:rPr kumimoji="1" lang="zh-CN" altLang="en-US" sz="3600" b="1" dirty="0">
                <a:solidFill>
                  <a:schemeClr val="bg1"/>
                </a:solidFill>
                <a:latin typeface="黑体" panose="02010609060101010101" pitchFamily="49" charset="-122"/>
                <a:ea typeface="黑体" panose="02010609060101010101" pitchFamily="49" charset="-122"/>
              </a:rPr>
              <a:t>子段和问题的分治策略</a:t>
            </a:r>
            <a:endParaRPr kumimoji="1" lang="zh-CN" altLang="en-US" sz="3600" b="1" dirty="0">
              <a:solidFill>
                <a:schemeClr val="bg1"/>
              </a:solidFill>
              <a:latin typeface="黑体" panose="02010609060101010101" pitchFamily="49" charset="-122"/>
              <a:ea typeface="黑体" panose="02010609060101010101" pitchFamily="49" charset="-122"/>
            </a:endParaRPr>
          </a:p>
        </p:txBody>
      </p:sp>
      <p:sp>
        <p:nvSpPr>
          <p:cNvPr id="50179" name="Rectangle 9"/>
          <p:cNvSpPr>
            <a:spLocks noChangeArrowheads="1"/>
          </p:cNvSpPr>
          <p:nvPr/>
        </p:nvSpPr>
        <p:spPr bwMode="auto">
          <a:xfrm>
            <a:off x="4386263" y="3243263"/>
            <a:ext cx="91440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b="1"/>
          </a:p>
        </p:txBody>
      </p:sp>
      <p:sp>
        <p:nvSpPr>
          <p:cNvPr id="50181" name="Text Box 12"/>
          <p:cNvSpPr txBox="1">
            <a:spLocks noChangeArrowheads="1"/>
          </p:cNvSpPr>
          <p:nvPr/>
        </p:nvSpPr>
        <p:spPr bwMode="auto">
          <a:xfrm>
            <a:off x="107950" y="1598613"/>
            <a:ext cx="8697913" cy="120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宋体" panose="02010600030101010101" pitchFamily="2" charset="-122"/>
              </a:rPr>
              <a:t>（</a:t>
            </a:r>
            <a:r>
              <a:rPr kumimoji="1" lang="en-US" altLang="zh-CN" sz="2400" b="1" dirty="0">
                <a:latin typeface="Times New Roman" panose="02020603050405020304" pitchFamily="18" charset="0"/>
              </a:rPr>
              <a:t>1</a:t>
            </a:r>
            <a:r>
              <a:rPr kumimoji="1" lang="zh-CN" altLang="en-US" sz="2400" b="1" dirty="0">
                <a:latin typeface="宋体" panose="02010600030101010101" pitchFamily="2" charset="-122"/>
              </a:rPr>
              <a:t>）</a:t>
            </a:r>
            <a:r>
              <a:rPr kumimoji="1" lang="zh-CN" altLang="en-US" sz="2400" b="1" dirty="0">
                <a:solidFill>
                  <a:srgbClr val="CC0099"/>
                </a:solidFill>
                <a:latin typeface="宋体" panose="02010600030101010101" pitchFamily="2" charset="-122"/>
              </a:rPr>
              <a:t>划分</a:t>
            </a:r>
            <a:r>
              <a:rPr kumimoji="1" lang="zh-CN" altLang="en-US" sz="2400" b="1" dirty="0">
                <a:latin typeface="宋体" panose="02010600030101010101" pitchFamily="2" charset="-122"/>
              </a:rPr>
              <a:t>：按照平衡子问题的原则，将序列</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a</a:t>
            </a:r>
            <a:r>
              <a:rPr kumimoji="1" lang="en-US" altLang="zh-CN" sz="2400" b="1" baseline="-30000" dirty="0">
                <a:latin typeface="Times New Roman" panose="02020603050405020304" pitchFamily="18" charset="0"/>
              </a:rPr>
              <a:t>1</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a</a:t>
            </a:r>
            <a:r>
              <a:rPr kumimoji="1" lang="en-US" altLang="zh-CN" sz="2400" b="1" baseline="-30000" dirty="0">
                <a:latin typeface="Times New Roman" panose="02020603050405020304" pitchFamily="18" charset="0"/>
              </a:rPr>
              <a:t>2</a:t>
            </a:r>
            <a:r>
              <a:rPr kumimoji="1" lang="en-US" altLang="zh-CN" sz="2400" b="1" dirty="0">
                <a:latin typeface="Times New Roman" panose="02020603050405020304" pitchFamily="18" charset="0"/>
              </a:rPr>
              <a:t>, …, </a:t>
            </a:r>
            <a:r>
              <a:rPr kumimoji="1" lang="en-US" altLang="zh-CN" sz="2400" b="1" i="1" dirty="0">
                <a:latin typeface="Times New Roman" panose="02020603050405020304" pitchFamily="18" charset="0"/>
              </a:rPr>
              <a:t>a</a:t>
            </a:r>
            <a:r>
              <a:rPr kumimoji="1" lang="en-US" altLang="zh-CN" sz="2400" b="1" i="1" baseline="-30000" dirty="0">
                <a:latin typeface="Times New Roman" panose="02020603050405020304" pitchFamily="18" charset="0"/>
              </a:rPr>
              <a:t>n</a:t>
            </a:r>
            <a:r>
              <a:rPr kumimoji="1" lang="en-US" altLang="zh-CN" sz="2400" b="1" dirty="0">
                <a:latin typeface="Times New Roman" panose="02020603050405020304" pitchFamily="18" charset="0"/>
              </a:rPr>
              <a:t>)</a:t>
            </a:r>
            <a:r>
              <a:rPr kumimoji="1" lang="zh-CN" altLang="en-US" sz="2400" b="1" dirty="0">
                <a:latin typeface="宋体" panose="02010600030101010101" pitchFamily="2" charset="-122"/>
              </a:rPr>
              <a:t>划分成长度相同的两个子序列</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a</a:t>
            </a:r>
            <a:r>
              <a:rPr kumimoji="1" lang="en-US" altLang="zh-CN" sz="2400" b="1" baseline="-30000" dirty="0">
                <a:latin typeface="Times New Roman" panose="02020603050405020304" pitchFamily="18" charset="0"/>
              </a:rPr>
              <a:t>1</a:t>
            </a:r>
            <a:r>
              <a:rPr kumimoji="1" lang="en-US" altLang="zh-CN" sz="2400" b="1" dirty="0">
                <a:latin typeface="Times New Roman" panose="02020603050405020304" pitchFamily="18" charset="0"/>
              </a:rPr>
              <a:t>, …, </a:t>
            </a:r>
            <a:r>
              <a:rPr kumimoji="1" lang="en-US" altLang="zh-CN" sz="2400" b="1" i="1" dirty="0">
                <a:latin typeface="Times New Roman" panose="02020603050405020304" pitchFamily="18" charset="0"/>
              </a:rPr>
              <a:t>a      </a:t>
            </a:r>
            <a:r>
              <a:rPr kumimoji="1" lang="en-US" altLang="zh-CN" sz="2400" b="1" dirty="0">
                <a:latin typeface="Times New Roman" panose="02020603050405020304" pitchFamily="18" charset="0"/>
              </a:rPr>
              <a:t>)</a:t>
            </a:r>
            <a:r>
              <a:rPr kumimoji="1" lang="zh-CN" altLang="en-US" sz="2400" b="1" dirty="0">
                <a:latin typeface="宋体" panose="02010600030101010101" pitchFamily="2" charset="-122"/>
              </a:rPr>
              <a:t>和</a:t>
            </a:r>
            <a:r>
              <a:rPr kumimoji="1" lang="en-US" altLang="zh-CN" sz="2400" b="1" dirty="0">
                <a:latin typeface="Times New Roman" panose="02020603050405020304" pitchFamily="18" charset="0"/>
              </a:rPr>
              <a:t>(</a:t>
            </a:r>
            <a:r>
              <a:rPr kumimoji="1" lang="en-US" altLang="zh-CN" sz="2400" b="1" i="1" dirty="0">
                <a:latin typeface="Times New Roman" panose="02020603050405020304" pitchFamily="18" charset="0"/>
              </a:rPr>
              <a:t>a        </a:t>
            </a:r>
            <a:r>
              <a:rPr kumimoji="1" lang="zh-CN" altLang="en-US" sz="2400" b="1" baseline="-30000" dirty="0">
                <a:latin typeface="宋体" panose="02010600030101010101" pitchFamily="2" charset="-122"/>
              </a:rPr>
              <a:t>＋</a:t>
            </a:r>
            <a:r>
              <a:rPr kumimoji="1" lang="en-US" altLang="zh-CN" sz="2400" b="1" baseline="-30000" dirty="0">
                <a:latin typeface="Times New Roman" panose="02020603050405020304" pitchFamily="18" charset="0"/>
              </a:rPr>
              <a:t>1</a:t>
            </a:r>
            <a:r>
              <a:rPr kumimoji="1" lang="en-US" altLang="zh-CN" sz="2400" b="1" dirty="0">
                <a:latin typeface="Times New Roman" panose="02020603050405020304" pitchFamily="18" charset="0"/>
              </a:rPr>
              <a:t>,</a:t>
            </a:r>
            <a:r>
              <a:rPr kumimoji="1" lang="en-US" altLang="zh-CN" sz="2400" b="1" baseline="-30000" dirty="0">
                <a:latin typeface="Times New Roman" panose="02020603050405020304" pitchFamily="18" charset="0"/>
              </a:rPr>
              <a:t> </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a</a:t>
            </a:r>
            <a:r>
              <a:rPr kumimoji="1" lang="en-US" altLang="zh-CN" sz="2400" b="1" i="1" baseline="-30000" dirty="0">
                <a:latin typeface="Times New Roman" panose="02020603050405020304" pitchFamily="18" charset="0"/>
              </a:rPr>
              <a:t>n</a:t>
            </a:r>
            <a:r>
              <a:rPr kumimoji="1" lang="en-US" altLang="zh-CN" sz="2400" b="1" dirty="0">
                <a:latin typeface="Times New Roman" panose="02020603050405020304" pitchFamily="18" charset="0"/>
              </a:rPr>
              <a:t>)</a:t>
            </a:r>
            <a:r>
              <a:rPr kumimoji="1" lang="zh-CN" altLang="en-US" sz="2400" b="1" dirty="0">
                <a:latin typeface="宋体" panose="02010600030101010101" pitchFamily="2" charset="-122"/>
              </a:rPr>
              <a:t>，则会出现以下三种情况：</a:t>
            </a:r>
            <a:r>
              <a:rPr kumimoji="1" lang="zh-CN" altLang="en-US" sz="2400" b="1" dirty="0">
                <a:latin typeface="Times New Roman" panose="02020603050405020304" pitchFamily="18" charset="0"/>
              </a:rPr>
              <a:t> </a:t>
            </a:r>
            <a:endParaRPr kumimoji="1" lang="zh-CN" altLang="en-US" sz="2400" b="1" dirty="0">
              <a:latin typeface="Times New Roman" panose="02020603050405020304" pitchFamily="18" charset="0"/>
            </a:endParaRPr>
          </a:p>
        </p:txBody>
      </p:sp>
      <p:graphicFrame>
        <p:nvGraphicFramePr>
          <p:cNvPr id="50182" name="Object 13"/>
          <p:cNvGraphicFramePr>
            <a:graphicFrameLocks noChangeAspect="1"/>
          </p:cNvGraphicFramePr>
          <p:nvPr/>
        </p:nvGraphicFramePr>
        <p:xfrm>
          <a:off x="4654550" y="2166938"/>
          <a:ext cx="495300" cy="288925"/>
        </p:xfrm>
        <a:graphic>
          <a:graphicData uri="http://schemas.openxmlformats.org/presentationml/2006/ole">
            <mc:AlternateContent xmlns:mc="http://schemas.openxmlformats.org/markup-compatibility/2006">
              <mc:Choice xmlns:v="urn:schemas-microsoft-com:vml" Requires="v">
                <p:oleObj spid="_x0000_s50448" name="" r:id="rId1" imgW="368300" imgH="228600" progId="Equation.3">
                  <p:embed/>
                </p:oleObj>
              </mc:Choice>
              <mc:Fallback>
                <p:oleObj name="" r:id="rId1" imgW="368300" imgH="228600" progId="Equation.3">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4550" y="2166938"/>
                        <a:ext cx="4953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3" name="Object 15"/>
          <p:cNvGraphicFramePr>
            <a:graphicFrameLocks noChangeAspect="1"/>
          </p:cNvGraphicFramePr>
          <p:nvPr/>
        </p:nvGraphicFramePr>
        <p:xfrm>
          <a:off x="5816600" y="2168525"/>
          <a:ext cx="495300" cy="304800"/>
        </p:xfrm>
        <a:graphic>
          <a:graphicData uri="http://schemas.openxmlformats.org/presentationml/2006/ole">
            <mc:AlternateContent xmlns:mc="http://schemas.openxmlformats.org/markup-compatibility/2006">
              <mc:Choice xmlns:v="urn:schemas-microsoft-com:vml" Requires="v">
                <p:oleObj spid="_x0000_s50449" name="公式" r:id="rId3" imgW="368300" imgH="241300" progId="Equation.3">
                  <p:embed/>
                </p:oleObj>
              </mc:Choice>
              <mc:Fallback>
                <p:oleObj name="公式" r:id="rId3" imgW="368300" imgH="2413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6600" y="2168525"/>
                        <a:ext cx="495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5" name="Text Box 2"/>
          <p:cNvSpPr txBox="1">
            <a:spLocks noChangeArrowheads="1"/>
          </p:cNvSpPr>
          <p:nvPr/>
        </p:nvSpPr>
        <p:spPr bwMode="auto">
          <a:xfrm>
            <a:off x="250825" y="3033713"/>
            <a:ext cx="8602663" cy="2124075"/>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400" b="1">
                <a:latin typeface="Times New Roman" panose="02020603050405020304" pitchFamily="18" charset="0"/>
              </a:rPr>
              <a:t>①</a:t>
            </a:r>
            <a:r>
              <a:rPr kumimoji="1" lang="en-US" altLang="zh-CN" sz="2400" b="1" i="1">
                <a:latin typeface="Times New Roman" panose="02020603050405020304" pitchFamily="18" charset="0"/>
              </a:rPr>
              <a:t> a</a:t>
            </a:r>
            <a:r>
              <a:rPr kumimoji="1" lang="en-US" altLang="zh-CN" sz="2400" b="1" baseline="-30000">
                <a:latin typeface="Times New Roman" panose="02020603050405020304" pitchFamily="18" charset="0"/>
              </a:rPr>
              <a:t>1</a:t>
            </a:r>
            <a:r>
              <a:rPr kumimoji="1" lang="en-US" altLang="zh-CN" sz="2400" b="1">
                <a:latin typeface="Times New Roman" panose="02020603050405020304" pitchFamily="18" charset="0"/>
              </a:rPr>
              <a:t>, …, </a:t>
            </a:r>
            <a:r>
              <a:rPr kumimoji="1" lang="en-US" altLang="zh-CN" sz="2400" b="1" i="1">
                <a:latin typeface="Times New Roman" panose="02020603050405020304" pitchFamily="18" charset="0"/>
              </a:rPr>
              <a:t>a</a:t>
            </a:r>
            <a:r>
              <a:rPr kumimoji="1" lang="en-US" altLang="zh-CN" sz="2400" b="1" i="1" baseline="-30000">
                <a:latin typeface="Times New Roman" panose="02020603050405020304" pitchFamily="18" charset="0"/>
              </a:rPr>
              <a:t>n</a:t>
            </a:r>
            <a:r>
              <a:rPr kumimoji="1" lang="zh-CN" altLang="en-US" sz="2400" b="1">
                <a:latin typeface="Times New Roman" panose="02020603050405020304" pitchFamily="18" charset="0"/>
              </a:rPr>
              <a:t>的最大子段和＝</a:t>
            </a:r>
            <a:r>
              <a:rPr kumimoji="1" lang="en-US" altLang="zh-CN" sz="2400" b="1" i="1">
                <a:latin typeface="Times New Roman" panose="02020603050405020304" pitchFamily="18" charset="0"/>
              </a:rPr>
              <a:t>a</a:t>
            </a:r>
            <a:r>
              <a:rPr kumimoji="1" lang="en-US" altLang="zh-CN" sz="2400" b="1" baseline="-30000">
                <a:latin typeface="Times New Roman" panose="02020603050405020304" pitchFamily="18" charset="0"/>
              </a:rPr>
              <a:t>1</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a      </a:t>
            </a:r>
            <a:r>
              <a:rPr kumimoji="1" lang="zh-CN" altLang="en-US" sz="2400" b="1">
                <a:latin typeface="Times New Roman" panose="02020603050405020304" pitchFamily="18" charset="0"/>
              </a:rPr>
              <a:t>的最大子段和；</a:t>
            </a:r>
            <a:endParaRPr kumimoji="1" lang="zh-CN" altLang="en-US" sz="2400" b="1">
              <a:latin typeface="Times New Roman" panose="02020603050405020304" pitchFamily="18" charset="0"/>
            </a:endParaRPr>
          </a:p>
          <a:p>
            <a:pPr algn="just" eaLnBrk="1" hangingPunct="1">
              <a:spcBef>
                <a:spcPct val="50000"/>
              </a:spcBef>
            </a:pPr>
            <a:r>
              <a:rPr kumimoji="1" lang="zh-CN" altLang="en-US" sz="2400" b="1">
                <a:latin typeface="Times New Roman" panose="02020603050405020304" pitchFamily="18" charset="0"/>
              </a:rPr>
              <a:t>②</a:t>
            </a:r>
            <a:r>
              <a:rPr kumimoji="1" lang="zh-CN" altLang="en-US" sz="2400" b="1" i="1">
                <a:latin typeface="Times New Roman" panose="02020603050405020304" pitchFamily="18" charset="0"/>
              </a:rPr>
              <a:t> </a:t>
            </a:r>
            <a:r>
              <a:rPr kumimoji="1" lang="en-US" altLang="zh-CN" sz="2400" b="1" i="1">
                <a:latin typeface="Times New Roman" panose="02020603050405020304" pitchFamily="18" charset="0"/>
              </a:rPr>
              <a:t>a</a:t>
            </a:r>
            <a:r>
              <a:rPr kumimoji="1" lang="en-US" altLang="zh-CN" sz="2400" b="1" baseline="-30000">
                <a:latin typeface="Times New Roman" panose="02020603050405020304" pitchFamily="18" charset="0"/>
              </a:rPr>
              <a:t>1</a:t>
            </a:r>
            <a:r>
              <a:rPr kumimoji="1" lang="en-US" altLang="zh-CN" sz="2400" b="1">
                <a:latin typeface="Times New Roman" panose="02020603050405020304" pitchFamily="18" charset="0"/>
              </a:rPr>
              <a:t>, …, </a:t>
            </a:r>
            <a:r>
              <a:rPr kumimoji="1" lang="en-US" altLang="zh-CN" sz="2400" b="1" i="1">
                <a:latin typeface="Times New Roman" panose="02020603050405020304" pitchFamily="18" charset="0"/>
              </a:rPr>
              <a:t>a</a:t>
            </a:r>
            <a:r>
              <a:rPr kumimoji="1" lang="en-US" altLang="zh-CN" sz="2400" b="1" i="1" baseline="-30000">
                <a:latin typeface="Times New Roman" panose="02020603050405020304" pitchFamily="18" charset="0"/>
              </a:rPr>
              <a:t>n</a:t>
            </a:r>
            <a:r>
              <a:rPr kumimoji="1" lang="zh-CN" altLang="en-US" sz="2400" b="1">
                <a:latin typeface="Times New Roman" panose="02020603050405020304" pitchFamily="18" charset="0"/>
              </a:rPr>
              <a:t>的最大子段和＝</a:t>
            </a:r>
            <a:r>
              <a:rPr kumimoji="1" lang="en-US" altLang="zh-CN" sz="2400" b="1" i="1">
                <a:latin typeface="Times New Roman" panose="02020603050405020304" pitchFamily="18" charset="0"/>
              </a:rPr>
              <a:t>a     </a:t>
            </a:r>
            <a:r>
              <a:rPr kumimoji="1" lang="zh-CN" altLang="en-US" sz="2400" b="1" baseline="-30000">
                <a:latin typeface="Times New Roman" panose="02020603050405020304" pitchFamily="18" charset="0"/>
              </a:rPr>
              <a:t>＋</a:t>
            </a:r>
            <a:r>
              <a:rPr kumimoji="1" lang="en-US" altLang="zh-CN" sz="2400" b="1" baseline="-30000">
                <a:latin typeface="Times New Roman" panose="02020603050405020304" pitchFamily="18" charset="0"/>
              </a:rPr>
              <a:t>1</a:t>
            </a:r>
            <a:r>
              <a:rPr kumimoji="1" lang="en-US" altLang="zh-CN" sz="2400" b="1">
                <a:latin typeface="Times New Roman" panose="02020603050405020304" pitchFamily="18" charset="0"/>
              </a:rPr>
              <a:t>,</a:t>
            </a:r>
            <a:r>
              <a:rPr kumimoji="1" lang="en-US" altLang="zh-CN" sz="2400" b="1" baseline="-30000">
                <a:latin typeface="Times New Roman" panose="02020603050405020304" pitchFamily="18" charset="0"/>
              </a:rPr>
              <a:t> </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a</a:t>
            </a:r>
            <a:r>
              <a:rPr kumimoji="1" lang="en-US" altLang="zh-CN" sz="2400" b="1" i="1" baseline="-30000">
                <a:latin typeface="Times New Roman" panose="02020603050405020304" pitchFamily="18" charset="0"/>
              </a:rPr>
              <a:t>n</a:t>
            </a:r>
            <a:r>
              <a:rPr kumimoji="1" lang="zh-CN" altLang="en-US" sz="2400" b="1">
                <a:latin typeface="Times New Roman" panose="02020603050405020304" pitchFamily="18" charset="0"/>
              </a:rPr>
              <a:t>的最大子段和；</a:t>
            </a:r>
            <a:endParaRPr kumimoji="1" lang="zh-CN" altLang="en-US" sz="2400" b="1">
              <a:latin typeface="Times New Roman" panose="02020603050405020304" pitchFamily="18" charset="0"/>
            </a:endParaRPr>
          </a:p>
          <a:p>
            <a:pPr algn="just" eaLnBrk="1" hangingPunct="1">
              <a:spcBef>
                <a:spcPct val="50000"/>
              </a:spcBef>
            </a:pPr>
            <a:r>
              <a:rPr kumimoji="1" lang="zh-CN" altLang="en-US" sz="2400" b="1">
                <a:latin typeface="Times New Roman" panose="02020603050405020304" pitchFamily="18" charset="0"/>
              </a:rPr>
              <a:t>③</a:t>
            </a:r>
            <a:r>
              <a:rPr kumimoji="1" lang="zh-CN" altLang="en-US" sz="2400" b="1" i="1">
                <a:latin typeface="Times New Roman" panose="02020603050405020304" pitchFamily="18" charset="0"/>
              </a:rPr>
              <a:t> </a:t>
            </a:r>
            <a:r>
              <a:rPr kumimoji="1" lang="en-US" altLang="zh-CN" sz="2400" b="1" i="1">
                <a:latin typeface="Times New Roman" panose="02020603050405020304" pitchFamily="18" charset="0"/>
              </a:rPr>
              <a:t>a</a:t>
            </a:r>
            <a:r>
              <a:rPr kumimoji="1" lang="en-US" altLang="zh-CN" sz="2400" b="1" baseline="-30000">
                <a:latin typeface="Times New Roman" panose="02020603050405020304" pitchFamily="18" charset="0"/>
              </a:rPr>
              <a:t>1</a:t>
            </a:r>
            <a:r>
              <a:rPr kumimoji="1" lang="en-US" altLang="zh-CN" sz="2400" b="1">
                <a:latin typeface="Times New Roman" panose="02020603050405020304" pitchFamily="18" charset="0"/>
              </a:rPr>
              <a:t>, …, </a:t>
            </a:r>
            <a:r>
              <a:rPr kumimoji="1" lang="en-US" altLang="zh-CN" sz="2400" b="1" i="1">
                <a:latin typeface="Times New Roman" panose="02020603050405020304" pitchFamily="18" charset="0"/>
              </a:rPr>
              <a:t>a</a:t>
            </a:r>
            <a:r>
              <a:rPr kumimoji="1" lang="en-US" altLang="zh-CN" sz="2400" b="1" i="1" baseline="-30000">
                <a:latin typeface="Times New Roman" panose="02020603050405020304" pitchFamily="18" charset="0"/>
              </a:rPr>
              <a:t>n</a:t>
            </a:r>
            <a:r>
              <a:rPr kumimoji="1" lang="zh-CN" altLang="en-US" sz="2400" b="1">
                <a:latin typeface="Times New Roman" panose="02020603050405020304" pitchFamily="18" charset="0"/>
              </a:rPr>
              <a:t>的最大子段和＝             ，且     </a:t>
            </a:r>
            <a:endParaRPr kumimoji="1" lang="zh-CN" altLang="en-US" sz="2400" b="1">
              <a:latin typeface="Times New Roman" panose="02020603050405020304" pitchFamily="18" charset="0"/>
            </a:endParaRPr>
          </a:p>
          <a:p>
            <a:pPr eaLnBrk="1" hangingPunct="1">
              <a:spcBef>
                <a:spcPct val="50000"/>
              </a:spcBef>
            </a:pPr>
            <a:endParaRPr kumimoji="1" lang="en-US" altLang="zh-CN" sz="2400" b="1">
              <a:latin typeface="Times New Roman" panose="02020603050405020304" pitchFamily="18" charset="0"/>
            </a:endParaRPr>
          </a:p>
        </p:txBody>
      </p:sp>
      <p:graphicFrame>
        <p:nvGraphicFramePr>
          <p:cNvPr id="50186" name="Object 3"/>
          <p:cNvGraphicFramePr>
            <a:graphicFrameLocks noChangeAspect="1"/>
          </p:cNvGraphicFramePr>
          <p:nvPr/>
        </p:nvGraphicFramePr>
        <p:xfrm>
          <a:off x="4859338" y="3249613"/>
          <a:ext cx="533400" cy="288925"/>
        </p:xfrm>
        <a:graphic>
          <a:graphicData uri="http://schemas.openxmlformats.org/presentationml/2006/ole">
            <mc:AlternateContent xmlns:mc="http://schemas.openxmlformats.org/markup-compatibility/2006">
              <mc:Choice xmlns:v="urn:schemas-microsoft-com:vml" Requires="v">
                <p:oleObj spid="_x0000_s50450" name="" r:id="rId5" imgW="368300" imgH="228600" progId="Equation.3">
                  <p:embed/>
                </p:oleObj>
              </mc:Choice>
              <mc:Fallback>
                <p:oleObj name="" r:id="rId5" imgW="368300" imgH="2286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3249613"/>
                        <a:ext cx="5334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7" name="Object 4"/>
          <p:cNvGraphicFramePr>
            <a:graphicFrameLocks noChangeAspect="1"/>
          </p:cNvGraphicFramePr>
          <p:nvPr/>
        </p:nvGraphicFramePr>
        <p:xfrm>
          <a:off x="4019550" y="3806825"/>
          <a:ext cx="533400" cy="288925"/>
        </p:xfrm>
        <a:graphic>
          <a:graphicData uri="http://schemas.openxmlformats.org/presentationml/2006/ole">
            <mc:AlternateContent xmlns:mc="http://schemas.openxmlformats.org/markup-compatibility/2006">
              <mc:Choice xmlns:v="urn:schemas-microsoft-com:vml" Requires="v">
                <p:oleObj spid="_x0000_s50451" name="" r:id="rId6" imgW="368300" imgH="228600" progId="Equation.3">
                  <p:embed/>
                </p:oleObj>
              </mc:Choice>
              <mc:Fallback>
                <p:oleObj name="" r:id="rId6" imgW="368300" imgH="228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550" y="3806825"/>
                        <a:ext cx="5334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8" name="Object 5"/>
          <p:cNvGraphicFramePr>
            <a:graphicFrameLocks noChangeAspect="1"/>
          </p:cNvGraphicFramePr>
          <p:nvPr/>
        </p:nvGraphicFramePr>
        <p:xfrm>
          <a:off x="4002088" y="4095750"/>
          <a:ext cx="1100137" cy="682625"/>
        </p:xfrm>
        <a:graphic>
          <a:graphicData uri="http://schemas.openxmlformats.org/presentationml/2006/ole">
            <mc:AlternateContent xmlns:mc="http://schemas.openxmlformats.org/markup-compatibility/2006">
              <mc:Choice xmlns:v="urn:schemas-microsoft-com:vml" Requires="v">
                <p:oleObj spid="_x0000_s50452" name="" r:id="rId7" imgW="368300" imgH="444500" progId="Equation.3">
                  <p:embed/>
                </p:oleObj>
              </mc:Choice>
              <mc:Fallback>
                <p:oleObj name="" r:id="rId7" imgW="368300" imgH="4445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2088" y="4095750"/>
                        <a:ext cx="110013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9" name="Object 7"/>
          <p:cNvGraphicFramePr>
            <a:graphicFrameLocks noChangeAspect="1"/>
          </p:cNvGraphicFramePr>
          <p:nvPr/>
        </p:nvGraphicFramePr>
        <p:xfrm>
          <a:off x="1763713" y="4687888"/>
          <a:ext cx="3794125" cy="469900"/>
        </p:xfrm>
        <a:graphic>
          <a:graphicData uri="http://schemas.openxmlformats.org/presentationml/2006/ole">
            <mc:AlternateContent xmlns:mc="http://schemas.openxmlformats.org/markup-compatibility/2006">
              <mc:Choice xmlns:v="urn:schemas-microsoft-com:vml" Requires="v">
                <p:oleObj spid="_x0000_s50453" name="" r:id="rId9" imgW="1879600" imgH="228600" progId="Equation.3">
                  <p:embed/>
                </p:oleObj>
              </mc:Choice>
              <mc:Fallback>
                <p:oleObj name="" r:id="rId9" imgW="18796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4687888"/>
                        <a:ext cx="37941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7"/>
          <p:cNvSpPr>
            <a:spLocks noChangeArrowheads="1"/>
          </p:cNvSpPr>
          <p:nvPr/>
        </p:nvSpPr>
        <p:spPr bwMode="auto">
          <a:xfrm>
            <a:off x="413385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51203" name="Group 29"/>
          <p:cNvGrpSpPr/>
          <p:nvPr/>
        </p:nvGrpSpPr>
        <p:grpSpPr bwMode="auto">
          <a:xfrm>
            <a:off x="406400" y="1170940"/>
            <a:ext cx="8636466" cy="5505810"/>
            <a:chOff x="274" y="799"/>
            <a:chExt cx="5634" cy="2631"/>
          </a:xfrm>
        </p:grpSpPr>
        <p:sp>
          <p:nvSpPr>
            <p:cNvPr id="51206" name="Text Box 3"/>
            <p:cNvSpPr txBox="1">
              <a:spLocks noChangeArrowheads="1"/>
            </p:cNvSpPr>
            <p:nvPr/>
          </p:nvSpPr>
          <p:spPr bwMode="auto">
            <a:xfrm>
              <a:off x="274" y="816"/>
              <a:ext cx="413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  a</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 … … </a:t>
              </a:r>
              <a:r>
                <a:rPr lang="en-US" altLang="zh-CN" sz="2000" b="1" i="1">
                  <a:latin typeface="Times New Roman" panose="02020603050405020304" pitchFamily="18" charset="0"/>
                </a:rPr>
                <a:t>a</a:t>
              </a:r>
              <a:r>
                <a:rPr lang="en-US" altLang="zh-CN" sz="2000" b="1" i="1" baseline="-25000">
                  <a:latin typeface="Times New Roman" panose="02020603050405020304" pitchFamily="18" charset="0"/>
                </a:rPr>
                <a:t>i</a:t>
              </a:r>
              <a:r>
                <a:rPr lang="en-US" altLang="zh-CN" sz="2000" b="1">
                  <a:latin typeface="Times New Roman" panose="02020603050405020304" pitchFamily="18" charset="0"/>
                </a:rPr>
                <a:t> … </a:t>
              </a:r>
              <a:r>
                <a:rPr lang="en-US" altLang="zh-CN" sz="2000" b="1" i="1">
                  <a:latin typeface="Times New Roman" panose="02020603050405020304" pitchFamily="18" charset="0"/>
                </a:rPr>
                <a:t>a</a:t>
              </a:r>
              <a:r>
                <a:rPr lang="en-US" altLang="zh-CN" sz="2000" b="1" i="1" baseline="-25000">
                  <a:latin typeface="Times New Roman" panose="02020603050405020304" pitchFamily="18" charset="0"/>
                </a:rPr>
                <a:t>mid</a:t>
              </a:r>
              <a:r>
                <a:rPr lang="en-US" altLang="zh-CN" sz="2000" b="1">
                  <a:latin typeface="Times New Roman" panose="02020603050405020304" pitchFamily="18" charset="0"/>
                </a:rPr>
                <a:t>  </a:t>
              </a:r>
              <a:r>
                <a:rPr lang="en-US" altLang="zh-CN" sz="2000" b="1" i="1">
                  <a:latin typeface="Times New Roman" panose="02020603050405020304" pitchFamily="18" charset="0"/>
                </a:rPr>
                <a:t>a</a:t>
              </a:r>
              <a:r>
                <a:rPr lang="en-US" altLang="zh-CN" sz="2000" b="1" i="1" baseline="-25000">
                  <a:latin typeface="Times New Roman" panose="02020603050405020304" pitchFamily="18" charset="0"/>
                </a:rPr>
                <a:t>mid</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 </a:t>
              </a:r>
              <a:r>
                <a:rPr lang="en-US" altLang="zh-CN" sz="2000" b="1" i="1">
                  <a:latin typeface="Times New Roman" panose="02020603050405020304" pitchFamily="18" charset="0"/>
                </a:rPr>
                <a:t>a</a:t>
              </a:r>
              <a:r>
                <a:rPr lang="en-US" altLang="zh-CN" sz="2000" b="1" i="1" baseline="-25000">
                  <a:latin typeface="Times New Roman" panose="02020603050405020304" pitchFamily="18" charset="0"/>
                </a:rPr>
                <a:t>j</a:t>
              </a:r>
              <a:r>
                <a:rPr lang="en-US" altLang="zh-CN" sz="2000" b="1">
                  <a:latin typeface="Times New Roman" panose="02020603050405020304" pitchFamily="18" charset="0"/>
                </a:rPr>
                <a:t> … … </a:t>
              </a:r>
              <a:r>
                <a:rPr lang="en-US" altLang="zh-CN" sz="2000" b="1" i="1">
                  <a:latin typeface="Times New Roman" panose="02020603050405020304" pitchFamily="18" charset="0"/>
                </a:rPr>
                <a:t>a</a:t>
              </a:r>
              <a:r>
                <a:rPr lang="en-US" altLang="zh-CN" sz="2000" b="1" i="1" baseline="-25000">
                  <a:latin typeface="Times New Roman" panose="02020603050405020304" pitchFamily="18" charset="0"/>
                </a:rPr>
                <a:t>n                                   </a:t>
              </a:r>
              <a:r>
                <a:rPr lang="zh-CN" altLang="en-US" sz="2000" b="1">
                  <a:latin typeface="Times New Roman" panose="02020603050405020304" pitchFamily="18" charset="0"/>
                </a:rPr>
                <a:t>划分</a:t>
              </a:r>
              <a:endParaRPr lang="zh-CN" altLang="en-US" sz="2000" b="1">
                <a:latin typeface="Times New Roman" panose="02020603050405020304" pitchFamily="18" charset="0"/>
              </a:endParaRPr>
            </a:p>
          </p:txBody>
        </p:sp>
        <p:sp>
          <p:nvSpPr>
            <p:cNvPr id="51207" name="Line 4"/>
            <p:cNvSpPr>
              <a:spLocks noChangeShapeType="1"/>
            </p:cNvSpPr>
            <p:nvPr/>
          </p:nvSpPr>
          <p:spPr bwMode="auto">
            <a:xfrm>
              <a:off x="1598" y="820"/>
              <a:ext cx="0" cy="24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08" name="AutoShape 5"/>
            <p:cNvSpPr/>
            <p:nvPr/>
          </p:nvSpPr>
          <p:spPr bwMode="auto">
            <a:xfrm rot="-5400000">
              <a:off x="860" y="542"/>
              <a:ext cx="120" cy="1140"/>
            </a:xfrm>
            <a:prstGeom prst="leftBrace">
              <a:avLst>
                <a:gd name="adj1" fmla="val 79167"/>
                <a:gd name="adj2" fmla="val 49995"/>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09" name="AutoShape 6"/>
            <p:cNvSpPr/>
            <p:nvPr/>
          </p:nvSpPr>
          <p:spPr bwMode="auto">
            <a:xfrm rot="-5400000">
              <a:off x="2291" y="548"/>
              <a:ext cx="133" cy="1132"/>
            </a:xfrm>
            <a:prstGeom prst="leftBrace">
              <a:avLst>
                <a:gd name="adj1" fmla="val 70927"/>
                <a:gd name="adj2" fmla="val 49995"/>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10" name="AutoShape 7"/>
            <p:cNvSpPr>
              <a:spLocks noChangeArrowheads="1"/>
            </p:cNvSpPr>
            <p:nvPr/>
          </p:nvSpPr>
          <p:spPr bwMode="auto">
            <a:xfrm>
              <a:off x="845" y="1214"/>
              <a:ext cx="143" cy="265"/>
            </a:xfrm>
            <a:prstGeom prst="downArrow">
              <a:avLst>
                <a:gd name="adj1" fmla="val 50000"/>
                <a:gd name="adj2" fmla="val 46329"/>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11" name="AutoShape 8"/>
            <p:cNvSpPr>
              <a:spLocks noChangeArrowheads="1"/>
            </p:cNvSpPr>
            <p:nvPr/>
          </p:nvSpPr>
          <p:spPr bwMode="auto">
            <a:xfrm>
              <a:off x="2290" y="1219"/>
              <a:ext cx="136" cy="265"/>
            </a:xfrm>
            <a:prstGeom prst="downArrow">
              <a:avLst>
                <a:gd name="adj1" fmla="val 50000"/>
                <a:gd name="adj2" fmla="val 48713"/>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12" name="Line 9"/>
            <p:cNvSpPr>
              <a:spLocks noChangeShapeType="1"/>
            </p:cNvSpPr>
            <p:nvPr/>
          </p:nvSpPr>
          <p:spPr bwMode="auto">
            <a:xfrm>
              <a:off x="3216" y="940"/>
              <a:ext cx="349"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1213" name="Text Box 10"/>
            <p:cNvSpPr txBox="1">
              <a:spLocks noChangeArrowheads="1"/>
            </p:cNvSpPr>
            <p:nvPr/>
          </p:nvSpPr>
          <p:spPr bwMode="auto">
            <a:xfrm>
              <a:off x="350" y="1494"/>
              <a:ext cx="552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a:latin typeface="Times New Roman" panose="02020603050405020304" pitchFamily="18" charset="0"/>
                </a:rPr>
                <a:t>leftsum</a:t>
              </a:r>
              <a:r>
                <a:rPr lang="en-US" altLang="zh-CN" sz="2400" b="1" baseline="-25000">
                  <a:latin typeface="Times New Roman" panose="02020603050405020304" pitchFamily="18" charset="0"/>
                </a:rPr>
                <a:t>          </a:t>
              </a:r>
              <a:r>
                <a:rPr lang="en-US" altLang="zh-CN" sz="2400" b="1" i="1" baseline="-25000">
                  <a:latin typeface="Times New Roman" panose="02020603050405020304" pitchFamily="18" charset="0"/>
                </a:rPr>
                <a:t> </a:t>
              </a:r>
              <a:r>
                <a:rPr lang="en-US" altLang="zh-CN" sz="2400" b="1" baseline="-25000">
                  <a:latin typeface="Times New Roman" panose="02020603050405020304" pitchFamily="18" charset="0"/>
                </a:rPr>
                <a:t>                          </a:t>
              </a:r>
              <a:r>
                <a:rPr lang="en-US" altLang="zh-CN" sz="2400" b="1">
                  <a:latin typeface="Times New Roman" panose="02020603050405020304" pitchFamily="18" charset="0"/>
                </a:rPr>
                <a:t>rightsum                                 </a:t>
              </a:r>
              <a:r>
                <a:rPr lang="zh-CN" altLang="en-US" sz="2400" b="1">
                  <a:latin typeface="Times New Roman" panose="02020603050405020304" pitchFamily="18" charset="0"/>
                </a:rPr>
                <a:t>递归处理</a:t>
              </a:r>
              <a:endParaRPr lang="zh-CN" altLang="en-US" sz="2400" b="1">
                <a:latin typeface="Times New Roman" panose="02020603050405020304" pitchFamily="18" charset="0"/>
              </a:endParaRPr>
            </a:p>
          </p:txBody>
        </p:sp>
        <p:sp>
          <p:nvSpPr>
            <p:cNvPr id="51214" name="Line 11"/>
            <p:cNvSpPr>
              <a:spLocks noChangeShapeType="1"/>
            </p:cNvSpPr>
            <p:nvPr/>
          </p:nvSpPr>
          <p:spPr bwMode="auto">
            <a:xfrm>
              <a:off x="3245" y="1617"/>
              <a:ext cx="349"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1215" name="Text Box 12"/>
            <p:cNvSpPr txBox="1">
              <a:spLocks noChangeArrowheads="1"/>
            </p:cNvSpPr>
            <p:nvPr/>
          </p:nvSpPr>
          <p:spPr bwMode="auto">
            <a:xfrm>
              <a:off x="359" y="3188"/>
              <a:ext cx="551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a</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 … … </a:t>
              </a:r>
              <a:r>
                <a:rPr lang="en-US" altLang="zh-CN" sz="2000" b="1" i="1">
                  <a:latin typeface="Times New Roman" panose="02020603050405020304" pitchFamily="18" charset="0"/>
                </a:rPr>
                <a:t>a</a:t>
              </a:r>
              <a:r>
                <a:rPr lang="en-US" altLang="zh-CN" sz="2000" b="1" i="1" baseline="-25000">
                  <a:latin typeface="Times New Roman" panose="02020603050405020304" pitchFamily="18" charset="0"/>
                </a:rPr>
                <a:t>i</a:t>
              </a:r>
              <a:r>
                <a:rPr lang="en-US" altLang="zh-CN" sz="2000" b="1">
                  <a:latin typeface="Times New Roman" panose="02020603050405020304" pitchFamily="18" charset="0"/>
                </a:rPr>
                <a:t> … </a:t>
              </a:r>
              <a:r>
                <a:rPr lang="en-US" altLang="zh-CN" sz="2000" b="1" i="1">
                  <a:latin typeface="Times New Roman" panose="02020603050405020304" pitchFamily="18" charset="0"/>
                </a:rPr>
                <a:t>a</a:t>
              </a:r>
              <a:r>
                <a:rPr lang="en-US" altLang="zh-CN" sz="2000" b="1" i="1" baseline="-25000">
                  <a:latin typeface="Times New Roman" panose="02020603050405020304" pitchFamily="18" charset="0"/>
                </a:rPr>
                <a:t>mid</a:t>
              </a:r>
              <a:r>
                <a:rPr lang="en-US" altLang="zh-CN" sz="2000" b="1">
                  <a:latin typeface="Times New Roman" panose="02020603050405020304" pitchFamily="18" charset="0"/>
                </a:rPr>
                <a:t>  </a:t>
              </a:r>
              <a:r>
                <a:rPr lang="en-US" altLang="zh-CN" sz="2000" b="1" i="1">
                  <a:latin typeface="Times New Roman" panose="02020603050405020304" pitchFamily="18" charset="0"/>
                </a:rPr>
                <a:t>a</a:t>
              </a:r>
              <a:r>
                <a:rPr lang="en-US" altLang="zh-CN" sz="2000" b="1" i="1" baseline="-25000">
                  <a:latin typeface="Times New Roman" panose="02020603050405020304" pitchFamily="18" charset="0"/>
                </a:rPr>
                <a:t>mid</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 </a:t>
              </a:r>
              <a:r>
                <a:rPr lang="en-US" altLang="zh-CN" sz="2000" b="1" i="1">
                  <a:latin typeface="Times New Roman" panose="02020603050405020304" pitchFamily="18" charset="0"/>
                </a:rPr>
                <a:t>a</a:t>
              </a:r>
              <a:r>
                <a:rPr lang="en-US" altLang="zh-CN" sz="2000" b="1" i="1" baseline="-25000">
                  <a:latin typeface="Times New Roman" panose="02020603050405020304" pitchFamily="18" charset="0"/>
                </a:rPr>
                <a:t>j</a:t>
              </a:r>
              <a:r>
                <a:rPr lang="en-US" altLang="zh-CN" sz="2000" b="1">
                  <a:latin typeface="Times New Roman" panose="02020603050405020304" pitchFamily="18" charset="0"/>
                </a:rPr>
                <a:t> … … </a:t>
              </a:r>
              <a:r>
                <a:rPr lang="en-US" altLang="zh-CN" sz="2000" b="1" i="1">
                  <a:latin typeface="Times New Roman" panose="02020603050405020304" pitchFamily="18" charset="0"/>
                </a:rPr>
                <a:t>a</a:t>
              </a:r>
              <a:r>
                <a:rPr lang="en-US" altLang="zh-CN" sz="2000" b="1" i="1" baseline="-25000">
                  <a:latin typeface="Times New Roman" panose="02020603050405020304" pitchFamily="18" charset="0"/>
                </a:rPr>
                <a:t>n                                  </a:t>
              </a:r>
              <a:r>
                <a:rPr lang="zh-CN" altLang="en-US" sz="2000" b="1">
                  <a:latin typeface="Times New Roman" panose="02020603050405020304" pitchFamily="18" charset="0"/>
                </a:rPr>
                <a:t>最大子段和横跨两个子序列</a:t>
              </a:r>
              <a:endParaRPr lang="zh-CN" altLang="en-US" sz="2000" b="1">
                <a:latin typeface="Times New Roman" panose="02020603050405020304" pitchFamily="18" charset="0"/>
              </a:endParaRPr>
            </a:p>
          </p:txBody>
        </p:sp>
        <p:sp>
          <p:nvSpPr>
            <p:cNvPr id="51216" name="AutoShape 13"/>
            <p:cNvSpPr/>
            <p:nvPr/>
          </p:nvSpPr>
          <p:spPr bwMode="auto">
            <a:xfrm rot="5400000">
              <a:off x="1487" y="2527"/>
              <a:ext cx="223" cy="1130"/>
            </a:xfrm>
            <a:prstGeom prst="leftBrace">
              <a:avLst>
                <a:gd name="adj1" fmla="val 42227"/>
                <a:gd name="adj2" fmla="val 49995"/>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17" name="Line 14"/>
            <p:cNvSpPr>
              <a:spLocks noChangeShapeType="1"/>
            </p:cNvSpPr>
            <p:nvPr/>
          </p:nvSpPr>
          <p:spPr bwMode="auto">
            <a:xfrm>
              <a:off x="1606" y="3169"/>
              <a:ext cx="0" cy="242"/>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18" name="AutoShape 15"/>
            <p:cNvSpPr>
              <a:spLocks noChangeArrowheads="1"/>
            </p:cNvSpPr>
            <p:nvPr/>
          </p:nvSpPr>
          <p:spPr bwMode="auto">
            <a:xfrm>
              <a:off x="1529" y="2659"/>
              <a:ext cx="129" cy="243"/>
            </a:xfrm>
            <a:prstGeom prst="upArrow">
              <a:avLst>
                <a:gd name="adj1" fmla="val 50000"/>
                <a:gd name="adj2" fmla="val 47093"/>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51219" name="Line 16"/>
            <p:cNvSpPr>
              <a:spLocks noChangeShapeType="1"/>
            </p:cNvSpPr>
            <p:nvPr/>
          </p:nvSpPr>
          <p:spPr bwMode="auto">
            <a:xfrm>
              <a:off x="3243" y="3294"/>
              <a:ext cx="349"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1220" name="Text Box 17"/>
            <p:cNvSpPr txBox="1">
              <a:spLocks noChangeArrowheads="1"/>
            </p:cNvSpPr>
            <p:nvPr/>
          </p:nvSpPr>
          <p:spPr bwMode="auto">
            <a:xfrm>
              <a:off x="1440" y="2432"/>
              <a:ext cx="44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a:latin typeface="Times New Roman" panose="02020603050405020304" pitchFamily="18" charset="0"/>
                </a:rPr>
                <a:t>sum                                                      </a:t>
              </a:r>
              <a:r>
                <a:rPr lang="zh-CN" altLang="en-US" sz="2400" b="1">
                  <a:latin typeface="Times New Roman" panose="02020603050405020304" pitchFamily="18" charset="0"/>
                </a:rPr>
                <a:t>不能递归处理</a:t>
              </a:r>
              <a:endParaRPr lang="zh-CN" altLang="en-US" sz="2400" b="1">
                <a:latin typeface="Times New Roman" panose="02020603050405020304" pitchFamily="18" charset="0"/>
              </a:endParaRPr>
            </a:p>
          </p:txBody>
        </p:sp>
        <p:sp>
          <p:nvSpPr>
            <p:cNvPr id="51221" name="Line 18"/>
            <p:cNvSpPr>
              <a:spLocks noChangeShapeType="1"/>
            </p:cNvSpPr>
            <p:nvPr/>
          </p:nvSpPr>
          <p:spPr bwMode="auto">
            <a:xfrm>
              <a:off x="3259" y="2556"/>
              <a:ext cx="349"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1222" name="Text Box 19"/>
            <p:cNvSpPr txBox="1">
              <a:spLocks noChangeArrowheads="1"/>
            </p:cNvSpPr>
            <p:nvPr/>
          </p:nvSpPr>
          <p:spPr bwMode="auto">
            <a:xfrm>
              <a:off x="602" y="1947"/>
              <a:ext cx="4665"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a:latin typeface="Times New Roman" panose="02020603050405020304" pitchFamily="18" charset="0"/>
                </a:rPr>
                <a:t>max</a:t>
              </a:r>
              <a:r>
                <a:rPr lang="en-US" altLang="zh-CN" sz="2000">
                  <a:latin typeface="Times New Roman" panose="02020603050405020304" pitchFamily="18" charset="0"/>
                </a:rPr>
                <a:t>{leftsum, sum, rightsum}                                                </a:t>
              </a:r>
              <a:r>
                <a:rPr lang="zh-CN" altLang="en-US" sz="2000" b="1">
                  <a:latin typeface="Times New Roman" panose="02020603050405020304" pitchFamily="18" charset="0"/>
                </a:rPr>
                <a:t>合并解</a:t>
              </a:r>
              <a:endParaRPr lang="zh-CN" altLang="en-US" sz="2000" b="1">
                <a:latin typeface="Times New Roman" panose="02020603050405020304" pitchFamily="18" charset="0"/>
              </a:endParaRPr>
            </a:p>
          </p:txBody>
        </p:sp>
        <p:sp>
          <p:nvSpPr>
            <p:cNvPr id="51223" name="Line 20"/>
            <p:cNvSpPr>
              <a:spLocks noChangeShapeType="1"/>
            </p:cNvSpPr>
            <p:nvPr/>
          </p:nvSpPr>
          <p:spPr bwMode="auto">
            <a:xfrm>
              <a:off x="3251" y="2055"/>
              <a:ext cx="349"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1224" name="Line 21"/>
            <p:cNvSpPr>
              <a:spLocks noChangeShapeType="1"/>
            </p:cNvSpPr>
            <p:nvPr/>
          </p:nvSpPr>
          <p:spPr bwMode="auto">
            <a:xfrm>
              <a:off x="880" y="1722"/>
              <a:ext cx="200" cy="215"/>
            </a:xfrm>
            <a:prstGeom prst="line">
              <a:avLst/>
            </a:prstGeom>
            <a:noFill/>
            <a:ln w="28575">
              <a:solidFill>
                <a:srgbClr val="FF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225" name="Line 22"/>
            <p:cNvSpPr>
              <a:spLocks noChangeShapeType="1"/>
            </p:cNvSpPr>
            <p:nvPr/>
          </p:nvSpPr>
          <p:spPr bwMode="auto">
            <a:xfrm flipH="1">
              <a:off x="2148" y="1743"/>
              <a:ext cx="185" cy="209"/>
            </a:xfrm>
            <a:prstGeom prst="line">
              <a:avLst/>
            </a:prstGeom>
            <a:noFill/>
            <a:ln w="28575">
              <a:solidFill>
                <a:srgbClr val="FF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226" name="Line 23"/>
            <p:cNvSpPr>
              <a:spLocks noChangeShapeType="1"/>
            </p:cNvSpPr>
            <p:nvPr/>
          </p:nvSpPr>
          <p:spPr bwMode="auto">
            <a:xfrm flipV="1">
              <a:off x="1610" y="2205"/>
              <a:ext cx="0" cy="250"/>
            </a:xfrm>
            <a:prstGeom prst="line">
              <a:avLst/>
            </a:prstGeom>
            <a:noFill/>
            <a:ln w="28575">
              <a:solidFill>
                <a:srgbClr val="FF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227" name="Text Box 25"/>
            <p:cNvSpPr txBox="1">
              <a:spLocks noChangeArrowheads="1"/>
            </p:cNvSpPr>
            <p:nvPr/>
          </p:nvSpPr>
          <p:spPr bwMode="auto">
            <a:xfrm>
              <a:off x="4259" y="841"/>
              <a:ext cx="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zh-CN" sz="2000">
                <a:latin typeface="Times New Roman" panose="02020603050405020304" pitchFamily="18" charset="0"/>
              </a:endParaRPr>
            </a:p>
          </p:txBody>
        </p:sp>
        <p:graphicFrame>
          <p:nvGraphicFramePr>
            <p:cNvPr id="51228" name="Object 26"/>
            <p:cNvGraphicFramePr>
              <a:graphicFrameLocks noChangeAspect="1"/>
            </p:cNvGraphicFramePr>
            <p:nvPr/>
          </p:nvGraphicFramePr>
          <p:xfrm>
            <a:off x="4336" y="799"/>
            <a:ext cx="1093" cy="249"/>
          </p:xfrm>
          <a:graphic>
            <a:graphicData uri="http://schemas.openxmlformats.org/presentationml/2006/ole">
              <mc:AlternateContent xmlns:mc="http://schemas.openxmlformats.org/markup-compatibility/2006">
                <mc:Choice xmlns:v="urn:schemas-microsoft-com:vml" Requires="v">
                  <p:oleObj spid="_x0000_s51271" name="" r:id="rId1" imgW="876300" imgH="228600" progId="Equation.3">
                    <p:embed/>
                  </p:oleObj>
                </mc:Choice>
                <mc:Fallback>
                  <p:oleObj name="" r:id="rId1" imgW="876300" imgH="228600" progId="Equation.3">
                    <p:embed/>
                    <p:pic>
                      <p:nvPicPr>
                        <p:cNvPr id="0" name="Object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 y="799"/>
                          <a:ext cx="109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1205" name="Text Box 7"/>
          <p:cNvSpPr txBox="1">
            <a:spLocks noChangeArrowheads="1"/>
          </p:cNvSpPr>
          <p:nvPr/>
        </p:nvSpPr>
        <p:spPr bwMode="auto">
          <a:xfrm>
            <a:off x="990600" y="84138"/>
            <a:ext cx="815657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kumimoji="1" lang="en-US" altLang="zh-CN" sz="3600" b="1" dirty="0" smtClean="0">
                <a:solidFill>
                  <a:schemeClr val="bg1"/>
                </a:solidFill>
                <a:latin typeface="黑体" panose="02010609060101010101" pitchFamily="49" charset="-122"/>
                <a:ea typeface="黑体" panose="02010609060101010101" pitchFamily="49" charset="-122"/>
              </a:rPr>
              <a:t>4.4.1 </a:t>
            </a:r>
            <a:r>
              <a:rPr kumimoji="1" lang="zh-CN" altLang="en-US" sz="3600" b="1" dirty="0" smtClean="0">
                <a:solidFill>
                  <a:schemeClr val="bg1"/>
                </a:solidFill>
                <a:latin typeface="黑体" panose="02010609060101010101" pitchFamily="49" charset="-122"/>
                <a:ea typeface="黑体" panose="02010609060101010101" pitchFamily="49" charset="-122"/>
              </a:rPr>
              <a:t>最大</a:t>
            </a:r>
            <a:r>
              <a:rPr kumimoji="1" lang="zh-CN" altLang="en-US" sz="3600" b="1" dirty="0">
                <a:solidFill>
                  <a:schemeClr val="bg1"/>
                </a:solidFill>
                <a:latin typeface="黑体" panose="02010609060101010101" pitchFamily="49" charset="-122"/>
                <a:ea typeface="黑体" panose="02010609060101010101" pitchFamily="49" charset="-122"/>
              </a:rPr>
              <a:t>子段和问题的分治策略</a:t>
            </a:r>
            <a:endParaRPr kumimoji="1" lang="zh-CN" altLang="en-US" sz="36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7"/>
          <p:cNvSpPr txBox="1">
            <a:spLocks noChangeArrowheads="1"/>
          </p:cNvSpPr>
          <p:nvPr/>
        </p:nvSpPr>
        <p:spPr bwMode="auto">
          <a:xfrm>
            <a:off x="971600" y="84138"/>
            <a:ext cx="817557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kumimoji="1" lang="en-US" altLang="zh-CN" sz="3600" b="1" dirty="0" smtClean="0">
                <a:solidFill>
                  <a:schemeClr val="bg1"/>
                </a:solidFill>
                <a:latin typeface="黑体" panose="02010609060101010101" pitchFamily="49" charset="-122"/>
                <a:ea typeface="黑体" panose="02010609060101010101" pitchFamily="49" charset="-122"/>
              </a:rPr>
              <a:t>4.4.1</a:t>
            </a:r>
            <a:r>
              <a:rPr kumimoji="1" lang="zh-CN" altLang="en-US" sz="3600" b="1" dirty="0" smtClean="0">
                <a:solidFill>
                  <a:schemeClr val="bg1"/>
                </a:solidFill>
                <a:latin typeface="黑体" panose="02010609060101010101" pitchFamily="49" charset="-122"/>
                <a:ea typeface="黑体" panose="02010609060101010101" pitchFamily="49" charset="-122"/>
              </a:rPr>
              <a:t>最大</a:t>
            </a:r>
            <a:r>
              <a:rPr kumimoji="1" lang="zh-CN" altLang="en-US" sz="3600" b="1" dirty="0">
                <a:solidFill>
                  <a:schemeClr val="bg1"/>
                </a:solidFill>
                <a:latin typeface="黑体" panose="02010609060101010101" pitchFamily="49" charset="-122"/>
                <a:ea typeface="黑体" panose="02010609060101010101" pitchFamily="49" charset="-122"/>
              </a:rPr>
              <a:t>子段和问题的分治策略</a:t>
            </a:r>
            <a:endParaRPr kumimoji="1" lang="zh-CN" altLang="en-US" sz="3600" b="1" dirty="0">
              <a:solidFill>
                <a:schemeClr val="bg1"/>
              </a:solidFill>
              <a:latin typeface="黑体" panose="02010609060101010101" pitchFamily="49" charset="-122"/>
              <a:ea typeface="黑体" panose="02010609060101010101" pitchFamily="49" charset="-122"/>
            </a:endParaRPr>
          </a:p>
        </p:txBody>
      </p:sp>
      <p:sp>
        <p:nvSpPr>
          <p:cNvPr id="52228" name="Text Box 9"/>
          <p:cNvSpPr txBox="1">
            <a:spLocks noChangeArrowheads="1"/>
          </p:cNvSpPr>
          <p:nvPr/>
        </p:nvSpPr>
        <p:spPr bwMode="auto">
          <a:xfrm>
            <a:off x="185738" y="1268413"/>
            <a:ext cx="8899525" cy="293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400" b="1">
                <a:latin typeface="宋体" panose="02010600030101010101" pitchFamily="2" charset="-122"/>
              </a:rPr>
              <a:t>（</a:t>
            </a:r>
            <a:r>
              <a:rPr kumimoji="1" lang="en-US" altLang="zh-CN" sz="2400" b="1">
                <a:latin typeface="Times New Roman" panose="02020603050405020304" pitchFamily="18" charset="0"/>
              </a:rPr>
              <a:t>2</a:t>
            </a:r>
            <a:r>
              <a:rPr kumimoji="1" lang="zh-CN" altLang="en-US" sz="2400" b="1">
                <a:latin typeface="宋体" panose="02010600030101010101" pitchFamily="2" charset="-122"/>
              </a:rPr>
              <a:t>）</a:t>
            </a:r>
            <a:r>
              <a:rPr kumimoji="1" lang="zh-CN" altLang="en-US" sz="2400" b="1">
                <a:solidFill>
                  <a:srgbClr val="CC0099"/>
                </a:solidFill>
                <a:latin typeface="宋体" panose="02010600030101010101" pitchFamily="2" charset="-122"/>
              </a:rPr>
              <a:t>求解子问题</a:t>
            </a:r>
            <a:r>
              <a:rPr kumimoji="1" lang="zh-CN" altLang="en-US" sz="2400" b="1">
                <a:latin typeface="宋体" panose="02010600030101010101" pitchFamily="2" charset="-122"/>
              </a:rPr>
              <a:t>：对于划分阶段的情况①和②可递归求解</a:t>
            </a:r>
            <a:endParaRPr kumimoji="1" lang="en-US" altLang="zh-CN" sz="2400" b="1">
              <a:latin typeface="宋体" panose="02010600030101010101" pitchFamily="2" charset="-122"/>
            </a:endParaRPr>
          </a:p>
          <a:p>
            <a:pPr eaLnBrk="1" hangingPunct="1">
              <a:lnSpc>
                <a:spcPct val="120000"/>
              </a:lnSpc>
              <a:spcBef>
                <a:spcPct val="50000"/>
              </a:spcBef>
            </a:pPr>
            <a:r>
              <a:rPr kumimoji="1" lang="zh-CN" altLang="en-US" sz="2400" b="1">
                <a:latin typeface="宋体" panose="02010600030101010101" pitchFamily="2" charset="-122"/>
              </a:rPr>
              <a:t>情况③需要单独计算：容易看出</a:t>
            </a:r>
            <a:r>
              <a:rPr kumimoji="1" lang="en-US" altLang="zh-CN" sz="2400" b="1">
                <a:latin typeface="宋体" panose="02010600030101010101" pitchFamily="2" charset="-122"/>
              </a:rPr>
              <a:t>a[n/2]</a:t>
            </a:r>
            <a:r>
              <a:rPr kumimoji="1" lang="zh-CN" altLang="en-US" sz="2400" b="1">
                <a:latin typeface="宋体" panose="02010600030101010101" pitchFamily="2" charset="-122"/>
              </a:rPr>
              <a:t>，</a:t>
            </a:r>
            <a:r>
              <a:rPr kumimoji="1" lang="en-US" altLang="zh-CN" sz="2400" b="1">
                <a:latin typeface="宋体" panose="02010600030101010101" pitchFamily="2" charset="-122"/>
              </a:rPr>
              <a:t>a[n/2+1]</a:t>
            </a:r>
            <a:r>
              <a:rPr kumimoji="1" lang="zh-CN" altLang="en-US" sz="2400" b="1">
                <a:latin typeface="宋体" panose="02010600030101010101" pitchFamily="2" charset="-122"/>
              </a:rPr>
              <a:t>在最大子段中。因此，我们可以在</a:t>
            </a:r>
            <a:r>
              <a:rPr kumimoji="1" lang="en-US" altLang="zh-CN" sz="2400" b="1">
                <a:latin typeface="宋体" panose="02010600030101010101" pitchFamily="2" charset="-122"/>
              </a:rPr>
              <a:t>a[1:n/2]</a:t>
            </a:r>
            <a:r>
              <a:rPr kumimoji="1" lang="zh-CN" altLang="en-US" sz="2400" b="1">
                <a:latin typeface="宋体" panose="02010600030101010101" pitchFamily="2" charset="-122"/>
              </a:rPr>
              <a:t>中计算出</a:t>
            </a:r>
            <a:r>
              <a:rPr kumimoji="1" lang="en-US" altLang="zh-CN" sz="2400" b="1">
                <a:latin typeface="宋体" panose="02010600030101010101" pitchFamily="2" charset="-122"/>
              </a:rPr>
              <a:t>s1=max(a[n/2]+a[n/2-1]+…+a[i]),1&lt;=i&lt;=n/2</a:t>
            </a:r>
            <a:r>
              <a:rPr kumimoji="1" lang="zh-CN" altLang="en-US" sz="2400" b="1">
                <a:latin typeface="宋体" panose="02010600030101010101" pitchFamily="2" charset="-122"/>
              </a:rPr>
              <a:t>，并在</a:t>
            </a:r>
            <a:r>
              <a:rPr kumimoji="1" lang="en-US" altLang="zh-CN" sz="2400" b="1">
                <a:latin typeface="宋体" panose="02010600030101010101" pitchFamily="2" charset="-122"/>
              </a:rPr>
              <a:t>a[n/2+1:n]</a:t>
            </a:r>
            <a:r>
              <a:rPr kumimoji="1" lang="zh-CN" altLang="en-US" sz="2400" b="1">
                <a:latin typeface="宋体" panose="02010600030101010101" pitchFamily="2" charset="-122"/>
              </a:rPr>
              <a:t>中计算出</a:t>
            </a:r>
            <a:r>
              <a:rPr kumimoji="1" lang="en-US" altLang="zh-CN" sz="2400" b="1">
                <a:latin typeface="宋体" panose="02010600030101010101" pitchFamily="2" charset="-122"/>
              </a:rPr>
              <a:t>s2= max(a[n/2+1]+a[n/2+2]+…+a[i])</a:t>
            </a:r>
            <a:r>
              <a:rPr kumimoji="1" lang="zh-CN" altLang="en-US" sz="2400" b="1">
                <a:latin typeface="宋体" panose="02010600030101010101" pitchFamily="2" charset="-122"/>
              </a:rPr>
              <a:t>，</a:t>
            </a:r>
            <a:r>
              <a:rPr kumimoji="1" lang="en-US" altLang="zh-CN" sz="2400" b="1">
                <a:latin typeface="宋体" panose="02010600030101010101" pitchFamily="2" charset="-122"/>
              </a:rPr>
              <a:t>n/2+1&lt;=i&lt;=n</a:t>
            </a:r>
            <a:r>
              <a:rPr kumimoji="1" lang="zh-CN" altLang="en-US" sz="2400" b="1">
                <a:latin typeface="宋体" panose="02010600030101010101" pitchFamily="2" charset="-122"/>
              </a:rPr>
              <a:t>。则</a:t>
            </a:r>
            <a:r>
              <a:rPr kumimoji="1" lang="en-US" altLang="zh-CN" sz="2400" b="1">
                <a:latin typeface="宋体" panose="02010600030101010101" pitchFamily="2" charset="-122"/>
              </a:rPr>
              <a:t>s1+s2</a:t>
            </a:r>
            <a:r>
              <a:rPr kumimoji="1" lang="zh-CN" altLang="en-US" sz="2400" b="1">
                <a:latin typeface="宋体" panose="02010600030101010101" pitchFamily="2" charset="-122"/>
              </a:rPr>
              <a:t>为出现情况（</a:t>
            </a:r>
            <a:r>
              <a:rPr kumimoji="1" lang="en-US" altLang="zh-CN" sz="2400" b="1">
                <a:latin typeface="宋体" panose="02010600030101010101" pitchFamily="2" charset="-122"/>
              </a:rPr>
              <a:t>3</a:t>
            </a:r>
            <a:r>
              <a:rPr kumimoji="1" lang="zh-CN" altLang="en-US" sz="2400" b="1">
                <a:latin typeface="宋体" panose="02010600030101010101" pitchFamily="2" charset="-122"/>
              </a:rPr>
              <a:t>）的最大子段和。                 </a:t>
            </a:r>
            <a:r>
              <a:rPr kumimoji="1" lang="zh-CN" altLang="en-US" sz="2400" b="1">
                <a:latin typeface="Times New Roman" panose="02020603050405020304" pitchFamily="18" charset="0"/>
              </a:rPr>
              <a:t> </a:t>
            </a:r>
            <a:endParaRPr kumimoji="1" lang="zh-CN" altLang="en-US" sz="2400" b="1">
              <a:latin typeface="Times New Roman" panose="02020603050405020304" pitchFamily="18" charset="0"/>
            </a:endParaRPr>
          </a:p>
        </p:txBody>
      </p:sp>
      <p:sp>
        <p:nvSpPr>
          <p:cNvPr id="52229" name="Text Box 13"/>
          <p:cNvSpPr txBox="1">
            <a:spLocks noChangeArrowheads="1"/>
          </p:cNvSpPr>
          <p:nvPr/>
        </p:nvSpPr>
        <p:spPr bwMode="auto">
          <a:xfrm>
            <a:off x="148908" y="5582920"/>
            <a:ext cx="8520112"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3</a:t>
            </a:r>
            <a:r>
              <a:rPr kumimoji="1" lang="zh-CN" altLang="en-US" sz="2400" b="1">
                <a:latin typeface="Times New Roman" panose="02020603050405020304" pitchFamily="18" charset="0"/>
              </a:rPr>
              <a:t>）</a:t>
            </a:r>
            <a:r>
              <a:rPr kumimoji="1" lang="zh-CN" altLang="en-US" sz="2400" b="1">
                <a:solidFill>
                  <a:srgbClr val="CC0099"/>
                </a:solidFill>
                <a:latin typeface="Times New Roman" panose="02020603050405020304" pitchFamily="18" charset="0"/>
              </a:rPr>
              <a:t>合并</a:t>
            </a:r>
            <a:r>
              <a:rPr kumimoji="1" lang="zh-CN" altLang="en-US" sz="2400" b="1">
                <a:latin typeface="Times New Roman" panose="02020603050405020304" pitchFamily="18" charset="0"/>
              </a:rPr>
              <a:t>：比较在划分阶段的三种情况下的最大子段和，取三者之中的较大者为原问题的解。</a:t>
            </a:r>
            <a:endParaRPr kumimoji="1" lang="zh-CN" altLang="en-US" sz="2400" b="1">
              <a:latin typeface="Times New Roman" panose="02020603050405020304" pitchFamily="18" charset="0"/>
            </a:endParaRPr>
          </a:p>
        </p:txBody>
      </p:sp>
      <p:graphicFrame>
        <p:nvGraphicFramePr>
          <p:cNvPr id="52230" name="Object 15"/>
          <p:cNvGraphicFramePr>
            <a:graphicFrameLocks noChangeAspect="1"/>
          </p:cNvGraphicFramePr>
          <p:nvPr/>
        </p:nvGraphicFramePr>
        <p:xfrm>
          <a:off x="149225" y="4508500"/>
          <a:ext cx="4090988" cy="909638"/>
        </p:xfrm>
        <a:graphic>
          <a:graphicData uri="http://schemas.openxmlformats.org/presentationml/2006/ole">
            <mc:AlternateContent xmlns:mc="http://schemas.openxmlformats.org/markup-compatibility/2006">
              <mc:Choice xmlns:v="urn:schemas-microsoft-com:vml" Requires="v">
                <p:oleObj spid="_x0000_s52316" name="公式" r:id="rId1" imgW="1790700" imgH="444500" progId="Equation.3">
                  <p:embed/>
                </p:oleObj>
              </mc:Choice>
              <mc:Fallback>
                <p:oleObj name="公式" r:id="rId1" imgW="1790700" imgH="444500" progId="Equation.3">
                  <p:embed/>
                  <p:pic>
                    <p:nvPicPr>
                      <p:cNvPr id="0" name="Object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25" y="4508500"/>
                        <a:ext cx="4090988"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1" name="Object 17"/>
          <p:cNvGraphicFramePr>
            <a:graphicFrameLocks noChangeAspect="1"/>
          </p:cNvGraphicFramePr>
          <p:nvPr/>
        </p:nvGraphicFramePr>
        <p:xfrm>
          <a:off x="4386263" y="4508500"/>
          <a:ext cx="4379912" cy="955675"/>
        </p:xfrm>
        <a:graphic>
          <a:graphicData uri="http://schemas.openxmlformats.org/presentationml/2006/ole">
            <mc:AlternateContent xmlns:mc="http://schemas.openxmlformats.org/markup-compatibility/2006">
              <mc:Choice xmlns:v="urn:schemas-microsoft-com:vml" Requires="v">
                <p:oleObj spid="_x0000_s52317" name="公式" r:id="rId3" imgW="2159000" imgH="469900" progId="Equation.3">
                  <p:embed/>
                </p:oleObj>
              </mc:Choice>
              <mc:Fallback>
                <p:oleObj name="公式" r:id="rId3" imgW="2159000" imgH="46990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6263" y="4508500"/>
                        <a:ext cx="4379912"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7"/>
          <p:cNvSpPr txBox="1">
            <a:spLocks noChangeArrowheads="1"/>
          </p:cNvSpPr>
          <p:nvPr/>
        </p:nvSpPr>
        <p:spPr bwMode="auto">
          <a:xfrm>
            <a:off x="611560" y="84138"/>
            <a:ext cx="853561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b="1" dirty="0" smtClean="0">
                <a:solidFill>
                  <a:schemeClr val="bg1"/>
                </a:solidFill>
                <a:latin typeface="黑体" panose="02010609060101010101" pitchFamily="49" charset="-122"/>
                <a:ea typeface="黑体" panose="02010609060101010101" pitchFamily="49" charset="-122"/>
              </a:rPr>
              <a:t>4.4.1</a:t>
            </a:r>
            <a:r>
              <a:rPr kumimoji="1" lang="zh-CN" altLang="en-US" sz="3600" b="1" dirty="0" smtClean="0">
                <a:solidFill>
                  <a:schemeClr val="bg1"/>
                </a:solidFill>
                <a:latin typeface="黑体" panose="02010609060101010101" pitchFamily="49" charset="-122"/>
                <a:ea typeface="黑体" panose="02010609060101010101" pitchFamily="49" charset="-122"/>
              </a:rPr>
              <a:t>最大</a:t>
            </a:r>
            <a:r>
              <a:rPr kumimoji="1" lang="zh-CN" altLang="en-US" sz="3600" b="1" dirty="0">
                <a:solidFill>
                  <a:schemeClr val="bg1"/>
                </a:solidFill>
                <a:latin typeface="黑体" panose="02010609060101010101" pitchFamily="49" charset="-122"/>
                <a:ea typeface="黑体" panose="02010609060101010101" pitchFamily="49" charset="-122"/>
              </a:rPr>
              <a:t>子段和问题</a:t>
            </a:r>
            <a:r>
              <a:rPr kumimoji="1" lang="en-US" altLang="zh-CN" sz="3600" b="1" dirty="0">
                <a:solidFill>
                  <a:schemeClr val="bg1"/>
                </a:solidFill>
                <a:latin typeface="黑体" panose="02010609060101010101" pitchFamily="49" charset="-122"/>
                <a:ea typeface="黑体" panose="02010609060101010101" pitchFamily="49" charset="-122"/>
              </a:rPr>
              <a:t>——</a:t>
            </a:r>
            <a:r>
              <a:rPr kumimoji="1" lang="zh-CN" altLang="en-US" sz="3600" b="1" dirty="0">
                <a:solidFill>
                  <a:schemeClr val="bg1"/>
                </a:solidFill>
                <a:latin typeface="黑体" panose="02010609060101010101" pitchFamily="49" charset="-122"/>
                <a:ea typeface="黑体" panose="02010609060101010101" pitchFamily="49" charset="-122"/>
              </a:rPr>
              <a:t>分治法</a:t>
            </a:r>
            <a:r>
              <a:rPr kumimoji="1" lang="en-US" altLang="zh-CN" sz="3600" b="1" dirty="0">
                <a:solidFill>
                  <a:schemeClr val="bg1"/>
                </a:solidFill>
                <a:latin typeface="黑体" panose="02010609060101010101" pitchFamily="49" charset="-122"/>
                <a:ea typeface="黑体" panose="02010609060101010101" pitchFamily="49" charset="-122"/>
              </a:rPr>
              <a:t>3</a:t>
            </a:r>
            <a:r>
              <a:rPr kumimoji="1" lang="zh-CN" altLang="en-US" sz="3600" b="1" dirty="0">
                <a:solidFill>
                  <a:schemeClr val="bg1"/>
                </a:solidFill>
                <a:latin typeface="黑体" panose="02010609060101010101" pitchFamily="49" charset="-122"/>
                <a:ea typeface="黑体" panose="02010609060101010101" pitchFamily="49" charset="-122"/>
              </a:rPr>
              <a:t> </a:t>
            </a:r>
            <a:endParaRPr kumimoji="1" lang="zh-CN" altLang="en-US" sz="3600" b="1" dirty="0">
              <a:solidFill>
                <a:schemeClr val="bg1"/>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nvGraphicFramePr>
        <p:xfrm>
          <a:off x="292100" y="3423920"/>
          <a:ext cx="8425180" cy="587375"/>
        </p:xfrm>
        <a:graphic>
          <a:graphicData uri="http://schemas.openxmlformats.org/drawingml/2006/table">
            <a:tbl>
              <a:tblPr firstRow="1" bandRow="1">
                <a:tableStyleId>{5C22544A-7EE6-4342-B048-85BDC9FD1C3A}</a:tableStyleId>
              </a:tblPr>
              <a:tblGrid>
                <a:gridCol w="1052830"/>
                <a:gridCol w="1053465"/>
                <a:gridCol w="1052830"/>
                <a:gridCol w="1053465"/>
                <a:gridCol w="1052830"/>
                <a:gridCol w="1053465"/>
                <a:gridCol w="1052830"/>
                <a:gridCol w="1053465"/>
              </a:tblGrid>
              <a:tr h="587375">
                <a:tc>
                  <a:txBody>
                    <a:bodyPr/>
                    <a:lstStyle/>
                    <a:p>
                      <a:pPr algn="ctr"/>
                      <a:r>
                        <a:rPr lang="en-US" altLang="zh-CN" sz="2800" b="1" dirty="0" smtClean="0">
                          <a:solidFill>
                            <a:schemeClr val="tx1"/>
                          </a:solidFill>
                        </a:rPr>
                        <a:t>4</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9EE256"/>
                        </a:gs>
                        <a:gs pos="100000">
                          <a:srgbClr val="52762D"/>
                        </a:gs>
                      </a:gsLst>
                      <a:lin ang="5400000" scaled="0"/>
                    </a:gradFill>
                  </a:tcPr>
                </a:tc>
                <a:tc>
                  <a:txBody>
                    <a:bodyPr/>
                    <a:lstStyle/>
                    <a:p>
                      <a:pPr algn="ctr"/>
                      <a:r>
                        <a:rPr lang="en-US" altLang="zh-CN" sz="2800" b="1" dirty="0" smtClean="0">
                          <a:solidFill>
                            <a:schemeClr val="tx1"/>
                          </a:solidFill>
                        </a:rPr>
                        <a:t>-3</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9EE256"/>
                        </a:gs>
                        <a:gs pos="100000">
                          <a:srgbClr val="52762D"/>
                        </a:gs>
                      </a:gsLst>
                      <a:lin ang="5400000" scaled="0"/>
                    </a:gradFill>
                  </a:tcPr>
                </a:tc>
                <a:tc>
                  <a:txBody>
                    <a:bodyPr/>
                    <a:lstStyle/>
                    <a:p>
                      <a:pPr algn="ctr"/>
                      <a:r>
                        <a:rPr lang="en-US" altLang="zh-CN" sz="2800" b="1" dirty="0" smtClean="0">
                          <a:solidFill>
                            <a:schemeClr val="tx1"/>
                          </a:solidFill>
                        </a:rPr>
                        <a:t>5</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FBFB11"/>
                        </a:gs>
                        <a:gs pos="100000">
                          <a:srgbClr val="838309"/>
                        </a:gs>
                      </a:gsLst>
                      <a:lin ang="5400000" scaled="0"/>
                    </a:gradFill>
                  </a:tcPr>
                </a:tc>
                <a:tc>
                  <a:txBody>
                    <a:bodyPr/>
                    <a:lstStyle/>
                    <a:p>
                      <a:pPr algn="ctr"/>
                      <a:r>
                        <a:rPr lang="en-US" altLang="zh-CN" sz="2800" b="1" dirty="0" smtClean="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FBFB11"/>
                        </a:gs>
                        <a:gs pos="100000">
                          <a:srgbClr val="838309"/>
                        </a:gs>
                      </a:gsLst>
                      <a:lin ang="5400000" scaled="0"/>
                    </a:gradFill>
                  </a:tcPr>
                </a:tc>
                <a:tc>
                  <a:txBody>
                    <a:bodyPr/>
                    <a:lstStyle/>
                    <a:p>
                      <a:pPr algn="ctr"/>
                      <a:r>
                        <a:rPr lang="en-US" altLang="zh-CN" sz="2800" b="1" dirty="0" smtClean="0">
                          <a:solidFill>
                            <a:schemeClr val="tx1"/>
                          </a:solidFill>
                        </a:rPr>
                        <a:t>-1</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6</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altLang="zh-CN" sz="2800" b="1" dirty="0" smtClean="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graphicFrame>
        <p:nvGraphicFramePr>
          <p:cNvPr id="3" name="表格 2"/>
          <p:cNvGraphicFramePr>
            <a:graphicFrameLocks noGrp="1"/>
          </p:cNvGraphicFramePr>
          <p:nvPr/>
        </p:nvGraphicFramePr>
        <p:xfrm>
          <a:off x="292100" y="4585335"/>
          <a:ext cx="8425180" cy="531495"/>
        </p:xfrm>
        <a:graphic>
          <a:graphicData uri="http://schemas.openxmlformats.org/drawingml/2006/table">
            <a:tbl>
              <a:tblPr firstRow="1" bandRow="1">
                <a:tableStyleId>{5C22544A-7EE6-4342-B048-85BDC9FD1C3A}</a:tableStyleId>
              </a:tblPr>
              <a:tblGrid>
                <a:gridCol w="1052830"/>
                <a:gridCol w="1053465"/>
                <a:gridCol w="1052830"/>
                <a:gridCol w="1053465"/>
                <a:gridCol w="1052830"/>
                <a:gridCol w="1053465"/>
                <a:gridCol w="1052830"/>
                <a:gridCol w="1053465"/>
              </a:tblGrid>
              <a:tr h="531495">
                <a:tc gridSpan="2">
                  <a:txBody>
                    <a:bodyPr/>
                    <a:p>
                      <a:pPr algn="ctr"/>
                      <a:r>
                        <a:rPr lang="en-US" altLang="zh-CN" sz="2800" b="1" dirty="0" smtClean="0">
                          <a:solidFill>
                            <a:srgbClr val="008000"/>
                          </a:solidFill>
                        </a:rPr>
                        <a:t>4</a:t>
                      </a:r>
                      <a:endParaRPr lang="en-US" altLang="zh-CN" sz="2800" b="1" dirty="0" smtClean="0">
                        <a:solidFill>
                          <a:srgbClr val="008000"/>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p>
                      <a:pPr algn="ctr"/>
                      <a:r>
                        <a:rPr lang="en-US" altLang="zh-CN" sz="2800" b="1" dirty="0" smtClean="0">
                          <a:solidFill>
                            <a:srgbClr val="FFC000"/>
                          </a:solidFill>
                        </a:rPr>
                        <a:t>5</a:t>
                      </a:r>
                      <a:endParaRPr lang="en-US" altLang="zh-CN" sz="2800" b="1" dirty="0" smtClean="0">
                        <a:solidFill>
                          <a:srgbClr val="FFC000"/>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2">
                  <a:txBody>
                    <a:bodyPr/>
                    <a:p>
                      <a:pPr algn="ctr"/>
                      <a:r>
                        <a:rPr lang="en-US" altLang="zh-CN" sz="2800" b="1" dirty="0" smtClean="0">
                          <a:solidFill>
                            <a:srgbClr val="00B0F0"/>
                          </a:solidFill>
                        </a:rPr>
                        <a:t>2</a:t>
                      </a:r>
                      <a:endParaRPr lang="en-US" altLang="zh-CN" sz="2800" b="1" dirty="0" smtClean="0">
                        <a:solidFill>
                          <a:srgbClr val="00B0F0"/>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p>
                      <a:pPr algn="ctr"/>
                      <a:r>
                        <a:rPr lang="en-US" altLang="zh-CN" sz="2800" b="1" dirty="0" smtClean="0">
                          <a:solidFill>
                            <a:schemeClr val="accent1">
                              <a:lumMod val="75000"/>
                            </a:schemeClr>
                          </a:solidFill>
                        </a:rPr>
                        <a:t>6</a:t>
                      </a:r>
                      <a:endParaRPr lang="en-US" altLang="zh-CN" sz="2800" b="1" dirty="0" smtClean="0">
                        <a:solidFill>
                          <a:schemeClr val="accent1">
                            <a:lumMod val="75000"/>
                          </a:schemeClr>
                        </a:solidFill>
                      </a:endParaRPr>
                    </a:p>
                  </a:txBody>
                  <a:tcPr marL="91439" marR="91439" marT="45707" marB="45707">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graphicFrame>
        <p:nvGraphicFramePr>
          <p:cNvPr id="5" name="表格 4"/>
          <p:cNvGraphicFramePr>
            <a:graphicFrameLocks noGrp="1"/>
          </p:cNvGraphicFramePr>
          <p:nvPr/>
        </p:nvGraphicFramePr>
        <p:xfrm>
          <a:off x="292100" y="5631815"/>
          <a:ext cx="8425180" cy="2219325"/>
        </p:xfrm>
        <a:graphic>
          <a:graphicData uri="http://schemas.openxmlformats.org/drawingml/2006/table">
            <a:tbl>
              <a:tblPr firstRow="1" bandRow="1">
                <a:tableStyleId>{5C22544A-7EE6-4342-B048-85BDC9FD1C3A}</a:tableStyleId>
              </a:tblPr>
              <a:tblGrid>
                <a:gridCol w="1052830"/>
                <a:gridCol w="1053465"/>
                <a:gridCol w="1052830"/>
                <a:gridCol w="1053465"/>
                <a:gridCol w="1052830"/>
                <a:gridCol w="1053465"/>
                <a:gridCol w="1052830"/>
                <a:gridCol w="1053465"/>
              </a:tblGrid>
              <a:tr h="582295">
                <a:tc gridSpan="7">
                  <a:txBody>
                    <a:bodyPr/>
                    <a:p>
                      <a:pPr algn="ctr"/>
                      <a:r>
                        <a:rPr lang="en-US" altLang="zh-CN" sz="2800" b="1" dirty="0" smtClean="0">
                          <a:solidFill>
                            <a:srgbClr val="C00000"/>
                          </a:solidFill>
                        </a:rPr>
                        <a:t>11</a:t>
                      </a:r>
                      <a:endParaRPr lang="zh-CN" altLang="en-US" sz="2800" b="1" dirty="0">
                        <a:solidFill>
                          <a:srgbClr val="C00000"/>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cPr>
                    <a:lnT w="12700" cap="flat" cmpd="sng" algn="ctr">
                      <a:solidFill>
                        <a:schemeClr val="tx1"/>
                      </a:solidFill>
                      <a:prstDash val="solid"/>
                      <a:round/>
                      <a:headEnd type="none" w="med" len="med"/>
                      <a:tailEnd type="none" w="med" len="med"/>
                    </a:lnT>
                  </a:tcPr>
                </a:tc>
                <a:tc hMerge="1">
                  <a:tcPr>
                    <a:lnT w="12700" cap="flat" cmpd="sng" algn="ctr">
                      <a:solidFill>
                        <a:schemeClr val="tx1"/>
                      </a:solidFill>
                      <a:prstDash val="solid"/>
                      <a:round/>
                      <a:headEnd type="none" w="med" len="med"/>
                      <a:tailEnd type="none" w="med" len="med"/>
                    </a:lnT>
                  </a:tcPr>
                </a:tc>
                <a:tc hMerge="1">
                  <a:tcPr/>
                </a:tc>
                <a:tc hMerge="1">
                  <a:tcPr/>
                </a:tc>
                <a:tc hMerge="1">
                  <a:tcPr>
                    <a:lnT w="12700" cap="flat" cmpd="sng" algn="ctr">
                      <a:solidFill>
                        <a:schemeClr val="tx1"/>
                      </a:solidFill>
                      <a:prstDash val="solid"/>
                      <a:round/>
                      <a:headEnd type="none" w="med" len="med"/>
                      <a:tailEnd type="none" w="med" len="med"/>
                    </a:lnT>
                  </a:tcPr>
                </a:tc>
                <a:tc hMerge="1">
                  <a:tcPr>
                    <a:lnT w="12700" cap="flat" cmpd="sng" algn="ctr">
                      <a:solidFill>
                        <a:schemeClr val="tx1"/>
                      </a:solidFill>
                      <a:prstDash val="solid"/>
                      <a:round/>
                      <a:headEnd type="none" w="med" len="med"/>
                      <a:tailEnd type="none" w="med" len="med"/>
                    </a:lnT>
                  </a:tcPr>
                </a:tc>
                <a:tc>
                  <a:txBody>
                    <a:bodyPr/>
                    <a:p>
                      <a:pPr algn="ctr"/>
                      <a:endParaRPr lang="zh-CN" altLang="en-US" sz="2800" b="1" dirty="0">
                        <a:solidFill>
                          <a:srgbClr val="C00000"/>
                        </a:solidFill>
                      </a:endParaRPr>
                    </a:p>
                  </a:txBody>
                  <a:tcPr marL="91439" marR="91439" marT="45707" marB="45707">
                    <a:lnL w="12700" cap="flat" cmpd="sng" algn="ctr">
                      <a:solidFill>
                        <a:schemeClr val="tx1"/>
                      </a:solidFill>
                      <a:prstDash val="solid"/>
                      <a:round/>
                      <a:headEnd type="none" w="med" len="med"/>
                      <a:tailEnd type="none" w="med" len="med"/>
                    </a:lnL>
                    <a:solidFill>
                      <a:schemeClr val="bg1"/>
                    </a:solidFill>
                  </a:tcPr>
                </a:tc>
              </a:tr>
            </a:tbl>
          </a:graphicData>
        </a:graphic>
      </p:graphicFrame>
      <p:graphicFrame>
        <p:nvGraphicFramePr>
          <p:cNvPr id="6" name="表格 5"/>
          <p:cNvGraphicFramePr>
            <a:graphicFrameLocks noGrp="1"/>
          </p:cNvGraphicFramePr>
          <p:nvPr/>
        </p:nvGraphicFramePr>
        <p:xfrm>
          <a:off x="292100" y="5116830"/>
          <a:ext cx="8425180" cy="1555115"/>
        </p:xfrm>
        <a:graphic>
          <a:graphicData uri="http://schemas.openxmlformats.org/drawingml/2006/table">
            <a:tbl>
              <a:tblPr firstRow="1" bandRow="1">
                <a:tableStyleId>{5C22544A-7EE6-4342-B048-85BDC9FD1C3A}</a:tableStyleId>
              </a:tblPr>
              <a:tblGrid>
                <a:gridCol w="1052830"/>
                <a:gridCol w="1053465"/>
                <a:gridCol w="1052830"/>
                <a:gridCol w="1053465"/>
                <a:gridCol w="1052830"/>
                <a:gridCol w="1053465"/>
                <a:gridCol w="1052830"/>
                <a:gridCol w="1053465"/>
              </a:tblGrid>
              <a:tr h="518160">
                <a:tc gridSpan="3">
                  <a:txBody>
                    <a:bodyPr/>
                    <a:lstStyle/>
                    <a:p>
                      <a:pPr algn="ctr"/>
                      <a:r>
                        <a:rPr lang="en-US" altLang="zh-CN" sz="2800" b="1" dirty="0" smtClean="0">
                          <a:solidFill>
                            <a:srgbClr val="C00000"/>
                          </a:solidFill>
                        </a:rPr>
                        <a:t>6</a:t>
                      </a:r>
                      <a:endParaRPr lang="zh-CN" altLang="en-US" sz="2800" b="1" dirty="0">
                        <a:solidFill>
                          <a:srgbClr val="C00000"/>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14CD68"/>
                        </a:gs>
                        <a:gs pos="100000">
                          <a:srgbClr val="035C7D"/>
                        </a:gs>
                      </a:gsLst>
                      <a:lin ang="5400000" scaled="0"/>
                    </a:gradFill>
                  </a:tcPr>
                </a:tc>
                <a:tc hMerge="1">
                  <a:tcPr/>
                </a:tc>
                <a:tc hMerge="1">
                  <a:tcPr>
                    <a:lnT w="12700" cap="flat" cmpd="sng" algn="ctr">
                      <a:solidFill>
                        <a:schemeClr val="tx1"/>
                      </a:solidFill>
                      <a:prstDash val="solid"/>
                      <a:round/>
                      <a:headEnd type="none" w="med" len="med"/>
                      <a:tailEnd type="none" w="med" len="med"/>
                    </a:lnT>
                  </a:tcPr>
                </a:tc>
                <a:tc>
                  <a:txBody>
                    <a:bodyPr/>
                    <a:lstStyle/>
                    <a:p>
                      <a:pPr algn="ctr"/>
                      <a:endParaRPr lang="zh-CN" altLang="en-US" sz="2800" b="1" dirty="0">
                        <a:solidFill>
                          <a:srgbClr val="C00000"/>
                        </a:solidFill>
                      </a:endParaRPr>
                    </a:p>
                  </a:txBody>
                  <a:tcPr marL="91439" marR="91439" marT="45707" marB="45707">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b="1">
                        <a:solidFill>
                          <a:srgbClr val="C00000"/>
                        </a:solidFill>
                      </a:endParaRPr>
                    </a:p>
                  </a:txBody>
                  <a:tcPr marL="91439" marR="91439" marT="45707" marB="45707">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altLang="zh-CN" sz="2800" b="1" dirty="0" smtClean="0">
                          <a:solidFill>
                            <a:srgbClr val="C00000"/>
                          </a:solidFill>
                        </a:rPr>
                        <a:t>8</a:t>
                      </a:r>
                      <a:endParaRPr lang="zh-CN" altLang="en-US" sz="2800" b="1" dirty="0">
                        <a:solidFill>
                          <a:srgbClr val="C00000"/>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007BD3"/>
                        </a:gs>
                        <a:gs pos="100000">
                          <a:srgbClr val="034373"/>
                        </a:gs>
                      </a:gsLst>
                      <a:lin ang="5400000" scaled="0"/>
                    </a:gra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solidFill>
                          <a:srgbClr val="C00000"/>
                        </a:solidFill>
                      </a:endParaRPr>
                    </a:p>
                  </a:txBody>
                  <a:tcPr marL="91439" marR="91439" marT="45707" marB="45707">
                    <a:lnL w="12700" cap="flat" cmpd="sng" algn="ctr">
                      <a:solidFill>
                        <a:schemeClr val="tx1"/>
                      </a:solidFill>
                      <a:prstDash val="solid"/>
                      <a:round/>
                      <a:headEnd type="none" w="med" len="med"/>
                      <a:tailEnd type="none" w="med" len="med"/>
                    </a:lnL>
                    <a:solidFill>
                      <a:schemeClr val="bg1"/>
                    </a:solidFill>
                  </a:tcPr>
                </a:tc>
              </a:tr>
            </a:tbl>
          </a:graphicData>
        </a:graphic>
      </p:graphicFrame>
      <p:graphicFrame>
        <p:nvGraphicFramePr>
          <p:cNvPr id="7" name="表格 6"/>
          <p:cNvGraphicFramePr>
            <a:graphicFrameLocks noGrp="1"/>
          </p:cNvGraphicFramePr>
          <p:nvPr/>
        </p:nvGraphicFramePr>
        <p:xfrm>
          <a:off x="292100" y="2833370"/>
          <a:ext cx="8425180" cy="587375"/>
        </p:xfrm>
        <a:graphic>
          <a:graphicData uri="http://schemas.openxmlformats.org/drawingml/2006/table">
            <a:tbl>
              <a:tblPr firstRow="1" bandRow="1">
                <a:tableStyleId>{5C22544A-7EE6-4342-B048-85BDC9FD1C3A}</a:tableStyleId>
              </a:tblPr>
              <a:tblGrid>
                <a:gridCol w="1052830"/>
                <a:gridCol w="1053465"/>
                <a:gridCol w="1052830"/>
                <a:gridCol w="1053465"/>
                <a:gridCol w="1052830"/>
                <a:gridCol w="1053465"/>
                <a:gridCol w="1052830"/>
                <a:gridCol w="1053465"/>
              </a:tblGrid>
              <a:tr h="587375">
                <a:tc>
                  <a:txBody>
                    <a:bodyPr/>
                    <a:p>
                      <a:pPr algn="ctr"/>
                      <a:r>
                        <a:rPr lang="en-US" altLang="zh-CN" sz="2800" b="1" dirty="0" smtClean="0">
                          <a:solidFill>
                            <a:schemeClr val="tx1"/>
                          </a:solidFill>
                        </a:rPr>
                        <a:t>4</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p>
                      <a:pPr algn="ctr"/>
                      <a:r>
                        <a:rPr lang="en-US" altLang="zh-CN" sz="2800" b="1" dirty="0" smtClean="0">
                          <a:solidFill>
                            <a:schemeClr val="tx1"/>
                          </a:solidFill>
                        </a:rPr>
                        <a:t>-3</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p>
                      <a:pPr algn="ctr"/>
                      <a:r>
                        <a:rPr lang="en-US" altLang="zh-CN" sz="2800" b="1" dirty="0" smtClean="0">
                          <a:solidFill>
                            <a:schemeClr val="tx1"/>
                          </a:solidFill>
                        </a:rPr>
                        <a:t>5</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p>
                      <a:pPr algn="ctr"/>
                      <a:r>
                        <a:rPr lang="en-US" altLang="zh-CN" sz="2800" b="1" dirty="0" smtClean="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p>
                      <a:pPr algn="ctr"/>
                      <a:r>
                        <a:rPr lang="en-US" altLang="zh-CN" sz="2800" b="1" dirty="0" smtClean="0">
                          <a:solidFill>
                            <a:schemeClr val="tx1"/>
                          </a:solidFill>
                        </a:rPr>
                        <a:t>-1</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p>
                      <a:pPr algn="ctr"/>
                      <a:r>
                        <a:rPr lang="en-US" altLang="zh-CN" sz="2800" b="1" dirty="0" smtClean="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p>
                      <a:pPr algn="ctr"/>
                      <a:r>
                        <a:rPr lang="en-US" altLang="zh-CN" sz="2800" b="1" dirty="0" smtClean="0">
                          <a:solidFill>
                            <a:schemeClr val="tx1"/>
                          </a:solidFill>
                        </a:rPr>
                        <a:t>6</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p>
                      <a:pPr algn="ctr"/>
                      <a:r>
                        <a:rPr lang="en-US" altLang="zh-CN" sz="2800" b="1" dirty="0" smtClean="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8" name="表格 7"/>
          <p:cNvGraphicFramePr>
            <a:graphicFrameLocks noGrp="1"/>
          </p:cNvGraphicFramePr>
          <p:nvPr/>
        </p:nvGraphicFramePr>
        <p:xfrm>
          <a:off x="292100" y="2242820"/>
          <a:ext cx="8425180" cy="587375"/>
        </p:xfrm>
        <a:graphic>
          <a:graphicData uri="http://schemas.openxmlformats.org/drawingml/2006/table">
            <a:tbl>
              <a:tblPr firstRow="1" bandRow="1">
                <a:tableStyleId>{5C22544A-7EE6-4342-B048-85BDC9FD1C3A}</a:tableStyleId>
              </a:tblPr>
              <a:tblGrid>
                <a:gridCol w="1052830"/>
                <a:gridCol w="1053465"/>
                <a:gridCol w="1052830"/>
                <a:gridCol w="1053465"/>
                <a:gridCol w="1052830"/>
                <a:gridCol w="1053465"/>
                <a:gridCol w="1052830"/>
                <a:gridCol w="1053465"/>
              </a:tblGrid>
              <a:tr h="587375">
                <a:tc>
                  <a:txBody>
                    <a:bodyPr/>
                    <a:p>
                      <a:pPr algn="ctr"/>
                      <a:r>
                        <a:rPr lang="en-US" altLang="zh-CN" sz="2800" b="1" dirty="0" smtClean="0">
                          <a:solidFill>
                            <a:schemeClr val="tx1"/>
                          </a:solidFill>
                        </a:rPr>
                        <a:t>4</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sz="2800" b="1" dirty="0" smtClean="0">
                          <a:solidFill>
                            <a:schemeClr val="tx1"/>
                          </a:solidFill>
                        </a:rPr>
                        <a:t>-3</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sz="2800" b="1" dirty="0" smtClean="0">
                          <a:solidFill>
                            <a:schemeClr val="tx1"/>
                          </a:solidFill>
                        </a:rPr>
                        <a:t>5</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sz="2800" b="1" dirty="0" smtClean="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sz="2800" b="1" dirty="0" smtClean="0">
                          <a:solidFill>
                            <a:schemeClr val="tx1"/>
                          </a:solidFill>
                        </a:rPr>
                        <a:t>-1</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sz="2800" b="1" dirty="0" smtClean="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sz="2800" b="1" dirty="0" smtClean="0">
                          <a:solidFill>
                            <a:schemeClr val="tx1"/>
                          </a:solidFill>
                        </a:rPr>
                        <a:t>6</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sz="2800" b="1" dirty="0" smtClean="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0" name="表格 9"/>
          <p:cNvGraphicFramePr>
            <a:graphicFrameLocks noGrp="1"/>
          </p:cNvGraphicFramePr>
          <p:nvPr/>
        </p:nvGraphicFramePr>
        <p:xfrm>
          <a:off x="292100" y="3981450"/>
          <a:ext cx="8425180" cy="587375"/>
        </p:xfrm>
        <a:graphic>
          <a:graphicData uri="http://schemas.openxmlformats.org/drawingml/2006/table">
            <a:tbl>
              <a:tblPr firstRow="1" bandRow="1">
                <a:tableStyleId>{5C22544A-7EE6-4342-B048-85BDC9FD1C3A}</a:tableStyleId>
              </a:tblPr>
              <a:tblGrid>
                <a:gridCol w="1052830"/>
                <a:gridCol w="1053465"/>
                <a:gridCol w="1052830"/>
                <a:gridCol w="1053465"/>
                <a:gridCol w="1052830"/>
                <a:gridCol w="1053465"/>
                <a:gridCol w="1052830"/>
                <a:gridCol w="1053465"/>
              </a:tblGrid>
              <a:tr h="587375">
                <a:tc>
                  <a:txBody>
                    <a:bodyPr/>
                    <a:p>
                      <a:pPr algn="ctr"/>
                      <a:r>
                        <a:rPr lang="en-US" altLang="zh-CN" sz="2800" b="1" dirty="0" smtClean="0">
                          <a:solidFill>
                            <a:schemeClr val="tx1"/>
                          </a:solidFill>
                        </a:rPr>
                        <a:t>4</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9EE256"/>
                        </a:gs>
                        <a:gs pos="100000">
                          <a:srgbClr val="52762D"/>
                        </a:gs>
                      </a:gsLst>
                      <a:lin ang="5400000" scaled="0"/>
                    </a:gradFill>
                  </a:tcPr>
                </a:tc>
                <a:tc>
                  <a:txBody>
                    <a:bodyPr/>
                    <a:p>
                      <a:pPr algn="ctr"/>
                      <a:r>
                        <a:rPr lang="en-US" altLang="zh-CN" sz="2800" b="1" dirty="0" smtClean="0">
                          <a:solidFill>
                            <a:schemeClr val="tx1"/>
                          </a:solidFill>
                        </a:rPr>
                        <a:t>-3</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14CD68"/>
                        </a:gs>
                        <a:gs pos="100000">
                          <a:srgbClr val="035C7D"/>
                        </a:gs>
                      </a:gsLst>
                      <a:lin ang="5400000" scaled="0"/>
                    </a:gradFill>
                  </a:tcPr>
                </a:tc>
                <a:tc>
                  <a:txBody>
                    <a:bodyPr/>
                    <a:p>
                      <a:pPr algn="ctr"/>
                      <a:r>
                        <a:rPr lang="en-US" altLang="zh-CN" sz="2800" b="1" dirty="0" smtClean="0">
                          <a:solidFill>
                            <a:schemeClr val="tx1"/>
                          </a:solidFill>
                        </a:rPr>
                        <a:t>5</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FBFB11"/>
                        </a:gs>
                        <a:gs pos="100000">
                          <a:srgbClr val="838309"/>
                        </a:gs>
                      </a:gsLst>
                      <a:lin ang="5400000" scaled="0"/>
                    </a:gradFill>
                  </a:tcPr>
                </a:tc>
                <a:tc>
                  <a:txBody>
                    <a:bodyPr/>
                    <a:p>
                      <a:pPr algn="ctr"/>
                      <a:r>
                        <a:rPr lang="en-US" altLang="zh-CN" sz="2800" b="1" dirty="0" smtClean="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p>
                      <a:pPr algn="ctr"/>
                      <a:r>
                        <a:rPr lang="en-US" altLang="zh-CN" sz="2800" b="1" dirty="0" smtClean="0">
                          <a:solidFill>
                            <a:schemeClr val="tx1"/>
                          </a:solidFill>
                        </a:rPr>
                        <a:t>-1</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altLang="zh-CN" sz="2800" b="1" dirty="0" smtClean="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p>
                      <a:pPr algn="ctr"/>
                      <a:r>
                        <a:rPr lang="en-US" altLang="zh-CN" sz="2800" b="1" dirty="0" smtClean="0">
                          <a:solidFill>
                            <a:schemeClr val="tx1"/>
                          </a:solidFill>
                        </a:rPr>
                        <a:t>6</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p>
                      <a:pPr algn="ctr"/>
                      <a:r>
                        <a:rPr lang="en-US" altLang="zh-CN" sz="2800" b="1" dirty="0" smtClean="0">
                          <a:solidFill>
                            <a:schemeClr val="tx1"/>
                          </a:solidFill>
                        </a:rPr>
                        <a:t>-2</a:t>
                      </a:r>
                      <a:endParaRPr lang="zh-CN" altLang="en-US" sz="2800" b="1" dirty="0">
                        <a:solidFill>
                          <a:schemeClr val="tx1"/>
                        </a:solidFill>
                      </a:endParaRPr>
                    </a:p>
                  </a:txBody>
                  <a:tcPr marL="91439" marR="9143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026"/>
          <p:cNvSpPr txBox="1">
            <a:spLocks noChangeArrowheads="1"/>
          </p:cNvSpPr>
          <p:nvPr/>
        </p:nvSpPr>
        <p:spPr bwMode="auto">
          <a:xfrm>
            <a:off x="609600" y="4572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2400">
              <a:latin typeface="Times New Roman" panose="02020603050405020304" pitchFamily="18" charset="0"/>
            </a:endParaRPr>
          </a:p>
        </p:txBody>
      </p:sp>
      <p:sp>
        <p:nvSpPr>
          <p:cNvPr id="54276" name="Text Box 1028"/>
          <p:cNvSpPr txBox="1">
            <a:spLocks noChangeArrowheads="1"/>
          </p:cNvSpPr>
          <p:nvPr/>
        </p:nvSpPr>
        <p:spPr bwMode="auto">
          <a:xfrm>
            <a:off x="323850" y="1167765"/>
            <a:ext cx="8569325" cy="5292725"/>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ts val="775"/>
              </a:spcAft>
            </a:pPr>
            <a:r>
              <a:rPr lang="zh-CN" altLang="en-US" sz="2400" b="1">
                <a:solidFill>
                  <a:srgbClr val="CC0099"/>
                </a:solidFill>
                <a:latin typeface="Times New Roman" panose="02020603050405020304" pitchFamily="18" charset="0"/>
              </a:rPr>
              <a:t>算法</a:t>
            </a:r>
            <a:r>
              <a:rPr lang="en-US" altLang="zh-CN" sz="2400" b="1">
                <a:solidFill>
                  <a:srgbClr val="CC0099"/>
                </a:solidFill>
                <a:latin typeface="Times New Roman" panose="02020603050405020304" pitchFamily="18" charset="0"/>
              </a:rPr>
              <a:t>——</a:t>
            </a:r>
            <a:r>
              <a:rPr lang="zh-CN" altLang="en-US" sz="2400" b="1">
                <a:solidFill>
                  <a:srgbClr val="CC0099"/>
                </a:solidFill>
                <a:latin typeface="Times New Roman" panose="02020603050405020304" pitchFamily="18" charset="0"/>
              </a:rPr>
              <a:t>最大子段和问题</a:t>
            </a:r>
            <a:endParaRPr lang="zh-CN" altLang="en-US" sz="2400" b="1">
              <a:solidFill>
                <a:srgbClr val="CC0099"/>
              </a:solidFill>
              <a:latin typeface="Times New Roman" panose="02020603050405020304" pitchFamily="18" charset="0"/>
            </a:endParaRPr>
          </a:p>
          <a:p>
            <a:pPr algn="just">
              <a:lnSpc>
                <a:spcPct val="104000"/>
              </a:lnSpc>
            </a:pPr>
            <a:r>
              <a:rPr lang="zh-CN" altLang="en-US" sz="2400" b="1">
                <a:solidFill>
                  <a:srgbClr val="CC0099"/>
                </a:solidFill>
                <a:latin typeface="Times New Roman" panose="02020603050405020304" pitchFamily="18" charset="0"/>
              </a:rPr>
              <a:t>    </a:t>
            </a:r>
            <a:r>
              <a:rPr lang="en-US" altLang="zh-CN" sz="2400" b="1">
                <a:solidFill>
                  <a:srgbClr val="CC0099"/>
                </a:solidFill>
                <a:latin typeface="Times New Roman" panose="02020603050405020304" pitchFamily="18" charset="0"/>
              </a:rPr>
              <a:t>int MaxSum(int a[ ], int left, int right)</a:t>
            </a:r>
            <a:endParaRPr lang="en-US" altLang="zh-CN" sz="2400" b="1">
              <a:solidFill>
                <a:srgbClr val="CC0099"/>
              </a:solidFill>
              <a:latin typeface="Times New Roman" panose="02020603050405020304" pitchFamily="18" charset="0"/>
            </a:endParaRPr>
          </a:p>
          <a:p>
            <a:pPr algn="just">
              <a:lnSpc>
                <a:spcPct val="104000"/>
              </a:lnSpc>
            </a:pPr>
            <a:r>
              <a:rPr lang="en-US" altLang="zh-CN" sz="2400" b="1">
                <a:latin typeface="Times New Roman" panose="02020603050405020304" pitchFamily="18" charset="0"/>
              </a:rPr>
              <a:t>   {   sum=0;</a:t>
            </a:r>
            <a:endParaRPr lang="en-US" altLang="zh-CN" sz="2400" b="1">
              <a:latin typeface="Times New Roman" panose="02020603050405020304" pitchFamily="18" charset="0"/>
            </a:endParaRPr>
          </a:p>
          <a:p>
            <a:pPr algn="just">
              <a:lnSpc>
                <a:spcPct val="104000"/>
              </a:lnSpc>
            </a:pPr>
            <a:r>
              <a:rPr lang="en-US" altLang="zh-CN" sz="2400" b="1">
                <a:latin typeface="Times New Roman" panose="02020603050405020304" pitchFamily="18" charset="0"/>
              </a:rPr>
              <a:t>       if (left= =right) //</a:t>
            </a:r>
            <a:r>
              <a:rPr lang="zh-CN" altLang="en-US" sz="2400" b="1">
                <a:latin typeface="Times New Roman" panose="02020603050405020304" pitchFamily="18" charset="0"/>
              </a:rPr>
              <a:t>如果序列长度为</a:t>
            </a:r>
            <a:r>
              <a:rPr lang="en-US" altLang="zh-CN" sz="2400" b="1">
                <a:latin typeface="Times New Roman" panose="02020603050405020304" pitchFamily="18" charset="0"/>
              </a:rPr>
              <a:t>1</a:t>
            </a:r>
            <a:r>
              <a:rPr lang="zh-CN" altLang="en-US" sz="2400" b="1">
                <a:latin typeface="Times New Roman" panose="02020603050405020304" pitchFamily="18" charset="0"/>
              </a:rPr>
              <a:t>，直接求解</a:t>
            </a:r>
            <a:endParaRPr lang="zh-CN" altLang="en-US" sz="2400" b="1">
              <a:latin typeface="Times New Roman" panose="02020603050405020304" pitchFamily="18" charset="0"/>
            </a:endParaRPr>
          </a:p>
          <a:p>
            <a:pPr algn="just">
              <a:lnSpc>
                <a:spcPct val="104000"/>
              </a:lnSpc>
            </a:pPr>
            <a:r>
              <a:rPr lang="zh-CN" altLang="en-US" sz="2400" b="1">
                <a:latin typeface="Times New Roman" panose="02020603050405020304" pitchFamily="18" charset="0"/>
              </a:rPr>
              <a:t>       </a:t>
            </a:r>
            <a:r>
              <a:rPr lang="en-US" altLang="zh-CN" sz="2400" b="1">
                <a:latin typeface="Times New Roman" panose="02020603050405020304" pitchFamily="18" charset="0"/>
              </a:rPr>
              <a:t>{</a:t>
            </a:r>
            <a:r>
              <a:rPr lang="zh-CN" altLang="en-US" sz="2400" b="1">
                <a:latin typeface="Times New Roman" panose="02020603050405020304" pitchFamily="18" charset="0"/>
              </a:rPr>
              <a:t>    </a:t>
            </a:r>
            <a:r>
              <a:rPr lang="en-US" altLang="zh-CN" sz="2400" b="1">
                <a:latin typeface="Times New Roman" panose="02020603050405020304" pitchFamily="18" charset="0"/>
              </a:rPr>
              <a:t>if (a[left]&gt;0)       sum=a[left];</a:t>
            </a:r>
            <a:endParaRPr lang="en-US" altLang="zh-CN" sz="2400" b="1">
              <a:latin typeface="Times New Roman" panose="02020603050405020304" pitchFamily="18" charset="0"/>
            </a:endParaRPr>
          </a:p>
          <a:p>
            <a:pPr algn="just">
              <a:lnSpc>
                <a:spcPct val="104000"/>
              </a:lnSpc>
            </a:pPr>
            <a:r>
              <a:rPr lang="en-US" altLang="zh-CN" sz="2400" b="1">
                <a:latin typeface="Times New Roman" panose="02020603050405020304" pitchFamily="18" charset="0"/>
              </a:rPr>
              <a:t>            else sum=0;</a:t>
            </a:r>
            <a:endParaRPr lang="en-US" altLang="zh-CN" sz="2400" b="1">
              <a:latin typeface="Times New Roman" panose="02020603050405020304" pitchFamily="18" charset="0"/>
            </a:endParaRPr>
          </a:p>
          <a:p>
            <a:pPr algn="just">
              <a:lnSpc>
                <a:spcPct val="104000"/>
              </a:lnSpc>
            </a:pPr>
            <a:r>
              <a:rPr lang="en-US" altLang="zh-CN" sz="2400" b="1">
                <a:latin typeface="Times New Roman" panose="02020603050405020304" pitchFamily="18" charset="0"/>
              </a:rPr>
              <a:t>       }</a:t>
            </a:r>
            <a:endParaRPr lang="en-US" altLang="zh-CN" sz="2400" b="1">
              <a:latin typeface="Times New Roman" panose="02020603050405020304" pitchFamily="18" charset="0"/>
            </a:endParaRPr>
          </a:p>
          <a:p>
            <a:pPr algn="just">
              <a:lnSpc>
                <a:spcPct val="104000"/>
              </a:lnSpc>
            </a:pPr>
            <a:r>
              <a:rPr lang="en-US" altLang="zh-CN" sz="2400" b="1">
                <a:latin typeface="Times New Roman" panose="02020603050405020304" pitchFamily="18" charset="0"/>
              </a:rPr>
              <a:t>      else</a:t>
            </a:r>
            <a:endParaRPr lang="en-US" altLang="zh-CN" sz="2400" b="1">
              <a:latin typeface="Times New Roman" panose="02020603050405020304" pitchFamily="18" charset="0"/>
            </a:endParaRPr>
          </a:p>
          <a:p>
            <a:pPr algn="just">
              <a:lnSpc>
                <a:spcPct val="104000"/>
              </a:lnSpc>
            </a:pPr>
            <a:r>
              <a:rPr lang="en-US" altLang="zh-CN" sz="2400" b="1">
                <a:latin typeface="Times New Roman" panose="02020603050405020304" pitchFamily="18" charset="0"/>
              </a:rPr>
              <a:t>      {   center=(left+right)/2;    //</a:t>
            </a:r>
            <a:r>
              <a:rPr lang="zh-CN" altLang="en-US" sz="2400" b="1">
                <a:latin typeface="Times New Roman" panose="02020603050405020304" pitchFamily="18" charset="0"/>
              </a:rPr>
              <a:t>划分</a:t>
            </a:r>
            <a:endParaRPr lang="zh-CN" altLang="en-US" sz="2400" b="1">
              <a:latin typeface="Times New Roman" panose="02020603050405020304" pitchFamily="18" charset="0"/>
            </a:endParaRPr>
          </a:p>
          <a:p>
            <a:pPr algn="just">
              <a:lnSpc>
                <a:spcPct val="104000"/>
              </a:lnSpc>
            </a:pPr>
            <a:r>
              <a:rPr lang="zh-CN" altLang="en-US" sz="2400" b="1">
                <a:latin typeface="Times New Roman" panose="02020603050405020304" pitchFamily="18" charset="0"/>
              </a:rPr>
              <a:t>           </a:t>
            </a:r>
            <a:r>
              <a:rPr lang="en-US" altLang="zh-CN" sz="2400" b="1">
                <a:latin typeface="Times New Roman" panose="02020603050405020304" pitchFamily="18" charset="0"/>
              </a:rPr>
              <a:t>leftsum=</a:t>
            </a:r>
            <a:r>
              <a:rPr lang="en-US" altLang="zh-CN" sz="2400" b="1">
                <a:solidFill>
                  <a:srgbClr val="CC0099"/>
                </a:solidFill>
                <a:latin typeface="Times New Roman" panose="02020603050405020304" pitchFamily="18" charset="0"/>
              </a:rPr>
              <a:t>MaxSum</a:t>
            </a:r>
            <a:r>
              <a:rPr lang="en-US" altLang="zh-CN" sz="2400" b="1">
                <a:latin typeface="Times New Roman" panose="02020603050405020304" pitchFamily="18" charset="0"/>
              </a:rPr>
              <a:t>(a, left, center);  </a:t>
            </a:r>
            <a:endParaRPr lang="en-US" altLang="zh-CN" sz="2400" b="1">
              <a:latin typeface="Times New Roman" panose="02020603050405020304" pitchFamily="18" charset="0"/>
            </a:endParaRPr>
          </a:p>
          <a:p>
            <a:pPr algn="just">
              <a:lnSpc>
                <a:spcPct val="104000"/>
              </a:lnSpc>
            </a:pPr>
            <a:r>
              <a:rPr lang="en-US" altLang="zh-CN" sz="2400" b="1">
                <a:latin typeface="Times New Roman" panose="02020603050405020304" pitchFamily="18" charset="0"/>
              </a:rPr>
              <a:t>                                                       //</a:t>
            </a:r>
            <a:r>
              <a:rPr lang="zh-CN" altLang="en-US" sz="2400" b="1">
                <a:latin typeface="Times New Roman" panose="02020603050405020304" pitchFamily="18" charset="0"/>
              </a:rPr>
              <a:t>对应情况①，递归求解</a:t>
            </a:r>
            <a:endParaRPr lang="zh-CN" altLang="en-US" sz="2400" b="1">
              <a:latin typeface="Times New Roman" panose="02020603050405020304" pitchFamily="18" charset="0"/>
            </a:endParaRPr>
          </a:p>
          <a:p>
            <a:pPr algn="just">
              <a:lnSpc>
                <a:spcPct val="104000"/>
              </a:lnSpc>
            </a:pPr>
            <a:r>
              <a:rPr lang="zh-CN" altLang="en-US" sz="2400" b="1">
                <a:latin typeface="Times New Roman" panose="02020603050405020304" pitchFamily="18" charset="0"/>
              </a:rPr>
              <a:t>           </a:t>
            </a:r>
            <a:r>
              <a:rPr lang="en-US" altLang="zh-CN" sz="2400" b="1">
                <a:latin typeface="Times New Roman" panose="02020603050405020304" pitchFamily="18" charset="0"/>
              </a:rPr>
              <a:t>rightsum=</a:t>
            </a:r>
            <a:r>
              <a:rPr lang="en-US" altLang="zh-CN" sz="2400" b="1">
                <a:solidFill>
                  <a:srgbClr val="CC0099"/>
                </a:solidFill>
                <a:latin typeface="Times New Roman" panose="02020603050405020304" pitchFamily="18" charset="0"/>
              </a:rPr>
              <a:t>MaxSum</a:t>
            </a:r>
            <a:r>
              <a:rPr lang="en-US" altLang="zh-CN" sz="2400" b="1">
                <a:latin typeface="Times New Roman" panose="02020603050405020304" pitchFamily="18" charset="0"/>
              </a:rPr>
              <a:t>(a, center+1, right);  </a:t>
            </a:r>
            <a:endParaRPr lang="en-US" altLang="zh-CN" sz="2400" b="1">
              <a:latin typeface="Times New Roman" panose="02020603050405020304" pitchFamily="18" charset="0"/>
            </a:endParaRPr>
          </a:p>
          <a:p>
            <a:pPr algn="just">
              <a:lnSpc>
                <a:spcPct val="104000"/>
              </a:lnSpc>
            </a:pPr>
            <a:r>
              <a:rPr lang="en-US" altLang="zh-CN" sz="2400" b="1">
                <a:latin typeface="Times New Roman" panose="02020603050405020304" pitchFamily="18" charset="0"/>
              </a:rPr>
              <a:t>                                                       //</a:t>
            </a:r>
            <a:r>
              <a:rPr lang="zh-CN" altLang="en-US" sz="2400" b="1">
                <a:latin typeface="Times New Roman" panose="02020603050405020304" pitchFamily="18" charset="0"/>
              </a:rPr>
              <a:t>对应情况②，递归求解</a:t>
            </a:r>
            <a:endParaRPr lang="zh-CN" altLang="en-US" sz="2400" b="1">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Effect transition="in" filter="blinds(horizontal)">
                                      <p:cBhvr>
                                        <p:cTn id="7" dur="500"/>
                                        <p:tgtEl>
                                          <p:spTgt spid="542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76">
                                            <p:txEl>
                                              <p:pRg st="1" end="1"/>
                                            </p:txEl>
                                          </p:spTgt>
                                        </p:tgtEl>
                                        <p:attrNameLst>
                                          <p:attrName>style.visibility</p:attrName>
                                        </p:attrNameLst>
                                      </p:cBhvr>
                                      <p:to>
                                        <p:strVal val="visible"/>
                                      </p:to>
                                    </p:set>
                                    <p:animEffect transition="in" filter="blinds(horizontal)">
                                      <p:cBhvr>
                                        <p:cTn id="12" dur="500"/>
                                        <p:tgtEl>
                                          <p:spTgt spid="542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276">
                                            <p:txEl>
                                              <p:pRg st="2" end="2"/>
                                            </p:txEl>
                                          </p:spTgt>
                                        </p:tgtEl>
                                        <p:attrNameLst>
                                          <p:attrName>style.visibility</p:attrName>
                                        </p:attrNameLst>
                                      </p:cBhvr>
                                      <p:to>
                                        <p:strVal val="visible"/>
                                      </p:to>
                                    </p:set>
                                    <p:animEffect transition="in" filter="blinds(horizontal)">
                                      <p:cBhvr>
                                        <p:cTn id="17" dur="500"/>
                                        <p:tgtEl>
                                          <p:spTgt spid="542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4276">
                                            <p:txEl>
                                              <p:pRg st="3" end="3"/>
                                            </p:txEl>
                                          </p:spTgt>
                                        </p:tgtEl>
                                        <p:attrNameLst>
                                          <p:attrName>style.visibility</p:attrName>
                                        </p:attrNameLst>
                                      </p:cBhvr>
                                      <p:to>
                                        <p:strVal val="visible"/>
                                      </p:to>
                                    </p:set>
                                    <p:animEffect transition="in" filter="blinds(horizontal)">
                                      <p:cBhvr>
                                        <p:cTn id="22" dur="500"/>
                                        <p:tgtEl>
                                          <p:spTgt spid="542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4276">
                                            <p:txEl>
                                              <p:pRg st="4" end="4"/>
                                            </p:txEl>
                                          </p:spTgt>
                                        </p:tgtEl>
                                        <p:attrNameLst>
                                          <p:attrName>style.visibility</p:attrName>
                                        </p:attrNameLst>
                                      </p:cBhvr>
                                      <p:to>
                                        <p:strVal val="visible"/>
                                      </p:to>
                                    </p:set>
                                    <p:animEffect transition="in" filter="blinds(horizontal)">
                                      <p:cBhvr>
                                        <p:cTn id="27" dur="500"/>
                                        <p:tgtEl>
                                          <p:spTgt spid="542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4276">
                                            <p:txEl>
                                              <p:pRg st="5" end="5"/>
                                            </p:txEl>
                                          </p:spTgt>
                                        </p:tgtEl>
                                        <p:attrNameLst>
                                          <p:attrName>style.visibility</p:attrName>
                                        </p:attrNameLst>
                                      </p:cBhvr>
                                      <p:to>
                                        <p:strVal val="visible"/>
                                      </p:to>
                                    </p:set>
                                    <p:animEffect transition="in" filter="blinds(horizontal)">
                                      <p:cBhvr>
                                        <p:cTn id="32" dur="500"/>
                                        <p:tgtEl>
                                          <p:spTgt spid="5427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4276">
                                            <p:txEl>
                                              <p:pRg st="6" end="6"/>
                                            </p:txEl>
                                          </p:spTgt>
                                        </p:tgtEl>
                                        <p:attrNameLst>
                                          <p:attrName>style.visibility</p:attrName>
                                        </p:attrNameLst>
                                      </p:cBhvr>
                                      <p:to>
                                        <p:strVal val="visible"/>
                                      </p:to>
                                    </p:set>
                                    <p:animEffect transition="in" filter="blinds(horizontal)">
                                      <p:cBhvr>
                                        <p:cTn id="37" dur="500"/>
                                        <p:tgtEl>
                                          <p:spTgt spid="5427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4276">
                                            <p:txEl>
                                              <p:pRg st="7" end="7"/>
                                            </p:txEl>
                                          </p:spTgt>
                                        </p:tgtEl>
                                        <p:attrNameLst>
                                          <p:attrName>style.visibility</p:attrName>
                                        </p:attrNameLst>
                                      </p:cBhvr>
                                      <p:to>
                                        <p:strVal val="visible"/>
                                      </p:to>
                                    </p:set>
                                    <p:animEffect transition="in" filter="blinds(horizontal)">
                                      <p:cBhvr>
                                        <p:cTn id="42" dur="500"/>
                                        <p:tgtEl>
                                          <p:spTgt spid="5427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4276">
                                            <p:txEl>
                                              <p:pRg st="8" end="8"/>
                                            </p:txEl>
                                          </p:spTgt>
                                        </p:tgtEl>
                                        <p:attrNameLst>
                                          <p:attrName>style.visibility</p:attrName>
                                        </p:attrNameLst>
                                      </p:cBhvr>
                                      <p:to>
                                        <p:strVal val="visible"/>
                                      </p:to>
                                    </p:set>
                                    <p:animEffect transition="in" filter="blinds(horizontal)">
                                      <p:cBhvr>
                                        <p:cTn id="47" dur="500"/>
                                        <p:tgtEl>
                                          <p:spTgt spid="5427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4276">
                                            <p:txEl>
                                              <p:pRg st="9" end="9"/>
                                            </p:txEl>
                                          </p:spTgt>
                                        </p:tgtEl>
                                        <p:attrNameLst>
                                          <p:attrName>style.visibility</p:attrName>
                                        </p:attrNameLst>
                                      </p:cBhvr>
                                      <p:to>
                                        <p:strVal val="visible"/>
                                      </p:to>
                                    </p:set>
                                    <p:animEffect transition="in" filter="blinds(horizontal)">
                                      <p:cBhvr>
                                        <p:cTn id="52" dur="500"/>
                                        <p:tgtEl>
                                          <p:spTgt spid="5427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4276">
                                            <p:txEl>
                                              <p:pRg st="10" end="10"/>
                                            </p:txEl>
                                          </p:spTgt>
                                        </p:tgtEl>
                                        <p:attrNameLst>
                                          <p:attrName>style.visibility</p:attrName>
                                        </p:attrNameLst>
                                      </p:cBhvr>
                                      <p:to>
                                        <p:strVal val="visible"/>
                                      </p:to>
                                    </p:set>
                                    <p:animEffect transition="in" filter="blinds(horizontal)">
                                      <p:cBhvr>
                                        <p:cTn id="57" dur="500"/>
                                        <p:tgtEl>
                                          <p:spTgt spid="5427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4276">
                                            <p:txEl>
                                              <p:pRg st="11" end="11"/>
                                            </p:txEl>
                                          </p:spTgt>
                                        </p:tgtEl>
                                        <p:attrNameLst>
                                          <p:attrName>style.visibility</p:attrName>
                                        </p:attrNameLst>
                                      </p:cBhvr>
                                      <p:to>
                                        <p:strVal val="visible"/>
                                      </p:to>
                                    </p:set>
                                    <p:animEffect transition="in" filter="blinds(horizontal)">
                                      <p:cBhvr>
                                        <p:cTn id="62" dur="500"/>
                                        <p:tgtEl>
                                          <p:spTgt spid="5427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4276">
                                            <p:txEl>
                                              <p:pRg st="12" end="12"/>
                                            </p:txEl>
                                          </p:spTgt>
                                        </p:tgtEl>
                                        <p:attrNameLst>
                                          <p:attrName>style.visibility</p:attrName>
                                        </p:attrNameLst>
                                      </p:cBhvr>
                                      <p:to>
                                        <p:strVal val="visible"/>
                                      </p:to>
                                    </p:set>
                                    <p:animEffect transition="in" filter="blinds(horizontal)">
                                      <p:cBhvr>
                                        <p:cTn id="67" dur="500"/>
                                        <p:tgtEl>
                                          <p:spTgt spid="5427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4"/>
          <p:cNvSpPr txBox="1">
            <a:spLocks noChangeArrowheads="1"/>
          </p:cNvSpPr>
          <p:nvPr/>
        </p:nvSpPr>
        <p:spPr bwMode="auto">
          <a:xfrm>
            <a:off x="3810" y="19685"/>
            <a:ext cx="9126855" cy="6369685"/>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rgbClr val="CC0099"/>
                </a:solidFill>
                <a:latin typeface="Times New Roman" panose="02020603050405020304" pitchFamily="18" charset="0"/>
              </a:rPr>
              <a:t>     </a:t>
            </a:r>
            <a:r>
              <a:rPr lang="en-US" altLang="zh-CN" sz="2400" b="1">
                <a:latin typeface="Times New Roman" panose="02020603050405020304" pitchFamily="18" charset="0"/>
              </a:rPr>
              <a:t>   s1=0; lefts=0;                      </a:t>
            </a:r>
            <a:endParaRPr lang="en-US" altLang="zh-CN" sz="2400" b="1">
              <a:latin typeface="Times New Roman" panose="02020603050405020304" pitchFamily="18" charset="0"/>
            </a:endParaRPr>
          </a:p>
          <a:p>
            <a:pPr eaLnBrk="1" hangingPunct="1"/>
            <a:r>
              <a:rPr lang="en-US" altLang="zh-CN" sz="2400" b="1">
                <a:latin typeface="Times New Roman" panose="02020603050405020304" pitchFamily="18" charset="0"/>
              </a:rPr>
              <a:t>        for (i=center; i&gt;=left; i--)</a:t>
            </a:r>
            <a:endParaRPr lang="en-US" altLang="zh-CN" sz="2400" b="1">
              <a:latin typeface="Times New Roman" panose="02020603050405020304" pitchFamily="18" charset="0"/>
            </a:endParaRPr>
          </a:p>
          <a:p>
            <a:pPr eaLnBrk="1" hangingPunct="1"/>
            <a:r>
              <a:rPr lang="en-US" altLang="zh-CN" sz="2400" b="1">
                <a:latin typeface="Times New Roman" panose="02020603050405020304" pitchFamily="18" charset="0"/>
              </a:rPr>
              <a:t>        {   lefts+=a[i];</a:t>
            </a:r>
            <a:endParaRPr lang="en-US" altLang="zh-CN" sz="2400" b="1">
              <a:latin typeface="Times New Roman" panose="02020603050405020304" pitchFamily="18" charset="0"/>
            </a:endParaRPr>
          </a:p>
          <a:p>
            <a:pPr eaLnBrk="1" hangingPunct="1"/>
            <a:r>
              <a:rPr lang="en-US" altLang="zh-CN" sz="2400" b="1">
                <a:latin typeface="Times New Roman" panose="02020603050405020304" pitchFamily="18" charset="0"/>
              </a:rPr>
              <a:t>            if (lefts&gt;s1)   s1=lefts;     </a:t>
            </a:r>
            <a:endParaRPr lang="en-US" altLang="zh-CN" sz="2400" b="1">
              <a:latin typeface="Times New Roman" panose="02020603050405020304" pitchFamily="18" charset="0"/>
            </a:endParaRPr>
          </a:p>
          <a:p>
            <a:pPr eaLnBrk="1" hangingPunct="1"/>
            <a:r>
              <a:rPr lang="en-US" altLang="zh-CN" sz="2400" b="1">
                <a:latin typeface="Times New Roman" panose="02020603050405020304" pitchFamily="18" charset="0"/>
              </a:rPr>
              <a:t>        }</a:t>
            </a:r>
            <a:endParaRPr lang="en-US" altLang="zh-CN" sz="2400" b="1">
              <a:latin typeface="Times New Roman" panose="02020603050405020304" pitchFamily="18" charset="0"/>
            </a:endParaRPr>
          </a:p>
          <a:p>
            <a:pPr eaLnBrk="1" hangingPunct="1"/>
            <a:r>
              <a:rPr lang="en-US" altLang="zh-CN" sz="2400" b="1">
                <a:latin typeface="Times New Roman" panose="02020603050405020304" pitchFamily="18" charset="0"/>
              </a:rPr>
              <a:t>        s2=0;    rights=0;            </a:t>
            </a:r>
            <a:r>
              <a:rPr lang="en-US" altLang="zh-CN" sz="2400" b="1">
                <a:solidFill>
                  <a:srgbClr val="CC0099"/>
                </a:solidFill>
                <a:latin typeface="Times New Roman" panose="02020603050405020304" pitchFamily="18" charset="0"/>
              </a:rPr>
              <a:t> //</a:t>
            </a:r>
            <a:r>
              <a:rPr lang="zh-CN" altLang="en-US" sz="2400" b="1">
                <a:solidFill>
                  <a:srgbClr val="CC0099"/>
                </a:solidFill>
                <a:latin typeface="Times New Roman" panose="02020603050405020304" pitchFamily="18" charset="0"/>
              </a:rPr>
              <a:t>再求解</a:t>
            </a:r>
            <a:r>
              <a:rPr lang="en-US" altLang="zh-CN" sz="2400" b="1">
                <a:solidFill>
                  <a:srgbClr val="CC0099"/>
                </a:solidFill>
                <a:latin typeface="Times New Roman" panose="02020603050405020304" pitchFamily="18" charset="0"/>
              </a:rPr>
              <a:t>s2</a:t>
            </a:r>
            <a:endParaRPr lang="en-US" altLang="zh-CN" sz="2400" b="1">
              <a:solidFill>
                <a:srgbClr val="CC0099"/>
              </a:solidFill>
              <a:latin typeface="Times New Roman" panose="02020603050405020304" pitchFamily="18" charset="0"/>
            </a:endParaRPr>
          </a:p>
          <a:p>
            <a:pPr eaLnBrk="1" hangingPunct="1"/>
            <a:r>
              <a:rPr lang="en-US" altLang="zh-CN" sz="2400" b="1">
                <a:latin typeface="Times New Roman" panose="02020603050405020304" pitchFamily="18" charset="0"/>
              </a:rPr>
              <a:t>        for (j=center+1; j&lt;=right; j++)</a:t>
            </a:r>
            <a:endParaRPr lang="en-US" altLang="zh-CN" sz="2400" b="1">
              <a:latin typeface="Times New Roman" panose="02020603050405020304" pitchFamily="18" charset="0"/>
            </a:endParaRPr>
          </a:p>
          <a:p>
            <a:pPr eaLnBrk="1" hangingPunct="1"/>
            <a:r>
              <a:rPr lang="en-US" altLang="zh-CN" sz="2400" b="1">
                <a:latin typeface="Times New Roman" panose="02020603050405020304" pitchFamily="18" charset="0"/>
              </a:rPr>
              <a:t>        {    rights+=a[j];</a:t>
            </a:r>
            <a:endParaRPr lang="en-US" altLang="zh-CN" sz="2400" b="1">
              <a:latin typeface="Times New Roman" panose="02020603050405020304" pitchFamily="18" charset="0"/>
            </a:endParaRPr>
          </a:p>
          <a:p>
            <a:pPr eaLnBrk="1" hangingPunct="1"/>
            <a:r>
              <a:rPr lang="en-US" altLang="zh-CN" sz="2400" b="1">
                <a:latin typeface="Times New Roman" panose="02020603050405020304" pitchFamily="18" charset="0"/>
              </a:rPr>
              <a:t>             if (rights&gt;s2)     s2=rights;    </a:t>
            </a:r>
            <a:endParaRPr lang="en-US" altLang="zh-CN" sz="2400" b="1">
              <a:latin typeface="Times New Roman" panose="02020603050405020304" pitchFamily="18" charset="0"/>
            </a:endParaRPr>
          </a:p>
          <a:p>
            <a:pPr eaLnBrk="1" hangingPunct="1"/>
            <a:r>
              <a:rPr lang="en-US" altLang="zh-CN" sz="2400" b="1">
                <a:latin typeface="Times New Roman" panose="02020603050405020304" pitchFamily="18" charset="0"/>
              </a:rPr>
              <a:t>        }</a:t>
            </a:r>
            <a:endParaRPr lang="en-US" altLang="zh-CN" sz="2400" b="1">
              <a:latin typeface="Times New Roman" panose="02020603050405020304" pitchFamily="18" charset="0"/>
            </a:endParaRPr>
          </a:p>
          <a:p>
            <a:pPr eaLnBrk="1" hangingPunct="1"/>
            <a:r>
              <a:rPr lang="en-US" altLang="zh-CN" sz="2400" b="1">
                <a:latin typeface="Times New Roman" panose="02020603050405020304" pitchFamily="18" charset="0"/>
              </a:rPr>
              <a:t>        sum=s1+s2;              </a:t>
            </a:r>
            <a:r>
              <a:rPr lang="en-US" altLang="zh-CN" sz="2400" b="1">
                <a:solidFill>
                  <a:srgbClr val="CC0099"/>
                </a:solidFill>
                <a:latin typeface="Times New Roman" panose="02020603050405020304" pitchFamily="18" charset="0"/>
              </a:rPr>
              <a:t>//</a:t>
            </a:r>
            <a:r>
              <a:rPr lang="zh-CN" altLang="en-US" sz="2400" b="1">
                <a:solidFill>
                  <a:srgbClr val="CC0099"/>
                </a:solidFill>
                <a:latin typeface="Times New Roman" panose="02020603050405020304" pitchFamily="18" charset="0"/>
              </a:rPr>
              <a:t>计算情况③的最大子段和</a:t>
            </a:r>
            <a:r>
              <a:rPr lang="zh-CN" altLang="en-US" sz="2400" b="1">
                <a:latin typeface="Times New Roman" panose="02020603050405020304" pitchFamily="18" charset="0"/>
              </a:rPr>
              <a:t> </a:t>
            </a:r>
            <a:endParaRPr lang="zh-CN" altLang="en-US" sz="2400" b="1">
              <a:latin typeface="Times New Roman" panose="02020603050405020304" pitchFamily="18" charset="0"/>
            </a:endParaRPr>
          </a:p>
          <a:p>
            <a:pPr eaLnBrk="1" hangingPunct="1"/>
            <a:r>
              <a:rPr lang="zh-CN" altLang="en-US" sz="2400" b="1">
                <a:latin typeface="Times New Roman" panose="02020603050405020304" pitchFamily="18" charset="0"/>
              </a:rPr>
              <a:t>        </a:t>
            </a:r>
            <a:r>
              <a:rPr lang="en-US" altLang="zh-CN" sz="2400" b="1">
                <a:latin typeface="Times New Roman" panose="02020603050405020304" pitchFamily="18" charset="0"/>
              </a:rPr>
              <a:t>if (sum&lt;leftsum)     sum=leftsum;  </a:t>
            </a:r>
            <a:endParaRPr lang="en-US" altLang="zh-CN" sz="2400" b="1">
              <a:latin typeface="Times New Roman" panose="02020603050405020304" pitchFamily="18" charset="0"/>
            </a:endParaRPr>
          </a:p>
          <a:p>
            <a:pPr eaLnBrk="1" hangingPunct="1"/>
            <a:r>
              <a:rPr lang="en-US" altLang="zh-CN" sz="2400" b="1">
                <a:latin typeface="Times New Roman" panose="02020603050405020304" pitchFamily="18" charset="0"/>
              </a:rPr>
              <a:t>                    </a:t>
            </a:r>
            <a:r>
              <a:rPr lang="en-US" altLang="zh-CN" sz="2400" b="1">
                <a:solidFill>
                  <a:srgbClr val="CC0099"/>
                </a:solidFill>
                <a:latin typeface="Times New Roman" panose="02020603050405020304" pitchFamily="18" charset="0"/>
              </a:rPr>
              <a:t> //</a:t>
            </a:r>
            <a:r>
              <a:rPr lang="zh-CN" altLang="en-US" sz="2400" b="1">
                <a:solidFill>
                  <a:srgbClr val="CC0099"/>
                </a:solidFill>
                <a:latin typeface="Times New Roman" panose="02020603050405020304" pitchFamily="18" charset="0"/>
              </a:rPr>
              <a:t>合并，在</a:t>
            </a:r>
            <a:r>
              <a:rPr lang="en-US" altLang="zh-CN" sz="2400" b="1">
                <a:solidFill>
                  <a:srgbClr val="CC0099"/>
                </a:solidFill>
                <a:latin typeface="Times New Roman" panose="02020603050405020304" pitchFamily="18" charset="0"/>
              </a:rPr>
              <a:t>sum</a:t>
            </a:r>
            <a:r>
              <a:rPr lang="zh-CN" altLang="en-US" sz="2400" b="1">
                <a:solidFill>
                  <a:srgbClr val="CC0099"/>
                </a:solidFill>
                <a:latin typeface="Times New Roman" panose="02020603050405020304" pitchFamily="18" charset="0"/>
              </a:rPr>
              <a:t>、</a:t>
            </a:r>
            <a:r>
              <a:rPr lang="en-US" altLang="zh-CN" sz="2400" b="1">
                <a:solidFill>
                  <a:srgbClr val="CC0099"/>
                </a:solidFill>
                <a:latin typeface="Times New Roman" panose="02020603050405020304" pitchFamily="18" charset="0"/>
              </a:rPr>
              <a:t>leftsum</a:t>
            </a:r>
            <a:r>
              <a:rPr lang="zh-CN" altLang="en-US" sz="2400" b="1">
                <a:solidFill>
                  <a:srgbClr val="CC0099"/>
                </a:solidFill>
                <a:latin typeface="Times New Roman" panose="02020603050405020304" pitchFamily="18" charset="0"/>
              </a:rPr>
              <a:t>和</a:t>
            </a:r>
            <a:r>
              <a:rPr lang="en-US" altLang="zh-CN" sz="2400" b="1">
                <a:solidFill>
                  <a:srgbClr val="CC0099"/>
                </a:solidFill>
                <a:latin typeface="Times New Roman" panose="02020603050405020304" pitchFamily="18" charset="0"/>
              </a:rPr>
              <a:t>rightsum</a:t>
            </a:r>
            <a:r>
              <a:rPr lang="zh-CN" altLang="en-US" sz="2400" b="1">
                <a:solidFill>
                  <a:srgbClr val="CC0099"/>
                </a:solidFill>
                <a:latin typeface="Times New Roman" panose="02020603050405020304" pitchFamily="18" charset="0"/>
              </a:rPr>
              <a:t>中取较大者</a:t>
            </a:r>
            <a:endParaRPr lang="zh-CN" altLang="en-US" sz="2400" b="1">
              <a:solidFill>
                <a:srgbClr val="CC0099"/>
              </a:solidFill>
              <a:latin typeface="Times New Roman" panose="02020603050405020304" pitchFamily="18" charset="0"/>
            </a:endParaRPr>
          </a:p>
          <a:p>
            <a:pPr eaLnBrk="1" hangingPunct="1"/>
            <a:r>
              <a:rPr lang="zh-CN" altLang="en-US" sz="2400" b="1">
                <a:latin typeface="Times New Roman" panose="02020603050405020304" pitchFamily="18" charset="0"/>
              </a:rPr>
              <a:t>        </a:t>
            </a:r>
            <a:r>
              <a:rPr lang="en-US" altLang="zh-CN" sz="2400" b="1">
                <a:latin typeface="Times New Roman" panose="02020603050405020304" pitchFamily="18" charset="0"/>
              </a:rPr>
              <a:t>if (sum&lt;rightsum)   sum=rightsum;</a:t>
            </a:r>
            <a:endParaRPr lang="en-US" altLang="zh-CN" sz="2400" b="1">
              <a:latin typeface="Times New Roman" panose="02020603050405020304" pitchFamily="18" charset="0"/>
            </a:endParaRPr>
          </a:p>
          <a:p>
            <a:pPr eaLnBrk="1" hangingPunct="1"/>
            <a:r>
              <a:rPr lang="en-US" altLang="zh-CN" sz="2400" b="1">
                <a:latin typeface="Times New Roman" panose="02020603050405020304" pitchFamily="18" charset="0"/>
              </a:rPr>
              <a:t>     }</a:t>
            </a:r>
            <a:endParaRPr lang="en-US" altLang="zh-CN" sz="2400" b="1">
              <a:latin typeface="Times New Roman" panose="02020603050405020304" pitchFamily="18" charset="0"/>
            </a:endParaRPr>
          </a:p>
          <a:p>
            <a:pPr eaLnBrk="1" hangingPunct="1"/>
            <a:r>
              <a:rPr lang="en-US" altLang="zh-CN" sz="2400" b="1">
                <a:latin typeface="Times New Roman" panose="02020603050405020304" pitchFamily="18" charset="0"/>
              </a:rPr>
              <a:t>     return sum;</a:t>
            </a:r>
            <a:endParaRPr lang="en-US" altLang="zh-CN" sz="2400" b="1">
              <a:latin typeface="Times New Roman" panose="02020603050405020304" pitchFamily="18" charset="0"/>
            </a:endParaRPr>
          </a:p>
          <a:p>
            <a:pPr eaLnBrk="1" hangingPunct="1"/>
            <a:r>
              <a:rPr lang="en-US" altLang="zh-CN" sz="2400" b="1">
                <a:latin typeface="Times New Roman" panose="02020603050405020304" pitchFamily="18" charset="0"/>
              </a:rPr>
              <a:t>}</a:t>
            </a:r>
            <a:endParaRPr lang="en-US" altLang="zh-CN" sz="2400" b="1">
              <a:solidFill>
                <a:schemeClr val="accent2"/>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animEffect transition="in" filter="blinds(horizontal)">
                                      <p:cBhvr>
                                        <p:cTn id="7" dur="500"/>
                                        <p:tgtEl>
                                          <p:spTgt spid="552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8">
                                            <p:txEl>
                                              <p:pRg st="1" end="1"/>
                                            </p:txEl>
                                          </p:spTgt>
                                        </p:tgtEl>
                                        <p:attrNameLst>
                                          <p:attrName>style.visibility</p:attrName>
                                        </p:attrNameLst>
                                      </p:cBhvr>
                                      <p:to>
                                        <p:strVal val="visible"/>
                                      </p:to>
                                    </p:set>
                                    <p:animEffect transition="in" filter="blinds(horizontal)">
                                      <p:cBhvr>
                                        <p:cTn id="12" dur="500"/>
                                        <p:tgtEl>
                                          <p:spTgt spid="552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298">
                                            <p:txEl>
                                              <p:pRg st="2" end="2"/>
                                            </p:txEl>
                                          </p:spTgt>
                                        </p:tgtEl>
                                        <p:attrNameLst>
                                          <p:attrName>style.visibility</p:attrName>
                                        </p:attrNameLst>
                                      </p:cBhvr>
                                      <p:to>
                                        <p:strVal val="visible"/>
                                      </p:to>
                                    </p:set>
                                    <p:animEffect transition="in" filter="blinds(horizontal)">
                                      <p:cBhvr>
                                        <p:cTn id="17" dur="500"/>
                                        <p:tgtEl>
                                          <p:spTgt spid="552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298">
                                            <p:txEl>
                                              <p:pRg st="3" end="3"/>
                                            </p:txEl>
                                          </p:spTgt>
                                        </p:tgtEl>
                                        <p:attrNameLst>
                                          <p:attrName>style.visibility</p:attrName>
                                        </p:attrNameLst>
                                      </p:cBhvr>
                                      <p:to>
                                        <p:strVal val="visible"/>
                                      </p:to>
                                    </p:set>
                                    <p:animEffect transition="in" filter="blinds(horizontal)">
                                      <p:cBhvr>
                                        <p:cTn id="22" dur="500"/>
                                        <p:tgtEl>
                                          <p:spTgt spid="552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298">
                                            <p:txEl>
                                              <p:pRg st="4" end="4"/>
                                            </p:txEl>
                                          </p:spTgt>
                                        </p:tgtEl>
                                        <p:attrNameLst>
                                          <p:attrName>style.visibility</p:attrName>
                                        </p:attrNameLst>
                                      </p:cBhvr>
                                      <p:to>
                                        <p:strVal val="visible"/>
                                      </p:to>
                                    </p:set>
                                    <p:animEffect transition="in" filter="blinds(horizontal)">
                                      <p:cBhvr>
                                        <p:cTn id="27" dur="500"/>
                                        <p:tgtEl>
                                          <p:spTgt spid="552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298">
                                            <p:txEl>
                                              <p:pRg st="5" end="5"/>
                                            </p:txEl>
                                          </p:spTgt>
                                        </p:tgtEl>
                                        <p:attrNameLst>
                                          <p:attrName>style.visibility</p:attrName>
                                        </p:attrNameLst>
                                      </p:cBhvr>
                                      <p:to>
                                        <p:strVal val="visible"/>
                                      </p:to>
                                    </p:set>
                                    <p:animEffect transition="in" filter="blinds(horizontal)">
                                      <p:cBhvr>
                                        <p:cTn id="32" dur="500"/>
                                        <p:tgtEl>
                                          <p:spTgt spid="5529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5298">
                                            <p:txEl>
                                              <p:pRg st="6" end="6"/>
                                            </p:txEl>
                                          </p:spTgt>
                                        </p:tgtEl>
                                        <p:attrNameLst>
                                          <p:attrName>style.visibility</p:attrName>
                                        </p:attrNameLst>
                                      </p:cBhvr>
                                      <p:to>
                                        <p:strVal val="visible"/>
                                      </p:to>
                                    </p:set>
                                    <p:animEffect transition="in" filter="blinds(horizontal)">
                                      <p:cBhvr>
                                        <p:cTn id="37" dur="500"/>
                                        <p:tgtEl>
                                          <p:spTgt spid="5529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5298">
                                            <p:txEl>
                                              <p:pRg st="7" end="7"/>
                                            </p:txEl>
                                          </p:spTgt>
                                        </p:tgtEl>
                                        <p:attrNameLst>
                                          <p:attrName>style.visibility</p:attrName>
                                        </p:attrNameLst>
                                      </p:cBhvr>
                                      <p:to>
                                        <p:strVal val="visible"/>
                                      </p:to>
                                    </p:set>
                                    <p:animEffect transition="in" filter="blinds(horizontal)">
                                      <p:cBhvr>
                                        <p:cTn id="42" dur="500"/>
                                        <p:tgtEl>
                                          <p:spTgt spid="5529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5298">
                                            <p:txEl>
                                              <p:pRg st="8" end="8"/>
                                            </p:txEl>
                                          </p:spTgt>
                                        </p:tgtEl>
                                        <p:attrNameLst>
                                          <p:attrName>style.visibility</p:attrName>
                                        </p:attrNameLst>
                                      </p:cBhvr>
                                      <p:to>
                                        <p:strVal val="visible"/>
                                      </p:to>
                                    </p:set>
                                    <p:animEffect transition="in" filter="blinds(horizontal)">
                                      <p:cBhvr>
                                        <p:cTn id="47" dur="500"/>
                                        <p:tgtEl>
                                          <p:spTgt spid="5529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5298">
                                            <p:txEl>
                                              <p:pRg st="9" end="9"/>
                                            </p:txEl>
                                          </p:spTgt>
                                        </p:tgtEl>
                                        <p:attrNameLst>
                                          <p:attrName>style.visibility</p:attrName>
                                        </p:attrNameLst>
                                      </p:cBhvr>
                                      <p:to>
                                        <p:strVal val="visible"/>
                                      </p:to>
                                    </p:set>
                                    <p:animEffect transition="in" filter="blinds(horizontal)">
                                      <p:cBhvr>
                                        <p:cTn id="52" dur="500"/>
                                        <p:tgtEl>
                                          <p:spTgt spid="5529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5298">
                                            <p:txEl>
                                              <p:pRg st="10" end="10"/>
                                            </p:txEl>
                                          </p:spTgt>
                                        </p:tgtEl>
                                        <p:attrNameLst>
                                          <p:attrName>style.visibility</p:attrName>
                                        </p:attrNameLst>
                                      </p:cBhvr>
                                      <p:to>
                                        <p:strVal val="visible"/>
                                      </p:to>
                                    </p:set>
                                    <p:animEffect transition="in" filter="blinds(horizontal)">
                                      <p:cBhvr>
                                        <p:cTn id="57" dur="500"/>
                                        <p:tgtEl>
                                          <p:spTgt spid="5529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5298">
                                            <p:txEl>
                                              <p:pRg st="11" end="11"/>
                                            </p:txEl>
                                          </p:spTgt>
                                        </p:tgtEl>
                                        <p:attrNameLst>
                                          <p:attrName>style.visibility</p:attrName>
                                        </p:attrNameLst>
                                      </p:cBhvr>
                                      <p:to>
                                        <p:strVal val="visible"/>
                                      </p:to>
                                    </p:set>
                                    <p:animEffect transition="in" filter="blinds(horizontal)">
                                      <p:cBhvr>
                                        <p:cTn id="62" dur="500"/>
                                        <p:tgtEl>
                                          <p:spTgt spid="5529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5298">
                                            <p:txEl>
                                              <p:pRg st="12" end="12"/>
                                            </p:txEl>
                                          </p:spTgt>
                                        </p:tgtEl>
                                        <p:attrNameLst>
                                          <p:attrName>style.visibility</p:attrName>
                                        </p:attrNameLst>
                                      </p:cBhvr>
                                      <p:to>
                                        <p:strVal val="visible"/>
                                      </p:to>
                                    </p:set>
                                    <p:animEffect transition="in" filter="blinds(horizontal)">
                                      <p:cBhvr>
                                        <p:cTn id="67" dur="500"/>
                                        <p:tgtEl>
                                          <p:spTgt spid="55298">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5298">
                                            <p:txEl>
                                              <p:pRg st="13" end="13"/>
                                            </p:txEl>
                                          </p:spTgt>
                                        </p:tgtEl>
                                        <p:attrNameLst>
                                          <p:attrName>style.visibility</p:attrName>
                                        </p:attrNameLst>
                                      </p:cBhvr>
                                      <p:to>
                                        <p:strVal val="visible"/>
                                      </p:to>
                                    </p:set>
                                    <p:animEffect transition="in" filter="blinds(horizontal)">
                                      <p:cBhvr>
                                        <p:cTn id="72" dur="500"/>
                                        <p:tgtEl>
                                          <p:spTgt spid="55298">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5298">
                                            <p:txEl>
                                              <p:pRg st="14" end="14"/>
                                            </p:txEl>
                                          </p:spTgt>
                                        </p:tgtEl>
                                        <p:attrNameLst>
                                          <p:attrName>style.visibility</p:attrName>
                                        </p:attrNameLst>
                                      </p:cBhvr>
                                      <p:to>
                                        <p:strVal val="visible"/>
                                      </p:to>
                                    </p:set>
                                    <p:animEffect transition="in" filter="blinds(horizontal)">
                                      <p:cBhvr>
                                        <p:cTn id="77" dur="500"/>
                                        <p:tgtEl>
                                          <p:spTgt spid="55298">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55298">
                                            <p:txEl>
                                              <p:pRg st="15" end="15"/>
                                            </p:txEl>
                                          </p:spTgt>
                                        </p:tgtEl>
                                        <p:attrNameLst>
                                          <p:attrName>style.visibility</p:attrName>
                                        </p:attrNameLst>
                                      </p:cBhvr>
                                      <p:to>
                                        <p:strVal val="visible"/>
                                      </p:to>
                                    </p:set>
                                    <p:animEffect transition="in" filter="blinds(horizontal)">
                                      <p:cBhvr>
                                        <p:cTn id="82" dur="500"/>
                                        <p:tgtEl>
                                          <p:spTgt spid="55298">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55298">
                                            <p:txEl>
                                              <p:pRg st="16" end="16"/>
                                            </p:txEl>
                                          </p:spTgt>
                                        </p:tgtEl>
                                        <p:attrNameLst>
                                          <p:attrName>style.visibility</p:attrName>
                                        </p:attrNameLst>
                                      </p:cBhvr>
                                      <p:to>
                                        <p:strVal val="visible"/>
                                      </p:to>
                                    </p:set>
                                    <p:animEffect transition="in" filter="blinds(horizontal)">
                                      <p:cBhvr>
                                        <p:cTn id="87" dur="500"/>
                                        <p:tgtEl>
                                          <p:spTgt spid="5529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609283" y="1362393"/>
            <a:ext cx="7924800" cy="286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400" b="1">
                <a:latin typeface="Times New Roman" panose="02020603050405020304" pitchFamily="18" charset="0"/>
              </a:rPr>
              <a:t>分析算法的时间性能，对应划分得到的情况①和②，需要分别递归求解，对应情况③，两个并列</a:t>
            </a:r>
            <a:r>
              <a:rPr kumimoji="1" lang="en-US" altLang="zh-CN" sz="2400" b="1">
                <a:latin typeface="Times New Roman" panose="02020603050405020304" pitchFamily="18" charset="0"/>
              </a:rPr>
              <a:t>for</a:t>
            </a:r>
            <a:r>
              <a:rPr kumimoji="1" lang="zh-CN" altLang="en-US" sz="2400" b="1">
                <a:latin typeface="Times New Roman" panose="02020603050405020304" pitchFamily="18" charset="0"/>
              </a:rPr>
              <a:t>循环的时间复杂性是</a:t>
            </a:r>
            <a:r>
              <a:rPr kumimoji="1" lang="en-US" altLang="zh-CN" sz="2400" b="1" i="1">
                <a:latin typeface="Times New Roman" panose="02020603050405020304" pitchFamily="18" charset="0"/>
              </a:rPr>
              <a:t>O</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n</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，所以，存在如下递推式：</a:t>
            </a:r>
            <a:endParaRPr kumimoji="1" lang="zh-CN" altLang="en-US" sz="2400" b="1">
              <a:latin typeface="Times New Roman" panose="02020603050405020304" pitchFamily="18" charset="0"/>
            </a:endParaRPr>
          </a:p>
          <a:p>
            <a:pPr algn="just" eaLnBrk="1" hangingPunct="1">
              <a:spcBef>
                <a:spcPct val="50000"/>
              </a:spcBef>
            </a:pPr>
            <a:endParaRPr kumimoji="1" lang="zh-CN" altLang="en-US" sz="2400" b="1">
              <a:latin typeface="Times New Roman" panose="02020603050405020304" pitchFamily="18" charset="0"/>
            </a:endParaRPr>
          </a:p>
          <a:p>
            <a:pPr algn="just" eaLnBrk="1" hangingPunct="1">
              <a:spcBef>
                <a:spcPct val="50000"/>
              </a:spcBef>
            </a:pPr>
            <a:endParaRPr kumimoji="1" lang="zh-CN" altLang="en-US" sz="2400" b="1">
              <a:latin typeface="Times New Roman" panose="02020603050405020304" pitchFamily="18" charset="0"/>
            </a:endParaRPr>
          </a:p>
          <a:p>
            <a:pPr algn="just" eaLnBrk="1" hangingPunct="1">
              <a:spcBef>
                <a:spcPct val="50000"/>
              </a:spcBef>
            </a:pPr>
            <a:endParaRPr kumimoji="1" lang="zh-CN" altLang="en-US" sz="2400" b="1">
              <a:latin typeface="Times New Roman" panose="02020603050405020304" pitchFamily="18" charset="0"/>
            </a:endParaRPr>
          </a:p>
        </p:txBody>
      </p:sp>
      <p:sp>
        <p:nvSpPr>
          <p:cNvPr id="56323" name="Rectangle 4"/>
          <p:cNvSpPr>
            <a:spLocks noChangeArrowheads="1"/>
          </p:cNvSpPr>
          <p:nvPr/>
        </p:nvSpPr>
        <p:spPr bwMode="auto">
          <a:xfrm>
            <a:off x="3614738" y="334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56324" name="Object 3"/>
          <p:cNvGraphicFramePr>
            <a:graphicFrameLocks noChangeAspect="1"/>
          </p:cNvGraphicFramePr>
          <p:nvPr/>
        </p:nvGraphicFramePr>
        <p:xfrm>
          <a:off x="857250" y="2681605"/>
          <a:ext cx="7126605" cy="1270000"/>
        </p:xfrm>
        <a:graphic>
          <a:graphicData uri="http://schemas.openxmlformats.org/presentationml/2006/ole">
            <mc:AlternateContent xmlns:mc="http://schemas.openxmlformats.org/markup-compatibility/2006">
              <mc:Choice xmlns:v="urn:schemas-microsoft-com:vml" Requires="v">
                <p:oleObj spid="_x0000_s56370" name="公式" r:id="rId1" imgW="3162300" imgH="711200" progId="Equation.3">
                  <p:embed/>
                </p:oleObj>
              </mc:Choice>
              <mc:Fallback>
                <p:oleObj name="公式" r:id="rId1" imgW="3162300" imgH="7112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2681605"/>
                        <a:ext cx="7126605"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7" name="矩形 1"/>
          <p:cNvSpPr>
            <a:spLocks noChangeArrowheads="1"/>
          </p:cNvSpPr>
          <p:nvPr/>
        </p:nvSpPr>
        <p:spPr bwMode="auto">
          <a:xfrm>
            <a:off x="557213" y="4667250"/>
            <a:ext cx="8178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400" b="1">
                <a:latin typeface="宋体" panose="02010600030101010101" pitchFamily="2" charset="-122"/>
              </a:rPr>
              <a:t>或者根据主定理，算法的时间复杂性为</a:t>
            </a:r>
            <a:r>
              <a:rPr kumimoji="1" lang="en-US" altLang="zh-CN" sz="2400" b="1" i="1">
                <a:latin typeface="Times New Roman" panose="02020603050405020304" pitchFamily="18" charset="0"/>
              </a:rPr>
              <a:t>O</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n</a:t>
            </a:r>
            <a:r>
              <a:rPr kumimoji="1" lang="en-US" altLang="zh-CN" sz="2400" b="1">
                <a:latin typeface="Times New Roman" panose="02020603050405020304" pitchFamily="18" charset="0"/>
              </a:rPr>
              <a:t>log</a:t>
            </a:r>
            <a:r>
              <a:rPr kumimoji="1" lang="en-US" altLang="zh-CN" sz="2400" b="1" baseline="-30000">
                <a:latin typeface="Times New Roman" panose="02020603050405020304" pitchFamily="18" charset="0"/>
              </a:rPr>
              <a:t>2</a:t>
            </a:r>
            <a:r>
              <a:rPr kumimoji="1" lang="en-US" altLang="zh-CN" sz="2400" b="1" i="1">
                <a:latin typeface="Times New Roman" panose="02020603050405020304" pitchFamily="18" charset="0"/>
              </a:rPr>
              <a:t>n</a:t>
            </a:r>
            <a:r>
              <a:rPr kumimoji="1" lang="en-US" altLang="zh-CN" sz="2400" b="1">
                <a:latin typeface="Times New Roman" panose="02020603050405020304" pitchFamily="18" charset="0"/>
              </a:rPr>
              <a:t>)</a:t>
            </a:r>
            <a:r>
              <a:rPr kumimoji="1" lang="zh-CN" altLang="en-US" sz="2400" b="1">
                <a:latin typeface="宋体" panose="02010600030101010101" pitchFamily="2" charset="-122"/>
              </a:rPr>
              <a:t>。</a:t>
            </a:r>
            <a:r>
              <a:rPr kumimoji="1" lang="zh-CN" altLang="en-US" sz="2400" b="1">
                <a:latin typeface="Times New Roman" panose="02020603050405020304" pitchFamily="18" charset="0"/>
              </a:rPr>
              <a:t> </a:t>
            </a:r>
            <a:endParaRPr kumimoji="1" lang="zh-CN" altLang="en-US" sz="2400" b="1">
              <a:latin typeface="Times New Roman" panose="02020603050405020304" pitchFamily="18" charset="0"/>
            </a:endParaRPr>
          </a:p>
        </p:txBody>
      </p:sp>
      <p:sp>
        <p:nvSpPr>
          <p:cNvPr id="9" name="Text Box 7"/>
          <p:cNvSpPr txBox="1">
            <a:spLocks noChangeArrowheads="1"/>
          </p:cNvSpPr>
          <p:nvPr/>
        </p:nvSpPr>
        <p:spPr bwMode="auto">
          <a:xfrm>
            <a:off x="919480" y="217488"/>
            <a:ext cx="745490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dirty="0" smtClean="0">
                <a:solidFill>
                  <a:schemeClr val="bg1"/>
                </a:solidFill>
                <a:latin typeface="黑体" panose="02010609060101010101" pitchFamily="49" charset="-122"/>
                <a:ea typeface="黑体" panose="02010609060101010101" pitchFamily="49" charset="-122"/>
              </a:rPr>
              <a:t>4.4.1</a:t>
            </a:r>
            <a:r>
              <a:rPr kumimoji="1" lang="zh-CN" altLang="en-US" sz="3600" b="1" dirty="0" smtClean="0">
                <a:solidFill>
                  <a:schemeClr val="bg1"/>
                </a:solidFill>
                <a:latin typeface="黑体" panose="02010609060101010101" pitchFamily="49" charset="-122"/>
                <a:ea typeface="黑体" panose="02010609060101010101" pitchFamily="49" charset="-122"/>
              </a:rPr>
              <a:t>最大</a:t>
            </a:r>
            <a:r>
              <a:rPr kumimoji="1" lang="zh-CN" altLang="en-US" sz="3600" b="1" dirty="0">
                <a:solidFill>
                  <a:schemeClr val="bg1"/>
                </a:solidFill>
                <a:latin typeface="黑体" panose="02010609060101010101" pitchFamily="49" charset="-122"/>
                <a:ea typeface="黑体" panose="02010609060101010101" pitchFamily="49" charset="-122"/>
              </a:rPr>
              <a:t>（连续）子段和问题 </a:t>
            </a:r>
            <a:endParaRPr kumimoji="1" lang="zh-CN" altLang="en-US" sz="36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blinds(horizontal)">
                                      <p:cBhvr>
                                        <p:cTn id="7" dur="500"/>
                                        <p:tgtEl>
                                          <p:spTgt spid="563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327"/>
                                        </p:tgtEl>
                                        <p:attrNameLst>
                                          <p:attrName>style.visibility</p:attrName>
                                        </p:attrNameLst>
                                      </p:cBhvr>
                                      <p:to>
                                        <p:strVal val="visible"/>
                                      </p:to>
                                    </p:set>
                                    <p:animEffect transition="in" filter="blinds(horizontal)">
                                      <p:cBhvr>
                                        <p:cTn id="12" dur="500"/>
                                        <p:tgtEl>
                                          <p:spTgt spid="56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2" name="Rectangle 4"/>
          <p:cNvSpPr>
            <a:spLocks noChangeArrowheads="1"/>
          </p:cNvSpPr>
          <p:nvPr/>
        </p:nvSpPr>
        <p:spPr bwMode="auto">
          <a:xfrm>
            <a:off x="1259632" y="1773238"/>
            <a:ext cx="7344815" cy="849312"/>
          </a:xfrm>
          <a:prstGeom prst="rect">
            <a:avLst/>
          </a:prstGeom>
          <a:ln>
            <a:noFill/>
          </a:ln>
        </p:spPr>
        <p:style>
          <a:lnRef idx="2">
            <a:schemeClr val="accent3"/>
          </a:lnRef>
          <a:fillRef idx="1">
            <a:schemeClr val="lt1"/>
          </a:fillRef>
          <a:effectRef idx="0">
            <a:schemeClr val="accent3"/>
          </a:effectRef>
          <a:fontRef idx="minor">
            <a:schemeClr val="dk1"/>
          </a:fontRef>
        </p:style>
        <p:txBody>
          <a:bodyPr>
            <a:flatTx/>
          </a:bodyPr>
          <a:lstStyle/>
          <a:p>
            <a:pPr algn="ctr">
              <a:lnSpc>
                <a:spcPct val="85000"/>
              </a:lnSpc>
              <a:defRPr/>
            </a:pPr>
            <a:r>
              <a:rPr lang="en-US" altLang="zh-CN" sz="5400" b="1" dirty="0" smtClean="0">
                <a:solidFill>
                  <a:srgbClr val="CC0099"/>
                </a:solidFill>
                <a:effectLst>
                  <a:outerShdw blurRad="38100" dist="38100" dir="2700000" algn="tl">
                    <a:srgbClr val="000000"/>
                  </a:outerShdw>
                </a:effectLst>
                <a:latin typeface="楷体_GB2312" pitchFamily="49" charset="-122"/>
                <a:ea typeface="楷体_GB2312" pitchFamily="49" charset="-122"/>
              </a:rPr>
              <a:t>4.4.2  </a:t>
            </a:r>
            <a:r>
              <a:rPr lang="zh-CN" altLang="en-US" sz="5400" b="1" dirty="0" smtClean="0">
                <a:solidFill>
                  <a:srgbClr val="CC0099"/>
                </a:solidFill>
                <a:effectLst>
                  <a:outerShdw blurRad="38100" dist="38100" dir="2700000" algn="tl">
                    <a:srgbClr val="000000"/>
                  </a:outerShdw>
                </a:effectLst>
                <a:latin typeface="楷体_GB2312" pitchFamily="49" charset="-122"/>
                <a:ea typeface="楷体_GB2312" pitchFamily="49" charset="-122"/>
              </a:rPr>
              <a:t>棋盘</a:t>
            </a:r>
            <a:r>
              <a:rPr lang="zh-CN" altLang="en-US" sz="5400" b="1" dirty="0">
                <a:solidFill>
                  <a:srgbClr val="CC0099"/>
                </a:solidFill>
                <a:effectLst>
                  <a:outerShdw blurRad="38100" dist="38100" dir="2700000" algn="tl">
                    <a:srgbClr val="000000"/>
                  </a:outerShdw>
                </a:effectLst>
                <a:latin typeface="楷体_GB2312" pitchFamily="49" charset="-122"/>
                <a:ea typeface="楷体_GB2312" pitchFamily="49" charset="-122"/>
              </a:rPr>
              <a:t>覆盖问题</a:t>
            </a:r>
            <a:endParaRPr lang="zh-CN" altLang="en-US" sz="5400" b="1" dirty="0">
              <a:solidFill>
                <a:srgbClr val="CC0099"/>
              </a:solidFill>
              <a:effectLst>
                <a:outerShdw blurRad="38100" dist="38100" dir="2700000" algn="tl">
                  <a:srgbClr val="000000"/>
                </a:outerShdw>
              </a:effectLst>
              <a:latin typeface="楷体_GB2312" pitchFamily="49" charset="-122"/>
              <a:ea typeface="楷体_GB2312" pitchFamily="49" charset="-122"/>
            </a:endParaRPr>
          </a:p>
        </p:txBody>
      </p:sp>
      <p:sp>
        <p:nvSpPr>
          <p:cNvPr id="59395" name="矩形 1"/>
          <p:cNvSpPr>
            <a:spLocks noChangeArrowheads="1"/>
          </p:cNvSpPr>
          <p:nvPr/>
        </p:nvSpPr>
        <p:spPr bwMode="auto">
          <a:xfrm>
            <a:off x="2195513" y="3013075"/>
            <a:ext cx="50974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t>Tromino</a:t>
            </a:r>
            <a:r>
              <a:rPr lang="zh-CN" altLang="en-US" sz="3200" b="1"/>
              <a:t>（三格骨牌）谜题</a:t>
            </a:r>
            <a:endParaRPr lang="zh-CN" altLang="en-US" sz="3200"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646430" y="1896745"/>
            <a:ext cx="7125335" cy="43383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zh-CN" altLang="en-US" sz="2400" b="1" dirty="0">
                <a:latin typeface="Times New Roman" panose="02020603050405020304" pitchFamily="18" charset="0"/>
                <a:ea typeface="楷体_GB2312" pitchFamily="49" charset="-122"/>
              </a:rPr>
              <a:t>	</a:t>
            </a:r>
            <a:r>
              <a:rPr lang="en-US" altLang="zh-CN" sz="2400" b="1" dirty="0" smtClean="0">
                <a:latin typeface="Times New Roman" panose="02020603050405020304" pitchFamily="18" charset="0"/>
                <a:ea typeface="楷体_GB2312" pitchFamily="49" charset="-122"/>
              </a:rPr>
              <a:t>if</a:t>
            </a:r>
            <a:r>
              <a:rPr lang="zh-CN" altLang="en-US" sz="2400" b="1" dirty="0" smtClean="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边界条件</a:t>
            </a: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pPr>
              <a:spcBef>
                <a:spcPct val="50000"/>
              </a:spcBef>
            </a:pPr>
            <a:r>
              <a:rPr lang="zh-CN" altLang="en-US" sz="2400" b="1" dirty="0">
                <a:latin typeface="Times New Roman" panose="02020603050405020304" pitchFamily="18" charset="0"/>
                <a:ea typeface="楷体_GB2312" pitchFamily="49" charset="-122"/>
              </a:rPr>
              <a:t>		赋予边界值</a:t>
            </a:r>
            <a:r>
              <a:rPr lang="en-US" altLang="zh-CN" sz="2400" b="1" dirty="0">
                <a:latin typeface="Times New Roman" panose="02020603050405020304" pitchFamily="18" charset="0"/>
                <a:ea typeface="楷体_GB2312" pitchFamily="49" charset="-122"/>
              </a:rPr>
              <a:t>1 </a:t>
            </a:r>
            <a:endParaRPr lang="en-US" altLang="zh-CN" sz="2400" b="1" dirty="0">
              <a:latin typeface="Times New Roman" panose="02020603050405020304" pitchFamily="18" charset="0"/>
              <a:ea typeface="楷体_GB2312" pitchFamily="49" charset="-122"/>
            </a:endParaRPr>
          </a:p>
          <a:p>
            <a:pPr>
              <a:spcBef>
                <a:spcPct val="50000"/>
              </a:spcBef>
            </a:pPr>
            <a:r>
              <a:rPr lang="en-US" altLang="zh-CN" sz="2400" b="1" dirty="0">
                <a:latin typeface="Times New Roman" panose="02020603050405020304" pitchFamily="18" charset="0"/>
                <a:ea typeface="楷体_GB2312" pitchFamily="49" charset="-122"/>
              </a:rPr>
              <a:t>	【 else </a:t>
            </a:r>
            <a:r>
              <a:rPr lang="en-US" altLang="zh-CN" sz="2400" b="1" dirty="0" smtClean="0">
                <a:latin typeface="Times New Roman" panose="02020603050405020304" pitchFamily="18" charset="0"/>
                <a:ea typeface="楷体_GB2312" pitchFamily="49" charset="-122"/>
              </a:rPr>
              <a:t>if</a:t>
            </a:r>
            <a:r>
              <a:rPr lang="zh-CN" altLang="en-US" sz="2400" b="1" dirty="0" smtClean="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边界条件</a:t>
            </a: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pPr>
              <a:spcBef>
                <a:spcPct val="50000"/>
              </a:spcBef>
            </a:pPr>
            <a:r>
              <a:rPr lang="zh-CN" altLang="en-US" sz="2400" b="1" dirty="0">
                <a:latin typeface="Times New Roman" panose="02020603050405020304" pitchFamily="18" charset="0"/>
                <a:ea typeface="楷体_GB2312" pitchFamily="49" charset="-122"/>
              </a:rPr>
              <a:t>		赋予边界值</a:t>
            </a:r>
            <a:r>
              <a:rPr lang="en-US" altLang="zh-CN" sz="2400" b="1" dirty="0">
                <a:latin typeface="Times New Roman" panose="02020603050405020304" pitchFamily="18" charset="0"/>
                <a:ea typeface="楷体_GB2312" pitchFamily="49" charset="-122"/>
              </a:rPr>
              <a:t>2 </a:t>
            </a:r>
            <a:endParaRPr lang="en-US" altLang="zh-CN" sz="2400" b="1" dirty="0">
              <a:latin typeface="Times New Roman" panose="02020603050405020304" pitchFamily="18" charset="0"/>
              <a:ea typeface="楷体_GB2312" pitchFamily="49" charset="-122"/>
            </a:endParaRPr>
          </a:p>
          <a:p>
            <a:pPr>
              <a:spcBef>
                <a:spcPct val="50000"/>
              </a:spcBef>
            </a:pPr>
            <a:r>
              <a:rPr lang="en-US" altLang="zh-CN" sz="2400" b="1" dirty="0">
                <a:latin typeface="Times New Roman" panose="02020603050405020304" pitchFamily="18" charset="0"/>
                <a:ea typeface="楷体_GB2312" pitchFamily="49" charset="-122"/>
              </a:rPr>
              <a:t>	      ……       </a:t>
            </a:r>
            <a:endParaRPr lang="en-US" altLang="zh-CN" sz="2400" b="1" dirty="0">
              <a:latin typeface="Times New Roman" panose="02020603050405020304" pitchFamily="18" charset="0"/>
              <a:ea typeface="楷体_GB2312" pitchFamily="49" charset="-122"/>
            </a:endParaRPr>
          </a:p>
          <a:p>
            <a:pPr>
              <a:spcBef>
                <a:spcPct val="50000"/>
              </a:spcBef>
            </a:pPr>
            <a:r>
              <a:rPr lang="en-US" altLang="zh-CN" sz="2400" b="1" dirty="0">
                <a:latin typeface="Times New Roman" panose="02020603050405020304" pitchFamily="18" charset="0"/>
                <a:ea typeface="楷体_GB2312" pitchFamily="49" charset="-122"/>
              </a:rPr>
              <a:t>              】 </a:t>
            </a:r>
            <a:endParaRPr lang="en-US" altLang="zh-CN" sz="2400" b="1" dirty="0">
              <a:latin typeface="Times New Roman" panose="02020603050405020304" pitchFamily="18" charset="0"/>
              <a:ea typeface="楷体_GB2312" pitchFamily="49" charset="-122"/>
            </a:endParaRPr>
          </a:p>
          <a:p>
            <a:pPr>
              <a:spcBef>
                <a:spcPct val="50000"/>
              </a:spcBef>
            </a:pPr>
            <a:r>
              <a:rPr lang="en-US" altLang="zh-CN" sz="2400" b="1" dirty="0">
                <a:latin typeface="Times New Roman" panose="02020603050405020304" pitchFamily="18" charset="0"/>
                <a:ea typeface="楷体_GB2312" pitchFamily="49" charset="-122"/>
              </a:rPr>
              <a:t>	else </a:t>
            </a:r>
            <a:endParaRPr lang="en-US" altLang="zh-CN" sz="2400" b="1" dirty="0">
              <a:latin typeface="Times New Roman" panose="02020603050405020304" pitchFamily="18" charset="0"/>
              <a:ea typeface="楷体_GB2312" pitchFamily="49" charset="-122"/>
            </a:endParaRPr>
          </a:p>
          <a:p>
            <a:pPr>
              <a:spcBef>
                <a:spcPct val="50000"/>
              </a:spcBef>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调用解决问题的通式  </a:t>
            </a:r>
            <a:endParaRPr lang="zh-CN" altLang="en-US" sz="2400" b="1" dirty="0">
              <a:latin typeface="Times New Roman" panose="02020603050405020304" pitchFamily="18" charset="0"/>
              <a:ea typeface="楷体_GB2312" pitchFamily="49" charset="-122"/>
            </a:endParaRPr>
          </a:p>
        </p:txBody>
      </p:sp>
      <p:sp>
        <p:nvSpPr>
          <p:cNvPr id="3" name="标题 1"/>
          <p:cNvSpPr txBox="1"/>
          <p:nvPr/>
        </p:nvSpPr>
        <p:spPr>
          <a:xfrm>
            <a:off x="456883" y="114052"/>
            <a:ext cx="8229600" cy="707886"/>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defPPr>
              <a:defRPr lang="zh-CN"/>
            </a:defPPr>
            <a:lvl1pPr algn="ctr" eaLnBrk="0" hangingPunct="0">
              <a:spcBef>
                <a:spcPct val="50000"/>
              </a:spcBef>
              <a:defRPr kumimoji="1" sz="4000" b="1">
                <a:solidFill>
                  <a:srgbClr val="A50021"/>
                </a:solidFill>
                <a:latin typeface="黑体" panose="02010609060101010101" pitchFamily="49" charset="-122"/>
                <a:ea typeface="黑体" panose="02010609060101010101" pitchFamily="49" charset="-122"/>
              </a:defRPr>
            </a:lvl1pPr>
            <a:lvl2pPr algn="ctr" eaLnBrk="0" hangingPunct="0">
              <a:defRPr sz="4400">
                <a:solidFill>
                  <a:schemeClr val="tx2"/>
                </a:solidFill>
                <a:latin typeface="Arial" panose="020B0604020202020204" pitchFamily="34" charset="0"/>
              </a:defRPr>
            </a:lvl2pPr>
            <a:lvl3pPr algn="ctr" eaLnBrk="0" hangingPunct="0">
              <a:defRPr sz="4400">
                <a:solidFill>
                  <a:schemeClr val="tx2"/>
                </a:solidFill>
                <a:latin typeface="Arial" panose="020B0604020202020204" pitchFamily="34" charset="0"/>
              </a:defRPr>
            </a:lvl3pPr>
            <a:lvl4pPr algn="ctr" eaLnBrk="0" hangingPunct="0">
              <a:defRPr sz="4400">
                <a:solidFill>
                  <a:schemeClr val="tx2"/>
                </a:solidFill>
                <a:latin typeface="Arial" panose="020B0604020202020204" pitchFamily="34" charset="0"/>
              </a:defRPr>
            </a:lvl4pPr>
            <a:lvl5pPr algn="ctr" eaLnBrk="0" hangingPunct="0">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zh-CN" altLang="en-US" dirty="0">
                <a:solidFill>
                  <a:schemeClr val="bg1"/>
                </a:solidFill>
              </a:rPr>
              <a:t>递归模型</a:t>
            </a:r>
            <a:endParaRPr lang="zh-CN" altLang="en-US" dirty="0">
              <a:solidFill>
                <a:schemeClr val="bg1"/>
              </a:solidFill>
            </a:endParaRPr>
          </a:p>
        </p:txBody>
      </p:sp>
      <p:sp>
        <p:nvSpPr>
          <p:cNvPr id="2" name="文本框 1"/>
          <p:cNvSpPr txBox="1"/>
          <p:nvPr/>
        </p:nvSpPr>
        <p:spPr>
          <a:xfrm>
            <a:off x="538480" y="1276985"/>
            <a:ext cx="4295140" cy="521970"/>
          </a:xfrm>
          <a:prstGeom prst="rect">
            <a:avLst/>
          </a:prstGeom>
          <a:noFill/>
        </p:spPr>
        <p:txBody>
          <a:bodyPr wrap="none" rtlCol="0" anchor="t">
            <a:spAutoFit/>
          </a:bodyPr>
          <a:p>
            <a:r>
              <a:rPr lang="zh-CN" altLang="en-US" sz="2800" b="1" dirty="0" smtClean="0">
                <a:solidFill>
                  <a:srgbClr val="2605A1"/>
                </a:solidFill>
                <a:latin typeface="宋体" panose="02010600030101010101" pitchFamily="2" charset="-122"/>
                <a:sym typeface="+mn-ea"/>
              </a:rPr>
              <a:t>递归算法的一般</a:t>
            </a:r>
            <a:r>
              <a:rPr lang="zh-CN" altLang="en-US" sz="2800" b="1" dirty="0">
                <a:solidFill>
                  <a:srgbClr val="2605A1"/>
                </a:solidFill>
                <a:latin typeface="宋体" panose="02010600030101010101" pitchFamily="2" charset="-122"/>
                <a:sym typeface="+mn-ea"/>
              </a:rPr>
              <a:t>格式为： </a:t>
            </a:r>
            <a:endParaRPr lang="zh-CN" altLang="en-US" sz="280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7458">
                                            <p:txEl>
                                              <p:pRg st="0" end="0"/>
                                            </p:txEl>
                                          </p:spTgt>
                                        </p:tgtEl>
                                        <p:attrNameLst>
                                          <p:attrName>style.visibility</p:attrName>
                                        </p:attrNameLst>
                                      </p:cBhvr>
                                      <p:to>
                                        <p:strVal val="visible"/>
                                      </p:to>
                                    </p:set>
                                    <p:animEffect transition="in" filter="blinds(horizontal)">
                                      <p:cBhvr>
                                        <p:cTn id="7" dur="500"/>
                                        <p:tgtEl>
                                          <p:spTgt spid="147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7458">
                                            <p:txEl>
                                              <p:pRg st="1" end="1"/>
                                            </p:txEl>
                                          </p:spTgt>
                                        </p:tgtEl>
                                        <p:attrNameLst>
                                          <p:attrName>style.visibility</p:attrName>
                                        </p:attrNameLst>
                                      </p:cBhvr>
                                      <p:to>
                                        <p:strVal val="visible"/>
                                      </p:to>
                                    </p:set>
                                    <p:animEffect transition="in" filter="blinds(horizontal)">
                                      <p:cBhvr>
                                        <p:cTn id="12" dur="500"/>
                                        <p:tgtEl>
                                          <p:spTgt spid="1474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7458">
                                            <p:txEl>
                                              <p:pRg st="2" end="2"/>
                                            </p:txEl>
                                          </p:spTgt>
                                        </p:tgtEl>
                                        <p:attrNameLst>
                                          <p:attrName>style.visibility</p:attrName>
                                        </p:attrNameLst>
                                      </p:cBhvr>
                                      <p:to>
                                        <p:strVal val="visible"/>
                                      </p:to>
                                    </p:set>
                                    <p:animEffect transition="in" filter="blinds(horizontal)">
                                      <p:cBhvr>
                                        <p:cTn id="17" dur="500"/>
                                        <p:tgtEl>
                                          <p:spTgt spid="1474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7458">
                                            <p:txEl>
                                              <p:pRg st="3" end="3"/>
                                            </p:txEl>
                                          </p:spTgt>
                                        </p:tgtEl>
                                        <p:attrNameLst>
                                          <p:attrName>style.visibility</p:attrName>
                                        </p:attrNameLst>
                                      </p:cBhvr>
                                      <p:to>
                                        <p:strVal val="visible"/>
                                      </p:to>
                                    </p:set>
                                    <p:animEffect transition="in" filter="blinds(horizontal)">
                                      <p:cBhvr>
                                        <p:cTn id="22" dur="500"/>
                                        <p:tgtEl>
                                          <p:spTgt spid="1474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7458">
                                            <p:txEl>
                                              <p:pRg st="4" end="4"/>
                                            </p:txEl>
                                          </p:spTgt>
                                        </p:tgtEl>
                                        <p:attrNameLst>
                                          <p:attrName>style.visibility</p:attrName>
                                        </p:attrNameLst>
                                      </p:cBhvr>
                                      <p:to>
                                        <p:strVal val="visible"/>
                                      </p:to>
                                    </p:set>
                                    <p:animEffect transition="in" filter="blinds(horizontal)">
                                      <p:cBhvr>
                                        <p:cTn id="27" dur="500"/>
                                        <p:tgtEl>
                                          <p:spTgt spid="1474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7458">
                                            <p:txEl>
                                              <p:pRg st="5" end="5"/>
                                            </p:txEl>
                                          </p:spTgt>
                                        </p:tgtEl>
                                        <p:attrNameLst>
                                          <p:attrName>style.visibility</p:attrName>
                                        </p:attrNameLst>
                                      </p:cBhvr>
                                      <p:to>
                                        <p:strVal val="visible"/>
                                      </p:to>
                                    </p:set>
                                    <p:animEffect transition="in" filter="blinds(horizontal)">
                                      <p:cBhvr>
                                        <p:cTn id="32" dur="500"/>
                                        <p:tgtEl>
                                          <p:spTgt spid="1474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7458">
                                            <p:txEl>
                                              <p:pRg st="6" end="6"/>
                                            </p:txEl>
                                          </p:spTgt>
                                        </p:tgtEl>
                                        <p:attrNameLst>
                                          <p:attrName>style.visibility</p:attrName>
                                        </p:attrNameLst>
                                      </p:cBhvr>
                                      <p:to>
                                        <p:strVal val="visible"/>
                                      </p:to>
                                    </p:set>
                                    <p:animEffect transition="in" filter="blinds(horizontal)">
                                      <p:cBhvr>
                                        <p:cTn id="37" dur="500"/>
                                        <p:tgtEl>
                                          <p:spTgt spid="1474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7458">
                                            <p:txEl>
                                              <p:pRg st="7" end="7"/>
                                            </p:txEl>
                                          </p:spTgt>
                                        </p:tgtEl>
                                        <p:attrNameLst>
                                          <p:attrName>style.visibility</p:attrName>
                                        </p:attrNameLst>
                                      </p:cBhvr>
                                      <p:to>
                                        <p:strVal val="visible"/>
                                      </p:to>
                                    </p:set>
                                    <p:animEffect transition="in" filter="blinds(horizontal)">
                                      <p:cBhvr>
                                        <p:cTn id="42" dur="500"/>
                                        <p:tgtEl>
                                          <p:spTgt spid="1474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2059593" y="156379"/>
            <a:ext cx="53283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b="1" dirty="0" smtClean="0">
                <a:solidFill>
                  <a:schemeClr val="bg1"/>
                </a:solidFill>
                <a:latin typeface="黑体" panose="02010609060101010101" pitchFamily="49" charset="-122"/>
                <a:ea typeface="黑体" panose="02010609060101010101" pitchFamily="49" charset="-122"/>
              </a:rPr>
              <a:t>4.4.2</a:t>
            </a:r>
            <a:r>
              <a:rPr kumimoji="1" lang="zh-CN" altLang="en-US" sz="3600" b="1" dirty="0" smtClean="0">
                <a:solidFill>
                  <a:schemeClr val="bg1"/>
                </a:solidFill>
                <a:latin typeface="黑体" panose="02010609060101010101" pitchFamily="49" charset="-122"/>
                <a:ea typeface="黑体" panose="02010609060101010101" pitchFamily="49" charset="-122"/>
              </a:rPr>
              <a:t>棋盘</a:t>
            </a:r>
            <a:r>
              <a:rPr kumimoji="1" lang="zh-CN" altLang="en-US" sz="3600" b="1" dirty="0">
                <a:solidFill>
                  <a:schemeClr val="bg1"/>
                </a:solidFill>
                <a:latin typeface="黑体" panose="02010609060101010101" pitchFamily="49" charset="-122"/>
                <a:ea typeface="黑体" panose="02010609060101010101" pitchFamily="49" charset="-122"/>
              </a:rPr>
              <a:t>覆盖问题 </a:t>
            </a:r>
            <a:endParaRPr kumimoji="1" lang="zh-CN" altLang="en-US" sz="3600" b="1" dirty="0">
              <a:solidFill>
                <a:schemeClr val="bg1"/>
              </a:solidFill>
              <a:latin typeface="黑体" panose="02010609060101010101" pitchFamily="49" charset="-122"/>
              <a:ea typeface="黑体" panose="02010609060101010101" pitchFamily="49" charset="-122"/>
            </a:endParaRPr>
          </a:p>
        </p:txBody>
      </p:sp>
      <p:sp>
        <p:nvSpPr>
          <p:cNvPr id="60419" name="Text Box 3"/>
          <p:cNvSpPr txBox="1">
            <a:spLocks noChangeArrowheads="1"/>
          </p:cNvSpPr>
          <p:nvPr/>
        </p:nvSpPr>
        <p:spPr bwMode="auto">
          <a:xfrm>
            <a:off x="611188" y="1412875"/>
            <a:ext cx="7924800" cy="224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在一个</a:t>
            </a:r>
            <a:r>
              <a:rPr kumimoji="1" lang="en-US" altLang="zh-CN" sz="2800" b="1">
                <a:latin typeface="Times New Roman" panose="02020603050405020304" pitchFamily="18" charset="0"/>
              </a:rPr>
              <a:t>2</a:t>
            </a:r>
            <a:r>
              <a:rPr kumimoji="1" lang="en-US" altLang="zh-CN" sz="2800" b="1" baseline="30000">
                <a:latin typeface="Times New Roman" panose="02020603050405020304" pitchFamily="18" charset="0"/>
              </a:rPr>
              <a:t>k</a:t>
            </a:r>
            <a:r>
              <a:rPr kumimoji="1" lang="en-US" altLang="zh-CN" sz="2800" b="1">
                <a:latin typeface="Times New Roman" panose="02020603050405020304" pitchFamily="18" charset="0"/>
              </a:rPr>
              <a:t>×2</a:t>
            </a:r>
            <a:r>
              <a:rPr kumimoji="1" lang="en-US" altLang="zh-CN" sz="2800" b="1" baseline="30000">
                <a:latin typeface="Times New Roman" panose="02020603050405020304" pitchFamily="18" charset="0"/>
              </a:rPr>
              <a:t>k</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a:t>
            </a:r>
            <a:r>
              <a:rPr kumimoji="1" lang="en-US" altLang="zh-CN" sz="2800" b="1" i="1">
                <a:latin typeface="Times New Roman" panose="02020603050405020304" pitchFamily="18" charset="0"/>
              </a:rPr>
              <a:t>k</a:t>
            </a:r>
            <a:r>
              <a:rPr kumimoji="1" lang="en-US" altLang="zh-CN" sz="2800" b="1">
                <a:latin typeface="Times New Roman" panose="02020603050405020304" pitchFamily="18" charset="0"/>
              </a:rPr>
              <a:t>≥0</a:t>
            </a:r>
            <a:r>
              <a:rPr kumimoji="1" lang="zh-CN" altLang="en-US" sz="2800" b="1">
                <a:latin typeface="Times New Roman" panose="02020603050405020304" pitchFamily="18" charset="0"/>
              </a:rPr>
              <a:t>）个方格组成的棋盘中，恰有一个方格与其他方格不同，称该方格为</a:t>
            </a:r>
            <a:r>
              <a:rPr kumimoji="1" lang="zh-CN" altLang="en-US" sz="2800" b="1">
                <a:solidFill>
                  <a:srgbClr val="3907F1"/>
                </a:solidFill>
                <a:latin typeface="Times New Roman" panose="02020603050405020304" pitchFamily="18" charset="0"/>
              </a:rPr>
              <a:t>特殊方格</a:t>
            </a:r>
            <a:r>
              <a:rPr kumimoji="1" lang="zh-CN" altLang="en-US" sz="2800" b="1">
                <a:latin typeface="Times New Roman" panose="02020603050405020304" pitchFamily="18" charset="0"/>
              </a:rPr>
              <a:t>。棋盘覆盖问题要求用图</a:t>
            </a:r>
            <a:r>
              <a:rPr kumimoji="1" lang="en-US" altLang="zh-CN" sz="2800" b="1">
                <a:latin typeface="Times New Roman" panose="02020603050405020304" pitchFamily="18" charset="0"/>
              </a:rPr>
              <a:t>b</a:t>
            </a:r>
            <a:r>
              <a:rPr kumimoji="1" lang="zh-CN" altLang="en-US" sz="2800" b="1">
                <a:latin typeface="Times New Roman" panose="02020603050405020304" pitchFamily="18" charset="0"/>
              </a:rPr>
              <a:t>所示的</a:t>
            </a:r>
            <a:r>
              <a:rPr kumimoji="1" lang="en-US" altLang="zh-CN" sz="2800" b="1">
                <a:latin typeface="Times New Roman" panose="02020603050405020304" pitchFamily="18" charset="0"/>
              </a:rPr>
              <a:t>4</a:t>
            </a:r>
            <a:r>
              <a:rPr kumimoji="1" lang="zh-CN" altLang="en-US" sz="2800" b="1">
                <a:latin typeface="Times New Roman" panose="02020603050405020304" pitchFamily="18" charset="0"/>
              </a:rPr>
              <a:t>种不同形状的三格骨牌覆盖给定棋盘上除特殊方格以外的所有方格，且任何</a:t>
            </a:r>
            <a:r>
              <a:rPr kumimoji="1" lang="en-US" altLang="zh-CN" sz="2800" b="1">
                <a:latin typeface="Times New Roman" panose="02020603050405020304" pitchFamily="18" charset="0"/>
              </a:rPr>
              <a:t>2</a:t>
            </a:r>
            <a:r>
              <a:rPr kumimoji="1" lang="zh-CN" altLang="en-US" sz="2800" b="1">
                <a:latin typeface="Times New Roman" panose="02020603050405020304" pitchFamily="18" charset="0"/>
              </a:rPr>
              <a:t>个三格骨牌不得重叠覆盖。</a:t>
            </a:r>
            <a:endParaRPr kumimoji="1" lang="zh-CN" altLang="en-US" sz="2800" b="1">
              <a:latin typeface="Times New Roman" panose="02020603050405020304" pitchFamily="18" charset="0"/>
            </a:endParaRPr>
          </a:p>
        </p:txBody>
      </p:sp>
      <p:sp>
        <p:nvSpPr>
          <p:cNvPr id="60420" name="Text Box 25"/>
          <p:cNvSpPr txBox="1">
            <a:spLocks noChangeArrowheads="1"/>
          </p:cNvSpPr>
          <p:nvPr/>
        </p:nvSpPr>
        <p:spPr bwMode="auto">
          <a:xfrm>
            <a:off x="1474788" y="6092825"/>
            <a:ext cx="69119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(a) k=2</a:t>
            </a:r>
            <a:r>
              <a:rPr lang="zh-CN" altLang="en-US" sz="2000" b="1">
                <a:latin typeface="Times New Roman" panose="02020603050405020304" pitchFamily="18" charset="0"/>
              </a:rPr>
              <a:t>时的一种棋盘               </a:t>
            </a:r>
            <a:r>
              <a:rPr lang="en-US" altLang="zh-CN" sz="2000" b="1">
                <a:latin typeface="Times New Roman" panose="02020603050405020304" pitchFamily="18" charset="0"/>
              </a:rPr>
              <a:t>(b)  4</a:t>
            </a:r>
            <a:r>
              <a:rPr lang="zh-CN" altLang="en-US" sz="2000" b="1">
                <a:latin typeface="Times New Roman" panose="02020603050405020304" pitchFamily="18" charset="0"/>
              </a:rPr>
              <a:t>种不同形状的三格骨牌</a:t>
            </a:r>
            <a:endParaRPr lang="zh-CN" altLang="en-US" sz="2000" b="1">
              <a:latin typeface="Times New Roman" panose="02020603050405020304" pitchFamily="18" charset="0"/>
            </a:endParaRPr>
          </a:p>
        </p:txBody>
      </p:sp>
      <p:pic>
        <p:nvPicPr>
          <p:cNvPr id="60421" name="Picture 4" descr="t2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4788" y="3933825"/>
            <a:ext cx="2016125"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5" descr="t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4237038"/>
            <a:ext cx="5040313" cy="139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矩形 1"/>
          <p:cNvSpPr>
            <a:spLocks noChangeArrowheads="1"/>
          </p:cNvSpPr>
          <p:nvPr/>
        </p:nvSpPr>
        <p:spPr bwMode="auto">
          <a:xfrm>
            <a:off x="264160" y="1341755"/>
            <a:ext cx="855599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a:latin typeface="宋体" panose="02010600030101010101" pitchFamily="2" charset="-122"/>
              </a:rPr>
              <a:t>Tromino</a:t>
            </a:r>
            <a:r>
              <a:rPr lang="zh-CN" altLang="en-US" sz="2400" b="1">
                <a:latin typeface="宋体" panose="02010600030101010101" pitchFamily="2" charset="-122"/>
              </a:rPr>
              <a:t>是一个由棋盘上的三个邻接方块组成的</a:t>
            </a:r>
            <a:r>
              <a:rPr lang="en-US" altLang="zh-CN" sz="2400" b="1">
                <a:latin typeface="宋体" panose="02010600030101010101" pitchFamily="2" charset="-122"/>
              </a:rPr>
              <a:t>L</a:t>
            </a:r>
            <a:r>
              <a:rPr lang="zh-CN" altLang="en-US" sz="2400" b="1">
                <a:latin typeface="宋体" panose="02010600030101010101" pitchFamily="2" charset="-122"/>
              </a:rPr>
              <a:t>型瓦片，也称为三格骨牌。</a:t>
            </a:r>
            <a:endParaRPr lang="zh-CN" altLang="en-US" sz="2400" b="1">
              <a:latin typeface="宋体" panose="02010600030101010101" pitchFamily="2" charset="-122"/>
            </a:endParaRPr>
          </a:p>
          <a:p>
            <a:endParaRPr lang="zh-CN" altLang="en-US" sz="2400" b="1">
              <a:latin typeface="宋体" panose="02010600030101010101" pitchFamily="2" charset="-122"/>
            </a:endParaRPr>
          </a:p>
          <a:p>
            <a:r>
              <a:rPr lang="zh-CN" altLang="en-US" sz="2400" b="1">
                <a:latin typeface="宋体" panose="02010600030101010101" pitchFamily="2" charset="-122"/>
              </a:rPr>
              <a:t>问题：如何用</a:t>
            </a:r>
            <a:r>
              <a:rPr lang="en-US" altLang="zh-CN" sz="2400" b="1">
                <a:latin typeface="宋体" panose="02010600030101010101" pitchFamily="2" charset="-122"/>
              </a:rPr>
              <a:t>Tromino</a:t>
            </a:r>
            <a:r>
              <a:rPr lang="zh-CN" altLang="en-US" sz="2400" b="1">
                <a:latin typeface="宋体" panose="02010600030101010101" pitchFamily="2" charset="-122"/>
              </a:rPr>
              <a:t>覆盖一个缺少了一个方块（可以在棋盘上任何位置）的</a:t>
            </a:r>
            <a:r>
              <a:rPr lang="en-US" altLang="zh-CN" sz="2400" b="1">
                <a:latin typeface="宋体" panose="02010600030101010101" pitchFamily="2" charset="-122"/>
              </a:rPr>
              <a:t>2</a:t>
            </a:r>
            <a:r>
              <a:rPr lang="en-US" altLang="zh-CN" sz="2400" b="1" baseline="30000">
                <a:latin typeface="宋体" panose="02010600030101010101" pitchFamily="2" charset="-122"/>
              </a:rPr>
              <a:t>k</a:t>
            </a:r>
            <a:r>
              <a:rPr lang="en-US" altLang="zh-CN" sz="2400" b="1">
                <a:latin typeface="宋体" panose="02010600030101010101" pitchFamily="2" charset="-122"/>
              </a:rPr>
              <a:t>*2</a:t>
            </a:r>
            <a:r>
              <a:rPr lang="en-US" altLang="zh-CN" sz="2400" b="1" baseline="30000">
                <a:latin typeface="宋体" panose="02010600030101010101" pitchFamily="2" charset="-122"/>
              </a:rPr>
              <a:t>k</a:t>
            </a:r>
            <a:r>
              <a:rPr lang="zh-CN" altLang="en-US" sz="2400" b="1">
                <a:latin typeface="宋体" panose="02010600030101010101" pitchFamily="2" charset="-122"/>
              </a:rPr>
              <a:t>棋盘。除了这个缺失的方块，</a:t>
            </a:r>
            <a:r>
              <a:rPr lang="en-US" altLang="zh-CN" sz="2400" b="1">
                <a:latin typeface="宋体" panose="02010600030101010101" pitchFamily="2" charset="-122"/>
              </a:rPr>
              <a:t>Tromino</a:t>
            </a:r>
            <a:r>
              <a:rPr lang="zh-CN" altLang="en-US" sz="2400" b="1">
                <a:latin typeface="宋体" panose="02010600030101010101" pitchFamily="2" charset="-122"/>
              </a:rPr>
              <a:t>应该覆盖棋盘上的所有方块，而且不能有重叠。</a:t>
            </a:r>
            <a:endParaRPr lang="zh-CN" altLang="en-US" sz="2400" b="1">
              <a:latin typeface="宋体" panose="02010600030101010101" pitchFamily="2" charset="-122"/>
            </a:endParaRPr>
          </a:p>
        </p:txBody>
      </p:sp>
      <p:sp>
        <p:nvSpPr>
          <p:cNvPr id="61445" name="Text Box 25"/>
          <p:cNvSpPr txBox="1">
            <a:spLocks noChangeArrowheads="1"/>
          </p:cNvSpPr>
          <p:nvPr/>
        </p:nvSpPr>
        <p:spPr bwMode="auto">
          <a:xfrm>
            <a:off x="1116330" y="6066473"/>
            <a:ext cx="69119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(a) k=2</a:t>
            </a:r>
            <a:r>
              <a:rPr lang="zh-CN" altLang="en-US" sz="2000" b="1">
                <a:latin typeface="Times New Roman" panose="02020603050405020304" pitchFamily="18" charset="0"/>
              </a:rPr>
              <a:t>时的一种棋盘               </a:t>
            </a:r>
            <a:r>
              <a:rPr lang="en-US" altLang="zh-CN" sz="2000" b="1">
                <a:latin typeface="Times New Roman" panose="02020603050405020304" pitchFamily="18" charset="0"/>
              </a:rPr>
              <a:t>(b)  4</a:t>
            </a:r>
            <a:r>
              <a:rPr lang="zh-CN" altLang="en-US" sz="2000" b="1">
                <a:latin typeface="Times New Roman" panose="02020603050405020304" pitchFamily="18" charset="0"/>
              </a:rPr>
              <a:t>种不同形状的三格骨牌</a:t>
            </a:r>
            <a:endParaRPr lang="zh-CN" altLang="en-US" sz="2000" b="1">
              <a:latin typeface="Times New Roman" panose="02020603050405020304" pitchFamily="18" charset="0"/>
            </a:endParaRPr>
          </a:p>
        </p:txBody>
      </p:sp>
      <p:pic>
        <p:nvPicPr>
          <p:cNvPr id="61446" name="Picture 4" descr="t2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2955" y="3889693"/>
            <a:ext cx="2016125" cy="199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5" descr="t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6963" y="4495800"/>
            <a:ext cx="5040312" cy="13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
          <p:cNvSpPr txBox="1">
            <a:spLocks noChangeArrowheads="1"/>
          </p:cNvSpPr>
          <p:nvPr/>
        </p:nvSpPr>
        <p:spPr bwMode="auto">
          <a:xfrm>
            <a:off x="2086898" y="211624"/>
            <a:ext cx="5328394"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3600" b="1" dirty="0" smtClean="0">
                <a:solidFill>
                  <a:schemeClr val="bg1"/>
                </a:solidFill>
                <a:latin typeface="黑体" panose="02010609060101010101" pitchFamily="49" charset="-122"/>
                <a:ea typeface="黑体" panose="02010609060101010101" pitchFamily="49" charset="-122"/>
                <a:sym typeface="+mn-ea"/>
              </a:rPr>
              <a:t>4.4.2棋盘覆盖问题 </a:t>
            </a:r>
            <a:endParaRPr kumimoji="1" lang="en-US" altLang="zh-CN" sz="3600" b="1" dirty="0" smtClean="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79388" y="1301750"/>
            <a:ext cx="878522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en-US" altLang="zh-CN" sz="2800" b="1">
                <a:latin typeface="宋体" panose="02010600030101010101" pitchFamily="2" charset="-122"/>
              </a:rPr>
              <a:t>    </a:t>
            </a:r>
            <a:r>
              <a:rPr kumimoji="1" lang="zh-CN" altLang="en-US" sz="2800" b="1">
                <a:solidFill>
                  <a:srgbClr val="3907F1"/>
                </a:solidFill>
                <a:latin typeface="宋体" panose="02010600030101010101" pitchFamily="2" charset="-122"/>
              </a:rPr>
              <a:t>分治法求解棋盘覆盖问题的技巧</a:t>
            </a:r>
            <a:r>
              <a:rPr kumimoji="1" lang="zh-CN" altLang="en-US" sz="2800" b="1">
                <a:latin typeface="宋体" panose="02010600030101010101" pitchFamily="2" charset="-122"/>
              </a:rPr>
              <a:t>在于划分棋盘，使划分后的子棋盘的大小相同，并且每个子棋盘均包含一个特殊方格，从而将原问题分解为规模较小的棋盘覆盖问题。</a:t>
            </a:r>
            <a:endParaRPr kumimoji="1" lang="zh-CN" altLang="en-US" sz="2800" b="1">
              <a:latin typeface="宋体" panose="02010600030101010101" pitchFamily="2" charset="-122"/>
            </a:endParaRPr>
          </a:p>
          <a:p>
            <a:pPr eaLnBrk="1" hangingPunct="1">
              <a:spcBef>
                <a:spcPct val="20000"/>
              </a:spcBef>
            </a:pPr>
            <a:r>
              <a:rPr kumimoji="1" lang="zh-CN" altLang="en-US" sz="2800" b="1" i="1">
                <a:latin typeface="Times New Roman" panose="02020603050405020304" pitchFamily="18" charset="0"/>
              </a:rPr>
              <a:t>        </a:t>
            </a:r>
            <a:r>
              <a:rPr kumimoji="1" lang="zh-CN" altLang="en-US" sz="2800" b="1">
                <a:latin typeface="Times New Roman" panose="02020603050405020304" pitchFamily="18" charset="0"/>
              </a:rPr>
              <a:t>        </a:t>
            </a:r>
            <a:endParaRPr kumimoji="1" lang="zh-CN" altLang="en-US" sz="2800" b="1">
              <a:latin typeface="Times New Roman" panose="02020603050405020304" pitchFamily="18" charset="0"/>
            </a:endParaRPr>
          </a:p>
        </p:txBody>
      </p:sp>
      <p:pic>
        <p:nvPicPr>
          <p:cNvPr id="62469" name="Picture 4" descr="t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3545" y="3144838"/>
            <a:ext cx="5472113"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Text Box 20"/>
          <p:cNvSpPr txBox="1">
            <a:spLocks noChangeArrowheads="1"/>
          </p:cNvSpPr>
          <p:nvPr/>
        </p:nvSpPr>
        <p:spPr bwMode="auto">
          <a:xfrm>
            <a:off x="1908175" y="5918518"/>
            <a:ext cx="578643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(a)</a:t>
            </a:r>
            <a:r>
              <a:rPr lang="zh-CN" altLang="en-US" sz="2000" b="1">
                <a:latin typeface="Times New Roman" panose="02020603050405020304" pitchFamily="18" charset="0"/>
              </a:rPr>
              <a:t>棋盘分割                           </a:t>
            </a:r>
            <a:r>
              <a:rPr lang="en-US" altLang="zh-CN" sz="2000" b="1">
                <a:latin typeface="Times New Roman" panose="02020603050405020304" pitchFamily="18" charset="0"/>
              </a:rPr>
              <a:t>(b) </a:t>
            </a:r>
            <a:r>
              <a:rPr lang="zh-CN" altLang="en-US" sz="2000" b="1">
                <a:latin typeface="Times New Roman" panose="02020603050405020304" pitchFamily="18" charset="0"/>
              </a:rPr>
              <a:t>构造相同子问题</a:t>
            </a:r>
            <a:endParaRPr lang="zh-CN" altLang="en-US" sz="2000" b="1">
              <a:latin typeface="Times New Roman" panose="02020603050405020304" pitchFamily="18" charset="0"/>
            </a:endParaRPr>
          </a:p>
        </p:txBody>
      </p:sp>
      <p:sp>
        <p:nvSpPr>
          <p:cNvPr id="7" name="Text Box 2"/>
          <p:cNvSpPr txBox="1">
            <a:spLocks noChangeArrowheads="1"/>
          </p:cNvSpPr>
          <p:nvPr/>
        </p:nvSpPr>
        <p:spPr bwMode="auto">
          <a:xfrm>
            <a:off x="2137698" y="321479"/>
            <a:ext cx="5328394"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3600" b="1" dirty="0" smtClean="0">
                <a:solidFill>
                  <a:schemeClr val="bg1"/>
                </a:solidFill>
                <a:latin typeface="黑体" panose="02010609060101010101" pitchFamily="49" charset="-122"/>
                <a:ea typeface="黑体" panose="02010609060101010101" pitchFamily="49" charset="-122"/>
                <a:sym typeface="+mn-ea"/>
              </a:rPr>
              <a:t>4.4.2棋盘覆盖问题 </a:t>
            </a:r>
            <a:endParaRPr kumimoji="1" lang="en-US" altLang="zh-CN" sz="3600" b="1" dirty="0" smtClean="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79388" y="1059180"/>
            <a:ext cx="8785225" cy="312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en-US" altLang="zh-CN" sz="2400" b="1" i="1">
                <a:latin typeface="Times New Roman" panose="02020603050405020304" pitchFamily="18" charset="0"/>
              </a:rPr>
              <a:t>k</a:t>
            </a:r>
            <a:r>
              <a:rPr kumimoji="1" lang="en-US" altLang="zh-CN" sz="2400" b="1">
                <a:latin typeface="Times New Roman" panose="02020603050405020304" pitchFamily="18" charset="0"/>
              </a:rPr>
              <a:t>&gt;0</a:t>
            </a:r>
            <a:r>
              <a:rPr kumimoji="1" lang="zh-CN" altLang="en-US" sz="2400" b="1">
                <a:latin typeface="宋体" panose="02010600030101010101" pitchFamily="2" charset="-122"/>
              </a:rPr>
              <a:t>时，可将</a:t>
            </a:r>
            <a:r>
              <a:rPr kumimoji="1" lang="en-US" altLang="zh-CN" sz="2400" b="1">
                <a:latin typeface="Times New Roman" panose="02020603050405020304" pitchFamily="18" charset="0"/>
              </a:rPr>
              <a:t>2</a:t>
            </a:r>
            <a:r>
              <a:rPr kumimoji="1" lang="en-US" altLang="zh-CN" sz="2400" b="1" i="1" baseline="30000">
                <a:latin typeface="Times New Roman" panose="02020603050405020304" pitchFamily="18" charset="0"/>
              </a:rPr>
              <a:t>k</a:t>
            </a:r>
            <a:r>
              <a:rPr kumimoji="1" lang="en-US" altLang="zh-CN" sz="2400" b="1">
                <a:latin typeface="宋体" panose="02010600030101010101" pitchFamily="2" charset="-122"/>
              </a:rPr>
              <a:t>×</a:t>
            </a:r>
            <a:r>
              <a:rPr kumimoji="1" lang="en-US" altLang="zh-CN" sz="2400" b="1">
                <a:latin typeface="Times New Roman" panose="02020603050405020304" pitchFamily="18" charset="0"/>
              </a:rPr>
              <a:t>2</a:t>
            </a:r>
            <a:r>
              <a:rPr kumimoji="1" lang="en-US" altLang="zh-CN" sz="2400" b="1" i="1" baseline="30000">
                <a:latin typeface="Times New Roman" panose="02020603050405020304" pitchFamily="18" charset="0"/>
              </a:rPr>
              <a:t>k</a:t>
            </a:r>
            <a:r>
              <a:rPr kumimoji="1" lang="zh-CN" altLang="en-US" sz="2400" b="1">
                <a:latin typeface="宋体" panose="02010600030101010101" pitchFamily="2" charset="-122"/>
              </a:rPr>
              <a:t>的棋盘划分为</a:t>
            </a:r>
            <a:r>
              <a:rPr kumimoji="1" lang="en-US" altLang="zh-CN" sz="2400" b="1">
                <a:latin typeface="Times New Roman" panose="02020603050405020304" pitchFamily="18" charset="0"/>
              </a:rPr>
              <a:t>4</a:t>
            </a:r>
            <a:r>
              <a:rPr kumimoji="1" lang="zh-CN" altLang="en-US" sz="2400" b="1">
                <a:latin typeface="宋体" panose="02010600030101010101" pitchFamily="2" charset="-122"/>
              </a:rPr>
              <a:t>个</a:t>
            </a:r>
            <a:r>
              <a:rPr kumimoji="1" lang="en-US" altLang="zh-CN" sz="2400" b="1">
                <a:latin typeface="Times New Roman" panose="02020603050405020304" pitchFamily="18" charset="0"/>
              </a:rPr>
              <a:t>2</a:t>
            </a:r>
            <a:r>
              <a:rPr kumimoji="1" lang="en-US" altLang="zh-CN" sz="2400" b="1" i="1" baseline="30000">
                <a:latin typeface="Times New Roman" panose="02020603050405020304" pitchFamily="18" charset="0"/>
              </a:rPr>
              <a:t>k</a:t>
            </a:r>
            <a:r>
              <a:rPr kumimoji="1" lang="en-US" altLang="zh-CN" sz="2400" b="1" baseline="30000">
                <a:latin typeface="Times New Roman" panose="02020603050405020304" pitchFamily="18" charset="0"/>
              </a:rPr>
              <a:t>-1</a:t>
            </a:r>
            <a:r>
              <a:rPr kumimoji="1" lang="en-US" altLang="zh-CN" sz="2400" b="1">
                <a:latin typeface="宋体" panose="02010600030101010101" pitchFamily="2" charset="-122"/>
              </a:rPr>
              <a:t>×</a:t>
            </a:r>
            <a:r>
              <a:rPr kumimoji="1" lang="en-US" altLang="zh-CN" sz="2400" b="1">
                <a:latin typeface="Times New Roman" panose="02020603050405020304" pitchFamily="18" charset="0"/>
              </a:rPr>
              <a:t>2</a:t>
            </a:r>
            <a:r>
              <a:rPr kumimoji="1" lang="en-US" altLang="zh-CN" sz="2400" b="1" i="1" baseline="30000">
                <a:latin typeface="Times New Roman" panose="02020603050405020304" pitchFamily="18" charset="0"/>
              </a:rPr>
              <a:t>k</a:t>
            </a:r>
            <a:r>
              <a:rPr kumimoji="1" lang="en-US" altLang="zh-CN" sz="2400" b="1" baseline="30000">
                <a:latin typeface="Times New Roman" panose="02020603050405020304" pitchFamily="18" charset="0"/>
              </a:rPr>
              <a:t>-1</a:t>
            </a:r>
            <a:r>
              <a:rPr kumimoji="1" lang="zh-CN" altLang="en-US" sz="2400" b="1">
                <a:latin typeface="宋体" panose="02010600030101010101" pitchFamily="2" charset="-122"/>
              </a:rPr>
              <a:t>的子棋盘，这样划分后，由于原棋盘只有一个特殊方格，所以，这</a:t>
            </a:r>
            <a:r>
              <a:rPr kumimoji="1" lang="en-US" altLang="zh-CN" sz="2400" b="1">
                <a:latin typeface="Times New Roman" panose="02020603050405020304" pitchFamily="18" charset="0"/>
              </a:rPr>
              <a:t>4</a:t>
            </a:r>
            <a:r>
              <a:rPr kumimoji="1" lang="zh-CN" altLang="en-US" sz="2400" b="1">
                <a:latin typeface="宋体" panose="02010600030101010101" pitchFamily="2" charset="-122"/>
              </a:rPr>
              <a:t>个子棋盘中只有一个子棋盘包含该特殊方格，其余</a:t>
            </a:r>
            <a:r>
              <a:rPr kumimoji="1" lang="en-US" altLang="zh-CN" sz="2400" b="1">
                <a:latin typeface="Times New Roman" panose="02020603050405020304" pitchFamily="18" charset="0"/>
              </a:rPr>
              <a:t>3</a:t>
            </a:r>
            <a:r>
              <a:rPr kumimoji="1" lang="zh-CN" altLang="en-US" sz="2400" b="1">
                <a:latin typeface="宋体" panose="02010600030101010101" pitchFamily="2" charset="-122"/>
              </a:rPr>
              <a:t>个子棋盘中没有特殊方格。为了将这</a:t>
            </a:r>
            <a:r>
              <a:rPr kumimoji="1" lang="en-US" altLang="zh-CN" sz="2400" b="1">
                <a:latin typeface="Times New Roman" panose="02020603050405020304" pitchFamily="18" charset="0"/>
              </a:rPr>
              <a:t>3</a:t>
            </a:r>
            <a:r>
              <a:rPr kumimoji="1" lang="zh-CN" altLang="en-US" sz="2400" b="1">
                <a:latin typeface="宋体" panose="02010600030101010101" pitchFamily="2" charset="-122"/>
              </a:rPr>
              <a:t>个没有特殊方格的子棋盘转化为特殊棋盘，以便采用递归方法求解，可以用一个</a:t>
            </a:r>
            <a:r>
              <a:rPr kumimoji="1" lang="en-US" altLang="zh-CN" sz="2400" b="1">
                <a:latin typeface="Times New Roman" panose="02020603050405020304" pitchFamily="18" charset="0"/>
              </a:rPr>
              <a:t>L</a:t>
            </a:r>
            <a:r>
              <a:rPr kumimoji="1" lang="zh-CN" altLang="en-US" sz="2400" b="1">
                <a:latin typeface="宋体" panose="02010600030101010101" pitchFamily="2" charset="-122"/>
              </a:rPr>
              <a:t>型骨牌覆盖这</a:t>
            </a:r>
            <a:r>
              <a:rPr kumimoji="1" lang="en-US" altLang="zh-CN" sz="2400" b="1">
                <a:latin typeface="Times New Roman" panose="02020603050405020304" pitchFamily="18" charset="0"/>
              </a:rPr>
              <a:t>3</a:t>
            </a:r>
            <a:r>
              <a:rPr kumimoji="1" lang="zh-CN" altLang="en-US" sz="2400" b="1">
                <a:latin typeface="宋体" panose="02010600030101010101" pitchFamily="2" charset="-122"/>
              </a:rPr>
              <a:t>个较小棋盘的会合处，从而</a:t>
            </a:r>
            <a:r>
              <a:rPr kumimoji="1" lang="zh-CN" altLang="en-US" sz="2400" b="1">
                <a:solidFill>
                  <a:srgbClr val="3907F1"/>
                </a:solidFill>
                <a:latin typeface="宋体" panose="02010600030101010101" pitchFamily="2" charset="-122"/>
              </a:rPr>
              <a:t>将原问题转化为</a:t>
            </a:r>
            <a:r>
              <a:rPr kumimoji="1" lang="en-US" altLang="zh-CN" sz="2400" b="1">
                <a:solidFill>
                  <a:srgbClr val="3907F1"/>
                </a:solidFill>
                <a:latin typeface="Times New Roman" panose="02020603050405020304" pitchFamily="18" charset="0"/>
              </a:rPr>
              <a:t>4</a:t>
            </a:r>
            <a:r>
              <a:rPr kumimoji="1" lang="zh-CN" altLang="en-US" sz="2400" b="1">
                <a:solidFill>
                  <a:srgbClr val="3907F1"/>
                </a:solidFill>
                <a:latin typeface="宋体" panose="02010600030101010101" pitchFamily="2" charset="-122"/>
              </a:rPr>
              <a:t>个较小规模的棋盘覆盖问题</a:t>
            </a:r>
            <a:r>
              <a:rPr kumimoji="1" lang="zh-CN" altLang="en-US" sz="2400" b="1">
                <a:latin typeface="宋体" panose="02010600030101010101" pitchFamily="2" charset="-122"/>
              </a:rPr>
              <a:t>。</a:t>
            </a:r>
            <a:r>
              <a:rPr kumimoji="1" lang="zh-CN" altLang="en-US" sz="2400" b="1">
                <a:solidFill>
                  <a:srgbClr val="3907F1"/>
                </a:solidFill>
                <a:latin typeface="宋体" panose="02010600030101010101" pitchFamily="2" charset="-122"/>
              </a:rPr>
              <a:t>递归</a:t>
            </a:r>
            <a:r>
              <a:rPr kumimoji="1" lang="zh-CN" altLang="en-US" sz="2400" b="1">
                <a:latin typeface="宋体" panose="02010600030101010101" pitchFamily="2" charset="-122"/>
              </a:rPr>
              <a:t>地使用这种划分策略，直至将棋盘分割为</a:t>
            </a:r>
            <a:r>
              <a:rPr kumimoji="1" lang="en-US" altLang="zh-CN" sz="2400" b="1">
                <a:latin typeface="Times New Roman" panose="02020603050405020304" pitchFamily="18" charset="0"/>
              </a:rPr>
              <a:t>1</a:t>
            </a:r>
            <a:r>
              <a:rPr kumimoji="1" lang="en-US" altLang="zh-CN" sz="2400" b="1">
                <a:latin typeface="宋体" panose="02010600030101010101" pitchFamily="2" charset="-122"/>
              </a:rPr>
              <a:t>×</a:t>
            </a:r>
            <a:r>
              <a:rPr kumimoji="1" lang="en-US" altLang="zh-CN" sz="2400" b="1">
                <a:latin typeface="Times New Roman" panose="02020603050405020304" pitchFamily="18" charset="0"/>
              </a:rPr>
              <a:t>1</a:t>
            </a:r>
            <a:r>
              <a:rPr kumimoji="1" lang="zh-CN" altLang="en-US" sz="2400" b="1">
                <a:latin typeface="宋体" panose="02010600030101010101" pitchFamily="2" charset="-122"/>
              </a:rPr>
              <a:t>的子棋盘。</a:t>
            </a:r>
            <a:endParaRPr kumimoji="1" lang="zh-CN" altLang="en-US" sz="2400" b="1">
              <a:latin typeface="宋体" panose="02010600030101010101" pitchFamily="2" charset="-122"/>
            </a:endParaRPr>
          </a:p>
          <a:p>
            <a:pPr algn="just" eaLnBrk="1" hangingPunct="1">
              <a:spcBef>
                <a:spcPct val="20000"/>
              </a:spcBef>
            </a:pPr>
            <a:r>
              <a:rPr kumimoji="1" lang="zh-CN" altLang="en-US" sz="2400" b="1">
                <a:latin typeface="Times New Roman" panose="02020603050405020304" pitchFamily="18" charset="0"/>
              </a:rPr>
              <a:t>        </a:t>
            </a:r>
            <a:endParaRPr kumimoji="1" lang="zh-CN" altLang="en-US" sz="2400" b="1">
              <a:latin typeface="Times New Roman" panose="02020603050405020304" pitchFamily="18" charset="0"/>
            </a:endParaRPr>
          </a:p>
        </p:txBody>
      </p:sp>
      <p:pic>
        <p:nvPicPr>
          <p:cNvPr id="63493" name="Picture 4" descr="t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30375" y="3669030"/>
            <a:ext cx="5472430" cy="2334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Text Box 20"/>
          <p:cNvSpPr txBox="1">
            <a:spLocks noChangeArrowheads="1"/>
          </p:cNvSpPr>
          <p:nvPr/>
        </p:nvSpPr>
        <p:spPr bwMode="auto">
          <a:xfrm>
            <a:off x="1894205" y="6146483"/>
            <a:ext cx="578643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(a)</a:t>
            </a:r>
            <a:r>
              <a:rPr lang="zh-CN" altLang="en-US" sz="2000" b="1">
                <a:latin typeface="Times New Roman" panose="02020603050405020304" pitchFamily="18" charset="0"/>
              </a:rPr>
              <a:t>棋盘分割                           </a:t>
            </a:r>
            <a:r>
              <a:rPr lang="en-US" altLang="zh-CN" sz="2000" b="1">
                <a:latin typeface="Times New Roman" panose="02020603050405020304" pitchFamily="18" charset="0"/>
              </a:rPr>
              <a:t>(b) </a:t>
            </a:r>
            <a:r>
              <a:rPr lang="zh-CN" altLang="en-US" sz="2000" b="1">
                <a:latin typeface="Times New Roman" panose="02020603050405020304" pitchFamily="18" charset="0"/>
              </a:rPr>
              <a:t>构造相同子问题</a:t>
            </a:r>
            <a:endParaRPr lang="zh-CN" altLang="en-US" sz="2000" b="1">
              <a:latin typeface="Times New Roman" panose="02020603050405020304" pitchFamily="18" charset="0"/>
            </a:endParaRPr>
          </a:p>
        </p:txBody>
      </p:sp>
      <p:sp>
        <p:nvSpPr>
          <p:cNvPr id="7" name="Text Box 2"/>
          <p:cNvSpPr txBox="1">
            <a:spLocks noChangeArrowheads="1"/>
          </p:cNvSpPr>
          <p:nvPr/>
        </p:nvSpPr>
        <p:spPr bwMode="auto">
          <a:xfrm>
            <a:off x="2123728" y="188640"/>
            <a:ext cx="5328394"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3600" b="1" dirty="0" smtClean="0">
                <a:solidFill>
                  <a:schemeClr val="bg1"/>
                </a:solidFill>
                <a:latin typeface="黑体" panose="02010609060101010101" pitchFamily="49" charset="-122"/>
                <a:ea typeface="黑体" panose="02010609060101010101" pitchFamily="49" charset="-122"/>
                <a:sym typeface="+mn-ea"/>
              </a:rPr>
              <a:t>4.4.2棋盘覆盖问题 </a:t>
            </a:r>
            <a:endParaRPr kumimoji="1" lang="en-US" altLang="zh-CN" sz="3600" b="1" dirty="0" smtClean="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2705"/>
            <a:ext cx="9144000" cy="679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0325"/>
            <a:ext cx="9144000" cy="679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0325"/>
            <a:ext cx="9144000" cy="679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0325"/>
            <a:ext cx="9144000" cy="679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539750" y="1210310"/>
            <a:ext cx="8135938" cy="4999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400" b="1">
                <a:latin typeface="Times New Roman" panose="02020603050405020304" pitchFamily="18" charset="0"/>
              </a:rPr>
              <a:t>下面讨论棋盘覆盖问题中数据结构的设计。</a:t>
            </a:r>
            <a:endParaRPr kumimoji="1" lang="zh-CN" altLang="en-US" sz="2400" b="1">
              <a:latin typeface="Times New Roman" panose="02020603050405020304" pitchFamily="18" charset="0"/>
            </a:endParaRPr>
          </a:p>
          <a:p>
            <a:pPr eaLnBrk="1" hangingPunct="1">
              <a:lnSpc>
                <a:spcPct val="110000"/>
              </a:lnSpc>
            </a:pP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a:t>
            </a:r>
            <a:r>
              <a:rPr kumimoji="1" lang="zh-CN" altLang="en-US" sz="2400" b="1">
                <a:solidFill>
                  <a:srgbClr val="3907F1"/>
                </a:solidFill>
                <a:latin typeface="Times New Roman" panose="02020603050405020304" pitchFamily="18" charset="0"/>
              </a:rPr>
              <a:t>棋盘</a:t>
            </a:r>
            <a:r>
              <a:rPr kumimoji="1" lang="zh-CN" altLang="en-US" sz="2400" b="1">
                <a:latin typeface="Times New Roman" panose="02020603050405020304" pitchFamily="18" charset="0"/>
              </a:rPr>
              <a:t>：可以用一个</a:t>
            </a:r>
            <a:r>
              <a:rPr kumimoji="1" lang="zh-CN" altLang="en-US" sz="2400" b="1">
                <a:solidFill>
                  <a:srgbClr val="CC0099"/>
                </a:solidFill>
                <a:latin typeface="Times New Roman" panose="02020603050405020304" pitchFamily="18" charset="0"/>
              </a:rPr>
              <a:t>二维数组</a:t>
            </a:r>
            <a:r>
              <a:rPr kumimoji="1" lang="en-US" altLang="zh-CN" sz="2400" b="1">
                <a:latin typeface="Times New Roman" panose="02020603050405020304" pitchFamily="18" charset="0"/>
              </a:rPr>
              <a:t>board[size][size]</a:t>
            </a:r>
            <a:r>
              <a:rPr kumimoji="1" lang="zh-CN" altLang="en-US" sz="2400" b="1">
                <a:latin typeface="Times New Roman" panose="02020603050405020304" pitchFamily="18" charset="0"/>
              </a:rPr>
              <a:t>表示一个棋盘，其中，</a:t>
            </a:r>
            <a:r>
              <a:rPr kumimoji="1" lang="en-US" altLang="zh-CN" sz="2400" b="1">
                <a:latin typeface="Times New Roman" panose="02020603050405020304" pitchFamily="18" charset="0"/>
              </a:rPr>
              <a:t>size=2</a:t>
            </a:r>
            <a:r>
              <a:rPr kumimoji="1" lang="en-US" altLang="zh-CN" sz="2400" b="1" i="1" baseline="30000">
                <a:latin typeface="Times New Roman" panose="02020603050405020304" pitchFamily="18" charset="0"/>
              </a:rPr>
              <a:t>k</a:t>
            </a:r>
            <a:r>
              <a:rPr kumimoji="1" lang="zh-CN" altLang="en-US" sz="2400" b="1">
                <a:latin typeface="Times New Roman" panose="02020603050405020304" pitchFamily="18" charset="0"/>
              </a:rPr>
              <a:t>。为了在递归处理的过程中使用同一个棋盘，将数组</a:t>
            </a:r>
            <a:r>
              <a:rPr kumimoji="1" lang="en-US" altLang="zh-CN" sz="2400" b="1">
                <a:latin typeface="Times New Roman" panose="02020603050405020304" pitchFamily="18" charset="0"/>
              </a:rPr>
              <a:t>board</a:t>
            </a:r>
            <a:r>
              <a:rPr kumimoji="1" lang="zh-CN" altLang="en-US" sz="2400" b="1">
                <a:latin typeface="Times New Roman" panose="02020603050405020304" pitchFamily="18" charset="0"/>
              </a:rPr>
              <a:t>设为全局变量；</a:t>
            </a:r>
            <a:endParaRPr kumimoji="1" lang="zh-CN" altLang="en-US" sz="2400" b="1">
              <a:latin typeface="Times New Roman" panose="02020603050405020304" pitchFamily="18" charset="0"/>
            </a:endParaRPr>
          </a:p>
          <a:p>
            <a:pPr eaLnBrk="1" hangingPunct="1">
              <a:lnSpc>
                <a:spcPct val="110000"/>
              </a:lnSpc>
              <a:spcBef>
                <a:spcPct val="20000"/>
              </a:spcBef>
            </a:pP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2</a:t>
            </a:r>
            <a:r>
              <a:rPr kumimoji="1" lang="zh-CN" altLang="en-US" sz="2400" b="1">
                <a:latin typeface="Times New Roman" panose="02020603050405020304" pitchFamily="18" charset="0"/>
              </a:rPr>
              <a:t>）</a:t>
            </a:r>
            <a:r>
              <a:rPr kumimoji="1" lang="zh-CN" altLang="en-US" sz="2400" b="1">
                <a:solidFill>
                  <a:srgbClr val="3907F1"/>
                </a:solidFill>
                <a:latin typeface="Times New Roman" panose="02020603050405020304" pitchFamily="18" charset="0"/>
              </a:rPr>
              <a:t>子棋盘</a:t>
            </a:r>
            <a:r>
              <a:rPr kumimoji="1" lang="zh-CN" altLang="en-US" sz="2400" b="1">
                <a:latin typeface="Times New Roman" panose="02020603050405020304" pitchFamily="18" charset="0"/>
              </a:rPr>
              <a:t>：整个棋盘用二维数组</a:t>
            </a:r>
            <a:r>
              <a:rPr kumimoji="1" lang="en-US" altLang="zh-CN" sz="2400" b="1">
                <a:latin typeface="Times New Roman" panose="02020603050405020304" pitchFamily="18" charset="0"/>
              </a:rPr>
              <a:t>board[size][size]</a:t>
            </a:r>
            <a:r>
              <a:rPr kumimoji="1" lang="zh-CN" altLang="en-US" sz="2400" b="1">
                <a:latin typeface="Times New Roman" panose="02020603050405020304" pitchFamily="18" charset="0"/>
              </a:rPr>
              <a:t>表示，其中的子棋盘由棋盘左上角的下标</a:t>
            </a:r>
            <a:r>
              <a:rPr kumimoji="1" lang="en-US" altLang="zh-CN" sz="2400" b="1">
                <a:latin typeface="Times New Roman" panose="02020603050405020304" pitchFamily="18" charset="0"/>
              </a:rPr>
              <a:t>tr</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tc</a:t>
            </a:r>
            <a:r>
              <a:rPr kumimoji="1" lang="zh-CN" altLang="en-US" sz="2400" b="1">
                <a:latin typeface="Times New Roman" panose="02020603050405020304" pitchFamily="18" charset="0"/>
              </a:rPr>
              <a:t>和棋盘大小</a:t>
            </a:r>
            <a:r>
              <a:rPr kumimoji="1" lang="en-US" altLang="zh-CN" sz="2400" b="1">
                <a:latin typeface="Times New Roman" panose="02020603050405020304" pitchFamily="18" charset="0"/>
              </a:rPr>
              <a:t>s</a:t>
            </a:r>
            <a:r>
              <a:rPr kumimoji="1" lang="zh-CN" altLang="en-US" sz="2400" b="1">
                <a:latin typeface="Times New Roman" panose="02020603050405020304" pitchFamily="18" charset="0"/>
              </a:rPr>
              <a:t>表示；</a:t>
            </a:r>
            <a:endParaRPr kumimoji="1" lang="zh-CN" altLang="en-US" sz="2400" b="1">
              <a:latin typeface="Times New Roman" panose="02020603050405020304" pitchFamily="18" charset="0"/>
            </a:endParaRPr>
          </a:p>
          <a:p>
            <a:pPr eaLnBrk="1" hangingPunct="1">
              <a:lnSpc>
                <a:spcPct val="110000"/>
              </a:lnSpc>
              <a:spcBef>
                <a:spcPct val="50000"/>
              </a:spcBef>
            </a:pP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3</a:t>
            </a:r>
            <a:r>
              <a:rPr kumimoji="1" lang="zh-CN" altLang="en-US" sz="2400" b="1">
                <a:latin typeface="Times New Roman" panose="02020603050405020304" pitchFamily="18" charset="0"/>
              </a:rPr>
              <a:t>）</a:t>
            </a:r>
            <a:r>
              <a:rPr kumimoji="1" lang="zh-CN" altLang="en-US" sz="2400" b="1">
                <a:solidFill>
                  <a:srgbClr val="3907F1"/>
                </a:solidFill>
                <a:latin typeface="Times New Roman" panose="02020603050405020304" pitchFamily="18" charset="0"/>
              </a:rPr>
              <a:t>特殊方格</a:t>
            </a:r>
            <a:r>
              <a:rPr kumimoji="1" lang="zh-CN" altLang="en-US" sz="2400" b="1">
                <a:latin typeface="Times New Roman" panose="02020603050405020304" pitchFamily="18" charset="0"/>
              </a:rPr>
              <a:t>：用</a:t>
            </a:r>
            <a:r>
              <a:rPr kumimoji="1" lang="en-US" altLang="zh-CN" sz="2400" b="1">
                <a:latin typeface="Times New Roman" panose="02020603050405020304" pitchFamily="18" charset="0"/>
              </a:rPr>
              <a:t>board[dr][dc]</a:t>
            </a:r>
            <a:r>
              <a:rPr kumimoji="1" lang="zh-CN" altLang="en-US" sz="2400" b="1">
                <a:latin typeface="Times New Roman" panose="02020603050405020304" pitchFamily="18" charset="0"/>
              </a:rPr>
              <a:t>表示特殊方格，</a:t>
            </a:r>
            <a:r>
              <a:rPr kumimoji="1" lang="en-US" altLang="zh-CN" sz="2400" b="1">
                <a:latin typeface="Times New Roman" panose="02020603050405020304" pitchFamily="18" charset="0"/>
              </a:rPr>
              <a:t>dr</a:t>
            </a:r>
            <a:r>
              <a:rPr kumimoji="1" lang="zh-CN" altLang="en-US" sz="2400" b="1">
                <a:latin typeface="Times New Roman" panose="02020603050405020304" pitchFamily="18" charset="0"/>
              </a:rPr>
              <a:t>和</a:t>
            </a:r>
            <a:r>
              <a:rPr kumimoji="1" lang="en-US" altLang="zh-CN" sz="2400" b="1">
                <a:latin typeface="Times New Roman" panose="02020603050405020304" pitchFamily="18" charset="0"/>
              </a:rPr>
              <a:t>dc</a:t>
            </a:r>
            <a:r>
              <a:rPr kumimoji="1" lang="zh-CN" altLang="en-US" sz="2400" b="1">
                <a:latin typeface="Times New Roman" panose="02020603050405020304" pitchFamily="18" charset="0"/>
              </a:rPr>
              <a:t>是该特殊方格在二维数组</a:t>
            </a:r>
            <a:r>
              <a:rPr kumimoji="1" lang="en-US" altLang="zh-CN" sz="2400" b="1">
                <a:latin typeface="Times New Roman" panose="02020603050405020304" pitchFamily="18" charset="0"/>
              </a:rPr>
              <a:t>board</a:t>
            </a:r>
            <a:r>
              <a:rPr kumimoji="1" lang="zh-CN" altLang="en-US" sz="2400" b="1">
                <a:latin typeface="Times New Roman" panose="02020603050405020304" pitchFamily="18" charset="0"/>
              </a:rPr>
              <a:t>中的下标</a:t>
            </a: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a:p>
            <a:pPr eaLnBrk="1" hangingPunct="1">
              <a:lnSpc>
                <a:spcPct val="110000"/>
              </a:lnSpc>
              <a:spcBef>
                <a:spcPct val="50000"/>
              </a:spcBef>
            </a:pP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4</a:t>
            </a:r>
            <a:r>
              <a:rPr kumimoji="1" lang="zh-CN" altLang="en-US" sz="2400" b="1">
                <a:latin typeface="Times New Roman" panose="02020603050405020304" pitchFamily="18" charset="0"/>
              </a:rPr>
              <a:t>）</a:t>
            </a:r>
            <a:r>
              <a:rPr kumimoji="1" lang="zh-CN" altLang="en-US" sz="2400" b="1">
                <a:solidFill>
                  <a:srgbClr val="3907F1"/>
                </a:solidFill>
                <a:latin typeface="Times New Roman" panose="02020603050405020304" pitchFamily="18" charset="0"/>
              </a:rPr>
              <a:t> 三格骨牌</a:t>
            </a:r>
            <a:r>
              <a:rPr kumimoji="1" lang="zh-CN" altLang="en-US" sz="2400" b="1">
                <a:latin typeface="Times New Roman" panose="02020603050405020304" pitchFamily="18" charset="0"/>
              </a:rPr>
              <a:t>：一个</a:t>
            </a:r>
            <a:r>
              <a:rPr kumimoji="1" lang="en-US" altLang="zh-CN" sz="2400" b="1">
                <a:latin typeface="Times New Roman" panose="02020603050405020304" pitchFamily="18" charset="0"/>
              </a:rPr>
              <a:t>2</a:t>
            </a:r>
            <a:r>
              <a:rPr kumimoji="1" lang="en-US" altLang="zh-CN" sz="2400" b="1" i="1" baseline="30000">
                <a:latin typeface="Times New Roman" panose="02020603050405020304" pitchFamily="18" charset="0"/>
              </a:rPr>
              <a:t>k</a:t>
            </a:r>
            <a:r>
              <a:rPr kumimoji="1" lang="en-US" altLang="zh-CN" sz="2400" b="1">
                <a:latin typeface="Times New Roman" panose="02020603050405020304" pitchFamily="18" charset="0"/>
              </a:rPr>
              <a:t>×2</a:t>
            </a:r>
            <a:r>
              <a:rPr kumimoji="1" lang="en-US" altLang="zh-CN" sz="2400" b="1" i="1" baseline="30000">
                <a:latin typeface="Times New Roman" panose="02020603050405020304" pitchFamily="18" charset="0"/>
              </a:rPr>
              <a:t>k</a:t>
            </a:r>
            <a:r>
              <a:rPr kumimoji="1" lang="zh-CN" altLang="en-US" sz="2400" b="1">
                <a:latin typeface="Times New Roman" panose="02020603050405020304" pitchFamily="18" charset="0"/>
              </a:rPr>
              <a:t>的棋盘中有一个特殊方格，所以，用到</a:t>
            </a:r>
            <a:r>
              <a:rPr kumimoji="1" lang="en-US" altLang="zh-CN" sz="2400" b="1">
                <a:latin typeface="Times New Roman" panose="02020603050405020304" pitchFamily="18" charset="0"/>
              </a:rPr>
              <a:t>Tromino</a:t>
            </a:r>
            <a:r>
              <a:rPr kumimoji="1" lang="zh-CN" altLang="en-US" sz="2400" b="1">
                <a:latin typeface="Times New Roman" panose="02020603050405020304" pitchFamily="18" charset="0"/>
              </a:rPr>
              <a:t>的个数为</a:t>
            </a:r>
            <a:r>
              <a:rPr kumimoji="1" lang="en-US" altLang="zh-CN" sz="2400" b="1">
                <a:latin typeface="Times New Roman" panose="02020603050405020304" pitchFamily="18" charset="0"/>
              </a:rPr>
              <a:t>(4</a:t>
            </a:r>
            <a:r>
              <a:rPr kumimoji="1" lang="en-US" altLang="zh-CN" sz="2400" b="1" i="1" baseline="30000">
                <a:latin typeface="Times New Roman" panose="02020603050405020304" pitchFamily="18" charset="0"/>
              </a:rPr>
              <a:t>k</a:t>
            </a:r>
            <a:r>
              <a:rPr kumimoji="1" lang="en-US" altLang="zh-CN" sz="2400" b="1">
                <a:latin typeface="Times New Roman" panose="02020603050405020304" pitchFamily="18" charset="0"/>
                <a:cs typeface="Times New Roman" panose="02020603050405020304" pitchFamily="18" charset="0"/>
              </a:rPr>
              <a:t>-</a:t>
            </a:r>
            <a:r>
              <a:rPr kumimoji="1" lang="en-US" altLang="zh-CN" sz="2400" b="1">
                <a:latin typeface="Times New Roman" panose="02020603050405020304" pitchFamily="18" charset="0"/>
              </a:rPr>
              <a:t>1)/3</a:t>
            </a:r>
            <a:r>
              <a:rPr kumimoji="1" lang="zh-CN" altLang="en-US" sz="2400" b="1">
                <a:latin typeface="Times New Roman" panose="02020603050405020304" pitchFamily="18" charset="0"/>
              </a:rPr>
              <a:t>，将所有</a:t>
            </a:r>
            <a:r>
              <a:rPr kumimoji="1" lang="en-US" altLang="zh-CN" sz="2400" b="1">
                <a:latin typeface="Times New Roman" panose="02020603050405020304" pitchFamily="18" charset="0"/>
              </a:rPr>
              <a:t>Tromino</a:t>
            </a:r>
            <a:r>
              <a:rPr kumimoji="1" lang="zh-CN" altLang="en-US" sz="2400" b="1">
                <a:latin typeface="Times New Roman" panose="02020603050405020304" pitchFamily="18" charset="0"/>
              </a:rPr>
              <a:t>从</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开始连续编号，用一个全局变量</a:t>
            </a:r>
            <a:r>
              <a:rPr kumimoji="1" lang="en-US" altLang="zh-CN" sz="2400" b="1">
                <a:latin typeface="Times New Roman" panose="02020603050405020304" pitchFamily="18" charset="0"/>
              </a:rPr>
              <a:t>t</a:t>
            </a:r>
            <a:r>
              <a:rPr kumimoji="1" lang="zh-CN" altLang="en-US" sz="2400" b="1">
                <a:latin typeface="Times New Roman" panose="02020603050405020304" pitchFamily="18" charset="0"/>
              </a:rPr>
              <a:t>表示。 </a:t>
            </a:r>
            <a:endParaRPr kumimoji="1" lang="zh-CN" altLang="en-US" sz="2400" b="1">
              <a:latin typeface="Times New Roman" panose="02020603050405020304" pitchFamily="18" charset="0"/>
            </a:endParaRPr>
          </a:p>
        </p:txBody>
      </p:sp>
      <p:sp>
        <p:nvSpPr>
          <p:cNvPr id="5" name="Text Box 2"/>
          <p:cNvSpPr txBox="1">
            <a:spLocks noChangeArrowheads="1"/>
          </p:cNvSpPr>
          <p:nvPr/>
        </p:nvSpPr>
        <p:spPr bwMode="auto">
          <a:xfrm>
            <a:off x="2123728" y="188640"/>
            <a:ext cx="5328394"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3600" b="1" dirty="0" smtClean="0">
                <a:solidFill>
                  <a:schemeClr val="bg1"/>
                </a:solidFill>
                <a:latin typeface="黑体" panose="02010609060101010101" pitchFamily="49" charset="-122"/>
                <a:ea typeface="黑体" panose="02010609060101010101" pitchFamily="49" charset="-122"/>
                <a:sym typeface="+mn-ea"/>
              </a:rPr>
              <a:t>4.4.2棋盘覆盖问题 </a:t>
            </a:r>
            <a:endParaRPr kumimoji="1" lang="en-US" altLang="zh-CN" sz="3600" b="1" dirty="0" smtClean="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610">
                                            <p:txEl>
                                              <p:pRg st="1" end="1"/>
                                            </p:txEl>
                                          </p:spTgt>
                                        </p:tgtEl>
                                        <p:attrNameLst>
                                          <p:attrName>style.visibility</p:attrName>
                                        </p:attrNameLst>
                                      </p:cBhvr>
                                      <p:to>
                                        <p:strVal val="visible"/>
                                      </p:to>
                                    </p:set>
                                    <p:animEffect transition="in" filter="blinds(horizontal)">
                                      <p:cBhvr>
                                        <p:cTn id="7" dur="500"/>
                                        <p:tgtEl>
                                          <p:spTgt spid="686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610">
                                            <p:txEl>
                                              <p:pRg st="2" end="2"/>
                                            </p:txEl>
                                          </p:spTgt>
                                        </p:tgtEl>
                                        <p:attrNameLst>
                                          <p:attrName>style.visibility</p:attrName>
                                        </p:attrNameLst>
                                      </p:cBhvr>
                                      <p:to>
                                        <p:strVal val="visible"/>
                                      </p:to>
                                    </p:set>
                                    <p:animEffect transition="in" filter="blinds(horizontal)">
                                      <p:cBhvr>
                                        <p:cTn id="12" dur="500"/>
                                        <p:tgtEl>
                                          <p:spTgt spid="686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610">
                                            <p:txEl>
                                              <p:pRg st="3" end="3"/>
                                            </p:txEl>
                                          </p:spTgt>
                                        </p:tgtEl>
                                        <p:attrNameLst>
                                          <p:attrName>style.visibility</p:attrName>
                                        </p:attrNameLst>
                                      </p:cBhvr>
                                      <p:to>
                                        <p:strVal val="visible"/>
                                      </p:to>
                                    </p:set>
                                    <p:animEffect transition="in" filter="blinds(horizontal)">
                                      <p:cBhvr>
                                        <p:cTn id="17" dur="500"/>
                                        <p:tgtEl>
                                          <p:spTgt spid="686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8610">
                                            <p:txEl>
                                              <p:pRg st="4" end="4"/>
                                            </p:txEl>
                                          </p:spTgt>
                                        </p:tgtEl>
                                        <p:attrNameLst>
                                          <p:attrName>style.visibility</p:attrName>
                                        </p:attrNameLst>
                                      </p:cBhvr>
                                      <p:to>
                                        <p:strVal val="visible"/>
                                      </p:to>
                                    </p:set>
                                    <p:animEffect transition="in" filter="blinds(horizontal)">
                                      <p:cBhvr>
                                        <p:cTn id="22" dur="500"/>
                                        <p:tgtEl>
                                          <p:spTgt spid="686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16"/>
          <p:cNvGrpSpPr/>
          <p:nvPr/>
        </p:nvGrpSpPr>
        <p:grpSpPr bwMode="auto">
          <a:xfrm>
            <a:off x="107950" y="1142683"/>
            <a:ext cx="5470525" cy="4529137"/>
            <a:chOff x="1746" y="1344"/>
            <a:chExt cx="2415" cy="2133"/>
          </a:xfrm>
        </p:grpSpPr>
        <p:grpSp>
          <p:nvGrpSpPr>
            <p:cNvPr id="69638" name="Group 14"/>
            <p:cNvGrpSpPr/>
            <p:nvPr/>
          </p:nvGrpSpPr>
          <p:grpSpPr bwMode="auto">
            <a:xfrm>
              <a:off x="1746" y="1344"/>
              <a:ext cx="2415" cy="1587"/>
              <a:chOff x="1746" y="1344"/>
              <a:chExt cx="2415" cy="1587"/>
            </a:xfrm>
          </p:grpSpPr>
          <p:grpSp>
            <p:nvGrpSpPr>
              <p:cNvPr id="69640" name="Group 13"/>
              <p:cNvGrpSpPr/>
              <p:nvPr/>
            </p:nvGrpSpPr>
            <p:grpSpPr bwMode="auto">
              <a:xfrm>
                <a:off x="1746" y="1344"/>
                <a:ext cx="2035" cy="1587"/>
                <a:chOff x="1746" y="1344"/>
                <a:chExt cx="2035" cy="1451"/>
              </a:xfrm>
            </p:grpSpPr>
            <p:sp>
              <p:nvSpPr>
                <p:cNvPr id="69642" name="Rectangle 4"/>
                <p:cNvSpPr>
                  <a:spLocks noChangeArrowheads="1"/>
                </p:cNvSpPr>
                <p:nvPr/>
              </p:nvSpPr>
              <p:spPr bwMode="auto">
                <a:xfrm>
                  <a:off x="1952" y="1549"/>
                  <a:ext cx="1489" cy="124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43" name="Text Box 5"/>
                <p:cNvSpPr txBox="1">
                  <a:spLocks noChangeArrowheads="1"/>
                </p:cNvSpPr>
                <p:nvPr/>
              </p:nvSpPr>
              <p:spPr bwMode="auto">
                <a:xfrm>
                  <a:off x="2223" y="1981"/>
                  <a:ext cx="242" cy="20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zh-CN" sz="2000" b="1">
                    <a:latin typeface="Times New Roman" panose="02020603050405020304" pitchFamily="18" charset="0"/>
                  </a:endParaRPr>
                </a:p>
              </p:txBody>
            </p:sp>
            <p:sp>
              <p:nvSpPr>
                <p:cNvPr id="69644" name="AutoShape 6"/>
                <p:cNvSpPr/>
                <p:nvPr/>
              </p:nvSpPr>
              <p:spPr bwMode="auto">
                <a:xfrm rot="10800000">
                  <a:off x="3594" y="1549"/>
                  <a:ext cx="187" cy="1246"/>
                </a:xfrm>
                <a:prstGeom prst="leftBrace">
                  <a:avLst>
                    <a:gd name="adj1" fmla="val 55526"/>
                    <a:gd name="adj2" fmla="val 50519"/>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45" name="Text Box 7"/>
                <p:cNvSpPr txBox="1">
                  <a:spLocks noChangeArrowheads="1"/>
                </p:cNvSpPr>
                <p:nvPr/>
              </p:nvSpPr>
              <p:spPr bwMode="auto">
                <a:xfrm>
                  <a:off x="2268" y="1795"/>
                  <a:ext cx="2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dc</a:t>
                  </a:r>
                  <a:endParaRPr lang="en-US" altLang="zh-CN" sz="2000" b="1">
                    <a:latin typeface="Times New Roman" panose="02020603050405020304" pitchFamily="18" charset="0"/>
                  </a:endParaRPr>
                </a:p>
              </p:txBody>
            </p:sp>
            <p:sp>
              <p:nvSpPr>
                <p:cNvPr id="69646" name="Text Box 8"/>
                <p:cNvSpPr txBox="1">
                  <a:spLocks noChangeArrowheads="1"/>
                </p:cNvSpPr>
                <p:nvPr/>
              </p:nvSpPr>
              <p:spPr bwMode="auto">
                <a:xfrm>
                  <a:off x="2039" y="1979"/>
                  <a:ext cx="2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dr</a:t>
                  </a:r>
                  <a:endParaRPr lang="en-US" altLang="zh-CN" sz="2000" b="1">
                    <a:latin typeface="Times New Roman" panose="02020603050405020304" pitchFamily="18" charset="0"/>
                  </a:endParaRPr>
                </a:p>
              </p:txBody>
            </p:sp>
            <p:sp>
              <p:nvSpPr>
                <p:cNvPr id="69647" name="Text Box 9"/>
                <p:cNvSpPr txBox="1">
                  <a:spLocks noChangeArrowheads="1"/>
                </p:cNvSpPr>
                <p:nvPr/>
              </p:nvSpPr>
              <p:spPr bwMode="auto">
                <a:xfrm>
                  <a:off x="1746" y="1555"/>
                  <a:ext cx="16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tr</a:t>
                  </a:r>
                  <a:endParaRPr lang="en-US" altLang="zh-CN" sz="2000" b="1">
                    <a:latin typeface="Times New Roman" panose="02020603050405020304" pitchFamily="18" charset="0"/>
                  </a:endParaRPr>
                </a:p>
              </p:txBody>
            </p:sp>
            <p:sp>
              <p:nvSpPr>
                <p:cNvPr id="69648" name="Text Box 10"/>
                <p:cNvSpPr txBox="1">
                  <a:spLocks noChangeArrowheads="1"/>
                </p:cNvSpPr>
                <p:nvPr/>
              </p:nvSpPr>
              <p:spPr bwMode="auto">
                <a:xfrm>
                  <a:off x="1985" y="1344"/>
                  <a:ext cx="2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tc</a:t>
                  </a:r>
                  <a:endParaRPr lang="en-US" altLang="zh-CN" sz="2000" b="1">
                    <a:latin typeface="Times New Roman" panose="02020603050405020304" pitchFamily="18" charset="0"/>
                  </a:endParaRPr>
                </a:p>
              </p:txBody>
            </p:sp>
          </p:grpSp>
          <p:sp>
            <p:nvSpPr>
              <p:cNvPr id="69641" name="Text Box 12"/>
              <p:cNvSpPr txBox="1">
                <a:spLocks noChangeArrowheads="1"/>
              </p:cNvSpPr>
              <p:nvPr/>
            </p:nvSpPr>
            <p:spPr bwMode="auto">
              <a:xfrm>
                <a:off x="3843" y="2125"/>
                <a:ext cx="31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size</a:t>
                </a:r>
                <a:endParaRPr lang="en-US" altLang="zh-CN" sz="2000" b="1">
                  <a:latin typeface="Times New Roman" panose="02020603050405020304" pitchFamily="18" charset="0"/>
                </a:endParaRPr>
              </a:p>
            </p:txBody>
          </p:sp>
        </p:grpSp>
        <p:sp>
          <p:nvSpPr>
            <p:cNvPr id="69639" name="Text Box 15"/>
            <p:cNvSpPr txBox="1">
              <a:spLocks noChangeArrowheads="1"/>
            </p:cNvSpPr>
            <p:nvPr/>
          </p:nvSpPr>
          <p:spPr bwMode="auto">
            <a:xfrm>
              <a:off x="1791" y="3113"/>
              <a:ext cx="213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zh-CN" altLang="en-US" sz="2000" b="1" dirty="0"/>
                <a:t>棋盘覆盖问题中的数据结构</a:t>
              </a:r>
              <a:endParaRPr kumimoji="1" lang="zh-CN" altLang="en-US" sz="2000" b="1" dirty="0"/>
            </a:p>
          </p:txBody>
        </p:sp>
      </p:grpSp>
      <p:sp>
        <p:nvSpPr>
          <p:cNvPr id="69637" name="TextBox 2"/>
          <p:cNvSpPr txBox="1">
            <a:spLocks noChangeArrowheads="1"/>
          </p:cNvSpPr>
          <p:nvPr/>
        </p:nvSpPr>
        <p:spPr bwMode="auto">
          <a:xfrm>
            <a:off x="4718050" y="4711700"/>
            <a:ext cx="431958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err="1"/>
              <a:t>tr</a:t>
            </a:r>
            <a:r>
              <a:rPr lang="zh-CN" altLang="en-US" sz="2400" b="1" dirty="0"/>
              <a:t>：棋盘左上角方格的行号</a:t>
            </a:r>
            <a:endParaRPr lang="en-US" altLang="zh-CN" sz="2400" b="1" dirty="0"/>
          </a:p>
          <a:p>
            <a:pPr eaLnBrk="1" hangingPunct="1"/>
            <a:r>
              <a:rPr lang="en-US" altLang="zh-CN" sz="2400" b="1" dirty="0" err="1"/>
              <a:t>tc</a:t>
            </a:r>
            <a:r>
              <a:rPr lang="zh-CN" altLang="en-US" sz="2400" b="1" dirty="0"/>
              <a:t>：棋盘左上角方格的列号</a:t>
            </a:r>
            <a:endParaRPr lang="en-US" altLang="zh-CN" sz="2400" b="1" dirty="0"/>
          </a:p>
          <a:p>
            <a:pPr eaLnBrk="1" hangingPunct="1"/>
            <a:r>
              <a:rPr lang="en-US" altLang="zh-CN" sz="2400" b="1" dirty="0" err="1"/>
              <a:t>dr</a:t>
            </a:r>
            <a:r>
              <a:rPr lang="zh-CN" altLang="en-US" sz="2400" b="1" dirty="0"/>
              <a:t>：特殊方格所在的行号</a:t>
            </a:r>
            <a:endParaRPr lang="en-US" altLang="zh-CN" sz="2400" b="1" dirty="0"/>
          </a:p>
          <a:p>
            <a:pPr eaLnBrk="1" hangingPunct="1"/>
            <a:r>
              <a:rPr lang="en-US" altLang="zh-CN" sz="2400" b="1" dirty="0"/>
              <a:t>dc</a:t>
            </a:r>
            <a:r>
              <a:rPr lang="zh-CN" altLang="en-US" sz="2400" b="1" dirty="0"/>
              <a:t>：特殊方格所在的列号</a:t>
            </a:r>
            <a:endParaRPr lang="en-US" altLang="zh-CN" sz="2400" b="1" dirty="0"/>
          </a:p>
          <a:p>
            <a:pPr eaLnBrk="1" hangingPunct="1"/>
            <a:r>
              <a:rPr lang="en-US" altLang="zh-CN" sz="2400" b="1" dirty="0"/>
              <a:t>size</a:t>
            </a:r>
            <a:r>
              <a:rPr lang="zh-CN" altLang="en-US" sz="2400" b="1" dirty="0"/>
              <a:t>：方形棋盘的边长</a:t>
            </a:r>
            <a:endParaRPr lang="zh-CN" altLang="en-US" sz="2400" b="1" dirty="0"/>
          </a:p>
        </p:txBody>
      </p:sp>
      <p:sp>
        <p:nvSpPr>
          <p:cNvPr id="17" name="Text Box 2"/>
          <p:cNvSpPr txBox="1">
            <a:spLocks noChangeArrowheads="1"/>
          </p:cNvSpPr>
          <p:nvPr/>
        </p:nvSpPr>
        <p:spPr bwMode="auto">
          <a:xfrm>
            <a:off x="2114203" y="270044"/>
            <a:ext cx="53283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eaLnBrk="1" hangingPunct="1">
              <a:spcBef>
                <a:spcPct val="50000"/>
              </a:spcBef>
              <a:defRPr kumimoji="1" sz="3600" b="1">
                <a:solidFill>
                  <a:srgbClr val="A50021"/>
                </a:solidFill>
                <a:latin typeface="黑体" panose="02010609060101010101" pitchFamily="49" charset="-122"/>
                <a:ea typeface="黑体" panose="02010609060101010101" pitchFamily="49"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dirty="0" smtClean="0">
                <a:solidFill>
                  <a:schemeClr val="bg1"/>
                </a:solidFill>
              </a:rPr>
              <a:t>4.4.2</a:t>
            </a:r>
            <a:r>
              <a:rPr lang="zh-CN" altLang="en-US" dirty="0">
                <a:solidFill>
                  <a:schemeClr val="bg1"/>
                </a:solidFill>
              </a:rPr>
              <a:t>棋盘覆盖问题 </a:t>
            </a:r>
            <a:endParaRPr lang="zh-CN" altLang="en-US" dirty="0">
              <a:solidFill>
                <a:schemeClr val="bg1"/>
              </a:solidFill>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233680" y="1331595"/>
            <a:ext cx="8453120" cy="4707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latin typeface="宋体" panose="02010600030101010101" pitchFamily="2" charset="-122"/>
              </a:rPr>
              <a:t>编写递归算法时，首先要对问题的以下三个方面进行分析：</a:t>
            </a:r>
            <a:endParaRPr lang="zh-CN" altLang="en-US" sz="2400" b="1" dirty="0">
              <a:latin typeface="宋体" panose="02010600030101010101" pitchFamily="2" charset="-122"/>
            </a:endParaRPr>
          </a:p>
          <a:p>
            <a:pPr>
              <a:spcBef>
                <a:spcPct val="50000"/>
              </a:spcBef>
            </a:pPr>
            <a:r>
              <a:rPr lang="zh-CN" altLang="en-US" sz="2400" b="1" dirty="0">
                <a:latin typeface="宋体" panose="02010600030101010101" pitchFamily="2" charset="-122"/>
              </a:rPr>
              <a:t> </a:t>
            </a:r>
            <a:endParaRPr lang="zh-CN" altLang="en-US" sz="2400" b="1" dirty="0">
              <a:latin typeface="宋体" panose="02010600030101010101" pitchFamily="2" charset="-122"/>
            </a:endParaRPr>
          </a:p>
          <a:p>
            <a:r>
              <a:rPr lang="en-US" altLang="zh-CN" sz="2400" b="1" dirty="0">
                <a:solidFill>
                  <a:schemeClr val="tx2"/>
                </a:solidFill>
                <a:latin typeface="宋体" panose="02010600030101010101" pitchFamily="2" charset="-122"/>
              </a:rPr>
              <a:t>1</a:t>
            </a:r>
            <a:r>
              <a:rPr lang="zh-CN" altLang="en-US" sz="2400" b="1" dirty="0">
                <a:solidFill>
                  <a:schemeClr val="tx2"/>
                </a:solidFill>
                <a:latin typeface="宋体" panose="02010600030101010101" pitchFamily="2" charset="-122"/>
              </a:rPr>
              <a:t>、</a:t>
            </a:r>
            <a:r>
              <a:rPr lang="zh-CN" altLang="en-US" sz="2400" b="1" dirty="0">
                <a:solidFill>
                  <a:srgbClr val="CC0099"/>
                </a:solidFill>
                <a:latin typeface="宋体" panose="02010600030101010101" pitchFamily="2" charset="-122"/>
              </a:rPr>
              <a:t>决定问题规模的参数</a:t>
            </a:r>
            <a:r>
              <a:rPr lang="zh-CN" altLang="en-US" sz="2400" b="1" dirty="0">
                <a:solidFill>
                  <a:schemeClr val="tx2"/>
                </a:solidFill>
                <a:latin typeface="宋体" panose="02010600030101010101" pitchFamily="2" charset="-122"/>
              </a:rPr>
              <a:t>。</a:t>
            </a:r>
            <a:r>
              <a:rPr lang="zh-CN" altLang="en-US" sz="2400" b="1" dirty="0">
                <a:latin typeface="宋体" panose="02010600030101010101" pitchFamily="2" charset="-122"/>
              </a:rPr>
              <a:t>需要用递归算法解决的问题，其规模通常都是比较大的，在问题中决定规模大小（或问题复杂程度）的量有哪些？把它们找出来。 </a:t>
            </a:r>
            <a:endParaRPr lang="zh-CN" altLang="en-US" sz="2400" b="1" dirty="0">
              <a:latin typeface="宋体" panose="02010600030101010101" pitchFamily="2" charset="-122"/>
            </a:endParaRPr>
          </a:p>
          <a:p>
            <a:endParaRPr lang="zh-CN" altLang="en-US" sz="2400" b="1" dirty="0">
              <a:latin typeface="宋体" panose="02010600030101010101" pitchFamily="2" charset="-122"/>
            </a:endParaRPr>
          </a:p>
          <a:p>
            <a:r>
              <a:rPr lang="en-US" altLang="zh-CN" sz="2400" b="1" dirty="0">
                <a:solidFill>
                  <a:schemeClr val="tx2"/>
                </a:solidFill>
                <a:latin typeface="宋体" panose="02010600030101010101" pitchFamily="2" charset="-122"/>
              </a:rPr>
              <a:t>2</a:t>
            </a:r>
            <a:r>
              <a:rPr lang="zh-CN" altLang="en-US" sz="2400" b="1" dirty="0">
                <a:solidFill>
                  <a:schemeClr val="tx2"/>
                </a:solidFill>
                <a:latin typeface="宋体" panose="02010600030101010101" pitchFamily="2" charset="-122"/>
              </a:rPr>
              <a:t>、</a:t>
            </a:r>
            <a:r>
              <a:rPr lang="zh-CN" altLang="en-US" sz="2400" b="1" dirty="0">
                <a:solidFill>
                  <a:srgbClr val="CC0099"/>
                </a:solidFill>
                <a:latin typeface="宋体" panose="02010600030101010101" pitchFamily="2" charset="-122"/>
              </a:rPr>
              <a:t>问题的边界条件及边界值</a:t>
            </a:r>
            <a:r>
              <a:rPr lang="zh-CN" altLang="en-US" sz="2400" b="1" dirty="0">
                <a:solidFill>
                  <a:schemeClr val="tx2"/>
                </a:solidFill>
                <a:latin typeface="宋体" panose="02010600030101010101" pitchFamily="2" charset="-122"/>
              </a:rPr>
              <a:t>。</a:t>
            </a:r>
            <a:r>
              <a:rPr lang="zh-CN" altLang="en-US" sz="2400" b="1" dirty="0">
                <a:latin typeface="宋体" panose="02010600030101010101" pitchFamily="2" charset="-122"/>
              </a:rPr>
              <a:t>在什么情况下可以直接得出问题的解？这就是问题的边界条件及边界值。 </a:t>
            </a:r>
            <a:endParaRPr lang="zh-CN" altLang="en-US" sz="2400" b="1" dirty="0">
              <a:latin typeface="宋体" panose="02010600030101010101" pitchFamily="2" charset="-122"/>
            </a:endParaRPr>
          </a:p>
          <a:p>
            <a:endParaRPr lang="zh-CN" altLang="en-US" sz="2400" b="1" dirty="0">
              <a:latin typeface="宋体" panose="02010600030101010101" pitchFamily="2" charset="-122"/>
            </a:endParaRPr>
          </a:p>
          <a:p>
            <a:r>
              <a:rPr lang="en-US" altLang="zh-CN" sz="2400" b="1" dirty="0">
                <a:solidFill>
                  <a:schemeClr val="tx2"/>
                </a:solidFill>
                <a:latin typeface="宋体" panose="02010600030101010101" pitchFamily="2" charset="-122"/>
              </a:rPr>
              <a:t>3</a:t>
            </a:r>
            <a:r>
              <a:rPr lang="zh-CN" altLang="en-US" sz="2400" b="1" dirty="0">
                <a:solidFill>
                  <a:schemeClr val="tx2"/>
                </a:solidFill>
                <a:latin typeface="宋体" panose="02010600030101010101" pitchFamily="2" charset="-122"/>
              </a:rPr>
              <a:t>、</a:t>
            </a:r>
            <a:r>
              <a:rPr lang="zh-CN" altLang="en-US" sz="2400" b="1" dirty="0">
                <a:solidFill>
                  <a:srgbClr val="CC0099"/>
                </a:solidFill>
                <a:latin typeface="宋体" panose="02010600030101010101" pitchFamily="2" charset="-122"/>
              </a:rPr>
              <a:t>解决问题的通式</a:t>
            </a:r>
            <a:r>
              <a:rPr lang="zh-CN" altLang="en-US" sz="2400" b="1" dirty="0">
                <a:solidFill>
                  <a:schemeClr val="tx2"/>
                </a:solidFill>
                <a:latin typeface="宋体" panose="02010600030101010101" pitchFamily="2" charset="-122"/>
              </a:rPr>
              <a:t>。</a:t>
            </a:r>
            <a:r>
              <a:rPr lang="zh-CN" altLang="en-US" sz="2400" b="1" dirty="0">
                <a:latin typeface="宋体" panose="02010600030101010101" pitchFamily="2" charset="-122"/>
              </a:rPr>
              <a:t>把规模大的、较难解决的问题变成规模较小、易解决的同一问题，需要通过哪些步骤或等式来实现？这是解决递归问题的难点。把这些步骤或等式确定下来。 </a:t>
            </a:r>
            <a:endParaRPr lang="zh-CN" altLang="en-US" sz="2400" b="1" dirty="0">
              <a:latin typeface="宋体" panose="02010600030101010101" pitchFamily="2" charset="-122"/>
            </a:endParaRPr>
          </a:p>
        </p:txBody>
      </p:sp>
      <p:sp>
        <p:nvSpPr>
          <p:cNvPr id="3" name="标题 1"/>
          <p:cNvSpPr txBox="1"/>
          <p:nvPr/>
        </p:nvSpPr>
        <p:spPr>
          <a:xfrm>
            <a:off x="456883" y="152787"/>
            <a:ext cx="8229600" cy="707886"/>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defPPr>
              <a:defRPr lang="zh-CN"/>
            </a:defPPr>
            <a:lvl1pPr algn="ctr" eaLnBrk="0" hangingPunct="0">
              <a:spcBef>
                <a:spcPct val="50000"/>
              </a:spcBef>
              <a:defRPr kumimoji="1" sz="4000" b="1">
                <a:solidFill>
                  <a:srgbClr val="A50021"/>
                </a:solidFill>
                <a:latin typeface="黑体" panose="02010609060101010101" pitchFamily="49" charset="-122"/>
                <a:ea typeface="黑体" panose="02010609060101010101" pitchFamily="49" charset="-122"/>
              </a:defRPr>
            </a:lvl1pPr>
            <a:lvl2pPr algn="ctr" eaLnBrk="0" hangingPunct="0">
              <a:defRPr sz="4400">
                <a:solidFill>
                  <a:schemeClr val="tx2"/>
                </a:solidFill>
                <a:latin typeface="Arial" panose="020B0604020202020204" pitchFamily="34" charset="0"/>
              </a:defRPr>
            </a:lvl2pPr>
            <a:lvl3pPr algn="ctr" eaLnBrk="0" hangingPunct="0">
              <a:defRPr sz="4400">
                <a:solidFill>
                  <a:schemeClr val="tx2"/>
                </a:solidFill>
                <a:latin typeface="Arial" panose="020B0604020202020204" pitchFamily="34" charset="0"/>
              </a:defRPr>
            </a:lvl3pPr>
            <a:lvl4pPr algn="ctr" eaLnBrk="0" hangingPunct="0">
              <a:defRPr sz="4400">
                <a:solidFill>
                  <a:schemeClr val="tx2"/>
                </a:solidFill>
                <a:latin typeface="Arial" panose="020B0604020202020204" pitchFamily="34" charset="0"/>
              </a:defRPr>
            </a:lvl4pPr>
            <a:lvl5pPr algn="ctr" eaLnBrk="0" hangingPunct="0">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zh-CN" altLang="en-US" dirty="0">
                <a:solidFill>
                  <a:schemeClr val="bg1"/>
                </a:solidFill>
              </a:rPr>
              <a:t>递归模型</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3"/>
          <p:cNvSpPr>
            <a:spLocks noChangeArrowheads="1"/>
          </p:cNvSpPr>
          <p:nvPr/>
        </p:nvSpPr>
        <p:spPr bwMode="auto">
          <a:xfrm>
            <a:off x="2540" y="1022985"/>
            <a:ext cx="9128760" cy="563118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400" b="1" dirty="0" err="1">
                <a:solidFill>
                  <a:srgbClr val="CC0099"/>
                </a:solidFill>
                <a:latin typeface="Times New Roman" panose="02020603050405020304" pitchFamily="18" charset="0"/>
              </a:rPr>
              <a:t>int</a:t>
            </a:r>
            <a:r>
              <a:rPr lang="en-US" altLang="zh-CN" sz="2400" b="1" dirty="0">
                <a:solidFill>
                  <a:srgbClr val="CC0099"/>
                </a:solidFill>
                <a:latin typeface="Times New Roman" panose="02020603050405020304" pitchFamily="18" charset="0"/>
              </a:rPr>
              <a:t> flag=2;  </a:t>
            </a:r>
            <a:r>
              <a:rPr lang="en-US" altLang="zh-CN" sz="2400" b="1" dirty="0" smtClean="0">
                <a:solidFill>
                  <a:srgbClr val="CC0099"/>
                </a:solidFill>
                <a:latin typeface="Times New Roman" panose="02020603050405020304" pitchFamily="18" charset="0"/>
              </a:rPr>
              <a:t>//</a:t>
            </a:r>
            <a:r>
              <a:rPr lang="zh-CN" altLang="en-US" sz="2400" b="1" dirty="0" smtClean="0">
                <a:solidFill>
                  <a:srgbClr val="CC0099"/>
                </a:solidFill>
                <a:latin typeface="Times New Roman" panose="02020603050405020304" pitchFamily="18" charset="0"/>
              </a:rPr>
              <a:t>特殊方格编号为</a:t>
            </a:r>
            <a:r>
              <a:rPr lang="en-US" altLang="zh-CN" sz="2400" b="1" dirty="0" smtClean="0">
                <a:solidFill>
                  <a:srgbClr val="CC0099"/>
                </a:solidFill>
                <a:latin typeface="Times New Roman" panose="02020603050405020304" pitchFamily="18" charset="0"/>
              </a:rPr>
              <a:t>1</a:t>
            </a:r>
            <a:r>
              <a:rPr lang="zh-CN" altLang="en-US" sz="2400" b="1" dirty="0" smtClean="0">
                <a:solidFill>
                  <a:srgbClr val="CC0099"/>
                </a:solidFill>
                <a:latin typeface="Times New Roman" panose="02020603050405020304" pitchFamily="18" charset="0"/>
              </a:rPr>
              <a:t>，依次编号</a:t>
            </a:r>
            <a:endParaRPr lang="zh-CN" altLang="en-US" sz="2400" b="1" dirty="0" smtClean="0">
              <a:solidFill>
                <a:srgbClr val="CC0099"/>
              </a:solidFill>
              <a:latin typeface="Times New Roman" panose="02020603050405020304" pitchFamily="18" charset="0"/>
            </a:endParaRPr>
          </a:p>
          <a:p>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main()  </a:t>
            </a:r>
            <a:endParaRPr lang="en-US" altLang="zh-CN" sz="2400" b="1" dirty="0">
              <a:solidFill>
                <a:schemeClr val="tx1"/>
              </a:solidFill>
              <a:latin typeface="Times New Roman" panose="02020603050405020304" pitchFamily="18" charset="0"/>
            </a:endParaRPr>
          </a:p>
          <a:p>
            <a:r>
              <a:rPr lang="en-US" altLang="zh-CN" sz="2400" b="1" dirty="0">
                <a:solidFill>
                  <a:schemeClr val="tx1"/>
                </a:solidFill>
                <a:latin typeface="Times New Roman" panose="02020603050405020304" pitchFamily="18" charset="0"/>
              </a:rPr>
              <a:t>{  </a:t>
            </a:r>
            <a:endParaRPr lang="en-US" altLang="zh-CN" sz="2400" b="1" dirty="0">
              <a:solidFill>
                <a:schemeClr val="tx1"/>
              </a:solidFill>
              <a:latin typeface="Times New Roman" panose="02020603050405020304" pitchFamily="18" charset="0"/>
            </a:endParaRPr>
          </a:p>
          <a:p>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k;  </a:t>
            </a:r>
            <a:endParaRPr lang="en-US" altLang="zh-CN" sz="2400" b="1" dirty="0">
              <a:solidFill>
                <a:schemeClr val="tx1"/>
              </a:solidFill>
              <a:latin typeface="Times New Roman" panose="02020603050405020304" pitchFamily="18" charset="0"/>
            </a:endParaRPr>
          </a:p>
          <a:p>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cout</a:t>
            </a:r>
            <a:r>
              <a:rPr lang="en-US" altLang="zh-CN" sz="2400" b="1" dirty="0">
                <a:solidFill>
                  <a:schemeClr val="tx1"/>
                </a:solidFill>
                <a:latin typeface="Times New Roman" panose="02020603050405020304" pitchFamily="18" charset="0"/>
              </a:rPr>
              <a:t>&lt;&lt;"</a:t>
            </a:r>
            <a:r>
              <a:rPr lang="zh-CN" altLang="en-US" sz="2400" b="1" dirty="0">
                <a:solidFill>
                  <a:schemeClr val="tx1"/>
                </a:solidFill>
                <a:latin typeface="Times New Roman" panose="02020603050405020304" pitchFamily="18" charset="0"/>
              </a:rPr>
              <a:t>请输入一个值，棋盘的大小为</a:t>
            </a:r>
            <a:r>
              <a:rPr lang="en-US" altLang="zh-CN" sz="2400" b="1" dirty="0">
                <a:solidFill>
                  <a:schemeClr val="tx1"/>
                </a:solidFill>
                <a:latin typeface="Times New Roman" panose="02020603050405020304" pitchFamily="18" charset="0"/>
              </a:rPr>
              <a:t>2</a:t>
            </a:r>
            <a:r>
              <a:rPr lang="zh-CN" altLang="en-US" sz="2400" b="1" dirty="0">
                <a:solidFill>
                  <a:schemeClr val="tx1"/>
                </a:solidFill>
                <a:latin typeface="Times New Roman" panose="02020603050405020304" pitchFamily="18" charset="0"/>
              </a:rPr>
              <a:t>的</a:t>
            </a:r>
            <a:r>
              <a:rPr lang="en-US" altLang="zh-CN" sz="2400" b="1" dirty="0">
                <a:solidFill>
                  <a:schemeClr val="tx1"/>
                </a:solidFill>
                <a:latin typeface="Times New Roman" panose="02020603050405020304" pitchFamily="18" charset="0"/>
              </a:rPr>
              <a:t>k</a:t>
            </a:r>
            <a:r>
              <a:rPr lang="zh-CN" altLang="en-US" sz="2400" b="1" dirty="0">
                <a:solidFill>
                  <a:schemeClr val="tx1"/>
                </a:solidFill>
                <a:latin typeface="Times New Roman" panose="02020603050405020304" pitchFamily="18" charset="0"/>
              </a:rPr>
              <a:t>次方：</a:t>
            </a:r>
            <a:r>
              <a:rPr lang="en-US" altLang="zh-CN" sz="2400" b="1" dirty="0">
                <a:solidFill>
                  <a:schemeClr val="tx1"/>
                </a:solidFill>
                <a:latin typeface="Times New Roman" panose="02020603050405020304" pitchFamily="18" charset="0"/>
              </a:rPr>
              <a:t>";  </a:t>
            </a:r>
            <a:endParaRPr lang="en-US" altLang="zh-CN" sz="2400" b="1" dirty="0">
              <a:solidFill>
                <a:schemeClr val="tx1"/>
              </a:solidFill>
              <a:latin typeface="Times New Roman" panose="02020603050405020304" pitchFamily="18" charset="0"/>
            </a:endParaRPr>
          </a:p>
          <a:p>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cin</a:t>
            </a:r>
            <a:r>
              <a:rPr lang="en-US" altLang="zh-CN" sz="2400" b="1" dirty="0">
                <a:solidFill>
                  <a:schemeClr val="tx1"/>
                </a:solidFill>
                <a:latin typeface="Times New Roman" panose="02020603050405020304" pitchFamily="18" charset="0"/>
              </a:rPr>
              <a:t>&gt;&gt;k;  </a:t>
            </a:r>
            <a:endParaRPr lang="en-US" altLang="zh-CN" sz="2400" b="1" dirty="0">
              <a:solidFill>
                <a:schemeClr val="tx1"/>
              </a:solidFill>
              <a:latin typeface="Times New Roman" panose="02020603050405020304" pitchFamily="18" charset="0"/>
            </a:endParaRPr>
          </a:p>
          <a:p>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size=(</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a:t>
            </a:r>
            <a:r>
              <a:rPr lang="en-US" altLang="zh-CN" sz="2400" b="1" dirty="0" err="1">
                <a:solidFill>
                  <a:schemeClr val="tx1"/>
                </a:solidFill>
                <a:latin typeface="Times New Roman" panose="02020603050405020304" pitchFamily="18" charset="0"/>
              </a:rPr>
              <a:t>pow</a:t>
            </a:r>
            <a:r>
              <a:rPr lang="en-US" altLang="zh-CN" sz="2400" b="1" dirty="0">
                <a:solidFill>
                  <a:schemeClr val="tx1"/>
                </a:solidFill>
                <a:latin typeface="Times New Roman" panose="02020603050405020304" pitchFamily="18" charset="0"/>
              </a:rPr>
              <a:t>((double)2,(double)k);  </a:t>
            </a:r>
            <a:endParaRPr lang="en-US" altLang="zh-CN" sz="2400" b="1" dirty="0">
              <a:solidFill>
                <a:schemeClr val="tx1"/>
              </a:solidFill>
              <a:latin typeface="Times New Roman" panose="02020603050405020304" pitchFamily="18" charset="0"/>
            </a:endParaRPr>
          </a:p>
          <a:p>
            <a:r>
              <a:rPr lang="en-US" altLang="zh-CN" sz="2400" b="1"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**chessboard=NULL;  </a:t>
            </a:r>
            <a:endParaRPr lang="en-US" altLang="zh-CN" sz="2400" b="1" dirty="0">
              <a:solidFill>
                <a:schemeClr val="tx1"/>
              </a:solidFill>
              <a:latin typeface="Times New Roman" panose="02020603050405020304" pitchFamily="18" charset="0"/>
            </a:endParaRPr>
          </a:p>
          <a:p>
            <a:r>
              <a:rPr lang="en-US" altLang="zh-CN" sz="2400" b="1" dirty="0">
                <a:solidFill>
                  <a:schemeClr val="tx1"/>
                </a:solidFill>
                <a:latin typeface="Times New Roman" panose="02020603050405020304" pitchFamily="18" charset="0"/>
              </a:rPr>
              <a:t>    chessboard=new </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[size];</a:t>
            </a:r>
            <a:r>
              <a:rPr lang="en-US" altLang="zh-CN" sz="2000" b="1" dirty="0">
                <a:solidFill>
                  <a:schemeClr val="tx1"/>
                </a:solidFill>
                <a:latin typeface="Times New Roman" panose="02020603050405020304" pitchFamily="18" charset="0"/>
              </a:rPr>
              <a:t>//</a:t>
            </a:r>
            <a:r>
              <a:rPr lang="zh-CN" altLang="en-US" sz="2000" b="1" dirty="0">
                <a:solidFill>
                  <a:schemeClr val="tx1"/>
                </a:solidFill>
                <a:latin typeface="Times New Roman" panose="02020603050405020304" pitchFamily="18" charset="0"/>
              </a:rPr>
              <a:t>动态开辟二维数组，先开辟第一维指针数组   </a:t>
            </a:r>
            <a:endParaRPr lang="zh-CN" altLang="en-US" sz="2000" b="1" dirty="0">
              <a:solidFill>
                <a:schemeClr val="tx1"/>
              </a:solidFill>
              <a:latin typeface="Times New Roman" panose="02020603050405020304" pitchFamily="18" charset="0"/>
            </a:endParaRPr>
          </a:p>
          <a:p>
            <a:r>
              <a:rPr lang="zh-CN" altLang="en-US" sz="2400" b="1" dirty="0">
                <a:solidFill>
                  <a:schemeClr val="tx1"/>
                </a:solidFill>
                <a:latin typeface="Times New Roman" panose="02020603050405020304" pitchFamily="18" charset="0"/>
              </a:rPr>
              <a:t>    </a:t>
            </a:r>
            <a:r>
              <a:rPr lang="en-US" altLang="zh-CN" sz="2400" b="1" dirty="0">
                <a:solidFill>
                  <a:schemeClr val="tx1"/>
                </a:solidFill>
                <a:latin typeface="Times New Roman" panose="02020603050405020304" pitchFamily="18" charset="0"/>
              </a:rPr>
              <a:t>for(</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j=0;j&lt; size ; j++)            //</a:t>
            </a:r>
            <a:r>
              <a:rPr lang="zh-CN" altLang="en-US" sz="2400" b="1" dirty="0">
                <a:solidFill>
                  <a:schemeClr val="tx1"/>
                </a:solidFill>
                <a:latin typeface="Times New Roman" panose="02020603050405020304" pitchFamily="18" charset="0"/>
              </a:rPr>
              <a:t>开辟第二维   </a:t>
            </a:r>
            <a:endParaRPr lang="zh-CN" altLang="en-US" sz="2400" b="1" dirty="0">
              <a:solidFill>
                <a:schemeClr val="tx1"/>
              </a:solidFill>
              <a:latin typeface="Times New Roman" panose="02020603050405020304" pitchFamily="18" charset="0"/>
            </a:endParaRPr>
          </a:p>
          <a:p>
            <a:r>
              <a:rPr lang="zh-CN" altLang="en-US" sz="2400" b="1" dirty="0">
                <a:solidFill>
                  <a:schemeClr val="tx1"/>
                </a:solidFill>
                <a:latin typeface="Times New Roman" panose="02020603050405020304" pitchFamily="18" charset="0"/>
              </a:rPr>
              <a:t>    </a:t>
            </a:r>
            <a:r>
              <a:rPr lang="en-US" altLang="zh-CN" sz="2400" b="1" dirty="0">
                <a:solidFill>
                  <a:schemeClr val="tx1"/>
                </a:solidFill>
                <a:latin typeface="Times New Roman" panose="02020603050405020304" pitchFamily="18" charset="0"/>
              </a:rPr>
              <a:t>        chessboard[j]=new </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[size];  </a:t>
            </a:r>
            <a:endParaRPr lang="en-US" altLang="zh-CN" sz="2400" b="1" dirty="0">
              <a:solidFill>
                <a:schemeClr val="tx1"/>
              </a:solidFill>
              <a:latin typeface="Times New Roman" panose="02020603050405020304" pitchFamily="18" charset="0"/>
            </a:endParaRPr>
          </a:p>
          <a:p>
            <a:pPr algn="l">
              <a:buNone/>
            </a:pPr>
            <a:r>
              <a:rPr lang="en-US" altLang="zh-CN" sz="2400">
                <a:solidFill>
                  <a:schemeClr val="tx1"/>
                </a:solidFill>
                <a:sym typeface="+mn-ea"/>
              </a:rPr>
              <a:t>    </a:t>
            </a:r>
            <a:r>
              <a:rPr lang="zh-CN" altLang="en-US" sz="2400" b="1" dirty="0">
                <a:solidFill>
                  <a:schemeClr val="tx1"/>
                </a:solidFill>
                <a:latin typeface="Times New Roman" panose="02020603050405020304" pitchFamily="18" charset="0"/>
                <a:sym typeface="+mn-ea"/>
              </a:rPr>
              <a:t>for(int j=0 ; j&lt; size ; j++)            //初始化二维数组   </a:t>
            </a:r>
            <a:endParaRPr lang="zh-CN" altLang="en-US" sz="2400" b="1" dirty="0">
              <a:solidFill>
                <a:schemeClr val="tx1"/>
              </a:solidFill>
              <a:latin typeface="Times New Roman" panose="02020603050405020304" pitchFamily="18" charset="0"/>
              <a:sym typeface="+mn-ea"/>
            </a:endParaRPr>
          </a:p>
          <a:p>
            <a:pPr algn="l">
              <a:buNone/>
            </a:pPr>
            <a:r>
              <a:rPr lang="zh-CN" altLang="en-US" sz="2400" b="1" dirty="0">
                <a:solidFill>
                  <a:schemeClr val="tx1"/>
                </a:solidFill>
                <a:latin typeface="Times New Roman" panose="02020603050405020304" pitchFamily="18" charset="0"/>
                <a:sym typeface="+mn-ea"/>
              </a:rPr>
              <a:t>       for(int k=0 ; k&lt; size ; k++)  </a:t>
            </a:r>
            <a:endParaRPr lang="zh-CN" altLang="en-US" sz="2400" b="1" dirty="0">
              <a:solidFill>
                <a:schemeClr val="tx1"/>
              </a:solidFill>
              <a:latin typeface="Times New Roman" panose="02020603050405020304" pitchFamily="18" charset="0"/>
              <a:sym typeface="+mn-ea"/>
            </a:endParaRPr>
          </a:p>
          <a:p>
            <a:pPr algn="l">
              <a:buNone/>
            </a:pPr>
            <a:r>
              <a:rPr lang="zh-CN" altLang="en-US" sz="2400" b="1" dirty="0">
                <a:solidFill>
                  <a:schemeClr val="tx1"/>
                </a:solidFill>
                <a:latin typeface="Times New Roman" panose="02020603050405020304" pitchFamily="18" charset="0"/>
                <a:sym typeface="+mn-ea"/>
              </a:rPr>
              <a:t>            chessboard[j][k]=0;  </a:t>
            </a:r>
            <a:endParaRPr lang="zh-CN" altLang="en-US" sz="2400" b="1" dirty="0">
              <a:solidFill>
                <a:schemeClr val="tx1"/>
              </a:solidFill>
              <a:latin typeface="Times New Roman" panose="02020603050405020304" pitchFamily="18" charset="0"/>
              <a:sym typeface="+mn-ea"/>
            </a:endParaRPr>
          </a:p>
          <a:p>
            <a:r>
              <a:rPr lang="en-US" altLang="zh-CN" sz="2400" b="1" dirty="0">
                <a:solidFill>
                  <a:schemeClr val="tx1"/>
                </a:solidFill>
                <a:latin typeface="Times New Roman" panose="02020603050405020304" pitchFamily="18" charset="0"/>
              </a:rPr>
              <a:t>      </a:t>
            </a:r>
            <a:endParaRPr lang="en-US" altLang="zh-CN" sz="2400" b="1"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blinds(horizontal)">
                                      <p:cBhvr>
                                        <p:cTn id="7" dur="500"/>
                                        <p:tgtEl>
                                          <p:spTgt spid="706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658">
                                            <p:txEl>
                                              <p:pRg st="1" end="1"/>
                                            </p:txEl>
                                          </p:spTgt>
                                        </p:tgtEl>
                                        <p:attrNameLst>
                                          <p:attrName>style.visibility</p:attrName>
                                        </p:attrNameLst>
                                      </p:cBhvr>
                                      <p:to>
                                        <p:strVal val="visible"/>
                                      </p:to>
                                    </p:set>
                                    <p:animEffect transition="in" filter="blinds(horizontal)">
                                      <p:cBhvr>
                                        <p:cTn id="12" dur="500"/>
                                        <p:tgtEl>
                                          <p:spTgt spid="706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658">
                                            <p:txEl>
                                              <p:pRg st="2" end="2"/>
                                            </p:txEl>
                                          </p:spTgt>
                                        </p:tgtEl>
                                        <p:attrNameLst>
                                          <p:attrName>style.visibility</p:attrName>
                                        </p:attrNameLst>
                                      </p:cBhvr>
                                      <p:to>
                                        <p:strVal val="visible"/>
                                      </p:to>
                                    </p:set>
                                    <p:animEffect transition="in" filter="blinds(horizontal)">
                                      <p:cBhvr>
                                        <p:cTn id="17" dur="500"/>
                                        <p:tgtEl>
                                          <p:spTgt spid="706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658">
                                            <p:txEl>
                                              <p:pRg st="3" end="3"/>
                                            </p:txEl>
                                          </p:spTgt>
                                        </p:tgtEl>
                                        <p:attrNameLst>
                                          <p:attrName>style.visibility</p:attrName>
                                        </p:attrNameLst>
                                      </p:cBhvr>
                                      <p:to>
                                        <p:strVal val="visible"/>
                                      </p:to>
                                    </p:set>
                                    <p:animEffect transition="in" filter="blinds(horizontal)">
                                      <p:cBhvr>
                                        <p:cTn id="22" dur="500"/>
                                        <p:tgtEl>
                                          <p:spTgt spid="706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0658">
                                            <p:txEl>
                                              <p:pRg st="4" end="4"/>
                                            </p:txEl>
                                          </p:spTgt>
                                        </p:tgtEl>
                                        <p:attrNameLst>
                                          <p:attrName>style.visibility</p:attrName>
                                        </p:attrNameLst>
                                      </p:cBhvr>
                                      <p:to>
                                        <p:strVal val="visible"/>
                                      </p:to>
                                    </p:set>
                                    <p:animEffect transition="in" filter="blinds(horizontal)">
                                      <p:cBhvr>
                                        <p:cTn id="27" dur="500"/>
                                        <p:tgtEl>
                                          <p:spTgt spid="706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0658">
                                            <p:txEl>
                                              <p:pRg st="5" end="5"/>
                                            </p:txEl>
                                          </p:spTgt>
                                        </p:tgtEl>
                                        <p:attrNameLst>
                                          <p:attrName>style.visibility</p:attrName>
                                        </p:attrNameLst>
                                      </p:cBhvr>
                                      <p:to>
                                        <p:strVal val="visible"/>
                                      </p:to>
                                    </p:set>
                                    <p:animEffect transition="in" filter="blinds(horizontal)">
                                      <p:cBhvr>
                                        <p:cTn id="32" dur="500"/>
                                        <p:tgtEl>
                                          <p:spTgt spid="706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0658">
                                            <p:txEl>
                                              <p:pRg st="6" end="6"/>
                                            </p:txEl>
                                          </p:spTgt>
                                        </p:tgtEl>
                                        <p:attrNameLst>
                                          <p:attrName>style.visibility</p:attrName>
                                        </p:attrNameLst>
                                      </p:cBhvr>
                                      <p:to>
                                        <p:strVal val="visible"/>
                                      </p:to>
                                    </p:set>
                                    <p:animEffect transition="in" filter="blinds(horizontal)">
                                      <p:cBhvr>
                                        <p:cTn id="37" dur="500"/>
                                        <p:tgtEl>
                                          <p:spTgt spid="706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0658">
                                            <p:txEl>
                                              <p:pRg st="7" end="7"/>
                                            </p:txEl>
                                          </p:spTgt>
                                        </p:tgtEl>
                                        <p:attrNameLst>
                                          <p:attrName>style.visibility</p:attrName>
                                        </p:attrNameLst>
                                      </p:cBhvr>
                                      <p:to>
                                        <p:strVal val="visible"/>
                                      </p:to>
                                    </p:set>
                                    <p:animEffect transition="in" filter="blinds(horizontal)">
                                      <p:cBhvr>
                                        <p:cTn id="42" dur="500"/>
                                        <p:tgtEl>
                                          <p:spTgt spid="7065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0658">
                                            <p:txEl>
                                              <p:pRg st="8" end="8"/>
                                            </p:txEl>
                                          </p:spTgt>
                                        </p:tgtEl>
                                        <p:attrNameLst>
                                          <p:attrName>style.visibility</p:attrName>
                                        </p:attrNameLst>
                                      </p:cBhvr>
                                      <p:to>
                                        <p:strVal val="visible"/>
                                      </p:to>
                                    </p:set>
                                    <p:animEffect transition="in" filter="blinds(horizontal)">
                                      <p:cBhvr>
                                        <p:cTn id="47" dur="500"/>
                                        <p:tgtEl>
                                          <p:spTgt spid="7065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0658">
                                            <p:txEl>
                                              <p:pRg st="9" end="9"/>
                                            </p:txEl>
                                          </p:spTgt>
                                        </p:tgtEl>
                                        <p:attrNameLst>
                                          <p:attrName>style.visibility</p:attrName>
                                        </p:attrNameLst>
                                      </p:cBhvr>
                                      <p:to>
                                        <p:strVal val="visible"/>
                                      </p:to>
                                    </p:set>
                                    <p:animEffect transition="in" filter="blinds(horizontal)">
                                      <p:cBhvr>
                                        <p:cTn id="52" dur="500"/>
                                        <p:tgtEl>
                                          <p:spTgt spid="7065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0658">
                                            <p:txEl>
                                              <p:pRg st="10" end="10"/>
                                            </p:txEl>
                                          </p:spTgt>
                                        </p:tgtEl>
                                        <p:attrNameLst>
                                          <p:attrName>style.visibility</p:attrName>
                                        </p:attrNameLst>
                                      </p:cBhvr>
                                      <p:to>
                                        <p:strVal val="visible"/>
                                      </p:to>
                                    </p:set>
                                    <p:animEffect transition="in" filter="blinds(horizontal)">
                                      <p:cBhvr>
                                        <p:cTn id="57" dur="500"/>
                                        <p:tgtEl>
                                          <p:spTgt spid="7065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0658">
                                            <p:txEl>
                                              <p:pRg st="11" end="11"/>
                                            </p:txEl>
                                          </p:spTgt>
                                        </p:tgtEl>
                                        <p:attrNameLst>
                                          <p:attrName>style.visibility</p:attrName>
                                        </p:attrNameLst>
                                      </p:cBhvr>
                                      <p:to>
                                        <p:strVal val="visible"/>
                                      </p:to>
                                    </p:set>
                                    <p:animEffect transition="in" filter="blinds(horizontal)">
                                      <p:cBhvr>
                                        <p:cTn id="62" dur="500"/>
                                        <p:tgtEl>
                                          <p:spTgt spid="7065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0658">
                                            <p:txEl>
                                              <p:pRg st="12" end="12"/>
                                            </p:txEl>
                                          </p:spTgt>
                                        </p:tgtEl>
                                        <p:attrNameLst>
                                          <p:attrName>style.visibility</p:attrName>
                                        </p:attrNameLst>
                                      </p:cBhvr>
                                      <p:to>
                                        <p:strVal val="visible"/>
                                      </p:to>
                                    </p:set>
                                    <p:animEffect transition="in" filter="blinds(horizontal)">
                                      <p:cBhvr>
                                        <p:cTn id="67" dur="500"/>
                                        <p:tgtEl>
                                          <p:spTgt spid="70658">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0658">
                                            <p:txEl>
                                              <p:pRg st="13" end="13"/>
                                            </p:txEl>
                                          </p:spTgt>
                                        </p:tgtEl>
                                        <p:attrNameLst>
                                          <p:attrName>style.visibility</p:attrName>
                                        </p:attrNameLst>
                                      </p:cBhvr>
                                      <p:to>
                                        <p:strVal val="visible"/>
                                      </p:to>
                                    </p:set>
                                    <p:animEffect transition="in" filter="blinds(horizontal)">
                                      <p:cBhvr>
                                        <p:cTn id="72" dur="500"/>
                                        <p:tgtEl>
                                          <p:spTgt spid="7065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矩形 3"/>
          <p:cNvSpPr>
            <a:spLocks noChangeArrowheads="1"/>
          </p:cNvSpPr>
          <p:nvPr/>
        </p:nvSpPr>
        <p:spPr bwMode="auto">
          <a:xfrm>
            <a:off x="73660" y="1024890"/>
            <a:ext cx="8977630" cy="563118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400" b="1">
                <a:solidFill>
                  <a:srgbClr val="008000"/>
                </a:solidFill>
                <a:latin typeface="Times New Roman" panose="02020603050405020304" pitchFamily="18" charset="0"/>
              </a:rPr>
              <a:t>  </a:t>
            </a:r>
            <a:r>
              <a:rPr lang="en-US" altLang="zh-CN" sz="2400" b="1">
                <a:solidFill>
                  <a:schemeClr val="tx1"/>
                </a:solidFill>
                <a:latin typeface="Times New Roman" panose="02020603050405020304" pitchFamily="18" charset="0"/>
              </a:rPr>
              <a:t>  cout&lt;&lt;"</a:t>
            </a:r>
            <a:r>
              <a:rPr lang="zh-CN" altLang="en-US" sz="2400" b="1">
                <a:solidFill>
                  <a:schemeClr val="tx1"/>
                </a:solidFill>
                <a:latin typeface="Times New Roman" panose="02020603050405020304" pitchFamily="18" charset="0"/>
              </a:rPr>
              <a:t>输入开始时缺少方块的下标（小于</a:t>
            </a:r>
            <a:r>
              <a:rPr lang="en-US" altLang="zh-CN" sz="2400" b="1">
                <a:solidFill>
                  <a:schemeClr val="tx1"/>
                </a:solidFill>
                <a:latin typeface="Times New Roman" panose="02020603050405020304" pitchFamily="18" charset="0"/>
              </a:rPr>
              <a:t>"&lt;&lt; size &lt;&lt;"</a:t>
            </a:r>
            <a:r>
              <a:rPr lang="zh-CN" altLang="en-US" sz="2400" b="1">
                <a:solidFill>
                  <a:schemeClr val="tx1"/>
                </a:solidFill>
                <a:latin typeface="Times New Roman" panose="02020603050405020304" pitchFamily="18" charset="0"/>
              </a:rPr>
              <a:t>）：</a:t>
            </a:r>
            <a:r>
              <a:rPr lang="en-US" altLang="zh-CN" sz="2400" b="1">
                <a:solidFill>
                  <a:schemeClr val="tx1"/>
                </a:solidFill>
                <a:latin typeface="Times New Roman" panose="02020603050405020304" pitchFamily="18" charset="0"/>
              </a:rPr>
              <a:t>";   </a:t>
            </a:r>
            <a:endParaRPr lang="en-US" altLang="zh-CN" sz="2400" b="1">
              <a:solidFill>
                <a:schemeClr val="tx1"/>
              </a:solidFill>
              <a:latin typeface="Times New Roman" panose="02020603050405020304" pitchFamily="18" charset="0"/>
            </a:endParaRPr>
          </a:p>
          <a:p>
            <a:r>
              <a:rPr lang="en-US" altLang="zh-CN" sz="2400" b="1">
                <a:solidFill>
                  <a:schemeClr val="tx1"/>
                </a:solidFill>
                <a:latin typeface="Times New Roman" panose="02020603050405020304" pitchFamily="18" charset="0"/>
              </a:rPr>
              <a:t>    int a,b;   //a</a:t>
            </a:r>
            <a:r>
              <a:rPr lang="zh-CN" altLang="en-US" sz="2400" b="1">
                <a:solidFill>
                  <a:schemeClr val="tx1"/>
                </a:solidFill>
                <a:latin typeface="Times New Roman" panose="02020603050405020304" pitchFamily="18" charset="0"/>
              </a:rPr>
              <a:t>为缺块的第一维下标，</a:t>
            </a:r>
            <a:r>
              <a:rPr lang="en-US" altLang="zh-CN" sz="2400" b="1">
                <a:solidFill>
                  <a:schemeClr val="tx1"/>
                </a:solidFill>
                <a:latin typeface="Times New Roman" panose="02020603050405020304" pitchFamily="18" charset="0"/>
              </a:rPr>
              <a:t>b</a:t>
            </a:r>
            <a:r>
              <a:rPr lang="zh-CN" altLang="en-US" sz="2400" b="1">
                <a:solidFill>
                  <a:schemeClr val="tx1"/>
                </a:solidFill>
                <a:latin typeface="Times New Roman" panose="02020603050405020304" pitchFamily="18" charset="0"/>
              </a:rPr>
              <a:t>为第二维下标  </a:t>
            </a:r>
            <a:endParaRPr lang="zh-CN" altLang="en-US" sz="2400" b="1">
              <a:solidFill>
                <a:schemeClr val="tx1"/>
              </a:solidFill>
              <a:latin typeface="Times New Roman" panose="02020603050405020304" pitchFamily="18" charset="0"/>
            </a:endParaRPr>
          </a:p>
          <a:p>
            <a:r>
              <a:rPr lang="zh-CN" altLang="en-US" sz="2400" b="1">
                <a:solidFill>
                  <a:schemeClr val="tx1"/>
                </a:solidFill>
                <a:latin typeface="Times New Roman" panose="02020603050405020304" pitchFamily="18" charset="0"/>
              </a:rPr>
              <a:t>    </a:t>
            </a:r>
            <a:r>
              <a:rPr lang="en-US" altLang="zh-CN" sz="2400" b="1">
                <a:solidFill>
                  <a:schemeClr val="tx1"/>
                </a:solidFill>
                <a:latin typeface="Times New Roman" panose="02020603050405020304" pitchFamily="18" charset="0"/>
              </a:rPr>
              <a:t>cin&gt;&gt;a&gt;&gt;b;  </a:t>
            </a:r>
            <a:endParaRPr lang="en-US" altLang="zh-CN" sz="2400" b="1">
              <a:solidFill>
                <a:schemeClr val="tx1"/>
              </a:solidFill>
              <a:latin typeface="Times New Roman" panose="02020603050405020304" pitchFamily="18" charset="0"/>
            </a:endParaRPr>
          </a:p>
          <a:p>
            <a:r>
              <a:rPr lang="en-US" altLang="zh-CN" sz="2400" b="1">
                <a:solidFill>
                  <a:schemeClr val="tx1"/>
                </a:solidFill>
                <a:latin typeface="Times New Roman" panose="02020603050405020304" pitchFamily="18" charset="0"/>
              </a:rPr>
              <a:t>    chessboard[a][b]=1;            </a:t>
            </a:r>
            <a:r>
              <a:rPr lang="en-US" altLang="zh-CN" sz="2400" b="1">
                <a:solidFill>
                  <a:srgbClr val="CC0099"/>
                </a:solidFill>
                <a:latin typeface="Times New Roman" panose="02020603050405020304" pitchFamily="18" charset="0"/>
              </a:rPr>
              <a:t>//</a:t>
            </a:r>
            <a:r>
              <a:rPr lang="zh-CN" altLang="en-US" sz="2400" b="1">
                <a:solidFill>
                  <a:srgbClr val="CC0099"/>
                </a:solidFill>
                <a:latin typeface="Times New Roman" panose="02020603050405020304" pitchFamily="18" charset="0"/>
              </a:rPr>
              <a:t>初始缺块标为</a:t>
            </a:r>
            <a:r>
              <a:rPr lang="en-US" altLang="zh-CN" sz="2400" b="1">
                <a:solidFill>
                  <a:srgbClr val="CC0099"/>
                </a:solidFill>
                <a:latin typeface="Times New Roman" panose="02020603050405020304" pitchFamily="18" charset="0"/>
              </a:rPr>
              <a:t>1   </a:t>
            </a:r>
            <a:endParaRPr lang="en-US" altLang="zh-CN" sz="2400" b="1">
              <a:solidFill>
                <a:srgbClr val="CC0099"/>
              </a:solidFill>
              <a:latin typeface="Times New Roman" panose="02020603050405020304" pitchFamily="18" charset="0"/>
            </a:endParaRPr>
          </a:p>
          <a:p>
            <a:r>
              <a:rPr lang="en-US" altLang="zh-CN" sz="2400" b="1">
                <a:solidFill>
                  <a:schemeClr val="tx1"/>
                </a:solidFill>
                <a:latin typeface="Times New Roman" panose="02020603050405020304" pitchFamily="18" charset="0"/>
              </a:rPr>
              <a:t>    cout&lt;&lt;"</a:t>
            </a:r>
            <a:r>
              <a:rPr lang="zh-CN" altLang="en-US" sz="2400" b="1">
                <a:solidFill>
                  <a:schemeClr val="tx1"/>
                </a:solidFill>
                <a:latin typeface="Times New Roman" panose="02020603050405020304" pitchFamily="18" charset="0"/>
              </a:rPr>
              <a:t>棋盘开始时缺块标为</a:t>
            </a:r>
            <a:r>
              <a:rPr lang="en-US" altLang="zh-CN" sz="2400" b="1">
                <a:solidFill>
                  <a:schemeClr val="tx1"/>
                </a:solidFill>
                <a:latin typeface="Times New Roman" panose="02020603050405020304" pitchFamily="18" charset="0"/>
              </a:rPr>
              <a:t>1</a:t>
            </a:r>
            <a:r>
              <a:rPr lang="zh-CN" altLang="en-US" sz="2400" b="1">
                <a:solidFill>
                  <a:schemeClr val="tx1"/>
                </a:solidFill>
                <a:latin typeface="Times New Roman" panose="02020603050405020304" pitchFamily="18" charset="0"/>
              </a:rPr>
              <a:t>，它在棋盘的第</a:t>
            </a:r>
            <a:r>
              <a:rPr lang="en-US" altLang="zh-CN" sz="2400" b="1">
                <a:solidFill>
                  <a:schemeClr val="tx1"/>
                </a:solidFill>
                <a:latin typeface="Times New Roman" panose="02020603050405020304" pitchFamily="18" charset="0"/>
              </a:rPr>
              <a:t>"&lt;&lt;a+1&lt;&lt;"</a:t>
            </a:r>
            <a:r>
              <a:rPr lang="zh-CN" altLang="en-US" sz="2400" b="1">
                <a:solidFill>
                  <a:schemeClr val="tx1"/>
                </a:solidFill>
                <a:latin typeface="Times New Roman" panose="02020603050405020304" pitchFamily="18" charset="0"/>
              </a:rPr>
              <a:t>行，第</a:t>
            </a:r>
            <a:r>
              <a:rPr lang="en-US" altLang="zh-CN" sz="2400" b="1">
                <a:solidFill>
                  <a:schemeClr val="tx1"/>
                </a:solidFill>
                <a:latin typeface="Times New Roman" panose="02020603050405020304" pitchFamily="18" charset="0"/>
              </a:rPr>
              <a:t>"&lt;&lt;b+1&lt;&lt;"</a:t>
            </a:r>
            <a:r>
              <a:rPr lang="zh-CN" altLang="en-US" sz="2400" b="1">
                <a:solidFill>
                  <a:schemeClr val="tx1"/>
                </a:solidFill>
                <a:latin typeface="Times New Roman" panose="02020603050405020304" pitchFamily="18" charset="0"/>
              </a:rPr>
              <a:t>列</a:t>
            </a:r>
            <a:r>
              <a:rPr lang="en-US" altLang="zh-CN" sz="2400" b="1">
                <a:solidFill>
                  <a:schemeClr val="tx1"/>
                </a:solidFill>
                <a:latin typeface="Times New Roman" panose="02020603050405020304" pitchFamily="18" charset="0"/>
              </a:rPr>
              <a:t>"&lt;&lt;endl;      </a:t>
            </a:r>
            <a:endParaRPr lang="en-US" altLang="zh-CN" sz="2400" b="1">
              <a:solidFill>
                <a:schemeClr val="tx1"/>
              </a:solidFill>
              <a:latin typeface="Times New Roman" panose="02020603050405020304" pitchFamily="18" charset="0"/>
            </a:endParaRPr>
          </a:p>
          <a:p>
            <a:r>
              <a:rPr lang="en-US" altLang="zh-CN" sz="2400" b="1">
                <a:solidFill>
                  <a:schemeClr val="tx1"/>
                </a:solidFill>
                <a:latin typeface="Times New Roman" panose="02020603050405020304" pitchFamily="18" charset="0"/>
              </a:rPr>
              <a:t>    </a:t>
            </a:r>
            <a:r>
              <a:rPr lang="en-US" altLang="zh-CN" sz="2400" b="1">
                <a:solidFill>
                  <a:srgbClr val="CC0099"/>
                </a:solidFill>
                <a:latin typeface="Times New Roman" panose="02020603050405020304" pitchFamily="18" charset="0"/>
              </a:rPr>
              <a:t>tromino(chessboard,0,0, size,a,b);      </a:t>
            </a:r>
            <a:endParaRPr lang="en-US" altLang="zh-CN" sz="2400" b="1">
              <a:solidFill>
                <a:srgbClr val="CC0099"/>
              </a:solidFill>
              <a:latin typeface="Times New Roman" panose="02020603050405020304" pitchFamily="18" charset="0"/>
            </a:endParaRPr>
          </a:p>
          <a:p>
            <a:r>
              <a:rPr lang="en-US" altLang="zh-CN" sz="2400" b="1">
                <a:solidFill>
                  <a:schemeClr val="tx1"/>
                </a:solidFill>
                <a:latin typeface="Times New Roman" panose="02020603050405020304" pitchFamily="18" charset="0"/>
              </a:rPr>
              <a:t>    cout&lt;&lt;"tromino</a:t>
            </a:r>
            <a:r>
              <a:rPr lang="zh-CN" altLang="en-US" sz="2400" b="1">
                <a:solidFill>
                  <a:schemeClr val="tx1"/>
                </a:solidFill>
                <a:latin typeface="Times New Roman" panose="02020603050405020304" pitchFamily="18" charset="0"/>
              </a:rPr>
              <a:t>解为：</a:t>
            </a:r>
            <a:r>
              <a:rPr lang="en-US" altLang="zh-CN" sz="2400" b="1">
                <a:solidFill>
                  <a:schemeClr val="tx1"/>
                </a:solidFill>
                <a:latin typeface="Times New Roman" panose="02020603050405020304" pitchFamily="18" charset="0"/>
              </a:rPr>
              <a:t>"&lt;&lt;endl;   </a:t>
            </a:r>
            <a:endParaRPr lang="en-US" altLang="zh-CN" sz="2400" b="1">
              <a:solidFill>
                <a:schemeClr val="tx1"/>
              </a:solidFill>
              <a:latin typeface="Times New Roman" panose="02020603050405020304" pitchFamily="18" charset="0"/>
            </a:endParaRPr>
          </a:p>
          <a:p>
            <a:r>
              <a:rPr lang="en-US" altLang="zh-CN" sz="2400" b="1">
                <a:solidFill>
                  <a:schemeClr val="tx1"/>
                </a:solidFill>
                <a:latin typeface="Times New Roman" panose="02020603050405020304" pitchFamily="18" charset="0"/>
              </a:rPr>
              <a:t>    for(int j=0;j&lt; size ; j++)  </a:t>
            </a:r>
            <a:endParaRPr lang="en-US" altLang="zh-CN" sz="2400" b="1">
              <a:solidFill>
                <a:schemeClr val="tx1"/>
              </a:solidFill>
              <a:latin typeface="Times New Roman" panose="02020603050405020304" pitchFamily="18" charset="0"/>
            </a:endParaRPr>
          </a:p>
          <a:p>
            <a:r>
              <a:rPr lang="en-US" altLang="zh-CN" sz="2400" b="1">
                <a:solidFill>
                  <a:schemeClr val="tx1"/>
                </a:solidFill>
                <a:latin typeface="Times New Roman" panose="02020603050405020304" pitchFamily="18" charset="0"/>
              </a:rPr>
              <a:t>    {  for(int k=0;k&lt; size ; k++)  </a:t>
            </a:r>
            <a:endParaRPr lang="en-US" altLang="zh-CN" sz="2400" b="1">
              <a:solidFill>
                <a:schemeClr val="tx1"/>
              </a:solidFill>
              <a:latin typeface="Times New Roman" panose="02020603050405020304" pitchFamily="18" charset="0"/>
            </a:endParaRPr>
          </a:p>
          <a:p>
            <a:r>
              <a:rPr lang="en-US" altLang="zh-CN" sz="2400" b="1">
                <a:solidFill>
                  <a:schemeClr val="tx1"/>
                </a:solidFill>
                <a:latin typeface="Times New Roman" panose="02020603050405020304" pitchFamily="18" charset="0"/>
              </a:rPr>
              <a:t>           cout&lt;&lt;setw(4)&lt;&lt;left&lt;&lt;chessboard[j][k];     cout&lt;&lt;endl;  </a:t>
            </a:r>
            <a:endParaRPr lang="en-US" altLang="zh-CN" sz="2400" b="1">
              <a:solidFill>
                <a:schemeClr val="tx1"/>
              </a:solidFill>
              <a:latin typeface="Times New Roman" panose="02020603050405020304" pitchFamily="18" charset="0"/>
            </a:endParaRPr>
          </a:p>
          <a:p>
            <a:r>
              <a:rPr lang="en-US" altLang="zh-CN" sz="2400" b="1">
                <a:solidFill>
                  <a:schemeClr val="tx1"/>
                </a:solidFill>
                <a:latin typeface="Times New Roman" panose="02020603050405020304" pitchFamily="18" charset="0"/>
              </a:rPr>
              <a:t>    }  </a:t>
            </a:r>
            <a:endParaRPr lang="en-US" altLang="zh-CN" sz="2400" b="1">
              <a:solidFill>
                <a:schemeClr val="tx1"/>
              </a:solidFill>
              <a:latin typeface="Times New Roman" panose="02020603050405020304" pitchFamily="18" charset="0"/>
            </a:endParaRPr>
          </a:p>
          <a:p>
            <a:r>
              <a:rPr lang="en-US" altLang="zh-CN" sz="2400" b="1">
                <a:solidFill>
                  <a:schemeClr val="tx1"/>
                </a:solidFill>
                <a:latin typeface="Times New Roman" panose="02020603050405020304" pitchFamily="18" charset="0"/>
              </a:rPr>
              <a:t>    delete chessboard;  </a:t>
            </a:r>
            <a:endParaRPr lang="en-US" altLang="zh-CN" sz="2400" b="1">
              <a:solidFill>
                <a:schemeClr val="tx1"/>
              </a:solidFill>
              <a:latin typeface="Times New Roman" panose="02020603050405020304" pitchFamily="18" charset="0"/>
            </a:endParaRPr>
          </a:p>
          <a:p>
            <a:r>
              <a:rPr lang="en-US" altLang="zh-CN" sz="2400" b="1">
                <a:solidFill>
                  <a:schemeClr val="tx1"/>
                </a:solidFill>
                <a:latin typeface="Times New Roman" panose="02020603050405020304" pitchFamily="18" charset="0"/>
              </a:rPr>
              <a:t>    return 0;  </a:t>
            </a:r>
            <a:endParaRPr lang="en-US" altLang="zh-CN" sz="2400" b="1">
              <a:solidFill>
                <a:schemeClr val="tx1"/>
              </a:solidFill>
              <a:latin typeface="Times New Roman" panose="02020603050405020304" pitchFamily="18" charset="0"/>
            </a:endParaRPr>
          </a:p>
          <a:p>
            <a:r>
              <a:rPr lang="en-US" altLang="zh-CN" sz="2400" b="1">
                <a:solidFill>
                  <a:schemeClr val="tx1"/>
                </a:solidFill>
                <a:latin typeface="Times New Roman" panose="02020603050405020304" pitchFamily="18" charset="0"/>
              </a:rPr>
              <a:t>} </a:t>
            </a:r>
            <a:endParaRPr lang="en-US" altLang="zh-CN" sz="2400" b="1">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animEffect transition="in" filter="blinds(horizontal)">
                                      <p:cBhvr>
                                        <p:cTn id="7" dur="500"/>
                                        <p:tgtEl>
                                          <p:spTgt spid="716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682">
                                            <p:txEl>
                                              <p:pRg st="1" end="1"/>
                                            </p:txEl>
                                          </p:spTgt>
                                        </p:tgtEl>
                                        <p:attrNameLst>
                                          <p:attrName>style.visibility</p:attrName>
                                        </p:attrNameLst>
                                      </p:cBhvr>
                                      <p:to>
                                        <p:strVal val="visible"/>
                                      </p:to>
                                    </p:set>
                                    <p:animEffect transition="in" filter="blinds(horizontal)">
                                      <p:cBhvr>
                                        <p:cTn id="12" dur="500"/>
                                        <p:tgtEl>
                                          <p:spTgt spid="716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682">
                                            <p:txEl>
                                              <p:pRg st="2" end="2"/>
                                            </p:txEl>
                                          </p:spTgt>
                                        </p:tgtEl>
                                        <p:attrNameLst>
                                          <p:attrName>style.visibility</p:attrName>
                                        </p:attrNameLst>
                                      </p:cBhvr>
                                      <p:to>
                                        <p:strVal val="visible"/>
                                      </p:to>
                                    </p:set>
                                    <p:animEffect transition="in" filter="blinds(horizontal)">
                                      <p:cBhvr>
                                        <p:cTn id="17" dur="500"/>
                                        <p:tgtEl>
                                          <p:spTgt spid="716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682">
                                            <p:txEl>
                                              <p:pRg st="3" end="3"/>
                                            </p:txEl>
                                          </p:spTgt>
                                        </p:tgtEl>
                                        <p:attrNameLst>
                                          <p:attrName>style.visibility</p:attrName>
                                        </p:attrNameLst>
                                      </p:cBhvr>
                                      <p:to>
                                        <p:strVal val="visible"/>
                                      </p:to>
                                    </p:set>
                                    <p:animEffect transition="in" filter="blinds(horizontal)">
                                      <p:cBhvr>
                                        <p:cTn id="22" dur="500"/>
                                        <p:tgtEl>
                                          <p:spTgt spid="716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682">
                                            <p:txEl>
                                              <p:pRg st="4" end="4"/>
                                            </p:txEl>
                                          </p:spTgt>
                                        </p:tgtEl>
                                        <p:attrNameLst>
                                          <p:attrName>style.visibility</p:attrName>
                                        </p:attrNameLst>
                                      </p:cBhvr>
                                      <p:to>
                                        <p:strVal val="visible"/>
                                      </p:to>
                                    </p:set>
                                    <p:animEffect transition="in" filter="blinds(horizontal)">
                                      <p:cBhvr>
                                        <p:cTn id="27" dur="500"/>
                                        <p:tgtEl>
                                          <p:spTgt spid="7168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682">
                                            <p:txEl>
                                              <p:pRg st="5" end="5"/>
                                            </p:txEl>
                                          </p:spTgt>
                                        </p:tgtEl>
                                        <p:attrNameLst>
                                          <p:attrName>style.visibility</p:attrName>
                                        </p:attrNameLst>
                                      </p:cBhvr>
                                      <p:to>
                                        <p:strVal val="visible"/>
                                      </p:to>
                                    </p:set>
                                    <p:animEffect transition="in" filter="blinds(horizontal)">
                                      <p:cBhvr>
                                        <p:cTn id="32" dur="500"/>
                                        <p:tgtEl>
                                          <p:spTgt spid="7168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1682">
                                            <p:txEl>
                                              <p:pRg st="6" end="6"/>
                                            </p:txEl>
                                          </p:spTgt>
                                        </p:tgtEl>
                                        <p:attrNameLst>
                                          <p:attrName>style.visibility</p:attrName>
                                        </p:attrNameLst>
                                      </p:cBhvr>
                                      <p:to>
                                        <p:strVal val="visible"/>
                                      </p:to>
                                    </p:set>
                                    <p:animEffect transition="in" filter="blinds(horizontal)">
                                      <p:cBhvr>
                                        <p:cTn id="37" dur="500"/>
                                        <p:tgtEl>
                                          <p:spTgt spid="7168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1682">
                                            <p:txEl>
                                              <p:pRg st="7" end="7"/>
                                            </p:txEl>
                                          </p:spTgt>
                                        </p:tgtEl>
                                        <p:attrNameLst>
                                          <p:attrName>style.visibility</p:attrName>
                                        </p:attrNameLst>
                                      </p:cBhvr>
                                      <p:to>
                                        <p:strVal val="visible"/>
                                      </p:to>
                                    </p:set>
                                    <p:animEffect transition="in" filter="blinds(horizontal)">
                                      <p:cBhvr>
                                        <p:cTn id="42" dur="500"/>
                                        <p:tgtEl>
                                          <p:spTgt spid="7168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1682">
                                            <p:txEl>
                                              <p:pRg st="8" end="8"/>
                                            </p:txEl>
                                          </p:spTgt>
                                        </p:tgtEl>
                                        <p:attrNameLst>
                                          <p:attrName>style.visibility</p:attrName>
                                        </p:attrNameLst>
                                      </p:cBhvr>
                                      <p:to>
                                        <p:strVal val="visible"/>
                                      </p:to>
                                    </p:set>
                                    <p:animEffect transition="in" filter="blinds(horizontal)">
                                      <p:cBhvr>
                                        <p:cTn id="47" dur="500"/>
                                        <p:tgtEl>
                                          <p:spTgt spid="7168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1682">
                                            <p:txEl>
                                              <p:pRg st="9" end="9"/>
                                            </p:txEl>
                                          </p:spTgt>
                                        </p:tgtEl>
                                        <p:attrNameLst>
                                          <p:attrName>style.visibility</p:attrName>
                                        </p:attrNameLst>
                                      </p:cBhvr>
                                      <p:to>
                                        <p:strVal val="visible"/>
                                      </p:to>
                                    </p:set>
                                    <p:animEffect transition="in" filter="blinds(horizontal)">
                                      <p:cBhvr>
                                        <p:cTn id="52" dur="500"/>
                                        <p:tgtEl>
                                          <p:spTgt spid="7168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1682">
                                            <p:txEl>
                                              <p:pRg st="10" end="10"/>
                                            </p:txEl>
                                          </p:spTgt>
                                        </p:tgtEl>
                                        <p:attrNameLst>
                                          <p:attrName>style.visibility</p:attrName>
                                        </p:attrNameLst>
                                      </p:cBhvr>
                                      <p:to>
                                        <p:strVal val="visible"/>
                                      </p:to>
                                    </p:set>
                                    <p:animEffect transition="in" filter="blinds(horizontal)">
                                      <p:cBhvr>
                                        <p:cTn id="57" dur="500"/>
                                        <p:tgtEl>
                                          <p:spTgt spid="7168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1682">
                                            <p:txEl>
                                              <p:pRg st="11" end="11"/>
                                            </p:txEl>
                                          </p:spTgt>
                                        </p:tgtEl>
                                        <p:attrNameLst>
                                          <p:attrName>style.visibility</p:attrName>
                                        </p:attrNameLst>
                                      </p:cBhvr>
                                      <p:to>
                                        <p:strVal val="visible"/>
                                      </p:to>
                                    </p:set>
                                    <p:animEffect transition="in" filter="blinds(horizontal)">
                                      <p:cBhvr>
                                        <p:cTn id="62" dur="500"/>
                                        <p:tgtEl>
                                          <p:spTgt spid="7168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1682">
                                            <p:txEl>
                                              <p:pRg st="12" end="12"/>
                                            </p:txEl>
                                          </p:spTgt>
                                        </p:tgtEl>
                                        <p:attrNameLst>
                                          <p:attrName>style.visibility</p:attrName>
                                        </p:attrNameLst>
                                      </p:cBhvr>
                                      <p:to>
                                        <p:strVal val="visible"/>
                                      </p:to>
                                    </p:set>
                                    <p:animEffect transition="in" filter="blinds(horizontal)">
                                      <p:cBhvr>
                                        <p:cTn id="67" dur="500"/>
                                        <p:tgtEl>
                                          <p:spTgt spid="7168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1682">
                                            <p:txEl>
                                              <p:pRg st="13" end="13"/>
                                            </p:txEl>
                                          </p:spTgt>
                                        </p:tgtEl>
                                        <p:attrNameLst>
                                          <p:attrName>style.visibility</p:attrName>
                                        </p:attrNameLst>
                                      </p:cBhvr>
                                      <p:to>
                                        <p:strVal val="visible"/>
                                      </p:to>
                                    </p:set>
                                    <p:animEffect transition="in" filter="blinds(horizontal)">
                                      <p:cBhvr>
                                        <p:cTn id="72" dur="500"/>
                                        <p:tgtEl>
                                          <p:spTgt spid="7168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矩形 3"/>
          <p:cNvSpPr>
            <a:spLocks noChangeArrowheads="1"/>
          </p:cNvSpPr>
          <p:nvPr/>
        </p:nvSpPr>
        <p:spPr bwMode="auto">
          <a:xfrm>
            <a:off x="107950" y="1086167"/>
            <a:ext cx="8928100" cy="563118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a:spAutoFit/>
          </a:bodyPr>
          <a:lstStyle/>
          <a:p>
            <a:r>
              <a:rPr lang="en-US" altLang="zh-CN" sz="2000" b="1">
                <a:solidFill>
                  <a:srgbClr val="CC0099"/>
                </a:solidFill>
                <a:latin typeface="Times New Roman" panose="02020603050405020304" pitchFamily="18" charset="0"/>
              </a:rPr>
              <a:t>//a</a:t>
            </a:r>
            <a:r>
              <a:rPr lang="zh-CN" altLang="en-US" sz="2000" b="1">
                <a:solidFill>
                  <a:srgbClr val="CC0099"/>
                </a:solidFill>
                <a:latin typeface="Times New Roman" panose="02020603050405020304" pitchFamily="18" charset="0"/>
              </a:rPr>
              <a:t>为二维数组名，</a:t>
            </a:r>
            <a:r>
              <a:rPr lang="en-US" altLang="zh-CN" sz="2000" b="1">
                <a:solidFill>
                  <a:srgbClr val="CC0099"/>
                </a:solidFill>
                <a:latin typeface="Times New Roman" panose="02020603050405020304" pitchFamily="18" charset="0"/>
              </a:rPr>
              <a:t>tr,tc</a:t>
            </a:r>
            <a:r>
              <a:rPr lang="zh-CN" altLang="en-US" sz="2000" b="1">
                <a:solidFill>
                  <a:srgbClr val="CC0099"/>
                </a:solidFill>
                <a:latin typeface="Times New Roman" panose="02020603050405020304" pitchFamily="18" charset="0"/>
              </a:rPr>
              <a:t>为分块的左上角元素下标，</a:t>
            </a:r>
            <a:r>
              <a:rPr lang="en-US" altLang="zh-CN" sz="2000" b="1">
                <a:solidFill>
                  <a:srgbClr val="CC0099"/>
                </a:solidFill>
                <a:latin typeface="Times New Roman" panose="02020603050405020304" pitchFamily="18" charset="0"/>
              </a:rPr>
              <a:t>size</a:t>
            </a:r>
            <a:r>
              <a:rPr lang="zh-CN" altLang="en-US" sz="2000" b="1">
                <a:solidFill>
                  <a:srgbClr val="CC0099"/>
                </a:solidFill>
                <a:latin typeface="Times New Roman" panose="02020603050405020304" pitchFamily="18" charset="0"/>
              </a:rPr>
              <a:t>为分块的大小，</a:t>
            </a:r>
            <a:r>
              <a:rPr lang="en-US" altLang="zh-CN" sz="2000" b="1">
                <a:solidFill>
                  <a:srgbClr val="CC0099"/>
                </a:solidFill>
                <a:latin typeface="Times New Roman" panose="02020603050405020304" pitchFamily="18" charset="0"/>
              </a:rPr>
              <a:t>dr,dc</a:t>
            </a:r>
            <a:r>
              <a:rPr lang="zh-CN" altLang="en-US" sz="2000" b="1">
                <a:solidFill>
                  <a:srgbClr val="CC0099"/>
                </a:solidFill>
                <a:latin typeface="Times New Roman" panose="02020603050405020304" pitchFamily="18" charset="0"/>
              </a:rPr>
              <a:t>为缺块的下标   </a:t>
            </a:r>
            <a:endParaRPr lang="zh-CN" altLang="en-US" sz="2000" b="1">
              <a:solidFill>
                <a:srgbClr val="CC0099"/>
              </a:solidFill>
              <a:latin typeface="Times New Roman" panose="02020603050405020304" pitchFamily="18" charset="0"/>
            </a:endParaRPr>
          </a:p>
          <a:p>
            <a:r>
              <a:rPr lang="en-US" altLang="zh-CN" sz="2000" b="1">
                <a:solidFill>
                  <a:srgbClr val="CC0099"/>
                </a:solidFill>
                <a:latin typeface="Times New Roman" panose="02020603050405020304" pitchFamily="18" charset="0"/>
              </a:rPr>
              <a:t>void tromino(int **a,int tr,int tc,int size,int dr,int dc) </a:t>
            </a:r>
            <a:r>
              <a:rPr lang="en-US" altLang="zh-CN" sz="2000" b="1">
                <a:solidFill>
                  <a:srgbClr val="008000"/>
                </a:solidFill>
                <a:latin typeface="Times New Roman" panose="02020603050405020304" pitchFamily="18" charset="0"/>
              </a:rPr>
              <a:t>  </a:t>
            </a:r>
            <a:endParaRPr lang="en-US" altLang="zh-CN" sz="2000" b="1">
              <a:solidFill>
                <a:srgbClr val="008000"/>
              </a:solidFill>
              <a:latin typeface="Times New Roman" panose="02020603050405020304" pitchFamily="18" charset="0"/>
            </a:endParaRPr>
          </a:p>
          <a:p>
            <a:r>
              <a:rPr lang="en-US" altLang="zh-CN" sz="2000" b="1">
                <a:solidFill>
                  <a:schemeClr val="tx1"/>
                </a:solidFill>
                <a:latin typeface="Times New Roman" panose="02020603050405020304" pitchFamily="18" charset="0"/>
              </a:rPr>
              <a:t>{   int i=size/2;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if(i-1==0)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  if(dr&lt;=tr+i-1&amp;&amp;dc&gt;tc+i-1)    //</a:t>
            </a:r>
            <a:r>
              <a:rPr lang="zh-CN" altLang="en-US" sz="2000" b="1">
                <a:solidFill>
                  <a:schemeClr val="tx1"/>
                </a:solidFill>
                <a:latin typeface="Times New Roman" panose="02020603050405020304" pitchFamily="18" charset="0"/>
              </a:rPr>
              <a:t>缺块在第一象限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a[tr+i-1][tc+i-1]=a[tr+i][tc+i-1]=a[tr+i][tc+i]=flag++;</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a:t>
            </a:r>
            <a:r>
              <a:rPr lang="zh-CN" altLang="en-US" sz="2000" b="1">
                <a:solidFill>
                  <a:schemeClr val="tx1"/>
                </a:solidFill>
                <a:latin typeface="Times New Roman" panose="02020603050405020304" pitchFamily="18" charset="0"/>
              </a:rPr>
              <a:t>用特殊方格填充</a:t>
            </a:r>
            <a:r>
              <a:rPr lang="en-US" altLang="zh-CN" sz="2000" b="1">
                <a:solidFill>
                  <a:schemeClr val="tx1"/>
                </a:solidFill>
                <a:latin typeface="Times New Roman" panose="02020603050405020304" pitchFamily="18" charset="0"/>
              </a:rPr>
              <a:t>2,3,4</a:t>
            </a:r>
            <a:r>
              <a:rPr lang="zh-CN" altLang="en-US" sz="2000" b="1">
                <a:solidFill>
                  <a:schemeClr val="tx1"/>
                </a:solidFill>
                <a:latin typeface="Times New Roman" panose="02020603050405020304" pitchFamily="18" charset="0"/>
              </a:rPr>
              <a:t>象限</a:t>
            </a:r>
            <a:r>
              <a:rPr lang="en-US" altLang="zh-CN" sz="2000" b="1">
                <a:solidFill>
                  <a:schemeClr val="tx1"/>
                </a:solidFill>
                <a:latin typeface="Times New Roman" panose="02020603050405020304" pitchFamily="18" charset="0"/>
              </a:rPr>
              <a:t> </a:t>
            </a:r>
            <a:r>
              <a:rPr lang="zh-CN" altLang="en-US" sz="2000" b="1">
                <a:solidFill>
                  <a:schemeClr val="tx1"/>
                </a:solidFill>
                <a:latin typeface="Times New Roman" panose="02020603050405020304" pitchFamily="18" charset="0"/>
              </a:rPr>
              <a:t>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else if(dr&lt;=tr+i-1&amp;&amp;dc&lt;=tc+i-1)   //</a:t>
            </a:r>
            <a:r>
              <a:rPr lang="zh-CN" altLang="en-US" sz="2000" b="1">
                <a:solidFill>
                  <a:schemeClr val="tx1"/>
                </a:solidFill>
                <a:latin typeface="Times New Roman" panose="02020603050405020304" pitchFamily="18" charset="0"/>
              </a:rPr>
              <a:t>缺块在第二象限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a[tr+i-1][tc+i]=a[tr+i][tc+i]=a[tr+i][tc+i-1]=flag++;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sym typeface="+mn-ea"/>
              </a:rPr>
              <a:t>//</a:t>
            </a:r>
            <a:r>
              <a:rPr lang="zh-CN" altLang="en-US" sz="2000" b="1">
                <a:solidFill>
                  <a:schemeClr val="tx1"/>
                </a:solidFill>
                <a:latin typeface="Times New Roman" panose="02020603050405020304" pitchFamily="18" charset="0"/>
                <a:sym typeface="+mn-ea"/>
              </a:rPr>
              <a:t>用特殊方格填充</a:t>
            </a:r>
            <a:r>
              <a:rPr lang="en-US" altLang="zh-CN" sz="2000" b="1">
                <a:solidFill>
                  <a:schemeClr val="tx1"/>
                </a:solidFill>
                <a:latin typeface="Times New Roman" panose="02020603050405020304" pitchFamily="18" charset="0"/>
                <a:sym typeface="+mn-ea"/>
              </a:rPr>
              <a:t>1,3,4</a:t>
            </a:r>
            <a:r>
              <a:rPr lang="zh-CN" altLang="en-US" sz="2000" b="1">
                <a:solidFill>
                  <a:schemeClr val="tx1"/>
                </a:solidFill>
                <a:latin typeface="Times New Roman" panose="02020603050405020304" pitchFamily="18" charset="0"/>
                <a:sym typeface="+mn-ea"/>
              </a:rPr>
              <a:t>象限</a:t>
            </a:r>
            <a:r>
              <a:rPr lang="en-US" altLang="zh-CN" sz="2000" b="1">
                <a:solidFill>
                  <a:schemeClr val="tx1"/>
                </a:solidFill>
                <a:latin typeface="Times New Roman" panose="02020603050405020304" pitchFamily="18" charset="0"/>
              </a:rPr>
              <a:t> </a:t>
            </a:r>
            <a:r>
              <a:rPr lang="zh-CN" altLang="en-US" sz="2000" b="1">
                <a:solidFill>
                  <a:schemeClr val="tx1"/>
                </a:solidFill>
                <a:latin typeface="Times New Roman" panose="02020603050405020304" pitchFamily="18" charset="0"/>
              </a:rPr>
              <a:t>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else if(dr&gt;tr+i-1&amp;&amp;dc&lt;=tc+i-1)    //</a:t>
            </a:r>
            <a:r>
              <a:rPr lang="zh-CN" altLang="en-US" sz="2000" b="1">
                <a:solidFill>
                  <a:schemeClr val="tx1"/>
                </a:solidFill>
                <a:latin typeface="Times New Roman" panose="02020603050405020304" pitchFamily="18" charset="0"/>
              </a:rPr>
              <a:t>缺块在第三象限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a[tr+i-1][tc+i-1]=a[tr+i-1][tc+i]=a[tr+i][tc+i]=flag++;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sym typeface="+mn-ea"/>
              </a:rPr>
              <a:t>//</a:t>
            </a:r>
            <a:r>
              <a:rPr lang="zh-CN" altLang="en-US" sz="2000" b="1">
                <a:solidFill>
                  <a:schemeClr val="tx1"/>
                </a:solidFill>
                <a:latin typeface="Times New Roman" panose="02020603050405020304" pitchFamily="18" charset="0"/>
                <a:sym typeface="+mn-ea"/>
              </a:rPr>
              <a:t>用特殊方格填充</a:t>
            </a:r>
            <a:r>
              <a:rPr lang="en-US" altLang="zh-CN" sz="2000" b="1">
                <a:solidFill>
                  <a:schemeClr val="tx1"/>
                </a:solidFill>
                <a:latin typeface="Times New Roman" panose="02020603050405020304" pitchFamily="18" charset="0"/>
                <a:sym typeface="+mn-ea"/>
              </a:rPr>
              <a:t>1,2,4</a:t>
            </a:r>
            <a:r>
              <a:rPr lang="zh-CN" altLang="en-US" sz="2000" b="1">
                <a:solidFill>
                  <a:schemeClr val="tx1"/>
                </a:solidFill>
                <a:latin typeface="Times New Roman" panose="02020603050405020304" pitchFamily="18" charset="0"/>
                <a:sym typeface="+mn-ea"/>
              </a:rPr>
              <a:t>象限</a:t>
            </a:r>
            <a:r>
              <a:rPr lang="en-US" altLang="zh-CN" sz="2000" b="1">
                <a:solidFill>
                  <a:schemeClr val="tx1"/>
                </a:solidFill>
                <a:latin typeface="Times New Roman" panose="02020603050405020304" pitchFamily="18" charset="0"/>
              </a:rPr>
              <a:t> </a:t>
            </a:r>
            <a:r>
              <a:rPr lang="zh-CN" altLang="en-US" sz="2000" b="1">
                <a:solidFill>
                  <a:schemeClr val="tx1"/>
                </a:solidFill>
                <a:latin typeface="Times New Roman" panose="02020603050405020304" pitchFamily="18" charset="0"/>
              </a:rPr>
              <a:t>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else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a[tr+i-1][tc+i-1]=a[tr+i-1][tc+i]=a[tr+i][tc+i-1]=flag++;</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sym typeface="+mn-ea"/>
              </a:rPr>
              <a:t>//</a:t>
            </a:r>
            <a:r>
              <a:rPr lang="zh-CN" altLang="en-US" sz="2000" b="1">
                <a:solidFill>
                  <a:schemeClr val="tx1"/>
                </a:solidFill>
                <a:latin typeface="Times New Roman" panose="02020603050405020304" pitchFamily="18" charset="0"/>
                <a:sym typeface="+mn-ea"/>
              </a:rPr>
              <a:t>用特殊方格填充</a:t>
            </a:r>
            <a:r>
              <a:rPr lang="en-US" altLang="zh-CN" sz="2000" b="1">
                <a:solidFill>
                  <a:schemeClr val="tx1"/>
                </a:solidFill>
                <a:latin typeface="Times New Roman" panose="02020603050405020304" pitchFamily="18" charset="0"/>
                <a:sym typeface="+mn-ea"/>
              </a:rPr>
              <a:t>1,2,3</a:t>
            </a:r>
            <a:r>
              <a:rPr lang="zh-CN" altLang="en-US" sz="2000" b="1">
                <a:solidFill>
                  <a:schemeClr val="tx1"/>
                </a:solidFill>
                <a:latin typeface="Times New Roman" panose="02020603050405020304" pitchFamily="18" charset="0"/>
                <a:sym typeface="+mn-ea"/>
              </a:rPr>
              <a:t>象限</a:t>
            </a:r>
            <a:r>
              <a:rPr lang="zh-CN" altLang="en-US" sz="2000" b="1">
                <a:solidFill>
                  <a:schemeClr val="tx1"/>
                </a:solidFill>
                <a:latin typeface="Times New Roman" panose="02020603050405020304" pitchFamily="18" charset="0"/>
              </a:rPr>
              <a:t>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  </a:t>
            </a:r>
            <a:endParaRPr lang="en-US" altLang="zh-CN" sz="2000" b="1">
              <a:solidFill>
                <a:schemeClr val="tx1"/>
              </a:solidFill>
              <a:latin typeface="Times New Roman" panose="02020603050405020304" pitchFamily="18" charset="0"/>
            </a:endParaRPr>
          </a:p>
        </p:txBody>
      </p:sp>
      <p:sp>
        <p:nvSpPr>
          <p:cNvPr id="72707" name="AutoShape 2" descr="http://img2.imgtn.bdimg.com/it/u=3694170056,1862262016&amp;fm=21&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8" name="AutoShape 4" descr="http://img2.imgtn.bdimg.com/it/u=3694170056,1862262016&amp;fm=21&amp;gp=0.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5" name="Picture 19"/>
          <p:cNvPicPr>
            <a:picLocks noChangeAspect="1" noChangeArrowheads="1"/>
          </p:cNvPicPr>
          <p:nvPr/>
        </p:nvPicPr>
        <p:blipFill>
          <a:blip r:embed="rId1"/>
          <a:srcRect/>
          <a:stretch>
            <a:fillRect/>
          </a:stretch>
        </p:blipFill>
        <p:spPr bwMode="auto">
          <a:xfrm>
            <a:off x="6989763" y="1609408"/>
            <a:ext cx="1800225" cy="1873250"/>
          </a:xfrm>
          <a:prstGeom prst="rect">
            <a:avLst/>
          </a:prstGeom>
          <a:noFill/>
          <a:ln w="3175">
            <a:solidFill>
              <a:schemeClr val="tx1"/>
            </a:solid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animEffect transition="in" filter="blinds(horizontal)">
                                      <p:cBhvr>
                                        <p:cTn id="7" dur="500"/>
                                        <p:tgtEl>
                                          <p:spTgt spid="727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706">
                                            <p:txEl>
                                              <p:pRg st="1" end="1"/>
                                            </p:txEl>
                                          </p:spTgt>
                                        </p:tgtEl>
                                        <p:attrNameLst>
                                          <p:attrName>style.visibility</p:attrName>
                                        </p:attrNameLst>
                                      </p:cBhvr>
                                      <p:to>
                                        <p:strVal val="visible"/>
                                      </p:to>
                                    </p:set>
                                    <p:animEffect transition="in" filter="blinds(horizontal)">
                                      <p:cBhvr>
                                        <p:cTn id="12" dur="500"/>
                                        <p:tgtEl>
                                          <p:spTgt spid="727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706">
                                            <p:txEl>
                                              <p:pRg st="2" end="2"/>
                                            </p:txEl>
                                          </p:spTgt>
                                        </p:tgtEl>
                                        <p:attrNameLst>
                                          <p:attrName>style.visibility</p:attrName>
                                        </p:attrNameLst>
                                      </p:cBhvr>
                                      <p:to>
                                        <p:strVal val="visible"/>
                                      </p:to>
                                    </p:set>
                                    <p:animEffect transition="in" filter="blinds(horizontal)">
                                      <p:cBhvr>
                                        <p:cTn id="17" dur="500"/>
                                        <p:tgtEl>
                                          <p:spTgt spid="727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706">
                                            <p:txEl>
                                              <p:pRg st="3" end="3"/>
                                            </p:txEl>
                                          </p:spTgt>
                                        </p:tgtEl>
                                        <p:attrNameLst>
                                          <p:attrName>style.visibility</p:attrName>
                                        </p:attrNameLst>
                                      </p:cBhvr>
                                      <p:to>
                                        <p:strVal val="visible"/>
                                      </p:to>
                                    </p:set>
                                    <p:animEffect transition="in" filter="blinds(horizontal)">
                                      <p:cBhvr>
                                        <p:cTn id="22" dur="500"/>
                                        <p:tgtEl>
                                          <p:spTgt spid="727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2706">
                                            <p:txEl>
                                              <p:pRg st="4" end="4"/>
                                            </p:txEl>
                                          </p:spTgt>
                                        </p:tgtEl>
                                        <p:attrNameLst>
                                          <p:attrName>style.visibility</p:attrName>
                                        </p:attrNameLst>
                                      </p:cBhvr>
                                      <p:to>
                                        <p:strVal val="visible"/>
                                      </p:to>
                                    </p:set>
                                    <p:animEffect transition="in" filter="blinds(horizontal)">
                                      <p:cBhvr>
                                        <p:cTn id="27" dur="500"/>
                                        <p:tgtEl>
                                          <p:spTgt spid="727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2706">
                                            <p:txEl>
                                              <p:pRg st="5" end="5"/>
                                            </p:txEl>
                                          </p:spTgt>
                                        </p:tgtEl>
                                        <p:attrNameLst>
                                          <p:attrName>style.visibility</p:attrName>
                                        </p:attrNameLst>
                                      </p:cBhvr>
                                      <p:to>
                                        <p:strVal val="visible"/>
                                      </p:to>
                                    </p:set>
                                    <p:animEffect transition="in" filter="blinds(horizontal)">
                                      <p:cBhvr>
                                        <p:cTn id="32" dur="500"/>
                                        <p:tgtEl>
                                          <p:spTgt spid="7270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2706">
                                            <p:txEl>
                                              <p:pRg st="6" end="6"/>
                                            </p:txEl>
                                          </p:spTgt>
                                        </p:tgtEl>
                                        <p:attrNameLst>
                                          <p:attrName>style.visibility</p:attrName>
                                        </p:attrNameLst>
                                      </p:cBhvr>
                                      <p:to>
                                        <p:strVal val="visible"/>
                                      </p:to>
                                    </p:set>
                                    <p:animEffect transition="in" filter="blinds(horizontal)">
                                      <p:cBhvr>
                                        <p:cTn id="37" dur="500"/>
                                        <p:tgtEl>
                                          <p:spTgt spid="7270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2706">
                                            <p:txEl>
                                              <p:pRg st="7" end="7"/>
                                            </p:txEl>
                                          </p:spTgt>
                                        </p:tgtEl>
                                        <p:attrNameLst>
                                          <p:attrName>style.visibility</p:attrName>
                                        </p:attrNameLst>
                                      </p:cBhvr>
                                      <p:to>
                                        <p:strVal val="visible"/>
                                      </p:to>
                                    </p:set>
                                    <p:animEffect transition="in" filter="blinds(horizontal)">
                                      <p:cBhvr>
                                        <p:cTn id="42" dur="500"/>
                                        <p:tgtEl>
                                          <p:spTgt spid="7270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2706">
                                            <p:txEl>
                                              <p:pRg st="8" end="8"/>
                                            </p:txEl>
                                          </p:spTgt>
                                        </p:tgtEl>
                                        <p:attrNameLst>
                                          <p:attrName>style.visibility</p:attrName>
                                        </p:attrNameLst>
                                      </p:cBhvr>
                                      <p:to>
                                        <p:strVal val="visible"/>
                                      </p:to>
                                    </p:set>
                                    <p:animEffect transition="in" filter="blinds(horizontal)">
                                      <p:cBhvr>
                                        <p:cTn id="47" dur="500"/>
                                        <p:tgtEl>
                                          <p:spTgt spid="7270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2706">
                                            <p:txEl>
                                              <p:pRg st="9" end="9"/>
                                            </p:txEl>
                                          </p:spTgt>
                                        </p:tgtEl>
                                        <p:attrNameLst>
                                          <p:attrName>style.visibility</p:attrName>
                                        </p:attrNameLst>
                                      </p:cBhvr>
                                      <p:to>
                                        <p:strVal val="visible"/>
                                      </p:to>
                                    </p:set>
                                    <p:animEffect transition="in" filter="blinds(horizontal)">
                                      <p:cBhvr>
                                        <p:cTn id="52" dur="500"/>
                                        <p:tgtEl>
                                          <p:spTgt spid="7270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2706">
                                            <p:txEl>
                                              <p:pRg st="10" end="10"/>
                                            </p:txEl>
                                          </p:spTgt>
                                        </p:tgtEl>
                                        <p:attrNameLst>
                                          <p:attrName>style.visibility</p:attrName>
                                        </p:attrNameLst>
                                      </p:cBhvr>
                                      <p:to>
                                        <p:strVal val="visible"/>
                                      </p:to>
                                    </p:set>
                                    <p:animEffect transition="in" filter="blinds(horizontal)">
                                      <p:cBhvr>
                                        <p:cTn id="57" dur="500"/>
                                        <p:tgtEl>
                                          <p:spTgt spid="7270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2706">
                                            <p:txEl>
                                              <p:pRg st="11" end="11"/>
                                            </p:txEl>
                                          </p:spTgt>
                                        </p:tgtEl>
                                        <p:attrNameLst>
                                          <p:attrName>style.visibility</p:attrName>
                                        </p:attrNameLst>
                                      </p:cBhvr>
                                      <p:to>
                                        <p:strVal val="visible"/>
                                      </p:to>
                                    </p:set>
                                    <p:animEffect transition="in" filter="blinds(horizontal)">
                                      <p:cBhvr>
                                        <p:cTn id="62" dur="500"/>
                                        <p:tgtEl>
                                          <p:spTgt spid="7270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2706">
                                            <p:txEl>
                                              <p:pRg st="12" end="12"/>
                                            </p:txEl>
                                          </p:spTgt>
                                        </p:tgtEl>
                                        <p:attrNameLst>
                                          <p:attrName>style.visibility</p:attrName>
                                        </p:attrNameLst>
                                      </p:cBhvr>
                                      <p:to>
                                        <p:strVal val="visible"/>
                                      </p:to>
                                    </p:set>
                                    <p:animEffect transition="in" filter="blinds(horizontal)">
                                      <p:cBhvr>
                                        <p:cTn id="67" dur="500"/>
                                        <p:tgtEl>
                                          <p:spTgt spid="7270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2706">
                                            <p:txEl>
                                              <p:pRg st="13" end="13"/>
                                            </p:txEl>
                                          </p:spTgt>
                                        </p:tgtEl>
                                        <p:attrNameLst>
                                          <p:attrName>style.visibility</p:attrName>
                                        </p:attrNameLst>
                                      </p:cBhvr>
                                      <p:to>
                                        <p:strVal val="visible"/>
                                      </p:to>
                                    </p:set>
                                    <p:animEffect transition="in" filter="blinds(horizontal)">
                                      <p:cBhvr>
                                        <p:cTn id="72" dur="500"/>
                                        <p:tgtEl>
                                          <p:spTgt spid="72706">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2706">
                                            <p:txEl>
                                              <p:pRg st="14" end="14"/>
                                            </p:txEl>
                                          </p:spTgt>
                                        </p:tgtEl>
                                        <p:attrNameLst>
                                          <p:attrName>style.visibility</p:attrName>
                                        </p:attrNameLst>
                                      </p:cBhvr>
                                      <p:to>
                                        <p:strVal val="visible"/>
                                      </p:to>
                                    </p:set>
                                    <p:animEffect transition="in" filter="blinds(horizontal)">
                                      <p:cBhvr>
                                        <p:cTn id="77" dur="500"/>
                                        <p:tgtEl>
                                          <p:spTgt spid="72706">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2706">
                                            <p:txEl>
                                              <p:pRg st="15" end="15"/>
                                            </p:txEl>
                                          </p:spTgt>
                                        </p:tgtEl>
                                        <p:attrNameLst>
                                          <p:attrName>style.visibility</p:attrName>
                                        </p:attrNameLst>
                                      </p:cBhvr>
                                      <p:to>
                                        <p:strVal val="visible"/>
                                      </p:to>
                                    </p:set>
                                    <p:animEffect transition="in" filter="blinds(horizontal)">
                                      <p:cBhvr>
                                        <p:cTn id="82" dur="500"/>
                                        <p:tgtEl>
                                          <p:spTgt spid="72706">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2706">
                                            <p:txEl>
                                              <p:pRg st="16" end="16"/>
                                            </p:txEl>
                                          </p:spTgt>
                                        </p:tgtEl>
                                        <p:attrNameLst>
                                          <p:attrName>style.visibility</p:attrName>
                                        </p:attrNameLst>
                                      </p:cBhvr>
                                      <p:to>
                                        <p:strVal val="visible"/>
                                      </p:to>
                                    </p:set>
                                    <p:animEffect transition="in" filter="blinds(horizontal)">
                                      <p:cBhvr>
                                        <p:cTn id="87" dur="500"/>
                                        <p:tgtEl>
                                          <p:spTgt spid="7270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矩形 3"/>
          <p:cNvSpPr>
            <a:spLocks noChangeArrowheads="1"/>
          </p:cNvSpPr>
          <p:nvPr/>
        </p:nvSpPr>
        <p:spPr bwMode="auto">
          <a:xfrm>
            <a:off x="120650" y="1022668"/>
            <a:ext cx="8928100" cy="563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008000"/>
                </a:solidFill>
                <a:latin typeface="Times New Roman" panose="02020603050405020304" pitchFamily="18" charset="0"/>
              </a:rPr>
              <a:t>   </a:t>
            </a:r>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else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if(dr&lt;=tr+i-1&amp;&amp;dc&gt;tc+i-1) //</a:t>
            </a:r>
            <a:r>
              <a:rPr lang="zh-CN" altLang="en-US" sz="2000" b="1">
                <a:solidFill>
                  <a:schemeClr val="tx1"/>
                </a:solidFill>
                <a:latin typeface="Times New Roman" panose="02020603050405020304" pitchFamily="18" charset="0"/>
              </a:rPr>
              <a:t>缺块在第一象限</a:t>
            </a:r>
            <a:r>
              <a:rPr lang="en-US" altLang="zh-CN" sz="2000" b="1">
                <a:solidFill>
                  <a:schemeClr val="tx1"/>
                </a:solidFill>
                <a:latin typeface="Times New Roman" panose="02020603050405020304" pitchFamily="18" charset="0"/>
              </a:rPr>
              <a:t>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a[tr+i-1][tc+i-1]=a[tr+i][tc+i-1]=a[tr+i][tc+i]=flag++; //</a:t>
            </a:r>
            <a:r>
              <a:rPr lang="zh-CN" altLang="en-US" sz="2000" b="1">
                <a:solidFill>
                  <a:schemeClr val="tx1"/>
                </a:solidFill>
                <a:latin typeface="Times New Roman" panose="02020603050405020304" pitchFamily="18" charset="0"/>
              </a:rPr>
              <a:t>填充</a:t>
            </a:r>
            <a:r>
              <a:rPr lang="en-US" altLang="zh-CN" sz="2000" b="1">
                <a:solidFill>
                  <a:schemeClr val="tx1"/>
                </a:solidFill>
                <a:latin typeface="Times New Roman" panose="02020603050405020304" pitchFamily="18" charset="0"/>
              </a:rPr>
              <a:t>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tromino(a,tr,tc+i,i,dr,dc);             //</a:t>
            </a:r>
            <a:r>
              <a:rPr lang="zh-CN" altLang="en-US" sz="2000" b="1">
                <a:solidFill>
                  <a:schemeClr val="tx1"/>
                </a:solidFill>
                <a:latin typeface="Times New Roman" panose="02020603050405020304" pitchFamily="18" charset="0"/>
              </a:rPr>
              <a:t>解第一象限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tromino(a,tr,tc,i,tr+i-1,tc+i-1);       //</a:t>
            </a:r>
            <a:r>
              <a:rPr lang="zh-CN" altLang="en-US" sz="2000" b="1">
                <a:solidFill>
                  <a:schemeClr val="tx1"/>
                </a:solidFill>
                <a:latin typeface="Times New Roman" panose="02020603050405020304" pitchFamily="18" charset="0"/>
              </a:rPr>
              <a:t>解第二象限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tromino(a,tr+i,tc,i,tr+i,tc+i-1);         //</a:t>
            </a:r>
            <a:r>
              <a:rPr lang="zh-CN" altLang="en-US" sz="2000" b="1">
                <a:solidFill>
                  <a:schemeClr val="tx1"/>
                </a:solidFill>
                <a:latin typeface="Times New Roman" panose="02020603050405020304" pitchFamily="18" charset="0"/>
              </a:rPr>
              <a:t>解第三象限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tromino(a,tr+i,tc+i,i,tr+i,tc+i);           //</a:t>
            </a:r>
            <a:r>
              <a:rPr lang="zh-CN" altLang="en-US" sz="2000" b="1">
                <a:solidFill>
                  <a:schemeClr val="tx1"/>
                </a:solidFill>
                <a:latin typeface="Times New Roman" panose="02020603050405020304" pitchFamily="18" charset="0"/>
              </a:rPr>
              <a:t>解第四象限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  </a:t>
            </a:r>
            <a:endParaRPr lang="en-US" altLang="zh-CN"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else if(dr&lt;=tr+i-1&amp;&amp;dc&lt;=tc+i-1)  //</a:t>
            </a:r>
            <a:r>
              <a:rPr lang="zh-CN" altLang="en-US" sz="2000" b="1">
                <a:solidFill>
                  <a:schemeClr val="tx1"/>
                </a:solidFill>
                <a:latin typeface="Times New Roman" panose="02020603050405020304" pitchFamily="18" charset="0"/>
              </a:rPr>
              <a:t>缺块在第二象限</a:t>
            </a:r>
            <a:r>
              <a:rPr lang="en-US" altLang="zh-CN" sz="2000" b="1">
                <a:solidFill>
                  <a:schemeClr val="tx1"/>
                </a:solidFill>
                <a:latin typeface="Times New Roman" panose="02020603050405020304" pitchFamily="18" charset="0"/>
              </a:rPr>
              <a:t>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a[tr+i-1][tc+i]=a[tr+i][tc+i]=a[tr+i][tc+i-1]=flag++; </a:t>
            </a:r>
            <a:r>
              <a:rPr lang="en-US" altLang="zh-CN" sz="2000" b="1">
                <a:solidFill>
                  <a:schemeClr val="tx1"/>
                </a:solidFill>
                <a:latin typeface="Times New Roman" panose="02020603050405020304" pitchFamily="18" charset="0"/>
                <a:sym typeface="+mn-ea"/>
              </a:rPr>
              <a:t>//</a:t>
            </a:r>
            <a:r>
              <a:rPr lang="zh-CN" altLang="en-US" sz="2000" b="1">
                <a:solidFill>
                  <a:schemeClr val="tx1"/>
                </a:solidFill>
                <a:latin typeface="Times New Roman" panose="02020603050405020304" pitchFamily="18" charset="0"/>
                <a:sym typeface="+mn-ea"/>
              </a:rPr>
              <a:t>填充</a:t>
            </a:r>
            <a:r>
              <a:rPr lang="en-US" altLang="zh-CN" sz="2000" b="1">
                <a:solidFill>
                  <a:schemeClr val="tx1"/>
                </a:solidFill>
                <a:latin typeface="Times New Roman" panose="02020603050405020304" pitchFamily="18" charset="0"/>
              </a:rPr>
              <a:t>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tromino(a,tr,tc+i,i,tr+i-1,tc+i);         //</a:t>
            </a:r>
            <a:r>
              <a:rPr lang="zh-CN" altLang="en-US" sz="2000" b="1">
                <a:solidFill>
                  <a:schemeClr val="tx1"/>
                </a:solidFill>
                <a:latin typeface="Times New Roman" panose="02020603050405020304" pitchFamily="18" charset="0"/>
              </a:rPr>
              <a:t>解第一象限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tromino(a,tr,tc,i,dr,dc);                   //</a:t>
            </a:r>
            <a:r>
              <a:rPr lang="zh-CN" altLang="en-US" sz="2000" b="1">
                <a:solidFill>
                  <a:schemeClr val="tx1"/>
                </a:solidFill>
                <a:latin typeface="Times New Roman" panose="02020603050405020304" pitchFamily="18" charset="0"/>
              </a:rPr>
              <a:t>解第二象限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tromino(a,tr+i,tc,i,tr+i,tc+i-1);         //</a:t>
            </a:r>
            <a:r>
              <a:rPr lang="zh-CN" altLang="en-US" sz="2000" b="1">
                <a:solidFill>
                  <a:schemeClr val="tx1"/>
                </a:solidFill>
                <a:latin typeface="Times New Roman" panose="02020603050405020304" pitchFamily="18" charset="0"/>
              </a:rPr>
              <a:t>解第三象限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tromino(a,tr+i,tc+i,i,tr+i,tc+i);           //</a:t>
            </a:r>
            <a:r>
              <a:rPr lang="zh-CN" altLang="en-US" sz="2000" b="1">
                <a:solidFill>
                  <a:schemeClr val="tx1"/>
                </a:solidFill>
                <a:latin typeface="Times New Roman" panose="02020603050405020304" pitchFamily="18" charset="0"/>
              </a:rPr>
              <a:t>解第四象限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  </a:t>
            </a:r>
            <a:endParaRPr lang="en-US" altLang="zh-CN" sz="2000" b="1">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animEffect transition="in" filter="blinds(horizontal)">
                                      <p:cBhvr>
                                        <p:cTn id="7" dur="500"/>
                                        <p:tgtEl>
                                          <p:spTgt spid="737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30">
                                            <p:txEl>
                                              <p:pRg st="1" end="1"/>
                                            </p:txEl>
                                          </p:spTgt>
                                        </p:tgtEl>
                                        <p:attrNameLst>
                                          <p:attrName>style.visibility</p:attrName>
                                        </p:attrNameLst>
                                      </p:cBhvr>
                                      <p:to>
                                        <p:strVal val="visible"/>
                                      </p:to>
                                    </p:set>
                                    <p:animEffect transition="in" filter="blinds(horizontal)">
                                      <p:cBhvr>
                                        <p:cTn id="12" dur="500"/>
                                        <p:tgtEl>
                                          <p:spTgt spid="737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30">
                                            <p:txEl>
                                              <p:pRg st="2" end="2"/>
                                            </p:txEl>
                                          </p:spTgt>
                                        </p:tgtEl>
                                        <p:attrNameLst>
                                          <p:attrName>style.visibility</p:attrName>
                                        </p:attrNameLst>
                                      </p:cBhvr>
                                      <p:to>
                                        <p:strVal val="visible"/>
                                      </p:to>
                                    </p:set>
                                    <p:animEffect transition="in" filter="blinds(horizontal)">
                                      <p:cBhvr>
                                        <p:cTn id="17" dur="500"/>
                                        <p:tgtEl>
                                          <p:spTgt spid="737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730">
                                            <p:txEl>
                                              <p:pRg st="3" end="3"/>
                                            </p:txEl>
                                          </p:spTgt>
                                        </p:tgtEl>
                                        <p:attrNameLst>
                                          <p:attrName>style.visibility</p:attrName>
                                        </p:attrNameLst>
                                      </p:cBhvr>
                                      <p:to>
                                        <p:strVal val="visible"/>
                                      </p:to>
                                    </p:set>
                                    <p:animEffect transition="in" filter="blinds(horizontal)">
                                      <p:cBhvr>
                                        <p:cTn id="22" dur="500"/>
                                        <p:tgtEl>
                                          <p:spTgt spid="737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730">
                                            <p:txEl>
                                              <p:pRg st="4" end="4"/>
                                            </p:txEl>
                                          </p:spTgt>
                                        </p:tgtEl>
                                        <p:attrNameLst>
                                          <p:attrName>style.visibility</p:attrName>
                                        </p:attrNameLst>
                                      </p:cBhvr>
                                      <p:to>
                                        <p:strVal val="visible"/>
                                      </p:to>
                                    </p:set>
                                    <p:animEffect transition="in" filter="blinds(horizontal)">
                                      <p:cBhvr>
                                        <p:cTn id="27" dur="500"/>
                                        <p:tgtEl>
                                          <p:spTgt spid="737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730">
                                            <p:txEl>
                                              <p:pRg st="5" end="5"/>
                                            </p:txEl>
                                          </p:spTgt>
                                        </p:tgtEl>
                                        <p:attrNameLst>
                                          <p:attrName>style.visibility</p:attrName>
                                        </p:attrNameLst>
                                      </p:cBhvr>
                                      <p:to>
                                        <p:strVal val="visible"/>
                                      </p:to>
                                    </p:set>
                                    <p:animEffect transition="in" filter="blinds(horizontal)">
                                      <p:cBhvr>
                                        <p:cTn id="32" dur="500"/>
                                        <p:tgtEl>
                                          <p:spTgt spid="7373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730">
                                            <p:txEl>
                                              <p:pRg st="6" end="6"/>
                                            </p:txEl>
                                          </p:spTgt>
                                        </p:tgtEl>
                                        <p:attrNameLst>
                                          <p:attrName>style.visibility</p:attrName>
                                        </p:attrNameLst>
                                      </p:cBhvr>
                                      <p:to>
                                        <p:strVal val="visible"/>
                                      </p:to>
                                    </p:set>
                                    <p:animEffect transition="in" filter="blinds(horizontal)">
                                      <p:cBhvr>
                                        <p:cTn id="37" dur="500"/>
                                        <p:tgtEl>
                                          <p:spTgt spid="7373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730">
                                            <p:txEl>
                                              <p:pRg st="7" end="7"/>
                                            </p:txEl>
                                          </p:spTgt>
                                        </p:tgtEl>
                                        <p:attrNameLst>
                                          <p:attrName>style.visibility</p:attrName>
                                        </p:attrNameLst>
                                      </p:cBhvr>
                                      <p:to>
                                        <p:strVal val="visible"/>
                                      </p:to>
                                    </p:set>
                                    <p:animEffect transition="in" filter="blinds(horizontal)">
                                      <p:cBhvr>
                                        <p:cTn id="42" dur="500"/>
                                        <p:tgtEl>
                                          <p:spTgt spid="7373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3730">
                                            <p:txEl>
                                              <p:pRg st="8" end="8"/>
                                            </p:txEl>
                                          </p:spTgt>
                                        </p:tgtEl>
                                        <p:attrNameLst>
                                          <p:attrName>style.visibility</p:attrName>
                                        </p:attrNameLst>
                                      </p:cBhvr>
                                      <p:to>
                                        <p:strVal val="visible"/>
                                      </p:to>
                                    </p:set>
                                    <p:animEffect transition="in" filter="blinds(horizontal)">
                                      <p:cBhvr>
                                        <p:cTn id="47" dur="500"/>
                                        <p:tgtEl>
                                          <p:spTgt spid="7373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3730">
                                            <p:txEl>
                                              <p:pRg st="9" end="9"/>
                                            </p:txEl>
                                          </p:spTgt>
                                        </p:tgtEl>
                                        <p:attrNameLst>
                                          <p:attrName>style.visibility</p:attrName>
                                        </p:attrNameLst>
                                      </p:cBhvr>
                                      <p:to>
                                        <p:strVal val="visible"/>
                                      </p:to>
                                    </p:set>
                                    <p:animEffect transition="in" filter="blinds(horizontal)">
                                      <p:cBhvr>
                                        <p:cTn id="52" dur="500"/>
                                        <p:tgtEl>
                                          <p:spTgt spid="7373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3730">
                                            <p:txEl>
                                              <p:pRg st="10" end="10"/>
                                            </p:txEl>
                                          </p:spTgt>
                                        </p:tgtEl>
                                        <p:attrNameLst>
                                          <p:attrName>style.visibility</p:attrName>
                                        </p:attrNameLst>
                                      </p:cBhvr>
                                      <p:to>
                                        <p:strVal val="visible"/>
                                      </p:to>
                                    </p:set>
                                    <p:animEffect transition="in" filter="blinds(horizontal)">
                                      <p:cBhvr>
                                        <p:cTn id="57" dur="500"/>
                                        <p:tgtEl>
                                          <p:spTgt spid="7373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3730">
                                            <p:txEl>
                                              <p:pRg st="11" end="11"/>
                                            </p:txEl>
                                          </p:spTgt>
                                        </p:tgtEl>
                                        <p:attrNameLst>
                                          <p:attrName>style.visibility</p:attrName>
                                        </p:attrNameLst>
                                      </p:cBhvr>
                                      <p:to>
                                        <p:strVal val="visible"/>
                                      </p:to>
                                    </p:set>
                                    <p:animEffect transition="in" filter="blinds(horizontal)">
                                      <p:cBhvr>
                                        <p:cTn id="62" dur="500"/>
                                        <p:tgtEl>
                                          <p:spTgt spid="7373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3730">
                                            <p:txEl>
                                              <p:pRg st="12" end="12"/>
                                            </p:txEl>
                                          </p:spTgt>
                                        </p:tgtEl>
                                        <p:attrNameLst>
                                          <p:attrName>style.visibility</p:attrName>
                                        </p:attrNameLst>
                                      </p:cBhvr>
                                      <p:to>
                                        <p:strVal val="visible"/>
                                      </p:to>
                                    </p:set>
                                    <p:animEffect transition="in" filter="blinds(horizontal)">
                                      <p:cBhvr>
                                        <p:cTn id="67" dur="500"/>
                                        <p:tgtEl>
                                          <p:spTgt spid="7373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3730">
                                            <p:txEl>
                                              <p:pRg st="13" end="13"/>
                                            </p:txEl>
                                          </p:spTgt>
                                        </p:tgtEl>
                                        <p:attrNameLst>
                                          <p:attrName>style.visibility</p:attrName>
                                        </p:attrNameLst>
                                      </p:cBhvr>
                                      <p:to>
                                        <p:strVal val="visible"/>
                                      </p:to>
                                    </p:set>
                                    <p:animEffect transition="in" filter="blinds(horizontal)">
                                      <p:cBhvr>
                                        <p:cTn id="72" dur="500"/>
                                        <p:tgtEl>
                                          <p:spTgt spid="7373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3730">
                                            <p:txEl>
                                              <p:pRg st="14" end="14"/>
                                            </p:txEl>
                                          </p:spTgt>
                                        </p:tgtEl>
                                        <p:attrNameLst>
                                          <p:attrName>style.visibility</p:attrName>
                                        </p:attrNameLst>
                                      </p:cBhvr>
                                      <p:to>
                                        <p:strVal val="visible"/>
                                      </p:to>
                                    </p:set>
                                    <p:animEffect transition="in" filter="blinds(horizontal)">
                                      <p:cBhvr>
                                        <p:cTn id="77" dur="500"/>
                                        <p:tgtEl>
                                          <p:spTgt spid="7373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3730">
                                            <p:txEl>
                                              <p:pRg st="15" end="15"/>
                                            </p:txEl>
                                          </p:spTgt>
                                        </p:tgtEl>
                                        <p:attrNameLst>
                                          <p:attrName>style.visibility</p:attrName>
                                        </p:attrNameLst>
                                      </p:cBhvr>
                                      <p:to>
                                        <p:strVal val="visible"/>
                                      </p:to>
                                    </p:set>
                                    <p:animEffect transition="in" filter="blinds(horizontal)">
                                      <p:cBhvr>
                                        <p:cTn id="82" dur="500"/>
                                        <p:tgtEl>
                                          <p:spTgt spid="7373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3730">
                                            <p:txEl>
                                              <p:pRg st="16" end="16"/>
                                            </p:txEl>
                                          </p:spTgt>
                                        </p:tgtEl>
                                        <p:attrNameLst>
                                          <p:attrName>style.visibility</p:attrName>
                                        </p:attrNameLst>
                                      </p:cBhvr>
                                      <p:to>
                                        <p:strVal val="visible"/>
                                      </p:to>
                                    </p:set>
                                    <p:animEffect transition="in" filter="blinds(horizontal)">
                                      <p:cBhvr>
                                        <p:cTn id="87" dur="500"/>
                                        <p:tgtEl>
                                          <p:spTgt spid="7373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3730">
                                            <p:txEl>
                                              <p:pRg st="17" end="17"/>
                                            </p:txEl>
                                          </p:spTgt>
                                        </p:tgtEl>
                                        <p:attrNameLst>
                                          <p:attrName>style.visibility</p:attrName>
                                        </p:attrNameLst>
                                      </p:cBhvr>
                                      <p:to>
                                        <p:strVal val="visible"/>
                                      </p:to>
                                    </p:set>
                                    <p:animEffect transition="in" filter="blinds(horizontal)">
                                      <p:cBhvr>
                                        <p:cTn id="92" dur="500"/>
                                        <p:tgtEl>
                                          <p:spTgt spid="73730">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矩形 3"/>
          <p:cNvSpPr>
            <a:spLocks noChangeArrowheads="1"/>
          </p:cNvSpPr>
          <p:nvPr/>
        </p:nvSpPr>
        <p:spPr bwMode="auto">
          <a:xfrm>
            <a:off x="120650" y="1026795"/>
            <a:ext cx="8928100" cy="563118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a:spAutoFit/>
          </a:bodyPr>
          <a:lstStyle/>
          <a:p>
            <a:r>
              <a:rPr lang="zh-CN" altLang="en-US" sz="2000" b="1">
                <a:solidFill>
                  <a:srgbClr val="008000"/>
                </a:solidFill>
                <a:latin typeface="Times New Roman" panose="02020603050405020304" pitchFamily="18" charset="0"/>
              </a:rPr>
              <a:t>       </a:t>
            </a:r>
            <a:r>
              <a:rPr lang="en-US" altLang="zh-CN" sz="2000" b="1">
                <a:solidFill>
                  <a:schemeClr val="tx1"/>
                </a:solidFill>
                <a:latin typeface="Times New Roman" panose="02020603050405020304" pitchFamily="18" charset="0"/>
              </a:rPr>
              <a:t>else if(dr&gt;tr+i-1&amp;&amp;dc&lt;=tc+i-1) //</a:t>
            </a:r>
            <a:r>
              <a:rPr lang="zh-CN" altLang="en-US" sz="2000" b="1">
                <a:solidFill>
                  <a:schemeClr val="tx1"/>
                </a:solidFill>
                <a:latin typeface="Times New Roman" panose="02020603050405020304" pitchFamily="18" charset="0"/>
              </a:rPr>
              <a:t>缺块在第三象限</a:t>
            </a:r>
            <a:r>
              <a:rPr lang="en-US" altLang="zh-CN" sz="2000" b="1">
                <a:solidFill>
                  <a:schemeClr val="tx1"/>
                </a:solidFill>
                <a:latin typeface="Times New Roman" panose="02020603050405020304" pitchFamily="18" charset="0"/>
              </a:rPr>
              <a:t>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a[tr+i-1][tc+i-1]=a[tr+i-1][tc+i]=a[tr+i][tc+i]=flag++; </a:t>
            </a:r>
            <a:r>
              <a:rPr lang="en-US" altLang="zh-CN" sz="2000" b="1">
                <a:solidFill>
                  <a:schemeClr val="tx1"/>
                </a:solidFill>
                <a:latin typeface="Times New Roman" panose="02020603050405020304" pitchFamily="18" charset="0"/>
                <a:sym typeface="+mn-ea"/>
              </a:rPr>
              <a:t>//</a:t>
            </a:r>
            <a:r>
              <a:rPr lang="zh-CN" altLang="en-US" sz="2000" b="1">
                <a:solidFill>
                  <a:schemeClr val="tx1"/>
                </a:solidFill>
                <a:latin typeface="Times New Roman" panose="02020603050405020304" pitchFamily="18" charset="0"/>
                <a:sym typeface="+mn-ea"/>
              </a:rPr>
              <a:t>填充</a:t>
            </a:r>
            <a:r>
              <a:rPr lang="en-US" altLang="zh-CN" sz="2000" b="1">
                <a:solidFill>
                  <a:schemeClr val="tx1"/>
                </a:solidFill>
                <a:latin typeface="Times New Roman" panose="02020603050405020304" pitchFamily="18" charset="0"/>
              </a:rPr>
              <a:t>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tromino(a,tr,tc+i,i,tr+i-1,tc+i);         //</a:t>
            </a:r>
            <a:r>
              <a:rPr lang="zh-CN" altLang="en-US" sz="2000" b="1">
                <a:solidFill>
                  <a:schemeClr val="tx1"/>
                </a:solidFill>
                <a:latin typeface="Times New Roman" panose="02020603050405020304" pitchFamily="18" charset="0"/>
              </a:rPr>
              <a:t>解第一象限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tromino(a,tr,tc,i,tr+i-1,tc+i-1);          //</a:t>
            </a:r>
            <a:r>
              <a:rPr lang="zh-CN" altLang="en-US" sz="2000" b="1">
                <a:solidFill>
                  <a:schemeClr val="tx1"/>
                </a:solidFill>
                <a:latin typeface="Times New Roman" panose="02020603050405020304" pitchFamily="18" charset="0"/>
              </a:rPr>
              <a:t>解第二象限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tromino(a,tr+i,tc,i,dr,dc);                 //</a:t>
            </a:r>
            <a:r>
              <a:rPr lang="zh-CN" altLang="en-US" sz="2000" b="1">
                <a:solidFill>
                  <a:schemeClr val="tx1"/>
                </a:solidFill>
                <a:latin typeface="Times New Roman" panose="02020603050405020304" pitchFamily="18" charset="0"/>
              </a:rPr>
              <a:t>解第三象限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tromino(a,tr+i,tc+i,i,tr+i,tc+i);           //</a:t>
            </a:r>
            <a:r>
              <a:rPr lang="zh-CN" altLang="en-US" sz="2000" b="1">
                <a:solidFill>
                  <a:schemeClr val="tx1"/>
                </a:solidFill>
                <a:latin typeface="Times New Roman" panose="02020603050405020304" pitchFamily="18" charset="0"/>
              </a:rPr>
              <a:t>解第四象限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  </a:t>
            </a:r>
            <a:endParaRPr lang="en-US" altLang="zh-CN"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else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a[tr+i-1][tc+i-1]=a[tr+i-1][tc+i]=a[tr+i][tc+i-1]=flag++;</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tromino(a,tr,tc+i,i,tr+i-1,tc+i);         //</a:t>
            </a:r>
            <a:r>
              <a:rPr lang="zh-CN" altLang="en-US" sz="2000" b="1">
                <a:solidFill>
                  <a:schemeClr val="tx1"/>
                </a:solidFill>
                <a:latin typeface="Times New Roman" panose="02020603050405020304" pitchFamily="18" charset="0"/>
              </a:rPr>
              <a:t>解第一象限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tromino(a,tr,tc,i,tr+i-1,tc+i-1);         //</a:t>
            </a:r>
            <a:r>
              <a:rPr lang="zh-CN" altLang="en-US" sz="2000" b="1">
                <a:solidFill>
                  <a:schemeClr val="tx1"/>
                </a:solidFill>
                <a:latin typeface="Times New Roman" panose="02020603050405020304" pitchFamily="18" charset="0"/>
              </a:rPr>
              <a:t>解第二象限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tromino(a,tr+i,tc,i,tr+i,tc+i-1);         //</a:t>
            </a:r>
            <a:r>
              <a:rPr lang="zh-CN" altLang="en-US" sz="2000" b="1">
                <a:solidFill>
                  <a:schemeClr val="tx1"/>
                </a:solidFill>
                <a:latin typeface="Times New Roman" panose="02020603050405020304" pitchFamily="18" charset="0"/>
              </a:rPr>
              <a:t>解第三象限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tromino(a,tr+i,tc+i,i,dr,dc);             //</a:t>
            </a:r>
            <a:r>
              <a:rPr lang="zh-CN" altLang="en-US" sz="2000" b="1">
                <a:solidFill>
                  <a:schemeClr val="tx1"/>
                </a:solidFill>
                <a:latin typeface="Times New Roman" panose="02020603050405020304" pitchFamily="18" charset="0"/>
              </a:rPr>
              <a:t>解第四象限   </a:t>
            </a:r>
            <a:endParaRPr lang="zh-CN" altLang="en-US"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  </a:t>
            </a:r>
            <a:endParaRPr lang="en-US" altLang="zh-CN" sz="2000" b="1">
              <a:solidFill>
                <a:schemeClr val="tx1"/>
              </a:solidFill>
              <a:latin typeface="Times New Roman" panose="02020603050405020304" pitchFamily="18" charset="0"/>
            </a:endParaRPr>
          </a:p>
          <a:p>
            <a:r>
              <a:rPr lang="zh-CN" altLang="en-US" sz="2000" b="1">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  </a:t>
            </a:r>
            <a:endParaRPr lang="en-US" altLang="zh-CN" sz="2000" b="1">
              <a:solidFill>
                <a:schemeClr val="tx1"/>
              </a:solidFill>
              <a:latin typeface="Times New Roman" panose="02020603050405020304" pitchFamily="18" charset="0"/>
            </a:endParaRPr>
          </a:p>
          <a:p>
            <a:r>
              <a:rPr lang="en-US" altLang="zh-CN" sz="2000" b="1">
                <a:solidFill>
                  <a:schemeClr val="tx1"/>
                </a:solidFill>
                <a:latin typeface="Times New Roman" panose="02020603050405020304" pitchFamily="18" charset="0"/>
              </a:rPr>
              <a:t>}  </a:t>
            </a:r>
            <a:endParaRPr lang="en-US" altLang="zh-CN" sz="2000" b="1">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Effect transition="in" filter="blinds(horizontal)">
                                      <p:cBhvr>
                                        <p:cTn id="7" dur="500"/>
                                        <p:tgtEl>
                                          <p:spTgt spid="747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754">
                                            <p:txEl>
                                              <p:pRg st="1" end="1"/>
                                            </p:txEl>
                                          </p:spTgt>
                                        </p:tgtEl>
                                        <p:attrNameLst>
                                          <p:attrName>style.visibility</p:attrName>
                                        </p:attrNameLst>
                                      </p:cBhvr>
                                      <p:to>
                                        <p:strVal val="visible"/>
                                      </p:to>
                                    </p:set>
                                    <p:animEffect transition="in" filter="blinds(horizontal)">
                                      <p:cBhvr>
                                        <p:cTn id="12" dur="500"/>
                                        <p:tgtEl>
                                          <p:spTgt spid="747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754">
                                            <p:txEl>
                                              <p:pRg st="2" end="2"/>
                                            </p:txEl>
                                          </p:spTgt>
                                        </p:tgtEl>
                                        <p:attrNameLst>
                                          <p:attrName>style.visibility</p:attrName>
                                        </p:attrNameLst>
                                      </p:cBhvr>
                                      <p:to>
                                        <p:strVal val="visible"/>
                                      </p:to>
                                    </p:set>
                                    <p:animEffect transition="in" filter="blinds(horizontal)">
                                      <p:cBhvr>
                                        <p:cTn id="17" dur="500"/>
                                        <p:tgtEl>
                                          <p:spTgt spid="747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754">
                                            <p:txEl>
                                              <p:pRg st="3" end="3"/>
                                            </p:txEl>
                                          </p:spTgt>
                                        </p:tgtEl>
                                        <p:attrNameLst>
                                          <p:attrName>style.visibility</p:attrName>
                                        </p:attrNameLst>
                                      </p:cBhvr>
                                      <p:to>
                                        <p:strVal val="visible"/>
                                      </p:to>
                                    </p:set>
                                    <p:animEffect transition="in" filter="blinds(horizontal)">
                                      <p:cBhvr>
                                        <p:cTn id="22" dur="500"/>
                                        <p:tgtEl>
                                          <p:spTgt spid="7475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754">
                                            <p:txEl>
                                              <p:pRg st="4" end="4"/>
                                            </p:txEl>
                                          </p:spTgt>
                                        </p:tgtEl>
                                        <p:attrNameLst>
                                          <p:attrName>style.visibility</p:attrName>
                                        </p:attrNameLst>
                                      </p:cBhvr>
                                      <p:to>
                                        <p:strVal val="visible"/>
                                      </p:to>
                                    </p:set>
                                    <p:animEffect transition="in" filter="blinds(horizontal)">
                                      <p:cBhvr>
                                        <p:cTn id="27" dur="500"/>
                                        <p:tgtEl>
                                          <p:spTgt spid="7475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754">
                                            <p:txEl>
                                              <p:pRg st="5" end="5"/>
                                            </p:txEl>
                                          </p:spTgt>
                                        </p:tgtEl>
                                        <p:attrNameLst>
                                          <p:attrName>style.visibility</p:attrName>
                                        </p:attrNameLst>
                                      </p:cBhvr>
                                      <p:to>
                                        <p:strVal val="visible"/>
                                      </p:to>
                                    </p:set>
                                    <p:animEffect transition="in" filter="blinds(horizontal)">
                                      <p:cBhvr>
                                        <p:cTn id="32" dur="500"/>
                                        <p:tgtEl>
                                          <p:spTgt spid="7475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4754">
                                            <p:txEl>
                                              <p:pRg st="6" end="6"/>
                                            </p:txEl>
                                          </p:spTgt>
                                        </p:tgtEl>
                                        <p:attrNameLst>
                                          <p:attrName>style.visibility</p:attrName>
                                        </p:attrNameLst>
                                      </p:cBhvr>
                                      <p:to>
                                        <p:strVal val="visible"/>
                                      </p:to>
                                    </p:set>
                                    <p:animEffect transition="in" filter="blinds(horizontal)">
                                      <p:cBhvr>
                                        <p:cTn id="37" dur="500"/>
                                        <p:tgtEl>
                                          <p:spTgt spid="7475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4754">
                                            <p:txEl>
                                              <p:pRg st="7" end="7"/>
                                            </p:txEl>
                                          </p:spTgt>
                                        </p:tgtEl>
                                        <p:attrNameLst>
                                          <p:attrName>style.visibility</p:attrName>
                                        </p:attrNameLst>
                                      </p:cBhvr>
                                      <p:to>
                                        <p:strVal val="visible"/>
                                      </p:to>
                                    </p:set>
                                    <p:animEffect transition="in" filter="blinds(horizontal)">
                                      <p:cBhvr>
                                        <p:cTn id="42" dur="500"/>
                                        <p:tgtEl>
                                          <p:spTgt spid="7475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4754">
                                            <p:txEl>
                                              <p:pRg st="8" end="8"/>
                                            </p:txEl>
                                          </p:spTgt>
                                        </p:tgtEl>
                                        <p:attrNameLst>
                                          <p:attrName>style.visibility</p:attrName>
                                        </p:attrNameLst>
                                      </p:cBhvr>
                                      <p:to>
                                        <p:strVal val="visible"/>
                                      </p:to>
                                    </p:set>
                                    <p:animEffect transition="in" filter="blinds(horizontal)">
                                      <p:cBhvr>
                                        <p:cTn id="47" dur="500"/>
                                        <p:tgtEl>
                                          <p:spTgt spid="7475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4754">
                                            <p:txEl>
                                              <p:pRg st="9" end="9"/>
                                            </p:txEl>
                                          </p:spTgt>
                                        </p:tgtEl>
                                        <p:attrNameLst>
                                          <p:attrName>style.visibility</p:attrName>
                                        </p:attrNameLst>
                                      </p:cBhvr>
                                      <p:to>
                                        <p:strVal val="visible"/>
                                      </p:to>
                                    </p:set>
                                    <p:animEffect transition="in" filter="blinds(horizontal)">
                                      <p:cBhvr>
                                        <p:cTn id="52" dur="500"/>
                                        <p:tgtEl>
                                          <p:spTgt spid="7475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4754">
                                            <p:txEl>
                                              <p:pRg st="10" end="10"/>
                                            </p:txEl>
                                          </p:spTgt>
                                        </p:tgtEl>
                                        <p:attrNameLst>
                                          <p:attrName>style.visibility</p:attrName>
                                        </p:attrNameLst>
                                      </p:cBhvr>
                                      <p:to>
                                        <p:strVal val="visible"/>
                                      </p:to>
                                    </p:set>
                                    <p:animEffect transition="in" filter="blinds(horizontal)">
                                      <p:cBhvr>
                                        <p:cTn id="57" dur="500"/>
                                        <p:tgtEl>
                                          <p:spTgt spid="7475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4754">
                                            <p:txEl>
                                              <p:pRg st="11" end="11"/>
                                            </p:txEl>
                                          </p:spTgt>
                                        </p:tgtEl>
                                        <p:attrNameLst>
                                          <p:attrName>style.visibility</p:attrName>
                                        </p:attrNameLst>
                                      </p:cBhvr>
                                      <p:to>
                                        <p:strVal val="visible"/>
                                      </p:to>
                                    </p:set>
                                    <p:animEffect transition="in" filter="blinds(horizontal)">
                                      <p:cBhvr>
                                        <p:cTn id="62" dur="500"/>
                                        <p:tgtEl>
                                          <p:spTgt spid="7475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4754">
                                            <p:txEl>
                                              <p:pRg st="12" end="12"/>
                                            </p:txEl>
                                          </p:spTgt>
                                        </p:tgtEl>
                                        <p:attrNameLst>
                                          <p:attrName>style.visibility</p:attrName>
                                        </p:attrNameLst>
                                      </p:cBhvr>
                                      <p:to>
                                        <p:strVal val="visible"/>
                                      </p:to>
                                    </p:set>
                                    <p:animEffect transition="in" filter="blinds(horizontal)">
                                      <p:cBhvr>
                                        <p:cTn id="67" dur="500"/>
                                        <p:tgtEl>
                                          <p:spTgt spid="7475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4754">
                                            <p:txEl>
                                              <p:pRg st="13" end="13"/>
                                            </p:txEl>
                                          </p:spTgt>
                                        </p:tgtEl>
                                        <p:attrNameLst>
                                          <p:attrName>style.visibility</p:attrName>
                                        </p:attrNameLst>
                                      </p:cBhvr>
                                      <p:to>
                                        <p:strVal val="visible"/>
                                      </p:to>
                                    </p:set>
                                    <p:animEffect transition="in" filter="blinds(horizontal)">
                                      <p:cBhvr>
                                        <p:cTn id="72" dur="500"/>
                                        <p:tgtEl>
                                          <p:spTgt spid="7475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4754">
                                            <p:txEl>
                                              <p:pRg st="14" end="14"/>
                                            </p:txEl>
                                          </p:spTgt>
                                        </p:tgtEl>
                                        <p:attrNameLst>
                                          <p:attrName>style.visibility</p:attrName>
                                        </p:attrNameLst>
                                      </p:cBhvr>
                                      <p:to>
                                        <p:strVal val="visible"/>
                                      </p:to>
                                    </p:set>
                                    <p:animEffect transition="in" filter="blinds(horizontal)">
                                      <p:cBhvr>
                                        <p:cTn id="77" dur="500"/>
                                        <p:tgtEl>
                                          <p:spTgt spid="74754">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4754">
                                            <p:txEl>
                                              <p:pRg st="15" end="15"/>
                                            </p:txEl>
                                          </p:spTgt>
                                        </p:tgtEl>
                                        <p:attrNameLst>
                                          <p:attrName>style.visibility</p:attrName>
                                        </p:attrNameLst>
                                      </p:cBhvr>
                                      <p:to>
                                        <p:strVal val="visible"/>
                                      </p:to>
                                    </p:set>
                                    <p:animEffect transition="in" filter="blinds(horizontal)">
                                      <p:cBhvr>
                                        <p:cTn id="82" dur="500"/>
                                        <p:tgtEl>
                                          <p:spTgt spid="74754">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4754">
                                            <p:txEl>
                                              <p:pRg st="16" end="16"/>
                                            </p:txEl>
                                          </p:spTgt>
                                        </p:tgtEl>
                                        <p:attrNameLst>
                                          <p:attrName>style.visibility</p:attrName>
                                        </p:attrNameLst>
                                      </p:cBhvr>
                                      <p:to>
                                        <p:strVal val="visible"/>
                                      </p:to>
                                    </p:set>
                                    <p:animEffect transition="in" filter="blinds(horizontal)">
                                      <p:cBhvr>
                                        <p:cTn id="87" dur="500"/>
                                        <p:tgtEl>
                                          <p:spTgt spid="74754">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4754">
                                            <p:txEl>
                                              <p:pRg st="17" end="17"/>
                                            </p:txEl>
                                          </p:spTgt>
                                        </p:tgtEl>
                                        <p:attrNameLst>
                                          <p:attrName>style.visibility</p:attrName>
                                        </p:attrNameLst>
                                      </p:cBhvr>
                                      <p:to>
                                        <p:strVal val="visible"/>
                                      </p:to>
                                    </p:set>
                                    <p:animEffect transition="in" filter="blinds(horizontal)">
                                      <p:cBhvr>
                                        <p:cTn id="92" dur="500"/>
                                        <p:tgtEl>
                                          <p:spTgt spid="7475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684213" y="1484313"/>
            <a:ext cx="8064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宋体" panose="02010600030101010101" pitchFamily="2" charset="-122"/>
              </a:rPr>
              <a:t>    </a:t>
            </a:r>
            <a:r>
              <a:rPr kumimoji="1" lang="zh-CN" altLang="en-US" sz="2800" b="1">
                <a:latin typeface="宋体" panose="02010600030101010101" pitchFamily="2" charset="-122"/>
              </a:rPr>
              <a:t>设</a:t>
            </a:r>
            <a:r>
              <a:rPr kumimoji="1" lang="en-US" altLang="zh-CN" sz="2800" b="1" i="1">
                <a:latin typeface="Times New Roman" panose="02020603050405020304" pitchFamily="18" charset="0"/>
              </a:rPr>
              <a:t>T</a:t>
            </a:r>
            <a:r>
              <a:rPr kumimoji="1" lang="en-US" altLang="zh-CN" sz="2800" b="1">
                <a:latin typeface="宋体" panose="02010600030101010101" pitchFamily="2" charset="-122"/>
              </a:rPr>
              <a:t>(</a:t>
            </a:r>
            <a:r>
              <a:rPr kumimoji="1" lang="en-US" altLang="zh-CN" sz="2800" b="1" i="1">
                <a:latin typeface="Times New Roman" panose="02020603050405020304" pitchFamily="18" charset="0"/>
              </a:rPr>
              <a:t>k</a:t>
            </a:r>
            <a:r>
              <a:rPr kumimoji="1" lang="en-US" altLang="zh-CN" sz="2800" b="1">
                <a:latin typeface="宋体" panose="02010600030101010101" pitchFamily="2" charset="-122"/>
              </a:rPr>
              <a:t>)</a:t>
            </a:r>
            <a:r>
              <a:rPr kumimoji="1" lang="zh-CN" altLang="en-US" sz="2800" b="1">
                <a:latin typeface="宋体" panose="02010600030101010101" pitchFamily="2" charset="-122"/>
              </a:rPr>
              <a:t>是覆盖一个</a:t>
            </a:r>
            <a:r>
              <a:rPr kumimoji="1" lang="en-US" altLang="zh-CN" sz="2800" b="1">
                <a:latin typeface="Times New Roman" panose="02020603050405020304" pitchFamily="18" charset="0"/>
              </a:rPr>
              <a:t>2</a:t>
            </a:r>
            <a:r>
              <a:rPr kumimoji="1" lang="en-US" altLang="zh-CN" sz="2800" b="1" i="1" baseline="30000">
                <a:latin typeface="Times New Roman" panose="02020603050405020304" pitchFamily="18" charset="0"/>
              </a:rPr>
              <a:t>k</a:t>
            </a:r>
            <a:r>
              <a:rPr kumimoji="1" lang="en-US" altLang="zh-CN" sz="2800" b="1">
                <a:latin typeface="宋体" panose="02010600030101010101" pitchFamily="2" charset="-122"/>
              </a:rPr>
              <a:t>×</a:t>
            </a:r>
            <a:r>
              <a:rPr kumimoji="1" lang="en-US" altLang="zh-CN" sz="2800" b="1">
                <a:latin typeface="Times New Roman" panose="02020603050405020304" pitchFamily="18" charset="0"/>
              </a:rPr>
              <a:t>2</a:t>
            </a:r>
            <a:r>
              <a:rPr kumimoji="1" lang="en-US" altLang="zh-CN" sz="2800" b="1" i="1" baseline="30000">
                <a:latin typeface="Times New Roman" panose="02020603050405020304" pitchFamily="18" charset="0"/>
              </a:rPr>
              <a:t>k</a:t>
            </a:r>
            <a:r>
              <a:rPr kumimoji="1" lang="zh-CN" altLang="en-US" sz="2800" b="1">
                <a:latin typeface="宋体" panose="02010600030101010101" pitchFamily="2" charset="-122"/>
              </a:rPr>
              <a:t>棋盘所需时间，从算法的划分策略可知，</a:t>
            </a:r>
            <a:r>
              <a:rPr kumimoji="1" lang="en-US" altLang="zh-CN" sz="2800" b="1" i="1">
                <a:latin typeface="Times New Roman" panose="02020603050405020304" pitchFamily="18" charset="0"/>
              </a:rPr>
              <a:t>T</a:t>
            </a:r>
            <a:r>
              <a:rPr kumimoji="1" lang="en-US" altLang="zh-CN" sz="2800" b="1">
                <a:latin typeface="宋体" panose="02010600030101010101" pitchFamily="2" charset="-122"/>
              </a:rPr>
              <a:t>(</a:t>
            </a:r>
            <a:r>
              <a:rPr kumimoji="1" lang="en-US" altLang="zh-CN" sz="2800" b="1" i="1">
                <a:latin typeface="Times New Roman" panose="02020603050405020304" pitchFamily="18" charset="0"/>
              </a:rPr>
              <a:t>k</a:t>
            </a:r>
            <a:r>
              <a:rPr kumimoji="1" lang="en-US" altLang="zh-CN" sz="2800" b="1">
                <a:latin typeface="宋体" panose="02010600030101010101" pitchFamily="2" charset="-122"/>
              </a:rPr>
              <a:t>)</a:t>
            </a:r>
            <a:r>
              <a:rPr kumimoji="1" lang="zh-CN" altLang="en-US" sz="2800" b="1">
                <a:latin typeface="宋体" panose="02010600030101010101" pitchFamily="2" charset="-122"/>
              </a:rPr>
              <a:t>满足如下递推式：</a:t>
            </a:r>
            <a:r>
              <a:rPr kumimoji="1" lang="zh-CN" altLang="en-US" sz="2800" b="1">
                <a:latin typeface="Times New Roman" panose="02020603050405020304" pitchFamily="18" charset="0"/>
              </a:rPr>
              <a:t> </a:t>
            </a:r>
            <a:endParaRPr kumimoji="1" lang="zh-CN" altLang="en-US" sz="2800" b="1">
              <a:latin typeface="Times New Roman" panose="02020603050405020304" pitchFamily="18" charset="0"/>
            </a:endParaRPr>
          </a:p>
        </p:txBody>
      </p:sp>
      <p:graphicFrame>
        <p:nvGraphicFramePr>
          <p:cNvPr id="75779" name="Object 3"/>
          <p:cNvGraphicFramePr>
            <a:graphicFrameLocks noChangeAspect="1"/>
          </p:cNvGraphicFramePr>
          <p:nvPr/>
        </p:nvGraphicFramePr>
        <p:xfrm>
          <a:off x="1619250" y="2565400"/>
          <a:ext cx="4608513" cy="1009650"/>
        </p:xfrm>
        <a:graphic>
          <a:graphicData uri="http://schemas.openxmlformats.org/presentationml/2006/ole">
            <mc:AlternateContent xmlns:mc="http://schemas.openxmlformats.org/markup-compatibility/2006">
              <mc:Choice xmlns:v="urn:schemas-microsoft-com:vml" Requires="v">
                <p:oleObj spid="_x0000_s75826" name="Equation" r:id="rId1" imgW="1917700" imgH="457200" progId="Equation.3">
                  <p:embed/>
                </p:oleObj>
              </mc:Choice>
              <mc:Fallback>
                <p:oleObj name="Equation" r:id="rId1" imgW="1917700" imgH="4572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565400"/>
                        <a:ext cx="46085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0" name="Text Box 4"/>
          <p:cNvSpPr txBox="1">
            <a:spLocks noChangeArrowheads="1"/>
          </p:cNvSpPr>
          <p:nvPr/>
        </p:nvSpPr>
        <p:spPr bwMode="auto">
          <a:xfrm>
            <a:off x="755650" y="3789363"/>
            <a:ext cx="79216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宋体" panose="02010600030101010101" pitchFamily="2" charset="-122"/>
              </a:rPr>
              <a:t>    </a:t>
            </a:r>
            <a:r>
              <a:rPr kumimoji="1" lang="zh-CN" altLang="en-US" sz="2800" b="1">
                <a:latin typeface="宋体" panose="02010600030101010101" pitchFamily="2" charset="-122"/>
              </a:rPr>
              <a:t>解此递推式可得</a:t>
            </a:r>
            <a:r>
              <a:rPr kumimoji="1" lang="en-US" altLang="zh-CN" sz="2800" b="1" i="1">
                <a:solidFill>
                  <a:srgbClr val="CC0099"/>
                </a:solidFill>
                <a:latin typeface="Times New Roman" panose="02020603050405020304" pitchFamily="18" charset="0"/>
              </a:rPr>
              <a:t>T</a:t>
            </a:r>
            <a:r>
              <a:rPr kumimoji="1" lang="en-US" altLang="zh-CN" sz="2800" b="1">
                <a:solidFill>
                  <a:srgbClr val="CC0099"/>
                </a:solidFill>
                <a:latin typeface="宋体" panose="02010600030101010101" pitchFamily="2" charset="-122"/>
              </a:rPr>
              <a:t>(</a:t>
            </a:r>
            <a:r>
              <a:rPr kumimoji="1" lang="en-US" altLang="zh-CN" sz="2800" b="1" i="1">
                <a:solidFill>
                  <a:srgbClr val="CC0099"/>
                </a:solidFill>
                <a:latin typeface="Times New Roman" panose="02020603050405020304" pitchFamily="18" charset="0"/>
              </a:rPr>
              <a:t>k</a:t>
            </a:r>
            <a:r>
              <a:rPr kumimoji="1" lang="en-US" altLang="zh-CN" sz="2800" b="1">
                <a:solidFill>
                  <a:srgbClr val="CC0099"/>
                </a:solidFill>
                <a:latin typeface="宋体" panose="02010600030101010101" pitchFamily="2" charset="-122"/>
              </a:rPr>
              <a:t>)</a:t>
            </a:r>
            <a:r>
              <a:rPr kumimoji="1" lang="en-US" altLang="zh-CN" sz="2800" b="1">
                <a:solidFill>
                  <a:srgbClr val="CC0099"/>
                </a:solidFill>
                <a:latin typeface="Times New Roman" panose="02020603050405020304" pitchFamily="18" charset="0"/>
              </a:rPr>
              <a:t>=</a:t>
            </a:r>
            <a:r>
              <a:rPr kumimoji="1" lang="en-US" altLang="zh-CN" sz="2800" b="1" i="1">
                <a:solidFill>
                  <a:srgbClr val="CC0099"/>
                </a:solidFill>
                <a:latin typeface="Times New Roman" panose="02020603050405020304" pitchFamily="18" charset="0"/>
              </a:rPr>
              <a:t>O</a:t>
            </a:r>
            <a:r>
              <a:rPr kumimoji="1" lang="en-US" altLang="zh-CN" sz="2800" b="1">
                <a:solidFill>
                  <a:srgbClr val="CC0099"/>
                </a:solidFill>
                <a:latin typeface="宋体" panose="02010600030101010101" pitchFamily="2" charset="-122"/>
              </a:rPr>
              <a:t>(</a:t>
            </a:r>
            <a:r>
              <a:rPr kumimoji="1" lang="en-US" altLang="zh-CN" sz="2800" b="1">
                <a:solidFill>
                  <a:srgbClr val="CC0099"/>
                </a:solidFill>
                <a:latin typeface="Times New Roman" panose="02020603050405020304" pitchFamily="18" charset="0"/>
              </a:rPr>
              <a:t>4</a:t>
            </a:r>
            <a:r>
              <a:rPr kumimoji="1" lang="en-US" altLang="zh-CN" sz="2800" b="1" i="1" baseline="30000">
                <a:solidFill>
                  <a:srgbClr val="CC0099"/>
                </a:solidFill>
                <a:latin typeface="Times New Roman" panose="02020603050405020304" pitchFamily="18" charset="0"/>
              </a:rPr>
              <a:t>k</a:t>
            </a:r>
            <a:r>
              <a:rPr kumimoji="1" lang="en-US" altLang="zh-CN" sz="2800" b="1">
                <a:solidFill>
                  <a:srgbClr val="CC0099"/>
                </a:solidFill>
                <a:latin typeface="宋体" panose="02010600030101010101" pitchFamily="2" charset="-122"/>
              </a:rPr>
              <a:t>)</a:t>
            </a:r>
            <a:r>
              <a:rPr kumimoji="1" lang="zh-CN" altLang="en-US" sz="2800" b="1">
                <a:latin typeface="宋体" panose="02010600030101010101" pitchFamily="2" charset="-122"/>
              </a:rPr>
              <a:t>。由于覆盖一个</a:t>
            </a:r>
            <a:r>
              <a:rPr kumimoji="1" lang="en-US" altLang="zh-CN" sz="2800" b="1">
                <a:latin typeface="Times New Roman" panose="02020603050405020304" pitchFamily="18" charset="0"/>
              </a:rPr>
              <a:t>2</a:t>
            </a:r>
            <a:r>
              <a:rPr kumimoji="1" lang="en-US" altLang="zh-CN" sz="2800" b="1" i="1" baseline="30000">
                <a:latin typeface="Times New Roman" panose="02020603050405020304" pitchFamily="18" charset="0"/>
              </a:rPr>
              <a:t>k</a:t>
            </a:r>
            <a:r>
              <a:rPr kumimoji="1" lang="en-US" altLang="zh-CN" sz="2800" b="1">
                <a:latin typeface="宋体" panose="02010600030101010101" pitchFamily="2" charset="-122"/>
              </a:rPr>
              <a:t>×</a:t>
            </a:r>
            <a:r>
              <a:rPr kumimoji="1" lang="en-US" altLang="zh-CN" sz="2800" b="1">
                <a:latin typeface="Times New Roman" panose="02020603050405020304" pitchFamily="18" charset="0"/>
              </a:rPr>
              <a:t>2</a:t>
            </a:r>
            <a:r>
              <a:rPr kumimoji="1" lang="en-US" altLang="zh-CN" sz="2800" b="1" i="1" baseline="30000">
                <a:latin typeface="Times New Roman" panose="02020603050405020304" pitchFamily="18" charset="0"/>
              </a:rPr>
              <a:t>k</a:t>
            </a:r>
            <a:r>
              <a:rPr kumimoji="1" lang="zh-CN" altLang="en-US" sz="2800" b="1">
                <a:latin typeface="宋体" panose="02010600030101010101" pitchFamily="2" charset="-122"/>
              </a:rPr>
              <a:t>棋盘所需的骨牌个数为</a:t>
            </a:r>
            <a:r>
              <a:rPr kumimoji="1" lang="en-US" altLang="zh-CN" sz="2800" b="1">
                <a:latin typeface="Times New Roman" panose="02020603050405020304" pitchFamily="18" charset="0"/>
              </a:rPr>
              <a:t>(4</a:t>
            </a:r>
            <a:r>
              <a:rPr kumimoji="1" lang="en-US" altLang="zh-CN" sz="2800" b="1" i="1" baseline="30000">
                <a:latin typeface="Times New Roman" panose="02020603050405020304" pitchFamily="18" charset="0"/>
              </a:rPr>
              <a:t>k</a:t>
            </a:r>
            <a:r>
              <a:rPr kumimoji="1" lang="en-US" altLang="zh-CN" sz="2800" b="1">
                <a:latin typeface="宋体" panose="02010600030101010101" pitchFamily="2" charset="-122"/>
              </a:rPr>
              <a:t>-</a:t>
            </a:r>
            <a:r>
              <a:rPr kumimoji="1" lang="en-US" altLang="zh-CN" sz="2800" b="1">
                <a:latin typeface="Times New Roman" panose="02020603050405020304" pitchFamily="18" charset="0"/>
              </a:rPr>
              <a:t>1)</a:t>
            </a:r>
            <a:r>
              <a:rPr kumimoji="1" lang="en-US" altLang="zh-CN" sz="2800" b="1">
                <a:latin typeface="宋体" panose="02010600030101010101" pitchFamily="2" charset="-122"/>
              </a:rPr>
              <a:t>/</a:t>
            </a:r>
            <a:r>
              <a:rPr kumimoji="1" lang="en-US" altLang="zh-CN" sz="2800" b="1">
                <a:latin typeface="Times New Roman" panose="02020603050405020304" pitchFamily="18" charset="0"/>
              </a:rPr>
              <a:t>3</a:t>
            </a:r>
            <a:r>
              <a:rPr kumimoji="1" lang="zh-CN" altLang="en-US" sz="2800" b="1">
                <a:latin typeface="宋体" panose="02010600030101010101" pitchFamily="2" charset="-122"/>
              </a:rPr>
              <a:t>，所以，算法是一个在渐进意义下的最优算法。</a:t>
            </a:r>
            <a:r>
              <a:rPr kumimoji="1" lang="zh-CN" altLang="en-US" sz="2800" b="1">
                <a:latin typeface="Times New Roman" panose="02020603050405020304" pitchFamily="18" charset="0"/>
              </a:rPr>
              <a:t> </a:t>
            </a:r>
            <a:endParaRPr kumimoji="1" lang="zh-CN" altLang="en-US" sz="2800" b="1">
              <a:latin typeface="Times New Roman" panose="02020603050405020304" pitchFamily="18" charset="0"/>
            </a:endParaRPr>
          </a:p>
        </p:txBody>
      </p:sp>
      <p:sp>
        <p:nvSpPr>
          <p:cNvPr id="7" name="Text Box 2"/>
          <p:cNvSpPr txBox="1">
            <a:spLocks noChangeArrowheads="1"/>
          </p:cNvSpPr>
          <p:nvPr/>
        </p:nvSpPr>
        <p:spPr bwMode="auto">
          <a:xfrm>
            <a:off x="2123728" y="184319"/>
            <a:ext cx="5328394"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eaLnBrk="1" hangingPunct="1">
              <a:spcBef>
                <a:spcPct val="50000"/>
              </a:spcBef>
              <a:defRPr kumimoji="1" sz="3600" b="1">
                <a:solidFill>
                  <a:srgbClr val="A50021"/>
                </a:solidFill>
                <a:latin typeface="黑体" panose="02010609060101010101" pitchFamily="49" charset="-122"/>
                <a:ea typeface="黑体" panose="02010609060101010101" pitchFamily="49"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lvl="0" algn="l"/>
            <a:r>
              <a:rPr lang="en-US" altLang="zh-CN" dirty="0" smtClean="0">
                <a:solidFill>
                  <a:schemeClr val="bg1"/>
                </a:solidFill>
                <a:sym typeface="+mn-ea"/>
              </a:rPr>
              <a:t>4.4.2棋盘覆盖问题 </a:t>
            </a:r>
            <a:endParaRPr lang="en-US" altLang="zh-CN" dirty="0" smtClean="0">
              <a:solidFill>
                <a:schemeClr val="bg1"/>
              </a:solidFill>
              <a:sym typeface="+mn-ea"/>
            </a:endParaRPr>
          </a:p>
        </p:txBody>
      </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192530" y="218440"/>
            <a:ext cx="721868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eaLnBrk="1" hangingPunct="1">
              <a:spcBef>
                <a:spcPct val="50000"/>
              </a:spcBef>
              <a:defRPr kumimoji="1" sz="3600" b="1">
                <a:solidFill>
                  <a:srgbClr val="A50021"/>
                </a:solidFill>
                <a:latin typeface="黑体" panose="02010609060101010101" pitchFamily="49" charset="-122"/>
                <a:ea typeface="黑体" panose="02010609060101010101" pitchFamily="49"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lvl="0" algn="l"/>
            <a:r>
              <a:rPr lang="en-US" altLang="zh-CN" dirty="0" smtClean="0">
                <a:solidFill>
                  <a:schemeClr val="bg1"/>
                </a:solidFill>
                <a:sym typeface="+mn-ea"/>
              </a:rPr>
              <a:t>4.5  几何问题中的分治法</a:t>
            </a:r>
            <a:endParaRPr lang="en-US" altLang="zh-CN" dirty="0" smtClean="0">
              <a:solidFill>
                <a:schemeClr val="bg1"/>
              </a:solidFill>
              <a:sym typeface="+mn-ea"/>
            </a:endParaRPr>
          </a:p>
        </p:txBody>
      </p:sp>
      <p:sp>
        <p:nvSpPr>
          <p:cNvPr id="75779" name="Text Box 3">
            <a:hlinkClick r:id="" action="ppaction://hlinkshowjump?jump=nextslide"/>
          </p:cNvPr>
          <p:cNvSpPr txBox="1">
            <a:spLocks noChangeArrowheads="1"/>
          </p:cNvSpPr>
          <p:nvPr/>
        </p:nvSpPr>
        <p:spPr bwMode="auto">
          <a:xfrm>
            <a:off x="1143000" y="2390775"/>
            <a:ext cx="7100888" cy="206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3200" b="1" dirty="0" smtClean="0">
                <a:latin typeface="Times New Roman" panose="02020603050405020304" pitchFamily="18" charset="0"/>
              </a:rPr>
              <a:t>4.5.1  </a:t>
            </a:r>
            <a:r>
              <a:rPr kumimoji="1" lang="zh-CN" altLang="en-US" sz="3200" b="1" dirty="0" smtClean="0">
                <a:latin typeface="宋体" panose="02010600030101010101" pitchFamily="2" charset="-122"/>
              </a:rPr>
              <a:t>最近对问题</a:t>
            </a:r>
            <a:endParaRPr kumimoji="1" lang="en-US" altLang="zh-CN" sz="3200" b="1" dirty="0" smtClean="0">
              <a:latin typeface="宋体" panose="02010600030101010101" pitchFamily="2" charset="-122"/>
            </a:endParaRPr>
          </a:p>
          <a:p>
            <a:pPr eaLnBrk="1" hangingPunct="1">
              <a:spcBef>
                <a:spcPct val="50000"/>
              </a:spcBef>
              <a:defRPr/>
            </a:pPr>
            <a:r>
              <a:rPr lang="en-US" altLang="zh-CN" sz="3200" b="1" dirty="0" smtClean="0">
                <a:solidFill>
                  <a:srgbClr val="CC0099"/>
                </a:solidFill>
                <a:effectLst>
                  <a:outerShdw blurRad="38100" dist="38100" dir="2700000" algn="tl">
                    <a:srgbClr val="000000"/>
                  </a:outerShdw>
                </a:effectLst>
                <a:latin typeface="Times New Roman" panose="02020603050405020304" pitchFamily="18" charset="0"/>
                <a:ea typeface="楷体_GB2312" pitchFamily="49" charset="-122"/>
              </a:rPr>
              <a:t>Finding the closest pair of points</a:t>
            </a:r>
            <a:r>
              <a:rPr kumimoji="1" lang="zh-CN" altLang="en-US" sz="3200" b="1" dirty="0" smtClean="0">
                <a:solidFill>
                  <a:srgbClr val="CC0099"/>
                </a:solidFill>
                <a:latin typeface="Times New Roman" panose="02020603050405020304" pitchFamily="18" charset="0"/>
              </a:rPr>
              <a:t> </a:t>
            </a:r>
            <a:endParaRPr kumimoji="1" lang="zh-CN" altLang="en-US" sz="3200" b="1" dirty="0" smtClean="0">
              <a:solidFill>
                <a:srgbClr val="CC0099"/>
              </a:solidFill>
              <a:latin typeface="Times New Roman" panose="02020603050405020304" pitchFamily="18" charset="0"/>
            </a:endParaRPr>
          </a:p>
          <a:p>
            <a:pPr eaLnBrk="1" hangingPunct="1">
              <a:spcBef>
                <a:spcPct val="50000"/>
              </a:spcBef>
              <a:defRPr/>
            </a:pPr>
            <a:r>
              <a:rPr kumimoji="1" lang="zh-CN" altLang="en-US" sz="3200" b="1" dirty="0" smtClean="0">
                <a:solidFill>
                  <a:srgbClr val="CC0099"/>
                </a:solidFill>
                <a:latin typeface="Times New Roman" panose="02020603050405020304" pitchFamily="18" charset="0"/>
              </a:rPr>
              <a:t> </a:t>
            </a:r>
            <a:endParaRPr kumimoji="1" lang="zh-CN" altLang="en-US" sz="3200" b="1" dirty="0" smtClean="0">
              <a:solidFill>
                <a:srgbClr val="CC0099"/>
              </a:solidFill>
              <a:latin typeface="Times New Roman" panose="02020603050405020304" pitchFamily="18" charset="0"/>
            </a:endParaRPr>
          </a:p>
        </p:txBody>
      </p:sp>
      <p:sp>
        <p:nvSpPr>
          <p:cNvPr id="84996" name="Text Box 4">
            <a:hlinkClick r:id="rId1" action="ppaction://hlinksldjump"/>
          </p:cNvPr>
          <p:cNvSpPr txBox="1">
            <a:spLocks noChangeArrowheads="1"/>
          </p:cNvSpPr>
          <p:nvPr/>
        </p:nvSpPr>
        <p:spPr bwMode="auto">
          <a:xfrm>
            <a:off x="1155700" y="4365625"/>
            <a:ext cx="4038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dirty="0" smtClean="0">
                <a:latin typeface="Times New Roman" panose="02020603050405020304" pitchFamily="18" charset="0"/>
                <a:ea typeface="黑体" panose="02010609060101010101" pitchFamily="49" charset="-122"/>
              </a:rPr>
              <a:t>4.5.2  </a:t>
            </a:r>
            <a:r>
              <a:rPr kumimoji="1" lang="zh-CN" altLang="en-US" sz="3200" b="1" dirty="0">
                <a:latin typeface="Times New Roman" panose="02020603050405020304" pitchFamily="18" charset="0"/>
                <a:ea typeface="黑体" panose="02010609060101010101" pitchFamily="49" charset="-122"/>
              </a:rPr>
              <a:t>凸包问题</a:t>
            </a:r>
            <a:endParaRPr kumimoji="1" lang="zh-CN" altLang="en-US" sz="3200" b="1" dirty="0">
              <a:latin typeface="Times New Roman" panose="02020603050405020304" pitchFamily="18" charset="0"/>
              <a:ea typeface="黑体" panose="02010609060101010101" pitchFamily="49" charset="-122"/>
            </a:endParaRPr>
          </a:p>
        </p:txBody>
      </p:sp>
      <p:sp>
        <p:nvSpPr>
          <p:cNvPr id="2" name="矩形 1"/>
          <p:cNvSpPr/>
          <p:nvPr/>
        </p:nvSpPr>
        <p:spPr>
          <a:xfrm>
            <a:off x="1192213" y="5300663"/>
            <a:ext cx="4398962" cy="585787"/>
          </a:xfrm>
          <a:prstGeom prst="rect">
            <a:avLst/>
          </a:prstGeom>
        </p:spPr>
        <p:txBody>
          <a:bodyPr wrap="none">
            <a:spAutoFit/>
          </a:bodyPr>
          <a:lstStyle/>
          <a:p>
            <a:pPr>
              <a:spcBef>
                <a:spcPct val="50000"/>
              </a:spcBef>
              <a:defRPr/>
            </a:pPr>
            <a:r>
              <a:rPr lang="en-US" altLang="zh-CN" sz="3200" b="1" dirty="0">
                <a:solidFill>
                  <a:srgbClr val="CC0099"/>
                </a:solidFill>
                <a:effectLst>
                  <a:outerShdw blurRad="38100" dist="38100" dir="2700000" algn="tl">
                    <a:srgbClr val="000000"/>
                  </a:outerShdw>
                </a:effectLst>
                <a:latin typeface="Times New Roman" panose="02020603050405020304" pitchFamily="18" charset="0"/>
                <a:ea typeface="楷体_GB2312" pitchFamily="49" charset="-122"/>
              </a:rPr>
              <a:t>Finding the convex hull</a:t>
            </a:r>
            <a:r>
              <a:rPr lang="zh-CN" altLang="en-US" sz="3200" b="1" dirty="0">
                <a:solidFill>
                  <a:srgbClr val="CC0099"/>
                </a:solidFill>
                <a:effectLst>
                  <a:outerShdw blurRad="38100" dist="38100" dir="2700000" algn="tl">
                    <a:srgbClr val="000000"/>
                  </a:outerShdw>
                </a:effectLst>
                <a:latin typeface="Times New Roman" panose="02020603050405020304" pitchFamily="18" charset="0"/>
                <a:ea typeface="楷体_GB2312" pitchFamily="49" charset="-122"/>
              </a:rPr>
              <a:t> </a:t>
            </a:r>
            <a:endParaRPr lang="zh-CN" altLang="en-US" sz="3200" b="1" dirty="0">
              <a:solidFill>
                <a:srgbClr val="CC0099"/>
              </a:solidFill>
              <a:effectLst>
                <a:outerShdw blurRad="38100" dist="38100" dir="2700000" algn="tl">
                  <a:srgbClr val="000000"/>
                </a:outerShdw>
              </a:effectLst>
              <a:latin typeface="Times New Roman" panose="02020603050405020304" pitchFamily="18" charset="0"/>
              <a:ea typeface="楷体_GB2312" pitchFamily="49" charset="-122"/>
            </a:endParaRPr>
          </a:p>
        </p:txBody>
      </p:sp>
    </p:spTree>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5"/>
          <p:cNvSpPr txBox="1">
            <a:spLocks noChangeArrowheads="1"/>
          </p:cNvSpPr>
          <p:nvPr/>
        </p:nvSpPr>
        <p:spPr bwMode="auto">
          <a:xfrm>
            <a:off x="674688" y="1484313"/>
            <a:ext cx="7991475"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en-US" altLang="zh-CN" sz="2800" b="1" dirty="0">
                <a:latin typeface="Times New Roman" panose="02020603050405020304" pitchFamily="18" charset="0"/>
              </a:rPr>
              <a:t>        </a:t>
            </a:r>
            <a:r>
              <a:rPr kumimoji="1" lang="zh-CN" altLang="en-US" sz="2800" b="1" dirty="0">
                <a:latin typeface="Times New Roman" panose="02020603050405020304" pitchFamily="18" charset="0"/>
              </a:rPr>
              <a:t>设</a:t>
            </a:r>
            <a:r>
              <a:rPr kumimoji="1" lang="en-US" altLang="zh-CN" sz="2800" b="1" i="1" dirty="0">
                <a:latin typeface="Times New Roman" panose="02020603050405020304" pitchFamily="18" charset="0"/>
              </a:rPr>
              <a:t>p</a:t>
            </a:r>
            <a:r>
              <a:rPr kumimoji="1" lang="en-US" altLang="zh-CN" sz="2800" b="1" baseline="-30000" dirty="0">
                <a:latin typeface="Times New Roman" panose="02020603050405020304" pitchFamily="18" charset="0"/>
              </a:rPr>
              <a:t>1</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x</a:t>
            </a:r>
            <a:r>
              <a:rPr kumimoji="1" lang="en-US" altLang="zh-CN" sz="2800" b="1" baseline="-30000" dirty="0">
                <a:latin typeface="Times New Roman" panose="02020603050405020304" pitchFamily="18" charset="0"/>
              </a:rPr>
              <a:t>1</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y</a:t>
            </a:r>
            <a:r>
              <a:rPr kumimoji="1" lang="en-US" altLang="zh-CN" sz="2800" b="1" baseline="-30000" dirty="0">
                <a:latin typeface="Times New Roman" panose="02020603050405020304" pitchFamily="18" charset="0"/>
              </a:rPr>
              <a:t>1</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p</a:t>
            </a:r>
            <a:r>
              <a:rPr kumimoji="1" lang="en-US" altLang="zh-CN" sz="2800" b="1" baseline="-30000" dirty="0">
                <a:latin typeface="Times New Roman" panose="02020603050405020304" pitchFamily="18" charset="0"/>
              </a:rPr>
              <a:t>2</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x</a:t>
            </a:r>
            <a:r>
              <a:rPr kumimoji="1" lang="en-US" altLang="zh-CN" sz="2800" b="1" baseline="-30000" dirty="0">
                <a:latin typeface="Times New Roman" panose="02020603050405020304" pitchFamily="18" charset="0"/>
              </a:rPr>
              <a:t>2</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y</a:t>
            </a:r>
            <a:r>
              <a:rPr kumimoji="1" lang="en-US" altLang="zh-CN" sz="2800" b="1" baseline="-30000" dirty="0">
                <a:latin typeface="Times New Roman" panose="02020603050405020304" pitchFamily="18" charset="0"/>
              </a:rPr>
              <a:t>2</a:t>
            </a:r>
            <a:r>
              <a:rPr kumimoji="1" lang="en-US" altLang="zh-CN" sz="2800" b="1" dirty="0">
                <a:latin typeface="Times New Roman" panose="02020603050405020304" pitchFamily="18" charset="0"/>
              </a:rPr>
              <a:t>), …, </a:t>
            </a:r>
            <a:r>
              <a:rPr kumimoji="1" lang="en-US" altLang="zh-CN" sz="2800" b="1" i="1" dirty="0" err="1">
                <a:latin typeface="Times New Roman" panose="02020603050405020304" pitchFamily="18" charset="0"/>
              </a:rPr>
              <a:t>p</a:t>
            </a:r>
            <a:r>
              <a:rPr kumimoji="1" lang="en-US" altLang="zh-CN" sz="2800" b="1" i="1" baseline="-30000" dirty="0" err="1">
                <a:latin typeface="Times New Roman" panose="02020603050405020304" pitchFamily="18" charset="0"/>
              </a:rPr>
              <a:t>n</a:t>
            </a:r>
            <a:r>
              <a:rPr kumimoji="1" lang="en-US" altLang="zh-CN" sz="2800" b="1" dirty="0">
                <a:latin typeface="Times New Roman" panose="02020603050405020304" pitchFamily="18" charset="0"/>
              </a:rPr>
              <a:t>=(</a:t>
            </a:r>
            <a:r>
              <a:rPr kumimoji="1" lang="en-US" altLang="zh-CN" sz="2800" b="1" i="1" dirty="0" err="1">
                <a:latin typeface="Times New Roman" panose="02020603050405020304" pitchFamily="18" charset="0"/>
              </a:rPr>
              <a:t>x</a:t>
            </a:r>
            <a:r>
              <a:rPr kumimoji="1" lang="en-US" altLang="zh-CN" sz="2800" b="1" i="1" baseline="-30000" dirty="0" err="1">
                <a:latin typeface="Times New Roman" panose="02020603050405020304" pitchFamily="18" charset="0"/>
              </a:rPr>
              <a:t>n</a:t>
            </a:r>
            <a:r>
              <a:rPr kumimoji="1" lang="en-US" altLang="zh-CN" sz="2800" b="1" dirty="0">
                <a:latin typeface="Times New Roman" panose="02020603050405020304" pitchFamily="18" charset="0"/>
              </a:rPr>
              <a:t>, </a:t>
            </a:r>
            <a:r>
              <a:rPr kumimoji="1" lang="en-US" altLang="zh-CN" sz="2800" b="1" i="1" dirty="0" err="1">
                <a:latin typeface="Times New Roman" panose="02020603050405020304" pitchFamily="18" charset="0"/>
              </a:rPr>
              <a:t>y</a:t>
            </a:r>
            <a:r>
              <a:rPr kumimoji="1" lang="en-US" altLang="zh-CN" sz="2800" b="1" i="1" baseline="-30000" dirty="0" err="1">
                <a:latin typeface="Times New Roman" panose="02020603050405020304" pitchFamily="18" charset="0"/>
              </a:rPr>
              <a:t>n</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rPr>
              <a:t>是平面上</a:t>
            </a:r>
            <a:r>
              <a:rPr kumimoji="1" lang="en-US" altLang="zh-CN" sz="2800" b="1" i="1" dirty="0">
                <a:latin typeface="Times New Roman" panose="02020603050405020304" pitchFamily="18" charset="0"/>
              </a:rPr>
              <a:t>n</a:t>
            </a:r>
            <a:r>
              <a:rPr kumimoji="1" lang="zh-CN" altLang="en-US" sz="2800" b="1" dirty="0">
                <a:latin typeface="Times New Roman" panose="02020603050405020304" pitchFamily="18" charset="0"/>
              </a:rPr>
              <a:t>个点构成的</a:t>
            </a:r>
            <a:r>
              <a:rPr kumimoji="1" lang="zh-CN" altLang="en-US" sz="2800" b="1" dirty="0" smtClean="0">
                <a:latin typeface="Times New Roman" panose="02020603050405020304" pitchFamily="18" charset="0"/>
              </a:rPr>
              <a:t>集合</a:t>
            </a:r>
            <a:r>
              <a:rPr kumimoji="1" lang="en-US" altLang="zh-CN" sz="2800" b="1" dirty="0" smtClean="0">
                <a:latin typeface="Times New Roman" panose="02020603050405020304" pitchFamily="18" charset="0"/>
              </a:rPr>
              <a:t>S</a:t>
            </a:r>
            <a:r>
              <a:rPr kumimoji="1" lang="zh-CN" altLang="en-US" sz="2800" b="1" dirty="0" smtClean="0">
                <a:latin typeface="Times New Roman" panose="02020603050405020304" pitchFamily="18" charset="0"/>
              </a:rPr>
              <a:t>，</a:t>
            </a:r>
            <a:r>
              <a:rPr kumimoji="1" lang="zh-CN" altLang="en-US" sz="2800" b="1" dirty="0">
                <a:latin typeface="Times New Roman" panose="02020603050405020304" pitchFamily="18" charset="0"/>
              </a:rPr>
              <a:t>最近对问题就是找出</a:t>
            </a:r>
            <a:r>
              <a:rPr kumimoji="1" lang="zh-CN" altLang="en-US" sz="2800" b="1" dirty="0" smtClean="0">
                <a:latin typeface="Times New Roman" panose="02020603050405020304" pitchFamily="18" charset="0"/>
              </a:rPr>
              <a:t>集合</a:t>
            </a:r>
            <a:r>
              <a:rPr kumimoji="1" lang="en-US" altLang="zh-CN" sz="2800" b="1" dirty="0" smtClean="0">
                <a:latin typeface="Times New Roman" panose="02020603050405020304" pitchFamily="18" charset="0"/>
              </a:rPr>
              <a:t>S</a:t>
            </a:r>
            <a:r>
              <a:rPr kumimoji="1" lang="zh-CN" altLang="en-US" sz="2800" b="1" dirty="0" smtClean="0">
                <a:latin typeface="Times New Roman" panose="02020603050405020304" pitchFamily="18" charset="0"/>
              </a:rPr>
              <a:t>中距离</a:t>
            </a:r>
            <a:r>
              <a:rPr kumimoji="1" lang="zh-CN" altLang="en-US" sz="2800" b="1" dirty="0">
                <a:latin typeface="Times New Roman" panose="02020603050405020304" pitchFamily="18" charset="0"/>
              </a:rPr>
              <a:t>最近的点对。</a:t>
            </a:r>
            <a:endParaRPr kumimoji="1" lang="zh-CN" altLang="en-US" sz="2800" b="1" dirty="0">
              <a:latin typeface="Times New Roman" panose="02020603050405020304" pitchFamily="18" charset="0"/>
            </a:endParaRPr>
          </a:p>
          <a:p>
            <a:pPr algn="just" eaLnBrk="1" hangingPunct="1">
              <a:lnSpc>
                <a:spcPct val="120000"/>
              </a:lnSpc>
            </a:pPr>
            <a:r>
              <a:rPr kumimoji="1" lang="zh-CN" altLang="en-US" sz="2800" b="1" dirty="0">
                <a:latin typeface="Times New Roman" panose="02020603050405020304" pitchFamily="18" charset="0"/>
              </a:rPr>
              <a:t>        严格地讲，最接近点对可能多于一对，简单起见，只找出其中的一对作为问题的解。</a:t>
            </a:r>
            <a:r>
              <a:rPr kumimoji="1" lang="zh-CN" altLang="en-US" sz="2800" b="1" dirty="0">
                <a:latin typeface="宋体" panose="02010600030101010101" pitchFamily="2" charset="-122"/>
              </a:rPr>
              <a:t>    </a:t>
            </a:r>
            <a:endParaRPr kumimoji="1" lang="zh-CN" altLang="en-US" sz="2800" b="1" dirty="0">
              <a:latin typeface="Times New Roman" panose="02020603050405020304" pitchFamily="18" charset="0"/>
            </a:endParaRPr>
          </a:p>
        </p:txBody>
      </p:sp>
      <p:grpSp>
        <p:nvGrpSpPr>
          <p:cNvPr id="88067" name="Group 2"/>
          <p:cNvGrpSpPr/>
          <p:nvPr/>
        </p:nvGrpSpPr>
        <p:grpSpPr bwMode="auto">
          <a:xfrm>
            <a:off x="842963" y="5246688"/>
            <a:ext cx="7616825" cy="1174750"/>
            <a:chOff x="249" y="2704"/>
            <a:chExt cx="4037" cy="740"/>
          </a:xfrm>
        </p:grpSpPr>
        <p:pic>
          <p:nvPicPr>
            <p:cNvPr id="8807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9" y="2704"/>
              <a:ext cx="1452" cy="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4" name="Text Box 4"/>
            <p:cNvSpPr txBox="1">
              <a:spLocks noChangeArrowheads="1"/>
            </p:cNvSpPr>
            <p:nvPr/>
          </p:nvSpPr>
          <p:spPr bwMode="auto">
            <a:xfrm>
              <a:off x="1746" y="2885"/>
              <a:ext cx="254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indent="0" eaLnBrk="1" hangingPunct="1">
                <a:spcBef>
                  <a:spcPct val="50000"/>
                </a:spcBef>
                <a:defRPr/>
              </a:pPr>
              <a:r>
                <a:rPr lang="zh-CN" altLang="en-US" sz="3200" b="1" i="1" dirty="0" smtClean="0">
                  <a:solidFill>
                    <a:srgbClr val="3907F1"/>
                  </a:solidFill>
                  <a:effectLst>
                    <a:outerShdw blurRad="38100" dist="38100" dir="2700000" algn="tl">
                      <a:srgbClr val="C0C0C0"/>
                    </a:outerShdw>
                  </a:effectLst>
                  <a:latin typeface="Times New Roman" panose="02020603050405020304" pitchFamily="18" charset="0"/>
                  <a:sym typeface="Symbol" panose="05050102010706020507" pitchFamily="18" charset="2"/>
                </a:rPr>
                <a:t>能否达到</a:t>
              </a:r>
              <a:r>
                <a:rPr lang="en-US" altLang="zh-CN" sz="3200" b="1" i="1" dirty="0" smtClean="0">
                  <a:solidFill>
                    <a:srgbClr val="3907F1"/>
                  </a:solidFill>
                  <a:effectLst>
                    <a:outerShdw blurRad="38100" dist="38100" dir="2700000" algn="tl">
                      <a:srgbClr val="C0C0C0"/>
                    </a:outerShdw>
                  </a:effectLst>
                  <a:latin typeface="Times New Roman" panose="02020603050405020304" pitchFamily="18" charset="0"/>
                  <a:sym typeface="Symbol" panose="05050102010706020507" pitchFamily="18" charset="2"/>
                </a:rPr>
                <a:t>T(n) = O(</a:t>
              </a:r>
              <a:r>
                <a:rPr lang="en-US" altLang="zh-CN" sz="3200" b="1" i="1" dirty="0" err="1" smtClean="0">
                  <a:solidFill>
                    <a:srgbClr val="3907F1"/>
                  </a:solidFill>
                  <a:effectLst>
                    <a:outerShdw blurRad="38100" dist="38100" dir="2700000" algn="tl">
                      <a:srgbClr val="C0C0C0"/>
                    </a:outerShdw>
                  </a:effectLst>
                  <a:latin typeface="Times New Roman" panose="02020603050405020304" pitchFamily="18" charset="0"/>
                  <a:sym typeface="Symbol" panose="05050102010706020507" pitchFamily="18" charset="2"/>
                </a:rPr>
                <a:t>n</a:t>
              </a:r>
              <a:r>
                <a:rPr lang="en-US" altLang="zh-CN" sz="3200" b="1" dirty="0" err="1" smtClean="0">
                  <a:solidFill>
                    <a:srgbClr val="3907F1"/>
                  </a:solidFill>
                  <a:effectLst>
                    <a:outerShdw blurRad="38100" dist="38100" dir="2700000" algn="tl">
                      <a:srgbClr val="C0C0C0"/>
                    </a:outerShdw>
                  </a:effectLst>
                  <a:latin typeface="Times New Roman" panose="02020603050405020304" pitchFamily="18" charset="0"/>
                  <a:sym typeface="Symbol" panose="05050102010706020507" pitchFamily="18" charset="2"/>
                </a:rPr>
                <a:t>log</a:t>
              </a:r>
              <a:r>
                <a:rPr lang="en-US" altLang="zh-CN" sz="3200" b="1" i="1" dirty="0" err="1" smtClean="0">
                  <a:solidFill>
                    <a:srgbClr val="3907F1"/>
                  </a:solidFill>
                  <a:effectLst>
                    <a:outerShdw blurRad="38100" dist="38100" dir="2700000" algn="tl">
                      <a:srgbClr val="C0C0C0"/>
                    </a:outerShdw>
                  </a:effectLst>
                  <a:latin typeface="Times New Roman" panose="02020603050405020304" pitchFamily="18" charset="0"/>
                  <a:sym typeface="Symbol" panose="05050102010706020507" pitchFamily="18" charset="2"/>
                </a:rPr>
                <a:t>n</a:t>
              </a:r>
              <a:r>
                <a:rPr lang="en-US" altLang="zh-CN" sz="3200" b="1" i="1" dirty="0" smtClean="0">
                  <a:solidFill>
                    <a:srgbClr val="3907F1"/>
                  </a:solidFill>
                  <a:effectLst>
                    <a:outerShdw blurRad="38100" dist="38100" dir="2700000" algn="tl">
                      <a:srgbClr val="C0C0C0"/>
                    </a:outerShdw>
                  </a:effectLst>
                  <a:latin typeface="Times New Roman" panose="02020603050405020304" pitchFamily="18" charset="0"/>
                  <a:sym typeface="Symbol" panose="05050102010706020507" pitchFamily="18" charset="2"/>
                </a:rPr>
                <a:t>)</a:t>
              </a:r>
              <a:r>
                <a:rPr lang="zh-CN" altLang="en-US" sz="3200" b="1" i="1" dirty="0" smtClean="0">
                  <a:solidFill>
                    <a:srgbClr val="3907F1"/>
                  </a:solidFill>
                  <a:effectLst>
                    <a:outerShdw blurRad="38100" dist="38100" dir="2700000" algn="tl">
                      <a:srgbClr val="C0C0C0"/>
                    </a:outerShdw>
                  </a:effectLst>
                  <a:latin typeface="Times New Roman" panose="02020603050405020304" pitchFamily="18" charset="0"/>
                </a:rPr>
                <a:t>？</a:t>
              </a:r>
              <a:endParaRPr lang="zh-CN" altLang="en-US" sz="4000" b="1" dirty="0" smtClean="0">
                <a:solidFill>
                  <a:srgbClr val="000099"/>
                </a:solidFill>
              </a:endParaRPr>
            </a:p>
          </p:txBody>
        </p:sp>
      </p:grpSp>
      <p:sp>
        <p:nvSpPr>
          <p:cNvPr id="7" name="Rectangle 4"/>
          <p:cNvSpPr txBox="1">
            <a:spLocks noChangeArrowheads="1"/>
          </p:cNvSpPr>
          <p:nvPr/>
        </p:nvSpPr>
        <p:spPr bwMode="auto">
          <a:xfrm>
            <a:off x="763761" y="155679"/>
            <a:ext cx="7902401"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eaLnBrk="1" hangingPunct="1">
              <a:spcBef>
                <a:spcPct val="50000"/>
              </a:spcBef>
              <a:defRPr kumimoji="1" sz="3600" b="1">
                <a:solidFill>
                  <a:srgbClr val="A50021"/>
                </a:solidFill>
                <a:latin typeface="黑体" panose="02010609060101010101" pitchFamily="49" charset="-122"/>
                <a:ea typeface="黑体" panose="02010609060101010101" pitchFamily="49"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lvl="0" algn="ctr"/>
            <a:r>
              <a:rPr lang="en-US" altLang="zh-CN" dirty="0" smtClean="0">
                <a:solidFill>
                  <a:schemeClr val="bg1"/>
                </a:solidFill>
                <a:sym typeface="+mn-ea"/>
              </a:rPr>
              <a:t>4.5.1最近对问题</a:t>
            </a:r>
            <a:endParaRPr lang="en-US" altLang="zh-CN" dirty="0" smtClean="0">
              <a:solidFill>
                <a:schemeClr val="bg1"/>
              </a:solidFill>
              <a:sym typeface="+mn-ea"/>
            </a:endParaRPr>
          </a:p>
        </p:txBody>
      </p:sp>
      <p:sp>
        <p:nvSpPr>
          <p:cNvPr id="9" name="Text Box 4"/>
          <p:cNvSpPr txBox="1">
            <a:spLocks noChangeArrowheads="1"/>
          </p:cNvSpPr>
          <p:nvPr/>
        </p:nvSpPr>
        <p:spPr bwMode="auto">
          <a:xfrm>
            <a:off x="842963" y="4292600"/>
            <a:ext cx="4119562" cy="70802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kumimoji="1" lang="zh-CN" altLang="en-US" sz="4000" b="1" dirty="0">
                <a:solidFill>
                  <a:srgbClr val="CC0099"/>
                </a:solidFill>
                <a:effectLst>
                  <a:outerShdw blurRad="38100" dist="38100" dir="2700000" algn="tl">
                    <a:srgbClr val="C0C0C0"/>
                  </a:outerShdw>
                </a:effectLst>
                <a:latin typeface="华文行楷" panose="02010800040101010101" pitchFamily="2" charset="-122"/>
              </a:rPr>
              <a:t>蛮力法</a:t>
            </a:r>
            <a:endParaRPr kumimoji="1" lang="zh-CN" altLang="en-US" sz="4000" b="1" dirty="0">
              <a:solidFill>
                <a:srgbClr val="CC0099"/>
              </a:solidFill>
              <a:effectLst>
                <a:outerShdw blurRad="38100" dist="38100" dir="2700000" algn="tl">
                  <a:srgbClr val="C0C0C0"/>
                </a:outerShdw>
              </a:effectLst>
              <a:latin typeface="华文行楷" panose="02010800040101010101" pitchFamily="2" charset="-122"/>
            </a:endParaRPr>
          </a:p>
        </p:txBody>
      </p:sp>
      <p:graphicFrame>
        <p:nvGraphicFramePr>
          <p:cNvPr id="88071" name="对象 1"/>
          <p:cNvGraphicFramePr>
            <a:graphicFrameLocks noChangeAspect="1"/>
          </p:cNvGraphicFramePr>
          <p:nvPr/>
        </p:nvGraphicFramePr>
        <p:xfrm>
          <a:off x="3851275" y="4371975"/>
          <a:ext cx="2016125" cy="646113"/>
        </p:xfrm>
        <a:graphic>
          <a:graphicData uri="http://schemas.openxmlformats.org/presentationml/2006/ole">
            <mc:AlternateContent xmlns:mc="http://schemas.openxmlformats.org/markup-compatibility/2006">
              <mc:Choice xmlns:v="urn:schemas-microsoft-com:vml" Requires="v">
                <p:oleObj spid="_x0000_s88116" name="公式" r:id="rId2" imgW="889000" imgH="228600" progId="Equation.3">
                  <p:embed/>
                </p:oleObj>
              </mc:Choice>
              <mc:Fallback>
                <p:oleObj name="公式" r:id="rId2" imgW="889000" imgH="228600" progId="Equation.3">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4371975"/>
                        <a:ext cx="2016125" cy="646113"/>
                      </a:xfrm>
                      <a:prstGeom prst="rect">
                        <a:avLst/>
                      </a:prstGeom>
                      <a:noFill/>
                      <a:ln w="9525">
                        <a:solidFill>
                          <a:srgbClr val="3907F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067"/>
                                        </p:tgtEl>
                                        <p:attrNameLst>
                                          <p:attrName>style.visibility</p:attrName>
                                        </p:attrNameLst>
                                      </p:cBhvr>
                                      <p:to>
                                        <p:strVal val="visible"/>
                                      </p:to>
                                    </p:set>
                                    <p:animEffect transition="in" filter="blinds(horizontal)">
                                      <p:cBhvr>
                                        <p:cTn id="7" dur="500"/>
                                        <p:tgtEl>
                                          <p:spTgt spid="88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3"/>
          <p:cNvSpPr txBox="1">
            <a:spLocks noChangeArrowheads="1"/>
          </p:cNvSpPr>
          <p:nvPr/>
        </p:nvSpPr>
        <p:spPr bwMode="auto">
          <a:xfrm>
            <a:off x="112713" y="1052830"/>
            <a:ext cx="5329237"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800" b="1">
                <a:latin typeface="Times New Roman" panose="02020603050405020304" pitchFamily="18" charset="0"/>
              </a:rPr>
              <a:t>最近对问题的分治策略是：</a:t>
            </a:r>
            <a:endParaRPr kumimoji="1" lang="zh-CN" altLang="en-US" sz="2800" b="1">
              <a:latin typeface="Times New Roman" panose="02020603050405020304" pitchFamily="18" charset="0"/>
            </a:endParaRPr>
          </a:p>
        </p:txBody>
      </p:sp>
      <p:sp>
        <p:nvSpPr>
          <p:cNvPr id="89091" name="Text Box 4"/>
          <p:cNvSpPr txBox="1">
            <a:spLocks noChangeArrowheads="1"/>
          </p:cNvSpPr>
          <p:nvPr/>
        </p:nvSpPr>
        <p:spPr bwMode="auto">
          <a:xfrm>
            <a:off x="251460" y="1740218"/>
            <a:ext cx="8353425" cy="738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400" b="1" dirty="0">
                <a:latin typeface="宋体" panose="02010600030101010101" pitchFamily="2" charset="-122"/>
              </a:rPr>
              <a:t>⑴</a:t>
            </a:r>
            <a:r>
              <a:rPr kumimoji="1" lang="zh-CN" altLang="en-US" sz="2400" b="1" dirty="0">
                <a:solidFill>
                  <a:srgbClr val="CC0099"/>
                </a:solidFill>
                <a:latin typeface="宋体" panose="02010600030101010101" pitchFamily="2" charset="-122"/>
              </a:rPr>
              <a:t>划分</a:t>
            </a:r>
            <a:r>
              <a:rPr kumimoji="1" lang="zh-CN" altLang="en-US" sz="2400" b="1" dirty="0">
                <a:latin typeface="宋体" panose="02010600030101010101" pitchFamily="2" charset="-122"/>
              </a:rPr>
              <a:t>：将</a:t>
            </a:r>
            <a:r>
              <a:rPr kumimoji="1" lang="zh-CN" altLang="en-US" sz="2400" b="1" dirty="0" smtClean="0">
                <a:latin typeface="宋体" panose="02010600030101010101" pitchFamily="2" charset="-122"/>
              </a:rPr>
              <a:t>集合</a:t>
            </a:r>
            <a:r>
              <a:rPr kumimoji="1" lang="en-US" altLang="zh-CN" sz="2400" b="1" dirty="0" smtClean="0">
                <a:latin typeface="宋体" panose="02010600030101010101" pitchFamily="2" charset="-122"/>
              </a:rPr>
              <a:t>S</a:t>
            </a:r>
            <a:r>
              <a:rPr kumimoji="1" lang="zh-CN" altLang="en-US" sz="2400" b="1" dirty="0" smtClean="0">
                <a:latin typeface="宋体" panose="02010600030101010101" pitchFamily="2" charset="-122"/>
              </a:rPr>
              <a:t>分成</a:t>
            </a:r>
            <a:r>
              <a:rPr kumimoji="1" lang="zh-CN" altLang="en-US" sz="2400" b="1" dirty="0">
                <a:latin typeface="宋体" panose="02010600030101010101" pitchFamily="2" charset="-122"/>
              </a:rPr>
              <a:t>两个</a:t>
            </a:r>
            <a:r>
              <a:rPr kumimoji="1" lang="zh-CN" altLang="en-US" sz="2400" b="1" dirty="0" smtClean="0">
                <a:latin typeface="宋体" panose="02010600030101010101" pitchFamily="2" charset="-122"/>
              </a:rPr>
              <a:t>子集</a:t>
            </a:r>
            <a:r>
              <a:rPr kumimoji="1" lang="en-US" altLang="zh-CN" sz="2400" b="1" dirty="0" smtClean="0">
                <a:latin typeface="宋体" panose="02010600030101010101" pitchFamily="2" charset="-122"/>
              </a:rPr>
              <a:t>S</a:t>
            </a:r>
            <a:r>
              <a:rPr kumimoji="1" lang="en-US" altLang="zh-CN" sz="2400" b="1" baseline="-25000" dirty="0" smtClean="0">
                <a:latin typeface="宋体" panose="02010600030101010101" pitchFamily="2" charset="-122"/>
              </a:rPr>
              <a:t>1</a:t>
            </a:r>
            <a:r>
              <a:rPr kumimoji="1" lang="zh-CN" altLang="en-US" sz="2400" b="1" dirty="0" smtClean="0">
                <a:latin typeface="宋体" panose="02010600030101010101" pitchFamily="2" charset="-122"/>
              </a:rPr>
              <a:t>和</a:t>
            </a:r>
            <a:r>
              <a:rPr kumimoji="1" lang="en-US" altLang="zh-CN" sz="2400" b="1" dirty="0" smtClean="0">
                <a:latin typeface="宋体" panose="02010600030101010101" pitchFamily="2" charset="-122"/>
              </a:rPr>
              <a:t>S</a:t>
            </a:r>
            <a:r>
              <a:rPr kumimoji="1" lang="en-US" altLang="zh-CN" sz="2400" b="1" baseline="-25000" dirty="0" smtClean="0">
                <a:latin typeface="宋体" panose="02010600030101010101" pitchFamily="2" charset="-122"/>
              </a:rPr>
              <a:t>2</a:t>
            </a:r>
            <a:r>
              <a:rPr kumimoji="1" lang="zh-CN" altLang="en-US" sz="2400" b="1" dirty="0">
                <a:latin typeface="宋体" panose="02010600030101010101" pitchFamily="2" charset="-122"/>
              </a:rPr>
              <a:t>，设</a:t>
            </a:r>
            <a:r>
              <a:rPr kumimoji="1" lang="zh-CN" altLang="en-US" sz="2400" b="1" dirty="0" smtClean="0">
                <a:latin typeface="宋体" panose="02010600030101010101" pitchFamily="2" charset="-122"/>
              </a:rPr>
              <a:t>集合</a:t>
            </a:r>
            <a:r>
              <a:rPr kumimoji="1" lang="en-US" altLang="zh-CN" sz="2400" b="1" dirty="0" smtClean="0">
                <a:latin typeface="宋体" panose="02010600030101010101" pitchFamily="2" charset="-122"/>
              </a:rPr>
              <a:t>S</a:t>
            </a:r>
            <a:r>
              <a:rPr kumimoji="1" lang="zh-CN" altLang="en-US" sz="2400" b="1" dirty="0" smtClean="0">
                <a:latin typeface="宋体" panose="02010600030101010101" pitchFamily="2" charset="-122"/>
              </a:rPr>
              <a:t>的</a:t>
            </a:r>
            <a:r>
              <a:rPr kumimoji="1" lang="zh-CN" altLang="en-US" sz="2400" b="1" dirty="0">
                <a:latin typeface="宋体" panose="02010600030101010101" pitchFamily="2" charset="-122"/>
              </a:rPr>
              <a:t>最近点对是</a:t>
            </a:r>
            <a:r>
              <a:rPr kumimoji="1" lang="en-US" altLang="zh-CN" sz="2400" b="1" i="1" dirty="0">
                <a:latin typeface="Times New Roman" panose="02020603050405020304" pitchFamily="18" charset="0"/>
              </a:rPr>
              <a:t>p</a:t>
            </a:r>
            <a:r>
              <a:rPr kumimoji="1" lang="en-US" altLang="zh-CN" sz="2400" b="1" i="1" baseline="-25000" dirty="0">
                <a:latin typeface="Times New Roman" panose="02020603050405020304" pitchFamily="18" charset="0"/>
              </a:rPr>
              <a:t>i</a:t>
            </a:r>
            <a:r>
              <a:rPr kumimoji="1" lang="zh-CN" altLang="en-US" sz="2400" b="1" dirty="0">
                <a:latin typeface="宋体" panose="02010600030101010101" pitchFamily="2" charset="-122"/>
              </a:rPr>
              <a:t>和</a:t>
            </a:r>
            <a:r>
              <a:rPr kumimoji="1" lang="en-US" altLang="zh-CN" sz="2400" b="1" i="1" dirty="0" err="1">
                <a:latin typeface="Times New Roman" panose="02020603050405020304" pitchFamily="18" charset="0"/>
              </a:rPr>
              <a:t>p</a:t>
            </a:r>
            <a:r>
              <a:rPr kumimoji="1" lang="en-US" altLang="zh-CN" sz="2400" b="1" i="1" baseline="-25000" dirty="0" err="1">
                <a:latin typeface="Times New Roman" panose="02020603050405020304" pitchFamily="18" charset="0"/>
              </a:rPr>
              <a:t>j</a:t>
            </a: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1</a:t>
            </a:r>
            <a:r>
              <a:rPr kumimoji="1" lang="en-US" altLang="zh-CN" sz="2400" b="1" dirty="0">
                <a:latin typeface="宋体" panose="02010600030101010101" pitchFamily="2" charset="-122"/>
                <a:sym typeface="Symbol" panose="05050102010706020507" pitchFamily="18" charset="2"/>
              </a:rPr>
              <a:t></a:t>
            </a:r>
            <a:r>
              <a:rPr kumimoji="1" lang="en-US" altLang="zh-CN" sz="2400" b="1" i="1" dirty="0">
                <a:latin typeface="Times New Roman" panose="02020603050405020304" pitchFamily="18" charset="0"/>
              </a:rPr>
              <a:t>i</a:t>
            </a:r>
            <a:r>
              <a:rPr kumimoji="1" lang="en-US" altLang="zh-CN" sz="2400" b="1" dirty="0">
                <a:latin typeface="宋体" panose="02010600030101010101" pitchFamily="2" charset="-122"/>
              </a:rPr>
              <a:t>,</a:t>
            </a:r>
            <a:r>
              <a:rPr kumimoji="1" lang="en-US" altLang="zh-CN" sz="2400" b="1" i="1" dirty="0">
                <a:latin typeface="Times New Roman" panose="02020603050405020304" pitchFamily="18" charset="0"/>
              </a:rPr>
              <a:t>j</a:t>
            </a:r>
            <a:r>
              <a:rPr kumimoji="1" lang="en-US" altLang="zh-CN" sz="2400" b="1" dirty="0">
                <a:latin typeface="宋体" panose="02010600030101010101" pitchFamily="2" charset="-122"/>
                <a:sym typeface="Symbol" panose="05050102010706020507" pitchFamily="18" charset="2"/>
              </a:rPr>
              <a:t></a:t>
            </a:r>
            <a:r>
              <a:rPr kumimoji="1" lang="en-US" altLang="zh-CN" sz="2400" b="1" i="1" dirty="0">
                <a:latin typeface="Times New Roman" panose="02020603050405020304" pitchFamily="18" charset="0"/>
              </a:rPr>
              <a:t>n</a:t>
            </a:r>
            <a:r>
              <a:rPr kumimoji="1" lang="zh-CN" altLang="en-US" sz="2400" b="1" dirty="0">
                <a:latin typeface="宋体" panose="02010600030101010101" pitchFamily="2" charset="-122"/>
              </a:rPr>
              <a:t>），则会出现以下三种情况：</a:t>
            </a:r>
            <a:r>
              <a:rPr kumimoji="1" lang="zh-CN" altLang="en-US" sz="2400" b="1" dirty="0">
                <a:latin typeface="Times New Roman" panose="02020603050405020304" pitchFamily="18" charset="0"/>
              </a:rPr>
              <a:t> </a:t>
            </a:r>
            <a:endParaRPr kumimoji="1" lang="zh-CN" altLang="en-US" sz="2400" b="1" dirty="0">
              <a:latin typeface="Times New Roman" panose="02020603050405020304" pitchFamily="18" charset="0"/>
            </a:endParaRPr>
          </a:p>
        </p:txBody>
      </p:sp>
      <p:sp>
        <p:nvSpPr>
          <p:cNvPr id="89092" name="Text Box 5"/>
          <p:cNvSpPr txBox="1">
            <a:spLocks noChangeArrowheads="1"/>
          </p:cNvSpPr>
          <p:nvPr/>
        </p:nvSpPr>
        <p:spPr bwMode="auto">
          <a:xfrm>
            <a:off x="179388" y="4438650"/>
            <a:ext cx="8713787" cy="738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400" b="1" dirty="0">
                <a:latin typeface="宋体" panose="02010600030101010101" pitchFamily="2" charset="-122"/>
              </a:rPr>
              <a:t>⑵</a:t>
            </a:r>
            <a:r>
              <a:rPr kumimoji="1" lang="zh-CN" altLang="en-US" sz="2400" b="1" dirty="0">
                <a:solidFill>
                  <a:srgbClr val="CC0099"/>
                </a:solidFill>
                <a:latin typeface="宋体" panose="02010600030101010101" pitchFamily="2" charset="-122"/>
              </a:rPr>
              <a:t>求解子问题</a:t>
            </a:r>
            <a:r>
              <a:rPr kumimoji="1" lang="zh-CN" altLang="en-US" sz="2400" b="1" dirty="0">
                <a:latin typeface="宋体" panose="02010600030101010101" pitchFamily="2" charset="-122"/>
              </a:rPr>
              <a:t>：对于划分阶段的情况①和②可递归求解，如果最近点对分别在</a:t>
            </a:r>
            <a:r>
              <a:rPr kumimoji="1" lang="zh-CN" altLang="en-US" sz="2400" b="1" dirty="0" smtClean="0">
                <a:latin typeface="宋体" panose="02010600030101010101" pitchFamily="2" charset="-122"/>
              </a:rPr>
              <a:t>集合</a:t>
            </a:r>
            <a:r>
              <a:rPr kumimoji="1" lang="en-US" altLang="zh-CN" sz="2400" b="1" dirty="0" smtClean="0">
                <a:latin typeface="宋体" panose="02010600030101010101" pitchFamily="2" charset="-122"/>
              </a:rPr>
              <a:t>S</a:t>
            </a:r>
            <a:r>
              <a:rPr kumimoji="1" lang="en-US" altLang="zh-CN" sz="2400" b="1" baseline="-25000" dirty="0" smtClean="0">
                <a:latin typeface="宋体" panose="02010600030101010101" pitchFamily="2" charset="-122"/>
              </a:rPr>
              <a:t>1</a:t>
            </a:r>
            <a:r>
              <a:rPr kumimoji="1" lang="zh-CN" altLang="en-US" sz="2400" b="1" dirty="0" smtClean="0">
                <a:latin typeface="宋体" panose="02010600030101010101" pitchFamily="2" charset="-122"/>
              </a:rPr>
              <a:t>和</a:t>
            </a:r>
            <a:r>
              <a:rPr kumimoji="1" lang="en-US" altLang="zh-CN" sz="2400" b="1" dirty="0" smtClean="0">
                <a:latin typeface="宋体" panose="02010600030101010101" pitchFamily="2" charset="-122"/>
              </a:rPr>
              <a:t>S</a:t>
            </a:r>
            <a:r>
              <a:rPr kumimoji="1" lang="en-US" altLang="zh-CN" sz="2400" b="1" baseline="-25000" dirty="0" smtClean="0">
                <a:latin typeface="宋体" panose="02010600030101010101" pitchFamily="2" charset="-122"/>
              </a:rPr>
              <a:t>2</a:t>
            </a:r>
            <a:r>
              <a:rPr kumimoji="1" lang="zh-CN" altLang="en-US" sz="2400" b="1" dirty="0">
                <a:latin typeface="宋体" panose="02010600030101010101" pitchFamily="2" charset="-122"/>
              </a:rPr>
              <a:t>中，问题就比较复杂了。</a:t>
            </a:r>
            <a:endParaRPr kumimoji="1" lang="zh-CN" altLang="en-US" sz="2400" b="1" dirty="0">
              <a:latin typeface="宋体" panose="02010600030101010101" pitchFamily="2" charset="-122"/>
            </a:endParaRPr>
          </a:p>
        </p:txBody>
      </p:sp>
      <p:sp>
        <p:nvSpPr>
          <p:cNvPr id="89093" name="Text Box 6"/>
          <p:cNvSpPr txBox="1">
            <a:spLocks noChangeArrowheads="1"/>
          </p:cNvSpPr>
          <p:nvPr/>
        </p:nvSpPr>
        <p:spPr bwMode="auto">
          <a:xfrm>
            <a:off x="179388" y="5734050"/>
            <a:ext cx="8497887" cy="738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400" b="1">
                <a:latin typeface="宋体" panose="02010600030101010101" pitchFamily="2" charset="-122"/>
              </a:rPr>
              <a:t>⑶</a:t>
            </a:r>
            <a:r>
              <a:rPr kumimoji="1" lang="zh-CN" altLang="en-US" sz="2400" b="1">
                <a:solidFill>
                  <a:srgbClr val="CC0099"/>
                </a:solidFill>
                <a:latin typeface="宋体" panose="02010600030101010101" pitchFamily="2" charset="-122"/>
              </a:rPr>
              <a:t>合并</a:t>
            </a:r>
            <a:r>
              <a:rPr kumimoji="1" lang="zh-CN" altLang="en-US" sz="2400" b="1">
                <a:latin typeface="宋体" panose="02010600030101010101" pitchFamily="2" charset="-122"/>
              </a:rPr>
              <a:t>：比较在划分阶段三种情况下最近点对，取三者之中较小者为原问题的解。</a:t>
            </a:r>
            <a:endParaRPr kumimoji="1" lang="zh-CN" altLang="en-US" sz="2400" b="1">
              <a:latin typeface="宋体" panose="02010600030101010101" pitchFamily="2" charset="-122"/>
            </a:endParaRPr>
          </a:p>
        </p:txBody>
      </p:sp>
      <p:sp>
        <p:nvSpPr>
          <p:cNvPr id="12" name="Rectangle 4"/>
          <p:cNvSpPr txBox="1">
            <a:spLocks noChangeArrowheads="1"/>
          </p:cNvSpPr>
          <p:nvPr/>
        </p:nvSpPr>
        <p:spPr bwMode="auto">
          <a:xfrm>
            <a:off x="763762" y="116632"/>
            <a:ext cx="7902401"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eaLnBrk="1" hangingPunct="1">
              <a:spcBef>
                <a:spcPct val="50000"/>
              </a:spcBef>
              <a:defRPr kumimoji="1" sz="3600" b="1">
                <a:solidFill>
                  <a:srgbClr val="A50021"/>
                </a:solidFill>
                <a:latin typeface="黑体" panose="02010609060101010101" pitchFamily="49" charset="-122"/>
                <a:ea typeface="黑体" panose="02010609060101010101" pitchFamily="49"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lvl="0" algn="ctr"/>
            <a:r>
              <a:rPr lang="en-US" altLang="zh-CN" dirty="0" smtClean="0">
                <a:solidFill>
                  <a:schemeClr val="bg1"/>
                </a:solidFill>
                <a:sym typeface="+mn-ea"/>
              </a:rPr>
              <a:t>4.5.1最近对问题</a:t>
            </a:r>
            <a:endParaRPr lang="en-US" altLang="zh-CN" dirty="0" smtClean="0">
              <a:solidFill>
                <a:schemeClr val="bg1"/>
              </a:solidFill>
              <a:sym typeface="+mn-ea"/>
            </a:endParaRPr>
          </a:p>
        </p:txBody>
      </p:sp>
      <p:sp>
        <p:nvSpPr>
          <p:cNvPr id="90114" name="Text Box 7"/>
          <p:cNvSpPr txBox="1">
            <a:spLocks noChangeArrowheads="1"/>
          </p:cNvSpPr>
          <p:nvPr/>
        </p:nvSpPr>
        <p:spPr bwMode="auto">
          <a:xfrm>
            <a:off x="179388" y="2579370"/>
            <a:ext cx="8713787"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dirty="0">
                <a:solidFill>
                  <a:srgbClr val="3907F1"/>
                </a:solidFill>
                <a:latin typeface="+mn-ea"/>
                <a:ea typeface="+mn-ea"/>
              </a:rPr>
              <a:t>①</a:t>
            </a:r>
            <a:r>
              <a:rPr kumimoji="1" lang="zh-CN" altLang="en-US" sz="2400" b="1" dirty="0" smtClean="0">
                <a:solidFill>
                  <a:srgbClr val="3907F1"/>
                </a:solidFill>
                <a:latin typeface="+mn-ea"/>
                <a:ea typeface="+mn-ea"/>
              </a:rPr>
              <a:t>组成</a:t>
            </a:r>
            <a:r>
              <a:rPr kumimoji="1" lang="en-US" altLang="zh-CN" sz="2400" b="1" dirty="0" smtClean="0">
                <a:solidFill>
                  <a:srgbClr val="3907F1"/>
                </a:solidFill>
                <a:latin typeface="+mn-ea"/>
                <a:ea typeface="+mn-ea"/>
              </a:rPr>
              <a:t>S</a:t>
            </a:r>
            <a:r>
              <a:rPr kumimoji="1" lang="zh-CN" altLang="en-US" sz="2400" b="1" dirty="0" smtClean="0">
                <a:solidFill>
                  <a:srgbClr val="3907F1"/>
                </a:solidFill>
                <a:latin typeface="+mn-ea"/>
                <a:ea typeface="+mn-ea"/>
              </a:rPr>
              <a:t>的</a:t>
            </a:r>
            <a:r>
              <a:rPr kumimoji="1" lang="zh-CN" altLang="en-US" sz="2400" b="1" dirty="0">
                <a:solidFill>
                  <a:srgbClr val="3907F1"/>
                </a:solidFill>
                <a:latin typeface="+mn-ea"/>
                <a:ea typeface="+mn-ea"/>
              </a:rPr>
              <a:t>最接近点对的</a:t>
            </a:r>
            <a:r>
              <a:rPr kumimoji="1" lang="en-US" altLang="zh-CN" sz="2400" b="1" dirty="0">
                <a:solidFill>
                  <a:srgbClr val="CC0099"/>
                </a:solidFill>
                <a:latin typeface="+mn-ea"/>
                <a:ea typeface="+mn-ea"/>
              </a:rPr>
              <a:t>2</a:t>
            </a:r>
            <a:r>
              <a:rPr kumimoji="1" lang="zh-CN" altLang="en-US" sz="2400" b="1" dirty="0">
                <a:solidFill>
                  <a:srgbClr val="CC0099"/>
                </a:solidFill>
                <a:latin typeface="+mn-ea"/>
                <a:ea typeface="+mn-ea"/>
              </a:rPr>
              <a:t>个点都</a:t>
            </a:r>
            <a:r>
              <a:rPr kumimoji="1" lang="zh-CN" altLang="en-US" sz="2400" b="1" dirty="0" smtClean="0">
                <a:solidFill>
                  <a:srgbClr val="CC0099"/>
                </a:solidFill>
                <a:latin typeface="+mn-ea"/>
                <a:ea typeface="+mn-ea"/>
              </a:rPr>
              <a:t>在</a:t>
            </a:r>
            <a:r>
              <a:rPr kumimoji="1" lang="en-US" altLang="zh-CN" sz="2400" b="1" dirty="0" smtClean="0">
                <a:solidFill>
                  <a:srgbClr val="CC0099"/>
                </a:solidFill>
                <a:latin typeface="+mn-ea"/>
                <a:ea typeface="+mn-ea"/>
              </a:rPr>
              <a:t>S</a:t>
            </a:r>
            <a:r>
              <a:rPr kumimoji="1" lang="en-US" altLang="zh-CN" sz="2400" b="1" baseline="-25000" dirty="0" smtClean="0">
                <a:solidFill>
                  <a:srgbClr val="CC0099"/>
                </a:solidFill>
                <a:latin typeface="+mn-ea"/>
                <a:ea typeface="+mn-ea"/>
              </a:rPr>
              <a:t>1</a:t>
            </a:r>
            <a:r>
              <a:rPr kumimoji="1" lang="zh-CN" altLang="en-US" sz="2400" b="1" dirty="0">
                <a:solidFill>
                  <a:srgbClr val="CC0099"/>
                </a:solidFill>
                <a:latin typeface="+mn-ea"/>
                <a:ea typeface="+mn-ea"/>
              </a:rPr>
              <a:t>中</a:t>
            </a:r>
            <a:endParaRPr kumimoji="1" lang="zh-CN" altLang="en-US" sz="2400" b="1" dirty="0">
              <a:solidFill>
                <a:srgbClr val="CC0099"/>
              </a:solidFill>
              <a:latin typeface="+mn-ea"/>
              <a:ea typeface="+mn-ea"/>
            </a:endParaRPr>
          </a:p>
          <a:p>
            <a:pPr eaLnBrk="1" hangingPunct="1">
              <a:spcBef>
                <a:spcPct val="50000"/>
              </a:spcBef>
            </a:pPr>
            <a:r>
              <a:rPr kumimoji="1" lang="en-US" altLang="zh-CN" sz="2400" b="1" dirty="0">
                <a:solidFill>
                  <a:srgbClr val="3907F1"/>
                </a:solidFill>
                <a:latin typeface="+mn-ea"/>
                <a:ea typeface="+mn-ea"/>
              </a:rPr>
              <a:t>②</a:t>
            </a:r>
            <a:r>
              <a:rPr kumimoji="1" lang="zh-CN" altLang="en-US" sz="2400" b="1" dirty="0" smtClean="0">
                <a:solidFill>
                  <a:srgbClr val="3907F1"/>
                </a:solidFill>
                <a:latin typeface="+mn-ea"/>
                <a:ea typeface="+mn-ea"/>
              </a:rPr>
              <a:t>组成</a:t>
            </a:r>
            <a:r>
              <a:rPr kumimoji="1" lang="en-US" altLang="zh-CN" sz="2400" b="1" dirty="0" smtClean="0">
                <a:solidFill>
                  <a:srgbClr val="3907F1"/>
                </a:solidFill>
                <a:latin typeface="+mn-ea"/>
                <a:ea typeface="+mn-ea"/>
              </a:rPr>
              <a:t>S</a:t>
            </a:r>
            <a:r>
              <a:rPr kumimoji="1" lang="zh-CN" altLang="en-US" sz="2400" b="1" dirty="0" smtClean="0">
                <a:solidFill>
                  <a:srgbClr val="3907F1"/>
                </a:solidFill>
                <a:latin typeface="+mn-ea"/>
                <a:ea typeface="+mn-ea"/>
              </a:rPr>
              <a:t>的</a:t>
            </a:r>
            <a:r>
              <a:rPr kumimoji="1" lang="zh-CN" altLang="en-US" sz="2400" b="1" dirty="0">
                <a:solidFill>
                  <a:srgbClr val="3907F1"/>
                </a:solidFill>
                <a:latin typeface="+mn-ea"/>
                <a:ea typeface="+mn-ea"/>
              </a:rPr>
              <a:t>最接近点对的</a:t>
            </a:r>
            <a:r>
              <a:rPr kumimoji="1" lang="en-US" altLang="zh-CN" sz="2400" b="1" dirty="0">
                <a:solidFill>
                  <a:srgbClr val="CC0099"/>
                </a:solidFill>
                <a:latin typeface="+mn-ea"/>
                <a:ea typeface="+mn-ea"/>
              </a:rPr>
              <a:t>2</a:t>
            </a:r>
            <a:r>
              <a:rPr kumimoji="1" lang="zh-CN" altLang="en-US" sz="2400" b="1" dirty="0">
                <a:solidFill>
                  <a:srgbClr val="CC0099"/>
                </a:solidFill>
                <a:latin typeface="+mn-ea"/>
                <a:ea typeface="+mn-ea"/>
              </a:rPr>
              <a:t>个点都</a:t>
            </a:r>
            <a:r>
              <a:rPr kumimoji="1" lang="zh-CN" altLang="en-US" sz="2400" b="1" dirty="0" smtClean="0">
                <a:solidFill>
                  <a:srgbClr val="CC0099"/>
                </a:solidFill>
                <a:latin typeface="+mn-ea"/>
                <a:ea typeface="+mn-ea"/>
              </a:rPr>
              <a:t>在</a:t>
            </a:r>
            <a:r>
              <a:rPr kumimoji="1" lang="en-US" altLang="zh-CN" sz="2400" b="1" dirty="0" smtClean="0">
                <a:solidFill>
                  <a:srgbClr val="CC0099"/>
                </a:solidFill>
                <a:latin typeface="+mn-ea"/>
                <a:ea typeface="+mn-ea"/>
              </a:rPr>
              <a:t>S</a:t>
            </a:r>
            <a:r>
              <a:rPr kumimoji="1" lang="en-US" altLang="zh-CN" sz="2400" b="1" baseline="-25000" dirty="0" smtClean="0">
                <a:solidFill>
                  <a:srgbClr val="CC0099"/>
                </a:solidFill>
                <a:latin typeface="+mn-ea"/>
                <a:ea typeface="+mn-ea"/>
              </a:rPr>
              <a:t>2</a:t>
            </a:r>
            <a:r>
              <a:rPr kumimoji="1" lang="zh-CN" altLang="en-US" sz="2400" b="1" dirty="0">
                <a:solidFill>
                  <a:srgbClr val="CC0099"/>
                </a:solidFill>
                <a:latin typeface="+mn-ea"/>
                <a:ea typeface="+mn-ea"/>
              </a:rPr>
              <a:t>中</a:t>
            </a:r>
            <a:endParaRPr kumimoji="1" lang="zh-CN" altLang="en-US" sz="2400" b="1" dirty="0">
              <a:solidFill>
                <a:srgbClr val="CC0099"/>
              </a:solidFill>
              <a:latin typeface="+mn-ea"/>
              <a:ea typeface="+mn-ea"/>
            </a:endParaRPr>
          </a:p>
          <a:p>
            <a:pPr eaLnBrk="1" hangingPunct="1">
              <a:spcBef>
                <a:spcPct val="50000"/>
              </a:spcBef>
            </a:pPr>
            <a:r>
              <a:rPr kumimoji="1" lang="en-US" altLang="zh-CN" sz="2400" b="1" dirty="0">
                <a:solidFill>
                  <a:srgbClr val="3907F1"/>
                </a:solidFill>
                <a:latin typeface="+mn-ea"/>
                <a:ea typeface="+mn-ea"/>
              </a:rPr>
              <a:t>③</a:t>
            </a:r>
            <a:r>
              <a:rPr kumimoji="1" lang="zh-CN" altLang="en-US" sz="2400" b="1" dirty="0" smtClean="0">
                <a:solidFill>
                  <a:srgbClr val="3907F1"/>
                </a:solidFill>
                <a:latin typeface="+mn-ea"/>
                <a:ea typeface="+mn-ea"/>
              </a:rPr>
              <a:t>组成</a:t>
            </a:r>
            <a:r>
              <a:rPr kumimoji="1" lang="en-US" altLang="zh-CN" sz="2400" b="1" dirty="0" smtClean="0">
                <a:solidFill>
                  <a:srgbClr val="3907F1"/>
                </a:solidFill>
                <a:latin typeface="+mn-ea"/>
                <a:ea typeface="+mn-ea"/>
              </a:rPr>
              <a:t>S</a:t>
            </a:r>
            <a:r>
              <a:rPr kumimoji="1" lang="zh-CN" altLang="en-US" sz="2400" b="1" dirty="0" smtClean="0">
                <a:solidFill>
                  <a:srgbClr val="3907F1"/>
                </a:solidFill>
                <a:latin typeface="+mn-ea"/>
                <a:ea typeface="+mn-ea"/>
              </a:rPr>
              <a:t>的</a:t>
            </a:r>
            <a:r>
              <a:rPr kumimoji="1" lang="zh-CN" altLang="en-US" sz="2400" b="1" dirty="0">
                <a:solidFill>
                  <a:srgbClr val="3907F1"/>
                </a:solidFill>
                <a:latin typeface="+mn-ea"/>
                <a:ea typeface="+mn-ea"/>
              </a:rPr>
              <a:t>最接近点对的</a:t>
            </a:r>
            <a:r>
              <a:rPr kumimoji="1" lang="en-US" altLang="zh-CN" sz="2400" b="1" dirty="0">
                <a:solidFill>
                  <a:srgbClr val="CC0099"/>
                </a:solidFill>
                <a:latin typeface="+mn-ea"/>
                <a:ea typeface="+mn-ea"/>
              </a:rPr>
              <a:t>2</a:t>
            </a:r>
            <a:r>
              <a:rPr kumimoji="1" lang="zh-CN" altLang="en-US" sz="2400" b="1" dirty="0">
                <a:solidFill>
                  <a:srgbClr val="CC0099"/>
                </a:solidFill>
                <a:latin typeface="+mn-ea"/>
                <a:ea typeface="+mn-ea"/>
              </a:rPr>
              <a:t>个点分别</a:t>
            </a:r>
            <a:r>
              <a:rPr kumimoji="1" lang="zh-CN" altLang="en-US" sz="2400" b="1" dirty="0" smtClean="0">
                <a:solidFill>
                  <a:srgbClr val="CC0099"/>
                </a:solidFill>
                <a:latin typeface="+mn-ea"/>
                <a:ea typeface="+mn-ea"/>
              </a:rPr>
              <a:t>在</a:t>
            </a:r>
            <a:r>
              <a:rPr kumimoji="1" lang="en-US" altLang="zh-CN" sz="2400" b="1" dirty="0" smtClean="0">
                <a:solidFill>
                  <a:srgbClr val="CC0099"/>
                </a:solidFill>
                <a:latin typeface="+mn-ea"/>
                <a:ea typeface="+mn-ea"/>
              </a:rPr>
              <a:t>S</a:t>
            </a:r>
            <a:r>
              <a:rPr kumimoji="1" lang="en-US" altLang="zh-CN" sz="2400" b="1" baseline="-25000" dirty="0" smtClean="0">
                <a:solidFill>
                  <a:srgbClr val="CC0099"/>
                </a:solidFill>
                <a:latin typeface="+mn-ea"/>
                <a:ea typeface="+mn-ea"/>
              </a:rPr>
              <a:t>1</a:t>
            </a:r>
            <a:r>
              <a:rPr kumimoji="1" lang="zh-CN" altLang="en-US" sz="2400" b="1" dirty="0" smtClean="0">
                <a:solidFill>
                  <a:srgbClr val="CC0099"/>
                </a:solidFill>
                <a:latin typeface="+mn-ea"/>
                <a:ea typeface="+mn-ea"/>
              </a:rPr>
              <a:t>和</a:t>
            </a:r>
            <a:r>
              <a:rPr kumimoji="1" lang="en-US" altLang="zh-CN" sz="2400" b="1" dirty="0" smtClean="0">
                <a:solidFill>
                  <a:srgbClr val="CC0099"/>
                </a:solidFill>
                <a:latin typeface="+mn-ea"/>
                <a:ea typeface="+mn-ea"/>
              </a:rPr>
              <a:t>S</a:t>
            </a:r>
            <a:r>
              <a:rPr kumimoji="1" lang="en-US" altLang="zh-CN" sz="2400" b="1" baseline="-25000" dirty="0" smtClean="0">
                <a:solidFill>
                  <a:srgbClr val="CC0099"/>
                </a:solidFill>
                <a:latin typeface="+mn-ea"/>
                <a:ea typeface="+mn-ea"/>
              </a:rPr>
              <a:t>2</a:t>
            </a:r>
            <a:r>
              <a:rPr kumimoji="1" lang="zh-CN" altLang="en-US" sz="2400" b="1" dirty="0">
                <a:solidFill>
                  <a:srgbClr val="CC0099"/>
                </a:solidFill>
                <a:latin typeface="+mn-ea"/>
                <a:ea typeface="+mn-ea"/>
              </a:rPr>
              <a:t>中</a:t>
            </a:r>
            <a:endParaRPr kumimoji="1" lang="zh-CN" altLang="en-US" sz="2400" b="1" dirty="0">
              <a:solidFill>
                <a:srgbClr val="CC0099"/>
              </a:solidFill>
              <a:latin typeface="+mn-ea"/>
              <a:ea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1"/>
                                        </p:tgtEl>
                                        <p:attrNameLst>
                                          <p:attrName>style.visibility</p:attrName>
                                        </p:attrNameLst>
                                      </p:cBhvr>
                                      <p:to>
                                        <p:strVal val="visible"/>
                                      </p:to>
                                    </p:set>
                                    <p:animEffect transition="in" filter="blinds(horizontal)">
                                      <p:cBhvr>
                                        <p:cTn id="7" dur="500"/>
                                        <p:tgtEl>
                                          <p:spTgt spid="890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114"/>
                                        </p:tgtEl>
                                        <p:attrNameLst>
                                          <p:attrName>style.visibility</p:attrName>
                                        </p:attrNameLst>
                                      </p:cBhvr>
                                      <p:to>
                                        <p:strVal val="visible"/>
                                      </p:to>
                                    </p:set>
                                    <p:animEffect transition="in" filter="blinds(horizontal)">
                                      <p:cBhvr>
                                        <p:cTn id="12" dur="500"/>
                                        <p:tgtEl>
                                          <p:spTgt spid="901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9092"/>
                                        </p:tgtEl>
                                        <p:attrNameLst>
                                          <p:attrName>style.visibility</p:attrName>
                                        </p:attrNameLst>
                                      </p:cBhvr>
                                      <p:to>
                                        <p:strVal val="visible"/>
                                      </p:to>
                                    </p:set>
                                    <p:animEffect transition="in" filter="blinds(horizontal)">
                                      <p:cBhvr>
                                        <p:cTn id="17" dur="500"/>
                                        <p:tgtEl>
                                          <p:spTgt spid="8909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093"/>
                                        </p:tgtEl>
                                        <p:attrNameLst>
                                          <p:attrName>style.visibility</p:attrName>
                                        </p:attrNameLst>
                                      </p:cBhvr>
                                      <p:to>
                                        <p:strVal val="visible"/>
                                      </p:to>
                                    </p:set>
                                    <p:animEffect transition="in" filter="blinds(horizontal)">
                                      <p:cBhvr>
                                        <p:cTn id="22" dur="500"/>
                                        <p:tgtEl>
                                          <p:spTgt spid="8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ldLvl="0" animBg="1"/>
      <p:bldP spid="90114" grpId="0" bldLvl="0" animBg="1"/>
      <p:bldP spid="89092" grpId="0" bldLvl="0" animBg="1"/>
      <p:bldP spid="89093"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4" name="Text Box 6"/>
          <p:cNvSpPr txBox="1">
            <a:spLocks noChangeArrowheads="1"/>
          </p:cNvSpPr>
          <p:nvPr/>
        </p:nvSpPr>
        <p:spPr bwMode="auto">
          <a:xfrm>
            <a:off x="1754163" y="138981"/>
            <a:ext cx="520065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eaLnBrk="1" hangingPunct="1">
              <a:spcBef>
                <a:spcPct val="50000"/>
              </a:spcBef>
              <a:defRPr kumimoji="1" sz="3600" b="1">
                <a:solidFill>
                  <a:srgbClr val="A50021"/>
                </a:solidFill>
                <a:latin typeface="黑体" panose="02010609060101010101" pitchFamily="49" charset="-122"/>
                <a:ea typeface="黑体" panose="02010609060101010101" pitchFamily="49"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lvl="0" algn="ctr"/>
            <a:r>
              <a:rPr lang="en-US" altLang="zh-CN" dirty="0" smtClean="0">
                <a:solidFill>
                  <a:schemeClr val="bg1"/>
                </a:solidFill>
                <a:sym typeface="+mn-ea"/>
              </a:rPr>
              <a:t>一维空间算法</a:t>
            </a:r>
            <a:endParaRPr lang="en-US" altLang="zh-CN" dirty="0" smtClean="0">
              <a:solidFill>
                <a:schemeClr val="bg1"/>
              </a:solidFill>
              <a:sym typeface="+mn-ea"/>
            </a:endParaRPr>
          </a:p>
        </p:txBody>
      </p:sp>
      <p:sp>
        <p:nvSpPr>
          <p:cNvPr id="642055" name="Rectangle 7"/>
          <p:cNvSpPr>
            <a:spLocks noGrp="1" noChangeArrowheads="1"/>
          </p:cNvSpPr>
          <p:nvPr>
            <p:ph type="body" idx="1"/>
          </p:nvPr>
        </p:nvSpPr>
        <p:spPr>
          <a:xfrm>
            <a:off x="234950" y="1144270"/>
            <a:ext cx="8626475" cy="3962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indent="0">
              <a:buNone/>
              <a:defRPr/>
            </a:pPr>
            <a:r>
              <a:rPr lang="zh-CN" altLang="en-US" sz="2400" b="1" dirty="0">
                <a:solidFill>
                  <a:srgbClr val="0058DA"/>
                </a:solidFill>
                <a:effectLst>
                  <a:outerShdw blurRad="38100" dist="38100" dir="2700000" algn="tl">
                    <a:srgbClr val="C0C0C0"/>
                  </a:outerShdw>
                </a:effectLst>
                <a:latin typeface="+mn-ea"/>
              </a:rPr>
              <a:t>预处理：</a:t>
            </a:r>
            <a:r>
              <a:rPr lang="zh-CN" altLang="en-US" sz="2400" b="1" dirty="0" smtClean="0">
                <a:latin typeface="+mn-ea"/>
                <a:sym typeface="+mn-ea"/>
              </a:rPr>
              <a:t>如果</a:t>
            </a:r>
            <a:r>
              <a:rPr lang="en-US" altLang="zh-CN" sz="2400" b="1" i="1" dirty="0" smtClean="0">
                <a:latin typeface="+mn-ea"/>
                <a:sym typeface="+mn-ea"/>
              </a:rPr>
              <a:t>S</a:t>
            </a:r>
            <a:r>
              <a:rPr lang="zh-CN" altLang="en-US" sz="2400" b="1" dirty="0" smtClean="0">
                <a:latin typeface="+mn-ea"/>
                <a:sym typeface="+mn-ea"/>
              </a:rPr>
              <a:t>中仅包含</a:t>
            </a:r>
            <a:r>
              <a:rPr lang="en-US" altLang="zh-CN" sz="2400" b="1" dirty="0" smtClean="0">
                <a:latin typeface="+mn-ea"/>
                <a:sym typeface="+mn-ea"/>
              </a:rPr>
              <a:t>2</a:t>
            </a:r>
            <a:r>
              <a:rPr lang="zh-CN" altLang="en-US" sz="2400" b="1" dirty="0" smtClean="0">
                <a:latin typeface="+mn-ea"/>
                <a:sym typeface="+mn-ea"/>
              </a:rPr>
              <a:t>个点，则这个点对即为所求，返回</a:t>
            </a:r>
            <a:endParaRPr kumimoji="0" lang="zh-CN" altLang="en-US" sz="2400" b="1" dirty="0" smtClean="0">
              <a:solidFill>
                <a:schemeClr val="tx1"/>
              </a:solidFill>
              <a:effectLst>
                <a:outerShdw blurRad="38100" dist="38100" dir="2700000" algn="tl">
                  <a:srgbClr val="C0C0C0"/>
                </a:outerShdw>
              </a:effectLst>
              <a:latin typeface="+mn-ea"/>
              <a:ea typeface="+mn-ea"/>
            </a:endParaRPr>
          </a:p>
        </p:txBody>
      </p:sp>
      <p:grpSp>
        <p:nvGrpSpPr>
          <p:cNvPr id="678919" name="Group 7"/>
          <p:cNvGrpSpPr/>
          <p:nvPr/>
        </p:nvGrpSpPr>
        <p:grpSpPr bwMode="auto">
          <a:xfrm>
            <a:off x="1085215" y="2354580"/>
            <a:ext cx="5760720" cy="1374352"/>
            <a:chOff x="1380" y="2659"/>
            <a:chExt cx="4083" cy="1204"/>
          </a:xfrm>
        </p:grpSpPr>
        <p:sp>
          <p:nvSpPr>
            <p:cNvPr id="94215" name="Line 8"/>
            <p:cNvSpPr>
              <a:spLocks noChangeShapeType="1"/>
            </p:cNvSpPr>
            <p:nvPr/>
          </p:nvSpPr>
          <p:spPr bwMode="auto">
            <a:xfrm>
              <a:off x="1380" y="3158"/>
              <a:ext cx="4083" cy="0"/>
            </a:xfrm>
            <a:prstGeom prst="line">
              <a:avLst/>
            </a:prstGeom>
            <a:noFill/>
            <a:ln w="28575"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a:p>
          </p:txBody>
        </p:sp>
        <p:sp>
          <p:nvSpPr>
            <p:cNvPr id="94216" name="Line 9"/>
            <p:cNvSpPr>
              <a:spLocks noChangeShapeType="1"/>
            </p:cNvSpPr>
            <p:nvPr/>
          </p:nvSpPr>
          <p:spPr bwMode="auto">
            <a:xfrm>
              <a:off x="3331" y="2795"/>
              <a:ext cx="0" cy="726"/>
            </a:xfrm>
            <a:prstGeom prst="line">
              <a:avLst/>
            </a:prstGeom>
            <a:noFill/>
            <a:ln w="28575"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a:p>
          </p:txBody>
        </p:sp>
        <p:sp>
          <p:nvSpPr>
            <p:cNvPr id="678922" name="Text Box 10"/>
            <p:cNvSpPr txBox="1">
              <a:spLocks noChangeArrowheads="1"/>
            </p:cNvSpPr>
            <p:nvPr/>
          </p:nvSpPr>
          <p:spPr bwMode="auto">
            <a:xfrm>
              <a:off x="2197" y="2659"/>
              <a:ext cx="383" cy="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defRPr/>
              </a:pPr>
              <a:r>
                <a:rPr lang="en-US" altLang="zh-CN" sz="3200" b="1" i="1">
                  <a:solidFill>
                    <a:srgbClr val="FF0000"/>
                  </a:solidFill>
                  <a:effectLst>
                    <a:outerShdw blurRad="38100" dist="38100" dir="2700000" algn="tl">
                      <a:srgbClr val="C0C0C0"/>
                    </a:outerShdw>
                  </a:effectLst>
                  <a:latin typeface="Times New Roman" panose="02020603050405020304" pitchFamily="18" charset="0"/>
                </a:rPr>
                <a:t>S</a:t>
              </a:r>
              <a:r>
                <a:rPr lang="en-US" altLang="zh-CN" sz="3200" b="1" i="1" baseline="-25000">
                  <a:solidFill>
                    <a:srgbClr val="FF0000"/>
                  </a:solidFill>
                  <a:effectLst>
                    <a:outerShdw blurRad="38100" dist="38100" dir="2700000" algn="tl">
                      <a:srgbClr val="C0C0C0"/>
                    </a:outerShdw>
                  </a:effectLst>
                  <a:latin typeface="Times New Roman" panose="02020603050405020304" pitchFamily="18" charset="0"/>
                </a:rPr>
                <a:t>1</a:t>
              </a:r>
              <a:endParaRPr lang="en-US" altLang="zh-CN" sz="3200" b="1" i="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678923" name="Text Box 11"/>
            <p:cNvSpPr txBox="1">
              <a:spLocks noChangeArrowheads="1"/>
            </p:cNvSpPr>
            <p:nvPr/>
          </p:nvSpPr>
          <p:spPr bwMode="auto">
            <a:xfrm>
              <a:off x="4080" y="2659"/>
              <a:ext cx="383" cy="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defRPr/>
              </a:pPr>
              <a:r>
                <a:rPr lang="en-US" altLang="zh-CN" sz="3200" b="1" i="1">
                  <a:solidFill>
                    <a:srgbClr val="FF0000"/>
                  </a:solidFill>
                  <a:effectLst>
                    <a:outerShdw blurRad="38100" dist="38100" dir="2700000" algn="tl">
                      <a:srgbClr val="C0C0C0"/>
                    </a:outerShdw>
                  </a:effectLst>
                  <a:latin typeface="Times New Roman" panose="02020603050405020304" pitchFamily="18" charset="0"/>
                </a:rPr>
                <a:t>S</a:t>
              </a:r>
              <a:r>
                <a:rPr lang="en-US" altLang="zh-CN" sz="3200" b="1" i="1" baseline="-25000">
                  <a:solidFill>
                    <a:srgbClr val="FF0000"/>
                  </a:solidFill>
                  <a:effectLst>
                    <a:outerShdw blurRad="38100" dist="38100" dir="2700000" algn="tl">
                      <a:srgbClr val="C0C0C0"/>
                    </a:outerShdw>
                  </a:effectLst>
                  <a:latin typeface="Times New Roman" panose="02020603050405020304" pitchFamily="18" charset="0"/>
                </a:rPr>
                <a:t>2</a:t>
              </a:r>
              <a:endParaRPr lang="en-US" altLang="zh-CN" sz="3200" b="1" i="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94219" name="Oval 12"/>
            <p:cNvSpPr>
              <a:spLocks noChangeArrowheads="1"/>
            </p:cNvSpPr>
            <p:nvPr/>
          </p:nvSpPr>
          <p:spPr bwMode="auto">
            <a:xfrm>
              <a:off x="1607" y="3113"/>
              <a:ext cx="91" cy="91"/>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4220" name="Oval 13"/>
            <p:cNvSpPr>
              <a:spLocks noChangeArrowheads="1"/>
            </p:cNvSpPr>
            <p:nvPr/>
          </p:nvSpPr>
          <p:spPr bwMode="auto">
            <a:xfrm>
              <a:off x="2015" y="3113"/>
              <a:ext cx="91" cy="91"/>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4221" name="Oval 14"/>
            <p:cNvSpPr>
              <a:spLocks noChangeArrowheads="1"/>
            </p:cNvSpPr>
            <p:nvPr/>
          </p:nvSpPr>
          <p:spPr bwMode="auto">
            <a:xfrm>
              <a:off x="2423" y="3113"/>
              <a:ext cx="91" cy="91"/>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4222" name="Oval 15"/>
            <p:cNvSpPr>
              <a:spLocks noChangeArrowheads="1"/>
            </p:cNvSpPr>
            <p:nvPr/>
          </p:nvSpPr>
          <p:spPr bwMode="auto">
            <a:xfrm>
              <a:off x="2650" y="3113"/>
              <a:ext cx="91" cy="91"/>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4223" name="Oval 16"/>
            <p:cNvSpPr>
              <a:spLocks noChangeArrowheads="1"/>
            </p:cNvSpPr>
            <p:nvPr/>
          </p:nvSpPr>
          <p:spPr bwMode="auto">
            <a:xfrm>
              <a:off x="3149" y="3113"/>
              <a:ext cx="91" cy="91"/>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4224" name="Oval 17"/>
            <p:cNvSpPr>
              <a:spLocks noChangeArrowheads="1"/>
            </p:cNvSpPr>
            <p:nvPr/>
          </p:nvSpPr>
          <p:spPr bwMode="auto">
            <a:xfrm>
              <a:off x="3421" y="3113"/>
              <a:ext cx="91" cy="91"/>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4225" name="Oval 18"/>
            <p:cNvSpPr>
              <a:spLocks noChangeArrowheads="1"/>
            </p:cNvSpPr>
            <p:nvPr/>
          </p:nvSpPr>
          <p:spPr bwMode="auto">
            <a:xfrm>
              <a:off x="3875" y="3113"/>
              <a:ext cx="91" cy="91"/>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4226" name="Oval 19"/>
            <p:cNvSpPr>
              <a:spLocks noChangeArrowheads="1"/>
            </p:cNvSpPr>
            <p:nvPr/>
          </p:nvSpPr>
          <p:spPr bwMode="auto">
            <a:xfrm>
              <a:off x="4827" y="3113"/>
              <a:ext cx="91" cy="91"/>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4227" name="Oval 20"/>
            <p:cNvSpPr>
              <a:spLocks noChangeArrowheads="1"/>
            </p:cNvSpPr>
            <p:nvPr/>
          </p:nvSpPr>
          <p:spPr bwMode="auto">
            <a:xfrm>
              <a:off x="5009" y="3113"/>
              <a:ext cx="91" cy="91"/>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4228" name="Oval 21"/>
            <p:cNvSpPr>
              <a:spLocks noChangeArrowheads="1"/>
            </p:cNvSpPr>
            <p:nvPr/>
          </p:nvSpPr>
          <p:spPr bwMode="auto">
            <a:xfrm>
              <a:off x="4374" y="3113"/>
              <a:ext cx="91" cy="91"/>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678934" name="Text Box 22"/>
            <p:cNvSpPr txBox="1">
              <a:spLocks noChangeArrowheads="1"/>
            </p:cNvSpPr>
            <p:nvPr/>
          </p:nvSpPr>
          <p:spPr bwMode="auto">
            <a:xfrm>
              <a:off x="2333" y="3142"/>
              <a:ext cx="32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defRPr/>
              </a:pPr>
              <a:r>
                <a:rPr lang="en-US" altLang="zh-CN" sz="2400" b="1">
                  <a:effectLst>
                    <a:outerShdw blurRad="38100" dist="38100" dir="2700000" algn="tl">
                      <a:srgbClr val="C0C0C0"/>
                    </a:outerShdw>
                  </a:effectLst>
                  <a:latin typeface="Times New Roman" panose="02020603050405020304" pitchFamily="18" charset="0"/>
                </a:rPr>
                <a:t>p</a:t>
              </a:r>
              <a:r>
                <a:rPr lang="en-US" altLang="zh-CN" sz="2400" b="1" baseline="-25000">
                  <a:effectLst>
                    <a:outerShdw blurRad="38100" dist="38100" dir="2700000" algn="tl">
                      <a:srgbClr val="C0C0C0"/>
                    </a:outerShdw>
                  </a:effectLst>
                  <a:latin typeface="Times New Roman" panose="02020603050405020304" pitchFamily="18" charset="0"/>
                </a:rPr>
                <a:t>1</a:t>
              </a:r>
              <a:endParaRPr lang="en-US" altLang="zh-CN" sz="2400" b="1" baseline="-25000">
                <a:effectLst>
                  <a:outerShdw blurRad="38100" dist="38100" dir="2700000" algn="tl">
                    <a:srgbClr val="C0C0C0"/>
                  </a:outerShdw>
                </a:effectLst>
                <a:latin typeface="Times New Roman" panose="02020603050405020304" pitchFamily="18" charset="0"/>
              </a:endParaRPr>
            </a:p>
          </p:txBody>
        </p:sp>
        <p:sp>
          <p:nvSpPr>
            <p:cNvPr id="678935" name="Text Box 23"/>
            <p:cNvSpPr txBox="1">
              <a:spLocks noChangeArrowheads="1"/>
            </p:cNvSpPr>
            <p:nvPr/>
          </p:nvSpPr>
          <p:spPr bwMode="auto">
            <a:xfrm>
              <a:off x="2580" y="3142"/>
              <a:ext cx="3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defRPr/>
              </a:pPr>
              <a:r>
                <a:rPr lang="en-US" altLang="zh-CN" sz="2400" b="1">
                  <a:effectLst>
                    <a:outerShdw blurRad="38100" dist="38100" dir="2700000" algn="tl">
                      <a:srgbClr val="C0C0C0"/>
                    </a:outerShdw>
                  </a:effectLst>
                  <a:latin typeface="Times New Roman" panose="02020603050405020304" pitchFamily="18" charset="0"/>
                </a:rPr>
                <a:t>p</a:t>
              </a:r>
              <a:r>
                <a:rPr lang="en-US" altLang="zh-CN" sz="2400" b="1" baseline="-25000">
                  <a:effectLst>
                    <a:outerShdw blurRad="38100" dist="38100" dir="2700000" algn="tl">
                      <a:srgbClr val="C0C0C0"/>
                    </a:outerShdw>
                  </a:effectLst>
                  <a:latin typeface="Times New Roman" panose="02020603050405020304" pitchFamily="18" charset="0"/>
                </a:rPr>
                <a:t>2</a:t>
              </a:r>
              <a:endParaRPr lang="en-US" altLang="zh-CN" sz="2400" b="1" baseline="-25000">
                <a:effectLst>
                  <a:outerShdw blurRad="38100" dist="38100" dir="2700000" algn="tl">
                    <a:srgbClr val="C0C0C0"/>
                  </a:outerShdw>
                </a:effectLst>
                <a:latin typeface="Times New Roman" panose="02020603050405020304" pitchFamily="18" charset="0"/>
              </a:endParaRPr>
            </a:p>
          </p:txBody>
        </p:sp>
        <p:sp>
          <p:nvSpPr>
            <p:cNvPr id="678936" name="Text Box 24"/>
            <p:cNvSpPr txBox="1">
              <a:spLocks noChangeArrowheads="1"/>
            </p:cNvSpPr>
            <p:nvPr/>
          </p:nvSpPr>
          <p:spPr bwMode="auto">
            <a:xfrm>
              <a:off x="3059" y="3142"/>
              <a:ext cx="32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defRPr/>
              </a:pPr>
              <a:r>
                <a:rPr lang="en-US" altLang="zh-CN" sz="2400" b="1">
                  <a:effectLst>
                    <a:outerShdw blurRad="38100" dist="38100" dir="2700000" algn="tl">
                      <a:srgbClr val="C0C0C0"/>
                    </a:outerShdw>
                  </a:effectLst>
                  <a:latin typeface="Times New Roman" panose="02020603050405020304" pitchFamily="18" charset="0"/>
                </a:rPr>
                <a:t>p</a:t>
              </a:r>
              <a:r>
                <a:rPr lang="en-US" altLang="zh-CN" sz="2400" b="1" baseline="-25000">
                  <a:effectLst>
                    <a:outerShdw blurRad="38100" dist="38100" dir="2700000" algn="tl">
                      <a:srgbClr val="C0C0C0"/>
                    </a:outerShdw>
                  </a:effectLst>
                  <a:latin typeface="Times New Roman" panose="02020603050405020304" pitchFamily="18" charset="0"/>
                </a:rPr>
                <a:t>3</a:t>
              </a:r>
              <a:endParaRPr lang="en-US" altLang="zh-CN" sz="2400" b="1" baseline="-25000">
                <a:effectLst>
                  <a:outerShdw blurRad="38100" dist="38100" dir="2700000" algn="tl">
                    <a:srgbClr val="C0C0C0"/>
                  </a:outerShdw>
                </a:effectLst>
                <a:latin typeface="Times New Roman" panose="02020603050405020304" pitchFamily="18" charset="0"/>
              </a:endParaRPr>
            </a:p>
          </p:txBody>
        </p:sp>
        <p:sp>
          <p:nvSpPr>
            <p:cNvPr id="678937" name="Text Box 25"/>
            <p:cNvSpPr txBox="1">
              <a:spLocks noChangeArrowheads="1"/>
            </p:cNvSpPr>
            <p:nvPr/>
          </p:nvSpPr>
          <p:spPr bwMode="auto">
            <a:xfrm>
              <a:off x="3361" y="3142"/>
              <a:ext cx="32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defRPr/>
              </a:pPr>
              <a:r>
                <a:rPr lang="en-US" altLang="zh-CN" sz="2400" b="1">
                  <a:effectLst>
                    <a:outerShdw blurRad="38100" dist="38100" dir="2700000" algn="tl">
                      <a:srgbClr val="C0C0C0"/>
                    </a:outerShdw>
                  </a:effectLst>
                  <a:latin typeface="Times New Roman" panose="02020603050405020304" pitchFamily="18" charset="0"/>
                </a:rPr>
                <a:t>q</a:t>
              </a:r>
              <a:r>
                <a:rPr lang="en-US" altLang="zh-CN" sz="2400" b="1" baseline="-25000">
                  <a:effectLst>
                    <a:outerShdw blurRad="38100" dist="38100" dir="2700000" algn="tl">
                      <a:srgbClr val="C0C0C0"/>
                    </a:outerShdw>
                  </a:effectLst>
                  <a:latin typeface="Times New Roman" panose="02020603050405020304" pitchFamily="18" charset="0"/>
                </a:rPr>
                <a:t>3</a:t>
              </a:r>
              <a:endParaRPr lang="en-US" altLang="zh-CN" sz="2400" b="1" baseline="-25000">
                <a:effectLst>
                  <a:outerShdw blurRad="38100" dist="38100" dir="2700000" algn="tl">
                    <a:srgbClr val="C0C0C0"/>
                  </a:outerShdw>
                </a:effectLst>
                <a:latin typeface="Times New Roman" panose="02020603050405020304" pitchFamily="18" charset="0"/>
              </a:endParaRPr>
            </a:p>
          </p:txBody>
        </p:sp>
        <p:sp>
          <p:nvSpPr>
            <p:cNvPr id="678938" name="Text Box 26"/>
            <p:cNvSpPr txBox="1">
              <a:spLocks noChangeArrowheads="1"/>
            </p:cNvSpPr>
            <p:nvPr/>
          </p:nvSpPr>
          <p:spPr bwMode="auto">
            <a:xfrm>
              <a:off x="4949" y="3142"/>
              <a:ext cx="32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defRPr/>
              </a:pPr>
              <a:r>
                <a:rPr lang="en-US" altLang="zh-CN" sz="2400" b="1">
                  <a:effectLst>
                    <a:outerShdw blurRad="38100" dist="38100" dir="2700000" algn="tl">
                      <a:srgbClr val="C0C0C0"/>
                    </a:outerShdw>
                  </a:effectLst>
                  <a:latin typeface="Times New Roman" panose="02020603050405020304" pitchFamily="18" charset="0"/>
                </a:rPr>
                <a:t>q</a:t>
              </a:r>
              <a:r>
                <a:rPr lang="en-US" altLang="zh-CN" sz="2400" b="1" baseline="-25000">
                  <a:effectLst>
                    <a:outerShdw blurRad="38100" dist="38100" dir="2700000" algn="tl">
                      <a:srgbClr val="C0C0C0"/>
                    </a:outerShdw>
                  </a:effectLst>
                  <a:latin typeface="Times New Roman" panose="02020603050405020304" pitchFamily="18" charset="0"/>
                </a:rPr>
                <a:t>2</a:t>
              </a:r>
              <a:endParaRPr lang="en-US" altLang="zh-CN" sz="2400" b="1" baseline="-25000">
                <a:effectLst>
                  <a:outerShdw blurRad="38100" dist="38100" dir="2700000" algn="tl">
                    <a:srgbClr val="C0C0C0"/>
                  </a:outerShdw>
                </a:effectLst>
                <a:latin typeface="Times New Roman" panose="02020603050405020304" pitchFamily="18" charset="0"/>
              </a:endParaRPr>
            </a:p>
          </p:txBody>
        </p:sp>
        <p:sp>
          <p:nvSpPr>
            <p:cNvPr id="678939" name="Text Box 27"/>
            <p:cNvSpPr txBox="1">
              <a:spLocks noChangeArrowheads="1"/>
            </p:cNvSpPr>
            <p:nvPr/>
          </p:nvSpPr>
          <p:spPr bwMode="auto">
            <a:xfrm>
              <a:off x="4737" y="3142"/>
              <a:ext cx="32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defRPr/>
              </a:pPr>
              <a:r>
                <a:rPr lang="en-US" altLang="zh-CN" sz="2400" b="1">
                  <a:effectLst>
                    <a:outerShdw blurRad="38100" dist="38100" dir="2700000" algn="tl">
                      <a:srgbClr val="C0C0C0"/>
                    </a:outerShdw>
                  </a:effectLst>
                  <a:latin typeface="Times New Roman" panose="02020603050405020304" pitchFamily="18" charset="0"/>
                </a:rPr>
                <a:t>q</a:t>
              </a:r>
              <a:r>
                <a:rPr lang="en-US" altLang="zh-CN" sz="2400" b="1" baseline="-25000">
                  <a:effectLst>
                    <a:outerShdw blurRad="38100" dist="38100" dir="2700000" algn="tl">
                      <a:srgbClr val="C0C0C0"/>
                    </a:outerShdw>
                  </a:effectLst>
                  <a:latin typeface="Times New Roman" panose="02020603050405020304" pitchFamily="18" charset="0"/>
                </a:rPr>
                <a:t>1</a:t>
              </a:r>
              <a:endParaRPr lang="en-US" altLang="zh-CN" sz="2400" b="1" baseline="-25000">
                <a:effectLst>
                  <a:outerShdw blurRad="38100" dist="38100" dir="2700000" algn="tl">
                    <a:srgbClr val="C0C0C0"/>
                  </a:outerShdw>
                </a:effectLst>
                <a:latin typeface="Times New Roman" panose="02020603050405020304" pitchFamily="18" charset="0"/>
              </a:endParaRPr>
            </a:p>
          </p:txBody>
        </p:sp>
        <p:sp>
          <p:nvSpPr>
            <p:cNvPr id="678940" name="Text Box 28"/>
            <p:cNvSpPr txBox="1">
              <a:spLocks noChangeArrowheads="1"/>
            </p:cNvSpPr>
            <p:nvPr/>
          </p:nvSpPr>
          <p:spPr bwMode="auto">
            <a:xfrm>
              <a:off x="3195" y="3460"/>
              <a:ext cx="31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defRPr/>
              </a:pPr>
              <a:r>
                <a:rPr lang="en-US" altLang="zh-CN" sz="2400" b="1">
                  <a:effectLst>
                    <a:outerShdw blurRad="38100" dist="38100" dir="2700000" algn="tl">
                      <a:srgbClr val="C0C0C0"/>
                    </a:outerShdw>
                  </a:effectLst>
                  <a:latin typeface="Times New Roman" panose="02020603050405020304" pitchFamily="18" charset="0"/>
                </a:rPr>
                <a:t>m</a:t>
              </a:r>
              <a:endParaRPr lang="en-US" altLang="zh-CN" sz="2400" b="1">
                <a:effectLst>
                  <a:outerShdw blurRad="38100" dist="38100" dir="2700000" algn="tl">
                    <a:srgbClr val="C0C0C0"/>
                  </a:outerShdw>
                </a:effectLst>
                <a:latin typeface="Times New Roman" panose="02020603050405020304" pitchFamily="18" charset="0"/>
              </a:endParaRPr>
            </a:p>
          </p:txBody>
        </p:sp>
      </p:grpSp>
      <p:sp>
        <p:nvSpPr>
          <p:cNvPr id="2" name="文本框 1"/>
          <p:cNvSpPr txBox="1"/>
          <p:nvPr/>
        </p:nvSpPr>
        <p:spPr>
          <a:xfrm>
            <a:off x="227330" y="3577590"/>
            <a:ext cx="8697595" cy="1568450"/>
          </a:xfrm>
          <a:prstGeom prst="rect">
            <a:avLst/>
          </a:prstGeom>
          <a:noFill/>
        </p:spPr>
        <p:txBody>
          <a:bodyPr wrap="square" rtlCol="0" anchor="t">
            <a:spAutoFit/>
          </a:bodyPr>
          <a:p>
            <a:pPr marL="342900" indent="-342900">
              <a:buFont typeface="Arial" panose="020B0604020202020204" pitchFamily="34" charset="0"/>
              <a:buChar char="•"/>
            </a:pPr>
            <a:r>
              <a:rPr lang="zh-CN" altLang="en-US" sz="2400" b="1" dirty="0" smtClean="0">
                <a:latin typeface="+mn-ea"/>
                <a:ea typeface="+mn-ea"/>
                <a:sym typeface="+mn-ea"/>
              </a:rPr>
              <a:t>如果选取</a:t>
            </a:r>
            <a:r>
              <a:rPr lang="en-US" altLang="zh-CN" sz="2400" b="1" dirty="0" smtClean="0">
                <a:solidFill>
                  <a:srgbClr val="CC0099"/>
                </a:solidFill>
                <a:latin typeface="+mn-ea"/>
                <a:ea typeface="+mn-ea"/>
                <a:sym typeface="+mn-ea"/>
              </a:rPr>
              <a:t>m=[max(S)+min(S)]/2</a:t>
            </a:r>
            <a:r>
              <a:rPr lang="zh-CN" altLang="en-US" sz="2400" b="1" dirty="0" smtClean="0">
                <a:latin typeface="+mn-ea"/>
                <a:ea typeface="+mn-ea"/>
                <a:sym typeface="+mn-ea"/>
              </a:rPr>
              <a:t>，可能造成划分出的子集</a:t>
            </a:r>
            <a:r>
              <a:rPr lang="en-US" altLang="zh-CN" sz="2400" b="1" dirty="0" smtClean="0">
                <a:latin typeface="+mn-ea"/>
                <a:ea typeface="+mn-ea"/>
                <a:sym typeface="+mn-ea"/>
              </a:rPr>
              <a:t>S</a:t>
            </a:r>
            <a:r>
              <a:rPr lang="en-US" altLang="zh-CN" sz="2400" b="1" baseline="-25000" dirty="0" smtClean="0">
                <a:latin typeface="+mn-ea"/>
                <a:ea typeface="+mn-ea"/>
                <a:sym typeface="+mn-ea"/>
              </a:rPr>
              <a:t>1</a:t>
            </a:r>
            <a:r>
              <a:rPr lang="zh-CN" altLang="en-US" sz="2400" b="1" dirty="0" smtClean="0">
                <a:latin typeface="+mn-ea"/>
                <a:ea typeface="+mn-ea"/>
                <a:sym typeface="+mn-ea"/>
              </a:rPr>
              <a:t>和</a:t>
            </a:r>
            <a:r>
              <a:rPr lang="en-US" altLang="zh-CN" sz="2400" b="1" dirty="0" smtClean="0">
                <a:latin typeface="+mn-ea"/>
                <a:ea typeface="+mn-ea"/>
                <a:sym typeface="+mn-ea"/>
              </a:rPr>
              <a:t>S</a:t>
            </a:r>
            <a:r>
              <a:rPr lang="en-US" altLang="zh-CN" sz="2400" b="1" baseline="-25000" dirty="0" smtClean="0">
                <a:latin typeface="+mn-ea"/>
                <a:ea typeface="+mn-ea"/>
                <a:sym typeface="+mn-ea"/>
              </a:rPr>
              <a:t>2</a:t>
            </a:r>
            <a:r>
              <a:rPr lang="zh-CN" altLang="en-US" sz="2400" b="1" dirty="0" smtClean="0">
                <a:latin typeface="+mn-ea"/>
                <a:ea typeface="+mn-ea"/>
                <a:sym typeface="+mn-ea"/>
              </a:rPr>
              <a:t>的不平衡。</a:t>
            </a:r>
            <a:endParaRPr lang="en-US" altLang="zh-CN" sz="2400" b="1" dirty="0" smtClean="0">
              <a:latin typeface="+mn-ea"/>
              <a:ea typeface="+mn-ea"/>
            </a:endParaRPr>
          </a:p>
          <a:p>
            <a:pPr marL="0" indent="0">
              <a:buNone/>
            </a:pPr>
            <a:r>
              <a:rPr lang="zh-CN" altLang="en-US" sz="2400" b="1" dirty="0" smtClean="0">
                <a:latin typeface="+mn-ea"/>
                <a:ea typeface="+mn-ea"/>
                <a:sym typeface="+mn-ea"/>
              </a:rPr>
              <a:t>  </a:t>
            </a:r>
            <a:r>
              <a:rPr lang="zh-CN" altLang="en-US" sz="2400" b="1" dirty="0" smtClean="0">
                <a:solidFill>
                  <a:srgbClr val="5629F9"/>
                </a:solidFill>
                <a:latin typeface="+mn-ea"/>
                <a:ea typeface="+mn-ea"/>
                <a:sym typeface="+mn-ea"/>
              </a:rPr>
              <a:t>在最坏情况下，</a:t>
            </a:r>
            <a:r>
              <a:rPr lang="en-US" altLang="zh-CN" sz="2400" b="1" dirty="0" smtClean="0">
                <a:solidFill>
                  <a:srgbClr val="5629F9"/>
                </a:solidFill>
                <a:latin typeface="+mn-ea"/>
                <a:ea typeface="+mn-ea"/>
                <a:sym typeface="+mn-ea"/>
              </a:rPr>
              <a:t>|S</a:t>
            </a:r>
            <a:r>
              <a:rPr lang="en-US" altLang="zh-CN" sz="2400" b="1" baseline="-25000" dirty="0" smtClean="0">
                <a:solidFill>
                  <a:srgbClr val="5629F9"/>
                </a:solidFill>
                <a:latin typeface="+mn-ea"/>
                <a:ea typeface="+mn-ea"/>
                <a:sym typeface="+mn-ea"/>
              </a:rPr>
              <a:t>1</a:t>
            </a:r>
            <a:r>
              <a:rPr lang="en-US" altLang="zh-CN" sz="2400" b="1" dirty="0" smtClean="0">
                <a:solidFill>
                  <a:srgbClr val="5629F9"/>
                </a:solidFill>
                <a:latin typeface="+mn-ea"/>
                <a:ea typeface="+mn-ea"/>
                <a:sym typeface="+mn-ea"/>
              </a:rPr>
              <a:t>|=1</a:t>
            </a:r>
            <a:r>
              <a:rPr lang="zh-CN" altLang="en-US" sz="2400" b="1" dirty="0" smtClean="0">
                <a:solidFill>
                  <a:srgbClr val="5629F9"/>
                </a:solidFill>
                <a:latin typeface="+mn-ea"/>
                <a:ea typeface="+mn-ea"/>
                <a:sym typeface="+mn-ea"/>
              </a:rPr>
              <a:t>，</a:t>
            </a:r>
            <a:r>
              <a:rPr lang="en-US" altLang="zh-CN" sz="2400" b="1" dirty="0" smtClean="0">
                <a:solidFill>
                  <a:srgbClr val="5629F9"/>
                </a:solidFill>
                <a:latin typeface="+mn-ea"/>
                <a:ea typeface="+mn-ea"/>
                <a:sym typeface="+mn-ea"/>
              </a:rPr>
              <a:t>|S</a:t>
            </a:r>
            <a:r>
              <a:rPr lang="en-US" altLang="zh-CN" sz="2400" b="1" baseline="-25000" dirty="0" smtClean="0">
                <a:solidFill>
                  <a:srgbClr val="5629F9"/>
                </a:solidFill>
                <a:latin typeface="+mn-ea"/>
                <a:ea typeface="+mn-ea"/>
                <a:sym typeface="+mn-ea"/>
              </a:rPr>
              <a:t>2</a:t>
            </a:r>
            <a:r>
              <a:rPr lang="en-US" altLang="zh-CN" sz="2400" b="1" dirty="0" smtClean="0">
                <a:solidFill>
                  <a:srgbClr val="5629F9"/>
                </a:solidFill>
                <a:latin typeface="+mn-ea"/>
                <a:ea typeface="+mn-ea"/>
                <a:sym typeface="+mn-ea"/>
              </a:rPr>
              <a:t>|=n-1</a:t>
            </a:r>
            <a:br>
              <a:rPr lang="zh-CN" altLang="en-US" sz="2400" b="1" dirty="0" smtClean="0">
                <a:solidFill>
                  <a:srgbClr val="5629F9"/>
                </a:solidFill>
                <a:latin typeface="+mn-ea"/>
                <a:ea typeface="+mn-ea"/>
                <a:sym typeface="+mn-ea"/>
              </a:rPr>
            </a:br>
            <a:r>
              <a:rPr lang="zh-CN" altLang="en-US" sz="2400" b="1" dirty="0" smtClean="0">
                <a:solidFill>
                  <a:srgbClr val="3907F1"/>
                </a:solidFill>
                <a:latin typeface="+mn-ea"/>
                <a:ea typeface="+mn-ea"/>
                <a:sym typeface="+mn-ea"/>
              </a:rPr>
              <a:t>   </a:t>
            </a:r>
            <a:r>
              <a:rPr lang="en-US" altLang="zh-CN" sz="2400" b="1" dirty="0" smtClean="0">
                <a:solidFill>
                  <a:srgbClr val="3907F1"/>
                </a:solidFill>
                <a:latin typeface="+mn-ea"/>
                <a:ea typeface="+mn-ea"/>
                <a:sym typeface="+mn-ea"/>
              </a:rPr>
              <a:t>T(n)=T(n-1)+O(n)=O(n</a:t>
            </a:r>
            <a:r>
              <a:rPr lang="en-US" altLang="zh-CN" sz="2400" b="1" baseline="30000" dirty="0" smtClean="0">
                <a:solidFill>
                  <a:srgbClr val="3907F1"/>
                </a:solidFill>
                <a:latin typeface="+mn-ea"/>
                <a:ea typeface="+mn-ea"/>
                <a:sym typeface="+mn-ea"/>
              </a:rPr>
              <a:t>2</a:t>
            </a:r>
            <a:r>
              <a:rPr lang="en-US" altLang="zh-CN" sz="2400" b="1" dirty="0" smtClean="0">
                <a:solidFill>
                  <a:srgbClr val="3907F1"/>
                </a:solidFill>
                <a:latin typeface="+mn-ea"/>
                <a:ea typeface="+mn-ea"/>
                <a:sym typeface="+mn-ea"/>
              </a:rPr>
              <a:t>)</a:t>
            </a:r>
            <a:endParaRPr lang="zh-CN" altLang="en-US" sz="2400">
              <a:latin typeface="+mn-ea"/>
              <a:ea typeface="+mn-ea"/>
            </a:endParaRPr>
          </a:p>
        </p:txBody>
      </p:sp>
      <p:sp>
        <p:nvSpPr>
          <p:cNvPr id="3" name="文本框 2"/>
          <p:cNvSpPr txBox="1"/>
          <p:nvPr/>
        </p:nvSpPr>
        <p:spPr>
          <a:xfrm>
            <a:off x="310515" y="5134610"/>
            <a:ext cx="8844915" cy="755015"/>
          </a:xfrm>
          <a:prstGeom prst="rect">
            <a:avLst/>
          </a:prstGeom>
          <a:noFill/>
        </p:spPr>
        <p:txBody>
          <a:bodyPr wrap="square" rtlCol="0" anchor="t">
            <a:spAutoFit/>
          </a:bodyPr>
          <a:p>
            <a:pPr marL="342900" indent="-342900">
              <a:lnSpc>
                <a:spcPct val="80000"/>
              </a:lnSpc>
              <a:spcBef>
                <a:spcPct val="20000"/>
              </a:spcBef>
              <a:buFont typeface="Arial" panose="020B0604020202020204" pitchFamily="34" charset="0"/>
              <a:buChar char="•"/>
              <a:defRPr/>
            </a:pPr>
            <a:r>
              <a:rPr lang="zh-CN" altLang="en-US" sz="2400" b="1" dirty="0">
                <a:solidFill>
                  <a:schemeClr val="tx1"/>
                </a:solidFill>
                <a:effectLst/>
                <a:latin typeface="+mn-ea"/>
                <a:ea typeface="+mn-ea"/>
                <a:sym typeface="+mn-ea"/>
              </a:rPr>
              <a:t>可以使用</a:t>
            </a:r>
            <a:r>
              <a:rPr lang="en-US" altLang="zh-CN" sz="2400" b="1" dirty="0">
                <a:solidFill>
                  <a:srgbClr val="CC0099"/>
                </a:solidFill>
                <a:effectLst/>
                <a:latin typeface="+mn-ea"/>
                <a:ea typeface="+mn-ea"/>
                <a:sym typeface="+mn-ea"/>
              </a:rPr>
              <a:t>S</a:t>
            </a:r>
            <a:r>
              <a:rPr lang="zh-CN" altLang="en-US" sz="2400" b="1" dirty="0">
                <a:solidFill>
                  <a:srgbClr val="CC0099"/>
                </a:solidFill>
                <a:effectLst/>
                <a:latin typeface="+mn-ea"/>
                <a:ea typeface="+mn-ea"/>
                <a:sym typeface="+mn-ea"/>
              </a:rPr>
              <a:t>中点坐标中位数</a:t>
            </a:r>
            <a:r>
              <a:rPr lang="en-US" altLang="zh-CN" sz="2400" b="1" i="1" dirty="0">
                <a:solidFill>
                  <a:srgbClr val="CC0099"/>
                </a:solidFill>
                <a:effectLst/>
                <a:latin typeface="+mn-ea"/>
                <a:ea typeface="+mn-ea"/>
                <a:sym typeface="+mn-ea"/>
              </a:rPr>
              <a:t>m</a:t>
            </a:r>
            <a:r>
              <a:rPr lang="zh-CN" altLang="en-US" sz="2400" b="1" dirty="0">
                <a:solidFill>
                  <a:schemeClr val="tx1"/>
                </a:solidFill>
                <a:effectLst/>
                <a:latin typeface="+mn-ea"/>
                <a:ea typeface="+mn-ea"/>
                <a:sym typeface="+mn-ea"/>
              </a:rPr>
              <a:t>把</a:t>
            </a:r>
            <a:r>
              <a:rPr lang="en-US" altLang="zh-CN" sz="2400" b="1" i="1" dirty="0">
                <a:solidFill>
                  <a:schemeClr val="tx1"/>
                </a:solidFill>
                <a:effectLst/>
                <a:latin typeface="+mn-ea"/>
                <a:ea typeface="+mn-ea"/>
                <a:sym typeface="+mn-ea"/>
              </a:rPr>
              <a:t>S</a:t>
            </a:r>
            <a:r>
              <a:rPr lang="zh-CN" altLang="en-US" sz="2400" b="1" dirty="0">
                <a:solidFill>
                  <a:schemeClr val="tx1"/>
                </a:solidFill>
                <a:effectLst/>
                <a:latin typeface="+mn-ea"/>
                <a:ea typeface="+mn-ea"/>
                <a:sym typeface="+mn-ea"/>
              </a:rPr>
              <a:t>划分为两个大小相等的子集合 </a:t>
            </a:r>
            <a:endParaRPr lang="zh-CN" altLang="en-US" sz="2400" b="1" dirty="0">
              <a:solidFill>
                <a:schemeClr val="tx1"/>
              </a:solidFill>
              <a:effectLst/>
              <a:latin typeface="+mn-ea"/>
              <a:ea typeface="+mn-ea"/>
              <a:sym typeface="+mn-ea"/>
            </a:endParaRPr>
          </a:p>
          <a:p>
            <a:pPr lvl="1" indent="0">
              <a:lnSpc>
                <a:spcPct val="80000"/>
              </a:lnSpc>
              <a:spcBef>
                <a:spcPct val="20000"/>
              </a:spcBef>
              <a:buNone/>
              <a:defRPr/>
            </a:pPr>
            <a:r>
              <a:rPr lang="en-US" altLang="zh-CN" sz="2400" b="1" i="1" dirty="0">
                <a:solidFill>
                  <a:srgbClr val="0058DA"/>
                </a:solidFill>
                <a:effectLst/>
                <a:latin typeface="+mn-ea"/>
                <a:ea typeface="+mn-ea"/>
                <a:sym typeface="+mn-ea"/>
              </a:rPr>
              <a:t>  </a:t>
            </a:r>
            <a:r>
              <a:rPr lang="en-US" altLang="zh-CN" sz="2400" b="1" i="1" dirty="0">
                <a:effectLst/>
                <a:latin typeface="+mn-ea"/>
                <a:ea typeface="+mn-ea"/>
                <a:sym typeface="+mn-ea"/>
              </a:rPr>
              <a:t>S</a:t>
            </a:r>
            <a:r>
              <a:rPr lang="en-US" altLang="zh-CN" sz="2400" b="1" i="1" baseline="-25000" dirty="0">
                <a:effectLst/>
                <a:latin typeface="+mn-ea"/>
                <a:ea typeface="+mn-ea"/>
                <a:sym typeface="+mn-ea"/>
              </a:rPr>
              <a:t>1 </a:t>
            </a:r>
            <a:r>
              <a:rPr lang="en-US" altLang="zh-CN" sz="2400" b="1" dirty="0">
                <a:effectLst/>
                <a:latin typeface="+mn-ea"/>
                <a:ea typeface="+mn-ea"/>
                <a:sym typeface="+mn-ea"/>
              </a:rPr>
              <a:t>= {</a:t>
            </a:r>
            <a:r>
              <a:rPr lang="en-US" altLang="zh-CN" sz="2400" b="1" i="1" dirty="0" err="1">
                <a:effectLst/>
                <a:latin typeface="+mn-ea"/>
                <a:ea typeface="+mn-ea"/>
                <a:sym typeface="+mn-ea"/>
              </a:rPr>
              <a:t>x</a:t>
            </a:r>
            <a:r>
              <a:rPr lang="en-US" altLang="zh-CN" sz="2400" b="1" i="1" dirty="0" err="1">
                <a:effectLst/>
                <a:latin typeface="+mn-ea"/>
                <a:ea typeface="+mn-ea"/>
                <a:sym typeface="Symbol" panose="05050102010706020507" pitchFamily="18" charset="2"/>
              </a:rPr>
              <a:t>S</a:t>
            </a:r>
            <a:r>
              <a:rPr lang="en-US" altLang="zh-CN" sz="2400" b="1" dirty="0">
                <a:effectLst/>
                <a:latin typeface="+mn-ea"/>
                <a:ea typeface="+mn-ea"/>
                <a:sym typeface="Symbol" panose="05050102010706020507" pitchFamily="18" charset="2"/>
              </a:rPr>
              <a:t> | </a:t>
            </a:r>
            <a:r>
              <a:rPr lang="en-US" altLang="zh-CN" sz="2400" b="1" i="1" dirty="0" err="1">
                <a:effectLst/>
                <a:latin typeface="+mn-ea"/>
                <a:ea typeface="+mn-ea"/>
                <a:sym typeface="Symbol" panose="05050102010706020507" pitchFamily="18" charset="2"/>
              </a:rPr>
              <a:t>x</a:t>
            </a:r>
            <a:r>
              <a:rPr lang="en-US" altLang="zh-CN" sz="2400" b="1" dirty="0" err="1">
                <a:effectLst/>
                <a:latin typeface="+mn-ea"/>
                <a:ea typeface="+mn-ea"/>
                <a:sym typeface="Symbol" panose="05050102010706020507" pitchFamily="18" charset="2"/>
              </a:rPr>
              <a:t></a:t>
            </a:r>
            <a:r>
              <a:rPr lang="en-US" altLang="zh-CN" sz="2400" b="1" i="1" dirty="0" err="1">
                <a:effectLst/>
                <a:latin typeface="+mn-ea"/>
                <a:ea typeface="+mn-ea"/>
                <a:sym typeface="Symbol" panose="05050102010706020507" pitchFamily="18" charset="2"/>
              </a:rPr>
              <a:t>m</a:t>
            </a:r>
            <a:r>
              <a:rPr lang="en-US" altLang="zh-CN" sz="2400" b="1" dirty="0">
                <a:effectLst/>
                <a:latin typeface="+mn-ea"/>
                <a:ea typeface="+mn-ea"/>
                <a:sym typeface="+mn-ea"/>
              </a:rPr>
              <a:t>},  </a:t>
            </a:r>
            <a:r>
              <a:rPr lang="en-US" altLang="zh-CN" sz="2400" b="1" i="1" dirty="0">
                <a:effectLst/>
                <a:latin typeface="+mn-ea"/>
                <a:ea typeface="+mn-ea"/>
                <a:sym typeface="+mn-ea"/>
              </a:rPr>
              <a:t>S</a:t>
            </a:r>
            <a:r>
              <a:rPr lang="en-US" altLang="zh-CN" sz="2400" b="1" i="1" baseline="-25000" dirty="0">
                <a:effectLst/>
                <a:latin typeface="+mn-ea"/>
                <a:ea typeface="+mn-ea"/>
                <a:sym typeface="+mn-ea"/>
              </a:rPr>
              <a:t>2 </a:t>
            </a:r>
            <a:r>
              <a:rPr lang="en-US" altLang="zh-CN" sz="2400" b="1" dirty="0">
                <a:effectLst/>
                <a:latin typeface="+mn-ea"/>
                <a:ea typeface="+mn-ea"/>
                <a:sym typeface="+mn-ea"/>
              </a:rPr>
              <a:t>= {</a:t>
            </a:r>
            <a:r>
              <a:rPr lang="en-US" altLang="zh-CN" sz="2400" b="1" i="1" dirty="0" err="1">
                <a:effectLst/>
                <a:latin typeface="+mn-ea"/>
                <a:ea typeface="+mn-ea"/>
                <a:sym typeface="+mn-ea"/>
              </a:rPr>
              <a:t>x</a:t>
            </a:r>
            <a:r>
              <a:rPr lang="en-US" altLang="zh-CN" sz="2400" b="1" i="1" dirty="0" err="1">
                <a:effectLst/>
                <a:latin typeface="+mn-ea"/>
                <a:ea typeface="+mn-ea"/>
                <a:sym typeface="Symbol" panose="05050102010706020507" pitchFamily="18" charset="2"/>
              </a:rPr>
              <a:t>S</a:t>
            </a:r>
            <a:r>
              <a:rPr lang="en-US" altLang="zh-CN" sz="2400" b="1" dirty="0">
                <a:effectLst/>
                <a:latin typeface="+mn-ea"/>
                <a:ea typeface="+mn-ea"/>
                <a:sym typeface="Symbol" panose="05050102010706020507" pitchFamily="18" charset="2"/>
              </a:rPr>
              <a:t> | </a:t>
            </a:r>
            <a:r>
              <a:rPr lang="en-US" altLang="zh-CN" sz="2400" b="1" i="1" dirty="0">
                <a:effectLst/>
                <a:latin typeface="+mn-ea"/>
                <a:ea typeface="+mn-ea"/>
                <a:sym typeface="Symbol" panose="05050102010706020507" pitchFamily="18" charset="2"/>
              </a:rPr>
              <a:t>x</a:t>
            </a:r>
            <a:r>
              <a:rPr lang="en-US" altLang="zh-CN" sz="2400" b="1" dirty="0">
                <a:effectLst/>
                <a:latin typeface="+mn-ea"/>
                <a:ea typeface="+mn-ea"/>
                <a:sym typeface="Symbol" panose="05050102010706020507" pitchFamily="18" charset="2"/>
              </a:rPr>
              <a:t>&gt;</a:t>
            </a:r>
            <a:r>
              <a:rPr lang="en-US" altLang="zh-CN" sz="2400" b="1" i="1" dirty="0">
                <a:effectLst/>
                <a:latin typeface="+mn-ea"/>
                <a:ea typeface="+mn-ea"/>
                <a:sym typeface="Symbol" panose="05050102010706020507" pitchFamily="18" charset="2"/>
              </a:rPr>
              <a:t>m</a:t>
            </a:r>
            <a:r>
              <a:rPr lang="en-US" altLang="zh-CN" sz="2400" b="1" dirty="0">
                <a:effectLst/>
                <a:latin typeface="+mn-ea"/>
                <a:ea typeface="+mn-ea"/>
                <a:sym typeface="+mn-ea"/>
              </a:rPr>
              <a:t>}</a:t>
            </a:r>
            <a:endParaRPr lang="zh-CN" altLang="en-US" sz="2400">
              <a:effectLst/>
            </a:endParaRPr>
          </a:p>
        </p:txBody>
      </p:sp>
      <p:sp>
        <p:nvSpPr>
          <p:cNvPr id="4" name="矩形 3"/>
          <p:cNvSpPr/>
          <p:nvPr/>
        </p:nvSpPr>
        <p:spPr>
          <a:xfrm>
            <a:off x="135255" y="6296660"/>
            <a:ext cx="5842000" cy="460375"/>
          </a:xfrm>
          <a:prstGeom prst="rect">
            <a:avLst/>
          </a:prstGeom>
        </p:spPr>
        <p:txBody>
          <a:bodyPr>
            <a:spAutoFit/>
          </a:bodyPr>
          <a:p>
            <a:pPr lvl="1" algn="just">
              <a:defRPr/>
            </a:pPr>
            <a:r>
              <a:rPr lang="zh-CN" altLang="en-US" sz="2400" b="1" dirty="0">
                <a:solidFill>
                  <a:srgbClr val="CC0099"/>
                </a:solidFill>
                <a:effectLst>
                  <a:outerShdw blurRad="38100" dist="38100" dir="2700000" algn="tl">
                    <a:srgbClr val="C0C0C0"/>
                  </a:outerShdw>
                </a:effectLst>
                <a:latin typeface="+mn-ea"/>
                <a:ea typeface="+mn-ea"/>
              </a:rPr>
              <a:t>划分阶段需要</a:t>
            </a:r>
            <a:r>
              <a:rPr lang="en-US" altLang="zh-CN" sz="2400" b="1" i="1" dirty="0">
                <a:solidFill>
                  <a:srgbClr val="CC0099"/>
                </a:solidFill>
                <a:effectLst>
                  <a:outerShdw blurRad="38100" dist="38100" dir="2700000" algn="tl">
                    <a:srgbClr val="C0C0C0"/>
                  </a:outerShdw>
                </a:effectLst>
                <a:latin typeface="+mn-ea"/>
                <a:ea typeface="+mn-ea"/>
              </a:rPr>
              <a:t>O(n)</a:t>
            </a:r>
            <a:r>
              <a:rPr lang="zh-CN" altLang="en-US" sz="2400" b="1" dirty="0">
                <a:solidFill>
                  <a:srgbClr val="CC0099"/>
                </a:solidFill>
                <a:effectLst>
                  <a:outerShdw blurRad="38100" dist="38100" dir="2700000" algn="tl">
                    <a:srgbClr val="C0C0C0"/>
                  </a:outerShdw>
                </a:effectLst>
                <a:latin typeface="+mn-ea"/>
                <a:ea typeface="+mn-ea"/>
              </a:rPr>
              <a:t>时间</a:t>
            </a:r>
            <a:endParaRPr lang="zh-CN" altLang="en-US" sz="2400" b="1" dirty="0">
              <a:solidFill>
                <a:srgbClr val="CC0099"/>
              </a:solidFill>
              <a:effectLst>
                <a:outerShdw blurRad="38100" dist="38100" dir="2700000" algn="tl">
                  <a:srgbClr val="C0C0C0"/>
                </a:outerShdw>
              </a:effectLst>
              <a:latin typeface="+mn-ea"/>
              <a:ea typeface="+mn-ea"/>
            </a:endParaRPr>
          </a:p>
        </p:txBody>
      </p:sp>
      <p:sp>
        <p:nvSpPr>
          <p:cNvPr id="5" name="文本框 4"/>
          <p:cNvSpPr txBox="1"/>
          <p:nvPr/>
        </p:nvSpPr>
        <p:spPr>
          <a:xfrm>
            <a:off x="655955" y="5911850"/>
            <a:ext cx="8066405" cy="460375"/>
          </a:xfrm>
          <a:prstGeom prst="rect">
            <a:avLst/>
          </a:prstGeom>
          <a:noFill/>
        </p:spPr>
        <p:txBody>
          <a:bodyPr wrap="square" rtlCol="0" anchor="t">
            <a:spAutoFit/>
          </a:bodyPr>
          <a:p>
            <a:pPr marL="0" indent="0">
              <a:buFontTx/>
              <a:buNone/>
            </a:pPr>
            <a:r>
              <a:rPr lang="zh-CN" altLang="en-US" sz="2400" b="1" dirty="0" smtClean="0">
                <a:solidFill>
                  <a:schemeClr val="tx1"/>
                </a:solidFill>
                <a:latin typeface="+mn-ea"/>
                <a:ea typeface="+mn-ea"/>
                <a:sym typeface="+mn-ea"/>
              </a:rPr>
              <a:t>线性时间选择算法可以在</a:t>
            </a:r>
            <a:r>
              <a:rPr lang="en-US" altLang="zh-CN" sz="2400" b="1" dirty="0" smtClean="0">
                <a:solidFill>
                  <a:schemeClr val="tx1"/>
                </a:solidFill>
                <a:latin typeface="+mn-ea"/>
                <a:ea typeface="+mn-ea"/>
                <a:sym typeface="+mn-ea"/>
              </a:rPr>
              <a:t>O(n)</a:t>
            </a:r>
            <a:r>
              <a:rPr lang="zh-CN" altLang="en-US" sz="2400" b="1" dirty="0" smtClean="0">
                <a:solidFill>
                  <a:schemeClr val="tx1"/>
                </a:solidFill>
                <a:latin typeface="+mn-ea"/>
                <a:ea typeface="+mn-ea"/>
                <a:sym typeface="+mn-ea"/>
              </a:rPr>
              <a:t>时间内获得</a:t>
            </a:r>
            <a:r>
              <a:rPr lang="zh-CN" altLang="en-US" sz="2400" b="1" dirty="0" smtClean="0">
                <a:latin typeface="+mn-ea"/>
                <a:ea typeface="+mn-ea"/>
                <a:sym typeface="+mn-ea"/>
              </a:rPr>
              <a:t>中位数</a:t>
            </a:r>
            <a:r>
              <a:rPr lang="en-US" altLang="zh-CN" sz="2400" b="1" dirty="0" smtClean="0">
                <a:solidFill>
                  <a:schemeClr val="tx1"/>
                </a:solidFill>
                <a:latin typeface="+mn-ea"/>
                <a:ea typeface="+mn-ea"/>
                <a:sym typeface="+mn-ea"/>
              </a:rPr>
              <a:t>m</a:t>
            </a:r>
            <a:r>
              <a:rPr lang="zh-CN" altLang="en-US" sz="2400" b="1" dirty="0" smtClean="0">
                <a:solidFill>
                  <a:schemeClr val="tx1"/>
                </a:solidFill>
                <a:latin typeface="+mn-ea"/>
                <a:ea typeface="+mn-ea"/>
                <a:sym typeface="+mn-ea"/>
              </a:rPr>
              <a:t>。</a:t>
            </a:r>
            <a:endParaRPr lang="zh-CN" altLang="en-US" sz="2400" b="1" dirty="0" smtClean="0">
              <a:solidFill>
                <a:schemeClr val="tx1"/>
              </a:solidFill>
              <a:latin typeface="+mn-ea"/>
              <a:ea typeface="+mn-ea"/>
              <a:sym typeface="+mn-ea"/>
            </a:endParaRPr>
          </a:p>
        </p:txBody>
      </p:sp>
      <p:sp>
        <p:nvSpPr>
          <p:cNvPr id="6" name="Rectangle 7"/>
          <p:cNvSpPr>
            <a:spLocks noGrp="1" noChangeArrowheads="1"/>
          </p:cNvSpPr>
          <p:nvPr/>
        </p:nvSpPr>
        <p:spPr>
          <a:xfrm>
            <a:off x="262255" y="1537653"/>
            <a:ext cx="7808913"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defRPr/>
            </a:pPr>
            <a:r>
              <a:rPr lang="zh-CN" altLang="en-US" sz="2400" b="1" dirty="0">
                <a:solidFill>
                  <a:srgbClr val="0058DA"/>
                </a:solidFill>
                <a:effectLst>
                  <a:outerShdw blurRad="38100" dist="38100" dir="2700000" algn="tl">
                    <a:srgbClr val="C0C0C0"/>
                  </a:outerShdw>
                </a:effectLst>
                <a:latin typeface="+mn-ea"/>
              </a:rPr>
              <a:t>第一步</a:t>
            </a:r>
            <a:r>
              <a:rPr lang="en-US" altLang="zh-CN" sz="2400" b="1" dirty="0">
                <a:solidFill>
                  <a:srgbClr val="0058DA"/>
                </a:solidFill>
                <a:effectLst>
                  <a:outerShdw blurRad="38100" dist="38100" dir="2700000" algn="tl">
                    <a:srgbClr val="C0C0C0"/>
                  </a:outerShdw>
                </a:effectLst>
                <a:latin typeface="+mn-ea"/>
              </a:rPr>
              <a:t>:</a:t>
            </a:r>
            <a:r>
              <a:rPr lang="zh-CN" altLang="en-US" sz="2400" b="1" dirty="0">
                <a:solidFill>
                  <a:srgbClr val="0058DA"/>
                </a:solidFill>
                <a:effectLst>
                  <a:outerShdw blurRad="38100" dist="38100" dir="2700000" algn="tl">
                    <a:srgbClr val="C0C0C0"/>
                  </a:outerShdw>
                </a:effectLst>
                <a:latin typeface="+mn-ea"/>
              </a:rPr>
              <a:t>划分</a:t>
            </a:r>
            <a:endParaRPr lang="zh-CN" altLang="en-US" sz="2400" b="1" dirty="0">
              <a:solidFill>
                <a:srgbClr val="0058DA"/>
              </a:solidFill>
              <a:effectLst>
                <a:outerShdw blurRad="38100" dist="38100" dir="2700000" algn="tl">
                  <a:srgbClr val="C0C0C0"/>
                </a:outerShdw>
              </a:effectLst>
              <a:latin typeface="+mn-ea"/>
            </a:endParaRPr>
          </a:p>
        </p:txBody>
      </p:sp>
      <p:sp>
        <p:nvSpPr>
          <p:cNvPr id="7" name="Text Box 31"/>
          <p:cNvSpPr txBox="1">
            <a:spLocks noChangeArrowheads="1"/>
          </p:cNvSpPr>
          <p:nvPr/>
        </p:nvSpPr>
        <p:spPr bwMode="auto">
          <a:xfrm>
            <a:off x="227330" y="1954530"/>
            <a:ext cx="866711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2860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0" eaLnBrk="1" latinLnBrk="0" hangingPunct="1">
              <a:defRPr/>
            </a:pPr>
            <a:r>
              <a:rPr kumimoji="0" lang="zh-CN" altLang="en-US" b="1" dirty="0" smtClean="0">
                <a:solidFill>
                  <a:schemeClr val="tx1"/>
                </a:solidFill>
                <a:latin typeface="+mn-ea"/>
                <a:ea typeface="+mn-ea"/>
              </a:rPr>
              <a:t>将</a:t>
            </a:r>
            <a:r>
              <a:rPr kumimoji="0" lang="en-US" altLang="zh-CN" b="1" dirty="0" smtClean="0">
                <a:solidFill>
                  <a:schemeClr val="tx1"/>
                </a:solidFill>
                <a:latin typeface="+mn-ea"/>
                <a:ea typeface="+mn-ea"/>
              </a:rPr>
              <a:t>S</a:t>
            </a:r>
            <a:r>
              <a:rPr kumimoji="0" lang="zh-CN" altLang="en-US" b="1" dirty="0" smtClean="0">
                <a:solidFill>
                  <a:schemeClr val="tx1"/>
                </a:solidFill>
                <a:latin typeface="+mn-ea"/>
                <a:ea typeface="+mn-ea"/>
              </a:rPr>
              <a:t>划分为两部分</a:t>
            </a:r>
            <a:r>
              <a:rPr kumimoji="0" lang="en-US" altLang="zh-CN" b="1" dirty="0" smtClean="0">
                <a:solidFill>
                  <a:schemeClr val="tx1"/>
                </a:solidFill>
                <a:latin typeface="+mn-ea"/>
                <a:ea typeface="+mn-ea"/>
              </a:rPr>
              <a:t>S</a:t>
            </a:r>
            <a:r>
              <a:rPr kumimoji="0" lang="en-US" altLang="zh-CN" b="1" baseline="-25000" dirty="0" smtClean="0">
                <a:solidFill>
                  <a:schemeClr val="tx1"/>
                </a:solidFill>
                <a:latin typeface="+mn-ea"/>
                <a:ea typeface="+mn-ea"/>
              </a:rPr>
              <a:t>1</a:t>
            </a:r>
            <a:r>
              <a:rPr kumimoji="0" lang="zh-CN" altLang="en-US" b="1" dirty="0" smtClean="0">
                <a:solidFill>
                  <a:schemeClr val="tx1"/>
                </a:solidFill>
                <a:latin typeface="+mn-ea"/>
                <a:ea typeface="+mn-ea"/>
              </a:rPr>
              <a:t>和</a:t>
            </a:r>
            <a:r>
              <a:rPr kumimoji="0" lang="en-US" altLang="zh-CN" b="1" dirty="0" smtClean="0">
                <a:solidFill>
                  <a:schemeClr val="tx1"/>
                </a:solidFill>
                <a:latin typeface="+mn-ea"/>
                <a:ea typeface="+mn-ea"/>
              </a:rPr>
              <a:t>S</a:t>
            </a:r>
            <a:r>
              <a:rPr kumimoji="0" lang="en-US" altLang="zh-CN" b="1" baseline="-25000" dirty="0" smtClean="0">
                <a:solidFill>
                  <a:schemeClr val="tx1"/>
                </a:solidFill>
                <a:latin typeface="+mn-ea"/>
                <a:ea typeface="+mn-ea"/>
              </a:rPr>
              <a:t>2</a:t>
            </a:r>
            <a:r>
              <a:rPr kumimoji="0" lang="zh-CN" altLang="en-US" b="1" dirty="0" smtClean="0">
                <a:solidFill>
                  <a:schemeClr val="tx1"/>
                </a:solidFill>
                <a:latin typeface="+mn-ea"/>
                <a:ea typeface="+mn-ea"/>
              </a:rPr>
              <a:t>，如何划分？</a:t>
            </a:r>
            <a:endParaRPr kumimoji="0" lang="zh-CN" altLang="en-US" b="1" dirty="0" smtClean="0">
              <a:solidFill>
                <a:schemeClr val="tx1"/>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8919"/>
                                        </p:tgtEl>
                                        <p:attrNameLst>
                                          <p:attrName>style.visibility</p:attrName>
                                        </p:attrNameLst>
                                      </p:cBhvr>
                                      <p:to>
                                        <p:strVal val="visible"/>
                                      </p:to>
                                    </p:set>
                                    <p:animEffect transition="in" filter="blinds(horizontal)">
                                      <p:cBhvr>
                                        <p:cTn id="12" dur="500"/>
                                        <p:tgtEl>
                                          <p:spTgt spid="6789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4" grpId="0"/>
      <p:bldP spid="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5"/>
          <p:cNvSpPr txBox="1">
            <a:spLocks noChangeArrowheads="1"/>
          </p:cNvSpPr>
          <p:nvPr/>
        </p:nvSpPr>
        <p:spPr bwMode="auto">
          <a:xfrm>
            <a:off x="2477135" y="1093470"/>
            <a:ext cx="5363845" cy="137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ts val="600"/>
              </a:spcBef>
              <a:buClr>
                <a:schemeClr val="accent2"/>
              </a:buClr>
              <a:buSzPct val="85000"/>
              <a:defRPr/>
            </a:pPr>
            <a:r>
              <a:rPr lang="en-US" altLang="zh-CN" sz="2600" dirty="0" smtClean="0">
                <a:latin typeface="Corbel" panose="020B0503020204020204" pitchFamily="34" charset="0"/>
                <a:ea typeface="华文楷体" panose="02010600040101010101" pitchFamily="2" charset="-122"/>
              </a:rPr>
              <a:t>               </a:t>
            </a:r>
            <a:r>
              <a:rPr lang="en-US" altLang="zh-CN" sz="2600" dirty="0" smtClean="0">
                <a:latin typeface="+mn-ea"/>
                <a:ea typeface="+mn-ea"/>
              </a:rPr>
              <a:t> </a:t>
            </a:r>
            <a:r>
              <a:rPr lang="en-US" altLang="zh-CN" sz="2600" b="1" dirty="0" smtClean="0">
                <a:latin typeface="+mn-ea"/>
                <a:ea typeface="+mn-ea"/>
              </a:rPr>
              <a:t>1             </a:t>
            </a:r>
            <a:r>
              <a:rPr lang="zh-CN" altLang="en-US" sz="2600" b="1" dirty="0" smtClean="0">
                <a:latin typeface="+mn-ea"/>
                <a:ea typeface="+mn-ea"/>
              </a:rPr>
              <a:t>当</a:t>
            </a:r>
            <a:r>
              <a:rPr lang="en-US" altLang="zh-CN" sz="2600" b="1" dirty="0" smtClean="0">
                <a:latin typeface="+mn-ea"/>
                <a:ea typeface="+mn-ea"/>
              </a:rPr>
              <a:t>n=0</a:t>
            </a:r>
            <a:r>
              <a:rPr lang="zh-CN" altLang="en-US" sz="2600" b="1" dirty="0" smtClean="0">
                <a:latin typeface="+mn-ea"/>
                <a:ea typeface="+mn-ea"/>
              </a:rPr>
              <a:t>时  </a:t>
            </a:r>
            <a:endParaRPr lang="zh-CN" altLang="en-US" sz="2600" b="1" dirty="0" smtClean="0">
              <a:latin typeface="+mn-ea"/>
              <a:ea typeface="+mn-ea"/>
            </a:endParaRPr>
          </a:p>
          <a:p>
            <a:pPr eaLnBrk="1" hangingPunct="1">
              <a:lnSpc>
                <a:spcPct val="90000"/>
              </a:lnSpc>
              <a:spcBef>
                <a:spcPts val="600"/>
              </a:spcBef>
              <a:buClr>
                <a:schemeClr val="accent2"/>
              </a:buClr>
              <a:buSzPct val="85000"/>
              <a:defRPr/>
            </a:pPr>
            <a:r>
              <a:rPr lang="zh-CN" altLang="en-US" sz="2600" b="1" dirty="0" smtClean="0">
                <a:latin typeface="Corbel" panose="020B0503020204020204" pitchFamily="34" charset="0"/>
                <a:ea typeface="华文楷体" panose="02010600040101010101" pitchFamily="2" charset="-122"/>
              </a:rPr>
              <a:t> </a:t>
            </a:r>
            <a:r>
              <a:rPr lang="en-US" altLang="zh-CN" sz="2600" b="1" dirty="0" smtClean="0">
                <a:latin typeface="Corbel" panose="020B0503020204020204" pitchFamily="34" charset="0"/>
                <a:ea typeface="华文楷体" panose="02010600040101010101" pitchFamily="2" charset="-122"/>
              </a:rPr>
              <a:t>n</a:t>
            </a:r>
            <a:r>
              <a:rPr lang="zh-CN" altLang="en-US" sz="2600" b="1" dirty="0" smtClean="0">
                <a:latin typeface="Corbel" panose="020B0503020204020204" pitchFamily="34" charset="0"/>
                <a:ea typeface="华文楷体" panose="02010600040101010101" pitchFamily="2" charset="-122"/>
              </a:rPr>
              <a:t>！</a:t>
            </a:r>
            <a:r>
              <a:rPr lang="en-US" altLang="zh-CN" sz="2600" b="1" dirty="0" smtClean="0">
                <a:latin typeface="Corbel" panose="020B0503020204020204" pitchFamily="34" charset="0"/>
                <a:ea typeface="华文楷体" panose="02010600040101010101" pitchFamily="2" charset="-122"/>
              </a:rPr>
              <a:t>= </a:t>
            </a:r>
            <a:endParaRPr lang="en-US" altLang="zh-CN" sz="2600" b="1" dirty="0" smtClean="0">
              <a:latin typeface="Corbel" panose="020B0503020204020204" pitchFamily="34" charset="0"/>
              <a:ea typeface="华文楷体" panose="02010600040101010101" pitchFamily="2" charset="-122"/>
            </a:endParaRPr>
          </a:p>
          <a:p>
            <a:pPr eaLnBrk="1" hangingPunct="1">
              <a:lnSpc>
                <a:spcPct val="90000"/>
              </a:lnSpc>
              <a:spcBef>
                <a:spcPts val="600"/>
              </a:spcBef>
              <a:buClr>
                <a:schemeClr val="accent2"/>
              </a:buClr>
              <a:buSzPct val="85000"/>
              <a:defRPr/>
            </a:pPr>
            <a:r>
              <a:rPr lang="en-US" altLang="zh-CN" sz="2600" b="1" dirty="0" smtClean="0">
                <a:latin typeface="Corbel" panose="020B0503020204020204" pitchFamily="34" charset="0"/>
                <a:ea typeface="华文楷体" panose="02010600040101010101" pitchFamily="2" charset="-122"/>
              </a:rPr>
              <a:t>                 </a:t>
            </a:r>
            <a:r>
              <a:rPr lang="en-US" altLang="zh-CN" sz="2600" b="1" dirty="0" smtClean="0">
                <a:latin typeface="+mn-ea"/>
                <a:ea typeface="+mn-ea"/>
              </a:rPr>
              <a:t>n*(n-1) </a:t>
            </a:r>
            <a:r>
              <a:rPr lang="zh-CN" altLang="en-US" sz="2600" b="1" dirty="0" smtClean="0">
                <a:latin typeface="Corbel" panose="020B0503020204020204" pitchFamily="34" charset="0"/>
                <a:ea typeface="华文楷体" panose="02010600040101010101" pitchFamily="2" charset="-122"/>
              </a:rPr>
              <a:t>！           </a:t>
            </a:r>
            <a:r>
              <a:rPr lang="zh-CN" altLang="en-US" sz="2600" b="1" dirty="0" smtClean="0">
                <a:latin typeface="+mn-ea"/>
                <a:ea typeface="+mn-ea"/>
              </a:rPr>
              <a:t>当</a:t>
            </a:r>
            <a:r>
              <a:rPr lang="en-US" altLang="zh-CN" sz="2600" b="1" dirty="0" smtClean="0">
                <a:latin typeface="+mn-ea"/>
                <a:ea typeface="+mn-ea"/>
              </a:rPr>
              <a:t>n&gt;0</a:t>
            </a:r>
            <a:r>
              <a:rPr lang="zh-CN" altLang="en-US" sz="2600" b="1" dirty="0" smtClean="0">
                <a:latin typeface="+mn-ea"/>
                <a:ea typeface="+mn-ea"/>
              </a:rPr>
              <a:t>时</a:t>
            </a:r>
            <a:endParaRPr lang="zh-CN" altLang="en-US" sz="2600" b="1" dirty="0" smtClean="0">
              <a:latin typeface="+mn-ea"/>
              <a:ea typeface="+mn-ea"/>
            </a:endParaRPr>
          </a:p>
        </p:txBody>
      </p:sp>
      <p:sp>
        <p:nvSpPr>
          <p:cNvPr id="53252" name="Text Box 7"/>
          <p:cNvSpPr txBox="1">
            <a:spLocks noChangeArrowheads="1"/>
          </p:cNvSpPr>
          <p:nvPr/>
        </p:nvSpPr>
        <p:spPr bwMode="auto">
          <a:xfrm>
            <a:off x="311150" y="2249170"/>
            <a:ext cx="27057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latin typeface="宋体" panose="02010600030101010101" pitchFamily="2" charset="-122"/>
              </a:rPr>
              <a:t>递归</a:t>
            </a:r>
            <a:r>
              <a:rPr lang="zh-CN" altLang="en-US" sz="2400" b="1">
                <a:latin typeface="宋体" panose="02010600030101010101" pitchFamily="2" charset="-122"/>
                <a:sym typeface="+mn-ea"/>
              </a:rPr>
              <a:t>函数</a:t>
            </a:r>
            <a:r>
              <a:rPr lang="zh-CN" altLang="en-US" sz="2400" b="1">
                <a:latin typeface="宋体" panose="02010600030101010101" pitchFamily="2" charset="-122"/>
              </a:rPr>
              <a:t>的定义</a:t>
            </a:r>
            <a:endParaRPr lang="zh-CN" altLang="en-US" sz="2400" b="1">
              <a:latin typeface="宋体" panose="02010600030101010101" pitchFamily="2" charset="-122"/>
            </a:endParaRPr>
          </a:p>
        </p:txBody>
      </p:sp>
      <p:sp>
        <p:nvSpPr>
          <p:cNvPr id="6" name="Rectangle 8"/>
          <p:cNvSpPr>
            <a:spLocks noChangeArrowheads="1"/>
          </p:cNvSpPr>
          <p:nvPr/>
        </p:nvSpPr>
        <p:spPr bwMode="auto">
          <a:xfrm>
            <a:off x="2089785" y="2603500"/>
            <a:ext cx="6504305" cy="1698625"/>
          </a:xfrm>
          <a:prstGeom prst="rect">
            <a:avLst/>
          </a:prstGeom>
          <a:noFill/>
          <a:ln w="9525">
            <a:noFill/>
            <a:miter lim="800000"/>
          </a:ln>
          <a:effectLst/>
        </p:spPr>
        <p:txBody>
          <a:bodyPr/>
          <a:lstStyle/>
          <a:p>
            <a:pPr marL="342900" indent="-342900" fontAlgn="auto">
              <a:lnSpc>
                <a:spcPct val="90000"/>
              </a:lnSpc>
              <a:spcBef>
                <a:spcPct val="20000"/>
              </a:spcBef>
              <a:spcAft>
                <a:spcPts val="0"/>
              </a:spcAft>
              <a:buClr>
                <a:schemeClr val="tx2"/>
              </a:buClr>
              <a:buSzPct val="75000"/>
              <a:buFont typeface="Wingdings" panose="05000000000000000000" pitchFamily="2" charset="2"/>
              <a:buNone/>
              <a:defRPr/>
            </a:pPr>
            <a:r>
              <a:rPr lang="en-US" altLang="zh-CN" sz="2400" b="1" dirty="0">
                <a:effectLst>
                  <a:outerShdw blurRad="38100" dist="38100" dir="2700000" algn="tl">
                    <a:srgbClr val="C0C0C0"/>
                  </a:outerShdw>
                </a:effectLst>
                <a:latin typeface="Times New Roman" panose="02020603050405020304" pitchFamily="18" charset="0"/>
                <a:ea typeface="+mn-ea"/>
              </a:rPr>
              <a:t>                        1                         </a:t>
            </a:r>
            <a:r>
              <a:rPr lang="zh-CN" altLang="en-US" sz="2400" b="1" dirty="0">
                <a:effectLst>
                  <a:outerShdw blurRad="38100" dist="38100" dir="2700000" algn="tl">
                    <a:srgbClr val="C0C0C0"/>
                  </a:outerShdw>
                </a:effectLst>
                <a:latin typeface="Times New Roman" panose="02020603050405020304" pitchFamily="18" charset="0"/>
                <a:ea typeface="+mn-ea"/>
              </a:rPr>
              <a:t>当</a:t>
            </a:r>
            <a:r>
              <a:rPr lang="en-US" altLang="zh-CN" sz="2400" b="1" dirty="0">
                <a:effectLst>
                  <a:outerShdw blurRad="38100" dist="38100" dir="2700000" algn="tl">
                    <a:srgbClr val="C0C0C0"/>
                  </a:outerShdw>
                </a:effectLst>
                <a:latin typeface="Times New Roman" panose="02020603050405020304" pitchFamily="18" charset="0"/>
                <a:ea typeface="+mn-ea"/>
              </a:rPr>
              <a:t>n=0</a:t>
            </a:r>
            <a:r>
              <a:rPr lang="zh-CN" altLang="en-US" sz="2400" b="1" dirty="0">
                <a:effectLst>
                  <a:outerShdw blurRad="38100" dist="38100" dir="2700000" algn="tl">
                    <a:srgbClr val="C0C0C0"/>
                  </a:outerShdw>
                </a:effectLst>
                <a:latin typeface="Times New Roman" panose="02020603050405020304" pitchFamily="18" charset="0"/>
                <a:ea typeface="+mn-ea"/>
              </a:rPr>
              <a:t>时  </a:t>
            </a:r>
            <a:endParaRPr lang="zh-CN" altLang="en-US" sz="2400" b="1" dirty="0">
              <a:effectLst>
                <a:outerShdw blurRad="38100" dist="38100" dir="2700000" algn="tl">
                  <a:srgbClr val="C0C0C0"/>
                </a:outerShdw>
              </a:effectLst>
              <a:latin typeface="Times New Roman" panose="02020603050405020304" pitchFamily="18" charset="0"/>
              <a:ea typeface="+mn-ea"/>
            </a:endParaRPr>
          </a:p>
          <a:p>
            <a:pPr marL="342900" indent="-342900" fontAlgn="auto">
              <a:lnSpc>
                <a:spcPct val="90000"/>
              </a:lnSpc>
              <a:spcBef>
                <a:spcPct val="20000"/>
              </a:spcBef>
              <a:spcAft>
                <a:spcPts val="0"/>
              </a:spcAft>
              <a:buClr>
                <a:schemeClr val="tx2"/>
              </a:buClr>
              <a:buSzPct val="75000"/>
              <a:buFont typeface="Wingdings" panose="05000000000000000000" pitchFamily="2" charset="2"/>
              <a:buNone/>
              <a:defRPr/>
            </a:pPr>
            <a:r>
              <a:rPr lang="zh-CN" altLang="en-US" sz="2400" b="1" dirty="0">
                <a:effectLst>
                  <a:outerShdw blurRad="38100" dist="38100" dir="2700000" algn="tl">
                    <a:srgbClr val="C0C0C0"/>
                  </a:outerShdw>
                </a:effectLst>
                <a:latin typeface="Times New Roman" panose="02020603050405020304" pitchFamily="18" charset="0"/>
                <a:ea typeface="+mn-ea"/>
              </a:rPr>
              <a:t> </a:t>
            </a:r>
            <a:r>
              <a:rPr lang="en-US" altLang="zh-CN" sz="2400" b="1" dirty="0">
                <a:effectLst>
                  <a:outerShdw blurRad="38100" dist="38100" dir="2700000" algn="tl">
                    <a:srgbClr val="C0C0C0"/>
                  </a:outerShdw>
                </a:effectLst>
                <a:latin typeface="Times New Roman" panose="02020603050405020304" pitchFamily="18" charset="0"/>
                <a:ea typeface="+mn-ea"/>
              </a:rPr>
              <a:t>Fact(n) = </a:t>
            </a:r>
            <a:endParaRPr lang="en-US" altLang="zh-CN" sz="2400" b="1" dirty="0">
              <a:effectLst>
                <a:outerShdw blurRad="38100" dist="38100" dir="2700000" algn="tl">
                  <a:srgbClr val="C0C0C0"/>
                </a:outerShdw>
              </a:effectLst>
              <a:latin typeface="Times New Roman" panose="02020603050405020304" pitchFamily="18" charset="0"/>
              <a:ea typeface="+mn-ea"/>
            </a:endParaRPr>
          </a:p>
          <a:p>
            <a:pPr marL="342900" indent="-342900" fontAlgn="auto">
              <a:lnSpc>
                <a:spcPct val="90000"/>
              </a:lnSpc>
              <a:spcBef>
                <a:spcPct val="20000"/>
              </a:spcBef>
              <a:spcAft>
                <a:spcPts val="0"/>
              </a:spcAft>
              <a:buClr>
                <a:schemeClr val="tx2"/>
              </a:buClr>
              <a:buSzPct val="75000"/>
              <a:buFont typeface="Wingdings" panose="05000000000000000000" pitchFamily="2" charset="2"/>
              <a:buNone/>
              <a:defRPr/>
            </a:pPr>
            <a:r>
              <a:rPr lang="en-US" altLang="zh-CN" sz="2400" b="1" dirty="0">
                <a:effectLst>
                  <a:outerShdw blurRad="38100" dist="38100" dir="2700000" algn="tl">
                    <a:srgbClr val="C0C0C0"/>
                  </a:outerShdw>
                </a:effectLst>
                <a:latin typeface="Times New Roman" panose="02020603050405020304" pitchFamily="18" charset="0"/>
                <a:ea typeface="+mn-ea"/>
              </a:rPr>
              <a:t>                        n*Fact(n-1)        </a:t>
            </a:r>
            <a:r>
              <a:rPr lang="zh-CN" altLang="en-US" sz="2400" b="1" dirty="0">
                <a:effectLst>
                  <a:outerShdw blurRad="38100" dist="38100" dir="2700000" algn="tl">
                    <a:srgbClr val="C0C0C0"/>
                  </a:outerShdw>
                </a:effectLst>
                <a:latin typeface="Times New Roman" panose="02020603050405020304" pitchFamily="18" charset="0"/>
                <a:ea typeface="+mn-ea"/>
              </a:rPr>
              <a:t>当</a:t>
            </a:r>
            <a:r>
              <a:rPr lang="en-US" altLang="zh-CN" sz="2400" b="1" dirty="0">
                <a:effectLst>
                  <a:outerShdw blurRad="38100" dist="38100" dir="2700000" algn="tl">
                    <a:srgbClr val="C0C0C0"/>
                  </a:outerShdw>
                </a:effectLst>
                <a:latin typeface="Times New Roman" panose="02020603050405020304" pitchFamily="18" charset="0"/>
                <a:ea typeface="+mn-ea"/>
              </a:rPr>
              <a:t>n&gt;0</a:t>
            </a:r>
            <a:r>
              <a:rPr lang="zh-CN" altLang="en-US" sz="2400" b="1" dirty="0">
                <a:effectLst>
                  <a:outerShdw blurRad="38100" dist="38100" dir="2700000" algn="tl">
                    <a:srgbClr val="C0C0C0"/>
                  </a:outerShdw>
                </a:effectLst>
                <a:latin typeface="Times New Roman" panose="02020603050405020304" pitchFamily="18" charset="0"/>
                <a:ea typeface="+mn-ea"/>
              </a:rPr>
              <a:t>时</a:t>
            </a:r>
            <a:endParaRPr lang="zh-CN" altLang="en-US" sz="2400" b="1" dirty="0">
              <a:effectLst>
                <a:outerShdw blurRad="38100" dist="38100" dir="2700000" algn="tl">
                  <a:srgbClr val="C0C0C0"/>
                </a:outerShdw>
              </a:effectLst>
              <a:latin typeface="Times New Roman" panose="02020603050405020304" pitchFamily="18" charset="0"/>
              <a:ea typeface="+mn-ea"/>
            </a:endParaRPr>
          </a:p>
        </p:txBody>
      </p:sp>
      <p:sp>
        <p:nvSpPr>
          <p:cNvPr id="53254" name="AutoShape 9"/>
          <p:cNvSpPr/>
          <p:nvPr/>
        </p:nvSpPr>
        <p:spPr bwMode="auto">
          <a:xfrm>
            <a:off x="3521710" y="2603500"/>
            <a:ext cx="143510" cy="1145540"/>
          </a:xfrm>
          <a:prstGeom prst="leftBrace">
            <a:avLst>
              <a:gd name="adj1" fmla="val 87271"/>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orbel" panose="020B0503020204020204" pitchFamily="34" charset="0"/>
              <a:ea typeface="华文楷体" panose="02010600040101010101" pitchFamily="2" charset="-122"/>
            </a:endParaRPr>
          </a:p>
        </p:txBody>
      </p:sp>
      <p:sp>
        <p:nvSpPr>
          <p:cNvPr id="53256" name="AutoShape 6"/>
          <p:cNvSpPr/>
          <p:nvPr/>
        </p:nvSpPr>
        <p:spPr bwMode="auto">
          <a:xfrm>
            <a:off x="3426460" y="1169035"/>
            <a:ext cx="171450" cy="1155700"/>
          </a:xfrm>
          <a:prstGeom prst="leftBrace">
            <a:avLst>
              <a:gd name="adj1" fmla="val 87271"/>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orbel" panose="020B0503020204020204" pitchFamily="34" charset="0"/>
              <a:ea typeface="华文楷体" panose="02010600040101010101" pitchFamily="2" charset="-122"/>
            </a:endParaRPr>
          </a:p>
        </p:txBody>
      </p:sp>
      <p:sp>
        <p:nvSpPr>
          <p:cNvPr id="53257" name="矩形 10"/>
          <p:cNvSpPr>
            <a:spLocks noChangeArrowheads="1"/>
          </p:cNvSpPr>
          <p:nvPr/>
        </p:nvSpPr>
        <p:spPr bwMode="auto">
          <a:xfrm>
            <a:off x="221615" y="1169035"/>
            <a:ext cx="17132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chemeClr val="tx2"/>
                </a:solidFill>
                <a:latin typeface="宋体" panose="02010600030101010101" pitchFamily="2" charset="-122"/>
              </a:rPr>
              <a:t>阶乘的定义</a:t>
            </a:r>
            <a:endParaRPr lang="zh-CN" altLang="en-US" sz="2400" b="1">
              <a:solidFill>
                <a:schemeClr val="tx2"/>
              </a:solidFill>
              <a:latin typeface="宋体" panose="02010600030101010101" pitchFamily="2" charset="-122"/>
            </a:endParaRPr>
          </a:p>
        </p:txBody>
      </p:sp>
      <p:sp>
        <p:nvSpPr>
          <p:cNvPr id="3" name="标题 1"/>
          <p:cNvSpPr txBox="1"/>
          <p:nvPr/>
        </p:nvSpPr>
        <p:spPr>
          <a:xfrm>
            <a:off x="442913" y="217557"/>
            <a:ext cx="8229600" cy="707886"/>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defPPr>
              <a:defRPr lang="zh-CN"/>
            </a:defPPr>
            <a:lvl1pPr algn="ctr" eaLnBrk="0" hangingPunct="0">
              <a:spcBef>
                <a:spcPct val="50000"/>
              </a:spcBef>
              <a:defRPr kumimoji="1" sz="4000" b="1">
                <a:solidFill>
                  <a:srgbClr val="A50021"/>
                </a:solidFill>
                <a:latin typeface="黑体" panose="02010609060101010101" pitchFamily="49" charset="-122"/>
                <a:ea typeface="黑体" panose="02010609060101010101" pitchFamily="49" charset="-122"/>
              </a:defRPr>
            </a:lvl1pPr>
            <a:lvl2pPr algn="ctr" eaLnBrk="0" hangingPunct="0">
              <a:defRPr sz="4400">
                <a:solidFill>
                  <a:schemeClr val="tx2"/>
                </a:solidFill>
                <a:latin typeface="Arial" panose="020B0604020202020204" pitchFamily="34" charset="0"/>
              </a:defRPr>
            </a:lvl2pPr>
            <a:lvl3pPr algn="ctr" eaLnBrk="0" hangingPunct="0">
              <a:defRPr sz="4400">
                <a:solidFill>
                  <a:schemeClr val="tx2"/>
                </a:solidFill>
                <a:latin typeface="Arial" panose="020B0604020202020204" pitchFamily="34" charset="0"/>
              </a:defRPr>
            </a:lvl3pPr>
            <a:lvl4pPr algn="ctr" eaLnBrk="0" hangingPunct="0">
              <a:defRPr sz="4400">
                <a:solidFill>
                  <a:schemeClr val="tx2"/>
                </a:solidFill>
                <a:latin typeface="Arial" panose="020B0604020202020204" pitchFamily="34" charset="0"/>
              </a:defRPr>
            </a:lvl4pPr>
            <a:lvl5pPr algn="ctr" eaLnBrk="0" hangingPunct="0">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zh-CN" altLang="en-US" dirty="0">
                <a:solidFill>
                  <a:schemeClr val="bg1"/>
                </a:solidFill>
              </a:rPr>
              <a:t>递归模型</a:t>
            </a:r>
            <a:endParaRPr lang="zh-CN" altLang="en-US" dirty="0">
              <a:solidFill>
                <a:schemeClr val="bg1"/>
              </a:solidFill>
            </a:endParaRPr>
          </a:p>
        </p:txBody>
      </p:sp>
      <p:sp>
        <p:nvSpPr>
          <p:cNvPr id="178182" name="Text Box 6"/>
          <p:cNvSpPr txBox="1">
            <a:spLocks noChangeArrowheads="1"/>
          </p:cNvSpPr>
          <p:nvPr/>
        </p:nvSpPr>
        <p:spPr bwMode="auto">
          <a:xfrm>
            <a:off x="589280" y="4211638"/>
            <a:ext cx="7529513" cy="212280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en-US" altLang="zh-CN" sz="2400" b="1">
                <a:solidFill>
                  <a:schemeClr val="tx1"/>
                </a:solidFill>
                <a:latin typeface="Times New Roman" panose="02020603050405020304" pitchFamily="18" charset="0"/>
                <a:ea typeface="楷体_GB2312" pitchFamily="49" charset="-122"/>
              </a:rPr>
              <a:t>int Fact(int n)</a:t>
            </a:r>
            <a:endParaRPr lang="en-US" altLang="zh-CN" sz="2400" b="1">
              <a:solidFill>
                <a:schemeClr val="tx1"/>
              </a:solidFill>
              <a:latin typeface="Times New Roman" panose="02020603050405020304" pitchFamily="18" charset="0"/>
              <a:ea typeface="楷体_GB2312" pitchFamily="49" charset="-122"/>
            </a:endParaRPr>
          </a:p>
          <a:p>
            <a:pPr algn="just" eaLnBrk="1" hangingPunct="1">
              <a:spcBef>
                <a:spcPct val="50000"/>
              </a:spcBef>
            </a:pPr>
            <a:r>
              <a:rPr lang="en-US" altLang="zh-CN" sz="2400" b="1">
                <a:solidFill>
                  <a:schemeClr val="tx1"/>
                </a:solidFill>
                <a:latin typeface="Times New Roman" panose="02020603050405020304" pitchFamily="18" charset="0"/>
                <a:ea typeface="楷体_GB2312" pitchFamily="49" charset="-122"/>
              </a:rPr>
              <a:t>{        if(n == 0 ) return 1; //</a:t>
            </a:r>
            <a:r>
              <a:rPr lang="zh-CN" altLang="en-US" sz="2400" b="1">
                <a:solidFill>
                  <a:schemeClr val="tx1"/>
                </a:solidFill>
                <a:latin typeface="Times New Roman" panose="02020603050405020304" pitchFamily="18" charset="0"/>
                <a:ea typeface="楷体_GB2312" pitchFamily="49" charset="-122"/>
              </a:rPr>
              <a:t>递归出口</a:t>
            </a:r>
            <a:endParaRPr lang="zh-CN" altLang="en-US" sz="2400" b="1">
              <a:solidFill>
                <a:schemeClr val="tx1"/>
              </a:solidFill>
              <a:latin typeface="Times New Roman" panose="02020603050405020304" pitchFamily="18" charset="0"/>
              <a:ea typeface="楷体_GB2312" pitchFamily="49" charset="-122"/>
            </a:endParaRPr>
          </a:p>
          <a:p>
            <a:pPr algn="just" eaLnBrk="1" hangingPunct="1">
              <a:spcBef>
                <a:spcPct val="50000"/>
              </a:spcBef>
            </a:pPr>
            <a:r>
              <a:rPr lang="zh-CN" altLang="en-US" sz="2400" b="1">
                <a:solidFill>
                  <a:schemeClr val="tx1"/>
                </a:solidFill>
                <a:latin typeface="Times New Roman" panose="02020603050405020304" pitchFamily="18" charset="0"/>
                <a:ea typeface="楷体_GB2312" pitchFamily="49" charset="-122"/>
              </a:rPr>
              <a:t>          </a:t>
            </a:r>
            <a:r>
              <a:rPr lang="en-US" altLang="zh-CN" sz="2400" b="1">
                <a:solidFill>
                  <a:schemeClr val="tx1"/>
                </a:solidFill>
                <a:latin typeface="Times New Roman" panose="02020603050405020304" pitchFamily="18" charset="0"/>
                <a:ea typeface="楷体_GB2312" pitchFamily="49" charset="-122"/>
              </a:rPr>
              <a:t>else return n*Fact(n-1) ; //</a:t>
            </a:r>
            <a:r>
              <a:rPr lang="zh-CN" altLang="en-US" sz="2400" b="1">
                <a:solidFill>
                  <a:schemeClr val="tx1"/>
                </a:solidFill>
                <a:latin typeface="Times New Roman" panose="02020603050405020304" pitchFamily="18" charset="0"/>
                <a:ea typeface="楷体_GB2312" pitchFamily="49" charset="-122"/>
              </a:rPr>
              <a:t>递归调用</a:t>
            </a:r>
            <a:endParaRPr lang="zh-CN" altLang="en-US" sz="2400" b="1">
              <a:solidFill>
                <a:schemeClr val="tx1"/>
              </a:solidFill>
              <a:latin typeface="Times New Roman" panose="02020603050405020304" pitchFamily="18" charset="0"/>
              <a:ea typeface="楷体_GB2312" pitchFamily="49" charset="-122"/>
            </a:endParaRPr>
          </a:p>
          <a:p>
            <a:pPr algn="just" eaLnBrk="1" hangingPunct="1">
              <a:spcBef>
                <a:spcPct val="50000"/>
              </a:spcBef>
            </a:pPr>
            <a:r>
              <a:rPr lang="en-US" altLang="zh-CN" sz="2400" b="1">
                <a:solidFill>
                  <a:schemeClr val="tx1"/>
                </a:solidFill>
                <a:latin typeface="Times New Roman" panose="02020603050405020304" pitchFamily="18" charset="0"/>
                <a:ea typeface="楷体_GB2312" pitchFamily="49" charset="-122"/>
              </a:rPr>
              <a:t>}</a:t>
            </a:r>
            <a:endParaRPr lang="en-US" altLang="zh-CN" sz="2400" b="1">
              <a:solidFill>
                <a:schemeClr val="tx1"/>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blinds(horizontal)">
                                      <p:cBhvr>
                                        <p:cTn id="7" dur="500"/>
                                        <p:tgtEl>
                                          <p:spTgt spid="532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3254"/>
                                        </p:tgtEl>
                                        <p:attrNameLst>
                                          <p:attrName>style.visibility</p:attrName>
                                        </p:attrNameLst>
                                      </p:cBhvr>
                                      <p:to>
                                        <p:strVal val="visible"/>
                                      </p:to>
                                    </p:set>
                                    <p:animEffect transition="in" filter="blinds(horizontal)">
                                      <p:cBhvr>
                                        <p:cTn id="15" dur="500"/>
                                        <p:tgtEl>
                                          <p:spTgt spid="5325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8182"/>
                                        </p:tgtEl>
                                        <p:attrNameLst>
                                          <p:attrName>style.visibility</p:attrName>
                                        </p:attrNameLst>
                                      </p:cBhvr>
                                      <p:to>
                                        <p:strVal val="visible"/>
                                      </p:to>
                                    </p:set>
                                    <p:animEffect transition="in" filter="blinds(horizontal)">
                                      <p:cBhvr>
                                        <p:cTn id="20" dur="500"/>
                                        <p:tgtEl>
                                          <p:spTgt spid="17818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78182">
                                            <p:txEl>
                                              <p:pRg st="0" end="0"/>
                                            </p:txEl>
                                          </p:spTgt>
                                        </p:tgtEl>
                                        <p:attrNameLst>
                                          <p:attrName>style.visibility</p:attrName>
                                        </p:attrNameLst>
                                      </p:cBhvr>
                                      <p:to>
                                        <p:strVal val="visible"/>
                                      </p:to>
                                    </p:set>
                                    <p:animEffect transition="in" filter="blinds(horizontal)">
                                      <p:cBhvr>
                                        <p:cTn id="25" dur="500"/>
                                        <p:tgtEl>
                                          <p:spTgt spid="17818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78182">
                                            <p:txEl>
                                              <p:pRg st="1" end="1"/>
                                            </p:txEl>
                                          </p:spTgt>
                                        </p:tgtEl>
                                        <p:attrNameLst>
                                          <p:attrName>style.visibility</p:attrName>
                                        </p:attrNameLst>
                                      </p:cBhvr>
                                      <p:to>
                                        <p:strVal val="visible"/>
                                      </p:to>
                                    </p:set>
                                    <p:animEffect transition="in" filter="blinds(horizontal)">
                                      <p:cBhvr>
                                        <p:cTn id="30" dur="500"/>
                                        <p:tgtEl>
                                          <p:spTgt spid="178182">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78182">
                                            <p:txEl>
                                              <p:pRg st="2" end="2"/>
                                            </p:txEl>
                                          </p:spTgt>
                                        </p:tgtEl>
                                        <p:attrNameLst>
                                          <p:attrName>style.visibility</p:attrName>
                                        </p:attrNameLst>
                                      </p:cBhvr>
                                      <p:to>
                                        <p:strVal val="visible"/>
                                      </p:to>
                                    </p:set>
                                    <p:animEffect transition="in" filter="blinds(horizontal)">
                                      <p:cBhvr>
                                        <p:cTn id="35" dur="500"/>
                                        <p:tgtEl>
                                          <p:spTgt spid="178182">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78182">
                                            <p:txEl>
                                              <p:pRg st="3" end="3"/>
                                            </p:txEl>
                                          </p:spTgt>
                                        </p:tgtEl>
                                        <p:attrNameLst>
                                          <p:attrName>style.visibility</p:attrName>
                                        </p:attrNameLst>
                                      </p:cBhvr>
                                      <p:to>
                                        <p:strVal val="visible"/>
                                      </p:to>
                                    </p:set>
                                    <p:animEffect transition="in" filter="blinds(horizontal)">
                                      <p:cBhvr>
                                        <p:cTn id="40" dur="500"/>
                                        <p:tgtEl>
                                          <p:spTgt spid="1781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2" grpId="0" bldLvl="0" animBg="1"/>
      <p:bldP spid="53252" grpId="0"/>
      <p:bldP spid="6" grpId="0" animBg="1"/>
      <p:bldP spid="5325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Rectangle 3"/>
          <p:cNvSpPr>
            <a:spLocks noGrp="1" noChangeArrowheads="1"/>
          </p:cNvSpPr>
          <p:nvPr>
            <p:ph type="body" idx="1"/>
          </p:nvPr>
        </p:nvSpPr>
        <p:spPr>
          <a:xfrm>
            <a:off x="385763" y="1065530"/>
            <a:ext cx="8318500" cy="1060450"/>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FontTx/>
              <a:buNone/>
              <a:defRPr/>
            </a:pPr>
            <a:r>
              <a:rPr lang="zh-CN" altLang="en-US" sz="2800" b="1" dirty="0">
                <a:solidFill>
                  <a:srgbClr val="CC0099"/>
                </a:solidFill>
                <a:latin typeface="+mn-ea"/>
              </a:rPr>
              <a:t>第二步：求解子问题</a:t>
            </a:r>
            <a:r>
              <a:rPr lang="en-US" altLang="zh-CN" sz="2800" b="1" dirty="0">
                <a:solidFill>
                  <a:srgbClr val="CC0099"/>
                </a:solidFill>
                <a:latin typeface="+mn-ea"/>
              </a:rPr>
              <a:t> </a:t>
            </a:r>
            <a:endParaRPr lang="en-US" altLang="zh-CN" sz="2800" b="1" dirty="0">
              <a:solidFill>
                <a:srgbClr val="CC0099"/>
              </a:solidFill>
              <a:latin typeface="+mn-ea"/>
            </a:endParaRPr>
          </a:p>
          <a:p>
            <a:pPr algn="just">
              <a:buFontTx/>
              <a:buNone/>
              <a:defRPr/>
            </a:pPr>
            <a:r>
              <a:rPr lang="zh-CN" altLang="en-US" sz="2400" b="1" dirty="0">
                <a:solidFill>
                  <a:schemeClr val="tx1"/>
                </a:solidFill>
                <a:latin typeface="+mn-ea"/>
              </a:rPr>
              <a:t>递归地</a:t>
            </a:r>
            <a:r>
              <a:rPr lang="zh-CN" altLang="en-US" sz="2400" b="1" dirty="0" smtClean="0">
                <a:solidFill>
                  <a:schemeClr val="tx1"/>
                </a:solidFill>
                <a:latin typeface="+mn-ea"/>
              </a:rPr>
              <a:t>在</a:t>
            </a:r>
            <a:r>
              <a:rPr lang="en-US" altLang="zh-CN" sz="2400" b="1" i="1" dirty="0" smtClean="0">
                <a:solidFill>
                  <a:schemeClr val="tx1"/>
                </a:solidFill>
                <a:latin typeface="+mn-ea"/>
              </a:rPr>
              <a:t>S</a:t>
            </a:r>
            <a:r>
              <a:rPr lang="en-US" altLang="zh-CN" sz="2400" b="1" i="1" baseline="-25000" dirty="0" smtClean="0">
                <a:solidFill>
                  <a:schemeClr val="tx1"/>
                </a:solidFill>
                <a:latin typeface="+mn-ea"/>
              </a:rPr>
              <a:t>1</a:t>
            </a:r>
            <a:r>
              <a:rPr lang="zh-CN" altLang="en-US" sz="2400" b="1" dirty="0" smtClean="0">
                <a:solidFill>
                  <a:schemeClr val="tx1"/>
                </a:solidFill>
                <a:latin typeface="+mn-ea"/>
              </a:rPr>
              <a:t>和</a:t>
            </a:r>
            <a:r>
              <a:rPr lang="en-US" altLang="zh-CN" sz="2400" b="1" i="1" dirty="0" smtClean="0">
                <a:solidFill>
                  <a:schemeClr val="tx1"/>
                </a:solidFill>
                <a:latin typeface="+mn-ea"/>
              </a:rPr>
              <a:t>S</a:t>
            </a:r>
            <a:r>
              <a:rPr lang="en-US" altLang="zh-CN" sz="2400" b="1" i="1" baseline="-25000" dirty="0" smtClean="0">
                <a:solidFill>
                  <a:schemeClr val="tx1"/>
                </a:solidFill>
                <a:latin typeface="+mn-ea"/>
              </a:rPr>
              <a:t>2</a:t>
            </a:r>
            <a:r>
              <a:rPr lang="zh-CN" altLang="en-US" sz="2400" b="1" dirty="0">
                <a:solidFill>
                  <a:schemeClr val="tx1"/>
                </a:solidFill>
                <a:latin typeface="+mn-ea"/>
              </a:rPr>
              <a:t>中找出最接近点对</a:t>
            </a:r>
            <a:r>
              <a:rPr lang="en-US" altLang="zh-CN" sz="2400" b="1" dirty="0">
                <a:solidFill>
                  <a:schemeClr val="tx1"/>
                </a:solidFill>
                <a:latin typeface="+mn-ea"/>
              </a:rPr>
              <a:t>(</a:t>
            </a:r>
            <a:r>
              <a:rPr lang="en-US" altLang="zh-CN" sz="2400" b="1" i="1" dirty="0">
                <a:solidFill>
                  <a:schemeClr val="tx1"/>
                </a:solidFill>
                <a:latin typeface="+mn-ea"/>
              </a:rPr>
              <a:t>p</a:t>
            </a:r>
            <a:r>
              <a:rPr lang="en-US" altLang="zh-CN" sz="2400" b="1" i="1" baseline="-25000" dirty="0">
                <a:solidFill>
                  <a:schemeClr val="tx1"/>
                </a:solidFill>
                <a:latin typeface="+mn-ea"/>
              </a:rPr>
              <a:t>1</a:t>
            </a:r>
            <a:r>
              <a:rPr lang="en-US" altLang="zh-CN" sz="2400" b="1" i="1" dirty="0">
                <a:solidFill>
                  <a:schemeClr val="tx1"/>
                </a:solidFill>
                <a:latin typeface="+mn-ea"/>
              </a:rPr>
              <a:t>,p</a:t>
            </a:r>
            <a:r>
              <a:rPr lang="en-US" altLang="zh-CN" sz="2400" b="1" i="1" baseline="-25000" dirty="0">
                <a:solidFill>
                  <a:schemeClr val="tx1"/>
                </a:solidFill>
                <a:latin typeface="+mn-ea"/>
              </a:rPr>
              <a:t>2</a:t>
            </a:r>
            <a:r>
              <a:rPr lang="en-US" altLang="zh-CN" sz="2400" b="1" dirty="0">
                <a:solidFill>
                  <a:schemeClr val="tx1"/>
                </a:solidFill>
                <a:latin typeface="+mn-ea"/>
              </a:rPr>
              <a:t>)</a:t>
            </a:r>
            <a:r>
              <a:rPr lang="zh-CN" altLang="en-US" sz="2400" b="1" dirty="0">
                <a:solidFill>
                  <a:schemeClr val="tx1"/>
                </a:solidFill>
                <a:latin typeface="+mn-ea"/>
              </a:rPr>
              <a:t>和</a:t>
            </a:r>
            <a:r>
              <a:rPr lang="en-US" altLang="zh-CN" sz="2400" b="1" dirty="0">
                <a:solidFill>
                  <a:schemeClr val="tx1"/>
                </a:solidFill>
                <a:latin typeface="+mn-ea"/>
              </a:rPr>
              <a:t>(</a:t>
            </a:r>
            <a:r>
              <a:rPr lang="en-US" altLang="zh-CN" sz="2400" b="1" i="1" dirty="0">
                <a:solidFill>
                  <a:schemeClr val="tx1"/>
                </a:solidFill>
                <a:latin typeface="+mn-ea"/>
              </a:rPr>
              <a:t>q</a:t>
            </a:r>
            <a:r>
              <a:rPr lang="en-US" altLang="zh-CN" sz="2400" b="1" i="1" baseline="-25000" dirty="0">
                <a:solidFill>
                  <a:schemeClr val="tx1"/>
                </a:solidFill>
                <a:latin typeface="+mn-ea"/>
              </a:rPr>
              <a:t>1</a:t>
            </a:r>
            <a:r>
              <a:rPr lang="en-US" altLang="zh-CN" sz="2400" b="1" i="1" dirty="0">
                <a:solidFill>
                  <a:schemeClr val="tx1"/>
                </a:solidFill>
                <a:latin typeface="+mn-ea"/>
              </a:rPr>
              <a:t>,q</a:t>
            </a:r>
            <a:r>
              <a:rPr lang="en-US" altLang="zh-CN" sz="2400" b="1" i="1" baseline="-25000" dirty="0">
                <a:solidFill>
                  <a:schemeClr val="tx1"/>
                </a:solidFill>
                <a:latin typeface="+mn-ea"/>
              </a:rPr>
              <a:t>2</a:t>
            </a:r>
            <a:r>
              <a:rPr lang="en-US" altLang="zh-CN" sz="2400" b="1" dirty="0">
                <a:solidFill>
                  <a:schemeClr val="tx1"/>
                </a:solidFill>
                <a:latin typeface="+mn-ea"/>
              </a:rPr>
              <a:t>)</a:t>
            </a:r>
            <a:endParaRPr lang="en-US" altLang="zh-CN" sz="2400" b="1" dirty="0">
              <a:solidFill>
                <a:schemeClr val="tx1"/>
              </a:solidFill>
              <a:latin typeface="+mn-ea"/>
            </a:endParaRPr>
          </a:p>
        </p:txBody>
      </p:sp>
      <p:grpSp>
        <p:nvGrpSpPr>
          <p:cNvPr id="643078" name="Group 6"/>
          <p:cNvGrpSpPr/>
          <p:nvPr/>
        </p:nvGrpSpPr>
        <p:grpSpPr bwMode="auto">
          <a:xfrm>
            <a:off x="1406843" y="4199573"/>
            <a:ext cx="5761037" cy="1733550"/>
            <a:chOff x="1380" y="2659"/>
            <a:chExt cx="4083" cy="1092"/>
          </a:xfrm>
        </p:grpSpPr>
        <p:sp>
          <p:nvSpPr>
            <p:cNvPr id="96264" name="Line 7"/>
            <p:cNvSpPr>
              <a:spLocks noChangeShapeType="1"/>
            </p:cNvSpPr>
            <p:nvPr/>
          </p:nvSpPr>
          <p:spPr bwMode="auto">
            <a:xfrm>
              <a:off x="1380" y="3158"/>
              <a:ext cx="4083" cy="0"/>
            </a:xfrm>
            <a:prstGeom prst="line">
              <a:avLst/>
            </a:prstGeom>
            <a:noFill/>
            <a:ln w="28575"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65" name="Line 8"/>
            <p:cNvSpPr>
              <a:spLocks noChangeShapeType="1"/>
            </p:cNvSpPr>
            <p:nvPr/>
          </p:nvSpPr>
          <p:spPr bwMode="auto">
            <a:xfrm>
              <a:off x="3331" y="2795"/>
              <a:ext cx="0" cy="726"/>
            </a:xfrm>
            <a:prstGeom prst="line">
              <a:avLst/>
            </a:prstGeom>
            <a:noFill/>
            <a:ln w="28575"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3081" name="Text Box 9"/>
            <p:cNvSpPr txBox="1">
              <a:spLocks noChangeArrowheads="1"/>
            </p:cNvSpPr>
            <p:nvPr/>
          </p:nvSpPr>
          <p:spPr bwMode="auto">
            <a:xfrm>
              <a:off x="2197" y="2659"/>
              <a:ext cx="389" cy="36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200" b="1" i="1" dirty="0" smtClean="0">
                  <a:solidFill>
                    <a:srgbClr val="FF0000"/>
                  </a:solidFill>
                  <a:effectLst>
                    <a:outerShdw blurRad="38100" dist="38100" dir="2700000" algn="tl">
                      <a:srgbClr val="C0C0C0"/>
                    </a:outerShdw>
                  </a:effectLst>
                  <a:latin typeface="Times New Roman" panose="02020603050405020304" pitchFamily="18" charset="0"/>
                </a:rPr>
                <a:t>S</a:t>
              </a:r>
              <a:r>
                <a:rPr lang="en-US" altLang="zh-CN" sz="3200" b="1" i="1" baseline="-25000" dirty="0" smtClean="0">
                  <a:solidFill>
                    <a:srgbClr val="FF0000"/>
                  </a:solidFill>
                  <a:effectLst>
                    <a:outerShdw blurRad="38100" dist="38100" dir="2700000" algn="tl">
                      <a:srgbClr val="C0C0C0"/>
                    </a:outerShdw>
                  </a:effectLst>
                  <a:latin typeface="Times New Roman" panose="02020603050405020304" pitchFamily="18" charset="0"/>
                </a:rPr>
                <a:t>1</a:t>
              </a:r>
              <a:endParaRPr lang="en-US" altLang="zh-CN" sz="3200" b="1" i="1" baseline="-25000" dirty="0">
                <a:solidFill>
                  <a:srgbClr val="FF0000"/>
                </a:solidFill>
                <a:effectLst>
                  <a:outerShdw blurRad="38100" dist="38100" dir="2700000" algn="tl">
                    <a:srgbClr val="C0C0C0"/>
                  </a:outerShdw>
                </a:effectLst>
                <a:latin typeface="Times New Roman" panose="02020603050405020304" pitchFamily="18" charset="0"/>
              </a:endParaRPr>
            </a:p>
          </p:txBody>
        </p:sp>
        <p:sp>
          <p:nvSpPr>
            <p:cNvPr id="643082" name="Text Box 10"/>
            <p:cNvSpPr txBox="1">
              <a:spLocks noChangeArrowheads="1"/>
            </p:cNvSpPr>
            <p:nvPr/>
          </p:nvSpPr>
          <p:spPr bwMode="auto">
            <a:xfrm>
              <a:off x="4080" y="2659"/>
              <a:ext cx="389" cy="36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200" b="1" i="1" dirty="0" smtClean="0">
                  <a:solidFill>
                    <a:srgbClr val="FF0000"/>
                  </a:solidFill>
                  <a:effectLst>
                    <a:outerShdw blurRad="38100" dist="38100" dir="2700000" algn="tl">
                      <a:srgbClr val="C0C0C0"/>
                    </a:outerShdw>
                  </a:effectLst>
                  <a:latin typeface="Times New Roman" panose="02020603050405020304" pitchFamily="18" charset="0"/>
                </a:rPr>
                <a:t>S</a:t>
              </a:r>
              <a:r>
                <a:rPr lang="en-US" altLang="zh-CN" sz="3200" b="1" i="1" baseline="-25000" dirty="0" smtClean="0">
                  <a:solidFill>
                    <a:srgbClr val="FF0000"/>
                  </a:solidFill>
                  <a:effectLst>
                    <a:outerShdw blurRad="38100" dist="38100" dir="2700000" algn="tl">
                      <a:srgbClr val="C0C0C0"/>
                    </a:outerShdw>
                  </a:effectLst>
                  <a:latin typeface="Times New Roman" panose="02020603050405020304" pitchFamily="18" charset="0"/>
                </a:rPr>
                <a:t>2</a:t>
              </a:r>
              <a:endParaRPr lang="en-US" altLang="zh-CN" sz="3200" b="1" i="1" baseline="-25000" dirty="0">
                <a:solidFill>
                  <a:srgbClr val="FF0000"/>
                </a:solidFill>
                <a:effectLst>
                  <a:outerShdw blurRad="38100" dist="38100" dir="2700000" algn="tl">
                    <a:srgbClr val="C0C0C0"/>
                  </a:outerShdw>
                </a:effectLst>
                <a:latin typeface="Times New Roman" panose="02020603050405020304" pitchFamily="18" charset="0"/>
              </a:endParaRPr>
            </a:p>
          </p:txBody>
        </p:sp>
        <p:sp>
          <p:nvSpPr>
            <p:cNvPr id="96268" name="Oval 11"/>
            <p:cNvSpPr>
              <a:spLocks noChangeArrowheads="1"/>
            </p:cNvSpPr>
            <p:nvPr/>
          </p:nvSpPr>
          <p:spPr bwMode="auto">
            <a:xfrm>
              <a:off x="1607" y="311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9" name="Oval 12"/>
            <p:cNvSpPr>
              <a:spLocks noChangeArrowheads="1"/>
            </p:cNvSpPr>
            <p:nvPr/>
          </p:nvSpPr>
          <p:spPr bwMode="auto">
            <a:xfrm>
              <a:off x="2015" y="311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0" name="Oval 13"/>
            <p:cNvSpPr>
              <a:spLocks noChangeArrowheads="1"/>
            </p:cNvSpPr>
            <p:nvPr/>
          </p:nvSpPr>
          <p:spPr bwMode="auto">
            <a:xfrm>
              <a:off x="2423" y="311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1" name="Oval 14"/>
            <p:cNvSpPr>
              <a:spLocks noChangeArrowheads="1"/>
            </p:cNvSpPr>
            <p:nvPr/>
          </p:nvSpPr>
          <p:spPr bwMode="auto">
            <a:xfrm>
              <a:off x="2650" y="311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2" name="Oval 15"/>
            <p:cNvSpPr>
              <a:spLocks noChangeArrowheads="1"/>
            </p:cNvSpPr>
            <p:nvPr/>
          </p:nvSpPr>
          <p:spPr bwMode="auto">
            <a:xfrm>
              <a:off x="3149" y="311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3" name="Oval 16"/>
            <p:cNvSpPr>
              <a:spLocks noChangeArrowheads="1"/>
            </p:cNvSpPr>
            <p:nvPr/>
          </p:nvSpPr>
          <p:spPr bwMode="auto">
            <a:xfrm>
              <a:off x="3421" y="311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4" name="Oval 17"/>
            <p:cNvSpPr>
              <a:spLocks noChangeArrowheads="1"/>
            </p:cNvSpPr>
            <p:nvPr/>
          </p:nvSpPr>
          <p:spPr bwMode="auto">
            <a:xfrm>
              <a:off x="3875" y="311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5" name="Oval 18"/>
            <p:cNvSpPr>
              <a:spLocks noChangeArrowheads="1"/>
            </p:cNvSpPr>
            <p:nvPr/>
          </p:nvSpPr>
          <p:spPr bwMode="auto">
            <a:xfrm>
              <a:off x="4827" y="311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6" name="Oval 19"/>
            <p:cNvSpPr>
              <a:spLocks noChangeArrowheads="1"/>
            </p:cNvSpPr>
            <p:nvPr/>
          </p:nvSpPr>
          <p:spPr bwMode="auto">
            <a:xfrm>
              <a:off x="5009" y="311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7" name="Oval 20"/>
            <p:cNvSpPr>
              <a:spLocks noChangeArrowheads="1"/>
            </p:cNvSpPr>
            <p:nvPr/>
          </p:nvSpPr>
          <p:spPr bwMode="auto">
            <a:xfrm>
              <a:off x="4374" y="311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3093" name="Text Box 21"/>
            <p:cNvSpPr txBox="1">
              <a:spLocks noChangeArrowheads="1"/>
            </p:cNvSpPr>
            <p:nvPr/>
          </p:nvSpPr>
          <p:spPr bwMode="auto">
            <a:xfrm>
              <a:off x="2333" y="3142"/>
              <a:ext cx="325" cy="29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effectLst>
                    <a:outerShdw blurRad="38100" dist="38100" dir="2700000" algn="tl">
                      <a:srgbClr val="C0C0C0"/>
                    </a:outerShdw>
                  </a:effectLst>
                  <a:latin typeface="Times New Roman" panose="02020603050405020304" pitchFamily="18" charset="0"/>
                </a:rPr>
                <a:t>p</a:t>
              </a:r>
              <a:r>
                <a:rPr lang="en-US" altLang="zh-CN" sz="2400" b="1" baseline="-25000">
                  <a:effectLst>
                    <a:outerShdw blurRad="38100" dist="38100" dir="2700000" algn="tl">
                      <a:srgbClr val="C0C0C0"/>
                    </a:outerShdw>
                  </a:effectLst>
                  <a:latin typeface="Times New Roman" panose="02020603050405020304" pitchFamily="18" charset="0"/>
                </a:rPr>
                <a:t>1</a:t>
              </a:r>
              <a:endParaRPr lang="en-US" altLang="zh-CN" sz="2400" b="1" baseline="-25000">
                <a:effectLst>
                  <a:outerShdw blurRad="38100" dist="38100" dir="2700000" algn="tl">
                    <a:srgbClr val="C0C0C0"/>
                  </a:outerShdw>
                </a:effectLst>
                <a:latin typeface="Times New Roman" panose="02020603050405020304" pitchFamily="18" charset="0"/>
              </a:endParaRPr>
            </a:p>
          </p:txBody>
        </p:sp>
        <p:sp>
          <p:nvSpPr>
            <p:cNvPr id="643094" name="Text Box 22"/>
            <p:cNvSpPr txBox="1">
              <a:spLocks noChangeArrowheads="1"/>
            </p:cNvSpPr>
            <p:nvPr/>
          </p:nvSpPr>
          <p:spPr bwMode="auto">
            <a:xfrm>
              <a:off x="2580" y="3142"/>
              <a:ext cx="324" cy="29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dirty="0">
                  <a:effectLst>
                    <a:outerShdw blurRad="38100" dist="38100" dir="2700000" algn="tl">
                      <a:srgbClr val="C0C0C0"/>
                    </a:outerShdw>
                  </a:effectLst>
                  <a:latin typeface="Times New Roman" panose="02020603050405020304" pitchFamily="18" charset="0"/>
                </a:rPr>
                <a:t>p</a:t>
              </a:r>
              <a:r>
                <a:rPr lang="en-US" altLang="zh-CN" sz="2400" b="1" baseline="-25000" dirty="0">
                  <a:effectLst>
                    <a:outerShdw blurRad="38100" dist="38100" dir="2700000" algn="tl">
                      <a:srgbClr val="C0C0C0"/>
                    </a:outerShdw>
                  </a:effectLst>
                  <a:latin typeface="Times New Roman" panose="02020603050405020304" pitchFamily="18" charset="0"/>
                </a:rPr>
                <a:t>2</a:t>
              </a:r>
              <a:endParaRPr lang="en-US" altLang="zh-CN" sz="2400" b="1" baseline="-25000" dirty="0">
                <a:effectLst>
                  <a:outerShdw blurRad="38100" dist="38100" dir="2700000" algn="tl">
                    <a:srgbClr val="C0C0C0"/>
                  </a:outerShdw>
                </a:effectLst>
                <a:latin typeface="Times New Roman" panose="02020603050405020304" pitchFamily="18" charset="0"/>
              </a:endParaRPr>
            </a:p>
          </p:txBody>
        </p:sp>
        <p:sp>
          <p:nvSpPr>
            <p:cNvPr id="643095" name="Text Box 23"/>
            <p:cNvSpPr txBox="1">
              <a:spLocks noChangeArrowheads="1"/>
            </p:cNvSpPr>
            <p:nvPr/>
          </p:nvSpPr>
          <p:spPr bwMode="auto">
            <a:xfrm>
              <a:off x="3059" y="3142"/>
              <a:ext cx="325" cy="29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effectLst>
                    <a:outerShdw blurRad="38100" dist="38100" dir="2700000" algn="tl">
                      <a:srgbClr val="C0C0C0"/>
                    </a:outerShdw>
                  </a:effectLst>
                  <a:latin typeface="Times New Roman" panose="02020603050405020304" pitchFamily="18" charset="0"/>
                </a:rPr>
                <a:t>p</a:t>
              </a:r>
              <a:r>
                <a:rPr lang="en-US" altLang="zh-CN" sz="2400" b="1" baseline="-25000">
                  <a:effectLst>
                    <a:outerShdw blurRad="38100" dist="38100" dir="2700000" algn="tl">
                      <a:srgbClr val="C0C0C0"/>
                    </a:outerShdw>
                  </a:effectLst>
                  <a:latin typeface="Times New Roman" panose="02020603050405020304" pitchFamily="18" charset="0"/>
                </a:rPr>
                <a:t>3</a:t>
              </a:r>
              <a:endParaRPr lang="en-US" altLang="zh-CN" sz="2400" b="1" baseline="-25000">
                <a:effectLst>
                  <a:outerShdw blurRad="38100" dist="38100" dir="2700000" algn="tl">
                    <a:srgbClr val="C0C0C0"/>
                  </a:outerShdw>
                </a:effectLst>
                <a:latin typeface="Times New Roman" panose="02020603050405020304" pitchFamily="18" charset="0"/>
              </a:endParaRPr>
            </a:p>
          </p:txBody>
        </p:sp>
        <p:sp>
          <p:nvSpPr>
            <p:cNvPr id="643096" name="Text Box 24"/>
            <p:cNvSpPr txBox="1">
              <a:spLocks noChangeArrowheads="1"/>
            </p:cNvSpPr>
            <p:nvPr/>
          </p:nvSpPr>
          <p:spPr bwMode="auto">
            <a:xfrm>
              <a:off x="3361" y="3142"/>
              <a:ext cx="325" cy="29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effectLst>
                    <a:outerShdw blurRad="38100" dist="38100" dir="2700000" algn="tl">
                      <a:srgbClr val="C0C0C0"/>
                    </a:outerShdw>
                  </a:effectLst>
                  <a:latin typeface="Times New Roman" panose="02020603050405020304" pitchFamily="18" charset="0"/>
                </a:rPr>
                <a:t>q</a:t>
              </a:r>
              <a:r>
                <a:rPr lang="en-US" altLang="zh-CN" sz="2400" b="1" baseline="-25000">
                  <a:effectLst>
                    <a:outerShdw blurRad="38100" dist="38100" dir="2700000" algn="tl">
                      <a:srgbClr val="C0C0C0"/>
                    </a:outerShdw>
                  </a:effectLst>
                  <a:latin typeface="Times New Roman" panose="02020603050405020304" pitchFamily="18" charset="0"/>
                </a:rPr>
                <a:t>3</a:t>
              </a:r>
              <a:endParaRPr lang="en-US" altLang="zh-CN" sz="2400" b="1" baseline="-25000">
                <a:effectLst>
                  <a:outerShdw blurRad="38100" dist="38100" dir="2700000" algn="tl">
                    <a:srgbClr val="C0C0C0"/>
                  </a:outerShdw>
                </a:effectLst>
                <a:latin typeface="Times New Roman" panose="02020603050405020304" pitchFamily="18" charset="0"/>
              </a:endParaRPr>
            </a:p>
          </p:txBody>
        </p:sp>
        <p:sp>
          <p:nvSpPr>
            <p:cNvPr id="643097" name="Text Box 25"/>
            <p:cNvSpPr txBox="1">
              <a:spLocks noChangeArrowheads="1"/>
            </p:cNvSpPr>
            <p:nvPr/>
          </p:nvSpPr>
          <p:spPr bwMode="auto">
            <a:xfrm>
              <a:off x="4949" y="3142"/>
              <a:ext cx="325" cy="29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effectLst>
                    <a:outerShdw blurRad="38100" dist="38100" dir="2700000" algn="tl">
                      <a:srgbClr val="C0C0C0"/>
                    </a:outerShdw>
                  </a:effectLst>
                  <a:latin typeface="Times New Roman" panose="02020603050405020304" pitchFamily="18" charset="0"/>
                </a:rPr>
                <a:t>q</a:t>
              </a:r>
              <a:r>
                <a:rPr lang="en-US" altLang="zh-CN" sz="2400" b="1" baseline="-25000">
                  <a:effectLst>
                    <a:outerShdw blurRad="38100" dist="38100" dir="2700000" algn="tl">
                      <a:srgbClr val="C0C0C0"/>
                    </a:outerShdw>
                  </a:effectLst>
                  <a:latin typeface="Times New Roman" panose="02020603050405020304" pitchFamily="18" charset="0"/>
                </a:rPr>
                <a:t>2</a:t>
              </a:r>
              <a:endParaRPr lang="en-US" altLang="zh-CN" sz="2400" b="1" baseline="-25000">
                <a:effectLst>
                  <a:outerShdw blurRad="38100" dist="38100" dir="2700000" algn="tl">
                    <a:srgbClr val="C0C0C0"/>
                  </a:outerShdw>
                </a:effectLst>
                <a:latin typeface="Times New Roman" panose="02020603050405020304" pitchFamily="18" charset="0"/>
              </a:endParaRPr>
            </a:p>
          </p:txBody>
        </p:sp>
        <p:sp>
          <p:nvSpPr>
            <p:cNvPr id="643098" name="Text Box 26"/>
            <p:cNvSpPr txBox="1">
              <a:spLocks noChangeArrowheads="1"/>
            </p:cNvSpPr>
            <p:nvPr/>
          </p:nvSpPr>
          <p:spPr bwMode="auto">
            <a:xfrm>
              <a:off x="4737" y="3142"/>
              <a:ext cx="325" cy="29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effectLst>
                    <a:outerShdw blurRad="38100" dist="38100" dir="2700000" algn="tl">
                      <a:srgbClr val="C0C0C0"/>
                    </a:outerShdw>
                  </a:effectLst>
                  <a:latin typeface="Times New Roman" panose="02020603050405020304" pitchFamily="18" charset="0"/>
                </a:rPr>
                <a:t>q</a:t>
              </a:r>
              <a:r>
                <a:rPr lang="en-US" altLang="zh-CN" sz="2400" b="1" baseline="-25000">
                  <a:effectLst>
                    <a:outerShdw blurRad="38100" dist="38100" dir="2700000" algn="tl">
                      <a:srgbClr val="C0C0C0"/>
                    </a:outerShdw>
                  </a:effectLst>
                  <a:latin typeface="Times New Roman" panose="02020603050405020304" pitchFamily="18" charset="0"/>
                </a:rPr>
                <a:t>1</a:t>
              </a:r>
              <a:endParaRPr lang="en-US" altLang="zh-CN" sz="2400" b="1" baseline="-25000">
                <a:effectLst>
                  <a:outerShdw blurRad="38100" dist="38100" dir="2700000" algn="tl">
                    <a:srgbClr val="C0C0C0"/>
                  </a:outerShdw>
                </a:effectLst>
                <a:latin typeface="Times New Roman" panose="02020603050405020304" pitchFamily="18" charset="0"/>
              </a:endParaRPr>
            </a:p>
          </p:txBody>
        </p:sp>
        <p:sp>
          <p:nvSpPr>
            <p:cNvPr id="643099" name="Text Box 27"/>
            <p:cNvSpPr txBox="1">
              <a:spLocks noChangeArrowheads="1"/>
            </p:cNvSpPr>
            <p:nvPr/>
          </p:nvSpPr>
          <p:spPr bwMode="auto">
            <a:xfrm>
              <a:off x="3195" y="3460"/>
              <a:ext cx="313" cy="29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effectLst>
                    <a:outerShdw blurRad="38100" dist="38100" dir="2700000" algn="tl">
                      <a:srgbClr val="C0C0C0"/>
                    </a:outerShdw>
                  </a:effectLst>
                  <a:latin typeface="Times New Roman" panose="02020603050405020304" pitchFamily="18" charset="0"/>
                </a:rPr>
                <a:t>m</a:t>
              </a:r>
              <a:endParaRPr lang="en-US" altLang="zh-CN" sz="2400" b="1">
                <a:effectLst>
                  <a:outerShdw blurRad="38100" dist="38100" dir="2700000" algn="tl">
                    <a:srgbClr val="C0C0C0"/>
                  </a:outerShdw>
                </a:effectLst>
                <a:latin typeface="Times New Roman" panose="02020603050405020304" pitchFamily="18" charset="0"/>
              </a:endParaRPr>
            </a:p>
          </p:txBody>
        </p:sp>
      </p:grpSp>
      <p:sp>
        <p:nvSpPr>
          <p:cNvPr id="643100" name="Rectangle 28"/>
          <p:cNvSpPr>
            <a:spLocks noChangeArrowheads="1"/>
          </p:cNvSpPr>
          <p:nvPr/>
        </p:nvSpPr>
        <p:spPr bwMode="auto">
          <a:xfrm>
            <a:off x="385763" y="2545080"/>
            <a:ext cx="8512175" cy="15684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a:buNone/>
              <a:defRPr/>
            </a:pPr>
            <a:r>
              <a:rPr lang="zh-CN" altLang="en-US" sz="2400" b="1" dirty="0">
                <a:solidFill>
                  <a:schemeClr val="tx1"/>
                </a:solidFill>
                <a:effectLst/>
                <a:latin typeface="+mn-ea"/>
                <a:ea typeface="+mn-ea"/>
              </a:rPr>
              <a:t>在</a:t>
            </a:r>
            <a:r>
              <a:rPr lang="en-US" altLang="zh-CN" sz="2400" b="1" dirty="0">
                <a:solidFill>
                  <a:schemeClr val="tx1"/>
                </a:solidFill>
                <a:effectLst/>
                <a:latin typeface="+mn-ea"/>
                <a:ea typeface="+mn-ea"/>
              </a:rPr>
              <a:t>(p</a:t>
            </a:r>
            <a:r>
              <a:rPr lang="en-US" altLang="zh-CN" sz="2400" b="1" baseline="-25000" dirty="0">
                <a:solidFill>
                  <a:schemeClr val="tx1"/>
                </a:solidFill>
                <a:effectLst/>
                <a:latin typeface="+mn-ea"/>
                <a:ea typeface="+mn-ea"/>
              </a:rPr>
              <a:t>1</a:t>
            </a:r>
            <a:r>
              <a:rPr lang="en-US" altLang="zh-CN" sz="2400" b="1" dirty="0">
                <a:solidFill>
                  <a:schemeClr val="tx1"/>
                </a:solidFill>
                <a:effectLst/>
                <a:latin typeface="+mn-ea"/>
                <a:ea typeface="+mn-ea"/>
              </a:rPr>
              <a:t>,p</a:t>
            </a:r>
            <a:r>
              <a:rPr lang="en-US" altLang="zh-CN" sz="2400" b="1" baseline="-25000" dirty="0">
                <a:solidFill>
                  <a:schemeClr val="tx1"/>
                </a:solidFill>
                <a:effectLst/>
                <a:latin typeface="+mn-ea"/>
                <a:ea typeface="+mn-ea"/>
              </a:rPr>
              <a:t>2</a:t>
            </a:r>
            <a:r>
              <a:rPr lang="en-US" altLang="zh-CN" sz="2400" b="1" dirty="0">
                <a:solidFill>
                  <a:schemeClr val="tx1"/>
                </a:solidFill>
                <a:effectLst/>
                <a:latin typeface="+mn-ea"/>
                <a:ea typeface="+mn-ea"/>
              </a:rPr>
              <a:t>)</a:t>
            </a:r>
            <a:r>
              <a:rPr lang="zh-CN" altLang="en-US" sz="2400" b="1" dirty="0">
                <a:solidFill>
                  <a:schemeClr val="tx1"/>
                </a:solidFill>
                <a:effectLst/>
                <a:latin typeface="+mn-ea"/>
                <a:ea typeface="+mn-ea"/>
              </a:rPr>
              <a:t>、</a:t>
            </a:r>
            <a:r>
              <a:rPr lang="en-US" altLang="zh-CN" sz="2400" b="1" dirty="0">
                <a:solidFill>
                  <a:schemeClr val="tx1"/>
                </a:solidFill>
                <a:effectLst/>
                <a:latin typeface="+mn-ea"/>
                <a:ea typeface="+mn-ea"/>
              </a:rPr>
              <a:t>(q</a:t>
            </a:r>
            <a:r>
              <a:rPr lang="en-US" altLang="zh-CN" sz="2400" b="1" baseline="-25000" dirty="0">
                <a:solidFill>
                  <a:schemeClr val="tx1"/>
                </a:solidFill>
                <a:effectLst/>
                <a:latin typeface="+mn-ea"/>
                <a:ea typeface="+mn-ea"/>
              </a:rPr>
              <a:t>1</a:t>
            </a:r>
            <a:r>
              <a:rPr lang="en-US" altLang="zh-CN" sz="2400" b="1" dirty="0">
                <a:solidFill>
                  <a:schemeClr val="tx1"/>
                </a:solidFill>
                <a:effectLst/>
                <a:latin typeface="+mn-ea"/>
                <a:ea typeface="+mn-ea"/>
              </a:rPr>
              <a:t>,q</a:t>
            </a:r>
            <a:r>
              <a:rPr lang="en-US" altLang="zh-CN" sz="2400" b="1" baseline="-25000" dirty="0">
                <a:solidFill>
                  <a:schemeClr val="tx1"/>
                </a:solidFill>
                <a:effectLst/>
                <a:latin typeface="+mn-ea"/>
                <a:ea typeface="+mn-ea"/>
              </a:rPr>
              <a:t>2</a:t>
            </a:r>
            <a:r>
              <a:rPr lang="en-US" altLang="zh-CN" sz="2400" b="1" dirty="0">
                <a:solidFill>
                  <a:schemeClr val="tx1"/>
                </a:solidFill>
                <a:effectLst/>
                <a:latin typeface="+mn-ea"/>
                <a:ea typeface="+mn-ea"/>
              </a:rPr>
              <a:t>)</a:t>
            </a:r>
            <a:r>
              <a:rPr lang="zh-CN" altLang="en-US" sz="2400" b="1" dirty="0">
                <a:solidFill>
                  <a:schemeClr val="tx1"/>
                </a:solidFill>
                <a:effectLst/>
                <a:latin typeface="+mn-ea"/>
                <a:ea typeface="+mn-ea"/>
              </a:rPr>
              <a:t>和某个</a:t>
            </a:r>
            <a:r>
              <a:rPr lang="en-US" altLang="zh-CN" sz="2400" b="1" dirty="0">
                <a:solidFill>
                  <a:schemeClr val="tx1"/>
                </a:solidFill>
                <a:effectLst/>
                <a:latin typeface="+mn-ea"/>
                <a:ea typeface="+mn-ea"/>
              </a:rPr>
              <a:t>(p</a:t>
            </a:r>
            <a:r>
              <a:rPr lang="en-US" altLang="zh-CN" sz="2400" b="1" baseline="-25000" dirty="0">
                <a:solidFill>
                  <a:schemeClr val="tx1"/>
                </a:solidFill>
                <a:effectLst/>
                <a:latin typeface="+mn-ea"/>
                <a:ea typeface="+mn-ea"/>
              </a:rPr>
              <a:t>3</a:t>
            </a:r>
            <a:r>
              <a:rPr lang="en-US" altLang="zh-CN" sz="2400" b="1" dirty="0">
                <a:solidFill>
                  <a:schemeClr val="tx1"/>
                </a:solidFill>
                <a:effectLst/>
                <a:latin typeface="+mn-ea"/>
                <a:ea typeface="+mn-ea"/>
              </a:rPr>
              <a:t>,q</a:t>
            </a:r>
            <a:r>
              <a:rPr lang="en-US" altLang="zh-CN" sz="2400" b="1" baseline="-25000" dirty="0">
                <a:solidFill>
                  <a:schemeClr val="tx1"/>
                </a:solidFill>
                <a:effectLst/>
                <a:latin typeface="+mn-ea"/>
                <a:ea typeface="+mn-ea"/>
              </a:rPr>
              <a:t>3</a:t>
            </a:r>
            <a:r>
              <a:rPr lang="en-US" altLang="zh-CN" sz="2400" b="1" dirty="0">
                <a:solidFill>
                  <a:schemeClr val="tx1"/>
                </a:solidFill>
                <a:effectLst/>
                <a:latin typeface="+mn-ea"/>
                <a:ea typeface="+mn-ea"/>
              </a:rPr>
              <a:t>)</a:t>
            </a:r>
            <a:r>
              <a:rPr lang="zh-CN" altLang="en-US" sz="2400" b="1" dirty="0">
                <a:solidFill>
                  <a:schemeClr val="tx1"/>
                </a:solidFill>
                <a:effectLst/>
                <a:latin typeface="+mn-ea"/>
                <a:ea typeface="+mn-ea"/>
              </a:rPr>
              <a:t>之间选择最接近点对</a:t>
            </a:r>
            <a:r>
              <a:rPr lang="en-US" altLang="zh-CN" sz="2400" b="1" dirty="0">
                <a:solidFill>
                  <a:schemeClr val="tx1"/>
                </a:solidFill>
                <a:effectLst/>
                <a:latin typeface="+mn-ea"/>
                <a:ea typeface="+mn-ea"/>
              </a:rPr>
              <a:t>,  </a:t>
            </a:r>
            <a:r>
              <a:rPr lang="zh-CN" altLang="en-US" sz="2400" b="1" dirty="0">
                <a:solidFill>
                  <a:schemeClr val="tx1"/>
                </a:solidFill>
                <a:effectLst/>
                <a:latin typeface="+mn-ea"/>
                <a:ea typeface="+mn-ea"/>
              </a:rPr>
              <a:t>其中</a:t>
            </a:r>
            <a:r>
              <a:rPr lang="en-US" altLang="zh-CN" sz="2400" b="1" dirty="0">
                <a:solidFill>
                  <a:schemeClr val="tx1"/>
                </a:solidFill>
                <a:effectLst/>
                <a:latin typeface="+mn-ea"/>
                <a:ea typeface="+mn-ea"/>
              </a:rPr>
              <a:t>p</a:t>
            </a:r>
            <a:r>
              <a:rPr lang="en-US" altLang="zh-CN" sz="2400" b="1" baseline="-25000" dirty="0">
                <a:solidFill>
                  <a:schemeClr val="tx1"/>
                </a:solidFill>
                <a:effectLst/>
                <a:latin typeface="+mn-ea"/>
                <a:ea typeface="+mn-ea"/>
              </a:rPr>
              <a:t>3</a:t>
            </a:r>
            <a:r>
              <a:rPr lang="zh-CN" altLang="en-US" sz="2400" b="1" dirty="0" smtClean="0">
                <a:solidFill>
                  <a:schemeClr val="tx1"/>
                </a:solidFill>
                <a:effectLst/>
                <a:latin typeface="+mn-ea"/>
                <a:ea typeface="+mn-ea"/>
                <a:sym typeface="Symbol" panose="05050102010706020507" pitchFamily="18" charset="2"/>
              </a:rPr>
              <a:t>是</a:t>
            </a:r>
            <a:r>
              <a:rPr lang="en-US" altLang="zh-CN" sz="2400" b="1" dirty="0" smtClean="0">
                <a:solidFill>
                  <a:schemeClr val="tx1"/>
                </a:solidFill>
                <a:effectLst/>
                <a:latin typeface="+mn-ea"/>
                <a:ea typeface="+mn-ea"/>
              </a:rPr>
              <a:t>S</a:t>
            </a:r>
            <a:r>
              <a:rPr lang="en-US" altLang="zh-CN" sz="2400" b="1" baseline="-25000" dirty="0" smtClean="0">
                <a:solidFill>
                  <a:schemeClr val="tx1"/>
                </a:solidFill>
                <a:effectLst/>
                <a:latin typeface="+mn-ea"/>
                <a:ea typeface="+mn-ea"/>
              </a:rPr>
              <a:t>1</a:t>
            </a:r>
            <a:r>
              <a:rPr lang="zh-CN" altLang="en-US" sz="2400" b="1" dirty="0">
                <a:solidFill>
                  <a:schemeClr val="tx1"/>
                </a:solidFill>
                <a:effectLst/>
                <a:latin typeface="+mn-ea"/>
                <a:ea typeface="+mn-ea"/>
              </a:rPr>
              <a:t>中最大点</a:t>
            </a:r>
            <a:r>
              <a:rPr lang="en-US" altLang="zh-CN" sz="2400" b="1" dirty="0">
                <a:solidFill>
                  <a:schemeClr val="tx1"/>
                </a:solidFill>
                <a:effectLst/>
                <a:latin typeface="+mn-ea"/>
                <a:ea typeface="+mn-ea"/>
              </a:rPr>
              <a:t>,q</a:t>
            </a:r>
            <a:r>
              <a:rPr lang="en-US" altLang="zh-CN" sz="2400" b="1" baseline="-25000" dirty="0">
                <a:solidFill>
                  <a:schemeClr val="tx1"/>
                </a:solidFill>
                <a:effectLst/>
                <a:latin typeface="+mn-ea"/>
                <a:ea typeface="+mn-ea"/>
              </a:rPr>
              <a:t>3</a:t>
            </a:r>
            <a:r>
              <a:rPr lang="zh-CN" altLang="en-US" sz="2400" b="1" dirty="0" smtClean="0">
                <a:solidFill>
                  <a:schemeClr val="tx1"/>
                </a:solidFill>
                <a:effectLst/>
                <a:latin typeface="+mn-ea"/>
                <a:ea typeface="+mn-ea"/>
                <a:sym typeface="Symbol" panose="05050102010706020507" pitchFamily="18" charset="2"/>
              </a:rPr>
              <a:t>是</a:t>
            </a:r>
            <a:r>
              <a:rPr lang="en-US" altLang="zh-CN" sz="2400" b="1" dirty="0" smtClean="0">
                <a:solidFill>
                  <a:schemeClr val="tx1"/>
                </a:solidFill>
                <a:effectLst/>
                <a:latin typeface="+mn-ea"/>
                <a:ea typeface="+mn-ea"/>
              </a:rPr>
              <a:t>S</a:t>
            </a:r>
            <a:r>
              <a:rPr lang="en-US" altLang="zh-CN" sz="2400" b="1" baseline="-25000" dirty="0" smtClean="0">
                <a:solidFill>
                  <a:schemeClr val="tx1"/>
                </a:solidFill>
                <a:effectLst/>
                <a:latin typeface="+mn-ea"/>
                <a:ea typeface="+mn-ea"/>
              </a:rPr>
              <a:t>2</a:t>
            </a:r>
            <a:r>
              <a:rPr lang="zh-CN" altLang="en-US" sz="2400" b="1" dirty="0">
                <a:solidFill>
                  <a:schemeClr val="tx1"/>
                </a:solidFill>
                <a:effectLst/>
                <a:latin typeface="+mn-ea"/>
                <a:ea typeface="+mn-ea"/>
              </a:rPr>
              <a:t>中最小点，</a:t>
            </a:r>
            <a:r>
              <a:rPr lang="zh-CN" altLang="en-US" sz="2400" b="1" dirty="0">
                <a:effectLst/>
                <a:latin typeface="+mn-ea"/>
                <a:ea typeface="+mn-ea"/>
                <a:sym typeface="+mn-ea"/>
              </a:rPr>
              <a:t>设</a:t>
            </a:r>
            <a:r>
              <a:rPr lang="en-US" altLang="zh-CN" sz="2400" b="1" dirty="0">
                <a:solidFill>
                  <a:srgbClr val="3907F1"/>
                </a:solidFill>
                <a:effectLst/>
                <a:latin typeface="+mn-ea"/>
                <a:ea typeface="+mn-ea"/>
                <a:sym typeface="+mn-ea"/>
              </a:rPr>
              <a:t>d=min{|p</a:t>
            </a:r>
            <a:r>
              <a:rPr lang="en-US" altLang="zh-CN" sz="2400" b="1" baseline="-25000" dirty="0">
                <a:solidFill>
                  <a:srgbClr val="3907F1"/>
                </a:solidFill>
                <a:effectLst/>
                <a:latin typeface="+mn-ea"/>
                <a:ea typeface="+mn-ea"/>
                <a:sym typeface="+mn-ea"/>
              </a:rPr>
              <a:t>1</a:t>
            </a:r>
            <a:r>
              <a:rPr lang="en-US" altLang="zh-CN" sz="2400" b="1" dirty="0">
                <a:solidFill>
                  <a:srgbClr val="3907F1"/>
                </a:solidFill>
                <a:effectLst/>
                <a:latin typeface="+mn-ea"/>
                <a:ea typeface="+mn-ea"/>
                <a:sym typeface="+mn-ea"/>
              </a:rPr>
              <a:t>-p</a:t>
            </a:r>
            <a:r>
              <a:rPr lang="en-US" altLang="zh-CN" sz="2400" b="1" baseline="-25000" dirty="0">
                <a:solidFill>
                  <a:srgbClr val="3907F1"/>
                </a:solidFill>
                <a:effectLst/>
                <a:latin typeface="+mn-ea"/>
                <a:ea typeface="+mn-ea"/>
                <a:sym typeface="+mn-ea"/>
              </a:rPr>
              <a:t>2</a:t>
            </a:r>
            <a:r>
              <a:rPr lang="en-US" altLang="zh-CN" sz="2400" b="1" dirty="0">
                <a:solidFill>
                  <a:srgbClr val="3907F1"/>
                </a:solidFill>
                <a:effectLst/>
                <a:latin typeface="+mn-ea"/>
                <a:ea typeface="+mn-ea"/>
                <a:sym typeface="+mn-ea"/>
              </a:rPr>
              <a:t>|,|q</a:t>
            </a:r>
            <a:r>
              <a:rPr lang="en-US" altLang="zh-CN" sz="2400" b="1" baseline="-25000" dirty="0">
                <a:solidFill>
                  <a:srgbClr val="3907F1"/>
                </a:solidFill>
                <a:effectLst/>
                <a:latin typeface="+mn-ea"/>
                <a:ea typeface="+mn-ea"/>
                <a:sym typeface="+mn-ea"/>
              </a:rPr>
              <a:t>1</a:t>
            </a:r>
            <a:r>
              <a:rPr lang="en-US" altLang="zh-CN" sz="2400" b="1" dirty="0">
                <a:solidFill>
                  <a:srgbClr val="3907F1"/>
                </a:solidFill>
                <a:effectLst/>
                <a:latin typeface="+mn-ea"/>
                <a:ea typeface="+mn-ea"/>
                <a:sym typeface="+mn-ea"/>
              </a:rPr>
              <a:t>-q</a:t>
            </a:r>
            <a:r>
              <a:rPr lang="en-US" altLang="zh-CN" sz="2400" b="1" baseline="-25000" dirty="0">
                <a:solidFill>
                  <a:srgbClr val="3907F1"/>
                </a:solidFill>
                <a:effectLst/>
                <a:latin typeface="+mn-ea"/>
                <a:ea typeface="+mn-ea"/>
                <a:sym typeface="+mn-ea"/>
              </a:rPr>
              <a:t>2</a:t>
            </a:r>
            <a:r>
              <a:rPr lang="en-US" altLang="zh-CN" sz="2400" b="1" dirty="0">
                <a:solidFill>
                  <a:srgbClr val="3907F1"/>
                </a:solidFill>
                <a:effectLst/>
                <a:latin typeface="+mn-ea"/>
                <a:ea typeface="+mn-ea"/>
                <a:sym typeface="+mn-ea"/>
              </a:rPr>
              <a:t>|}</a:t>
            </a:r>
            <a:r>
              <a:rPr lang="zh-CN" altLang="en-US" sz="2400" b="1" dirty="0" smtClean="0">
                <a:effectLst/>
                <a:latin typeface="+mn-ea"/>
                <a:ea typeface="+mn-ea"/>
                <a:sym typeface="+mn-ea"/>
              </a:rPr>
              <a:t>，</a:t>
            </a:r>
            <a:r>
              <a:rPr lang="en-US" altLang="zh-CN" sz="2400" b="1" dirty="0" smtClean="0">
                <a:solidFill>
                  <a:srgbClr val="3907F1"/>
                </a:solidFill>
                <a:effectLst/>
                <a:latin typeface="+mn-ea"/>
                <a:ea typeface="+mn-ea"/>
                <a:sym typeface="+mn-ea"/>
              </a:rPr>
              <a:t>S</a:t>
            </a:r>
            <a:r>
              <a:rPr lang="zh-CN" altLang="en-US" sz="2400" b="1" dirty="0" smtClean="0">
                <a:solidFill>
                  <a:srgbClr val="3907F1"/>
                </a:solidFill>
                <a:effectLst/>
                <a:latin typeface="+mn-ea"/>
                <a:ea typeface="+mn-ea"/>
                <a:sym typeface="+mn-ea"/>
              </a:rPr>
              <a:t>中</a:t>
            </a:r>
            <a:r>
              <a:rPr lang="zh-CN" altLang="en-US" sz="2400" b="1" dirty="0">
                <a:solidFill>
                  <a:srgbClr val="3907F1"/>
                </a:solidFill>
                <a:effectLst/>
                <a:latin typeface="+mn-ea"/>
                <a:ea typeface="+mn-ea"/>
                <a:sym typeface="+mn-ea"/>
              </a:rPr>
              <a:t>的最接近点对</a:t>
            </a:r>
            <a:r>
              <a:rPr lang="zh-CN" altLang="en-US" sz="2400" b="1" dirty="0">
                <a:effectLst/>
                <a:latin typeface="+mn-ea"/>
                <a:ea typeface="+mn-ea"/>
                <a:sym typeface="+mn-ea"/>
              </a:rPr>
              <a:t>或者是（</a:t>
            </a:r>
            <a:r>
              <a:rPr lang="en-US" altLang="zh-CN" sz="2400" b="1" dirty="0">
                <a:effectLst/>
                <a:latin typeface="+mn-ea"/>
                <a:ea typeface="+mn-ea"/>
                <a:sym typeface="+mn-ea"/>
              </a:rPr>
              <a:t>p</a:t>
            </a:r>
            <a:r>
              <a:rPr lang="en-US" altLang="zh-CN" sz="2400" b="1" baseline="-25000" dirty="0">
                <a:effectLst/>
                <a:latin typeface="+mn-ea"/>
                <a:ea typeface="+mn-ea"/>
                <a:sym typeface="+mn-ea"/>
              </a:rPr>
              <a:t>1</a:t>
            </a:r>
            <a:r>
              <a:rPr lang="en-US" altLang="zh-CN" sz="2400" b="1" dirty="0">
                <a:effectLst/>
                <a:latin typeface="+mn-ea"/>
                <a:ea typeface="+mn-ea"/>
                <a:sym typeface="+mn-ea"/>
              </a:rPr>
              <a:t>,p</a:t>
            </a:r>
            <a:r>
              <a:rPr lang="en-US" altLang="zh-CN" sz="2400" b="1" baseline="-25000" dirty="0">
                <a:effectLst/>
                <a:latin typeface="+mn-ea"/>
                <a:ea typeface="+mn-ea"/>
                <a:sym typeface="+mn-ea"/>
              </a:rPr>
              <a:t>2</a:t>
            </a:r>
            <a:r>
              <a:rPr lang="en-US" altLang="zh-CN" sz="2400" b="1" dirty="0">
                <a:effectLst/>
                <a:latin typeface="+mn-ea"/>
                <a:ea typeface="+mn-ea"/>
                <a:sym typeface="+mn-ea"/>
              </a:rPr>
              <a:t>)</a:t>
            </a:r>
            <a:r>
              <a:rPr lang="zh-CN" altLang="en-US" sz="2400" b="1" dirty="0">
                <a:effectLst/>
                <a:latin typeface="+mn-ea"/>
                <a:ea typeface="+mn-ea"/>
                <a:sym typeface="+mn-ea"/>
              </a:rPr>
              <a:t>，或者是</a:t>
            </a:r>
            <a:r>
              <a:rPr lang="en-US" altLang="zh-CN" sz="2400" b="1" dirty="0">
                <a:effectLst/>
                <a:latin typeface="+mn-ea"/>
                <a:ea typeface="+mn-ea"/>
                <a:sym typeface="+mn-ea"/>
              </a:rPr>
              <a:t>(q</a:t>
            </a:r>
            <a:r>
              <a:rPr lang="en-US" altLang="zh-CN" sz="2400" b="1" baseline="-25000" dirty="0">
                <a:effectLst/>
                <a:latin typeface="+mn-ea"/>
                <a:ea typeface="+mn-ea"/>
                <a:sym typeface="+mn-ea"/>
              </a:rPr>
              <a:t>1</a:t>
            </a:r>
            <a:r>
              <a:rPr lang="en-US" altLang="zh-CN" sz="2400" b="1" dirty="0">
                <a:effectLst/>
                <a:latin typeface="+mn-ea"/>
                <a:ea typeface="+mn-ea"/>
                <a:sym typeface="+mn-ea"/>
              </a:rPr>
              <a:t>,q</a:t>
            </a:r>
            <a:r>
              <a:rPr lang="en-US" altLang="zh-CN" sz="2400" b="1" baseline="-25000" dirty="0">
                <a:effectLst/>
                <a:latin typeface="+mn-ea"/>
                <a:ea typeface="+mn-ea"/>
                <a:sym typeface="+mn-ea"/>
              </a:rPr>
              <a:t>2</a:t>
            </a:r>
            <a:r>
              <a:rPr lang="en-US" altLang="zh-CN" sz="2400" b="1" dirty="0">
                <a:effectLst/>
                <a:latin typeface="+mn-ea"/>
                <a:ea typeface="+mn-ea"/>
                <a:sym typeface="+mn-ea"/>
              </a:rPr>
              <a:t>)</a:t>
            </a:r>
            <a:r>
              <a:rPr lang="zh-CN" altLang="en-US" sz="2400" b="1" dirty="0">
                <a:effectLst/>
                <a:latin typeface="+mn-ea"/>
                <a:ea typeface="+mn-ea"/>
                <a:sym typeface="+mn-ea"/>
              </a:rPr>
              <a:t>，或者是某个</a:t>
            </a:r>
            <a:r>
              <a:rPr lang="en-US" altLang="zh-CN" sz="2400" b="1" dirty="0">
                <a:effectLst/>
                <a:latin typeface="+mn-ea"/>
                <a:ea typeface="+mn-ea"/>
                <a:sym typeface="+mn-ea"/>
              </a:rPr>
              <a:t>(p</a:t>
            </a:r>
            <a:r>
              <a:rPr lang="en-US" altLang="zh-CN" sz="2400" b="1" baseline="-25000" dirty="0">
                <a:effectLst/>
                <a:latin typeface="+mn-ea"/>
                <a:ea typeface="+mn-ea"/>
                <a:sym typeface="+mn-ea"/>
              </a:rPr>
              <a:t>3</a:t>
            </a:r>
            <a:r>
              <a:rPr lang="en-US" altLang="zh-CN" sz="2400" b="1" dirty="0">
                <a:effectLst/>
                <a:latin typeface="+mn-ea"/>
                <a:ea typeface="+mn-ea"/>
                <a:sym typeface="+mn-ea"/>
              </a:rPr>
              <a:t>,q</a:t>
            </a:r>
            <a:r>
              <a:rPr lang="en-US" altLang="zh-CN" sz="2400" b="1" baseline="-25000" dirty="0">
                <a:effectLst/>
                <a:latin typeface="+mn-ea"/>
                <a:ea typeface="+mn-ea"/>
                <a:sym typeface="+mn-ea"/>
              </a:rPr>
              <a:t>3</a:t>
            </a:r>
            <a:r>
              <a:rPr lang="en-US" altLang="zh-CN" sz="2400" b="1" dirty="0">
                <a:effectLst/>
                <a:latin typeface="+mn-ea"/>
                <a:ea typeface="+mn-ea"/>
                <a:sym typeface="+mn-ea"/>
              </a:rPr>
              <a:t>)</a:t>
            </a:r>
            <a:r>
              <a:rPr lang="zh-CN" altLang="en-US" sz="2400" b="1" dirty="0">
                <a:effectLst/>
                <a:latin typeface="+mn-ea"/>
                <a:ea typeface="+mn-ea"/>
                <a:sym typeface="+mn-ea"/>
              </a:rPr>
              <a:t>。</a:t>
            </a:r>
            <a:endParaRPr lang="zh-CN" altLang="en-US" sz="2400" b="1" dirty="0">
              <a:solidFill>
                <a:srgbClr val="0058DA"/>
              </a:solidFill>
              <a:effectLst/>
              <a:latin typeface="+mn-ea"/>
              <a:ea typeface="+mn-ea"/>
            </a:endParaRPr>
          </a:p>
        </p:txBody>
      </p:sp>
      <p:sp>
        <p:nvSpPr>
          <p:cNvPr id="643101" name="Text Box 29"/>
          <p:cNvSpPr txBox="1">
            <a:spLocks noChangeArrowheads="1"/>
          </p:cNvSpPr>
          <p:nvPr/>
        </p:nvSpPr>
        <p:spPr bwMode="auto">
          <a:xfrm>
            <a:off x="385763" y="2023110"/>
            <a:ext cx="232791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2800" b="1" dirty="0">
                <a:solidFill>
                  <a:srgbClr val="CC0099"/>
                </a:solidFill>
                <a:latin typeface="Times New Roman" panose="02020603050405020304" pitchFamily="18" charset="0"/>
              </a:rPr>
              <a:t>第三步：合并</a:t>
            </a:r>
            <a:endParaRPr lang="zh-CN" altLang="en-US" sz="2800" b="1" dirty="0">
              <a:solidFill>
                <a:srgbClr val="CC0099"/>
              </a:solidFill>
              <a:latin typeface="Times New Roman" panose="02020603050405020304" pitchFamily="18" charset="0"/>
            </a:endParaRPr>
          </a:p>
        </p:txBody>
      </p:sp>
      <p:sp>
        <p:nvSpPr>
          <p:cNvPr id="29" name="Text Box 6"/>
          <p:cNvSpPr txBox="1">
            <a:spLocks noChangeArrowheads="1"/>
          </p:cNvSpPr>
          <p:nvPr/>
        </p:nvSpPr>
        <p:spPr bwMode="auto">
          <a:xfrm>
            <a:off x="2147888" y="44624"/>
            <a:ext cx="520065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eaLnBrk="1" hangingPunct="1">
              <a:spcBef>
                <a:spcPct val="50000"/>
              </a:spcBef>
              <a:defRPr kumimoji="1" sz="3600" b="1">
                <a:solidFill>
                  <a:srgbClr val="A50021"/>
                </a:solidFill>
                <a:latin typeface="黑体" panose="02010609060101010101" pitchFamily="49" charset="-122"/>
                <a:ea typeface="黑体" panose="02010609060101010101" pitchFamily="49"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lvl="0" algn="ctr"/>
            <a:r>
              <a:rPr lang="en-US" altLang="zh-CN" dirty="0" smtClean="0">
                <a:solidFill>
                  <a:schemeClr val="bg1"/>
                </a:solidFill>
                <a:sym typeface="+mn-ea"/>
              </a:rPr>
              <a:t>一维空间算法(分治法)</a:t>
            </a:r>
            <a:endParaRPr lang="en-US" altLang="zh-CN" dirty="0" smtClean="0">
              <a:solidFill>
                <a:schemeClr val="bg1"/>
              </a:solidFill>
              <a:sym typeface="+mn-ea"/>
            </a:endParaRPr>
          </a:p>
        </p:txBody>
      </p:sp>
      <p:sp>
        <p:nvSpPr>
          <p:cNvPr id="145410" name="Text Box 7"/>
          <p:cNvSpPr txBox="1">
            <a:spLocks noChangeArrowheads="1"/>
          </p:cNvSpPr>
          <p:nvPr/>
        </p:nvSpPr>
        <p:spPr bwMode="auto">
          <a:xfrm>
            <a:off x="331788" y="6047105"/>
            <a:ext cx="8372475" cy="521970"/>
          </a:xfrm>
          <a:prstGeom prst="rect">
            <a:avLst/>
          </a:prstGeom>
          <a:solidFill>
            <a:schemeClr val="bg1"/>
          </a:solid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buClr>
                <a:schemeClr val="accent2"/>
              </a:buClr>
              <a:buNone/>
              <a:defRPr/>
            </a:pPr>
            <a:r>
              <a:rPr lang="zh-CN" altLang="en-US" sz="2800" b="1" dirty="0" smtClean="0">
                <a:solidFill>
                  <a:srgbClr val="CC0099"/>
                </a:solidFill>
                <a:latin typeface="+mn-ea"/>
                <a:ea typeface="+mn-ea"/>
              </a:rPr>
              <a:t>能否在线性时间内找到</a:t>
            </a:r>
            <a:r>
              <a:rPr lang="en-US" altLang="zh-CN" sz="2800" b="1" dirty="0" smtClean="0">
                <a:solidFill>
                  <a:srgbClr val="CC0099"/>
                </a:solidFill>
                <a:latin typeface="+mn-ea"/>
                <a:ea typeface="+mn-ea"/>
              </a:rPr>
              <a:t>p</a:t>
            </a:r>
            <a:r>
              <a:rPr lang="en-US" altLang="zh-CN" sz="2800" b="1" baseline="-25000" dirty="0" smtClean="0">
                <a:solidFill>
                  <a:srgbClr val="CC0099"/>
                </a:solidFill>
                <a:effectLst>
                  <a:outerShdw blurRad="38100" dist="38100" dir="2700000" algn="tl">
                    <a:srgbClr val="C0C0C0"/>
                  </a:outerShdw>
                </a:effectLst>
                <a:latin typeface="+mn-ea"/>
                <a:ea typeface="+mn-ea"/>
              </a:rPr>
              <a:t>3</a:t>
            </a:r>
            <a:r>
              <a:rPr lang="en-US" altLang="zh-CN" sz="2800" b="1" dirty="0" smtClean="0">
                <a:solidFill>
                  <a:srgbClr val="CC0099"/>
                </a:solidFill>
                <a:latin typeface="+mn-ea"/>
                <a:ea typeface="+mn-ea"/>
              </a:rPr>
              <a:t>,q</a:t>
            </a:r>
            <a:r>
              <a:rPr lang="en-US" altLang="zh-CN" sz="2800" b="1" baseline="-25000" dirty="0" smtClean="0">
                <a:solidFill>
                  <a:srgbClr val="CC0099"/>
                </a:solidFill>
                <a:effectLst>
                  <a:outerShdw blurRad="38100" dist="38100" dir="2700000" algn="tl">
                    <a:srgbClr val="C0C0C0"/>
                  </a:outerShdw>
                </a:effectLst>
                <a:latin typeface="+mn-ea"/>
                <a:ea typeface="+mn-ea"/>
              </a:rPr>
              <a:t>3</a:t>
            </a:r>
            <a:r>
              <a:rPr lang="zh-CN" altLang="en-US" sz="2800" b="1" dirty="0" smtClean="0">
                <a:solidFill>
                  <a:srgbClr val="CC0099"/>
                </a:solidFill>
                <a:latin typeface="+mn-ea"/>
                <a:ea typeface="+mn-ea"/>
              </a:rPr>
              <a:t>？</a:t>
            </a:r>
            <a:endParaRPr lang="zh-CN" altLang="en-US" sz="2800" b="1" dirty="0" smtClean="0">
              <a:solidFill>
                <a:srgbClr val="CC0099"/>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3075">
                                            <p:txEl>
                                              <p:pRg st="0" end="0"/>
                                            </p:txEl>
                                          </p:spTgt>
                                        </p:tgtEl>
                                        <p:attrNameLst>
                                          <p:attrName>style.visibility</p:attrName>
                                        </p:attrNameLst>
                                      </p:cBhvr>
                                      <p:to>
                                        <p:strVal val="visible"/>
                                      </p:to>
                                    </p:set>
                                    <p:animEffect transition="in" filter="blinds(horizontal)">
                                      <p:cBhvr>
                                        <p:cTn id="7" dur="500"/>
                                        <p:tgtEl>
                                          <p:spTgt spid="64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3075">
                                            <p:txEl>
                                              <p:pRg st="1" end="1"/>
                                            </p:txEl>
                                          </p:spTgt>
                                        </p:tgtEl>
                                        <p:attrNameLst>
                                          <p:attrName>style.visibility</p:attrName>
                                        </p:attrNameLst>
                                      </p:cBhvr>
                                      <p:to>
                                        <p:strVal val="visible"/>
                                      </p:to>
                                    </p:set>
                                    <p:animEffect transition="in" filter="blinds(horizontal)">
                                      <p:cBhvr>
                                        <p:cTn id="12" dur="500"/>
                                        <p:tgtEl>
                                          <p:spTgt spid="64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43101"/>
                                        </p:tgtEl>
                                        <p:attrNameLst>
                                          <p:attrName>style.visibility</p:attrName>
                                        </p:attrNameLst>
                                      </p:cBhvr>
                                      <p:to>
                                        <p:strVal val="visible"/>
                                      </p:to>
                                    </p:set>
                                    <p:anim calcmode="lin" valueType="num">
                                      <p:cBhvr additive="base">
                                        <p:cTn id="17" dur="500" fill="hold"/>
                                        <p:tgtEl>
                                          <p:spTgt spid="643101"/>
                                        </p:tgtEl>
                                        <p:attrNameLst>
                                          <p:attrName>ppt_x</p:attrName>
                                        </p:attrNameLst>
                                      </p:cBhvr>
                                      <p:tavLst>
                                        <p:tav tm="0">
                                          <p:val>
                                            <p:strVal val="#ppt_x"/>
                                          </p:val>
                                        </p:tav>
                                        <p:tav tm="100000">
                                          <p:val>
                                            <p:strVal val="#ppt_x"/>
                                          </p:val>
                                        </p:tav>
                                      </p:tavLst>
                                    </p:anim>
                                    <p:anim calcmode="lin" valueType="num">
                                      <p:cBhvr additive="base">
                                        <p:cTn id="18" dur="500" fill="hold"/>
                                        <p:tgtEl>
                                          <p:spTgt spid="64310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43100"/>
                                        </p:tgtEl>
                                        <p:attrNameLst>
                                          <p:attrName>style.visibility</p:attrName>
                                        </p:attrNameLst>
                                      </p:cBhvr>
                                      <p:to>
                                        <p:strVal val="visible"/>
                                      </p:to>
                                    </p:set>
                                    <p:anim calcmode="lin" valueType="num">
                                      <p:cBhvr additive="base">
                                        <p:cTn id="23" dur="500" fill="hold"/>
                                        <p:tgtEl>
                                          <p:spTgt spid="643100"/>
                                        </p:tgtEl>
                                        <p:attrNameLst>
                                          <p:attrName>ppt_x</p:attrName>
                                        </p:attrNameLst>
                                      </p:cBhvr>
                                      <p:tavLst>
                                        <p:tav tm="0">
                                          <p:val>
                                            <p:strVal val="#ppt_x"/>
                                          </p:val>
                                        </p:tav>
                                        <p:tav tm="100000">
                                          <p:val>
                                            <p:strVal val="#ppt_x"/>
                                          </p:val>
                                        </p:tav>
                                      </p:tavLst>
                                    </p:anim>
                                    <p:anim calcmode="lin" valueType="num">
                                      <p:cBhvr additive="base">
                                        <p:cTn id="24" dur="500" fill="hold"/>
                                        <p:tgtEl>
                                          <p:spTgt spid="64310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43078"/>
                                        </p:tgtEl>
                                        <p:attrNameLst>
                                          <p:attrName>style.visibility</p:attrName>
                                        </p:attrNameLst>
                                      </p:cBhvr>
                                      <p:to>
                                        <p:strVal val="visible"/>
                                      </p:to>
                                    </p:set>
                                    <p:anim calcmode="lin" valueType="num">
                                      <p:cBhvr additive="base">
                                        <p:cTn id="29" dur="500" fill="hold"/>
                                        <p:tgtEl>
                                          <p:spTgt spid="643078"/>
                                        </p:tgtEl>
                                        <p:attrNameLst>
                                          <p:attrName>ppt_x</p:attrName>
                                        </p:attrNameLst>
                                      </p:cBhvr>
                                      <p:tavLst>
                                        <p:tav tm="0">
                                          <p:val>
                                            <p:strVal val="#ppt_x"/>
                                          </p:val>
                                        </p:tav>
                                        <p:tav tm="100000">
                                          <p:val>
                                            <p:strVal val="#ppt_x"/>
                                          </p:val>
                                        </p:tav>
                                      </p:tavLst>
                                    </p:anim>
                                    <p:anim calcmode="lin" valueType="num">
                                      <p:cBhvr additive="base">
                                        <p:cTn id="30" dur="500" fill="hold"/>
                                        <p:tgtEl>
                                          <p:spTgt spid="64307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45410"/>
                                        </p:tgtEl>
                                        <p:attrNameLst>
                                          <p:attrName>style.visibility</p:attrName>
                                        </p:attrNameLst>
                                      </p:cBhvr>
                                      <p:to>
                                        <p:strVal val="visible"/>
                                      </p:to>
                                    </p:set>
                                    <p:animEffect transition="in" filter="blinds(horizontal)">
                                      <p:cBhvr>
                                        <p:cTn id="35" dur="500"/>
                                        <p:tgtEl>
                                          <p:spTgt spid="145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100" grpId="0" bldLvl="0" animBg="1"/>
      <p:bldP spid="643101" grpId="0" bldLvl="0" animBg="1"/>
      <p:bldP spid="643075" grpId="0" animBg="1" build="p"/>
      <p:bldP spid="145410"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Text Box 4"/>
          <p:cNvSpPr txBox="1">
            <a:spLocks noChangeArrowheads="1"/>
          </p:cNvSpPr>
          <p:nvPr/>
        </p:nvSpPr>
        <p:spPr bwMode="auto">
          <a:xfrm>
            <a:off x="58420" y="1086803"/>
            <a:ext cx="9026525" cy="40246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50000"/>
              <a:buFont typeface="Wingdings" panose="05000000000000000000" pitchFamily="2" charset="2"/>
              <a:buChar char="u"/>
              <a:defRPr/>
            </a:pPr>
            <a:r>
              <a:rPr lang="zh-CN" altLang="en-US" sz="2400" b="1" dirty="0" smtClean="0">
                <a:latin typeface="+mn-ea"/>
                <a:ea typeface="+mn-ea"/>
              </a:rPr>
              <a:t>如果</a:t>
            </a:r>
            <a:r>
              <a:rPr lang="en-US" altLang="zh-CN" sz="2400" b="1" dirty="0" smtClean="0">
                <a:latin typeface="+mn-ea"/>
                <a:ea typeface="+mn-ea"/>
              </a:rPr>
              <a:t>S</a:t>
            </a:r>
            <a:r>
              <a:rPr lang="zh-CN" altLang="en-US" sz="2400" b="1" dirty="0" smtClean="0">
                <a:latin typeface="+mn-ea"/>
                <a:ea typeface="+mn-ea"/>
              </a:rPr>
              <a:t>的最接近点对是</a:t>
            </a:r>
            <a:r>
              <a:rPr lang="en-US" altLang="zh-CN" sz="2400" b="1" dirty="0" smtClean="0">
                <a:latin typeface="+mn-ea"/>
                <a:ea typeface="+mn-ea"/>
              </a:rPr>
              <a:t>{p</a:t>
            </a:r>
            <a:r>
              <a:rPr lang="en-US" altLang="zh-CN" sz="2400" b="1" baseline="-25000" dirty="0" smtClean="0">
                <a:latin typeface="+mn-ea"/>
                <a:ea typeface="+mn-ea"/>
              </a:rPr>
              <a:t>3</a:t>
            </a:r>
            <a:r>
              <a:rPr lang="en-US" altLang="zh-CN" sz="2400" b="1" dirty="0" smtClean="0">
                <a:latin typeface="+mn-ea"/>
                <a:ea typeface="+mn-ea"/>
              </a:rPr>
              <a:t>,q</a:t>
            </a:r>
            <a:r>
              <a:rPr lang="en-US" altLang="zh-CN" sz="2400" b="1" baseline="-25000" dirty="0">
                <a:latin typeface="+mn-ea"/>
                <a:ea typeface="+mn-ea"/>
              </a:rPr>
              <a:t>3</a:t>
            </a:r>
            <a:r>
              <a:rPr lang="en-US" altLang="zh-CN" sz="2400" b="1" dirty="0" smtClean="0">
                <a:latin typeface="+mn-ea"/>
                <a:ea typeface="+mn-ea"/>
              </a:rPr>
              <a:t>}</a:t>
            </a:r>
            <a:r>
              <a:rPr lang="zh-CN" altLang="en-US" sz="2400" b="1" dirty="0" smtClean="0">
                <a:latin typeface="+mn-ea"/>
                <a:ea typeface="+mn-ea"/>
              </a:rPr>
              <a:t>，即</a:t>
            </a:r>
            <a:r>
              <a:rPr lang="en-US" altLang="zh-CN" sz="2400" b="1" dirty="0" smtClean="0">
                <a:latin typeface="+mn-ea"/>
                <a:ea typeface="+mn-ea"/>
              </a:rPr>
              <a:t>|p</a:t>
            </a:r>
            <a:r>
              <a:rPr lang="en-US" altLang="zh-CN" sz="2400" b="1" baseline="-25000" dirty="0">
                <a:latin typeface="+mn-ea"/>
                <a:ea typeface="+mn-ea"/>
              </a:rPr>
              <a:t>3</a:t>
            </a:r>
            <a:r>
              <a:rPr lang="en-US" altLang="zh-CN" sz="2400" b="1" dirty="0" smtClean="0">
                <a:latin typeface="+mn-ea"/>
                <a:ea typeface="+mn-ea"/>
              </a:rPr>
              <a:t>-q</a:t>
            </a:r>
            <a:r>
              <a:rPr lang="en-US" altLang="zh-CN" sz="2400" b="1" baseline="-25000" dirty="0">
                <a:latin typeface="+mn-ea"/>
                <a:ea typeface="+mn-ea"/>
              </a:rPr>
              <a:t>3</a:t>
            </a:r>
            <a:r>
              <a:rPr lang="en-US" altLang="zh-CN" sz="2400" b="1" dirty="0" smtClean="0">
                <a:latin typeface="+mn-ea"/>
                <a:ea typeface="+mn-ea"/>
              </a:rPr>
              <a:t>|&lt;d</a:t>
            </a:r>
            <a:r>
              <a:rPr lang="zh-CN" altLang="en-US" sz="2400" b="1" dirty="0" smtClean="0">
                <a:latin typeface="+mn-ea"/>
                <a:ea typeface="+mn-ea"/>
              </a:rPr>
              <a:t>，则</a:t>
            </a:r>
            <a:r>
              <a:rPr lang="en-US" altLang="zh-CN" sz="2400" b="1" dirty="0" smtClean="0">
                <a:latin typeface="+mn-ea"/>
                <a:ea typeface="+mn-ea"/>
              </a:rPr>
              <a:t>p</a:t>
            </a:r>
            <a:r>
              <a:rPr lang="en-US" altLang="zh-CN" sz="2400" b="1" baseline="-25000" dirty="0">
                <a:latin typeface="+mn-ea"/>
                <a:ea typeface="+mn-ea"/>
              </a:rPr>
              <a:t>3</a:t>
            </a:r>
            <a:r>
              <a:rPr lang="zh-CN" altLang="en-US" sz="2400" b="1" dirty="0" smtClean="0">
                <a:latin typeface="+mn-ea"/>
                <a:ea typeface="+mn-ea"/>
              </a:rPr>
              <a:t>和</a:t>
            </a:r>
            <a:r>
              <a:rPr lang="en-US" altLang="zh-CN" sz="2400" b="1" dirty="0" smtClean="0">
                <a:latin typeface="+mn-ea"/>
                <a:ea typeface="+mn-ea"/>
              </a:rPr>
              <a:t>q</a:t>
            </a:r>
            <a:r>
              <a:rPr lang="en-US" altLang="zh-CN" sz="2400" b="1" baseline="-25000" dirty="0">
                <a:latin typeface="+mn-ea"/>
                <a:ea typeface="+mn-ea"/>
              </a:rPr>
              <a:t>3</a:t>
            </a:r>
            <a:r>
              <a:rPr lang="zh-CN" altLang="en-US" sz="2400" b="1" dirty="0" smtClean="0">
                <a:latin typeface="+mn-ea"/>
                <a:ea typeface="+mn-ea"/>
              </a:rPr>
              <a:t>两者与</a:t>
            </a:r>
            <a:r>
              <a:rPr lang="en-US" altLang="zh-CN" sz="2400" b="1" dirty="0" smtClean="0">
                <a:latin typeface="+mn-ea"/>
                <a:ea typeface="+mn-ea"/>
              </a:rPr>
              <a:t>m</a:t>
            </a:r>
            <a:r>
              <a:rPr lang="zh-CN" altLang="en-US" sz="2400" b="1" dirty="0" smtClean="0">
                <a:latin typeface="+mn-ea"/>
                <a:ea typeface="+mn-ea"/>
              </a:rPr>
              <a:t>的距离不超过</a:t>
            </a:r>
            <a:r>
              <a:rPr lang="en-US" altLang="zh-CN" sz="2400" b="1" dirty="0" smtClean="0">
                <a:latin typeface="+mn-ea"/>
                <a:ea typeface="+mn-ea"/>
              </a:rPr>
              <a:t>d</a:t>
            </a:r>
            <a:r>
              <a:rPr lang="zh-CN" altLang="en-US" sz="2400" b="1" dirty="0" smtClean="0">
                <a:latin typeface="+mn-ea"/>
                <a:ea typeface="+mn-ea"/>
              </a:rPr>
              <a:t>，</a:t>
            </a:r>
            <a:r>
              <a:rPr lang="en-US" altLang="en-US" sz="2400" b="1" dirty="0" smtClean="0">
                <a:latin typeface="+mn-ea"/>
                <a:ea typeface="+mn-ea"/>
              </a:rPr>
              <a:t>即</a:t>
            </a:r>
            <a:r>
              <a:rPr lang="en-US" altLang="zh-CN" sz="2400" b="1" dirty="0" smtClean="0">
                <a:solidFill>
                  <a:srgbClr val="CC0099"/>
                </a:solidFill>
                <a:latin typeface="+mn-ea"/>
                <a:ea typeface="+mn-ea"/>
              </a:rPr>
              <a:t>p</a:t>
            </a:r>
            <a:r>
              <a:rPr lang="en-US" altLang="zh-CN" sz="2400" b="1" baseline="-25000" dirty="0">
                <a:solidFill>
                  <a:srgbClr val="CC0099"/>
                </a:solidFill>
                <a:latin typeface="+mn-ea"/>
                <a:ea typeface="+mn-ea"/>
              </a:rPr>
              <a:t>3</a:t>
            </a:r>
            <a:r>
              <a:rPr lang="en-US" altLang="zh-CN" sz="2400" b="1" dirty="0" smtClean="0">
                <a:solidFill>
                  <a:srgbClr val="CC0099"/>
                </a:solidFill>
                <a:latin typeface="+mn-ea"/>
                <a:ea typeface="+mn-ea"/>
              </a:rPr>
              <a:t>∈(m-</a:t>
            </a:r>
            <a:r>
              <a:rPr lang="en-US" altLang="zh-CN" sz="2400" b="1" dirty="0" err="1" smtClean="0">
                <a:solidFill>
                  <a:srgbClr val="CC0099"/>
                </a:solidFill>
                <a:latin typeface="+mn-ea"/>
                <a:ea typeface="+mn-ea"/>
              </a:rPr>
              <a:t>d,m</a:t>
            </a:r>
            <a:r>
              <a:rPr lang="en-US" altLang="zh-CN" sz="2400" b="1" dirty="0" smtClean="0">
                <a:solidFill>
                  <a:srgbClr val="CC0099"/>
                </a:solidFill>
                <a:latin typeface="+mn-ea"/>
                <a:ea typeface="+mn-ea"/>
              </a:rPr>
              <a:t>]</a:t>
            </a:r>
            <a:r>
              <a:rPr lang="zh-CN" altLang="en-US" sz="2400" b="1" dirty="0" smtClean="0">
                <a:solidFill>
                  <a:srgbClr val="CC0099"/>
                </a:solidFill>
                <a:latin typeface="+mn-ea"/>
                <a:ea typeface="+mn-ea"/>
              </a:rPr>
              <a:t>，</a:t>
            </a:r>
            <a:r>
              <a:rPr lang="en-US" altLang="zh-CN" sz="2400" b="1" dirty="0" smtClean="0">
                <a:solidFill>
                  <a:srgbClr val="CC0099"/>
                </a:solidFill>
                <a:latin typeface="+mn-ea"/>
                <a:ea typeface="+mn-ea"/>
              </a:rPr>
              <a:t>q</a:t>
            </a:r>
            <a:r>
              <a:rPr lang="en-US" altLang="zh-CN" sz="2400" b="1" baseline="-25000" dirty="0">
                <a:solidFill>
                  <a:srgbClr val="CC0099"/>
                </a:solidFill>
                <a:latin typeface="+mn-ea"/>
                <a:ea typeface="+mn-ea"/>
              </a:rPr>
              <a:t>3</a:t>
            </a:r>
            <a:r>
              <a:rPr lang="en-US" altLang="zh-CN" sz="2400" b="1" dirty="0" smtClean="0">
                <a:solidFill>
                  <a:srgbClr val="CC0099"/>
                </a:solidFill>
                <a:latin typeface="+mn-ea"/>
                <a:ea typeface="+mn-ea"/>
              </a:rPr>
              <a:t>∈(</a:t>
            </a:r>
            <a:r>
              <a:rPr lang="en-US" altLang="zh-CN" sz="2400" b="1" dirty="0" err="1" smtClean="0">
                <a:solidFill>
                  <a:srgbClr val="CC0099"/>
                </a:solidFill>
                <a:latin typeface="+mn-ea"/>
                <a:ea typeface="+mn-ea"/>
              </a:rPr>
              <a:t>m,m+d</a:t>
            </a:r>
            <a:r>
              <a:rPr lang="en-US" altLang="zh-CN" sz="2400" b="1" dirty="0" smtClean="0">
                <a:solidFill>
                  <a:srgbClr val="CC0099"/>
                </a:solidFill>
                <a:latin typeface="+mn-ea"/>
                <a:ea typeface="+mn-ea"/>
              </a:rPr>
              <a:t>]</a:t>
            </a:r>
            <a:r>
              <a:rPr lang="zh-CN" altLang="en-US" sz="2400" b="1" dirty="0" smtClean="0">
                <a:latin typeface="+mn-ea"/>
                <a:ea typeface="+mn-ea"/>
              </a:rPr>
              <a:t>。</a:t>
            </a:r>
            <a:endParaRPr lang="en-US" altLang="zh-CN" sz="2400" b="1" dirty="0" smtClean="0">
              <a:latin typeface="+mn-ea"/>
              <a:ea typeface="+mn-ea"/>
            </a:endParaRPr>
          </a:p>
          <a:p>
            <a:pPr eaLnBrk="1" hangingPunct="1">
              <a:buClr>
                <a:schemeClr val="accent2"/>
              </a:buClr>
              <a:buSzPct val="50000"/>
              <a:defRPr/>
            </a:pPr>
            <a:endParaRPr lang="zh-CN" altLang="en-US" sz="2400" b="1" dirty="0" smtClean="0">
              <a:latin typeface="+mn-ea"/>
              <a:ea typeface="+mn-ea"/>
            </a:endParaRPr>
          </a:p>
          <a:p>
            <a:pPr eaLnBrk="1" hangingPunct="1">
              <a:buClr>
                <a:schemeClr val="accent2"/>
              </a:buClr>
              <a:buSzPct val="50000"/>
              <a:buFont typeface="Wingdings" panose="05000000000000000000" pitchFamily="2" charset="2"/>
              <a:buChar char="u"/>
              <a:defRPr/>
            </a:pPr>
            <a:r>
              <a:rPr lang="zh-CN" altLang="en-US" sz="2400" b="1" dirty="0" smtClean="0">
                <a:latin typeface="+mn-ea"/>
                <a:ea typeface="+mn-ea"/>
              </a:rPr>
              <a:t>由于在</a:t>
            </a:r>
            <a:r>
              <a:rPr lang="en-US" altLang="zh-CN" sz="2400" b="1" dirty="0" smtClean="0">
                <a:latin typeface="+mn-ea"/>
                <a:ea typeface="+mn-ea"/>
              </a:rPr>
              <a:t>S</a:t>
            </a:r>
            <a:r>
              <a:rPr lang="en-US" altLang="zh-CN" sz="2400" b="1" baseline="-25000" dirty="0" smtClean="0">
                <a:latin typeface="+mn-ea"/>
                <a:ea typeface="+mn-ea"/>
              </a:rPr>
              <a:t>1</a:t>
            </a:r>
            <a:r>
              <a:rPr lang="zh-CN" altLang="en-US" sz="2400" b="1" dirty="0" smtClean="0">
                <a:latin typeface="+mn-ea"/>
                <a:ea typeface="+mn-ea"/>
              </a:rPr>
              <a:t>中，每个长度为</a:t>
            </a:r>
            <a:r>
              <a:rPr lang="en-US" altLang="zh-CN" sz="2400" b="1" dirty="0" smtClean="0">
                <a:latin typeface="+mn-ea"/>
                <a:ea typeface="+mn-ea"/>
              </a:rPr>
              <a:t>d</a:t>
            </a:r>
            <a:r>
              <a:rPr lang="zh-CN" altLang="en-US" sz="2400" b="1" dirty="0" smtClean="0">
                <a:latin typeface="+mn-ea"/>
                <a:ea typeface="+mn-ea"/>
              </a:rPr>
              <a:t>的半闭区间至多包含一个点（否则必有两点距离小于</a:t>
            </a:r>
            <a:r>
              <a:rPr lang="en-US" altLang="zh-CN" sz="2400" b="1" dirty="0" smtClean="0">
                <a:latin typeface="+mn-ea"/>
                <a:ea typeface="+mn-ea"/>
              </a:rPr>
              <a:t>d</a:t>
            </a:r>
            <a:r>
              <a:rPr lang="zh-CN" altLang="en-US" sz="2400" b="1" dirty="0" smtClean="0">
                <a:latin typeface="+mn-ea"/>
                <a:ea typeface="+mn-ea"/>
              </a:rPr>
              <a:t>），并且</a:t>
            </a:r>
            <a:r>
              <a:rPr lang="en-US" altLang="zh-CN" sz="2400" b="1" dirty="0" smtClean="0">
                <a:latin typeface="+mn-ea"/>
                <a:ea typeface="+mn-ea"/>
              </a:rPr>
              <a:t>m</a:t>
            </a:r>
            <a:r>
              <a:rPr lang="zh-CN" altLang="en-US" sz="2400" b="1" dirty="0" smtClean="0">
                <a:latin typeface="+mn-ea"/>
                <a:ea typeface="+mn-ea"/>
              </a:rPr>
              <a:t>是</a:t>
            </a:r>
            <a:r>
              <a:rPr lang="en-US" altLang="zh-CN" sz="2400" b="1" dirty="0" smtClean="0">
                <a:latin typeface="+mn-ea"/>
                <a:ea typeface="+mn-ea"/>
              </a:rPr>
              <a:t>S</a:t>
            </a:r>
            <a:r>
              <a:rPr lang="en-US" altLang="zh-CN" sz="2400" b="1" baseline="-25000" dirty="0" smtClean="0">
                <a:latin typeface="+mn-ea"/>
                <a:ea typeface="+mn-ea"/>
              </a:rPr>
              <a:t>1</a:t>
            </a:r>
            <a:r>
              <a:rPr lang="zh-CN" altLang="en-US" sz="2400" b="1" dirty="0" smtClean="0">
                <a:latin typeface="+mn-ea"/>
                <a:ea typeface="+mn-ea"/>
              </a:rPr>
              <a:t>和</a:t>
            </a:r>
            <a:r>
              <a:rPr lang="en-US" altLang="zh-CN" sz="2400" b="1" dirty="0" smtClean="0">
                <a:latin typeface="+mn-ea"/>
                <a:ea typeface="+mn-ea"/>
              </a:rPr>
              <a:t>S</a:t>
            </a:r>
            <a:r>
              <a:rPr lang="en-US" altLang="zh-CN" sz="2400" b="1" baseline="-25000" dirty="0" smtClean="0">
                <a:latin typeface="+mn-ea"/>
                <a:ea typeface="+mn-ea"/>
              </a:rPr>
              <a:t>2</a:t>
            </a:r>
            <a:r>
              <a:rPr lang="zh-CN" altLang="en-US" sz="2400" b="1" dirty="0" smtClean="0">
                <a:latin typeface="+mn-ea"/>
                <a:ea typeface="+mn-ea"/>
              </a:rPr>
              <a:t>的分割点，因此</a:t>
            </a:r>
            <a:r>
              <a:rPr lang="en-US" altLang="zh-CN" sz="2400" b="1" dirty="0" smtClean="0">
                <a:solidFill>
                  <a:srgbClr val="CC0099"/>
                </a:solidFill>
                <a:latin typeface="+mn-ea"/>
                <a:ea typeface="+mn-ea"/>
              </a:rPr>
              <a:t>(m-</a:t>
            </a:r>
            <a:r>
              <a:rPr lang="en-US" altLang="zh-CN" sz="2400" b="1" dirty="0" err="1" smtClean="0">
                <a:solidFill>
                  <a:srgbClr val="CC0099"/>
                </a:solidFill>
                <a:latin typeface="+mn-ea"/>
                <a:ea typeface="+mn-ea"/>
              </a:rPr>
              <a:t>d,m</a:t>
            </a:r>
            <a:r>
              <a:rPr lang="en-US" altLang="zh-CN" sz="2400" b="1" dirty="0" smtClean="0">
                <a:solidFill>
                  <a:srgbClr val="CC0099"/>
                </a:solidFill>
                <a:latin typeface="+mn-ea"/>
                <a:ea typeface="+mn-ea"/>
              </a:rPr>
              <a:t>]</a:t>
            </a:r>
            <a:r>
              <a:rPr lang="zh-CN" altLang="en-US" sz="2400" b="1" dirty="0" smtClean="0">
                <a:solidFill>
                  <a:srgbClr val="CC0099"/>
                </a:solidFill>
                <a:latin typeface="+mn-ea"/>
                <a:ea typeface="+mn-ea"/>
              </a:rPr>
              <a:t>中至多包含</a:t>
            </a:r>
            <a:r>
              <a:rPr lang="en-US" altLang="zh-CN" sz="2400" b="1" dirty="0" smtClean="0">
                <a:solidFill>
                  <a:srgbClr val="CC0099"/>
                </a:solidFill>
                <a:latin typeface="+mn-ea"/>
                <a:ea typeface="+mn-ea"/>
              </a:rPr>
              <a:t>S</a:t>
            </a:r>
            <a:r>
              <a:rPr lang="zh-CN" altLang="en-US" sz="2400" b="1" dirty="0" smtClean="0">
                <a:solidFill>
                  <a:srgbClr val="CC0099"/>
                </a:solidFill>
                <a:latin typeface="+mn-ea"/>
                <a:ea typeface="+mn-ea"/>
              </a:rPr>
              <a:t>中的一个点</a:t>
            </a:r>
            <a:r>
              <a:rPr lang="zh-CN" altLang="en-US" sz="2400" b="1" dirty="0" smtClean="0">
                <a:latin typeface="+mn-ea"/>
                <a:ea typeface="+mn-ea"/>
              </a:rPr>
              <a:t>。</a:t>
            </a:r>
            <a:endParaRPr lang="zh-CN" altLang="en-US" sz="2400" b="1" dirty="0" smtClean="0">
              <a:latin typeface="+mn-ea"/>
              <a:ea typeface="+mn-ea"/>
            </a:endParaRPr>
          </a:p>
          <a:p>
            <a:pPr eaLnBrk="1" hangingPunct="1">
              <a:buClr>
                <a:schemeClr val="accent2"/>
              </a:buClr>
              <a:buSzPct val="50000"/>
              <a:buFont typeface="Wingdings" panose="05000000000000000000" pitchFamily="2" charset="2"/>
              <a:buChar char="u"/>
              <a:defRPr/>
            </a:pPr>
            <a:endParaRPr lang="zh-CN" altLang="en-US" sz="2400" b="1" dirty="0" smtClean="0">
              <a:latin typeface="+mn-ea"/>
              <a:ea typeface="+mn-ea"/>
            </a:endParaRPr>
          </a:p>
          <a:p>
            <a:pPr eaLnBrk="1" hangingPunct="1">
              <a:buClr>
                <a:schemeClr val="accent2"/>
              </a:buClr>
              <a:buSzPct val="50000"/>
              <a:buFont typeface="Wingdings" panose="05000000000000000000" pitchFamily="2" charset="2"/>
              <a:buChar char="u"/>
              <a:defRPr/>
            </a:pPr>
            <a:r>
              <a:rPr lang="zh-CN" altLang="en-US" sz="2400" b="1" dirty="0" smtClean="0">
                <a:latin typeface="+mn-ea"/>
                <a:ea typeface="+mn-ea"/>
                <a:sym typeface="+mn-ea"/>
              </a:rPr>
              <a:t>依次考察集合</a:t>
            </a:r>
            <a:r>
              <a:rPr lang="en-US" altLang="zh-CN" sz="2400" b="1" dirty="0" smtClean="0">
                <a:latin typeface="+mn-ea"/>
                <a:ea typeface="+mn-ea"/>
                <a:sym typeface="+mn-ea"/>
              </a:rPr>
              <a:t>S</a:t>
            </a:r>
            <a:r>
              <a:rPr lang="zh-CN" altLang="en-US" sz="2400" b="1" dirty="0" smtClean="0">
                <a:latin typeface="+mn-ea"/>
                <a:ea typeface="+mn-ea"/>
                <a:sym typeface="+mn-ea"/>
              </a:rPr>
              <a:t>中的点</a:t>
            </a:r>
            <a:r>
              <a:rPr lang="en-US" altLang="zh-CN" sz="2400" b="1" dirty="0" smtClean="0">
                <a:latin typeface="+mn-ea"/>
                <a:ea typeface="+mn-ea"/>
                <a:sym typeface="+mn-ea"/>
              </a:rPr>
              <a:t>x</a:t>
            </a:r>
            <a:r>
              <a:rPr lang="zh-CN" altLang="en-US" sz="2400" b="1" dirty="0" smtClean="0">
                <a:latin typeface="+mn-ea"/>
                <a:ea typeface="+mn-ea"/>
                <a:sym typeface="+mn-ea"/>
              </a:rPr>
              <a:t>，如果（</a:t>
            </a:r>
            <a:r>
              <a:rPr lang="en-US" altLang="zh-CN" sz="2400" b="1" dirty="0" smtClean="0">
                <a:latin typeface="+mn-ea"/>
                <a:ea typeface="+mn-ea"/>
                <a:sym typeface="+mn-ea"/>
              </a:rPr>
              <a:t>x&lt;=</a:t>
            </a:r>
            <a:r>
              <a:rPr lang="en-US" altLang="zh-CN" sz="2400" b="1" dirty="0" err="1" smtClean="0">
                <a:latin typeface="+mn-ea"/>
                <a:ea typeface="+mn-ea"/>
                <a:sym typeface="+mn-ea"/>
              </a:rPr>
              <a:t>m</a:t>
            </a:r>
            <a:r>
              <a:rPr lang="zh-CN" altLang="en-US" sz="2400" b="1" dirty="0" smtClean="0">
                <a:latin typeface="+mn-ea"/>
                <a:ea typeface="+mn-ea"/>
                <a:sym typeface="+mn-ea"/>
              </a:rPr>
              <a:t>并且</a:t>
            </a:r>
            <a:r>
              <a:rPr lang="en-US" altLang="zh-CN" sz="2400" b="1" dirty="0" smtClean="0">
                <a:latin typeface="+mn-ea"/>
                <a:ea typeface="+mn-ea"/>
                <a:sym typeface="+mn-ea"/>
              </a:rPr>
              <a:t>x&gt;</a:t>
            </a:r>
            <a:r>
              <a:rPr lang="en-US" altLang="zh-CN" sz="2400" b="1" dirty="0" err="1" smtClean="0">
                <a:latin typeface="+mn-ea"/>
                <a:ea typeface="+mn-ea"/>
                <a:sym typeface="+mn-ea"/>
              </a:rPr>
              <a:t>m</a:t>
            </a:r>
            <a:r>
              <a:rPr lang="en-US" altLang="zh-CN" sz="2400" b="1" dirty="0" smtClean="0">
                <a:latin typeface="+mn-ea"/>
                <a:ea typeface="+mn-ea"/>
                <a:sym typeface="+mn-ea"/>
              </a:rPr>
              <a:t>-d</a:t>
            </a:r>
            <a:r>
              <a:rPr lang="zh-CN" altLang="en-US" sz="2400" b="1" dirty="0" smtClean="0">
                <a:latin typeface="+mn-ea"/>
                <a:ea typeface="+mn-ea"/>
                <a:sym typeface="+mn-ea"/>
              </a:rPr>
              <a:t>）</a:t>
            </a:r>
            <a:r>
              <a:rPr lang="zh-CN" altLang="en-US" sz="2400" b="1" dirty="0" smtClean="0">
                <a:solidFill>
                  <a:srgbClr val="2605A1"/>
                </a:solidFill>
                <a:latin typeface="+mn-ea"/>
                <a:ea typeface="+mn-ea"/>
              </a:rPr>
              <a:t>，</a:t>
            </a:r>
            <a:r>
              <a:rPr lang="zh-CN" altLang="en-US" sz="2400" b="1" dirty="0" smtClean="0">
                <a:solidFill>
                  <a:srgbClr val="CC0099"/>
                </a:solidFill>
                <a:latin typeface="+mn-ea"/>
                <a:ea typeface="+mn-ea"/>
              </a:rPr>
              <a:t>则此点就是</a:t>
            </a:r>
            <a:r>
              <a:rPr lang="en-US" altLang="zh-CN" sz="2400" b="1" dirty="0" smtClean="0">
                <a:solidFill>
                  <a:srgbClr val="CC0099"/>
                </a:solidFill>
                <a:latin typeface="+mn-ea"/>
                <a:ea typeface="+mn-ea"/>
              </a:rPr>
              <a:t>S</a:t>
            </a:r>
            <a:r>
              <a:rPr lang="en-US" altLang="zh-CN" sz="2400" b="1" baseline="-25000" dirty="0" smtClean="0">
                <a:solidFill>
                  <a:srgbClr val="CC0099"/>
                </a:solidFill>
                <a:latin typeface="+mn-ea"/>
                <a:ea typeface="+mn-ea"/>
              </a:rPr>
              <a:t>1</a:t>
            </a:r>
            <a:r>
              <a:rPr lang="zh-CN" altLang="en-US" sz="2400" b="1" dirty="0" smtClean="0">
                <a:solidFill>
                  <a:srgbClr val="CC0099"/>
                </a:solidFill>
                <a:latin typeface="+mn-ea"/>
                <a:ea typeface="+mn-ea"/>
              </a:rPr>
              <a:t>中最大点</a:t>
            </a:r>
            <a:r>
              <a:rPr lang="en-US" altLang="zh-CN" sz="2400" b="1" dirty="0" smtClean="0">
                <a:solidFill>
                  <a:srgbClr val="CC0099"/>
                </a:solidFill>
                <a:latin typeface="+mn-ea"/>
                <a:ea typeface="+mn-ea"/>
              </a:rPr>
              <a:t>p</a:t>
            </a:r>
            <a:r>
              <a:rPr lang="en-US" altLang="zh-CN" sz="2400" b="1" baseline="-25000" dirty="0" smtClean="0">
                <a:solidFill>
                  <a:srgbClr val="CC0099"/>
                </a:solidFill>
                <a:latin typeface="+mn-ea"/>
                <a:ea typeface="+mn-ea"/>
              </a:rPr>
              <a:t>3</a:t>
            </a:r>
            <a:r>
              <a:rPr lang="zh-CN" altLang="en-US" sz="2400" b="1" dirty="0" smtClean="0">
                <a:solidFill>
                  <a:srgbClr val="CC0099"/>
                </a:solidFill>
                <a:latin typeface="+mn-ea"/>
                <a:ea typeface="+mn-ea"/>
              </a:rPr>
              <a:t>。同理，可以找出</a:t>
            </a:r>
            <a:r>
              <a:rPr lang="en-US" altLang="zh-CN" sz="2400" b="1" dirty="0" smtClean="0">
                <a:solidFill>
                  <a:srgbClr val="CC0099"/>
                </a:solidFill>
                <a:latin typeface="+mn-ea"/>
                <a:ea typeface="+mn-ea"/>
              </a:rPr>
              <a:t>S</a:t>
            </a:r>
            <a:r>
              <a:rPr lang="en-US" altLang="zh-CN" sz="2400" b="1" baseline="-25000" dirty="0" smtClean="0">
                <a:solidFill>
                  <a:srgbClr val="CC0099"/>
                </a:solidFill>
                <a:latin typeface="+mn-ea"/>
                <a:ea typeface="+mn-ea"/>
              </a:rPr>
              <a:t>2</a:t>
            </a:r>
            <a:r>
              <a:rPr lang="zh-CN" altLang="en-US" sz="2400" b="1" dirty="0" smtClean="0">
                <a:solidFill>
                  <a:srgbClr val="CC0099"/>
                </a:solidFill>
                <a:latin typeface="+mn-ea"/>
                <a:ea typeface="+mn-ea"/>
              </a:rPr>
              <a:t>中的最小点</a:t>
            </a:r>
            <a:r>
              <a:rPr lang="en-US" altLang="zh-CN" sz="2400" b="1" dirty="0" smtClean="0">
                <a:solidFill>
                  <a:srgbClr val="CC0099"/>
                </a:solidFill>
                <a:latin typeface="+mn-ea"/>
                <a:ea typeface="+mn-ea"/>
              </a:rPr>
              <a:t>q</a:t>
            </a:r>
            <a:r>
              <a:rPr lang="en-US" altLang="zh-CN" sz="2400" b="1" baseline="-25000" dirty="0" smtClean="0">
                <a:solidFill>
                  <a:srgbClr val="CC0099"/>
                </a:solidFill>
                <a:latin typeface="+mn-ea"/>
                <a:ea typeface="+mn-ea"/>
              </a:rPr>
              <a:t>3</a:t>
            </a:r>
            <a:r>
              <a:rPr lang="zh-CN" altLang="en-US" sz="2400" b="1" dirty="0" smtClean="0">
                <a:latin typeface="+mn-ea"/>
                <a:ea typeface="+mn-ea"/>
                <a:sym typeface="+mn-ea"/>
              </a:rPr>
              <a:t>。</a:t>
            </a:r>
            <a:endParaRPr lang="en-US" altLang="zh-CN" sz="2400" b="1" baseline="-25000" dirty="0" smtClean="0">
              <a:solidFill>
                <a:srgbClr val="CC0099"/>
              </a:solidFill>
              <a:latin typeface="+mn-ea"/>
              <a:ea typeface="+mn-ea"/>
            </a:endParaRPr>
          </a:p>
          <a:p>
            <a:pPr eaLnBrk="1" hangingPunct="1">
              <a:buClr>
                <a:schemeClr val="accent2"/>
              </a:buClr>
              <a:buSzPct val="50000"/>
              <a:defRPr/>
            </a:pPr>
            <a:endParaRPr lang="en-US" altLang="zh-CN" sz="2400" b="1" baseline="-25000" dirty="0" smtClean="0">
              <a:solidFill>
                <a:srgbClr val="CC0099"/>
              </a:solidFill>
              <a:latin typeface="+mn-ea"/>
              <a:ea typeface="+mn-ea"/>
            </a:endParaRPr>
          </a:p>
          <a:p>
            <a:pPr eaLnBrk="1" hangingPunct="1">
              <a:buClr>
                <a:schemeClr val="accent2"/>
              </a:buClr>
              <a:buSzPct val="50000"/>
              <a:buFont typeface="Wingdings" panose="05000000000000000000" pitchFamily="2" charset="2"/>
              <a:buChar char="u"/>
              <a:defRPr/>
            </a:pPr>
            <a:r>
              <a:rPr lang="zh-CN" altLang="en-US" sz="2400" b="1" dirty="0" smtClean="0">
                <a:latin typeface="+mn-ea"/>
                <a:ea typeface="+mn-ea"/>
              </a:rPr>
              <a:t>因此，用线性时间能找到</a:t>
            </a:r>
            <a:r>
              <a:rPr lang="en-US" altLang="zh-CN" sz="2400" b="1" dirty="0" smtClean="0">
                <a:latin typeface="+mn-ea"/>
                <a:ea typeface="+mn-ea"/>
              </a:rPr>
              <a:t>p</a:t>
            </a:r>
            <a:r>
              <a:rPr lang="en-US" altLang="zh-CN" sz="2400" b="1" baseline="-25000" dirty="0">
                <a:latin typeface="+mn-ea"/>
                <a:ea typeface="+mn-ea"/>
              </a:rPr>
              <a:t>3</a:t>
            </a:r>
            <a:r>
              <a:rPr lang="zh-CN" altLang="en-US" sz="2400" b="1" dirty="0" smtClean="0">
                <a:latin typeface="+mn-ea"/>
                <a:ea typeface="+mn-ea"/>
              </a:rPr>
              <a:t>和</a:t>
            </a:r>
            <a:r>
              <a:rPr lang="en-US" altLang="zh-CN" sz="2400" b="1" dirty="0" smtClean="0">
                <a:latin typeface="+mn-ea"/>
                <a:ea typeface="+mn-ea"/>
              </a:rPr>
              <a:t>q</a:t>
            </a:r>
            <a:r>
              <a:rPr lang="en-US" altLang="zh-CN" sz="2400" b="1" baseline="-25000" dirty="0">
                <a:latin typeface="+mn-ea"/>
                <a:ea typeface="+mn-ea"/>
              </a:rPr>
              <a:t>3</a:t>
            </a:r>
            <a:r>
              <a:rPr lang="zh-CN" altLang="en-US" sz="2400" b="1" dirty="0" smtClean="0">
                <a:latin typeface="+mn-ea"/>
                <a:ea typeface="+mn-ea"/>
              </a:rPr>
              <a:t>。</a:t>
            </a:r>
            <a:endParaRPr lang="zh-CN" altLang="en-US" sz="2400" b="1" dirty="0" smtClean="0">
              <a:solidFill>
                <a:srgbClr val="F72401"/>
              </a:solidFill>
              <a:latin typeface="+mn-ea"/>
              <a:ea typeface="+mn-ea"/>
            </a:endParaRPr>
          </a:p>
        </p:txBody>
      </p:sp>
      <p:sp>
        <p:nvSpPr>
          <p:cNvPr id="98307" name="Rectangle 5"/>
          <p:cNvSpPr>
            <a:spLocks noChangeArrowheads="1"/>
          </p:cNvSpPr>
          <p:nvPr/>
        </p:nvSpPr>
        <p:spPr bwMode="auto">
          <a:xfrm>
            <a:off x="1537334" y="113963"/>
            <a:ext cx="5556250" cy="58356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zh-CN" altLang="en-US" sz="3200" b="1" dirty="0">
                <a:solidFill>
                  <a:schemeClr val="bg1"/>
                </a:solidFill>
                <a:latin typeface="黑体" panose="02010609060101010101" pitchFamily="49" charset="-122"/>
                <a:ea typeface="黑体" panose="02010609060101010101" pitchFamily="49" charset="-122"/>
              </a:rPr>
              <a:t>能否在线性时间内找到</a:t>
            </a:r>
            <a:r>
              <a:rPr lang="en-US" altLang="zh-CN" sz="3200" b="1" dirty="0">
                <a:solidFill>
                  <a:schemeClr val="bg1"/>
                </a:solidFill>
                <a:latin typeface="黑体" panose="02010609060101010101" pitchFamily="49" charset="-122"/>
                <a:ea typeface="黑体" panose="02010609060101010101" pitchFamily="49" charset="-122"/>
              </a:rPr>
              <a:t>p</a:t>
            </a:r>
            <a:r>
              <a:rPr lang="en-US" altLang="zh-CN" sz="3200" b="1" baseline="-25000" dirty="0">
                <a:solidFill>
                  <a:schemeClr val="bg1"/>
                </a:solidFill>
                <a:latin typeface="黑体" panose="02010609060101010101" pitchFamily="49" charset="-122"/>
                <a:ea typeface="黑体" panose="02010609060101010101" pitchFamily="49" charset="-122"/>
              </a:rPr>
              <a:t>3</a:t>
            </a:r>
            <a:r>
              <a:rPr lang="en-US" altLang="zh-CN" sz="3200" b="1" dirty="0">
                <a:solidFill>
                  <a:schemeClr val="bg1"/>
                </a:solidFill>
                <a:latin typeface="黑体" panose="02010609060101010101" pitchFamily="49" charset="-122"/>
                <a:ea typeface="黑体" panose="02010609060101010101" pitchFamily="49" charset="-122"/>
              </a:rPr>
              <a:t>,q</a:t>
            </a:r>
            <a:r>
              <a:rPr lang="en-US" altLang="zh-CN" sz="3200" b="1" baseline="-25000" dirty="0">
                <a:solidFill>
                  <a:schemeClr val="bg1"/>
                </a:solidFill>
                <a:latin typeface="黑体" panose="02010609060101010101" pitchFamily="49" charset="-122"/>
                <a:ea typeface="黑体" panose="02010609060101010101" pitchFamily="49" charset="-122"/>
              </a:rPr>
              <a:t>3</a:t>
            </a:r>
            <a:r>
              <a:rPr lang="zh-CN" altLang="en-US" sz="3200" b="1" dirty="0">
                <a:solidFill>
                  <a:schemeClr val="bg1"/>
                </a:solidFill>
                <a:latin typeface="黑体" panose="02010609060101010101" pitchFamily="49" charset="-122"/>
                <a:ea typeface="黑体" panose="02010609060101010101" pitchFamily="49" charset="-122"/>
              </a:rPr>
              <a:t>？</a:t>
            </a:r>
            <a:endParaRPr lang="zh-CN" altLang="en-US" sz="3200" b="1" dirty="0">
              <a:solidFill>
                <a:schemeClr val="bg1"/>
              </a:solidFill>
              <a:latin typeface="黑体" panose="02010609060101010101" pitchFamily="49" charset="-122"/>
              <a:ea typeface="黑体" panose="02010609060101010101" pitchFamily="49" charset="-122"/>
            </a:endParaRPr>
          </a:p>
        </p:txBody>
      </p:sp>
      <p:grpSp>
        <p:nvGrpSpPr>
          <p:cNvPr id="643078" name="Group 6"/>
          <p:cNvGrpSpPr/>
          <p:nvPr/>
        </p:nvGrpSpPr>
        <p:grpSpPr bwMode="auto">
          <a:xfrm>
            <a:off x="1324293" y="5140008"/>
            <a:ext cx="5761037" cy="1733550"/>
            <a:chOff x="1380" y="2659"/>
            <a:chExt cx="4083" cy="1092"/>
          </a:xfrm>
        </p:grpSpPr>
        <p:sp>
          <p:nvSpPr>
            <p:cNvPr id="96264" name="Line 7"/>
            <p:cNvSpPr>
              <a:spLocks noChangeShapeType="1"/>
            </p:cNvSpPr>
            <p:nvPr/>
          </p:nvSpPr>
          <p:spPr bwMode="auto">
            <a:xfrm>
              <a:off x="1380" y="3158"/>
              <a:ext cx="4083" cy="0"/>
            </a:xfrm>
            <a:prstGeom prst="line">
              <a:avLst/>
            </a:prstGeom>
            <a:noFill/>
            <a:ln w="28575"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a:p>
          </p:txBody>
        </p:sp>
        <p:sp>
          <p:nvSpPr>
            <p:cNvPr id="96265" name="Line 8"/>
            <p:cNvSpPr>
              <a:spLocks noChangeShapeType="1"/>
            </p:cNvSpPr>
            <p:nvPr/>
          </p:nvSpPr>
          <p:spPr bwMode="auto">
            <a:xfrm>
              <a:off x="3331" y="2795"/>
              <a:ext cx="0" cy="726"/>
            </a:xfrm>
            <a:prstGeom prst="line">
              <a:avLst/>
            </a:prstGeom>
            <a:noFill/>
            <a:ln w="28575" cap="sq">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a:p>
          </p:txBody>
        </p:sp>
        <p:sp>
          <p:nvSpPr>
            <p:cNvPr id="643081" name="Text Box 9"/>
            <p:cNvSpPr txBox="1">
              <a:spLocks noChangeArrowheads="1"/>
            </p:cNvSpPr>
            <p:nvPr/>
          </p:nvSpPr>
          <p:spPr bwMode="auto">
            <a:xfrm>
              <a:off x="2197" y="2659"/>
              <a:ext cx="389" cy="36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defRPr/>
              </a:pPr>
              <a:r>
                <a:rPr lang="en-US" altLang="zh-CN" sz="3200" b="1" i="1" dirty="0" smtClean="0">
                  <a:solidFill>
                    <a:srgbClr val="FF0000"/>
                  </a:solidFill>
                  <a:effectLst>
                    <a:outerShdw blurRad="38100" dist="38100" dir="2700000" algn="tl">
                      <a:srgbClr val="C0C0C0"/>
                    </a:outerShdw>
                  </a:effectLst>
                  <a:latin typeface="Times New Roman" panose="02020603050405020304" pitchFamily="18" charset="0"/>
                </a:rPr>
                <a:t>S</a:t>
              </a:r>
              <a:r>
                <a:rPr lang="en-US" altLang="zh-CN" sz="3200" b="1" i="1" baseline="-25000" dirty="0" smtClean="0">
                  <a:solidFill>
                    <a:srgbClr val="FF0000"/>
                  </a:solidFill>
                  <a:effectLst>
                    <a:outerShdw blurRad="38100" dist="38100" dir="2700000" algn="tl">
                      <a:srgbClr val="C0C0C0"/>
                    </a:outerShdw>
                  </a:effectLst>
                  <a:latin typeface="Times New Roman" panose="02020603050405020304" pitchFamily="18" charset="0"/>
                </a:rPr>
                <a:t>1</a:t>
              </a:r>
              <a:endParaRPr lang="en-US" altLang="zh-CN" sz="3200" b="1" i="1" baseline="-25000" dirty="0">
                <a:solidFill>
                  <a:srgbClr val="FF0000"/>
                </a:solidFill>
                <a:effectLst>
                  <a:outerShdw blurRad="38100" dist="38100" dir="2700000" algn="tl">
                    <a:srgbClr val="C0C0C0"/>
                  </a:outerShdw>
                </a:effectLst>
                <a:latin typeface="Times New Roman" panose="02020603050405020304" pitchFamily="18" charset="0"/>
              </a:endParaRPr>
            </a:p>
          </p:txBody>
        </p:sp>
        <p:sp>
          <p:nvSpPr>
            <p:cNvPr id="643082" name="Text Box 10"/>
            <p:cNvSpPr txBox="1">
              <a:spLocks noChangeArrowheads="1"/>
            </p:cNvSpPr>
            <p:nvPr/>
          </p:nvSpPr>
          <p:spPr bwMode="auto">
            <a:xfrm>
              <a:off x="4080" y="2659"/>
              <a:ext cx="389" cy="36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defRPr/>
              </a:pPr>
              <a:r>
                <a:rPr lang="en-US" altLang="zh-CN" sz="3200" b="1" i="1" dirty="0" smtClean="0">
                  <a:solidFill>
                    <a:srgbClr val="FF0000"/>
                  </a:solidFill>
                  <a:effectLst>
                    <a:outerShdw blurRad="38100" dist="38100" dir="2700000" algn="tl">
                      <a:srgbClr val="C0C0C0"/>
                    </a:outerShdw>
                  </a:effectLst>
                  <a:latin typeface="Times New Roman" panose="02020603050405020304" pitchFamily="18" charset="0"/>
                </a:rPr>
                <a:t>S</a:t>
              </a:r>
              <a:r>
                <a:rPr lang="en-US" altLang="zh-CN" sz="3200" b="1" i="1" baseline="-25000" dirty="0" smtClean="0">
                  <a:solidFill>
                    <a:srgbClr val="FF0000"/>
                  </a:solidFill>
                  <a:effectLst>
                    <a:outerShdw blurRad="38100" dist="38100" dir="2700000" algn="tl">
                      <a:srgbClr val="C0C0C0"/>
                    </a:outerShdw>
                  </a:effectLst>
                  <a:latin typeface="Times New Roman" panose="02020603050405020304" pitchFamily="18" charset="0"/>
                </a:rPr>
                <a:t>2</a:t>
              </a:r>
              <a:endParaRPr lang="en-US" altLang="zh-CN" sz="3200" b="1" i="1" baseline="-25000" dirty="0">
                <a:solidFill>
                  <a:srgbClr val="FF0000"/>
                </a:solidFill>
                <a:effectLst>
                  <a:outerShdw blurRad="38100" dist="38100" dir="2700000" algn="tl">
                    <a:srgbClr val="C0C0C0"/>
                  </a:outerShdw>
                </a:effectLst>
                <a:latin typeface="Times New Roman" panose="02020603050405020304" pitchFamily="18" charset="0"/>
              </a:endParaRPr>
            </a:p>
          </p:txBody>
        </p:sp>
        <p:sp>
          <p:nvSpPr>
            <p:cNvPr id="96268" name="Oval 11"/>
            <p:cNvSpPr>
              <a:spLocks noChangeArrowheads="1"/>
            </p:cNvSpPr>
            <p:nvPr/>
          </p:nvSpPr>
          <p:spPr bwMode="auto">
            <a:xfrm>
              <a:off x="1607" y="311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6269" name="Oval 12"/>
            <p:cNvSpPr>
              <a:spLocks noChangeArrowheads="1"/>
            </p:cNvSpPr>
            <p:nvPr/>
          </p:nvSpPr>
          <p:spPr bwMode="auto">
            <a:xfrm>
              <a:off x="2015" y="311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6270" name="Oval 13"/>
            <p:cNvSpPr>
              <a:spLocks noChangeArrowheads="1"/>
            </p:cNvSpPr>
            <p:nvPr/>
          </p:nvSpPr>
          <p:spPr bwMode="auto">
            <a:xfrm>
              <a:off x="2423" y="311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6271" name="Oval 14"/>
            <p:cNvSpPr>
              <a:spLocks noChangeArrowheads="1"/>
            </p:cNvSpPr>
            <p:nvPr/>
          </p:nvSpPr>
          <p:spPr bwMode="auto">
            <a:xfrm>
              <a:off x="2650" y="311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6272" name="Oval 15"/>
            <p:cNvSpPr>
              <a:spLocks noChangeArrowheads="1"/>
            </p:cNvSpPr>
            <p:nvPr/>
          </p:nvSpPr>
          <p:spPr bwMode="auto">
            <a:xfrm>
              <a:off x="3149" y="311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6273" name="Oval 16"/>
            <p:cNvSpPr>
              <a:spLocks noChangeArrowheads="1"/>
            </p:cNvSpPr>
            <p:nvPr/>
          </p:nvSpPr>
          <p:spPr bwMode="auto">
            <a:xfrm>
              <a:off x="3421" y="311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6274" name="Oval 17"/>
            <p:cNvSpPr>
              <a:spLocks noChangeArrowheads="1"/>
            </p:cNvSpPr>
            <p:nvPr/>
          </p:nvSpPr>
          <p:spPr bwMode="auto">
            <a:xfrm>
              <a:off x="3875" y="311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6275" name="Oval 18"/>
            <p:cNvSpPr>
              <a:spLocks noChangeArrowheads="1"/>
            </p:cNvSpPr>
            <p:nvPr/>
          </p:nvSpPr>
          <p:spPr bwMode="auto">
            <a:xfrm>
              <a:off x="4827" y="311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6276" name="Oval 19"/>
            <p:cNvSpPr>
              <a:spLocks noChangeArrowheads="1"/>
            </p:cNvSpPr>
            <p:nvPr/>
          </p:nvSpPr>
          <p:spPr bwMode="auto">
            <a:xfrm>
              <a:off x="5009" y="311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6277" name="Oval 20"/>
            <p:cNvSpPr>
              <a:spLocks noChangeArrowheads="1"/>
            </p:cNvSpPr>
            <p:nvPr/>
          </p:nvSpPr>
          <p:spPr bwMode="auto">
            <a:xfrm>
              <a:off x="4374" y="311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643093" name="Text Box 21"/>
            <p:cNvSpPr txBox="1">
              <a:spLocks noChangeArrowheads="1"/>
            </p:cNvSpPr>
            <p:nvPr/>
          </p:nvSpPr>
          <p:spPr bwMode="auto">
            <a:xfrm>
              <a:off x="2333" y="3142"/>
              <a:ext cx="325" cy="29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defRPr/>
              </a:pPr>
              <a:r>
                <a:rPr lang="en-US" altLang="zh-CN" sz="2400" b="1">
                  <a:effectLst>
                    <a:outerShdw blurRad="38100" dist="38100" dir="2700000" algn="tl">
                      <a:srgbClr val="C0C0C0"/>
                    </a:outerShdw>
                  </a:effectLst>
                  <a:latin typeface="Times New Roman" panose="02020603050405020304" pitchFamily="18" charset="0"/>
                </a:rPr>
                <a:t>p</a:t>
              </a:r>
              <a:r>
                <a:rPr lang="en-US" altLang="zh-CN" sz="2400" b="1" baseline="-25000">
                  <a:effectLst>
                    <a:outerShdw blurRad="38100" dist="38100" dir="2700000" algn="tl">
                      <a:srgbClr val="C0C0C0"/>
                    </a:outerShdw>
                  </a:effectLst>
                  <a:latin typeface="Times New Roman" panose="02020603050405020304" pitchFamily="18" charset="0"/>
                </a:rPr>
                <a:t>1</a:t>
              </a:r>
              <a:endParaRPr lang="en-US" altLang="zh-CN" sz="2400" b="1" baseline="-25000">
                <a:effectLst>
                  <a:outerShdw blurRad="38100" dist="38100" dir="2700000" algn="tl">
                    <a:srgbClr val="C0C0C0"/>
                  </a:outerShdw>
                </a:effectLst>
                <a:latin typeface="Times New Roman" panose="02020603050405020304" pitchFamily="18" charset="0"/>
              </a:endParaRPr>
            </a:p>
          </p:txBody>
        </p:sp>
        <p:sp>
          <p:nvSpPr>
            <p:cNvPr id="643094" name="Text Box 22"/>
            <p:cNvSpPr txBox="1">
              <a:spLocks noChangeArrowheads="1"/>
            </p:cNvSpPr>
            <p:nvPr/>
          </p:nvSpPr>
          <p:spPr bwMode="auto">
            <a:xfrm>
              <a:off x="2580" y="3142"/>
              <a:ext cx="324" cy="29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defRPr/>
              </a:pPr>
              <a:r>
                <a:rPr lang="en-US" altLang="zh-CN" sz="2400" b="1" dirty="0">
                  <a:effectLst>
                    <a:outerShdw blurRad="38100" dist="38100" dir="2700000" algn="tl">
                      <a:srgbClr val="C0C0C0"/>
                    </a:outerShdw>
                  </a:effectLst>
                  <a:latin typeface="Times New Roman" panose="02020603050405020304" pitchFamily="18" charset="0"/>
                </a:rPr>
                <a:t>p</a:t>
              </a:r>
              <a:r>
                <a:rPr lang="en-US" altLang="zh-CN" sz="2400" b="1" baseline="-25000" dirty="0">
                  <a:effectLst>
                    <a:outerShdw blurRad="38100" dist="38100" dir="2700000" algn="tl">
                      <a:srgbClr val="C0C0C0"/>
                    </a:outerShdw>
                  </a:effectLst>
                  <a:latin typeface="Times New Roman" panose="02020603050405020304" pitchFamily="18" charset="0"/>
                </a:rPr>
                <a:t>2</a:t>
              </a:r>
              <a:endParaRPr lang="en-US" altLang="zh-CN" sz="2400" b="1" baseline="-25000" dirty="0">
                <a:effectLst>
                  <a:outerShdw blurRad="38100" dist="38100" dir="2700000" algn="tl">
                    <a:srgbClr val="C0C0C0"/>
                  </a:outerShdw>
                </a:effectLst>
                <a:latin typeface="Times New Roman" panose="02020603050405020304" pitchFamily="18" charset="0"/>
              </a:endParaRPr>
            </a:p>
          </p:txBody>
        </p:sp>
        <p:sp>
          <p:nvSpPr>
            <p:cNvPr id="643095" name="Text Box 23"/>
            <p:cNvSpPr txBox="1">
              <a:spLocks noChangeArrowheads="1"/>
            </p:cNvSpPr>
            <p:nvPr/>
          </p:nvSpPr>
          <p:spPr bwMode="auto">
            <a:xfrm>
              <a:off x="3059" y="3142"/>
              <a:ext cx="325" cy="29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defRPr/>
              </a:pPr>
              <a:r>
                <a:rPr lang="en-US" altLang="zh-CN" sz="2400" b="1">
                  <a:effectLst>
                    <a:outerShdw blurRad="38100" dist="38100" dir="2700000" algn="tl">
                      <a:srgbClr val="C0C0C0"/>
                    </a:outerShdw>
                  </a:effectLst>
                  <a:latin typeface="Times New Roman" panose="02020603050405020304" pitchFamily="18" charset="0"/>
                </a:rPr>
                <a:t>p</a:t>
              </a:r>
              <a:r>
                <a:rPr lang="en-US" altLang="zh-CN" sz="2400" b="1" baseline="-25000">
                  <a:effectLst>
                    <a:outerShdw blurRad="38100" dist="38100" dir="2700000" algn="tl">
                      <a:srgbClr val="C0C0C0"/>
                    </a:outerShdw>
                  </a:effectLst>
                  <a:latin typeface="Times New Roman" panose="02020603050405020304" pitchFamily="18" charset="0"/>
                </a:rPr>
                <a:t>3</a:t>
              </a:r>
              <a:endParaRPr lang="en-US" altLang="zh-CN" sz="2400" b="1" baseline="-25000">
                <a:effectLst>
                  <a:outerShdw blurRad="38100" dist="38100" dir="2700000" algn="tl">
                    <a:srgbClr val="C0C0C0"/>
                  </a:outerShdw>
                </a:effectLst>
                <a:latin typeface="Times New Roman" panose="02020603050405020304" pitchFamily="18" charset="0"/>
              </a:endParaRPr>
            </a:p>
          </p:txBody>
        </p:sp>
        <p:sp>
          <p:nvSpPr>
            <p:cNvPr id="643096" name="Text Box 24"/>
            <p:cNvSpPr txBox="1">
              <a:spLocks noChangeArrowheads="1"/>
            </p:cNvSpPr>
            <p:nvPr/>
          </p:nvSpPr>
          <p:spPr bwMode="auto">
            <a:xfrm>
              <a:off x="3361" y="3142"/>
              <a:ext cx="325" cy="29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defRPr/>
              </a:pPr>
              <a:r>
                <a:rPr lang="en-US" altLang="zh-CN" sz="2400" b="1">
                  <a:effectLst>
                    <a:outerShdw blurRad="38100" dist="38100" dir="2700000" algn="tl">
                      <a:srgbClr val="C0C0C0"/>
                    </a:outerShdw>
                  </a:effectLst>
                  <a:latin typeface="Times New Roman" panose="02020603050405020304" pitchFamily="18" charset="0"/>
                </a:rPr>
                <a:t>q</a:t>
              </a:r>
              <a:r>
                <a:rPr lang="en-US" altLang="zh-CN" sz="2400" b="1" baseline="-25000">
                  <a:effectLst>
                    <a:outerShdw blurRad="38100" dist="38100" dir="2700000" algn="tl">
                      <a:srgbClr val="C0C0C0"/>
                    </a:outerShdw>
                  </a:effectLst>
                  <a:latin typeface="Times New Roman" panose="02020603050405020304" pitchFamily="18" charset="0"/>
                </a:rPr>
                <a:t>3</a:t>
              </a:r>
              <a:endParaRPr lang="en-US" altLang="zh-CN" sz="2400" b="1" baseline="-25000">
                <a:effectLst>
                  <a:outerShdw blurRad="38100" dist="38100" dir="2700000" algn="tl">
                    <a:srgbClr val="C0C0C0"/>
                  </a:outerShdw>
                </a:effectLst>
                <a:latin typeface="Times New Roman" panose="02020603050405020304" pitchFamily="18" charset="0"/>
              </a:endParaRPr>
            </a:p>
          </p:txBody>
        </p:sp>
        <p:sp>
          <p:nvSpPr>
            <p:cNvPr id="643097" name="Text Box 25"/>
            <p:cNvSpPr txBox="1">
              <a:spLocks noChangeArrowheads="1"/>
            </p:cNvSpPr>
            <p:nvPr/>
          </p:nvSpPr>
          <p:spPr bwMode="auto">
            <a:xfrm>
              <a:off x="4949" y="3142"/>
              <a:ext cx="325" cy="29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defRPr/>
              </a:pPr>
              <a:r>
                <a:rPr lang="en-US" altLang="zh-CN" sz="2400" b="1">
                  <a:effectLst>
                    <a:outerShdw blurRad="38100" dist="38100" dir="2700000" algn="tl">
                      <a:srgbClr val="C0C0C0"/>
                    </a:outerShdw>
                  </a:effectLst>
                  <a:latin typeface="Times New Roman" panose="02020603050405020304" pitchFamily="18" charset="0"/>
                </a:rPr>
                <a:t>q</a:t>
              </a:r>
              <a:r>
                <a:rPr lang="en-US" altLang="zh-CN" sz="2400" b="1" baseline="-25000">
                  <a:effectLst>
                    <a:outerShdw blurRad="38100" dist="38100" dir="2700000" algn="tl">
                      <a:srgbClr val="C0C0C0"/>
                    </a:outerShdw>
                  </a:effectLst>
                  <a:latin typeface="Times New Roman" panose="02020603050405020304" pitchFamily="18" charset="0"/>
                </a:rPr>
                <a:t>2</a:t>
              </a:r>
              <a:endParaRPr lang="en-US" altLang="zh-CN" sz="2400" b="1" baseline="-25000">
                <a:effectLst>
                  <a:outerShdw blurRad="38100" dist="38100" dir="2700000" algn="tl">
                    <a:srgbClr val="C0C0C0"/>
                  </a:outerShdw>
                </a:effectLst>
                <a:latin typeface="Times New Roman" panose="02020603050405020304" pitchFamily="18" charset="0"/>
              </a:endParaRPr>
            </a:p>
          </p:txBody>
        </p:sp>
        <p:sp>
          <p:nvSpPr>
            <p:cNvPr id="643098" name="Text Box 26"/>
            <p:cNvSpPr txBox="1">
              <a:spLocks noChangeArrowheads="1"/>
            </p:cNvSpPr>
            <p:nvPr/>
          </p:nvSpPr>
          <p:spPr bwMode="auto">
            <a:xfrm>
              <a:off x="4737" y="3142"/>
              <a:ext cx="325" cy="29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defRPr/>
              </a:pPr>
              <a:r>
                <a:rPr lang="en-US" altLang="zh-CN" sz="2400" b="1">
                  <a:effectLst>
                    <a:outerShdw blurRad="38100" dist="38100" dir="2700000" algn="tl">
                      <a:srgbClr val="C0C0C0"/>
                    </a:outerShdw>
                  </a:effectLst>
                  <a:latin typeface="Times New Roman" panose="02020603050405020304" pitchFamily="18" charset="0"/>
                </a:rPr>
                <a:t>q</a:t>
              </a:r>
              <a:r>
                <a:rPr lang="en-US" altLang="zh-CN" sz="2400" b="1" baseline="-25000">
                  <a:effectLst>
                    <a:outerShdw blurRad="38100" dist="38100" dir="2700000" algn="tl">
                      <a:srgbClr val="C0C0C0"/>
                    </a:outerShdw>
                  </a:effectLst>
                  <a:latin typeface="Times New Roman" panose="02020603050405020304" pitchFamily="18" charset="0"/>
                </a:rPr>
                <a:t>1</a:t>
              </a:r>
              <a:endParaRPr lang="en-US" altLang="zh-CN" sz="2400" b="1" baseline="-25000">
                <a:effectLst>
                  <a:outerShdw blurRad="38100" dist="38100" dir="2700000" algn="tl">
                    <a:srgbClr val="C0C0C0"/>
                  </a:outerShdw>
                </a:effectLst>
                <a:latin typeface="Times New Roman" panose="02020603050405020304" pitchFamily="18" charset="0"/>
              </a:endParaRPr>
            </a:p>
          </p:txBody>
        </p:sp>
        <p:sp>
          <p:nvSpPr>
            <p:cNvPr id="643099" name="Text Box 27"/>
            <p:cNvSpPr txBox="1">
              <a:spLocks noChangeArrowheads="1"/>
            </p:cNvSpPr>
            <p:nvPr/>
          </p:nvSpPr>
          <p:spPr bwMode="auto">
            <a:xfrm>
              <a:off x="3195" y="3460"/>
              <a:ext cx="313" cy="29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defRPr/>
              </a:pPr>
              <a:r>
                <a:rPr lang="en-US" altLang="zh-CN" sz="2400" b="1">
                  <a:effectLst>
                    <a:outerShdw blurRad="38100" dist="38100" dir="2700000" algn="tl">
                      <a:srgbClr val="C0C0C0"/>
                    </a:outerShdw>
                  </a:effectLst>
                  <a:latin typeface="Times New Roman" panose="02020603050405020304" pitchFamily="18" charset="0"/>
                </a:rPr>
                <a:t>m</a:t>
              </a:r>
              <a:endParaRPr lang="en-US" altLang="zh-CN" sz="2400" b="1">
                <a:effectLst>
                  <a:outerShdw blurRad="38100" dist="38100" dir="2700000" algn="tl">
                    <a:srgbClr val="C0C0C0"/>
                  </a:outerShdw>
                </a:effectLst>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3078"/>
                                        </p:tgtEl>
                                        <p:attrNameLst>
                                          <p:attrName>style.visibility</p:attrName>
                                        </p:attrNameLst>
                                      </p:cBhvr>
                                      <p:to>
                                        <p:strVal val="visible"/>
                                      </p:to>
                                    </p:set>
                                    <p:anim calcmode="lin" valueType="num">
                                      <p:cBhvr additive="base">
                                        <p:cTn id="7" dur="500" fill="hold"/>
                                        <p:tgtEl>
                                          <p:spTgt spid="643078"/>
                                        </p:tgtEl>
                                        <p:attrNameLst>
                                          <p:attrName>ppt_x</p:attrName>
                                        </p:attrNameLst>
                                      </p:cBhvr>
                                      <p:tavLst>
                                        <p:tav tm="0">
                                          <p:val>
                                            <p:strVal val="#ppt_x"/>
                                          </p:val>
                                        </p:tav>
                                        <p:tav tm="100000">
                                          <p:val>
                                            <p:strVal val="#ppt_x"/>
                                          </p:val>
                                        </p:tav>
                                      </p:tavLst>
                                    </p:anim>
                                    <p:anim calcmode="lin" valueType="num">
                                      <p:cBhvr additive="base">
                                        <p:cTn id="8" dur="500" fill="hold"/>
                                        <p:tgtEl>
                                          <p:spTgt spid="6430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16740">
                                            <p:txEl>
                                              <p:pRg st="0" end="0"/>
                                            </p:txEl>
                                          </p:spTgt>
                                        </p:tgtEl>
                                        <p:attrNameLst>
                                          <p:attrName>style.visibility</p:attrName>
                                        </p:attrNameLst>
                                      </p:cBhvr>
                                      <p:to>
                                        <p:strVal val="visible"/>
                                      </p:to>
                                    </p:set>
                                    <p:animEffect transition="in" filter="blinds(horizontal)">
                                      <p:cBhvr>
                                        <p:cTn id="13" dur="500"/>
                                        <p:tgtEl>
                                          <p:spTgt spid="11674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16740">
                                            <p:txEl>
                                              <p:pRg st="2" end="2"/>
                                            </p:txEl>
                                          </p:spTgt>
                                        </p:tgtEl>
                                        <p:attrNameLst>
                                          <p:attrName>style.visibility</p:attrName>
                                        </p:attrNameLst>
                                      </p:cBhvr>
                                      <p:to>
                                        <p:strVal val="visible"/>
                                      </p:to>
                                    </p:set>
                                    <p:animEffect transition="in" filter="blinds(horizontal)">
                                      <p:cBhvr>
                                        <p:cTn id="18" dur="500"/>
                                        <p:tgtEl>
                                          <p:spTgt spid="116740">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16740">
                                            <p:txEl>
                                              <p:pRg st="4" end="4"/>
                                            </p:txEl>
                                          </p:spTgt>
                                        </p:tgtEl>
                                        <p:attrNameLst>
                                          <p:attrName>style.visibility</p:attrName>
                                        </p:attrNameLst>
                                      </p:cBhvr>
                                      <p:to>
                                        <p:strVal val="visible"/>
                                      </p:to>
                                    </p:set>
                                    <p:animEffect transition="in" filter="blinds(horizontal)">
                                      <p:cBhvr>
                                        <p:cTn id="23" dur="500"/>
                                        <p:tgtEl>
                                          <p:spTgt spid="116740">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16740">
                                            <p:txEl>
                                              <p:pRg st="6" end="6"/>
                                            </p:txEl>
                                          </p:spTgt>
                                        </p:tgtEl>
                                        <p:attrNameLst>
                                          <p:attrName>style.visibility</p:attrName>
                                        </p:attrNameLst>
                                      </p:cBhvr>
                                      <p:to>
                                        <p:strVal val="visible"/>
                                      </p:to>
                                    </p:set>
                                    <p:animEffect transition="in" filter="blinds(horizontal)">
                                      <p:cBhvr>
                                        <p:cTn id="28" dur="500"/>
                                        <p:tgtEl>
                                          <p:spTgt spid="1167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9" name="Rectangle 3"/>
          <p:cNvSpPr>
            <a:spLocks noGrp="1" noChangeArrowheads="1"/>
          </p:cNvSpPr>
          <p:nvPr>
            <p:ph type="body" idx="1"/>
          </p:nvPr>
        </p:nvSpPr>
        <p:spPr>
          <a:xfrm>
            <a:off x="615315" y="1205230"/>
            <a:ext cx="8288020" cy="447167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lang="zh-CN" altLang="en-US" sz="2400" b="1" dirty="0">
                <a:effectLst/>
                <a:latin typeface="宋体" panose="02010600030101010101" pitchFamily="2" charset="-122"/>
                <a:ea typeface="宋体" panose="02010600030101010101" pitchFamily="2" charset="-122"/>
              </a:rPr>
              <a:t>时间复杂性</a:t>
            </a:r>
            <a:endParaRPr lang="zh-CN" altLang="en-US" sz="2400" b="1" dirty="0">
              <a:effectLst/>
              <a:latin typeface="宋体" panose="02010600030101010101" pitchFamily="2" charset="-122"/>
              <a:ea typeface="宋体" panose="02010600030101010101" pitchFamily="2" charset="-122"/>
            </a:endParaRPr>
          </a:p>
          <a:p>
            <a:pPr lvl="1" algn="just">
              <a:defRPr/>
            </a:pPr>
            <a:r>
              <a:rPr lang="en-US" altLang="zh-CN" sz="2400" b="1" dirty="0">
                <a:solidFill>
                  <a:srgbClr val="0058DA"/>
                </a:solidFill>
                <a:effectLst/>
                <a:latin typeface="宋体" panose="02010600030101010101" pitchFamily="2" charset="-122"/>
                <a:ea typeface="宋体" panose="02010600030101010101" pitchFamily="2" charset="-122"/>
              </a:rPr>
              <a:t>Divide</a:t>
            </a:r>
            <a:r>
              <a:rPr lang="zh-CN" altLang="en-US" sz="2400" b="1" dirty="0">
                <a:solidFill>
                  <a:srgbClr val="0058DA"/>
                </a:solidFill>
                <a:effectLst/>
                <a:latin typeface="宋体" panose="02010600030101010101" pitchFamily="2" charset="-122"/>
                <a:ea typeface="宋体" panose="02010600030101010101" pitchFamily="2" charset="-122"/>
              </a:rPr>
              <a:t>阶段需要</a:t>
            </a:r>
            <a:r>
              <a:rPr lang="en-US" altLang="zh-CN" sz="2400" b="1" i="1" dirty="0">
                <a:effectLst/>
                <a:latin typeface="宋体" panose="02010600030101010101" pitchFamily="2" charset="-122"/>
                <a:ea typeface="宋体" panose="02010600030101010101" pitchFamily="2" charset="-122"/>
              </a:rPr>
              <a:t>O(n)</a:t>
            </a:r>
            <a:r>
              <a:rPr lang="zh-CN" altLang="en-US" sz="2400" b="1" dirty="0">
                <a:solidFill>
                  <a:srgbClr val="0058DA"/>
                </a:solidFill>
                <a:effectLst/>
                <a:latin typeface="宋体" panose="02010600030101010101" pitchFamily="2" charset="-122"/>
                <a:ea typeface="宋体" panose="02010600030101010101" pitchFamily="2" charset="-122"/>
              </a:rPr>
              <a:t>时间</a:t>
            </a:r>
            <a:endParaRPr lang="zh-CN" altLang="en-US" sz="2400" b="1" dirty="0">
              <a:solidFill>
                <a:srgbClr val="0058DA"/>
              </a:solidFill>
              <a:effectLst/>
              <a:latin typeface="宋体" panose="02010600030101010101" pitchFamily="2" charset="-122"/>
              <a:ea typeface="宋体" panose="02010600030101010101" pitchFamily="2" charset="-122"/>
            </a:endParaRPr>
          </a:p>
          <a:p>
            <a:pPr lvl="1" algn="just">
              <a:defRPr/>
            </a:pPr>
            <a:r>
              <a:rPr lang="en-US" altLang="zh-CN" sz="2400" b="1" dirty="0">
                <a:solidFill>
                  <a:srgbClr val="0058DA"/>
                </a:solidFill>
                <a:effectLst/>
                <a:latin typeface="宋体" panose="02010600030101010101" pitchFamily="2" charset="-122"/>
                <a:ea typeface="宋体" panose="02010600030101010101" pitchFamily="2" charset="-122"/>
              </a:rPr>
              <a:t>Conquer</a:t>
            </a:r>
            <a:r>
              <a:rPr lang="zh-CN" altLang="en-US" sz="2400" b="1" dirty="0">
                <a:solidFill>
                  <a:srgbClr val="0058DA"/>
                </a:solidFill>
                <a:effectLst/>
                <a:latin typeface="宋体" panose="02010600030101010101" pitchFamily="2" charset="-122"/>
                <a:ea typeface="宋体" panose="02010600030101010101" pitchFamily="2" charset="-122"/>
              </a:rPr>
              <a:t>阶段需要</a:t>
            </a:r>
            <a:r>
              <a:rPr lang="en-US" altLang="zh-CN" sz="2400" b="1" i="1" dirty="0">
                <a:effectLst/>
                <a:latin typeface="宋体" panose="02010600030101010101" pitchFamily="2" charset="-122"/>
                <a:ea typeface="宋体" panose="02010600030101010101" pitchFamily="2" charset="-122"/>
              </a:rPr>
              <a:t>2T(n/2)</a:t>
            </a:r>
            <a:r>
              <a:rPr lang="zh-CN" altLang="en-US" sz="2400" b="1" dirty="0">
                <a:solidFill>
                  <a:srgbClr val="0058DA"/>
                </a:solidFill>
                <a:effectLst/>
                <a:latin typeface="宋体" panose="02010600030101010101" pitchFamily="2" charset="-122"/>
                <a:ea typeface="宋体" panose="02010600030101010101" pitchFamily="2" charset="-122"/>
              </a:rPr>
              <a:t>时间</a:t>
            </a:r>
            <a:endParaRPr lang="zh-CN" altLang="en-US" sz="2400" b="1" dirty="0">
              <a:solidFill>
                <a:srgbClr val="0058DA"/>
              </a:solidFill>
              <a:effectLst/>
              <a:latin typeface="宋体" panose="02010600030101010101" pitchFamily="2" charset="-122"/>
              <a:ea typeface="宋体" panose="02010600030101010101" pitchFamily="2" charset="-122"/>
            </a:endParaRPr>
          </a:p>
          <a:p>
            <a:pPr lvl="1" algn="just">
              <a:defRPr/>
            </a:pPr>
            <a:r>
              <a:rPr lang="en-US" altLang="zh-CN" sz="2400" b="1" dirty="0">
                <a:solidFill>
                  <a:srgbClr val="0058DA"/>
                </a:solidFill>
                <a:effectLst/>
                <a:latin typeface="宋体" panose="02010600030101010101" pitchFamily="2" charset="-122"/>
                <a:ea typeface="宋体" panose="02010600030101010101" pitchFamily="2" charset="-122"/>
                <a:sym typeface="Symbol" panose="05050102010706020507" pitchFamily="18" charset="2"/>
              </a:rPr>
              <a:t>Merge</a:t>
            </a:r>
            <a:r>
              <a:rPr lang="zh-CN" altLang="en-US" sz="2400" b="1" dirty="0">
                <a:solidFill>
                  <a:srgbClr val="0058DA"/>
                </a:solidFill>
                <a:effectLst/>
                <a:latin typeface="宋体" panose="02010600030101010101" pitchFamily="2" charset="-122"/>
                <a:ea typeface="宋体" panose="02010600030101010101" pitchFamily="2" charset="-122"/>
                <a:sym typeface="Symbol" panose="05050102010706020507" pitchFamily="18" charset="2"/>
              </a:rPr>
              <a:t>阶段</a:t>
            </a:r>
            <a:r>
              <a:rPr lang="zh-CN" altLang="en-US" sz="2400" b="1" dirty="0">
                <a:solidFill>
                  <a:srgbClr val="0058DA"/>
                </a:solidFill>
                <a:effectLst/>
                <a:latin typeface="宋体" panose="02010600030101010101" pitchFamily="2" charset="-122"/>
                <a:ea typeface="宋体" panose="02010600030101010101" pitchFamily="2" charset="-122"/>
              </a:rPr>
              <a:t>需要</a:t>
            </a:r>
            <a:r>
              <a:rPr lang="en-US" altLang="zh-CN" sz="2400" b="1" i="1" dirty="0">
                <a:effectLst/>
                <a:latin typeface="宋体" panose="02010600030101010101" pitchFamily="2" charset="-122"/>
                <a:ea typeface="宋体" panose="02010600030101010101" pitchFamily="2" charset="-122"/>
              </a:rPr>
              <a:t>O(n)</a:t>
            </a:r>
            <a:r>
              <a:rPr lang="zh-CN" altLang="en-US" sz="2400" b="1" dirty="0">
                <a:solidFill>
                  <a:srgbClr val="0058DA"/>
                </a:solidFill>
                <a:effectLst/>
                <a:latin typeface="宋体" panose="02010600030101010101" pitchFamily="2" charset="-122"/>
                <a:ea typeface="宋体" panose="02010600030101010101" pitchFamily="2" charset="-122"/>
              </a:rPr>
              <a:t>时间</a:t>
            </a:r>
            <a:endParaRPr lang="zh-CN" altLang="en-US" sz="2400" b="1" dirty="0">
              <a:solidFill>
                <a:srgbClr val="0058DA"/>
              </a:solidFill>
              <a:effectLst/>
              <a:latin typeface="宋体" panose="02010600030101010101" pitchFamily="2" charset="-122"/>
              <a:ea typeface="宋体" panose="02010600030101010101" pitchFamily="2" charset="-122"/>
            </a:endParaRPr>
          </a:p>
          <a:p>
            <a:pPr lvl="1" algn="just">
              <a:defRPr/>
            </a:pPr>
            <a:r>
              <a:rPr lang="zh-CN" altLang="en-US" sz="2400" b="1" dirty="0">
                <a:solidFill>
                  <a:srgbClr val="0058DA"/>
                </a:solidFill>
                <a:effectLst/>
                <a:latin typeface="宋体" panose="02010600030101010101" pitchFamily="2" charset="-122"/>
                <a:ea typeface="宋体" panose="02010600030101010101" pitchFamily="2" charset="-122"/>
              </a:rPr>
              <a:t>递归方程</a:t>
            </a:r>
            <a:endParaRPr lang="zh-CN" altLang="en-US" sz="2400" b="1" dirty="0">
              <a:solidFill>
                <a:srgbClr val="0058DA"/>
              </a:solidFill>
              <a:effectLst/>
              <a:latin typeface="宋体" panose="02010600030101010101" pitchFamily="2" charset="-122"/>
              <a:ea typeface="宋体" panose="02010600030101010101" pitchFamily="2" charset="-122"/>
            </a:endParaRPr>
          </a:p>
          <a:p>
            <a:pPr lvl="1" algn="just">
              <a:buFontTx/>
              <a:buNone/>
              <a:defRPr/>
            </a:pPr>
            <a:r>
              <a:rPr lang="zh-CN" altLang="en-US" sz="2400" b="1" dirty="0">
                <a:solidFill>
                  <a:srgbClr val="0058DA"/>
                </a:solidFill>
                <a:effectLst/>
                <a:latin typeface="宋体" panose="02010600030101010101" pitchFamily="2" charset="-122"/>
                <a:ea typeface="宋体" panose="02010600030101010101" pitchFamily="2" charset="-122"/>
              </a:rPr>
              <a:t>    </a:t>
            </a:r>
            <a:r>
              <a:rPr lang="en-US" altLang="zh-CN" sz="2400" b="1" dirty="0">
                <a:solidFill>
                  <a:srgbClr val="CC0099"/>
                </a:solidFill>
                <a:effectLst/>
                <a:latin typeface="宋体" panose="02010600030101010101" pitchFamily="2" charset="-122"/>
                <a:ea typeface="宋体" panose="02010600030101010101" pitchFamily="2" charset="-122"/>
              </a:rPr>
              <a:t>T(n)= O(1)                n = 2</a:t>
            </a:r>
            <a:endParaRPr lang="en-US" altLang="zh-CN" sz="2400" b="1" dirty="0">
              <a:solidFill>
                <a:srgbClr val="CC0099"/>
              </a:solidFill>
              <a:effectLst/>
              <a:latin typeface="宋体" panose="02010600030101010101" pitchFamily="2" charset="-122"/>
              <a:ea typeface="宋体" panose="02010600030101010101" pitchFamily="2" charset="-122"/>
            </a:endParaRPr>
          </a:p>
          <a:p>
            <a:pPr lvl="1" algn="just">
              <a:buFontTx/>
              <a:buNone/>
              <a:defRPr/>
            </a:pPr>
            <a:r>
              <a:rPr lang="zh-CN" altLang="en-US" sz="2400" b="1" dirty="0">
                <a:solidFill>
                  <a:srgbClr val="CC0099"/>
                </a:solidFill>
                <a:effectLst/>
                <a:latin typeface="宋体" panose="02010600030101010101" pitchFamily="2" charset="-122"/>
                <a:ea typeface="宋体" panose="02010600030101010101" pitchFamily="2" charset="-122"/>
              </a:rPr>
              <a:t>    </a:t>
            </a:r>
            <a:r>
              <a:rPr lang="en-US" altLang="zh-CN" sz="2400" b="1" dirty="0">
                <a:solidFill>
                  <a:srgbClr val="CC0099"/>
                </a:solidFill>
                <a:effectLst/>
                <a:latin typeface="宋体" panose="02010600030101010101" pitchFamily="2" charset="-122"/>
                <a:ea typeface="宋体" panose="02010600030101010101" pitchFamily="2" charset="-122"/>
              </a:rPr>
              <a:t>T(n) = 2T(n/2) + O(n)     n </a:t>
            </a:r>
            <a:r>
              <a:rPr lang="en-US" altLang="zh-CN" sz="2400" b="1" dirty="0">
                <a:solidFill>
                  <a:srgbClr val="CC0099"/>
                </a:solidFill>
                <a:effectLst/>
                <a:latin typeface="宋体" panose="02010600030101010101" pitchFamily="2" charset="-122"/>
                <a:ea typeface="宋体" panose="02010600030101010101" pitchFamily="2" charset="-122"/>
                <a:sym typeface="Symbol" panose="05050102010706020507" pitchFamily="18" charset="2"/>
              </a:rPr>
              <a:t> 3</a:t>
            </a:r>
            <a:endParaRPr lang="en-US" altLang="zh-CN" sz="2400" b="1" dirty="0">
              <a:solidFill>
                <a:srgbClr val="CC0099"/>
              </a:solidFill>
              <a:effectLst/>
              <a:latin typeface="宋体" panose="02010600030101010101" pitchFamily="2" charset="-122"/>
              <a:ea typeface="宋体" panose="02010600030101010101" pitchFamily="2" charset="-122"/>
              <a:sym typeface="Symbol" panose="05050102010706020507" pitchFamily="18" charset="2"/>
            </a:endParaRPr>
          </a:p>
          <a:p>
            <a:pPr lvl="1" algn="just">
              <a:defRPr/>
            </a:pPr>
            <a:r>
              <a:rPr lang="zh-CN" altLang="en-US" sz="2400" b="1" dirty="0">
                <a:solidFill>
                  <a:srgbClr val="0058DA"/>
                </a:solidFill>
                <a:effectLst/>
                <a:latin typeface="宋体" panose="02010600030101010101" pitchFamily="2" charset="-122"/>
                <a:ea typeface="宋体" panose="02010600030101010101" pitchFamily="2" charset="-122"/>
                <a:sym typeface="Symbol" panose="05050102010706020507" pitchFamily="18" charset="2"/>
              </a:rPr>
              <a:t>用</a:t>
            </a:r>
            <a:r>
              <a:rPr lang="en-US" altLang="zh-CN" sz="2400" b="1" dirty="0">
                <a:solidFill>
                  <a:srgbClr val="0058DA"/>
                </a:solidFill>
                <a:effectLst/>
                <a:latin typeface="宋体" panose="02010600030101010101" pitchFamily="2" charset="-122"/>
                <a:ea typeface="宋体" panose="02010600030101010101" pitchFamily="2" charset="-122"/>
                <a:sym typeface="Symbol" panose="05050102010706020507" pitchFamily="18" charset="2"/>
              </a:rPr>
              <a:t>Master</a:t>
            </a:r>
            <a:r>
              <a:rPr lang="zh-CN" altLang="en-US" sz="2400" b="1" dirty="0">
                <a:solidFill>
                  <a:srgbClr val="0058DA"/>
                </a:solidFill>
                <a:effectLst/>
                <a:latin typeface="宋体" panose="02010600030101010101" pitchFamily="2" charset="-122"/>
                <a:ea typeface="宋体" panose="02010600030101010101" pitchFamily="2" charset="-122"/>
                <a:sym typeface="Symbol" panose="05050102010706020507" pitchFamily="18" charset="2"/>
              </a:rPr>
              <a:t>定理</a:t>
            </a:r>
            <a:r>
              <a:rPr lang="zh-CN" altLang="en-US" sz="2400" b="1" dirty="0" smtClean="0">
                <a:solidFill>
                  <a:srgbClr val="0058DA"/>
                </a:solidFill>
                <a:effectLst/>
                <a:latin typeface="宋体" panose="02010600030101010101" pitchFamily="2" charset="-122"/>
                <a:ea typeface="宋体" panose="02010600030101010101" pitchFamily="2" charset="-122"/>
                <a:sym typeface="Symbol" panose="05050102010706020507" pitchFamily="18" charset="2"/>
              </a:rPr>
              <a:t>求解</a:t>
            </a:r>
            <a:endParaRPr lang="zh-CN" altLang="en-US" sz="2400" b="1" i="1" dirty="0" smtClean="0">
              <a:solidFill>
                <a:srgbClr val="0058DA"/>
              </a:solidFill>
              <a:effectLst/>
              <a:latin typeface="宋体" panose="02010600030101010101" pitchFamily="2" charset="-122"/>
              <a:ea typeface="宋体" panose="02010600030101010101" pitchFamily="2" charset="-122"/>
              <a:sym typeface="Symbol" panose="05050102010706020507" pitchFamily="18" charset="2"/>
            </a:endParaRPr>
          </a:p>
          <a:p>
            <a:pPr lvl="1" algn="just">
              <a:buFontTx/>
              <a:buNone/>
              <a:defRPr/>
            </a:pPr>
            <a:r>
              <a:rPr lang="zh-CN" altLang="en-US" sz="2400" b="1" dirty="0">
                <a:solidFill>
                  <a:srgbClr val="FF0000"/>
                </a:solidFill>
                <a:effectLst/>
                <a:latin typeface="宋体" panose="02010600030101010101" pitchFamily="2" charset="-122"/>
                <a:ea typeface="宋体" panose="02010600030101010101" pitchFamily="2" charset="-122"/>
                <a:sym typeface="Symbol" panose="05050102010706020507" pitchFamily="18" charset="2"/>
              </a:rPr>
              <a:t>    </a:t>
            </a:r>
            <a:r>
              <a:rPr lang="en-US" altLang="zh-CN" sz="2400" b="1" dirty="0">
                <a:solidFill>
                  <a:srgbClr val="CC0099"/>
                </a:solidFill>
                <a:effectLst/>
                <a:latin typeface="宋体" panose="02010600030101010101" pitchFamily="2" charset="-122"/>
                <a:ea typeface="宋体" panose="02010600030101010101" pitchFamily="2" charset="-122"/>
                <a:sym typeface="Symbol" panose="05050102010706020507" pitchFamily="18" charset="2"/>
              </a:rPr>
              <a:t>T(n) = O(</a:t>
            </a:r>
            <a:r>
              <a:rPr lang="en-US" altLang="zh-CN" sz="2400" b="1" dirty="0" err="1">
                <a:solidFill>
                  <a:srgbClr val="CC0099"/>
                </a:solidFill>
                <a:effectLst/>
                <a:latin typeface="宋体" panose="02010600030101010101" pitchFamily="2" charset="-122"/>
                <a:ea typeface="宋体" panose="02010600030101010101" pitchFamily="2" charset="-122"/>
                <a:sym typeface="Symbol" panose="05050102010706020507" pitchFamily="18" charset="2"/>
              </a:rPr>
              <a:t>nlogn</a:t>
            </a:r>
            <a:r>
              <a:rPr lang="en-US" altLang="zh-CN" sz="2400" b="1" dirty="0">
                <a:solidFill>
                  <a:srgbClr val="CC0099"/>
                </a:solidFill>
                <a:effectLst/>
                <a:latin typeface="宋体" panose="02010600030101010101" pitchFamily="2" charset="-122"/>
                <a:ea typeface="宋体" panose="02010600030101010101" pitchFamily="2" charset="-122"/>
                <a:sym typeface="Symbol" panose="05050102010706020507" pitchFamily="18" charset="2"/>
              </a:rPr>
              <a:t>)</a:t>
            </a:r>
            <a:endParaRPr lang="en-US" altLang="zh-CN" sz="2400" b="1" dirty="0">
              <a:solidFill>
                <a:srgbClr val="CC0099"/>
              </a:solidFill>
              <a:effectLst/>
              <a:latin typeface="宋体" panose="02010600030101010101" pitchFamily="2" charset="-122"/>
              <a:ea typeface="宋体" panose="02010600030101010101" pitchFamily="2" charset="-122"/>
              <a:sym typeface="Symbol" panose="05050102010706020507" pitchFamily="18" charset="2"/>
            </a:endParaRPr>
          </a:p>
        </p:txBody>
      </p:sp>
      <p:sp>
        <p:nvSpPr>
          <p:cNvPr id="3" name="Text Box 6"/>
          <p:cNvSpPr txBox="1">
            <a:spLocks noChangeArrowheads="1"/>
          </p:cNvSpPr>
          <p:nvPr/>
        </p:nvSpPr>
        <p:spPr bwMode="auto">
          <a:xfrm>
            <a:off x="2195736" y="188640"/>
            <a:ext cx="5272087" cy="70675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kumimoji="1" lang="zh-CN" altLang="en-US" sz="4000" b="1" dirty="0">
                <a:solidFill>
                  <a:schemeClr val="bg1"/>
                </a:solidFill>
                <a:effectLst/>
                <a:latin typeface="黑体" panose="02010609060101010101" pitchFamily="49" charset="-122"/>
                <a:ea typeface="黑体" panose="02010609060101010101" pitchFamily="49" charset="-122"/>
              </a:rPr>
              <a:t>一维空间算法</a:t>
            </a:r>
            <a:r>
              <a:rPr kumimoji="1" lang="en-US" altLang="zh-CN" sz="4000" b="1" dirty="0">
                <a:solidFill>
                  <a:schemeClr val="bg1"/>
                </a:solidFill>
                <a:effectLst/>
                <a:latin typeface="黑体" panose="02010609060101010101" pitchFamily="49" charset="-122"/>
                <a:ea typeface="黑体" panose="02010609060101010101" pitchFamily="49" charset="-122"/>
              </a:rPr>
              <a:t>(</a:t>
            </a:r>
            <a:r>
              <a:rPr kumimoji="1" lang="zh-CN" altLang="en-US" sz="4000" b="1" dirty="0">
                <a:solidFill>
                  <a:schemeClr val="bg1"/>
                </a:solidFill>
                <a:effectLst/>
                <a:latin typeface="黑体" panose="02010609060101010101" pitchFamily="49" charset="-122"/>
                <a:ea typeface="黑体" panose="02010609060101010101" pitchFamily="49" charset="-122"/>
              </a:rPr>
              <a:t>分治法</a:t>
            </a:r>
            <a:r>
              <a:rPr kumimoji="1" lang="en-US" altLang="zh-CN" sz="4000" b="1" dirty="0">
                <a:solidFill>
                  <a:schemeClr val="bg1"/>
                </a:solidFill>
                <a:effectLst/>
                <a:latin typeface="黑体" panose="02010609060101010101" pitchFamily="49" charset="-122"/>
                <a:ea typeface="黑体" panose="02010609060101010101" pitchFamily="49" charset="-122"/>
              </a:rPr>
              <a:t>)</a:t>
            </a:r>
            <a:endParaRPr kumimoji="1" lang="en-US" altLang="zh-CN" sz="4000" b="1" dirty="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4099">
                                            <p:txEl>
                                              <p:pRg st="1" end="1"/>
                                            </p:txEl>
                                          </p:spTgt>
                                        </p:tgtEl>
                                        <p:attrNameLst>
                                          <p:attrName>style.visibility</p:attrName>
                                        </p:attrNameLst>
                                      </p:cBhvr>
                                      <p:to>
                                        <p:strVal val="visible"/>
                                      </p:to>
                                    </p:set>
                                    <p:anim calcmode="lin" valueType="num">
                                      <p:cBhvr additive="base">
                                        <p:cTn id="7" dur="500" fill="hold"/>
                                        <p:tgtEl>
                                          <p:spTgt spid="6440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4099">
                                            <p:txEl>
                                              <p:pRg st="2" end="2"/>
                                            </p:txEl>
                                          </p:spTgt>
                                        </p:tgtEl>
                                        <p:attrNameLst>
                                          <p:attrName>style.visibility</p:attrName>
                                        </p:attrNameLst>
                                      </p:cBhvr>
                                      <p:to>
                                        <p:strVal val="visible"/>
                                      </p:to>
                                    </p:set>
                                    <p:anim calcmode="lin" valueType="num">
                                      <p:cBhvr additive="base">
                                        <p:cTn id="13" dur="500" fill="hold"/>
                                        <p:tgtEl>
                                          <p:spTgt spid="6440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4099">
                                            <p:txEl>
                                              <p:pRg st="3" end="3"/>
                                            </p:txEl>
                                          </p:spTgt>
                                        </p:tgtEl>
                                        <p:attrNameLst>
                                          <p:attrName>style.visibility</p:attrName>
                                        </p:attrNameLst>
                                      </p:cBhvr>
                                      <p:to>
                                        <p:strVal val="visible"/>
                                      </p:to>
                                    </p:set>
                                    <p:anim calcmode="lin" valueType="num">
                                      <p:cBhvr additive="base">
                                        <p:cTn id="19" dur="500" fill="hold"/>
                                        <p:tgtEl>
                                          <p:spTgt spid="6440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4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44099">
                                            <p:txEl>
                                              <p:pRg st="4" end="4"/>
                                            </p:txEl>
                                          </p:spTgt>
                                        </p:tgtEl>
                                        <p:attrNameLst>
                                          <p:attrName>style.visibility</p:attrName>
                                        </p:attrNameLst>
                                      </p:cBhvr>
                                      <p:to>
                                        <p:strVal val="visible"/>
                                      </p:to>
                                    </p:set>
                                    <p:anim calcmode="lin" valueType="num">
                                      <p:cBhvr additive="base">
                                        <p:cTn id="25" dur="500" fill="hold"/>
                                        <p:tgtEl>
                                          <p:spTgt spid="6440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409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44099">
                                            <p:txEl>
                                              <p:pRg st="5" end="5"/>
                                            </p:txEl>
                                          </p:spTgt>
                                        </p:tgtEl>
                                        <p:attrNameLst>
                                          <p:attrName>style.visibility</p:attrName>
                                        </p:attrNameLst>
                                      </p:cBhvr>
                                      <p:to>
                                        <p:strVal val="visible"/>
                                      </p:to>
                                    </p:set>
                                    <p:anim calcmode="lin" valueType="num">
                                      <p:cBhvr additive="base">
                                        <p:cTn id="29" dur="500" fill="hold"/>
                                        <p:tgtEl>
                                          <p:spTgt spid="64409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4409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44099">
                                            <p:txEl>
                                              <p:pRg st="6" end="6"/>
                                            </p:txEl>
                                          </p:spTgt>
                                        </p:tgtEl>
                                        <p:attrNameLst>
                                          <p:attrName>style.visibility</p:attrName>
                                        </p:attrNameLst>
                                      </p:cBhvr>
                                      <p:to>
                                        <p:strVal val="visible"/>
                                      </p:to>
                                    </p:set>
                                    <p:anim calcmode="lin" valueType="num">
                                      <p:cBhvr additive="base">
                                        <p:cTn id="33" dur="500" fill="hold"/>
                                        <p:tgtEl>
                                          <p:spTgt spid="64409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440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44099">
                                            <p:txEl>
                                              <p:pRg st="7" end="7"/>
                                            </p:txEl>
                                          </p:spTgt>
                                        </p:tgtEl>
                                        <p:attrNameLst>
                                          <p:attrName>style.visibility</p:attrName>
                                        </p:attrNameLst>
                                      </p:cBhvr>
                                      <p:to>
                                        <p:strVal val="visible"/>
                                      </p:to>
                                    </p:set>
                                    <p:anim calcmode="lin" valueType="num">
                                      <p:cBhvr additive="base">
                                        <p:cTn id="39" dur="500" fill="hold"/>
                                        <p:tgtEl>
                                          <p:spTgt spid="64409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4409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44099">
                                            <p:txEl>
                                              <p:pRg st="8" end="8"/>
                                            </p:txEl>
                                          </p:spTgt>
                                        </p:tgtEl>
                                        <p:attrNameLst>
                                          <p:attrName>style.visibility</p:attrName>
                                        </p:attrNameLst>
                                      </p:cBhvr>
                                      <p:to>
                                        <p:strVal val="visible"/>
                                      </p:to>
                                    </p:set>
                                    <p:anim calcmode="lin" valueType="num">
                                      <p:cBhvr additive="base">
                                        <p:cTn id="43" dur="500" fill="hold"/>
                                        <p:tgtEl>
                                          <p:spTgt spid="64409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4409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179512" y="1268760"/>
            <a:ext cx="8784976" cy="496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pPr>
            <a:r>
              <a:rPr kumimoji="1" lang="zh-CN" altLang="en-US" sz="2400" b="1" dirty="0">
                <a:solidFill>
                  <a:schemeClr val="tx1"/>
                </a:solidFill>
                <a:latin typeface="宋体" panose="02010600030101010101" pitchFamily="2" charset="-122"/>
              </a:rPr>
              <a:t>下面考虑</a:t>
            </a:r>
            <a:r>
              <a:rPr kumimoji="1" lang="zh-CN" altLang="en-US" sz="2400" b="1" dirty="0">
                <a:solidFill>
                  <a:srgbClr val="CC0099"/>
                </a:solidFill>
                <a:latin typeface="宋体" panose="02010600030101010101" pitchFamily="2" charset="-122"/>
              </a:rPr>
              <a:t>二维</a:t>
            </a:r>
            <a:r>
              <a:rPr kumimoji="1" lang="zh-CN" altLang="en-US" sz="2400" b="1" dirty="0">
                <a:solidFill>
                  <a:schemeClr val="tx1"/>
                </a:solidFill>
                <a:latin typeface="宋体" panose="02010600030101010101" pitchFamily="2" charset="-122"/>
              </a:rPr>
              <a:t>的情形，此时</a:t>
            </a:r>
            <a:r>
              <a:rPr kumimoji="1" lang="en-US" altLang="zh-CN" sz="2400" b="1" i="1" dirty="0">
                <a:solidFill>
                  <a:schemeClr val="tx1"/>
                </a:solidFill>
                <a:latin typeface="宋体" panose="02010600030101010101" pitchFamily="2" charset="-122"/>
              </a:rPr>
              <a:t>S</a:t>
            </a:r>
            <a:r>
              <a:rPr kumimoji="1" lang="zh-CN" altLang="en-US" sz="2400" b="1" dirty="0">
                <a:solidFill>
                  <a:schemeClr val="tx1"/>
                </a:solidFill>
                <a:latin typeface="宋体" panose="02010600030101010101" pitchFamily="2" charset="-122"/>
              </a:rPr>
              <a:t>中的点为平面上的点。</a:t>
            </a:r>
            <a:endParaRPr kumimoji="1" lang="zh-CN" altLang="en-US" sz="2400" b="1" dirty="0">
              <a:solidFill>
                <a:schemeClr val="tx1"/>
              </a:solidFill>
              <a:latin typeface="宋体" panose="02010600030101010101" pitchFamily="2" charset="-122"/>
            </a:endParaRPr>
          </a:p>
          <a:p>
            <a:pPr algn="l">
              <a:lnSpc>
                <a:spcPct val="120000"/>
              </a:lnSpc>
            </a:pPr>
            <a:r>
              <a:rPr kumimoji="1" lang="zh-CN" altLang="en-US" sz="2400" b="1" dirty="0">
                <a:solidFill>
                  <a:schemeClr val="tx1"/>
                </a:solidFill>
                <a:latin typeface="宋体" panose="02010600030101010101" pitchFamily="2" charset="-122"/>
              </a:rPr>
              <a:t>为了将平面上的点集</a:t>
            </a:r>
            <a:r>
              <a:rPr kumimoji="1" lang="en-US" altLang="zh-CN" sz="2400" b="1" i="1" dirty="0">
                <a:solidFill>
                  <a:schemeClr val="tx1"/>
                </a:solidFill>
                <a:latin typeface="宋体" panose="02010600030101010101" pitchFamily="2" charset="-122"/>
              </a:rPr>
              <a:t>S </a:t>
            </a:r>
            <a:r>
              <a:rPr kumimoji="1" lang="zh-CN" altLang="en-US" sz="2400" b="1" dirty="0">
                <a:solidFill>
                  <a:schemeClr val="tx1"/>
                </a:solidFill>
                <a:latin typeface="宋体" panose="02010600030101010101" pitchFamily="2" charset="-122"/>
              </a:rPr>
              <a:t>分割为点的</a:t>
            </a:r>
            <a:r>
              <a:rPr kumimoji="1" lang="zh-CN" altLang="en-US" sz="2400" b="1" dirty="0">
                <a:solidFill>
                  <a:srgbClr val="CC0099"/>
                </a:solidFill>
                <a:latin typeface="宋体" panose="02010600030101010101" pitchFamily="2" charset="-122"/>
              </a:rPr>
              <a:t>个数大致相同的两个子集</a:t>
            </a:r>
            <a:r>
              <a:rPr kumimoji="1" lang="en-US" altLang="zh-CN" sz="2400" b="1" i="1" dirty="0">
                <a:solidFill>
                  <a:schemeClr val="tx1"/>
                </a:solidFill>
                <a:latin typeface="宋体" panose="02010600030101010101" pitchFamily="2" charset="-122"/>
              </a:rPr>
              <a:t>S</a:t>
            </a:r>
            <a:r>
              <a:rPr kumimoji="1" lang="en-US" altLang="zh-CN" sz="2400" b="1" baseline="-30000" dirty="0">
                <a:solidFill>
                  <a:schemeClr val="tx1"/>
                </a:solidFill>
                <a:latin typeface="宋体" panose="02010600030101010101" pitchFamily="2" charset="-122"/>
              </a:rPr>
              <a:t>1</a:t>
            </a:r>
            <a:r>
              <a:rPr kumimoji="1" lang="zh-CN" altLang="en-US" sz="2400" b="1" dirty="0">
                <a:solidFill>
                  <a:schemeClr val="tx1"/>
                </a:solidFill>
                <a:latin typeface="宋体" panose="02010600030101010101" pitchFamily="2" charset="-122"/>
              </a:rPr>
              <a:t>和</a:t>
            </a:r>
            <a:r>
              <a:rPr kumimoji="1" lang="en-US" altLang="zh-CN" sz="2400" b="1" i="1" dirty="0">
                <a:solidFill>
                  <a:schemeClr val="tx1"/>
                </a:solidFill>
                <a:latin typeface="宋体" panose="02010600030101010101" pitchFamily="2" charset="-122"/>
              </a:rPr>
              <a:t>S</a:t>
            </a:r>
            <a:r>
              <a:rPr kumimoji="1" lang="en-US" altLang="zh-CN" sz="2400" b="1" baseline="-30000" dirty="0">
                <a:solidFill>
                  <a:schemeClr val="tx1"/>
                </a:solidFill>
                <a:latin typeface="宋体" panose="02010600030101010101" pitchFamily="2" charset="-122"/>
              </a:rPr>
              <a:t>2</a:t>
            </a:r>
            <a:r>
              <a:rPr kumimoji="1" lang="zh-CN" altLang="en-US" sz="2400" b="1" dirty="0">
                <a:solidFill>
                  <a:schemeClr val="tx1"/>
                </a:solidFill>
                <a:latin typeface="宋体" panose="02010600030101010101" pitchFamily="2" charset="-122"/>
              </a:rPr>
              <a:t>，选取垂直线</a:t>
            </a:r>
            <a:r>
              <a:rPr kumimoji="1" lang="en-US" altLang="zh-CN" sz="2400" b="1" i="1" dirty="0">
                <a:solidFill>
                  <a:schemeClr val="tx1"/>
                </a:solidFill>
                <a:latin typeface="宋体" panose="02010600030101010101" pitchFamily="2" charset="-122"/>
              </a:rPr>
              <a:t>x</a:t>
            </a:r>
            <a:r>
              <a:rPr kumimoji="1" lang="en-US" altLang="zh-CN" sz="2400" b="1" dirty="0">
                <a:solidFill>
                  <a:schemeClr val="tx1"/>
                </a:solidFill>
                <a:latin typeface="宋体" panose="02010600030101010101" pitchFamily="2" charset="-122"/>
              </a:rPr>
              <a:t>=</a:t>
            </a:r>
            <a:r>
              <a:rPr kumimoji="1" lang="en-US" altLang="zh-CN" sz="2400" b="1" i="1" dirty="0">
                <a:solidFill>
                  <a:schemeClr val="tx1"/>
                </a:solidFill>
                <a:latin typeface="宋体" panose="02010600030101010101" pitchFamily="2" charset="-122"/>
              </a:rPr>
              <a:t>m</a:t>
            </a:r>
            <a:r>
              <a:rPr kumimoji="1" lang="zh-CN" altLang="en-US" sz="2400" b="1" dirty="0">
                <a:solidFill>
                  <a:schemeClr val="tx1"/>
                </a:solidFill>
                <a:latin typeface="宋体" panose="02010600030101010101" pitchFamily="2" charset="-122"/>
              </a:rPr>
              <a:t>来作为分割线，其中，</a:t>
            </a:r>
            <a:r>
              <a:rPr kumimoji="1" lang="en-US" altLang="zh-CN" sz="2400" b="1" i="1" dirty="0">
                <a:solidFill>
                  <a:schemeClr val="tx1"/>
                </a:solidFill>
                <a:latin typeface="宋体" panose="02010600030101010101" pitchFamily="2" charset="-122"/>
              </a:rPr>
              <a:t>m</a:t>
            </a:r>
            <a:r>
              <a:rPr kumimoji="1" lang="zh-CN" altLang="en-US" sz="2400" b="1" dirty="0">
                <a:solidFill>
                  <a:schemeClr val="tx1"/>
                </a:solidFill>
                <a:latin typeface="宋体" panose="02010600030101010101" pitchFamily="2" charset="-122"/>
              </a:rPr>
              <a:t>为</a:t>
            </a:r>
            <a:r>
              <a:rPr kumimoji="1" lang="en-US" altLang="zh-CN" sz="2400" b="1" i="1" dirty="0">
                <a:solidFill>
                  <a:schemeClr val="tx1"/>
                </a:solidFill>
                <a:latin typeface="宋体" panose="02010600030101010101" pitchFamily="2" charset="-122"/>
              </a:rPr>
              <a:t>S</a:t>
            </a:r>
            <a:r>
              <a:rPr kumimoji="1" lang="zh-CN" altLang="en-US" sz="2400" b="1" dirty="0">
                <a:solidFill>
                  <a:schemeClr val="tx1"/>
                </a:solidFill>
                <a:latin typeface="宋体" panose="02010600030101010101" pitchFamily="2" charset="-122"/>
              </a:rPr>
              <a:t>中各</a:t>
            </a:r>
            <a:r>
              <a:rPr kumimoji="1" lang="zh-CN" altLang="en-US" sz="2400" b="1" dirty="0">
                <a:solidFill>
                  <a:srgbClr val="CC0099"/>
                </a:solidFill>
                <a:latin typeface="宋体" panose="02010600030101010101" pitchFamily="2" charset="-122"/>
              </a:rPr>
              <a:t>点</a:t>
            </a:r>
            <a:r>
              <a:rPr kumimoji="1" lang="en-US" altLang="zh-CN" sz="2400" b="1" i="1" dirty="0">
                <a:solidFill>
                  <a:srgbClr val="CC0099"/>
                </a:solidFill>
                <a:latin typeface="宋体" panose="02010600030101010101" pitchFamily="2" charset="-122"/>
              </a:rPr>
              <a:t>x</a:t>
            </a:r>
            <a:r>
              <a:rPr kumimoji="1" lang="zh-CN" altLang="en-US" sz="2400" b="1" dirty="0">
                <a:solidFill>
                  <a:srgbClr val="CC0099"/>
                </a:solidFill>
                <a:latin typeface="宋体" panose="02010600030101010101" pitchFamily="2" charset="-122"/>
              </a:rPr>
              <a:t>坐标的中位数</a:t>
            </a:r>
            <a:r>
              <a:rPr kumimoji="1" lang="zh-CN" altLang="en-US" sz="2400" b="1" dirty="0" smtClean="0">
                <a:solidFill>
                  <a:schemeClr val="tx1"/>
                </a:solidFill>
                <a:latin typeface="宋体" panose="02010600030101010101" pitchFamily="2" charset="-122"/>
              </a:rPr>
              <a:t>。由此</a:t>
            </a:r>
            <a:r>
              <a:rPr kumimoji="1" lang="zh-CN" altLang="en-US" sz="2400" b="1" dirty="0">
                <a:solidFill>
                  <a:schemeClr val="tx1"/>
                </a:solidFill>
                <a:latin typeface="宋体" panose="02010600030101010101" pitchFamily="2" charset="-122"/>
              </a:rPr>
              <a:t>将</a:t>
            </a:r>
            <a:r>
              <a:rPr kumimoji="1" lang="en-US" altLang="zh-CN" sz="2400" b="1" i="1" dirty="0">
                <a:solidFill>
                  <a:schemeClr val="tx1"/>
                </a:solidFill>
                <a:latin typeface="宋体" panose="02010600030101010101" pitchFamily="2" charset="-122"/>
              </a:rPr>
              <a:t>S</a:t>
            </a:r>
            <a:r>
              <a:rPr kumimoji="1" lang="zh-CN" altLang="en-US" sz="2400" b="1" dirty="0">
                <a:solidFill>
                  <a:schemeClr val="tx1"/>
                </a:solidFill>
                <a:latin typeface="宋体" panose="02010600030101010101" pitchFamily="2" charset="-122"/>
              </a:rPr>
              <a:t>分割为</a:t>
            </a:r>
            <a:r>
              <a:rPr kumimoji="1" lang="en-US" altLang="zh-CN" sz="2400" b="1" i="1" dirty="0">
                <a:solidFill>
                  <a:schemeClr val="tx1"/>
                </a:solidFill>
                <a:latin typeface="宋体" panose="02010600030101010101" pitchFamily="2" charset="-122"/>
              </a:rPr>
              <a:t>S</a:t>
            </a:r>
            <a:r>
              <a:rPr kumimoji="1" lang="en-US" altLang="zh-CN" sz="2400" b="1" baseline="-30000" dirty="0">
                <a:solidFill>
                  <a:schemeClr val="tx1"/>
                </a:solidFill>
                <a:latin typeface="宋体" panose="02010600030101010101" pitchFamily="2" charset="-122"/>
              </a:rPr>
              <a:t>1</a:t>
            </a:r>
            <a:r>
              <a:rPr kumimoji="1" lang="en-US" altLang="zh-CN" sz="2400" b="1" dirty="0">
                <a:solidFill>
                  <a:schemeClr val="tx1"/>
                </a:solidFill>
                <a:latin typeface="宋体" panose="02010600030101010101" pitchFamily="2" charset="-122"/>
              </a:rPr>
              <a:t>={</a:t>
            </a:r>
            <a:r>
              <a:rPr kumimoji="1" lang="en-US" altLang="zh-CN" sz="2400" b="1" i="1" dirty="0" err="1">
                <a:solidFill>
                  <a:schemeClr val="tx1"/>
                </a:solidFill>
                <a:latin typeface="宋体" panose="02010600030101010101" pitchFamily="2" charset="-122"/>
              </a:rPr>
              <a:t>p</a:t>
            </a:r>
            <a:r>
              <a:rPr kumimoji="1" lang="en-US" altLang="zh-CN" sz="2400" b="1" dirty="0" err="1">
                <a:solidFill>
                  <a:schemeClr val="tx1"/>
                </a:solidFill>
                <a:latin typeface="宋体" panose="02010600030101010101" pitchFamily="2" charset="-122"/>
              </a:rPr>
              <a:t>∈</a:t>
            </a:r>
            <a:r>
              <a:rPr kumimoji="1" lang="en-US" altLang="zh-CN" sz="2400" b="1" i="1" dirty="0" err="1">
                <a:solidFill>
                  <a:schemeClr val="tx1"/>
                </a:solidFill>
                <a:latin typeface="宋体" panose="02010600030101010101" pitchFamily="2" charset="-122"/>
              </a:rPr>
              <a:t>S</a:t>
            </a:r>
            <a:r>
              <a:rPr kumimoji="1" lang="en-US" altLang="zh-CN" sz="2400" b="1" dirty="0">
                <a:solidFill>
                  <a:schemeClr val="tx1"/>
                </a:solidFill>
                <a:latin typeface="宋体" panose="02010600030101010101" pitchFamily="2" charset="-122"/>
              </a:rPr>
              <a:t> | </a:t>
            </a:r>
            <a:r>
              <a:rPr kumimoji="1" lang="en-US" altLang="zh-CN" sz="2400" b="1" i="1" dirty="0" err="1">
                <a:solidFill>
                  <a:schemeClr val="tx1"/>
                </a:solidFill>
                <a:latin typeface="宋体" panose="02010600030101010101" pitchFamily="2" charset="-122"/>
              </a:rPr>
              <a:t>x</a:t>
            </a:r>
            <a:r>
              <a:rPr kumimoji="1" lang="en-US" altLang="zh-CN" sz="2400" b="1" i="1" baseline="-30000" dirty="0" err="1">
                <a:solidFill>
                  <a:schemeClr val="tx1"/>
                </a:solidFill>
                <a:latin typeface="宋体" panose="02010600030101010101" pitchFamily="2" charset="-122"/>
              </a:rPr>
              <a:t>p</a:t>
            </a:r>
            <a:r>
              <a:rPr kumimoji="1" lang="en-US" altLang="zh-CN" sz="2400" b="1" dirty="0" err="1">
                <a:solidFill>
                  <a:schemeClr val="tx1"/>
                </a:solidFill>
                <a:latin typeface="宋体" panose="02010600030101010101" pitchFamily="2" charset="-122"/>
              </a:rPr>
              <a:t>≤</a:t>
            </a:r>
            <a:r>
              <a:rPr kumimoji="1" lang="en-US" altLang="zh-CN" sz="2400" b="1" i="1" dirty="0" err="1">
                <a:solidFill>
                  <a:schemeClr val="tx1"/>
                </a:solidFill>
                <a:latin typeface="宋体" panose="02010600030101010101" pitchFamily="2" charset="-122"/>
              </a:rPr>
              <a:t>m</a:t>
            </a:r>
            <a:r>
              <a:rPr kumimoji="1" lang="en-US" altLang="zh-CN" sz="2400" b="1" dirty="0">
                <a:solidFill>
                  <a:schemeClr val="tx1"/>
                </a:solidFill>
                <a:latin typeface="宋体" panose="02010600030101010101" pitchFamily="2" charset="-122"/>
              </a:rPr>
              <a:t>}</a:t>
            </a:r>
            <a:r>
              <a:rPr kumimoji="1" lang="zh-CN" altLang="en-US" sz="2400" b="1" dirty="0">
                <a:solidFill>
                  <a:schemeClr val="tx1"/>
                </a:solidFill>
                <a:latin typeface="宋体" panose="02010600030101010101" pitchFamily="2" charset="-122"/>
              </a:rPr>
              <a:t>和</a:t>
            </a:r>
            <a:r>
              <a:rPr kumimoji="1" lang="en-US" altLang="zh-CN" sz="2400" b="1" i="1" dirty="0">
                <a:solidFill>
                  <a:schemeClr val="tx1"/>
                </a:solidFill>
                <a:latin typeface="宋体" panose="02010600030101010101" pitchFamily="2" charset="-122"/>
              </a:rPr>
              <a:t>S</a:t>
            </a:r>
            <a:r>
              <a:rPr kumimoji="1" lang="en-US" altLang="zh-CN" sz="2400" b="1" baseline="-30000" dirty="0">
                <a:solidFill>
                  <a:schemeClr val="tx1"/>
                </a:solidFill>
                <a:latin typeface="宋体" panose="02010600030101010101" pitchFamily="2" charset="-122"/>
              </a:rPr>
              <a:t>2</a:t>
            </a:r>
            <a:r>
              <a:rPr kumimoji="1" lang="en-US" altLang="zh-CN" sz="2400" b="1" dirty="0">
                <a:solidFill>
                  <a:schemeClr val="tx1"/>
                </a:solidFill>
                <a:latin typeface="宋体" panose="02010600030101010101" pitchFamily="2" charset="-122"/>
              </a:rPr>
              <a:t>={</a:t>
            </a:r>
            <a:r>
              <a:rPr kumimoji="1" lang="en-US" altLang="zh-CN" sz="2400" b="1" i="1" dirty="0" err="1">
                <a:solidFill>
                  <a:schemeClr val="tx1"/>
                </a:solidFill>
                <a:latin typeface="宋体" panose="02010600030101010101" pitchFamily="2" charset="-122"/>
              </a:rPr>
              <a:t>q</a:t>
            </a:r>
            <a:r>
              <a:rPr kumimoji="1" lang="en-US" altLang="zh-CN" sz="2400" b="1" dirty="0" err="1">
                <a:solidFill>
                  <a:schemeClr val="tx1"/>
                </a:solidFill>
                <a:latin typeface="宋体" panose="02010600030101010101" pitchFamily="2" charset="-122"/>
              </a:rPr>
              <a:t>∈</a:t>
            </a:r>
            <a:r>
              <a:rPr kumimoji="1" lang="en-US" altLang="zh-CN" sz="2400" b="1" i="1" dirty="0" err="1">
                <a:solidFill>
                  <a:schemeClr val="tx1"/>
                </a:solidFill>
                <a:latin typeface="宋体" panose="02010600030101010101" pitchFamily="2" charset="-122"/>
              </a:rPr>
              <a:t>S</a:t>
            </a:r>
            <a:r>
              <a:rPr kumimoji="1" lang="en-US" altLang="zh-CN" sz="2400" b="1" dirty="0">
                <a:solidFill>
                  <a:schemeClr val="tx1"/>
                </a:solidFill>
                <a:latin typeface="宋体" panose="02010600030101010101" pitchFamily="2" charset="-122"/>
              </a:rPr>
              <a:t> | </a:t>
            </a:r>
            <a:r>
              <a:rPr kumimoji="1" lang="en-US" altLang="zh-CN" sz="2400" b="1" i="1" dirty="0" err="1">
                <a:solidFill>
                  <a:schemeClr val="tx1"/>
                </a:solidFill>
                <a:latin typeface="宋体" panose="02010600030101010101" pitchFamily="2" charset="-122"/>
              </a:rPr>
              <a:t>x</a:t>
            </a:r>
            <a:r>
              <a:rPr kumimoji="1" lang="en-US" altLang="zh-CN" sz="2400" b="1" i="1" baseline="-30000" dirty="0" err="1">
                <a:solidFill>
                  <a:schemeClr val="tx1"/>
                </a:solidFill>
                <a:latin typeface="宋体" panose="02010600030101010101" pitchFamily="2" charset="-122"/>
              </a:rPr>
              <a:t>q</a:t>
            </a:r>
            <a:r>
              <a:rPr kumimoji="1" lang="zh-CN" altLang="en-US" sz="2400" b="1" dirty="0">
                <a:solidFill>
                  <a:schemeClr val="tx1"/>
                </a:solidFill>
                <a:latin typeface="宋体" panose="02010600030101010101" pitchFamily="2" charset="-122"/>
              </a:rPr>
              <a:t>＞</a:t>
            </a:r>
            <a:r>
              <a:rPr kumimoji="1" lang="en-US" altLang="zh-CN" sz="2400" b="1" i="1" dirty="0">
                <a:solidFill>
                  <a:schemeClr val="tx1"/>
                </a:solidFill>
                <a:latin typeface="宋体" panose="02010600030101010101" pitchFamily="2" charset="-122"/>
              </a:rPr>
              <a:t>m</a:t>
            </a:r>
            <a:r>
              <a:rPr kumimoji="1" lang="en-US" altLang="zh-CN" sz="2400" b="1" dirty="0">
                <a:solidFill>
                  <a:schemeClr val="tx1"/>
                </a:solidFill>
                <a:latin typeface="宋体" panose="02010600030101010101" pitchFamily="2" charset="-122"/>
              </a:rPr>
              <a:t>}</a:t>
            </a:r>
            <a:r>
              <a:rPr kumimoji="1" lang="zh-CN" altLang="en-US" sz="2400" b="1" dirty="0" smtClean="0">
                <a:solidFill>
                  <a:schemeClr val="tx1"/>
                </a:solidFill>
                <a:latin typeface="宋体" panose="02010600030101010101" pitchFamily="2" charset="-122"/>
              </a:rPr>
              <a:t>。</a:t>
            </a:r>
            <a:endParaRPr kumimoji="1" lang="en-US" altLang="zh-CN" sz="2400" b="1" dirty="0" smtClean="0">
              <a:solidFill>
                <a:schemeClr val="tx1"/>
              </a:solidFill>
              <a:latin typeface="宋体" panose="02010600030101010101" pitchFamily="2" charset="-122"/>
            </a:endParaRPr>
          </a:p>
          <a:p>
            <a:pPr algn="l">
              <a:lnSpc>
                <a:spcPct val="120000"/>
              </a:lnSpc>
            </a:pPr>
            <a:endParaRPr kumimoji="1" lang="en-US" altLang="zh-CN" sz="2400" b="1" dirty="0" smtClean="0">
              <a:solidFill>
                <a:schemeClr val="tx1"/>
              </a:solidFill>
              <a:latin typeface="宋体" panose="02010600030101010101" pitchFamily="2" charset="-122"/>
            </a:endParaRPr>
          </a:p>
          <a:p>
            <a:pPr algn="l">
              <a:lnSpc>
                <a:spcPct val="120000"/>
              </a:lnSpc>
            </a:pPr>
            <a:r>
              <a:rPr kumimoji="1" lang="zh-CN" altLang="en-US" sz="2400" b="1" dirty="0" smtClean="0">
                <a:solidFill>
                  <a:schemeClr val="tx1"/>
                </a:solidFill>
                <a:latin typeface="宋体" panose="02010600030101010101" pitchFamily="2" charset="-122"/>
              </a:rPr>
              <a:t>递归</a:t>
            </a:r>
            <a:r>
              <a:rPr kumimoji="1" lang="zh-CN" altLang="en-US" sz="2400" b="1" dirty="0">
                <a:solidFill>
                  <a:schemeClr val="tx1"/>
                </a:solidFill>
                <a:latin typeface="宋体" panose="02010600030101010101" pitchFamily="2" charset="-122"/>
              </a:rPr>
              <a:t>地在</a:t>
            </a:r>
            <a:r>
              <a:rPr kumimoji="1" lang="en-US" altLang="zh-CN" sz="2400" b="1" i="1" dirty="0">
                <a:solidFill>
                  <a:schemeClr val="tx1"/>
                </a:solidFill>
                <a:latin typeface="宋体" panose="02010600030101010101" pitchFamily="2" charset="-122"/>
              </a:rPr>
              <a:t>S</a:t>
            </a:r>
            <a:r>
              <a:rPr kumimoji="1" lang="en-US" altLang="zh-CN" sz="2400" b="1" baseline="-30000" dirty="0">
                <a:solidFill>
                  <a:schemeClr val="tx1"/>
                </a:solidFill>
                <a:latin typeface="宋体" panose="02010600030101010101" pitchFamily="2" charset="-122"/>
              </a:rPr>
              <a:t>1</a:t>
            </a:r>
            <a:r>
              <a:rPr kumimoji="1" lang="zh-CN" altLang="en-US" sz="2400" b="1" dirty="0">
                <a:solidFill>
                  <a:schemeClr val="tx1"/>
                </a:solidFill>
                <a:latin typeface="宋体" panose="02010600030101010101" pitchFamily="2" charset="-122"/>
              </a:rPr>
              <a:t>和</a:t>
            </a:r>
            <a:r>
              <a:rPr kumimoji="1" lang="en-US" altLang="zh-CN" sz="2400" b="1" dirty="0">
                <a:solidFill>
                  <a:schemeClr val="tx1"/>
                </a:solidFill>
                <a:latin typeface="宋体" panose="02010600030101010101" pitchFamily="2" charset="-122"/>
              </a:rPr>
              <a:t>S</a:t>
            </a:r>
            <a:r>
              <a:rPr kumimoji="1" lang="en-US" altLang="zh-CN" sz="2400" b="1" baseline="-30000" dirty="0">
                <a:solidFill>
                  <a:schemeClr val="tx1"/>
                </a:solidFill>
                <a:latin typeface="宋体" panose="02010600030101010101" pitchFamily="2" charset="-122"/>
              </a:rPr>
              <a:t>2</a:t>
            </a:r>
            <a:r>
              <a:rPr kumimoji="1" lang="zh-CN" altLang="en-US" sz="2400" b="1" dirty="0">
                <a:solidFill>
                  <a:schemeClr val="tx1"/>
                </a:solidFill>
                <a:latin typeface="宋体" panose="02010600030101010101" pitchFamily="2" charset="-122"/>
              </a:rPr>
              <a:t>上求解最近对问题，分别得到</a:t>
            </a:r>
            <a:r>
              <a:rPr kumimoji="1" lang="en-US" altLang="zh-CN" sz="2400" b="1" i="1" dirty="0">
                <a:solidFill>
                  <a:schemeClr val="tx1"/>
                </a:solidFill>
                <a:latin typeface="宋体" panose="02010600030101010101" pitchFamily="2" charset="-122"/>
              </a:rPr>
              <a:t>S</a:t>
            </a:r>
            <a:r>
              <a:rPr kumimoji="1" lang="en-US" altLang="zh-CN" sz="2400" b="1" baseline="-30000" dirty="0">
                <a:solidFill>
                  <a:schemeClr val="tx1"/>
                </a:solidFill>
                <a:latin typeface="宋体" panose="02010600030101010101" pitchFamily="2" charset="-122"/>
              </a:rPr>
              <a:t>1</a:t>
            </a:r>
            <a:r>
              <a:rPr kumimoji="1" lang="zh-CN" altLang="en-US" sz="2400" b="1" dirty="0">
                <a:solidFill>
                  <a:schemeClr val="tx1"/>
                </a:solidFill>
                <a:latin typeface="宋体" panose="02010600030101010101" pitchFamily="2" charset="-122"/>
              </a:rPr>
              <a:t>中的最近距离</a:t>
            </a:r>
            <a:r>
              <a:rPr kumimoji="1" lang="en-US" altLang="zh-CN" sz="2400" b="1" i="1" dirty="0">
                <a:solidFill>
                  <a:schemeClr val="tx1"/>
                </a:solidFill>
                <a:latin typeface="宋体" panose="02010600030101010101" pitchFamily="2" charset="-122"/>
              </a:rPr>
              <a:t>d</a:t>
            </a:r>
            <a:r>
              <a:rPr kumimoji="1" lang="en-US" altLang="zh-CN" sz="2400" b="1" baseline="-30000" dirty="0">
                <a:solidFill>
                  <a:schemeClr val="tx1"/>
                </a:solidFill>
                <a:latin typeface="宋体" panose="02010600030101010101" pitchFamily="2" charset="-122"/>
              </a:rPr>
              <a:t>1</a:t>
            </a:r>
            <a:r>
              <a:rPr kumimoji="1" lang="zh-CN" altLang="en-US" sz="2400" b="1" dirty="0">
                <a:solidFill>
                  <a:schemeClr val="tx1"/>
                </a:solidFill>
                <a:latin typeface="宋体" panose="02010600030101010101" pitchFamily="2" charset="-122"/>
              </a:rPr>
              <a:t>和</a:t>
            </a:r>
            <a:r>
              <a:rPr kumimoji="1" lang="en-US" altLang="zh-CN" sz="2400" b="1" i="1" dirty="0">
                <a:solidFill>
                  <a:schemeClr val="tx1"/>
                </a:solidFill>
                <a:latin typeface="宋体" panose="02010600030101010101" pitchFamily="2" charset="-122"/>
              </a:rPr>
              <a:t>S</a:t>
            </a:r>
            <a:r>
              <a:rPr kumimoji="1" lang="en-US" altLang="zh-CN" sz="2400" b="1" baseline="-30000" dirty="0">
                <a:solidFill>
                  <a:schemeClr val="tx1"/>
                </a:solidFill>
                <a:latin typeface="宋体" panose="02010600030101010101" pitchFamily="2" charset="-122"/>
              </a:rPr>
              <a:t>2</a:t>
            </a:r>
            <a:r>
              <a:rPr kumimoji="1" lang="zh-CN" altLang="en-US" sz="2400" b="1" dirty="0">
                <a:solidFill>
                  <a:schemeClr val="tx1"/>
                </a:solidFill>
                <a:latin typeface="宋体" panose="02010600030101010101" pitchFamily="2" charset="-122"/>
              </a:rPr>
              <a:t>中的最近距离</a:t>
            </a:r>
            <a:r>
              <a:rPr kumimoji="1" lang="en-US" altLang="zh-CN" sz="2400" b="1" i="1" dirty="0">
                <a:solidFill>
                  <a:schemeClr val="tx1"/>
                </a:solidFill>
                <a:latin typeface="宋体" panose="02010600030101010101" pitchFamily="2" charset="-122"/>
              </a:rPr>
              <a:t>d</a:t>
            </a:r>
            <a:r>
              <a:rPr kumimoji="1" lang="en-US" altLang="zh-CN" sz="2400" b="1" baseline="-30000" dirty="0">
                <a:solidFill>
                  <a:schemeClr val="tx1"/>
                </a:solidFill>
                <a:latin typeface="宋体" panose="02010600030101010101" pitchFamily="2" charset="-122"/>
              </a:rPr>
              <a:t>2</a:t>
            </a:r>
            <a:r>
              <a:rPr kumimoji="1" lang="zh-CN" altLang="en-US" sz="2400" b="1" dirty="0">
                <a:solidFill>
                  <a:schemeClr val="tx1"/>
                </a:solidFill>
                <a:latin typeface="宋体" panose="02010600030101010101" pitchFamily="2" charset="-122"/>
              </a:rPr>
              <a:t>，令</a:t>
            </a:r>
            <a:r>
              <a:rPr kumimoji="1" lang="en-US" altLang="zh-CN" sz="2400" b="1" i="1" dirty="0">
                <a:solidFill>
                  <a:schemeClr val="tx1"/>
                </a:solidFill>
                <a:latin typeface="宋体" panose="02010600030101010101" pitchFamily="2" charset="-122"/>
              </a:rPr>
              <a:t>d</a:t>
            </a:r>
            <a:r>
              <a:rPr kumimoji="1" lang="en-US" altLang="zh-CN" sz="2400" b="1" dirty="0">
                <a:solidFill>
                  <a:schemeClr val="tx1"/>
                </a:solidFill>
                <a:latin typeface="宋体" panose="02010600030101010101" pitchFamily="2" charset="-122"/>
              </a:rPr>
              <a:t>=min(</a:t>
            </a:r>
            <a:r>
              <a:rPr kumimoji="1" lang="en-US" altLang="zh-CN" sz="2400" b="1" i="1" dirty="0">
                <a:solidFill>
                  <a:schemeClr val="tx1"/>
                </a:solidFill>
                <a:latin typeface="宋体" panose="02010600030101010101" pitchFamily="2" charset="-122"/>
              </a:rPr>
              <a:t>d</a:t>
            </a:r>
            <a:r>
              <a:rPr kumimoji="1" lang="en-US" altLang="zh-CN" sz="2400" b="1" baseline="-30000" dirty="0">
                <a:solidFill>
                  <a:schemeClr val="tx1"/>
                </a:solidFill>
                <a:latin typeface="宋体" panose="02010600030101010101" pitchFamily="2" charset="-122"/>
              </a:rPr>
              <a:t>1</a:t>
            </a:r>
            <a:r>
              <a:rPr kumimoji="1" lang="en-US" altLang="zh-CN" sz="2400" b="1" dirty="0">
                <a:solidFill>
                  <a:schemeClr val="tx1"/>
                </a:solidFill>
                <a:latin typeface="宋体" panose="02010600030101010101" pitchFamily="2" charset="-122"/>
              </a:rPr>
              <a:t>, </a:t>
            </a:r>
            <a:r>
              <a:rPr kumimoji="1" lang="en-US" altLang="zh-CN" sz="2400" b="1" i="1" dirty="0">
                <a:solidFill>
                  <a:schemeClr val="tx1"/>
                </a:solidFill>
                <a:latin typeface="宋体" panose="02010600030101010101" pitchFamily="2" charset="-122"/>
              </a:rPr>
              <a:t>d</a:t>
            </a:r>
            <a:r>
              <a:rPr kumimoji="1" lang="en-US" altLang="zh-CN" sz="2400" b="1" baseline="-30000" dirty="0">
                <a:solidFill>
                  <a:schemeClr val="tx1"/>
                </a:solidFill>
                <a:latin typeface="宋体" panose="02010600030101010101" pitchFamily="2" charset="-122"/>
              </a:rPr>
              <a:t>2</a:t>
            </a:r>
            <a:r>
              <a:rPr kumimoji="1" lang="en-US" altLang="zh-CN" sz="2400" b="1" dirty="0">
                <a:solidFill>
                  <a:schemeClr val="tx1"/>
                </a:solidFill>
                <a:latin typeface="宋体" panose="02010600030101010101" pitchFamily="2" charset="-122"/>
              </a:rPr>
              <a:t>)</a:t>
            </a:r>
            <a:r>
              <a:rPr kumimoji="1" lang="zh-CN" altLang="en-US" sz="2400" b="1" dirty="0">
                <a:solidFill>
                  <a:schemeClr val="tx1"/>
                </a:solidFill>
                <a:latin typeface="宋体" panose="02010600030101010101" pitchFamily="2" charset="-122"/>
              </a:rPr>
              <a:t>，若</a:t>
            </a:r>
            <a:r>
              <a:rPr kumimoji="1" lang="en-US" altLang="zh-CN" sz="2400" b="1" i="1" dirty="0">
                <a:solidFill>
                  <a:schemeClr val="tx1"/>
                </a:solidFill>
                <a:latin typeface="宋体" panose="02010600030101010101" pitchFamily="2" charset="-122"/>
              </a:rPr>
              <a:t>S</a:t>
            </a:r>
            <a:r>
              <a:rPr kumimoji="1" lang="zh-CN" altLang="en-US" sz="2400" b="1" dirty="0">
                <a:solidFill>
                  <a:schemeClr val="tx1"/>
                </a:solidFill>
                <a:latin typeface="宋体" panose="02010600030101010101" pitchFamily="2" charset="-122"/>
              </a:rPr>
              <a:t>的最近对</a:t>
            </a:r>
            <a:r>
              <a:rPr kumimoji="1" lang="en-US" altLang="zh-CN" sz="2400" b="1" dirty="0">
                <a:solidFill>
                  <a:schemeClr val="tx1"/>
                </a:solidFill>
                <a:latin typeface="宋体" panose="02010600030101010101" pitchFamily="2" charset="-122"/>
              </a:rPr>
              <a:t>(</a:t>
            </a:r>
            <a:r>
              <a:rPr kumimoji="1" lang="en-US" altLang="zh-CN" sz="2400" b="1" i="1" dirty="0">
                <a:solidFill>
                  <a:schemeClr val="tx1"/>
                </a:solidFill>
                <a:latin typeface="宋体" panose="02010600030101010101" pitchFamily="2" charset="-122"/>
              </a:rPr>
              <a:t>p</a:t>
            </a:r>
            <a:r>
              <a:rPr kumimoji="1" lang="en-US" altLang="zh-CN" sz="2400" b="1" dirty="0">
                <a:solidFill>
                  <a:schemeClr val="tx1"/>
                </a:solidFill>
                <a:latin typeface="宋体" panose="02010600030101010101" pitchFamily="2" charset="-122"/>
              </a:rPr>
              <a:t>, </a:t>
            </a:r>
            <a:r>
              <a:rPr kumimoji="1" lang="en-US" altLang="zh-CN" sz="2400" b="1" i="1" dirty="0">
                <a:solidFill>
                  <a:schemeClr val="tx1"/>
                </a:solidFill>
                <a:latin typeface="宋体" panose="02010600030101010101" pitchFamily="2" charset="-122"/>
              </a:rPr>
              <a:t>q</a:t>
            </a:r>
            <a:r>
              <a:rPr kumimoji="1" lang="en-US" altLang="zh-CN" sz="2400" b="1" dirty="0">
                <a:solidFill>
                  <a:schemeClr val="tx1"/>
                </a:solidFill>
                <a:latin typeface="宋体" panose="02010600030101010101" pitchFamily="2" charset="-122"/>
              </a:rPr>
              <a:t>)</a:t>
            </a:r>
            <a:r>
              <a:rPr kumimoji="1" lang="zh-CN" altLang="en-US" sz="2400" b="1" dirty="0">
                <a:solidFill>
                  <a:schemeClr val="tx1"/>
                </a:solidFill>
                <a:latin typeface="宋体" panose="02010600030101010101" pitchFamily="2" charset="-122"/>
              </a:rPr>
              <a:t>之间的距离小于</a:t>
            </a:r>
            <a:r>
              <a:rPr kumimoji="1" lang="en-US" altLang="zh-CN" sz="2400" b="1" i="1" dirty="0">
                <a:solidFill>
                  <a:schemeClr val="tx1"/>
                </a:solidFill>
                <a:latin typeface="宋体" panose="02010600030101010101" pitchFamily="2" charset="-122"/>
              </a:rPr>
              <a:t>d</a:t>
            </a:r>
            <a:r>
              <a:rPr kumimoji="1" lang="zh-CN" altLang="en-US" sz="2400" b="1" dirty="0">
                <a:solidFill>
                  <a:schemeClr val="tx1"/>
                </a:solidFill>
                <a:latin typeface="宋体" panose="02010600030101010101" pitchFamily="2" charset="-122"/>
              </a:rPr>
              <a:t>，则</a:t>
            </a:r>
            <a:r>
              <a:rPr kumimoji="1" lang="en-US" altLang="zh-CN" sz="2400" b="1" i="1" dirty="0">
                <a:solidFill>
                  <a:schemeClr val="tx1"/>
                </a:solidFill>
                <a:latin typeface="宋体" panose="02010600030101010101" pitchFamily="2" charset="-122"/>
              </a:rPr>
              <a:t>p</a:t>
            </a:r>
            <a:r>
              <a:rPr kumimoji="1" lang="zh-CN" altLang="en-US" sz="2400" b="1" dirty="0">
                <a:solidFill>
                  <a:schemeClr val="tx1"/>
                </a:solidFill>
                <a:latin typeface="宋体" panose="02010600030101010101" pitchFamily="2" charset="-122"/>
              </a:rPr>
              <a:t>和</a:t>
            </a:r>
            <a:r>
              <a:rPr kumimoji="1" lang="en-US" altLang="zh-CN" sz="2400" b="1" i="1" dirty="0">
                <a:solidFill>
                  <a:schemeClr val="tx1"/>
                </a:solidFill>
                <a:latin typeface="宋体" panose="02010600030101010101" pitchFamily="2" charset="-122"/>
              </a:rPr>
              <a:t>q</a:t>
            </a:r>
            <a:r>
              <a:rPr kumimoji="1" lang="zh-CN" altLang="en-US" sz="2400" b="1" dirty="0">
                <a:solidFill>
                  <a:schemeClr val="tx1"/>
                </a:solidFill>
                <a:latin typeface="宋体" panose="02010600030101010101" pitchFamily="2" charset="-122"/>
              </a:rPr>
              <a:t>必分属于</a:t>
            </a:r>
            <a:r>
              <a:rPr kumimoji="1" lang="en-US" altLang="zh-CN" sz="2400" b="1" i="1" dirty="0">
                <a:solidFill>
                  <a:schemeClr val="tx1"/>
                </a:solidFill>
                <a:latin typeface="宋体" panose="02010600030101010101" pitchFamily="2" charset="-122"/>
              </a:rPr>
              <a:t>S</a:t>
            </a:r>
            <a:r>
              <a:rPr kumimoji="1" lang="en-US" altLang="zh-CN" sz="2400" b="1" baseline="-30000" dirty="0">
                <a:solidFill>
                  <a:schemeClr val="tx1"/>
                </a:solidFill>
                <a:latin typeface="宋体" panose="02010600030101010101" pitchFamily="2" charset="-122"/>
              </a:rPr>
              <a:t>1</a:t>
            </a:r>
            <a:r>
              <a:rPr kumimoji="1" lang="zh-CN" altLang="en-US" sz="2400" b="1" dirty="0">
                <a:solidFill>
                  <a:schemeClr val="tx1"/>
                </a:solidFill>
                <a:latin typeface="宋体" panose="02010600030101010101" pitchFamily="2" charset="-122"/>
              </a:rPr>
              <a:t>和</a:t>
            </a:r>
            <a:r>
              <a:rPr kumimoji="1" lang="en-US" altLang="zh-CN" sz="2400" b="1" dirty="0">
                <a:solidFill>
                  <a:schemeClr val="tx1"/>
                </a:solidFill>
                <a:latin typeface="宋体" panose="02010600030101010101" pitchFamily="2" charset="-122"/>
              </a:rPr>
              <a:t>S</a:t>
            </a:r>
            <a:r>
              <a:rPr kumimoji="1" lang="en-US" altLang="zh-CN" sz="2400" b="1" baseline="-30000" dirty="0">
                <a:solidFill>
                  <a:schemeClr val="tx1"/>
                </a:solidFill>
                <a:latin typeface="宋体" panose="02010600030101010101" pitchFamily="2" charset="-122"/>
              </a:rPr>
              <a:t>2</a:t>
            </a:r>
            <a:r>
              <a:rPr kumimoji="1" lang="zh-CN" altLang="en-US" sz="2400" b="1" dirty="0">
                <a:solidFill>
                  <a:schemeClr val="tx1"/>
                </a:solidFill>
                <a:latin typeface="宋体" panose="02010600030101010101" pitchFamily="2" charset="-122"/>
              </a:rPr>
              <a:t>，不妨设</a:t>
            </a:r>
            <a:r>
              <a:rPr kumimoji="1" lang="en-US" altLang="zh-CN" sz="2400" b="1" i="1" dirty="0">
                <a:solidFill>
                  <a:schemeClr val="tx1"/>
                </a:solidFill>
                <a:latin typeface="宋体" panose="02010600030101010101" pitchFamily="2" charset="-122"/>
              </a:rPr>
              <a:t>p</a:t>
            </a:r>
            <a:r>
              <a:rPr kumimoji="1" lang="en-US" altLang="zh-CN" sz="2400" b="1" dirty="0">
                <a:solidFill>
                  <a:schemeClr val="tx1"/>
                </a:solidFill>
                <a:latin typeface="宋体" panose="02010600030101010101" pitchFamily="2" charset="-122"/>
              </a:rPr>
              <a:t>∈</a:t>
            </a:r>
            <a:r>
              <a:rPr kumimoji="1" lang="en-US" altLang="zh-CN" sz="2400" b="1" i="1" dirty="0">
                <a:solidFill>
                  <a:schemeClr val="tx1"/>
                </a:solidFill>
                <a:latin typeface="宋体" panose="02010600030101010101" pitchFamily="2" charset="-122"/>
              </a:rPr>
              <a:t>S</a:t>
            </a:r>
            <a:r>
              <a:rPr kumimoji="1" lang="en-US" altLang="zh-CN" sz="2400" b="1" baseline="-30000" dirty="0">
                <a:solidFill>
                  <a:schemeClr val="tx1"/>
                </a:solidFill>
                <a:latin typeface="宋体" panose="02010600030101010101" pitchFamily="2" charset="-122"/>
              </a:rPr>
              <a:t>1</a:t>
            </a:r>
            <a:r>
              <a:rPr kumimoji="1" lang="zh-CN" altLang="en-US" sz="2400" b="1" dirty="0">
                <a:solidFill>
                  <a:schemeClr val="tx1"/>
                </a:solidFill>
                <a:latin typeface="宋体" panose="02010600030101010101" pitchFamily="2" charset="-122"/>
              </a:rPr>
              <a:t>，</a:t>
            </a:r>
            <a:r>
              <a:rPr kumimoji="1" lang="en-US" altLang="zh-CN" sz="2400" b="1" i="1" dirty="0">
                <a:solidFill>
                  <a:schemeClr val="tx1"/>
                </a:solidFill>
                <a:latin typeface="宋体" panose="02010600030101010101" pitchFamily="2" charset="-122"/>
              </a:rPr>
              <a:t>q</a:t>
            </a:r>
            <a:r>
              <a:rPr kumimoji="1" lang="en-US" altLang="zh-CN" sz="2400" b="1" dirty="0">
                <a:solidFill>
                  <a:schemeClr val="tx1"/>
                </a:solidFill>
                <a:latin typeface="宋体" panose="02010600030101010101" pitchFamily="2" charset="-122"/>
              </a:rPr>
              <a:t>∈</a:t>
            </a:r>
            <a:r>
              <a:rPr kumimoji="1" lang="en-US" altLang="zh-CN" sz="2400" b="1" i="1" dirty="0">
                <a:solidFill>
                  <a:schemeClr val="tx1"/>
                </a:solidFill>
                <a:latin typeface="宋体" panose="02010600030101010101" pitchFamily="2" charset="-122"/>
              </a:rPr>
              <a:t>S</a:t>
            </a:r>
            <a:r>
              <a:rPr kumimoji="1" lang="en-US" altLang="zh-CN" sz="2400" b="1" baseline="-30000" dirty="0">
                <a:solidFill>
                  <a:schemeClr val="tx1"/>
                </a:solidFill>
                <a:latin typeface="宋体" panose="02010600030101010101" pitchFamily="2" charset="-122"/>
              </a:rPr>
              <a:t>2</a:t>
            </a:r>
            <a:r>
              <a:rPr kumimoji="1" lang="zh-CN" altLang="en-US" sz="2400" b="1" dirty="0">
                <a:solidFill>
                  <a:schemeClr val="tx1"/>
                </a:solidFill>
                <a:latin typeface="宋体" panose="02010600030101010101" pitchFamily="2" charset="-122"/>
              </a:rPr>
              <a:t>，则</a:t>
            </a:r>
            <a:r>
              <a:rPr kumimoji="1" lang="en-US" altLang="zh-CN" sz="2400" b="1" i="1" dirty="0">
                <a:solidFill>
                  <a:schemeClr val="tx1"/>
                </a:solidFill>
                <a:latin typeface="宋体" panose="02010600030101010101" pitchFamily="2" charset="-122"/>
              </a:rPr>
              <a:t>p</a:t>
            </a:r>
            <a:r>
              <a:rPr kumimoji="1" lang="zh-CN" altLang="en-US" sz="2400" b="1" dirty="0">
                <a:solidFill>
                  <a:schemeClr val="tx1"/>
                </a:solidFill>
                <a:latin typeface="宋体" panose="02010600030101010101" pitchFamily="2" charset="-122"/>
              </a:rPr>
              <a:t>和</a:t>
            </a:r>
            <a:r>
              <a:rPr kumimoji="1" lang="en-US" altLang="zh-CN" sz="2400" b="1" i="1" dirty="0">
                <a:solidFill>
                  <a:schemeClr val="tx1"/>
                </a:solidFill>
                <a:latin typeface="宋体" panose="02010600030101010101" pitchFamily="2" charset="-122"/>
              </a:rPr>
              <a:t>q</a:t>
            </a:r>
            <a:r>
              <a:rPr kumimoji="1" lang="zh-CN" altLang="en-US" sz="2400" b="1" dirty="0">
                <a:solidFill>
                  <a:schemeClr val="tx1"/>
                </a:solidFill>
                <a:latin typeface="宋体" panose="02010600030101010101" pitchFamily="2" charset="-122"/>
              </a:rPr>
              <a:t>距直线</a:t>
            </a:r>
            <a:r>
              <a:rPr kumimoji="1" lang="en-US" altLang="zh-CN" sz="2400" b="1" i="1" dirty="0">
                <a:solidFill>
                  <a:schemeClr val="tx1"/>
                </a:solidFill>
                <a:latin typeface="宋体" panose="02010600030101010101" pitchFamily="2" charset="-122"/>
              </a:rPr>
              <a:t>x</a:t>
            </a:r>
            <a:r>
              <a:rPr kumimoji="1" lang="en-US" altLang="zh-CN" sz="2400" b="1" dirty="0">
                <a:solidFill>
                  <a:schemeClr val="tx1"/>
                </a:solidFill>
                <a:latin typeface="宋体" panose="02010600030101010101" pitchFamily="2" charset="-122"/>
              </a:rPr>
              <a:t>=</a:t>
            </a:r>
            <a:r>
              <a:rPr kumimoji="1" lang="en-US" altLang="zh-CN" sz="2400" b="1" i="1" dirty="0">
                <a:solidFill>
                  <a:schemeClr val="tx1"/>
                </a:solidFill>
                <a:latin typeface="宋体" panose="02010600030101010101" pitchFamily="2" charset="-122"/>
              </a:rPr>
              <a:t>m</a:t>
            </a:r>
            <a:r>
              <a:rPr kumimoji="1" lang="zh-CN" altLang="en-US" sz="2400" b="1" dirty="0">
                <a:solidFill>
                  <a:schemeClr val="tx1"/>
                </a:solidFill>
                <a:latin typeface="宋体" panose="02010600030101010101" pitchFamily="2" charset="-122"/>
              </a:rPr>
              <a:t>的距离均小于</a:t>
            </a:r>
            <a:r>
              <a:rPr kumimoji="1" lang="en-US" altLang="zh-CN" sz="2400" b="1" i="1" dirty="0">
                <a:solidFill>
                  <a:schemeClr val="tx1"/>
                </a:solidFill>
                <a:latin typeface="宋体" panose="02010600030101010101" pitchFamily="2" charset="-122"/>
              </a:rPr>
              <a:t>d</a:t>
            </a:r>
            <a:r>
              <a:rPr kumimoji="1" lang="zh-CN" altLang="en-US" sz="2400" b="1" dirty="0">
                <a:solidFill>
                  <a:schemeClr val="tx1"/>
                </a:solidFill>
                <a:latin typeface="宋体" panose="02010600030101010101" pitchFamily="2" charset="-122"/>
              </a:rPr>
              <a:t>，所以，可以将求解限制在以</a:t>
            </a:r>
            <a:r>
              <a:rPr kumimoji="1" lang="en-US" altLang="zh-CN" sz="2400" b="1" i="1" dirty="0">
                <a:solidFill>
                  <a:schemeClr val="tx1"/>
                </a:solidFill>
                <a:latin typeface="宋体" panose="02010600030101010101" pitchFamily="2" charset="-122"/>
              </a:rPr>
              <a:t>x</a:t>
            </a:r>
            <a:r>
              <a:rPr kumimoji="1" lang="en-US" altLang="zh-CN" sz="2400" b="1" dirty="0">
                <a:solidFill>
                  <a:schemeClr val="tx1"/>
                </a:solidFill>
                <a:latin typeface="宋体" panose="02010600030101010101" pitchFamily="2" charset="-122"/>
              </a:rPr>
              <a:t>=</a:t>
            </a:r>
            <a:r>
              <a:rPr kumimoji="1" lang="en-US" altLang="zh-CN" sz="2400" b="1" i="1" dirty="0">
                <a:solidFill>
                  <a:schemeClr val="tx1"/>
                </a:solidFill>
                <a:latin typeface="宋体" panose="02010600030101010101" pitchFamily="2" charset="-122"/>
              </a:rPr>
              <a:t>m</a:t>
            </a:r>
            <a:r>
              <a:rPr kumimoji="1" lang="zh-CN" altLang="en-US" sz="2400" b="1" dirty="0">
                <a:solidFill>
                  <a:schemeClr val="tx1"/>
                </a:solidFill>
                <a:latin typeface="宋体" panose="02010600030101010101" pitchFamily="2" charset="-122"/>
              </a:rPr>
              <a:t>为中心、宽度为</a:t>
            </a:r>
            <a:r>
              <a:rPr kumimoji="1" lang="en-US" altLang="zh-CN" sz="2400" b="1" dirty="0">
                <a:solidFill>
                  <a:schemeClr val="tx1"/>
                </a:solidFill>
                <a:latin typeface="宋体" panose="02010600030101010101" pitchFamily="2" charset="-122"/>
              </a:rPr>
              <a:t>2</a:t>
            </a:r>
            <a:r>
              <a:rPr kumimoji="1" lang="en-US" altLang="zh-CN" sz="2400" b="1" i="1" dirty="0">
                <a:solidFill>
                  <a:schemeClr val="tx1"/>
                </a:solidFill>
                <a:latin typeface="宋体" panose="02010600030101010101" pitchFamily="2" charset="-122"/>
              </a:rPr>
              <a:t>d</a:t>
            </a:r>
            <a:r>
              <a:rPr kumimoji="1" lang="zh-CN" altLang="en-US" sz="2400" b="1" dirty="0">
                <a:solidFill>
                  <a:schemeClr val="tx1"/>
                </a:solidFill>
                <a:latin typeface="宋体" panose="02010600030101010101" pitchFamily="2" charset="-122"/>
              </a:rPr>
              <a:t>的垂直带</a:t>
            </a:r>
            <a:r>
              <a:rPr kumimoji="1" lang="en-US" altLang="zh-CN" sz="2400" b="1" i="1" dirty="0">
                <a:solidFill>
                  <a:schemeClr val="tx1"/>
                </a:solidFill>
                <a:latin typeface="宋体" panose="02010600030101010101" pitchFamily="2" charset="-122"/>
              </a:rPr>
              <a:t>P</a:t>
            </a:r>
            <a:r>
              <a:rPr kumimoji="1" lang="en-US" altLang="zh-CN" sz="2400" b="1" dirty="0">
                <a:solidFill>
                  <a:schemeClr val="tx1"/>
                </a:solidFill>
                <a:latin typeface="宋体" panose="02010600030101010101" pitchFamily="2" charset="-122"/>
              </a:rPr>
              <a:t>1</a:t>
            </a:r>
            <a:r>
              <a:rPr kumimoji="1" lang="zh-CN" altLang="en-US" sz="2400" b="1" dirty="0">
                <a:solidFill>
                  <a:schemeClr val="tx1"/>
                </a:solidFill>
                <a:latin typeface="宋体" panose="02010600030101010101" pitchFamily="2" charset="-122"/>
              </a:rPr>
              <a:t>和</a:t>
            </a:r>
            <a:r>
              <a:rPr kumimoji="1" lang="en-US" altLang="zh-CN" sz="2400" b="1" i="1" dirty="0">
                <a:solidFill>
                  <a:schemeClr val="tx1"/>
                </a:solidFill>
                <a:latin typeface="宋体" panose="02010600030101010101" pitchFamily="2" charset="-122"/>
              </a:rPr>
              <a:t>P</a:t>
            </a:r>
            <a:r>
              <a:rPr kumimoji="1" lang="en-US" altLang="zh-CN" sz="2400" b="1" dirty="0">
                <a:solidFill>
                  <a:schemeClr val="tx1"/>
                </a:solidFill>
                <a:latin typeface="宋体" panose="02010600030101010101" pitchFamily="2" charset="-122"/>
              </a:rPr>
              <a:t>2</a:t>
            </a:r>
            <a:r>
              <a:rPr kumimoji="1" lang="zh-CN" altLang="en-US" sz="2400" b="1" dirty="0">
                <a:solidFill>
                  <a:schemeClr val="tx1"/>
                </a:solidFill>
                <a:latin typeface="宋体" panose="02010600030101010101" pitchFamily="2" charset="-122"/>
              </a:rPr>
              <a:t>中，垂直带之外的任何点对之间的距离都一定大于</a:t>
            </a:r>
            <a:r>
              <a:rPr kumimoji="1" lang="en-US" altLang="zh-CN" sz="2400" b="1" i="1" dirty="0">
                <a:solidFill>
                  <a:schemeClr val="tx1"/>
                </a:solidFill>
                <a:latin typeface="宋体" panose="02010600030101010101" pitchFamily="2" charset="-122"/>
              </a:rPr>
              <a:t>d</a:t>
            </a:r>
            <a:r>
              <a:rPr kumimoji="1" lang="zh-CN" altLang="en-US" sz="2400" b="1" dirty="0">
                <a:solidFill>
                  <a:schemeClr val="tx1"/>
                </a:solidFill>
                <a:latin typeface="宋体" panose="02010600030101010101" pitchFamily="2" charset="-122"/>
              </a:rPr>
              <a:t>。 </a:t>
            </a:r>
            <a:endParaRPr kumimoji="1" lang="zh-CN" altLang="en-US" sz="2400" b="1" dirty="0">
              <a:solidFill>
                <a:schemeClr val="tx1"/>
              </a:solidFill>
              <a:latin typeface="宋体" panose="02010600030101010101" pitchFamily="2" charset="-122"/>
            </a:endParaRPr>
          </a:p>
        </p:txBody>
      </p:sp>
      <p:sp>
        <p:nvSpPr>
          <p:cNvPr id="3" name="Rectangle 4"/>
          <p:cNvSpPr txBox="1">
            <a:spLocks noChangeArrowheads="1"/>
          </p:cNvSpPr>
          <p:nvPr/>
        </p:nvSpPr>
        <p:spPr bwMode="auto">
          <a:xfrm>
            <a:off x="745346" y="247754"/>
            <a:ext cx="7902401" cy="706755"/>
          </a:xfrm>
          <a:prstGeom prst="rect">
            <a:avLst/>
          </a:prstGeom>
          <a:noFill/>
          <a:ln>
            <a:noFill/>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lgn="ctr">
              <a:defRPr/>
            </a:pPr>
            <a:r>
              <a:rPr kumimoji="1" lang="zh-CN" altLang="en-US" sz="4000" b="1" dirty="0">
                <a:solidFill>
                  <a:schemeClr val="bg1"/>
                </a:solidFill>
                <a:effectLst/>
                <a:latin typeface="黑体" panose="02010609060101010101" pitchFamily="49" charset="-122"/>
                <a:ea typeface="黑体" panose="02010609060101010101" pitchFamily="49" charset="-122"/>
                <a:sym typeface="+mn-ea"/>
              </a:rPr>
              <a:t>4.5.1最近对问题</a:t>
            </a:r>
            <a:endParaRPr kumimoji="1" lang="zh-CN" altLang="en-US" sz="40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850">
                                            <p:txEl>
                                              <p:pRg st="1" end="1"/>
                                            </p:txEl>
                                          </p:spTgt>
                                        </p:tgtEl>
                                        <p:attrNameLst>
                                          <p:attrName>style.visibility</p:attrName>
                                        </p:attrNameLst>
                                      </p:cBhvr>
                                      <p:to>
                                        <p:strVal val="visible"/>
                                      </p:to>
                                    </p:set>
                                    <p:animEffect transition="in" filter="blinds(horizontal)">
                                      <p:cBhvr>
                                        <p:cTn id="7" dur="500"/>
                                        <p:tgtEl>
                                          <p:spTgt spid="7885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850">
                                            <p:txEl>
                                              <p:pRg st="3" end="3"/>
                                            </p:txEl>
                                          </p:spTgt>
                                        </p:tgtEl>
                                        <p:attrNameLst>
                                          <p:attrName>style.visibility</p:attrName>
                                        </p:attrNameLst>
                                      </p:cBhvr>
                                      <p:to>
                                        <p:strVal val="visible"/>
                                      </p:to>
                                    </p:set>
                                    <p:animEffect transition="in" filter="blinds(horizontal)">
                                      <p:cBhvr>
                                        <p:cTn id="12" dur="500"/>
                                        <p:tgtEl>
                                          <p:spTgt spid="788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2" name="Text Box 4"/>
          <p:cNvSpPr txBox="1">
            <a:spLocks noChangeArrowheads="1"/>
          </p:cNvSpPr>
          <p:nvPr/>
        </p:nvSpPr>
        <p:spPr bwMode="auto">
          <a:xfrm>
            <a:off x="2459831" y="67309"/>
            <a:ext cx="3903662" cy="706755"/>
          </a:xfrm>
          <a:prstGeom prst="rect">
            <a:avLst/>
          </a:prstGeom>
          <a:noFill/>
          <a:ln>
            <a:noFill/>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lgn="ctr">
              <a:defRPr/>
            </a:pPr>
            <a:r>
              <a:rPr kumimoji="1" lang="zh-CN" altLang="en-US" sz="4000" b="1" dirty="0">
                <a:solidFill>
                  <a:schemeClr val="bg1"/>
                </a:solidFill>
                <a:effectLst/>
                <a:latin typeface="黑体" panose="02010609060101010101" pitchFamily="49" charset="-122"/>
                <a:ea typeface="黑体" panose="02010609060101010101" pitchFamily="49" charset="-122"/>
                <a:sym typeface="+mn-ea"/>
              </a:rPr>
              <a:t>二维空间算法</a:t>
            </a:r>
            <a:endParaRPr kumimoji="1" lang="zh-CN" altLang="en-US" sz="4000" b="1" dirty="0">
              <a:solidFill>
                <a:schemeClr val="bg1"/>
              </a:solidFill>
              <a:effectLst/>
              <a:latin typeface="黑体" panose="02010609060101010101" pitchFamily="49" charset="-122"/>
              <a:ea typeface="黑体" panose="02010609060101010101" pitchFamily="49" charset="-122"/>
              <a:sym typeface="+mn-ea"/>
            </a:endParaRPr>
          </a:p>
        </p:txBody>
      </p:sp>
      <p:sp>
        <p:nvSpPr>
          <p:cNvPr id="677893" name="Rectangle 5"/>
          <p:cNvSpPr>
            <a:spLocks noChangeArrowheads="1"/>
          </p:cNvSpPr>
          <p:nvPr/>
        </p:nvSpPr>
        <p:spPr bwMode="auto">
          <a:xfrm>
            <a:off x="424180" y="1050608"/>
            <a:ext cx="851217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indent="0" algn="just">
              <a:spcBef>
                <a:spcPct val="20000"/>
              </a:spcBef>
              <a:buNone/>
              <a:defRPr/>
            </a:pPr>
            <a:r>
              <a:rPr lang="zh-CN" altLang="en-US" sz="2400" b="1">
                <a:solidFill>
                  <a:srgbClr val="CC0099"/>
                </a:solidFill>
                <a:latin typeface="+mn-ea"/>
                <a:ea typeface="+mn-ea"/>
              </a:rPr>
              <a:t>预处理</a:t>
            </a:r>
            <a:r>
              <a:rPr lang="zh-CN" altLang="en-US" sz="2400" b="1">
                <a:solidFill>
                  <a:srgbClr val="0058DA"/>
                </a:solidFill>
                <a:latin typeface="+mn-ea"/>
                <a:ea typeface="+mn-ea"/>
              </a:rPr>
              <a:t>：</a:t>
            </a:r>
            <a:endParaRPr lang="zh-CN" altLang="en-US" sz="2400" b="1">
              <a:solidFill>
                <a:srgbClr val="0058DA"/>
              </a:solidFill>
              <a:latin typeface="+mn-ea"/>
              <a:ea typeface="+mn-ea"/>
            </a:endParaRPr>
          </a:p>
        </p:txBody>
      </p:sp>
      <p:sp>
        <p:nvSpPr>
          <p:cNvPr id="677895" name="Text Box 7"/>
          <p:cNvSpPr txBox="1">
            <a:spLocks noChangeArrowheads="1"/>
          </p:cNvSpPr>
          <p:nvPr/>
        </p:nvSpPr>
        <p:spPr bwMode="auto">
          <a:xfrm>
            <a:off x="330835" y="2216785"/>
            <a:ext cx="844867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2860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b="1" dirty="0" smtClean="0">
                <a:solidFill>
                  <a:srgbClr val="CC0099"/>
                </a:solidFill>
                <a:latin typeface="+mn-ea"/>
                <a:ea typeface="+mn-ea"/>
              </a:rPr>
              <a:t>第一步：划分</a:t>
            </a:r>
            <a:endParaRPr kumimoji="0" lang="zh-CN" altLang="en-US" b="1" dirty="0" smtClean="0">
              <a:solidFill>
                <a:srgbClr val="CC0099"/>
              </a:solidFill>
              <a:latin typeface="+mn-ea"/>
              <a:ea typeface="+mn-ea"/>
            </a:endParaRPr>
          </a:p>
          <a:p>
            <a:pPr lvl="1" eaLnBrk="1" hangingPunct="1">
              <a:buFontTx/>
              <a:buAutoNum type="arabicPeriod"/>
              <a:defRPr/>
            </a:pPr>
            <a:r>
              <a:rPr kumimoji="0" lang="zh-CN" altLang="en-US" b="1" dirty="0" smtClean="0">
                <a:solidFill>
                  <a:srgbClr val="0058DA"/>
                </a:solidFill>
                <a:latin typeface="+mn-ea"/>
                <a:ea typeface="+mn-ea"/>
              </a:rPr>
              <a:t>计算</a:t>
            </a:r>
            <a:r>
              <a:rPr kumimoji="0" lang="en-US" altLang="zh-CN" b="1" i="1" dirty="0" smtClean="0">
                <a:solidFill>
                  <a:srgbClr val="0058DA"/>
                </a:solidFill>
                <a:latin typeface="+mn-ea"/>
                <a:ea typeface="+mn-ea"/>
              </a:rPr>
              <a:t>S</a:t>
            </a:r>
            <a:r>
              <a:rPr kumimoji="0" lang="zh-CN" altLang="en-US" b="1" dirty="0" smtClean="0">
                <a:solidFill>
                  <a:srgbClr val="0058DA"/>
                </a:solidFill>
                <a:latin typeface="+mn-ea"/>
                <a:ea typeface="+mn-ea"/>
              </a:rPr>
              <a:t>中各点</a:t>
            </a:r>
            <a:r>
              <a:rPr kumimoji="0" lang="en-US" altLang="zh-CN" b="1" i="1" dirty="0" smtClean="0">
                <a:latin typeface="+mn-ea"/>
                <a:ea typeface="+mn-ea"/>
              </a:rPr>
              <a:t>x-</a:t>
            </a:r>
            <a:r>
              <a:rPr kumimoji="0" lang="zh-CN" altLang="en-US" b="1" dirty="0" smtClean="0">
                <a:latin typeface="+mn-ea"/>
                <a:ea typeface="+mn-ea"/>
              </a:rPr>
              <a:t>坐标</a:t>
            </a:r>
            <a:r>
              <a:rPr kumimoji="0" lang="zh-CN" altLang="en-US" b="1" dirty="0" smtClean="0">
                <a:solidFill>
                  <a:srgbClr val="0058DA"/>
                </a:solidFill>
                <a:latin typeface="+mn-ea"/>
                <a:ea typeface="+mn-ea"/>
              </a:rPr>
              <a:t>的中位数</a:t>
            </a:r>
            <a:r>
              <a:rPr kumimoji="0" lang="en-US" altLang="zh-CN" b="1" i="1" dirty="0" smtClean="0">
                <a:solidFill>
                  <a:srgbClr val="0058DA"/>
                </a:solidFill>
                <a:latin typeface="+mn-ea"/>
                <a:ea typeface="+mn-ea"/>
              </a:rPr>
              <a:t>m</a:t>
            </a:r>
            <a:r>
              <a:rPr kumimoji="0" lang="zh-CN" altLang="en-US" b="1" dirty="0" smtClean="0">
                <a:solidFill>
                  <a:srgbClr val="0058DA"/>
                </a:solidFill>
                <a:latin typeface="+mn-ea"/>
                <a:ea typeface="+mn-ea"/>
              </a:rPr>
              <a:t>；</a:t>
            </a:r>
            <a:endParaRPr kumimoji="0" lang="zh-CN" altLang="en-US" b="1" dirty="0" smtClean="0">
              <a:solidFill>
                <a:srgbClr val="0058DA"/>
              </a:solidFill>
              <a:latin typeface="+mn-ea"/>
              <a:ea typeface="+mn-ea"/>
            </a:endParaRPr>
          </a:p>
          <a:p>
            <a:pPr lvl="1" eaLnBrk="1" hangingPunct="1">
              <a:buFontTx/>
              <a:buAutoNum type="arabicPeriod"/>
              <a:defRPr/>
            </a:pPr>
            <a:r>
              <a:rPr kumimoji="0" lang="zh-CN" altLang="en-US" b="1" dirty="0" smtClean="0">
                <a:solidFill>
                  <a:srgbClr val="0058DA"/>
                </a:solidFill>
                <a:latin typeface="+mn-ea"/>
                <a:ea typeface="+mn-ea"/>
              </a:rPr>
              <a:t>用垂线</a:t>
            </a:r>
            <a:r>
              <a:rPr kumimoji="0" lang="en-US" altLang="zh-CN" b="1" i="1" dirty="0" smtClean="0">
                <a:latin typeface="+mn-ea"/>
                <a:ea typeface="+mn-ea"/>
              </a:rPr>
              <a:t>L:x=m</a:t>
            </a:r>
            <a:r>
              <a:rPr kumimoji="0" lang="zh-CN" altLang="en-US" b="1" dirty="0" smtClean="0">
                <a:solidFill>
                  <a:srgbClr val="0058DA"/>
                </a:solidFill>
                <a:latin typeface="+mn-ea"/>
                <a:ea typeface="+mn-ea"/>
              </a:rPr>
              <a:t>把</a:t>
            </a:r>
            <a:r>
              <a:rPr kumimoji="0" lang="en-US" altLang="zh-CN" b="1" i="1" dirty="0" smtClean="0">
                <a:solidFill>
                  <a:srgbClr val="0058DA"/>
                </a:solidFill>
                <a:latin typeface="+mn-ea"/>
                <a:ea typeface="+mn-ea"/>
              </a:rPr>
              <a:t>S</a:t>
            </a:r>
            <a:r>
              <a:rPr kumimoji="0" lang="zh-CN" altLang="en-US" b="1" dirty="0" smtClean="0">
                <a:solidFill>
                  <a:srgbClr val="0058DA"/>
                </a:solidFill>
                <a:latin typeface="+mn-ea"/>
                <a:ea typeface="+mn-ea"/>
              </a:rPr>
              <a:t>划分成两个大小相等的子集合</a:t>
            </a:r>
            <a:r>
              <a:rPr kumimoji="0" lang="en-US" altLang="zh-CN" b="1" i="1" dirty="0" smtClean="0">
                <a:latin typeface="+mn-ea"/>
                <a:ea typeface="+mn-ea"/>
              </a:rPr>
              <a:t>S</a:t>
            </a:r>
            <a:r>
              <a:rPr kumimoji="0" lang="en-US" altLang="zh-CN" b="1" i="1" baseline="-25000" dirty="0" smtClean="0">
                <a:latin typeface="+mn-ea"/>
                <a:ea typeface="+mn-ea"/>
              </a:rPr>
              <a:t>1</a:t>
            </a:r>
            <a:r>
              <a:rPr kumimoji="0" lang="en-US" altLang="zh-CN" b="1" dirty="0" smtClean="0">
                <a:solidFill>
                  <a:srgbClr val="0058DA"/>
                </a:solidFill>
                <a:latin typeface="+mn-ea"/>
                <a:ea typeface="+mn-ea"/>
              </a:rPr>
              <a:t> </a:t>
            </a:r>
            <a:r>
              <a:rPr kumimoji="0" lang="zh-CN" altLang="en-US" b="1" dirty="0" smtClean="0">
                <a:solidFill>
                  <a:srgbClr val="0058DA"/>
                </a:solidFill>
                <a:latin typeface="+mn-ea"/>
                <a:ea typeface="+mn-ea"/>
              </a:rPr>
              <a:t>和 </a:t>
            </a:r>
            <a:r>
              <a:rPr kumimoji="0" lang="en-US" altLang="zh-CN" b="1" i="1" dirty="0" smtClean="0">
                <a:latin typeface="+mn-ea"/>
                <a:ea typeface="+mn-ea"/>
              </a:rPr>
              <a:t>S</a:t>
            </a:r>
            <a:r>
              <a:rPr kumimoji="0" lang="en-US" altLang="zh-CN" b="1" i="1" baseline="-25000" dirty="0" smtClean="0">
                <a:latin typeface="+mn-ea"/>
                <a:ea typeface="+mn-ea"/>
              </a:rPr>
              <a:t>2</a:t>
            </a:r>
            <a:r>
              <a:rPr kumimoji="0" lang="zh-CN" altLang="en-US" b="1" dirty="0" smtClean="0">
                <a:solidFill>
                  <a:srgbClr val="0058DA"/>
                </a:solidFill>
                <a:latin typeface="+mn-ea"/>
                <a:ea typeface="+mn-ea"/>
              </a:rPr>
              <a:t>， </a:t>
            </a:r>
            <a:r>
              <a:rPr kumimoji="0" lang="en-US" altLang="zh-CN" b="1" i="1" dirty="0" smtClean="0">
                <a:latin typeface="+mn-ea"/>
                <a:ea typeface="+mn-ea"/>
              </a:rPr>
              <a:t>S</a:t>
            </a:r>
            <a:r>
              <a:rPr kumimoji="0" lang="en-US" altLang="zh-CN" b="1" i="1" baseline="-25000" dirty="0" smtClean="0">
                <a:latin typeface="+mn-ea"/>
                <a:ea typeface="+mn-ea"/>
              </a:rPr>
              <a:t>1</a:t>
            </a:r>
            <a:r>
              <a:rPr kumimoji="0" lang="zh-CN" altLang="en-US" b="1" dirty="0" smtClean="0">
                <a:solidFill>
                  <a:srgbClr val="0058DA"/>
                </a:solidFill>
                <a:latin typeface="+mn-ea"/>
                <a:ea typeface="+mn-ea"/>
              </a:rPr>
              <a:t>中点在</a:t>
            </a:r>
            <a:r>
              <a:rPr kumimoji="0" lang="en-US" altLang="zh-CN" b="1" i="1" dirty="0" smtClean="0">
                <a:latin typeface="+mn-ea"/>
                <a:ea typeface="+mn-ea"/>
              </a:rPr>
              <a:t>L</a:t>
            </a:r>
            <a:r>
              <a:rPr kumimoji="0" lang="zh-CN" altLang="en-US" b="1" dirty="0" smtClean="0">
                <a:solidFill>
                  <a:srgbClr val="0058DA"/>
                </a:solidFill>
                <a:latin typeface="+mn-ea"/>
                <a:ea typeface="+mn-ea"/>
              </a:rPr>
              <a:t>左边</a:t>
            </a:r>
            <a:r>
              <a:rPr kumimoji="0" lang="en-US" altLang="zh-CN" b="1" dirty="0" smtClean="0">
                <a:solidFill>
                  <a:srgbClr val="0058DA"/>
                </a:solidFill>
                <a:latin typeface="+mn-ea"/>
                <a:ea typeface="+mn-ea"/>
              </a:rPr>
              <a:t>, </a:t>
            </a:r>
            <a:r>
              <a:rPr kumimoji="0" lang="en-US" altLang="zh-CN" b="1" i="1" dirty="0" smtClean="0">
                <a:latin typeface="+mn-ea"/>
                <a:ea typeface="+mn-ea"/>
              </a:rPr>
              <a:t>S</a:t>
            </a:r>
            <a:r>
              <a:rPr kumimoji="0" lang="en-US" altLang="zh-CN" b="1" i="1" baseline="-25000" dirty="0" smtClean="0">
                <a:latin typeface="+mn-ea"/>
                <a:ea typeface="+mn-ea"/>
              </a:rPr>
              <a:t>2</a:t>
            </a:r>
            <a:r>
              <a:rPr kumimoji="0" lang="en-US" altLang="zh-CN" b="1" dirty="0" smtClean="0">
                <a:solidFill>
                  <a:srgbClr val="0058DA"/>
                </a:solidFill>
                <a:latin typeface="+mn-ea"/>
                <a:ea typeface="+mn-ea"/>
              </a:rPr>
              <a:t> </a:t>
            </a:r>
            <a:r>
              <a:rPr kumimoji="0" lang="zh-CN" altLang="en-US" b="1" dirty="0" smtClean="0">
                <a:solidFill>
                  <a:srgbClr val="0058DA"/>
                </a:solidFill>
                <a:latin typeface="+mn-ea"/>
                <a:ea typeface="+mn-ea"/>
              </a:rPr>
              <a:t>中点在</a:t>
            </a:r>
            <a:r>
              <a:rPr kumimoji="0" lang="en-US" altLang="zh-CN" b="1" i="1" dirty="0" smtClean="0">
                <a:latin typeface="+mn-ea"/>
                <a:ea typeface="+mn-ea"/>
              </a:rPr>
              <a:t>L</a:t>
            </a:r>
            <a:r>
              <a:rPr kumimoji="0" lang="zh-CN" altLang="en-US" b="1" dirty="0" smtClean="0">
                <a:solidFill>
                  <a:srgbClr val="0058DA"/>
                </a:solidFill>
                <a:latin typeface="+mn-ea"/>
                <a:ea typeface="+mn-ea"/>
              </a:rPr>
              <a:t>右边</a:t>
            </a:r>
            <a:r>
              <a:rPr kumimoji="0" lang="en-US" altLang="zh-CN" b="1" dirty="0" smtClean="0">
                <a:solidFill>
                  <a:srgbClr val="0058DA"/>
                </a:solidFill>
                <a:latin typeface="+mn-ea"/>
                <a:ea typeface="+mn-ea"/>
              </a:rPr>
              <a:t>.</a:t>
            </a:r>
            <a:endParaRPr kumimoji="0" lang="en-US" altLang="zh-CN" b="1" dirty="0" smtClean="0">
              <a:solidFill>
                <a:srgbClr val="0058DA"/>
              </a:solidFill>
              <a:latin typeface="+mn-ea"/>
              <a:ea typeface="+mn-ea"/>
            </a:endParaRPr>
          </a:p>
        </p:txBody>
      </p:sp>
      <p:sp>
        <p:nvSpPr>
          <p:cNvPr id="677896" name="Text Box 8"/>
          <p:cNvSpPr txBox="1">
            <a:spLocks noChangeArrowheads="1"/>
          </p:cNvSpPr>
          <p:nvPr/>
        </p:nvSpPr>
        <p:spPr bwMode="auto">
          <a:xfrm>
            <a:off x="540385" y="1406843"/>
            <a:ext cx="828040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2860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14350" indent="-514350" eaLnBrk="1" hangingPunct="1">
              <a:buAutoNum type="arabicPeriod"/>
              <a:defRPr/>
            </a:pPr>
            <a:r>
              <a:rPr kumimoji="0" lang="zh-CN" altLang="en-US" b="1" dirty="0" smtClean="0">
                <a:solidFill>
                  <a:srgbClr val="0058DA"/>
                </a:solidFill>
                <a:latin typeface="+mn-ea"/>
                <a:ea typeface="+mn-ea"/>
              </a:rPr>
              <a:t>如果</a:t>
            </a:r>
            <a:r>
              <a:rPr kumimoji="0" lang="en-US" altLang="zh-CN" b="1" i="1" dirty="0" smtClean="0">
                <a:solidFill>
                  <a:srgbClr val="0058DA"/>
                </a:solidFill>
                <a:latin typeface="+mn-ea"/>
                <a:ea typeface="+mn-ea"/>
              </a:rPr>
              <a:t>S</a:t>
            </a:r>
            <a:r>
              <a:rPr kumimoji="0" lang="zh-CN" altLang="en-US" b="1" dirty="0" smtClean="0">
                <a:solidFill>
                  <a:srgbClr val="0058DA"/>
                </a:solidFill>
                <a:latin typeface="+mn-ea"/>
                <a:ea typeface="+mn-ea"/>
              </a:rPr>
              <a:t>中仅包含一个点，则算法结束；</a:t>
            </a:r>
            <a:endParaRPr kumimoji="0" lang="zh-CN" altLang="en-US" b="1" dirty="0" smtClean="0">
              <a:solidFill>
                <a:srgbClr val="0058DA"/>
              </a:solidFill>
              <a:latin typeface="+mn-ea"/>
              <a:ea typeface="+mn-ea"/>
            </a:endParaRPr>
          </a:p>
          <a:p>
            <a:pPr marL="514350" indent="-514350" eaLnBrk="1" hangingPunct="1">
              <a:buAutoNum type="arabicPeriod"/>
              <a:defRPr/>
            </a:pPr>
            <a:r>
              <a:rPr kumimoji="0" lang="zh-CN" altLang="en-US" b="1" dirty="0" smtClean="0">
                <a:solidFill>
                  <a:srgbClr val="0058DA"/>
                </a:solidFill>
                <a:latin typeface="+mn-ea"/>
                <a:ea typeface="+mn-ea"/>
              </a:rPr>
              <a:t>把</a:t>
            </a:r>
            <a:r>
              <a:rPr kumimoji="0" lang="en-US" altLang="zh-CN" b="1" i="1" dirty="0" smtClean="0">
                <a:solidFill>
                  <a:srgbClr val="0058DA"/>
                </a:solidFill>
                <a:latin typeface="+mn-ea"/>
                <a:ea typeface="+mn-ea"/>
              </a:rPr>
              <a:t>S</a:t>
            </a:r>
            <a:r>
              <a:rPr kumimoji="0" lang="zh-CN" altLang="en-US" b="1" dirty="0" smtClean="0">
                <a:solidFill>
                  <a:srgbClr val="0058DA"/>
                </a:solidFill>
                <a:latin typeface="+mn-ea"/>
                <a:ea typeface="+mn-ea"/>
              </a:rPr>
              <a:t>中点分别按</a:t>
            </a:r>
            <a:r>
              <a:rPr kumimoji="0" lang="en-US" altLang="zh-CN" b="1" i="1" dirty="0" smtClean="0">
                <a:latin typeface="+mn-ea"/>
                <a:ea typeface="+mn-ea"/>
              </a:rPr>
              <a:t>x-</a:t>
            </a:r>
            <a:r>
              <a:rPr kumimoji="0" lang="zh-CN" altLang="en-US" b="1" i="1" dirty="0" smtClean="0">
                <a:latin typeface="+mn-ea"/>
                <a:ea typeface="+mn-ea"/>
              </a:rPr>
              <a:t>坐标</a:t>
            </a:r>
            <a:r>
              <a:rPr kumimoji="0" lang="zh-CN" altLang="en-US" b="1" dirty="0" smtClean="0">
                <a:latin typeface="+mn-ea"/>
                <a:ea typeface="+mn-ea"/>
              </a:rPr>
              <a:t>值</a:t>
            </a:r>
            <a:r>
              <a:rPr kumimoji="0" lang="zh-CN" altLang="en-US" b="1" dirty="0" smtClean="0">
                <a:solidFill>
                  <a:srgbClr val="0058DA"/>
                </a:solidFill>
                <a:latin typeface="+mn-ea"/>
                <a:ea typeface="+mn-ea"/>
              </a:rPr>
              <a:t>和</a:t>
            </a:r>
            <a:r>
              <a:rPr kumimoji="0" lang="en-US" altLang="zh-CN" b="1" i="1" dirty="0" smtClean="0">
                <a:latin typeface="+mn-ea"/>
                <a:ea typeface="+mn-ea"/>
              </a:rPr>
              <a:t>y-</a:t>
            </a:r>
            <a:r>
              <a:rPr kumimoji="0" lang="zh-CN" altLang="en-US" b="1" i="1" dirty="0" smtClean="0">
                <a:latin typeface="+mn-ea"/>
                <a:ea typeface="+mn-ea"/>
              </a:rPr>
              <a:t>坐标</a:t>
            </a:r>
            <a:r>
              <a:rPr kumimoji="0" lang="zh-CN" altLang="en-US" b="1" dirty="0" smtClean="0">
                <a:latin typeface="+mn-ea"/>
                <a:ea typeface="+mn-ea"/>
              </a:rPr>
              <a:t>值</a:t>
            </a:r>
            <a:r>
              <a:rPr kumimoji="0" lang="zh-CN" altLang="en-US" b="1" dirty="0" smtClean="0">
                <a:solidFill>
                  <a:srgbClr val="0058DA"/>
                </a:solidFill>
                <a:latin typeface="+mn-ea"/>
                <a:ea typeface="+mn-ea"/>
              </a:rPr>
              <a:t>排序</a:t>
            </a:r>
            <a:r>
              <a:rPr kumimoji="0" lang="en-US" altLang="zh-CN" b="1" dirty="0" smtClean="0">
                <a:solidFill>
                  <a:srgbClr val="0058DA"/>
                </a:solidFill>
                <a:latin typeface="+mn-ea"/>
                <a:ea typeface="+mn-ea"/>
              </a:rPr>
              <a:t>.</a:t>
            </a:r>
            <a:endParaRPr kumimoji="0" lang="en-US" altLang="zh-CN" b="1" dirty="0" smtClean="0">
              <a:solidFill>
                <a:srgbClr val="0058DA"/>
              </a:solidFill>
              <a:latin typeface="+mn-ea"/>
              <a:ea typeface="+mn-ea"/>
            </a:endParaRPr>
          </a:p>
        </p:txBody>
      </p:sp>
      <p:grpSp>
        <p:nvGrpSpPr>
          <p:cNvPr id="2" name="组合 1"/>
          <p:cNvGrpSpPr/>
          <p:nvPr/>
        </p:nvGrpSpPr>
        <p:grpSpPr>
          <a:xfrm>
            <a:off x="869315" y="3951605"/>
            <a:ext cx="6977380" cy="2613807"/>
            <a:chOff x="2160" y="1430"/>
            <a:chExt cx="10988" cy="5246"/>
          </a:xfrm>
        </p:grpSpPr>
        <p:sp>
          <p:nvSpPr>
            <p:cNvPr id="102403" name="Oval 7"/>
            <p:cNvSpPr>
              <a:spLocks noChangeArrowheads="1"/>
            </p:cNvSpPr>
            <p:nvPr/>
          </p:nvSpPr>
          <p:spPr bwMode="auto">
            <a:xfrm>
              <a:off x="3570" y="2225"/>
              <a:ext cx="203" cy="228"/>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02404" name="Oval 8"/>
            <p:cNvSpPr>
              <a:spLocks noChangeArrowheads="1"/>
            </p:cNvSpPr>
            <p:nvPr/>
          </p:nvSpPr>
          <p:spPr bwMode="auto">
            <a:xfrm>
              <a:off x="3470" y="4605"/>
              <a:ext cx="203" cy="228"/>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02405" name="Oval 9"/>
            <p:cNvSpPr>
              <a:spLocks noChangeArrowheads="1"/>
            </p:cNvSpPr>
            <p:nvPr/>
          </p:nvSpPr>
          <p:spPr bwMode="auto">
            <a:xfrm>
              <a:off x="6872" y="2772"/>
              <a:ext cx="202" cy="227"/>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02406" name="Oval 10"/>
            <p:cNvSpPr>
              <a:spLocks noChangeArrowheads="1"/>
            </p:cNvSpPr>
            <p:nvPr/>
          </p:nvSpPr>
          <p:spPr bwMode="auto">
            <a:xfrm>
              <a:off x="3670" y="3360"/>
              <a:ext cx="203" cy="228"/>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02407" name="Oval 11"/>
            <p:cNvSpPr>
              <a:spLocks noChangeArrowheads="1"/>
            </p:cNvSpPr>
            <p:nvPr/>
          </p:nvSpPr>
          <p:spPr bwMode="auto">
            <a:xfrm>
              <a:off x="4780" y="3700"/>
              <a:ext cx="203" cy="228"/>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02408" name="Oval 12"/>
            <p:cNvSpPr>
              <a:spLocks noChangeArrowheads="1"/>
            </p:cNvSpPr>
            <p:nvPr/>
          </p:nvSpPr>
          <p:spPr bwMode="auto">
            <a:xfrm>
              <a:off x="6090" y="4608"/>
              <a:ext cx="203" cy="227"/>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02409" name="Oval 13"/>
            <p:cNvSpPr>
              <a:spLocks noChangeArrowheads="1"/>
            </p:cNvSpPr>
            <p:nvPr/>
          </p:nvSpPr>
          <p:spPr bwMode="auto">
            <a:xfrm>
              <a:off x="5385" y="3585"/>
              <a:ext cx="203" cy="228"/>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645134" name="Text Box 14"/>
            <p:cNvSpPr txBox="1">
              <a:spLocks noChangeArrowheads="1"/>
            </p:cNvSpPr>
            <p:nvPr/>
          </p:nvSpPr>
          <p:spPr bwMode="auto">
            <a:xfrm>
              <a:off x="4550" y="3700"/>
              <a:ext cx="695" cy="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defRPr/>
              </a:pPr>
              <a:r>
                <a:rPr lang="en-US" altLang="zh-CN" sz="2400" b="1" i="1">
                  <a:effectLst>
                    <a:outerShdw blurRad="38100" dist="38100" dir="2700000" algn="tl">
                      <a:srgbClr val="C0C0C0"/>
                    </a:outerShdw>
                  </a:effectLst>
                  <a:latin typeface="Times New Roman" panose="02020603050405020304" pitchFamily="18" charset="0"/>
                </a:rPr>
                <a:t>p</a:t>
              </a:r>
              <a:r>
                <a:rPr lang="en-US" altLang="zh-CN" sz="2400" b="1" i="1" baseline="-25000">
                  <a:effectLst>
                    <a:outerShdw blurRad="38100" dist="38100" dir="2700000" algn="tl">
                      <a:srgbClr val="C0C0C0"/>
                    </a:outerShdw>
                  </a:effectLst>
                  <a:latin typeface="Times New Roman" panose="02020603050405020304" pitchFamily="18" charset="0"/>
                </a:rPr>
                <a:t>1</a:t>
              </a:r>
              <a:endParaRPr lang="en-US" altLang="zh-CN" sz="2400" b="1" i="1" baseline="-25000">
                <a:effectLst>
                  <a:outerShdw blurRad="38100" dist="38100" dir="2700000" algn="tl">
                    <a:srgbClr val="C0C0C0"/>
                  </a:outerShdw>
                </a:effectLst>
                <a:latin typeface="Times New Roman" panose="02020603050405020304" pitchFamily="18" charset="0"/>
              </a:endParaRPr>
            </a:p>
          </p:txBody>
        </p:sp>
        <p:sp>
          <p:nvSpPr>
            <p:cNvPr id="645135" name="Text Box 15"/>
            <p:cNvSpPr txBox="1">
              <a:spLocks noChangeArrowheads="1"/>
            </p:cNvSpPr>
            <p:nvPr/>
          </p:nvSpPr>
          <p:spPr bwMode="auto">
            <a:xfrm>
              <a:off x="5285" y="3588"/>
              <a:ext cx="695" cy="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defRPr/>
              </a:pPr>
              <a:r>
                <a:rPr lang="en-US" altLang="zh-CN" sz="2400" b="1" i="1">
                  <a:effectLst>
                    <a:outerShdw blurRad="38100" dist="38100" dir="2700000" algn="tl">
                      <a:srgbClr val="C0C0C0"/>
                    </a:outerShdw>
                  </a:effectLst>
                  <a:latin typeface="Times New Roman" panose="02020603050405020304" pitchFamily="18" charset="0"/>
                </a:rPr>
                <a:t>p</a:t>
              </a:r>
              <a:r>
                <a:rPr lang="en-US" altLang="zh-CN" sz="2400" b="1" i="1" baseline="-25000">
                  <a:effectLst>
                    <a:outerShdw blurRad="38100" dist="38100" dir="2700000" algn="tl">
                      <a:srgbClr val="C0C0C0"/>
                    </a:outerShdw>
                  </a:effectLst>
                  <a:latin typeface="Times New Roman" panose="02020603050405020304" pitchFamily="18" charset="0"/>
                </a:rPr>
                <a:t>2</a:t>
              </a:r>
              <a:endParaRPr lang="en-US" altLang="zh-CN" sz="2400" b="1" i="1" baseline="-25000">
                <a:effectLst>
                  <a:outerShdw blurRad="38100" dist="38100" dir="2700000" algn="tl">
                    <a:srgbClr val="C0C0C0"/>
                  </a:outerShdw>
                </a:effectLst>
                <a:latin typeface="Times New Roman" panose="02020603050405020304" pitchFamily="18" charset="0"/>
              </a:endParaRPr>
            </a:p>
          </p:txBody>
        </p:sp>
        <p:sp>
          <p:nvSpPr>
            <p:cNvPr id="102412" name="Oval 16"/>
            <p:cNvSpPr>
              <a:spLocks noChangeArrowheads="1"/>
            </p:cNvSpPr>
            <p:nvPr/>
          </p:nvSpPr>
          <p:spPr bwMode="auto">
            <a:xfrm>
              <a:off x="8008" y="2565"/>
              <a:ext cx="202" cy="228"/>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02413" name="Oval 17"/>
            <p:cNvSpPr>
              <a:spLocks noChangeArrowheads="1"/>
            </p:cNvSpPr>
            <p:nvPr/>
          </p:nvSpPr>
          <p:spPr bwMode="auto">
            <a:xfrm>
              <a:off x="8410" y="4718"/>
              <a:ext cx="203" cy="227"/>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02414" name="Oval 18"/>
            <p:cNvSpPr>
              <a:spLocks noChangeArrowheads="1"/>
            </p:cNvSpPr>
            <p:nvPr/>
          </p:nvSpPr>
          <p:spPr bwMode="auto">
            <a:xfrm>
              <a:off x="11433" y="2565"/>
              <a:ext cx="202" cy="228"/>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02415" name="Oval 19"/>
            <p:cNvSpPr>
              <a:spLocks noChangeArrowheads="1"/>
            </p:cNvSpPr>
            <p:nvPr/>
          </p:nvSpPr>
          <p:spPr bwMode="auto">
            <a:xfrm>
              <a:off x="8610" y="3473"/>
              <a:ext cx="203" cy="227"/>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02416" name="Oval 20"/>
            <p:cNvSpPr>
              <a:spLocks noChangeArrowheads="1"/>
            </p:cNvSpPr>
            <p:nvPr/>
          </p:nvSpPr>
          <p:spPr bwMode="auto">
            <a:xfrm>
              <a:off x="9720" y="3813"/>
              <a:ext cx="203" cy="227"/>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02417" name="Oval 21"/>
            <p:cNvSpPr>
              <a:spLocks noChangeArrowheads="1"/>
            </p:cNvSpPr>
            <p:nvPr/>
          </p:nvSpPr>
          <p:spPr bwMode="auto">
            <a:xfrm>
              <a:off x="11030" y="4720"/>
              <a:ext cx="203" cy="228"/>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02418" name="Oval 22"/>
            <p:cNvSpPr>
              <a:spLocks noChangeArrowheads="1"/>
            </p:cNvSpPr>
            <p:nvPr/>
          </p:nvSpPr>
          <p:spPr bwMode="auto">
            <a:xfrm>
              <a:off x="10325" y="3698"/>
              <a:ext cx="203" cy="227"/>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645143" name="Text Box 23"/>
            <p:cNvSpPr txBox="1">
              <a:spLocks noChangeArrowheads="1"/>
            </p:cNvSpPr>
            <p:nvPr/>
          </p:nvSpPr>
          <p:spPr bwMode="auto">
            <a:xfrm>
              <a:off x="9490" y="3813"/>
              <a:ext cx="695" cy="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defRPr/>
              </a:pPr>
              <a:r>
                <a:rPr lang="en-US" altLang="zh-CN" sz="2400" b="1" i="1">
                  <a:effectLst>
                    <a:outerShdw blurRad="38100" dist="38100" dir="2700000" algn="tl">
                      <a:srgbClr val="C0C0C0"/>
                    </a:outerShdw>
                  </a:effectLst>
                  <a:latin typeface="Times New Roman" panose="02020603050405020304" pitchFamily="18" charset="0"/>
                </a:rPr>
                <a:t>q</a:t>
              </a:r>
              <a:r>
                <a:rPr lang="en-US" altLang="zh-CN" sz="2400" b="1" i="1" baseline="-25000">
                  <a:effectLst>
                    <a:outerShdw blurRad="38100" dist="38100" dir="2700000" algn="tl">
                      <a:srgbClr val="C0C0C0"/>
                    </a:outerShdw>
                  </a:effectLst>
                  <a:latin typeface="Times New Roman" panose="02020603050405020304" pitchFamily="18" charset="0"/>
                </a:rPr>
                <a:t>1</a:t>
              </a:r>
              <a:endParaRPr lang="en-US" altLang="zh-CN" sz="2400" b="1" i="1" baseline="-25000">
                <a:effectLst>
                  <a:outerShdw blurRad="38100" dist="38100" dir="2700000" algn="tl">
                    <a:srgbClr val="C0C0C0"/>
                  </a:outerShdw>
                </a:effectLst>
                <a:latin typeface="Times New Roman" panose="02020603050405020304" pitchFamily="18" charset="0"/>
              </a:endParaRPr>
            </a:p>
          </p:txBody>
        </p:sp>
        <p:sp>
          <p:nvSpPr>
            <p:cNvPr id="645144" name="Text Box 24"/>
            <p:cNvSpPr txBox="1">
              <a:spLocks noChangeArrowheads="1"/>
            </p:cNvSpPr>
            <p:nvPr/>
          </p:nvSpPr>
          <p:spPr bwMode="auto">
            <a:xfrm>
              <a:off x="10225" y="3700"/>
              <a:ext cx="695" cy="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defRPr/>
              </a:pPr>
              <a:r>
                <a:rPr lang="en-US" altLang="zh-CN" sz="2400" b="1" i="1">
                  <a:effectLst>
                    <a:outerShdw blurRad="38100" dist="38100" dir="2700000" algn="tl">
                      <a:srgbClr val="C0C0C0"/>
                    </a:outerShdw>
                  </a:effectLst>
                  <a:latin typeface="Times New Roman" panose="02020603050405020304" pitchFamily="18" charset="0"/>
                </a:rPr>
                <a:t>q</a:t>
              </a:r>
              <a:r>
                <a:rPr lang="en-US" altLang="zh-CN" sz="2400" b="1" i="1" baseline="-25000">
                  <a:effectLst>
                    <a:outerShdw blurRad="38100" dist="38100" dir="2700000" algn="tl">
                      <a:srgbClr val="C0C0C0"/>
                    </a:outerShdw>
                  </a:effectLst>
                  <a:latin typeface="Times New Roman" panose="02020603050405020304" pitchFamily="18" charset="0"/>
                </a:rPr>
                <a:t>2</a:t>
              </a:r>
              <a:endParaRPr lang="en-US" altLang="zh-CN" sz="2400" b="1" i="1" baseline="-25000">
                <a:effectLst>
                  <a:outerShdw blurRad="38100" dist="38100" dir="2700000" algn="tl">
                    <a:srgbClr val="C0C0C0"/>
                  </a:outerShdw>
                </a:effectLst>
                <a:latin typeface="Times New Roman" panose="02020603050405020304" pitchFamily="18" charset="0"/>
              </a:endParaRPr>
            </a:p>
          </p:txBody>
        </p:sp>
        <p:sp>
          <p:nvSpPr>
            <p:cNvPr id="102421" name="Line 25"/>
            <p:cNvSpPr>
              <a:spLocks noChangeShapeType="1"/>
            </p:cNvSpPr>
            <p:nvPr/>
          </p:nvSpPr>
          <p:spPr bwMode="auto">
            <a:xfrm>
              <a:off x="2160" y="5288"/>
              <a:ext cx="10988" cy="0"/>
            </a:xfrm>
            <a:prstGeom prst="line">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a:p>
          </p:txBody>
        </p:sp>
        <p:sp>
          <p:nvSpPr>
            <p:cNvPr id="102422" name="Line 26"/>
            <p:cNvSpPr>
              <a:spLocks noChangeShapeType="1"/>
            </p:cNvSpPr>
            <p:nvPr/>
          </p:nvSpPr>
          <p:spPr bwMode="auto">
            <a:xfrm>
              <a:off x="7503" y="1433"/>
              <a:ext cx="0" cy="4307"/>
            </a:xfrm>
            <a:prstGeom prst="line">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a:p>
          </p:txBody>
        </p:sp>
        <p:sp>
          <p:nvSpPr>
            <p:cNvPr id="645147" name="Text Box 27"/>
            <p:cNvSpPr txBox="1">
              <a:spLocks noChangeArrowheads="1"/>
            </p:cNvSpPr>
            <p:nvPr/>
          </p:nvSpPr>
          <p:spPr bwMode="auto">
            <a:xfrm>
              <a:off x="6595" y="5628"/>
              <a:ext cx="2013" cy="1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defRPr/>
              </a:pPr>
              <a:r>
                <a:rPr lang="en-US" altLang="zh-CN" sz="2800" b="1" i="1">
                  <a:effectLst>
                    <a:outerShdw blurRad="38100" dist="38100" dir="2700000" algn="tl">
                      <a:srgbClr val="C0C0C0"/>
                    </a:outerShdw>
                  </a:effectLst>
                  <a:latin typeface="Times New Roman" panose="02020603050405020304" pitchFamily="18" charset="0"/>
                </a:rPr>
                <a:t>L: x=m</a:t>
              </a:r>
              <a:endParaRPr lang="en-US" altLang="zh-CN" sz="2800" b="1" i="1">
                <a:effectLst>
                  <a:outerShdw blurRad="38100" dist="38100" dir="2700000" algn="tl">
                    <a:srgbClr val="C0C0C0"/>
                  </a:outerShdw>
                </a:effectLst>
                <a:latin typeface="Times New Roman" panose="02020603050405020304" pitchFamily="18" charset="0"/>
              </a:endParaRPr>
            </a:p>
          </p:txBody>
        </p:sp>
        <p:sp>
          <p:nvSpPr>
            <p:cNvPr id="645148" name="Text Box 28"/>
            <p:cNvSpPr txBox="1">
              <a:spLocks noChangeArrowheads="1"/>
            </p:cNvSpPr>
            <p:nvPr/>
          </p:nvSpPr>
          <p:spPr bwMode="auto">
            <a:xfrm>
              <a:off x="4680" y="1540"/>
              <a:ext cx="864" cy="1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defRPr/>
              </a:pPr>
              <a:r>
                <a:rPr lang="en-US" altLang="zh-CN" sz="3200" b="1" i="1" dirty="0" smtClean="0">
                  <a:solidFill>
                    <a:srgbClr val="FF0000"/>
                  </a:solidFill>
                  <a:effectLst>
                    <a:outerShdw blurRad="38100" dist="38100" dir="2700000" algn="tl">
                      <a:srgbClr val="C0C0C0"/>
                    </a:outerShdw>
                  </a:effectLst>
                  <a:latin typeface="Times New Roman" panose="02020603050405020304" pitchFamily="18" charset="0"/>
                </a:rPr>
                <a:t>S</a:t>
              </a:r>
              <a:r>
                <a:rPr lang="en-US" altLang="zh-CN" sz="3200" b="1" i="1" baseline="-25000" dirty="0" smtClean="0">
                  <a:solidFill>
                    <a:srgbClr val="FF0000"/>
                  </a:solidFill>
                  <a:effectLst>
                    <a:outerShdw blurRad="38100" dist="38100" dir="2700000" algn="tl">
                      <a:srgbClr val="C0C0C0"/>
                    </a:outerShdw>
                  </a:effectLst>
                  <a:latin typeface="Times New Roman" panose="02020603050405020304" pitchFamily="18" charset="0"/>
                </a:rPr>
                <a:t>1</a:t>
              </a:r>
              <a:endParaRPr lang="en-US" altLang="zh-CN" sz="3200" b="1" i="1" baseline="-25000" dirty="0">
                <a:solidFill>
                  <a:srgbClr val="FF0000"/>
                </a:solidFill>
                <a:effectLst>
                  <a:outerShdw blurRad="38100" dist="38100" dir="2700000" algn="tl">
                    <a:srgbClr val="C0C0C0"/>
                  </a:outerShdw>
                </a:effectLst>
                <a:latin typeface="Times New Roman" panose="02020603050405020304" pitchFamily="18" charset="0"/>
              </a:endParaRPr>
            </a:p>
          </p:txBody>
        </p:sp>
        <p:sp>
          <p:nvSpPr>
            <p:cNvPr id="645149" name="Text Box 29"/>
            <p:cNvSpPr txBox="1">
              <a:spLocks noChangeArrowheads="1"/>
            </p:cNvSpPr>
            <p:nvPr/>
          </p:nvSpPr>
          <p:spPr bwMode="auto">
            <a:xfrm>
              <a:off x="9423" y="1545"/>
              <a:ext cx="864" cy="1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defRPr/>
              </a:pPr>
              <a:r>
                <a:rPr lang="en-US" altLang="zh-CN" sz="3200" b="1" i="1" dirty="0" smtClean="0">
                  <a:solidFill>
                    <a:srgbClr val="FF0000"/>
                  </a:solidFill>
                  <a:effectLst>
                    <a:outerShdw blurRad="38100" dist="38100" dir="2700000" algn="tl">
                      <a:srgbClr val="C0C0C0"/>
                    </a:outerShdw>
                  </a:effectLst>
                  <a:latin typeface="Times New Roman" panose="02020603050405020304" pitchFamily="18" charset="0"/>
                </a:rPr>
                <a:t>S</a:t>
              </a:r>
              <a:r>
                <a:rPr lang="en-US" altLang="zh-CN" sz="3200" b="1" i="1" baseline="-25000" dirty="0" smtClean="0">
                  <a:solidFill>
                    <a:srgbClr val="FF0000"/>
                  </a:solidFill>
                  <a:effectLst>
                    <a:outerShdw blurRad="38100" dist="38100" dir="2700000" algn="tl">
                      <a:srgbClr val="C0C0C0"/>
                    </a:outerShdw>
                  </a:effectLst>
                  <a:latin typeface="Times New Roman" panose="02020603050405020304" pitchFamily="18" charset="0"/>
                </a:rPr>
                <a:t>2</a:t>
              </a:r>
              <a:endParaRPr lang="en-US" altLang="zh-CN" sz="3200" b="1" i="1" baseline="-25000" dirty="0">
                <a:solidFill>
                  <a:srgbClr val="FF0000"/>
                </a:solidFill>
                <a:effectLst>
                  <a:outerShdw blurRad="38100" dist="38100" dir="2700000" algn="tl">
                    <a:srgbClr val="C0C0C0"/>
                  </a:outerShdw>
                </a:effectLst>
                <a:latin typeface="Times New Roman" panose="02020603050405020304" pitchFamily="18" charset="0"/>
              </a:endParaRPr>
            </a:p>
          </p:txBody>
        </p:sp>
        <p:sp>
          <p:nvSpPr>
            <p:cNvPr id="102426" name="Line 31"/>
            <p:cNvSpPr>
              <a:spLocks noChangeShapeType="1"/>
            </p:cNvSpPr>
            <p:nvPr/>
          </p:nvSpPr>
          <p:spPr bwMode="auto">
            <a:xfrm>
              <a:off x="5890" y="1430"/>
              <a:ext cx="0" cy="4310"/>
            </a:xfrm>
            <a:prstGeom prst="line">
              <a:avLst/>
            </a:prstGeom>
            <a:noFill/>
            <a:ln w="28575" cap="rnd">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a:p>
          </p:txBody>
        </p:sp>
        <p:sp>
          <p:nvSpPr>
            <p:cNvPr id="102427" name="Line 32"/>
            <p:cNvSpPr>
              <a:spLocks noChangeShapeType="1"/>
            </p:cNvSpPr>
            <p:nvPr/>
          </p:nvSpPr>
          <p:spPr bwMode="auto">
            <a:xfrm>
              <a:off x="9115" y="1430"/>
              <a:ext cx="0" cy="4310"/>
            </a:xfrm>
            <a:prstGeom prst="line">
              <a:avLst/>
            </a:prstGeom>
            <a:noFill/>
            <a:ln w="28575" cap="rnd">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a:p>
          </p:txBody>
        </p:sp>
        <p:sp>
          <p:nvSpPr>
            <p:cNvPr id="645153" name="Text Box 33"/>
            <p:cNvSpPr txBox="1">
              <a:spLocks noChangeArrowheads="1"/>
            </p:cNvSpPr>
            <p:nvPr/>
          </p:nvSpPr>
          <p:spPr bwMode="auto">
            <a:xfrm>
              <a:off x="5185" y="5615"/>
              <a:ext cx="1303" cy="1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defRPr/>
              </a:pPr>
              <a:r>
                <a:rPr lang="en-US" altLang="zh-CN">
                  <a:latin typeface="Arial" panose="020B0604020202020204" pitchFamily="34" charset="0"/>
                </a:rPr>
                <a:t> </a:t>
              </a:r>
              <a:r>
                <a:rPr lang="en-US" altLang="zh-CN" sz="2800" b="1" i="1">
                  <a:effectLst>
                    <a:outerShdw blurRad="38100" dist="38100" dir="2700000" algn="tl">
                      <a:srgbClr val="C0C0C0"/>
                    </a:outerShdw>
                  </a:effectLst>
                  <a:latin typeface="Times New Roman" panose="02020603050405020304" pitchFamily="18" charset="0"/>
                </a:rPr>
                <a:t>m-d</a:t>
              </a:r>
              <a:endParaRPr lang="en-US" altLang="zh-CN" sz="2800" b="1" i="1">
                <a:effectLst>
                  <a:outerShdw blurRad="38100" dist="38100" dir="2700000" algn="tl">
                    <a:srgbClr val="C0C0C0"/>
                  </a:outerShdw>
                </a:effectLst>
                <a:latin typeface="Times New Roman" panose="02020603050405020304" pitchFamily="18" charset="0"/>
              </a:endParaRPr>
            </a:p>
          </p:txBody>
        </p:sp>
        <p:sp>
          <p:nvSpPr>
            <p:cNvPr id="645154" name="Text Box 34"/>
            <p:cNvSpPr txBox="1">
              <a:spLocks noChangeArrowheads="1"/>
            </p:cNvSpPr>
            <p:nvPr/>
          </p:nvSpPr>
          <p:spPr bwMode="auto">
            <a:xfrm>
              <a:off x="8470" y="5603"/>
              <a:ext cx="1438" cy="1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defRPr/>
              </a:pPr>
              <a:r>
                <a:rPr lang="en-US" altLang="zh-CN">
                  <a:latin typeface="Arial" panose="020B0604020202020204" pitchFamily="34" charset="0"/>
                </a:rPr>
                <a:t> </a:t>
              </a:r>
              <a:r>
                <a:rPr lang="en-US" altLang="zh-CN" sz="2800" b="1" i="1">
                  <a:effectLst>
                    <a:outerShdw blurRad="38100" dist="38100" dir="2700000" algn="tl">
                      <a:srgbClr val="C0C0C0"/>
                    </a:outerShdw>
                  </a:effectLst>
                  <a:latin typeface="Times New Roman" panose="02020603050405020304" pitchFamily="18" charset="0"/>
                </a:rPr>
                <a:t>m+d</a:t>
              </a:r>
              <a:endParaRPr lang="en-US" altLang="zh-CN" sz="2800" b="1" i="1">
                <a:effectLst>
                  <a:outerShdw blurRad="38100" dist="38100" dir="2700000" algn="tl">
                    <a:srgbClr val="C0C0C0"/>
                  </a:outerShdw>
                </a:effectLst>
                <a:latin typeface="Times New Roman" panose="02020603050405020304" pitchFamily="18" charset="0"/>
              </a:endParaRPr>
            </a:p>
          </p:txBody>
        </p:sp>
        <p:sp>
          <p:nvSpPr>
            <p:cNvPr id="645156" name="Text Box 36"/>
            <p:cNvSpPr txBox="1">
              <a:spLocks noChangeArrowheads="1"/>
            </p:cNvSpPr>
            <p:nvPr/>
          </p:nvSpPr>
          <p:spPr bwMode="auto">
            <a:xfrm>
              <a:off x="6493" y="1430"/>
              <a:ext cx="2217" cy="97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nSpc>
                  <a:spcPct val="80000"/>
                </a:lnSpc>
                <a:defRPr/>
              </a:pPr>
              <a:r>
                <a:rPr lang="zh-CN" altLang="en-US" sz="3200" b="1" dirty="0">
                  <a:solidFill>
                    <a:srgbClr val="FF0000"/>
                  </a:solidFill>
                  <a:effectLst>
                    <a:outerShdw blurRad="38100" dist="38100" dir="2700000" algn="tl">
                      <a:srgbClr val="C0C0C0"/>
                    </a:outerShdw>
                  </a:effectLst>
                  <a:latin typeface="Arial" panose="020B0604020202020204" pitchFamily="34" charset="0"/>
                </a:rPr>
                <a:t>临界区</a:t>
              </a:r>
              <a:endParaRPr lang="zh-CN" altLang="en-US" sz="3200" b="1" dirty="0">
                <a:solidFill>
                  <a:srgbClr val="FF0000"/>
                </a:solidFill>
                <a:effectLst>
                  <a:outerShdw blurRad="38100" dist="38100" dir="2700000" algn="tl">
                    <a:srgbClr val="C0C0C0"/>
                  </a:outerShdw>
                </a:effectLst>
                <a:latin typeface="Arial" panose="020B0604020202020204" pitchFamily="34" charset="0"/>
              </a:endParaRPr>
            </a:p>
          </p:txBody>
        </p:sp>
        <p:sp>
          <p:nvSpPr>
            <p:cNvPr id="33" name="Oval 7"/>
            <p:cNvSpPr>
              <a:spLocks noChangeArrowheads="1"/>
            </p:cNvSpPr>
            <p:nvPr/>
          </p:nvSpPr>
          <p:spPr bwMode="auto">
            <a:xfrm>
              <a:off x="7409" y="4062"/>
              <a:ext cx="203" cy="228"/>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77896">
                                            <p:txEl>
                                              <p:pRg st="0" end="0"/>
                                            </p:txEl>
                                          </p:spTgt>
                                        </p:tgtEl>
                                        <p:attrNameLst>
                                          <p:attrName>style.visibility</p:attrName>
                                        </p:attrNameLst>
                                      </p:cBhvr>
                                      <p:to>
                                        <p:strVal val="visible"/>
                                      </p:to>
                                    </p:set>
                                    <p:anim calcmode="lin" valueType="num">
                                      <p:cBhvr additive="base">
                                        <p:cTn id="7" dur="500" fill="hold"/>
                                        <p:tgtEl>
                                          <p:spTgt spid="6778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789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77896">
                                            <p:txEl>
                                              <p:pRg st="1" end="1"/>
                                            </p:txEl>
                                          </p:spTgt>
                                        </p:tgtEl>
                                        <p:attrNameLst>
                                          <p:attrName>style.visibility</p:attrName>
                                        </p:attrNameLst>
                                      </p:cBhvr>
                                      <p:to>
                                        <p:strVal val="visible"/>
                                      </p:to>
                                    </p:set>
                                    <p:anim calcmode="lin" valueType="num">
                                      <p:cBhvr additive="base">
                                        <p:cTn id="11" dur="500" fill="hold"/>
                                        <p:tgtEl>
                                          <p:spTgt spid="67789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778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77895"/>
                                        </p:tgtEl>
                                        <p:attrNameLst>
                                          <p:attrName>style.visibility</p:attrName>
                                        </p:attrNameLst>
                                      </p:cBhvr>
                                      <p:to>
                                        <p:strVal val="visible"/>
                                      </p:to>
                                    </p:set>
                                    <p:anim calcmode="lin" valueType="num">
                                      <p:cBhvr additive="base">
                                        <p:cTn id="17" dur="500" fill="hold"/>
                                        <p:tgtEl>
                                          <p:spTgt spid="677895"/>
                                        </p:tgtEl>
                                        <p:attrNameLst>
                                          <p:attrName>ppt_x</p:attrName>
                                        </p:attrNameLst>
                                      </p:cBhvr>
                                      <p:tavLst>
                                        <p:tav tm="0">
                                          <p:val>
                                            <p:strVal val="#ppt_x"/>
                                          </p:val>
                                        </p:tav>
                                        <p:tav tm="100000">
                                          <p:val>
                                            <p:strVal val="#ppt_x"/>
                                          </p:val>
                                        </p:tav>
                                      </p:tavLst>
                                    </p:anim>
                                    <p:anim calcmode="lin" valueType="num">
                                      <p:cBhvr additive="base">
                                        <p:cTn id="18" dur="500" fill="hold"/>
                                        <p:tgtEl>
                                          <p:spTgt spid="6778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5"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4" name="Text Box 4"/>
          <p:cNvSpPr txBox="1">
            <a:spLocks noChangeArrowheads="1"/>
          </p:cNvSpPr>
          <p:nvPr/>
        </p:nvSpPr>
        <p:spPr bwMode="auto">
          <a:xfrm>
            <a:off x="101600" y="1143000"/>
            <a:ext cx="8895080" cy="119888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2860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b="1" dirty="0" smtClean="0">
                <a:solidFill>
                  <a:srgbClr val="CC0099"/>
                </a:solidFill>
                <a:latin typeface="+mn-ea"/>
                <a:ea typeface="+mn-ea"/>
              </a:rPr>
              <a:t>第二步：求解子问题</a:t>
            </a:r>
            <a:endParaRPr kumimoji="0" lang="zh-CN" altLang="en-US" b="1" dirty="0" smtClean="0">
              <a:solidFill>
                <a:srgbClr val="CC0099"/>
              </a:solidFill>
              <a:latin typeface="+mn-ea"/>
              <a:ea typeface="+mn-ea"/>
            </a:endParaRPr>
          </a:p>
          <a:p>
            <a:pPr lvl="0" eaLnBrk="1" hangingPunct="1">
              <a:buFontTx/>
              <a:buAutoNum type="arabicPeriod"/>
              <a:defRPr/>
            </a:pPr>
            <a:r>
              <a:rPr kumimoji="0" lang="zh-CN" altLang="en-US" b="1" dirty="0" smtClean="0">
                <a:solidFill>
                  <a:schemeClr val="tx1"/>
                </a:solidFill>
                <a:latin typeface="+mn-ea"/>
                <a:ea typeface="+mn-ea"/>
              </a:rPr>
              <a:t>递归地在</a:t>
            </a:r>
            <a:r>
              <a:rPr kumimoji="0" lang="en-US" altLang="zh-CN" b="1" i="1" dirty="0" smtClean="0">
                <a:solidFill>
                  <a:schemeClr val="tx1"/>
                </a:solidFill>
                <a:latin typeface="+mn-ea"/>
                <a:ea typeface="+mn-ea"/>
              </a:rPr>
              <a:t>S</a:t>
            </a:r>
            <a:r>
              <a:rPr kumimoji="0" lang="en-US" altLang="zh-CN" b="1" i="1" baseline="-25000" dirty="0" smtClean="0">
                <a:solidFill>
                  <a:schemeClr val="tx1"/>
                </a:solidFill>
                <a:latin typeface="+mn-ea"/>
                <a:ea typeface="+mn-ea"/>
              </a:rPr>
              <a:t>1</a:t>
            </a:r>
            <a:r>
              <a:rPr kumimoji="0" lang="zh-CN" altLang="en-US" b="1" i="1" dirty="0" smtClean="0">
                <a:solidFill>
                  <a:schemeClr val="tx1"/>
                </a:solidFill>
                <a:latin typeface="+mn-ea"/>
                <a:ea typeface="+mn-ea"/>
              </a:rPr>
              <a:t>、</a:t>
            </a:r>
            <a:r>
              <a:rPr kumimoji="0" lang="en-US" altLang="zh-CN" b="1" i="1" dirty="0" smtClean="0">
                <a:solidFill>
                  <a:schemeClr val="tx1"/>
                </a:solidFill>
                <a:latin typeface="+mn-ea"/>
                <a:ea typeface="+mn-ea"/>
              </a:rPr>
              <a:t>S</a:t>
            </a:r>
            <a:r>
              <a:rPr kumimoji="0" lang="en-US" altLang="zh-CN" b="1" i="1" baseline="-25000" dirty="0" smtClean="0">
                <a:solidFill>
                  <a:schemeClr val="tx1"/>
                </a:solidFill>
                <a:latin typeface="+mn-ea"/>
                <a:ea typeface="+mn-ea"/>
              </a:rPr>
              <a:t>2</a:t>
            </a:r>
            <a:r>
              <a:rPr kumimoji="0" lang="zh-CN" altLang="en-US" b="1" dirty="0" smtClean="0">
                <a:solidFill>
                  <a:schemeClr val="tx1"/>
                </a:solidFill>
                <a:latin typeface="+mn-ea"/>
                <a:ea typeface="+mn-ea"/>
              </a:rPr>
              <a:t>中找出最接近点对</a:t>
            </a:r>
            <a:r>
              <a:rPr kumimoji="0" lang="en-US" altLang="zh-CN" b="1" dirty="0" smtClean="0">
                <a:solidFill>
                  <a:schemeClr val="tx1"/>
                </a:solidFill>
                <a:latin typeface="+mn-ea"/>
                <a:ea typeface="+mn-ea"/>
              </a:rPr>
              <a:t>:(</a:t>
            </a:r>
            <a:r>
              <a:rPr kumimoji="0" lang="en-US" altLang="zh-CN" b="1" i="1" dirty="0" smtClean="0">
                <a:solidFill>
                  <a:schemeClr val="tx1"/>
                </a:solidFill>
                <a:latin typeface="+mn-ea"/>
                <a:ea typeface="+mn-ea"/>
              </a:rPr>
              <a:t>p</a:t>
            </a:r>
            <a:r>
              <a:rPr kumimoji="0" lang="en-US" altLang="zh-CN" b="1" i="1" baseline="-25000" dirty="0" smtClean="0">
                <a:solidFill>
                  <a:schemeClr val="tx1"/>
                </a:solidFill>
                <a:latin typeface="+mn-ea"/>
                <a:ea typeface="+mn-ea"/>
              </a:rPr>
              <a:t>1</a:t>
            </a:r>
            <a:r>
              <a:rPr kumimoji="0" lang="en-US" altLang="zh-CN" b="1" i="1" dirty="0" smtClean="0">
                <a:solidFill>
                  <a:schemeClr val="tx1"/>
                </a:solidFill>
                <a:latin typeface="+mn-ea"/>
                <a:ea typeface="+mn-ea"/>
              </a:rPr>
              <a:t>,p</a:t>
            </a:r>
            <a:r>
              <a:rPr kumimoji="0" lang="en-US" altLang="zh-CN" b="1" i="1" baseline="-25000" dirty="0" smtClean="0">
                <a:solidFill>
                  <a:schemeClr val="tx1"/>
                </a:solidFill>
                <a:latin typeface="+mn-ea"/>
                <a:ea typeface="+mn-ea"/>
              </a:rPr>
              <a:t>2</a:t>
            </a:r>
            <a:r>
              <a:rPr kumimoji="0" lang="en-US" altLang="zh-CN" b="1" dirty="0" smtClean="0">
                <a:solidFill>
                  <a:schemeClr val="tx1"/>
                </a:solidFill>
                <a:latin typeface="+mn-ea"/>
                <a:ea typeface="+mn-ea"/>
              </a:rPr>
              <a:t>)</a:t>
            </a:r>
            <a:r>
              <a:rPr kumimoji="0" lang="en-US" altLang="zh-CN" b="1" dirty="0" smtClean="0">
                <a:solidFill>
                  <a:schemeClr val="tx1"/>
                </a:solidFill>
                <a:latin typeface="+mn-ea"/>
                <a:ea typeface="+mn-ea"/>
                <a:sym typeface="Symbol" panose="05050102010706020507" pitchFamily="18" charset="2"/>
              </a:rPr>
              <a:t></a:t>
            </a:r>
            <a:r>
              <a:rPr kumimoji="0" lang="en-US" altLang="zh-CN" b="1" i="1" dirty="0" smtClean="0">
                <a:solidFill>
                  <a:schemeClr val="tx1"/>
                </a:solidFill>
                <a:latin typeface="+mn-ea"/>
                <a:ea typeface="+mn-ea"/>
              </a:rPr>
              <a:t>S</a:t>
            </a:r>
            <a:r>
              <a:rPr kumimoji="0" lang="en-US" altLang="zh-CN" b="1" i="1" baseline="-25000" dirty="0" smtClean="0">
                <a:solidFill>
                  <a:schemeClr val="tx1"/>
                </a:solidFill>
                <a:latin typeface="+mn-ea"/>
                <a:ea typeface="+mn-ea"/>
              </a:rPr>
              <a:t>1 </a:t>
            </a:r>
            <a:r>
              <a:rPr kumimoji="0" lang="en-US" altLang="zh-CN" b="1" i="1" dirty="0" smtClean="0">
                <a:solidFill>
                  <a:schemeClr val="tx1"/>
                </a:solidFill>
                <a:latin typeface="+mn-ea"/>
                <a:ea typeface="+mn-ea"/>
              </a:rPr>
              <a:t>,</a:t>
            </a:r>
            <a:r>
              <a:rPr kumimoji="0" lang="en-US" altLang="zh-CN" b="1" dirty="0" smtClean="0">
                <a:solidFill>
                  <a:schemeClr val="tx1"/>
                </a:solidFill>
                <a:latin typeface="+mn-ea"/>
                <a:ea typeface="+mn-ea"/>
              </a:rPr>
              <a:t>(</a:t>
            </a:r>
            <a:r>
              <a:rPr kumimoji="0" lang="en-US" altLang="zh-CN" b="1" i="1" dirty="0" smtClean="0">
                <a:solidFill>
                  <a:schemeClr val="tx1"/>
                </a:solidFill>
                <a:latin typeface="+mn-ea"/>
                <a:ea typeface="+mn-ea"/>
              </a:rPr>
              <a:t>q</a:t>
            </a:r>
            <a:r>
              <a:rPr kumimoji="0" lang="en-US" altLang="zh-CN" b="1" i="1" baseline="-25000" dirty="0" smtClean="0">
                <a:solidFill>
                  <a:schemeClr val="tx1"/>
                </a:solidFill>
                <a:latin typeface="+mn-ea"/>
                <a:ea typeface="+mn-ea"/>
              </a:rPr>
              <a:t>1</a:t>
            </a:r>
            <a:r>
              <a:rPr kumimoji="0" lang="en-US" altLang="zh-CN" b="1" i="1" dirty="0" smtClean="0">
                <a:solidFill>
                  <a:schemeClr val="tx1"/>
                </a:solidFill>
                <a:latin typeface="+mn-ea"/>
                <a:ea typeface="+mn-ea"/>
              </a:rPr>
              <a:t>,q</a:t>
            </a:r>
            <a:r>
              <a:rPr kumimoji="0" lang="en-US" altLang="zh-CN" b="1" i="1" baseline="-25000" dirty="0" smtClean="0">
                <a:solidFill>
                  <a:schemeClr val="tx1"/>
                </a:solidFill>
                <a:latin typeface="+mn-ea"/>
                <a:ea typeface="+mn-ea"/>
              </a:rPr>
              <a:t>2</a:t>
            </a:r>
            <a:r>
              <a:rPr kumimoji="0" lang="en-US" altLang="zh-CN" b="1" dirty="0" smtClean="0">
                <a:solidFill>
                  <a:schemeClr val="tx1"/>
                </a:solidFill>
                <a:latin typeface="+mn-ea"/>
                <a:ea typeface="+mn-ea"/>
              </a:rPr>
              <a:t>)</a:t>
            </a:r>
            <a:r>
              <a:rPr kumimoji="0" lang="en-US" altLang="zh-CN" b="1" dirty="0" smtClean="0">
                <a:solidFill>
                  <a:schemeClr val="tx1"/>
                </a:solidFill>
                <a:latin typeface="+mn-ea"/>
                <a:ea typeface="+mn-ea"/>
                <a:sym typeface="Symbol" panose="05050102010706020507" pitchFamily="18" charset="2"/>
              </a:rPr>
              <a:t></a:t>
            </a:r>
            <a:r>
              <a:rPr kumimoji="0" lang="en-US" altLang="zh-CN" b="1" i="1" dirty="0" smtClean="0">
                <a:solidFill>
                  <a:schemeClr val="tx1"/>
                </a:solidFill>
                <a:latin typeface="+mn-ea"/>
                <a:ea typeface="+mn-ea"/>
              </a:rPr>
              <a:t>S</a:t>
            </a:r>
            <a:r>
              <a:rPr kumimoji="0" lang="en-US" altLang="zh-CN" b="1" i="1" baseline="-25000" dirty="0" smtClean="0">
                <a:solidFill>
                  <a:schemeClr val="tx1"/>
                </a:solidFill>
                <a:latin typeface="+mn-ea"/>
                <a:ea typeface="+mn-ea"/>
              </a:rPr>
              <a:t>2</a:t>
            </a:r>
            <a:endParaRPr kumimoji="0" lang="en-US" altLang="zh-CN" b="1" i="1" baseline="-25000" dirty="0" smtClean="0">
              <a:solidFill>
                <a:schemeClr val="tx1"/>
              </a:solidFill>
              <a:latin typeface="+mn-ea"/>
              <a:ea typeface="+mn-ea"/>
            </a:endParaRPr>
          </a:p>
          <a:p>
            <a:pPr lvl="0" eaLnBrk="1" hangingPunct="1">
              <a:defRPr/>
            </a:pPr>
            <a:r>
              <a:rPr kumimoji="0" lang="en-US" altLang="zh-CN" b="1" dirty="0" smtClean="0">
                <a:solidFill>
                  <a:schemeClr val="tx1"/>
                </a:solidFill>
                <a:latin typeface="+mn-ea"/>
                <a:ea typeface="+mn-ea"/>
              </a:rPr>
              <a:t>2.  d=min{</a:t>
            </a:r>
            <a:r>
              <a:rPr kumimoji="0" lang="en-US" altLang="zh-CN" b="1" i="1" dirty="0" smtClean="0">
                <a:solidFill>
                  <a:schemeClr val="tx1"/>
                </a:solidFill>
                <a:latin typeface="+mn-ea"/>
                <a:ea typeface="+mn-ea"/>
              </a:rPr>
              <a:t>Dis</a:t>
            </a:r>
            <a:r>
              <a:rPr kumimoji="0" lang="en-US" altLang="zh-CN" b="1" dirty="0" smtClean="0">
                <a:solidFill>
                  <a:schemeClr val="tx1"/>
                </a:solidFill>
                <a:latin typeface="+mn-ea"/>
                <a:ea typeface="+mn-ea"/>
              </a:rPr>
              <a:t>(</a:t>
            </a:r>
            <a:r>
              <a:rPr kumimoji="0" lang="en-US" altLang="zh-CN" b="1" i="1" dirty="0" smtClean="0">
                <a:solidFill>
                  <a:schemeClr val="tx1"/>
                </a:solidFill>
                <a:latin typeface="+mn-ea"/>
                <a:ea typeface="+mn-ea"/>
              </a:rPr>
              <a:t>p</a:t>
            </a:r>
            <a:r>
              <a:rPr kumimoji="0" lang="en-US" altLang="zh-CN" b="1" i="1" baseline="-25000" dirty="0" smtClean="0">
                <a:solidFill>
                  <a:schemeClr val="tx1"/>
                </a:solidFill>
                <a:latin typeface="+mn-ea"/>
                <a:ea typeface="+mn-ea"/>
              </a:rPr>
              <a:t>1</a:t>
            </a:r>
            <a:r>
              <a:rPr kumimoji="0" lang="en-US" altLang="zh-CN" b="1" i="1" dirty="0" smtClean="0">
                <a:solidFill>
                  <a:schemeClr val="tx1"/>
                </a:solidFill>
                <a:latin typeface="+mn-ea"/>
                <a:ea typeface="+mn-ea"/>
              </a:rPr>
              <a:t>, p</a:t>
            </a:r>
            <a:r>
              <a:rPr kumimoji="0" lang="en-US" altLang="zh-CN" b="1" i="1" baseline="-25000" dirty="0" smtClean="0">
                <a:solidFill>
                  <a:schemeClr val="tx1"/>
                </a:solidFill>
                <a:latin typeface="+mn-ea"/>
                <a:ea typeface="+mn-ea"/>
              </a:rPr>
              <a:t>2</a:t>
            </a:r>
            <a:r>
              <a:rPr kumimoji="0" lang="en-US" altLang="zh-CN" b="1" dirty="0" smtClean="0">
                <a:solidFill>
                  <a:schemeClr val="tx1"/>
                </a:solidFill>
                <a:latin typeface="+mn-ea"/>
                <a:ea typeface="+mn-ea"/>
              </a:rPr>
              <a:t>),</a:t>
            </a:r>
            <a:r>
              <a:rPr kumimoji="0" lang="en-US" altLang="zh-CN" b="1" i="1" dirty="0" smtClean="0">
                <a:solidFill>
                  <a:schemeClr val="tx1"/>
                </a:solidFill>
                <a:latin typeface="+mn-ea"/>
                <a:ea typeface="+mn-ea"/>
              </a:rPr>
              <a:t>Dis</a:t>
            </a:r>
            <a:r>
              <a:rPr kumimoji="0" lang="en-US" altLang="zh-CN" b="1" dirty="0" smtClean="0">
                <a:solidFill>
                  <a:schemeClr val="tx1"/>
                </a:solidFill>
                <a:latin typeface="+mn-ea"/>
                <a:ea typeface="+mn-ea"/>
              </a:rPr>
              <a:t>(</a:t>
            </a:r>
            <a:r>
              <a:rPr kumimoji="0" lang="en-US" altLang="zh-CN" b="1" i="1" dirty="0" smtClean="0">
                <a:solidFill>
                  <a:schemeClr val="tx1"/>
                </a:solidFill>
                <a:latin typeface="+mn-ea"/>
                <a:ea typeface="+mn-ea"/>
              </a:rPr>
              <a:t>q</a:t>
            </a:r>
            <a:r>
              <a:rPr kumimoji="0" lang="en-US" altLang="zh-CN" b="1" i="1" baseline="-25000" dirty="0" smtClean="0">
                <a:solidFill>
                  <a:schemeClr val="tx1"/>
                </a:solidFill>
                <a:latin typeface="+mn-ea"/>
                <a:ea typeface="+mn-ea"/>
              </a:rPr>
              <a:t>1</a:t>
            </a:r>
            <a:r>
              <a:rPr kumimoji="0" lang="en-US" altLang="zh-CN" b="1" dirty="0" smtClean="0">
                <a:solidFill>
                  <a:schemeClr val="tx1"/>
                </a:solidFill>
                <a:latin typeface="+mn-ea"/>
                <a:ea typeface="+mn-ea"/>
              </a:rPr>
              <a:t>, </a:t>
            </a:r>
            <a:r>
              <a:rPr kumimoji="0" lang="en-US" altLang="zh-CN" b="1" i="1" dirty="0" smtClean="0">
                <a:solidFill>
                  <a:schemeClr val="tx1"/>
                </a:solidFill>
                <a:latin typeface="+mn-ea"/>
                <a:ea typeface="+mn-ea"/>
              </a:rPr>
              <a:t>q</a:t>
            </a:r>
            <a:r>
              <a:rPr kumimoji="0" lang="en-US" altLang="zh-CN" b="1" i="1" baseline="-25000" dirty="0" smtClean="0">
                <a:solidFill>
                  <a:schemeClr val="tx1"/>
                </a:solidFill>
                <a:latin typeface="+mn-ea"/>
                <a:ea typeface="+mn-ea"/>
              </a:rPr>
              <a:t>2</a:t>
            </a:r>
            <a:r>
              <a:rPr kumimoji="0" lang="en-US" altLang="zh-CN" b="1" dirty="0" smtClean="0">
                <a:solidFill>
                  <a:schemeClr val="tx1"/>
                </a:solidFill>
                <a:latin typeface="+mn-ea"/>
                <a:ea typeface="+mn-ea"/>
              </a:rPr>
              <a:t>)};</a:t>
            </a:r>
            <a:endParaRPr kumimoji="0" lang="en-US" altLang="zh-CN" b="1" dirty="0" smtClean="0">
              <a:solidFill>
                <a:schemeClr val="tx1"/>
              </a:solidFill>
              <a:latin typeface="+mn-ea"/>
              <a:ea typeface="+mn-ea"/>
              <a:sym typeface="Symbol" panose="05050102010706020507" pitchFamily="18" charset="2"/>
            </a:endParaRPr>
          </a:p>
        </p:txBody>
      </p:sp>
      <p:sp>
        <p:nvSpPr>
          <p:cNvPr id="32" name="Text Box 4"/>
          <p:cNvSpPr txBox="1">
            <a:spLocks noChangeArrowheads="1"/>
          </p:cNvSpPr>
          <p:nvPr/>
        </p:nvSpPr>
        <p:spPr bwMode="auto">
          <a:xfrm>
            <a:off x="2640331" y="191770"/>
            <a:ext cx="3903662" cy="64516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kumimoji="1" lang="zh-CN" altLang="en-US" sz="3600" b="1" dirty="0">
                <a:solidFill>
                  <a:schemeClr val="bg1"/>
                </a:solidFill>
                <a:effectLst/>
                <a:latin typeface="黑体" panose="02010609060101010101" pitchFamily="49" charset="-122"/>
                <a:ea typeface="黑体" panose="02010609060101010101" pitchFamily="49" charset="-122"/>
              </a:rPr>
              <a:t>二维空间算法</a:t>
            </a:r>
            <a:endParaRPr kumimoji="1" lang="zh-CN" altLang="en-US" sz="3600" b="1" dirty="0">
              <a:solidFill>
                <a:schemeClr val="bg1"/>
              </a:solidFill>
              <a:effectLst/>
              <a:latin typeface="黑体" panose="02010609060101010101" pitchFamily="49" charset="-122"/>
              <a:ea typeface="黑体" panose="02010609060101010101" pitchFamily="49" charset="-122"/>
            </a:endParaRPr>
          </a:p>
        </p:txBody>
      </p:sp>
      <p:grpSp>
        <p:nvGrpSpPr>
          <p:cNvPr id="79874" name="Group 2"/>
          <p:cNvGrpSpPr/>
          <p:nvPr/>
        </p:nvGrpSpPr>
        <p:grpSpPr bwMode="auto">
          <a:xfrm>
            <a:off x="1549400" y="4094480"/>
            <a:ext cx="5211445" cy="2299335"/>
            <a:chOff x="3151" y="1854"/>
            <a:chExt cx="4131" cy="3090"/>
          </a:xfrm>
        </p:grpSpPr>
        <p:sp>
          <p:nvSpPr>
            <p:cNvPr id="79875" name="Line 3"/>
            <p:cNvSpPr>
              <a:spLocks noChangeShapeType="1"/>
            </p:cNvSpPr>
            <p:nvPr/>
          </p:nvSpPr>
          <p:spPr bwMode="auto">
            <a:xfrm>
              <a:off x="5226" y="2265"/>
              <a:ext cx="0" cy="228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p>
              <a:endParaRPr lang="zh-CN" altLang="en-US"/>
            </a:p>
          </p:txBody>
        </p:sp>
        <p:sp>
          <p:nvSpPr>
            <p:cNvPr id="79876" name="Text Box 4"/>
            <p:cNvSpPr txBox="1">
              <a:spLocks noChangeArrowheads="1"/>
            </p:cNvSpPr>
            <p:nvPr/>
          </p:nvSpPr>
          <p:spPr bwMode="auto">
            <a:xfrm>
              <a:off x="5086" y="1926"/>
              <a:ext cx="51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eaLnBrk="0" hangingPunct="0">
                <a:lnSpc>
                  <a:spcPct val="80000"/>
                </a:lnSpc>
              </a:pPr>
              <a:r>
                <a:rPr lang="en-US" altLang="zh-CN" sz="2400" b="1" i="1">
                  <a:solidFill>
                    <a:schemeClr val="tx1"/>
                  </a:solidFill>
                  <a:latin typeface="Times New Roman" panose="02020603050405020304" pitchFamily="18" charset="0"/>
                  <a:ea typeface="宋体" panose="02010600030101010101" pitchFamily="2" charset="-122"/>
                </a:rPr>
                <a:t>x</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m</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79877" name="Line 5"/>
            <p:cNvSpPr>
              <a:spLocks noChangeShapeType="1"/>
            </p:cNvSpPr>
            <p:nvPr/>
          </p:nvSpPr>
          <p:spPr bwMode="auto">
            <a:xfrm>
              <a:off x="4420" y="4563"/>
              <a:ext cx="790" cy="0"/>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p>
              <a:endParaRPr lang="zh-CN" altLang="en-US"/>
            </a:p>
          </p:txBody>
        </p:sp>
        <p:sp>
          <p:nvSpPr>
            <p:cNvPr id="79878" name="Text Box 6"/>
            <p:cNvSpPr txBox="1">
              <a:spLocks noChangeArrowheads="1"/>
            </p:cNvSpPr>
            <p:nvPr/>
          </p:nvSpPr>
          <p:spPr bwMode="auto">
            <a:xfrm>
              <a:off x="4716" y="4233"/>
              <a:ext cx="2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eaLnBrk="0" hangingPunct="0"/>
              <a:r>
                <a:rPr lang="en-US" altLang="zh-CN" sz="2400" b="1" i="1">
                  <a:solidFill>
                    <a:schemeClr val="tx1"/>
                  </a:solidFill>
                  <a:latin typeface="Times New Roman" panose="02020603050405020304" pitchFamily="18" charset="0"/>
                  <a:ea typeface="宋体" panose="02010600030101010101" pitchFamily="2" charset="-122"/>
                </a:rPr>
                <a:t>d</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79879" name="Line 7"/>
            <p:cNvSpPr>
              <a:spLocks noChangeShapeType="1"/>
            </p:cNvSpPr>
            <p:nvPr/>
          </p:nvSpPr>
          <p:spPr bwMode="auto">
            <a:xfrm>
              <a:off x="5240" y="4561"/>
              <a:ext cx="790" cy="0"/>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p>
              <a:endParaRPr lang="zh-CN" altLang="en-US"/>
            </a:p>
          </p:txBody>
        </p:sp>
        <p:sp>
          <p:nvSpPr>
            <p:cNvPr id="79880" name="Text Box 8"/>
            <p:cNvSpPr txBox="1">
              <a:spLocks noChangeArrowheads="1"/>
            </p:cNvSpPr>
            <p:nvPr/>
          </p:nvSpPr>
          <p:spPr bwMode="auto">
            <a:xfrm>
              <a:off x="5536" y="4231"/>
              <a:ext cx="2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eaLnBrk="0" hangingPunct="0"/>
              <a:r>
                <a:rPr lang="en-US" altLang="zh-CN" sz="2400" b="1" i="1">
                  <a:solidFill>
                    <a:schemeClr val="tx1"/>
                  </a:solidFill>
                  <a:latin typeface="Times New Roman" panose="02020603050405020304" pitchFamily="18" charset="0"/>
                  <a:ea typeface="宋体" panose="02010600030101010101" pitchFamily="2" charset="-122"/>
                </a:rPr>
                <a:t>d</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79881" name="Line 9"/>
            <p:cNvSpPr>
              <a:spLocks noChangeShapeType="1"/>
            </p:cNvSpPr>
            <p:nvPr/>
          </p:nvSpPr>
          <p:spPr bwMode="auto">
            <a:xfrm>
              <a:off x="4436" y="2283"/>
              <a:ext cx="0" cy="228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p>
              <a:endParaRPr lang="zh-CN" altLang="en-US"/>
            </a:p>
          </p:txBody>
        </p:sp>
        <p:sp>
          <p:nvSpPr>
            <p:cNvPr id="79882" name="Line 10"/>
            <p:cNvSpPr>
              <a:spLocks noChangeShapeType="1"/>
            </p:cNvSpPr>
            <p:nvPr/>
          </p:nvSpPr>
          <p:spPr bwMode="auto">
            <a:xfrm>
              <a:off x="6036" y="2265"/>
              <a:ext cx="0" cy="228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p>
              <a:endParaRPr lang="zh-CN" altLang="en-US"/>
            </a:p>
          </p:txBody>
        </p:sp>
        <p:sp>
          <p:nvSpPr>
            <p:cNvPr id="79883" name="Oval 11"/>
            <p:cNvSpPr>
              <a:spLocks noChangeArrowheads="1"/>
            </p:cNvSpPr>
            <p:nvPr/>
          </p:nvSpPr>
          <p:spPr bwMode="auto">
            <a:xfrm>
              <a:off x="6376" y="3594"/>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79884" name="Oval 12"/>
            <p:cNvSpPr>
              <a:spLocks noChangeArrowheads="1"/>
            </p:cNvSpPr>
            <p:nvPr/>
          </p:nvSpPr>
          <p:spPr bwMode="auto">
            <a:xfrm>
              <a:off x="6906" y="3426"/>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79885" name="Oval 13"/>
            <p:cNvSpPr>
              <a:spLocks noChangeArrowheads="1"/>
            </p:cNvSpPr>
            <p:nvPr/>
          </p:nvSpPr>
          <p:spPr bwMode="auto">
            <a:xfrm>
              <a:off x="5816" y="2835"/>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79886" name="Oval 14"/>
            <p:cNvSpPr>
              <a:spLocks noChangeArrowheads="1"/>
            </p:cNvSpPr>
            <p:nvPr/>
          </p:nvSpPr>
          <p:spPr bwMode="auto">
            <a:xfrm>
              <a:off x="7136" y="2715"/>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79887" name="Oval 15"/>
            <p:cNvSpPr>
              <a:spLocks noChangeArrowheads="1"/>
            </p:cNvSpPr>
            <p:nvPr/>
          </p:nvSpPr>
          <p:spPr bwMode="auto">
            <a:xfrm>
              <a:off x="5306" y="3105"/>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79888" name="Oval 16"/>
            <p:cNvSpPr>
              <a:spLocks noChangeArrowheads="1"/>
            </p:cNvSpPr>
            <p:nvPr/>
          </p:nvSpPr>
          <p:spPr bwMode="auto">
            <a:xfrm>
              <a:off x="5476" y="3735"/>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79889" name="Oval 17"/>
            <p:cNvSpPr>
              <a:spLocks noChangeArrowheads="1"/>
            </p:cNvSpPr>
            <p:nvPr/>
          </p:nvSpPr>
          <p:spPr bwMode="auto">
            <a:xfrm>
              <a:off x="4856" y="2754"/>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79890" name="Oval 18"/>
            <p:cNvSpPr>
              <a:spLocks noChangeArrowheads="1"/>
            </p:cNvSpPr>
            <p:nvPr/>
          </p:nvSpPr>
          <p:spPr bwMode="auto">
            <a:xfrm>
              <a:off x="4196" y="3774"/>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79891" name="Oval 19"/>
            <p:cNvSpPr>
              <a:spLocks noChangeArrowheads="1"/>
            </p:cNvSpPr>
            <p:nvPr/>
          </p:nvSpPr>
          <p:spPr bwMode="auto">
            <a:xfrm>
              <a:off x="4556" y="3306"/>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79892" name="Oval 20"/>
            <p:cNvSpPr>
              <a:spLocks noChangeArrowheads="1"/>
            </p:cNvSpPr>
            <p:nvPr/>
          </p:nvSpPr>
          <p:spPr bwMode="auto">
            <a:xfrm>
              <a:off x="4176" y="2904"/>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79893" name="Oval 21"/>
            <p:cNvSpPr>
              <a:spLocks noChangeArrowheads="1"/>
            </p:cNvSpPr>
            <p:nvPr/>
          </p:nvSpPr>
          <p:spPr bwMode="auto">
            <a:xfrm>
              <a:off x="3486" y="2907"/>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79894" name="Oval 22"/>
            <p:cNvSpPr>
              <a:spLocks noChangeArrowheads="1"/>
            </p:cNvSpPr>
            <p:nvPr/>
          </p:nvSpPr>
          <p:spPr bwMode="auto">
            <a:xfrm>
              <a:off x="3626" y="3612"/>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79895" name="Oval 23"/>
            <p:cNvSpPr>
              <a:spLocks noChangeArrowheads="1"/>
            </p:cNvSpPr>
            <p:nvPr/>
          </p:nvSpPr>
          <p:spPr bwMode="auto">
            <a:xfrm>
              <a:off x="6516" y="2784"/>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79896" name="Line 24"/>
            <p:cNvSpPr>
              <a:spLocks noChangeShapeType="1"/>
            </p:cNvSpPr>
            <p:nvPr/>
          </p:nvSpPr>
          <p:spPr bwMode="auto">
            <a:xfrm flipV="1">
              <a:off x="6436" y="3462"/>
              <a:ext cx="510" cy="1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p>
              <a:endParaRPr lang="zh-CN" altLang="en-US"/>
            </a:p>
          </p:txBody>
        </p:sp>
        <p:sp>
          <p:nvSpPr>
            <p:cNvPr id="79897" name="Text Box 25"/>
            <p:cNvSpPr txBox="1">
              <a:spLocks noChangeArrowheads="1"/>
            </p:cNvSpPr>
            <p:nvPr/>
          </p:nvSpPr>
          <p:spPr bwMode="auto">
            <a:xfrm>
              <a:off x="6586" y="3624"/>
              <a:ext cx="21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eaLnBrk="0" hangingPunct="0">
                <a:lnSpc>
                  <a:spcPct val="80000"/>
                </a:lnSpc>
              </a:pPr>
              <a:r>
                <a:rPr lang="en-US" altLang="zh-CN" sz="2400" b="1" i="1">
                  <a:solidFill>
                    <a:schemeClr val="tx1"/>
                  </a:solidFill>
                  <a:latin typeface="Times New Roman" panose="02020603050405020304" pitchFamily="18" charset="0"/>
                  <a:ea typeface="宋体" panose="02010600030101010101" pitchFamily="2" charset="-122"/>
                </a:rPr>
                <a:t>d</a:t>
              </a:r>
              <a:r>
                <a:rPr lang="en-US" altLang="zh-CN" sz="2400" b="1" baseline="-25000">
                  <a:solidFill>
                    <a:schemeClr val="tx1"/>
                  </a:solidFill>
                  <a:latin typeface="Times New Roman" panose="02020603050405020304" pitchFamily="18" charset="0"/>
                  <a:ea typeface="宋体" panose="02010600030101010101" pitchFamily="2" charset="-122"/>
                </a:rPr>
                <a:t>2</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79898" name="Line 26"/>
            <p:cNvSpPr>
              <a:spLocks noChangeShapeType="1"/>
            </p:cNvSpPr>
            <p:nvPr/>
          </p:nvSpPr>
          <p:spPr bwMode="auto">
            <a:xfrm>
              <a:off x="4216" y="2955"/>
              <a:ext cx="360" cy="3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p>
              <a:endParaRPr lang="zh-CN" altLang="en-US"/>
            </a:p>
          </p:txBody>
        </p:sp>
        <p:sp>
          <p:nvSpPr>
            <p:cNvPr id="79899" name="Text Box 27"/>
            <p:cNvSpPr txBox="1">
              <a:spLocks noChangeArrowheads="1"/>
            </p:cNvSpPr>
            <p:nvPr/>
          </p:nvSpPr>
          <p:spPr bwMode="auto">
            <a:xfrm>
              <a:off x="4156" y="3123"/>
              <a:ext cx="21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eaLnBrk="0" hangingPunct="0">
                <a:lnSpc>
                  <a:spcPct val="80000"/>
                </a:lnSpc>
              </a:pPr>
              <a:r>
                <a:rPr lang="en-US" altLang="zh-CN" sz="2400" b="1" i="1">
                  <a:solidFill>
                    <a:schemeClr val="tx1"/>
                  </a:solidFill>
                  <a:latin typeface="Times New Roman" panose="02020603050405020304" pitchFamily="18" charset="0"/>
                  <a:ea typeface="宋体" panose="02010600030101010101" pitchFamily="2" charset="-122"/>
                </a:rPr>
                <a:t>d</a:t>
              </a:r>
              <a:r>
                <a:rPr lang="en-US" altLang="zh-CN" sz="2400" b="1" baseline="-25000">
                  <a:solidFill>
                    <a:schemeClr val="tx1"/>
                  </a:solidFill>
                  <a:latin typeface="Times New Roman" panose="02020603050405020304" pitchFamily="18" charset="0"/>
                  <a:ea typeface="宋体" panose="02010600030101010101" pitchFamily="2" charset="-122"/>
                </a:rPr>
                <a:t>1</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79900" name="AutoShape 28"/>
            <p:cNvSpPr/>
            <p:nvPr/>
          </p:nvSpPr>
          <p:spPr bwMode="auto">
            <a:xfrm rot="5400000">
              <a:off x="4041" y="1200"/>
              <a:ext cx="180" cy="1961"/>
            </a:xfrm>
            <a:prstGeom prst="leftBrace">
              <a:avLst>
                <a:gd name="adj1" fmla="val 90787"/>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p>
              <a:endParaRPr lang="zh-CN" altLang="en-US"/>
            </a:p>
          </p:txBody>
        </p:sp>
        <p:sp>
          <p:nvSpPr>
            <p:cNvPr id="79901" name="AutoShape 29"/>
            <p:cNvSpPr/>
            <p:nvPr/>
          </p:nvSpPr>
          <p:spPr bwMode="auto">
            <a:xfrm rot="5400000">
              <a:off x="6211" y="1197"/>
              <a:ext cx="180" cy="1961"/>
            </a:xfrm>
            <a:prstGeom prst="leftBrace">
              <a:avLst>
                <a:gd name="adj1" fmla="val 90787"/>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p>
              <a:endParaRPr lang="zh-CN" altLang="en-US"/>
            </a:p>
          </p:txBody>
        </p:sp>
        <p:sp>
          <p:nvSpPr>
            <p:cNvPr id="79902" name="Text Box 30"/>
            <p:cNvSpPr txBox="1">
              <a:spLocks noChangeArrowheads="1"/>
            </p:cNvSpPr>
            <p:nvPr/>
          </p:nvSpPr>
          <p:spPr bwMode="auto">
            <a:xfrm>
              <a:off x="4016" y="1854"/>
              <a:ext cx="23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eaLnBrk="0" hangingPunct="0">
                <a:lnSpc>
                  <a:spcPct val="80000"/>
                </a:lnSpc>
              </a:pPr>
              <a:r>
                <a:rPr lang="en-US" altLang="zh-CN" sz="2400" b="1" i="1">
                  <a:solidFill>
                    <a:schemeClr val="tx1"/>
                  </a:solidFill>
                  <a:latin typeface="Times New Roman" panose="02020603050405020304" pitchFamily="18" charset="0"/>
                  <a:ea typeface="宋体" panose="02010600030101010101" pitchFamily="2" charset="-122"/>
                </a:rPr>
                <a:t>S</a:t>
              </a:r>
              <a:r>
                <a:rPr lang="en-US" altLang="zh-CN" sz="2400" b="1" baseline="-25000">
                  <a:solidFill>
                    <a:schemeClr val="tx1"/>
                  </a:solidFill>
                  <a:latin typeface="Times New Roman" panose="02020603050405020304" pitchFamily="18" charset="0"/>
                  <a:ea typeface="宋体" panose="02010600030101010101" pitchFamily="2" charset="-122"/>
                </a:rPr>
                <a:t>1</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79903" name="Text Box 31"/>
            <p:cNvSpPr txBox="1">
              <a:spLocks noChangeArrowheads="1"/>
            </p:cNvSpPr>
            <p:nvPr/>
          </p:nvSpPr>
          <p:spPr bwMode="auto">
            <a:xfrm>
              <a:off x="6186" y="1866"/>
              <a:ext cx="23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eaLnBrk="0" hangingPunct="0">
                <a:lnSpc>
                  <a:spcPct val="80000"/>
                </a:lnSpc>
              </a:pPr>
              <a:r>
                <a:rPr lang="en-US" altLang="zh-CN" sz="2400" b="1" i="1">
                  <a:solidFill>
                    <a:schemeClr val="tx1"/>
                  </a:solidFill>
                  <a:latin typeface="Times New Roman" panose="02020603050405020304" pitchFamily="18" charset="0"/>
                  <a:ea typeface="宋体" panose="02010600030101010101" pitchFamily="2" charset="-122"/>
                </a:rPr>
                <a:t>S</a:t>
              </a:r>
              <a:r>
                <a:rPr lang="en-US" altLang="zh-CN" sz="2400" b="1" baseline="-25000">
                  <a:solidFill>
                    <a:schemeClr val="tx1"/>
                  </a:solidFill>
                  <a:latin typeface="Times New Roman" panose="02020603050405020304" pitchFamily="18" charset="0"/>
                  <a:ea typeface="宋体" panose="02010600030101010101" pitchFamily="2" charset="-122"/>
                </a:rPr>
                <a:t>2</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79904" name="Oval 32"/>
            <p:cNvSpPr>
              <a:spLocks noChangeArrowheads="1"/>
            </p:cNvSpPr>
            <p:nvPr/>
          </p:nvSpPr>
          <p:spPr bwMode="auto">
            <a:xfrm>
              <a:off x="5046" y="3633"/>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p>
              <a:endParaRPr lang="zh-CN" altLang="en-US"/>
            </a:p>
          </p:txBody>
        </p:sp>
        <p:sp>
          <p:nvSpPr>
            <p:cNvPr id="79905" name="Line 33"/>
            <p:cNvSpPr>
              <a:spLocks noChangeShapeType="1"/>
            </p:cNvSpPr>
            <p:nvPr/>
          </p:nvSpPr>
          <p:spPr bwMode="auto">
            <a:xfrm>
              <a:off x="5106" y="3675"/>
              <a:ext cx="390" cy="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p>
              <a:endParaRPr lang="zh-CN" altLang="en-US"/>
            </a:p>
          </p:txBody>
        </p:sp>
        <p:sp>
          <p:nvSpPr>
            <p:cNvPr id="79906" name="Text Box 34"/>
            <p:cNvSpPr txBox="1">
              <a:spLocks noChangeArrowheads="1"/>
            </p:cNvSpPr>
            <p:nvPr/>
          </p:nvSpPr>
          <p:spPr bwMode="auto">
            <a:xfrm>
              <a:off x="4956" y="3414"/>
              <a:ext cx="12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eaLnBrk="0" hangingPunct="0">
                <a:lnSpc>
                  <a:spcPct val="80000"/>
                </a:lnSpc>
              </a:pPr>
              <a:r>
                <a:rPr lang="en-US" altLang="zh-CN" sz="2400" b="1" i="1">
                  <a:solidFill>
                    <a:schemeClr val="tx1"/>
                  </a:solidFill>
                  <a:latin typeface="Times New Roman" panose="02020603050405020304" pitchFamily="18" charset="0"/>
                  <a:ea typeface="宋体" panose="02010600030101010101" pitchFamily="2" charset="-122"/>
                </a:rPr>
                <a:t>p</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79907" name="Text Box 35"/>
            <p:cNvSpPr txBox="1">
              <a:spLocks noChangeArrowheads="1"/>
            </p:cNvSpPr>
            <p:nvPr/>
          </p:nvSpPr>
          <p:spPr bwMode="auto">
            <a:xfrm>
              <a:off x="5506" y="3495"/>
              <a:ext cx="19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eaLnBrk="0" hangingPunct="0">
                <a:lnSpc>
                  <a:spcPct val="80000"/>
                </a:lnSpc>
              </a:pPr>
              <a:r>
                <a:rPr lang="en-US" altLang="zh-CN" sz="2400" b="1" i="1">
                  <a:solidFill>
                    <a:schemeClr val="tx1"/>
                  </a:solidFill>
                  <a:latin typeface="Times New Roman" panose="02020603050405020304" pitchFamily="18" charset="0"/>
                  <a:ea typeface="宋体" panose="02010600030101010101" pitchFamily="2" charset="-122"/>
                </a:rPr>
                <a:t>q</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79909" name="AutoShape 37"/>
            <p:cNvSpPr/>
            <p:nvPr/>
          </p:nvSpPr>
          <p:spPr bwMode="auto">
            <a:xfrm rot="16200000">
              <a:off x="4760" y="4281"/>
              <a:ext cx="111" cy="760"/>
            </a:xfrm>
            <a:prstGeom prst="leftBrace">
              <a:avLst>
                <a:gd name="adj1" fmla="val 57057"/>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p>
              <a:endParaRPr lang="zh-CN" altLang="en-US"/>
            </a:p>
          </p:txBody>
        </p:sp>
        <p:sp>
          <p:nvSpPr>
            <p:cNvPr id="79910" name="AutoShape 38"/>
            <p:cNvSpPr/>
            <p:nvPr/>
          </p:nvSpPr>
          <p:spPr bwMode="auto">
            <a:xfrm rot="16200000">
              <a:off x="5569" y="4273"/>
              <a:ext cx="123" cy="770"/>
            </a:xfrm>
            <a:prstGeom prst="leftBrace">
              <a:avLst>
                <a:gd name="adj1" fmla="val 52168"/>
                <a:gd name="adj2" fmla="val 51296"/>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p>
              <a:endParaRPr lang="zh-CN" altLang="en-US"/>
            </a:p>
          </p:txBody>
        </p:sp>
        <p:sp>
          <p:nvSpPr>
            <p:cNvPr id="79911" name="Text Box 39"/>
            <p:cNvSpPr txBox="1">
              <a:spLocks noChangeArrowheads="1"/>
            </p:cNvSpPr>
            <p:nvPr/>
          </p:nvSpPr>
          <p:spPr bwMode="auto">
            <a:xfrm>
              <a:off x="4726" y="4755"/>
              <a:ext cx="29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eaLnBrk="0" hangingPunct="0">
                <a:lnSpc>
                  <a:spcPct val="80000"/>
                </a:lnSpc>
              </a:pPr>
              <a:r>
                <a:rPr lang="en-US" altLang="zh-CN" sz="2400" b="1" i="1">
                  <a:solidFill>
                    <a:schemeClr val="tx1"/>
                  </a:solidFill>
                  <a:latin typeface="Times New Roman" panose="02020603050405020304" pitchFamily="18" charset="0"/>
                  <a:ea typeface="宋体" panose="02010600030101010101" pitchFamily="2" charset="-122"/>
                </a:rPr>
                <a:t>P</a:t>
              </a:r>
              <a:r>
                <a:rPr lang="en-US" altLang="zh-CN" sz="2400" b="1">
                  <a:solidFill>
                    <a:schemeClr val="tx1"/>
                  </a:solidFill>
                  <a:latin typeface="Times New Roman" panose="02020603050405020304" pitchFamily="18" charset="0"/>
                  <a:ea typeface="宋体" panose="02010600030101010101" pitchFamily="2" charset="-122"/>
                </a:rPr>
                <a:t>1</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79912" name="Text Box 40"/>
            <p:cNvSpPr txBox="1">
              <a:spLocks noChangeArrowheads="1"/>
            </p:cNvSpPr>
            <p:nvPr/>
          </p:nvSpPr>
          <p:spPr bwMode="auto">
            <a:xfrm>
              <a:off x="5516" y="4755"/>
              <a:ext cx="29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eaLnBrk="0" hangingPunct="0">
                <a:lnSpc>
                  <a:spcPct val="80000"/>
                </a:lnSpc>
              </a:pPr>
              <a:r>
                <a:rPr lang="en-US" altLang="zh-CN" sz="2400" b="1" i="1">
                  <a:solidFill>
                    <a:schemeClr val="tx1"/>
                  </a:solidFill>
                  <a:latin typeface="Times New Roman" panose="02020603050405020304" pitchFamily="18" charset="0"/>
                  <a:ea typeface="宋体" panose="02010600030101010101" pitchFamily="2" charset="-122"/>
                </a:rPr>
                <a:t>P</a:t>
              </a:r>
              <a:r>
                <a:rPr lang="en-US" altLang="zh-CN" sz="2400" b="1">
                  <a:solidFill>
                    <a:schemeClr val="tx1"/>
                  </a:solidFill>
                  <a:latin typeface="Times New Roman" panose="02020603050405020304" pitchFamily="18" charset="0"/>
                  <a:ea typeface="宋体" panose="02010600030101010101" pitchFamily="2" charset="-122"/>
                </a:rPr>
                <a:t>2</a:t>
              </a:r>
              <a:endParaRPr lang="en-US" altLang="zh-CN" sz="2400" b="1">
                <a:solidFill>
                  <a:schemeClr val="tx1"/>
                </a:solidFill>
                <a:latin typeface="Times New Roman" panose="02020603050405020304" pitchFamily="18" charset="0"/>
                <a:ea typeface="宋体" panose="02010600030101010101" pitchFamily="2" charset="-122"/>
              </a:endParaRPr>
            </a:p>
          </p:txBody>
        </p:sp>
      </p:grpSp>
      <p:sp>
        <p:nvSpPr>
          <p:cNvPr id="79914" name="Text Box 42"/>
          <p:cNvSpPr txBox="1">
            <a:spLocks noChangeArrowheads="1"/>
          </p:cNvSpPr>
          <p:nvPr/>
        </p:nvSpPr>
        <p:spPr bwMode="auto">
          <a:xfrm>
            <a:off x="468313" y="5831289"/>
            <a:ext cx="2736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p>
            <a:pPr>
              <a:spcBef>
                <a:spcPct val="50000"/>
              </a:spcBef>
            </a:pPr>
            <a:r>
              <a:rPr kumimoji="1" lang="en-US" altLang="zh-CN" sz="2400" b="1" i="1">
                <a:solidFill>
                  <a:schemeClr val="tx1"/>
                </a:solidFill>
                <a:latin typeface="Times New Roman" panose="02020603050405020304" pitchFamily="18" charset="0"/>
                <a:ea typeface="宋体" panose="02010600030101010101" pitchFamily="2" charset="-122"/>
              </a:rPr>
              <a:t>S</a:t>
            </a:r>
            <a:r>
              <a:rPr kumimoji="1" lang="en-US" altLang="zh-CN" sz="2400" b="1" baseline="-25000">
                <a:solidFill>
                  <a:schemeClr val="tx1"/>
                </a:solidFill>
                <a:latin typeface="Times New Roman" panose="02020603050405020304" pitchFamily="18" charset="0"/>
                <a:ea typeface="宋体" panose="02010600030101010101" pitchFamily="2" charset="-122"/>
              </a:rPr>
              <a:t>1</a:t>
            </a:r>
            <a:r>
              <a:rPr kumimoji="1" lang="en-US" altLang="zh-CN" sz="2400" b="1">
                <a:solidFill>
                  <a:schemeClr val="tx1"/>
                </a:solidFill>
                <a:latin typeface="Times New Roman" panose="02020603050405020304" pitchFamily="18" charset="0"/>
                <a:ea typeface="宋体" panose="02010600030101010101" pitchFamily="2" charset="-122"/>
              </a:rPr>
              <a:t>={</a:t>
            </a:r>
            <a:r>
              <a:rPr kumimoji="1" lang="en-US" altLang="zh-CN" sz="2400" b="1" i="1">
                <a:solidFill>
                  <a:schemeClr val="tx1"/>
                </a:solidFill>
                <a:latin typeface="Times New Roman" panose="02020603050405020304" pitchFamily="18" charset="0"/>
                <a:ea typeface="宋体" panose="02010600030101010101" pitchFamily="2" charset="-122"/>
              </a:rPr>
              <a:t>p</a:t>
            </a:r>
            <a:r>
              <a:rPr kumimoji="1" lang="en-US" altLang="zh-CN" sz="2400" b="1">
                <a:solidFill>
                  <a:schemeClr val="tx1"/>
                </a:solidFill>
                <a:latin typeface="Times New Roman" panose="02020603050405020304" pitchFamily="18" charset="0"/>
                <a:ea typeface="宋体" panose="02010600030101010101" pitchFamily="2" charset="-122"/>
              </a:rPr>
              <a:t>∈</a:t>
            </a:r>
            <a:r>
              <a:rPr kumimoji="1" lang="en-US" altLang="zh-CN" sz="2400" b="1" i="1">
                <a:solidFill>
                  <a:schemeClr val="tx1"/>
                </a:solidFill>
                <a:latin typeface="Times New Roman" panose="02020603050405020304" pitchFamily="18" charset="0"/>
                <a:ea typeface="宋体" panose="02010600030101010101" pitchFamily="2" charset="-122"/>
              </a:rPr>
              <a:t>S</a:t>
            </a:r>
            <a:r>
              <a:rPr kumimoji="1" lang="en-US" altLang="zh-CN" sz="2400" b="1">
                <a:solidFill>
                  <a:schemeClr val="tx1"/>
                </a:solidFill>
                <a:latin typeface="Times New Roman" panose="02020603050405020304" pitchFamily="18" charset="0"/>
                <a:ea typeface="宋体" panose="02010600030101010101" pitchFamily="2" charset="-122"/>
              </a:rPr>
              <a:t> | </a:t>
            </a:r>
            <a:r>
              <a:rPr kumimoji="1" lang="en-US" altLang="zh-CN" sz="2400" b="1" i="1">
                <a:solidFill>
                  <a:schemeClr val="tx1"/>
                </a:solidFill>
                <a:latin typeface="Times New Roman" panose="02020603050405020304" pitchFamily="18" charset="0"/>
                <a:ea typeface="宋体" panose="02010600030101010101" pitchFamily="2" charset="-122"/>
              </a:rPr>
              <a:t>x</a:t>
            </a:r>
            <a:r>
              <a:rPr kumimoji="1" lang="en-US" altLang="zh-CN" sz="2400" b="1" i="1" baseline="-25000">
                <a:solidFill>
                  <a:schemeClr val="tx1"/>
                </a:solidFill>
                <a:latin typeface="Times New Roman" panose="02020603050405020304" pitchFamily="18" charset="0"/>
                <a:ea typeface="宋体" panose="02010600030101010101" pitchFamily="2" charset="-122"/>
              </a:rPr>
              <a:t>p</a:t>
            </a:r>
            <a:r>
              <a:rPr kumimoji="1" lang="en-US" altLang="zh-CN" sz="2400" b="1">
                <a:solidFill>
                  <a:schemeClr val="tx1"/>
                </a:solidFill>
                <a:latin typeface="Times New Roman" panose="02020603050405020304" pitchFamily="18" charset="0"/>
                <a:ea typeface="宋体" panose="02010600030101010101" pitchFamily="2" charset="-122"/>
              </a:rPr>
              <a:t>≤</a:t>
            </a:r>
            <a:r>
              <a:rPr kumimoji="1" lang="en-US" altLang="zh-CN" sz="2400" b="1" i="1">
                <a:solidFill>
                  <a:schemeClr val="tx1"/>
                </a:solidFill>
                <a:latin typeface="Times New Roman" panose="02020603050405020304" pitchFamily="18" charset="0"/>
                <a:ea typeface="宋体" panose="02010600030101010101" pitchFamily="2" charset="-122"/>
              </a:rPr>
              <a:t>m</a:t>
            </a:r>
            <a:r>
              <a:rPr kumimoji="1" lang="en-US" altLang="zh-CN" sz="2400" b="1">
                <a:solidFill>
                  <a:schemeClr val="tx1"/>
                </a:solidFill>
                <a:latin typeface="Times New Roman" panose="02020603050405020304" pitchFamily="18" charset="0"/>
                <a:ea typeface="宋体" panose="02010600030101010101" pitchFamily="2" charset="-122"/>
              </a:rPr>
              <a:t>}</a:t>
            </a:r>
            <a:endParaRPr kumimoji="1" lang="en-US" altLang="zh-CN" sz="2400" b="1">
              <a:solidFill>
                <a:schemeClr val="tx1"/>
              </a:solidFill>
              <a:latin typeface="Times New Roman" panose="02020603050405020304" pitchFamily="18" charset="0"/>
              <a:ea typeface="宋体" panose="02010600030101010101" pitchFamily="2" charset="-122"/>
            </a:endParaRPr>
          </a:p>
        </p:txBody>
      </p:sp>
      <p:sp>
        <p:nvSpPr>
          <p:cNvPr id="79915" name="Text Box 43"/>
          <p:cNvSpPr txBox="1">
            <a:spLocks noChangeArrowheads="1"/>
          </p:cNvSpPr>
          <p:nvPr/>
        </p:nvSpPr>
        <p:spPr bwMode="auto">
          <a:xfrm>
            <a:off x="6156325" y="5831289"/>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p>
            <a:pPr>
              <a:spcBef>
                <a:spcPct val="50000"/>
              </a:spcBef>
            </a:pPr>
            <a:r>
              <a:rPr kumimoji="1" lang="en-US" altLang="zh-CN" sz="2400" b="1" i="1">
                <a:solidFill>
                  <a:schemeClr val="tx1"/>
                </a:solidFill>
                <a:latin typeface="Times New Roman" panose="02020603050405020304" pitchFamily="18" charset="0"/>
                <a:ea typeface="宋体" panose="02010600030101010101" pitchFamily="2" charset="-122"/>
              </a:rPr>
              <a:t>S</a:t>
            </a:r>
            <a:r>
              <a:rPr kumimoji="1" lang="en-US" altLang="zh-CN" sz="2400" b="1" baseline="-25000">
                <a:solidFill>
                  <a:schemeClr val="tx1"/>
                </a:solidFill>
                <a:latin typeface="Times New Roman" panose="02020603050405020304" pitchFamily="18" charset="0"/>
                <a:ea typeface="宋体" panose="02010600030101010101" pitchFamily="2" charset="-122"/>
              </a:rPr>
              <a:t>2</a:t>
            </a:r>
            <a:r>
              <a:rPr kumimoji="1" lang="en-US" altLang="zh-CN" sz="2400" b="1">
                <a:solidFill>
                  <a:schemeClr val="tx1"/>
                </a:solidFill>
                <a:latin typeface="Times New Roman" panose="02020603050405020304" pitchFamily="18" charset="0"/>
                <a:ea typeface="宋体" panose="02010600030101010101" pitchFamily="2" charset="-122"/>
              </a:rPr>
              <a:t>={</a:t>
            </a:r>
            <a:r>
              <a:rPr kumimoji="1" lang="en-US" altLang="zh-CN" sz="2400" b="1" i="1">
                <a:solidFill>
                  <a:schemeClr val="tx1"/>
                </a:solidFill>
                <a:latin typeface="Times New Roman" panose="02020603050405020304" pitchFamily="18" charset="0"/>
                <a:ea typeface="宋体" panose="02010600030101010101" pitchFamily="2" charset="-122"/>
              </a:rPr>
              <a:t>q</a:t>
            </a:r>
            <a:r>
              <a:rPr kumimoji="1" lang="en-US" altLang="zh-CN" sz="2400" b="1">
                <a:solidFill>
                  <a:schemeClr val="tx1"/>
                </a:solidFill>
                <a:latin typeface="Times New Roman" panose="02020603050405020304" pitchFamily="18" charset="0"/>
                <a:ea typeface="宋体" panose="02010600030101010101" pitchFamily="2" charset="-122"/>
              </a:rPr>
              <a:t>∈</a:t>
            </a:r>
            <a:r>
              <a:rPr kumimoji="1" lang="en-US" altLang="zh-CN" sz="2400" b="1" i="1">
                <a:solidFill>
                  <a:schemeClr val="tx1"/>
                </a:solidFill>
                <a:latin typeface="Times New Roman" panose="02020603050405020304" pitchFamily="18" charset="0"/>
                <a:ea typeface="宋体" panose="02010600030101010101" pitchFamily="2" charset="-122"/>
              </a:rPr>
              <a:t>S</a:t>
            </a:r>
            <a:r>
              <a:rPr kumimoji="1" lang="en-US" altLang="zh-CN" sz="2400" b="1">
                <a:solidFill>
                  <a:schemeClr val="tx1"/>
                </a:solidFill>
                <a:latin typeface="Times New Roman" panose="02020603050405020304" pitchFamily="18" charset="0"/>
                <a:ea typeface="宋体" panose="02010600030101010101" pitchFamily="2" charset="-122"/>
              </a:rPr>
              <a:t> | </a:t>
            </a:r>
            <a:r>
              <a:rPr kumimoji="1" lang="en-US" altLang="zh-CN" sz="2400" b="1" i="1">
                <a:solidFill>
                  <a:schemeClr val="tx1"/>
                </a:solidFill>
                <a:latin typeface="Times New Roman" panose="02020603050405020304" pitchFamily="18" charset="0"/>
                <a:ea typeface="宋体" panose="02010600030101010101" pitchFamily="2" charset="-122"/>
              </a:rPr>
              <a:t>x</a:t>
            </a:r>
            <a:r>
              <a:rPr kumimoji="1" lang="en-US" altLang="zh-CN" sz="2400" b="1" i="1" baseline="-25000">
                <a:solidFill>
                  <a:schemeClr val="tx1"/>
                </a:solidFill>
                <a:latin typeface="Times New Roman" panose="02020603050405020304" pitchFamily="18" charset="0"/>
                <a:ea typeface="宋体" panose="02010600030101010101" pitchFamily="2" charset="-122"/>
              </a:rPr>
              <a:t>q</a:t>
            </a:r>
            <a:r>
              <a:rPr kumimoji="1" lang="zh-CN" altLang="en-US" sz="2400" b="1">
                <a:solidFill>
                  <a:schemeClr val="tx1"/>
                </a:solidFill>
                <a:latin typeface="Times New Roman" panose="02020603050405020304" pitchFamily="18" charset="0"/>
                <a:ea typeface="宋体" panose="02010600030101010101" pitchFamily="2" charset="-122"/>
              </a:rPr>
              <a:t>＞</a:t>
            </a:r>
            <a:r>
              <a:rPr kumimoji="1" lang="en-US" altLang="zh-CN" sz="2400" b="1" i="1">
                <a:solidFill>
                  <a:schemeClr val="tx1"/>
                </a:solidFill>
                <a:latin typeface="Times New Roman" panose="02020603050405020304" pitchFamily="18" charset="0"/>
                <a:ea typeface="宋体" panose="02010600030101010101" pitchFamily="2" charset="-122"/>
              </a:rPr>
              <a:t>m</a:t>
            </a:r>
            <a:r>
              <a:rPr kumimoji="1" lang="en-US" altLang="zh-CN" sz="2400" b="1">
                <a:solidFill>
                  <a:schemeClr val="tx1"/>
                </a:solidFill>
                <a:latin typeface="Times New Roman" panose="02020603050405020304" pitchFamily="18" charset="0"/>
                <a:ea typeface="宋体" panose="02010600030101010101" pitchFamily="2" charset="-122"/>
              </a:rPr>
              <a:t>}</a:t>
            </a:r>
            <a:endParaRPr kumimoji="1" lang="en-US" altLang="zh-CN" sz="2400" b="1">
              <a:solidFill>
                <a:schemeClr val="tx1"/>
              </a:solidFill>
              <a:latin typeface="Times New Roman" panose="02020603050405020304" pitchFamily="18" charset="0"/>
              <a:ea typeface="宋体" panose="02010600030101010101" pitchFamily="2" charset="-122"/>
            </a:endParaRPr>
          </a:p>
        </p:txBody>
      </p:sp>
      <p:sp>
        <p:nvSpPr>
          <p:cNvPr id="646148" name="Text Box 4"/>
          <p:cNvSpPr txBox="1">
            <a:spLocks noChangeArrowheads="1"/>
          </p:cNvSpPr>
          <p:nvPr/>
        </p:nvSpPr>
        <p:spPr bwMode="auto">
          <a:xfrm>
            <a:off x="187960" y="2350453"/>
            <a:ext cx="8767763"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rgbClr val="CC0099"/>
                </a:solidFill>
                <a:latin typeface="+mn-ea"/>
                <a:ea typeface="+mn-ea"/>
              </a:rPr>
              <a:t>第三步：合并</a:t>
            </a:r>
            <a:endParaRPr kumimoji="1" lang="zh-CN" altLang="en-US" sz="2400" b="1" dirty="0">
              <a:solidFill>
                <a:srgbClr val="CC0099"/>
              </a:solidFill>
              <a:latin typeface="+mn-ea"/>
              <a:ea typeface="+mn-ea"/>
            </a:endParaRPr>
          </a:p>
          <a:p>
            <a:pPr eaLnBrk="1" hangingPunct="1"/>
            <a:r>
              <a:rPr kumimoji="1" lang="en-US" altLang="zh-CN" sz="2400" b="1" dirty="0">
                <a:latin typeface="+mn-ea"/>
                <a:ea typeface="+mn-ea"/>
              </a:rPr>
              <a:t>1. </a:t>
            </a:r>
            <a:r>
              <a:rPr kumimoji="1" lang="zh-CN" altLang="en-US" sz="2400" b="1" dirty="0">
                <a:latin typeface="+mn-ea"/>
                <a:ea typeface="+mn-ea"/>
              </a:rPr>
              <a:t>在</a:t>
            </a:r>
            <a:r>
              <a:rPr kumimoji="1" lang="zh-CN" altLang="en-US" sz="2400" b="1" dirty="0">
                <a:solidFill>
                  <a:srgbClr val="3907F1"/>
                </a:solidFill>
                <a:latin typeface="+mn-ea"/>
                <a:ea typeface="+mn-ea"/>
              </a:rPr>
              <a:t>临界区查找距离小于</a:t>
            </a:r>
            <a:r>
              <a:rPr kumimoji="1" lang="en-US" altLang="zh-CN" sz="2400" b="1" i="1" dirty="0">
                <a:solidFill>
                  <a:srgbClr val="3907F1"/>
                </a:solidFill>
                <a:latin typeface="+mn-ea"/>
                <a:ea typeface="+mn-ea"/>
              </a:rPr>
              <a:t>d</a:t>
            </a:r>
            <a:r>
              <a:rPr kumimoji="1" lang="zh-CN" altLang="en-US" sz="2400" b="1" dirty="0">
                <a:latin typeface="+mn-ea"/>
                <a:ea typeface="+mn-ea"/>
              </a:rPr>
              <a:t>的点对</a:t>
            </a:r>
            <a:r>
              <a:rPr lang="en-US" altLang="zh-CN" sz="2400" b="1" dirty="0">
                <a:latin typeface="+mn-ea"/>
                <a:ea typeface="+mn-ea"/>
              </a:rPr>
              <a:t>(</a:t>
            </a:r>
            <a:r>
              <a:rPr lang="en-US" altLang="zh-CN" sz="2400" b="1" i="1" dirty="0">
                <a:latin typeface="+mn-ea"/>
                <a:ea typeface="+mn-ea"/>
              </a:rPr>
              <a:t>p</a:t>
            </a:r>
            <a:r>
              <a:rPr lang="en-US" altLang="zh-CN" sz="2400" b="1" i="1" baseline="-25000" dirty="0">
                <a:latin typeface="+mn-ea"/>
                <a:ea typeface="+mn-ea"/>
              </a:rPr>
              <a:t>3</a:t>
            </a:r>
            <a:r>
              <a:rPr lang="en-US" altLang="zh-CN" sz="2400" b="1" i="1" dirty="0">
                <a:latin typeface="+mn-ea"/>
                <a:ea typeface="+mn-ea"/>
              </a:rPr>
              <a:t>,q</a:t>
            </a:r>
            <a:r>
              <a:rPr lang="en-US" altLang="zh-CN" sz="2400" b="1" i="1" baseline="-25000" dirty="0">
                <a:latin typeface="+mn-ea"/>
                <a:ea typeface="+mn-ea"/>
              </a:rPr>
              <a:t>3</a:t>
            </a:r>
            <a:r>
              <a:rPr lang="en-US" altLang="zh-CN" sz="2400" b="1" dirty="0">
                <a:latin typeface="+mn-ea"/>
                <a:ea typeface="+mn-ea"/>
              </a:rPr>
              <a:t>), </a:t>
            </a:r>
            <a:r>
              <a:rPr lang="en-US" altLang="zh-CN" sz="2400" b="1" i="1" dirty="0">
                <a:latin typeface="+mn-ea"/>
                <a:ea typeface="+mn-ea"/>
              </a:rPr>
              <a:t>p</a:t>
            </a:r>
            <a:r>
              <a:rPr lang="en-US" altLang="zh-CN" sz="2400" b="1" i="1" baseline="-25000" dirty="0">
                <a:latin typeface="+mn-ea"/>
                <a:ea typeface="+mn-ea"/>
              </a:rPr>
              <a:t>3</a:t>
            </a:r>
            <a:r>
              <a:rPr lang="en-US" altLang="zh-CN" sz="2400" b="1" dirty="0" smtClean="0">
                <a:latin typeface="+mn-ea"/>
                <a:ea typeface="+mn-ea"/>
                <a:sym typeface="Symbol" panose="05050102010706020507" pitchFamily="18" charset="2"/>
              </a:rPr>
              <a:t></a:t>
            </a:r>
            <a:r>
              <a:rPr lang="en-US" altLang="zh-CN" sz="2400" b="1" i="1" dirty="0" smtClean="0">
                <a:latin typeface="+mn-ea"/>
                <a:ea typeface="+mn-ea"/>
              </a:rPr>
              <a:t>S</a:t>
            </a:r>
            <a:r>
              <a:rPr lang="en-US" altLang="zh-CN" sz="2400" b="1" i="1" baseline="-25000" dirty="0" smtClean="0">
                <a:latin typeface="+mn-ea"/>
                <a:ea typeface="+mn-ea"/>
              </a:rPr>
              <a:t>1</a:t>
            </a:r>
            <a:r>
              <a:rPr lang="en-US" altLang="zh-CN" sz="2400" b="1" dirty="0" smtClean="0">
                <a:latin typeface="+mn-ea"/>
                <a:ea typeface="+mn-ea"/>
              </a:rPr>
              <a:t>,  </a:t>
            </a:r>
            <a:r>
              <a:rPr lang="en-US" altLang="zh-CN" sz="2400" b="1" i="1" dirty="0">
                <a:latin typeface="+mn-ea"/>
                <a:ea typeface="+mn-ea"/>
              </a:rPr>
              <a:t>q</a:t>
            </a:r>
            <a:r>
              <a:rPr lang="en-US" altLang="zh-CN" sz="2400" b="1" i="1" baseline="-25000" dirty="0">
                <a:latin typeface="+mn-ea"/>
                <a:ea typeface="+mn-ea"/>
              </a:rPr>
              <a:t>3</a:t>
            </a:r>
            <a:r>
              <a:rPr lang="en-US" altLang="zh-CN" sz="2400" b="1" dirty="0" smtClean="0">
                <a:latin typeface="+mn-ea"/>
                <a:ea typeface="+mn-ea"/>
                <a:sym typeface="Symbol" panose="05050102010706020507" pitchFamily="18" charset="2"/>
              </a:rPr>
              <a:t></a:t>
            </a:r>
            <a:r>
              <a:rPr lang="en-US" altLang="zh-CN" sz="2400" b="1" i="1" dirty="0" smtClean="0">
                <a:latin typeface="+mn-ea"/>
                <a:ea typeface="+mn-ea"/>
              </a:rPr>
              <a:t>S</a:t>
            </a:r>
            <a:r>
              <a:rPr lang="en-US" altLang="zh-CN" sz="2400" b="1" i="1" baseline="-25000" dirty="0" smtClean="0">
                <a:latin typeface="+mn-ea"/>
                <a:ea typeface="+mn-ea"/>
              </a:rPr>
              <a:t>2</a:t>
            </a:r>
            <a:r>
              <a:rPr lang="en-US" altLang="zh-CN" sz="2400" b="1" dirty="0" smtClean="0">
                <a:latin typeface="+mn-ea"/>
                <a:ea typeface="+mn-ea"/>
              </a:rPr>
              <a:t>;</a:t>
            </a:r>
            <a:endParaRPr kumimoji="1" lang="zh-CN" altLang="en-US" sz="2400" b="1" dirty="0">
              <a:latin typeface="+mn-ea"/>
              <a:ea typeface="+mn-ea"/>
            </a:endParaRPr>
          </a:p>
          <a:p>
            <a:pPr eaLnBrk="1" hangingPunct="1"/>
            <a:r>
              <a:rPr kumimoji="1" lang="en-US" altLang="zh-CN" sz="2400" b="1" dirty="0">
                <a:latin typeface="+mn-ea"/>
                <a:ea typeface="+mn-ea"/>
              </a:rPr>
              <a:t>2. </a:t>
            </a:r>
            <a:r>
              <a:rPr kumimoji="1" lang="zh-CN" altLang="en-US" sz="2400" b="1" dirty="0">
                <a:latin typeface="+mn-ea"/>
                <a:ea typeface="+mn-ea"/>
              </a:rPr>
              <a:t>如果找到，则</a:t>
            </a:r>
            <a:r>
              <a:rPr kumimoji="1" lang="en-US" altLang="zh-CN" sz="2400" b="1" dirty="0">
                <a:latin typeface="+mn-ea"/>
                <a:ea typeface="+mn-ea"/>
              </a:rPr>
              <a:t>(</a:t>
            </a:r>
            <a:r>
              <a:rPr kumimoji="1" lang="en-US" altLang="zh-CN" sz="2400" b="1" i="1" dirty="0">
                <a:latin typeface="+mn-ea"/>
                <a:ea typeface="+mn-ea"/>
              </a:rPr>
              <a:t>p</a:t>
            </a:r>
            <a:r>
              <a:rPr kumimoji="1" lang="en-US" altLang="zh-CN" sz="2400" b="1" i="1" baseline="-25000" dirty="0">
                <a:latin typeface="+mn-ea"/>
                <a:ea typeface="+mn-ea"/>
              </a:rPr>
              <a:t>3</a:t>
            </a:r>
            <a:r>
              <a:rPr kumimoji="1" lang="en-US" altLang="zh-CN" sz="2400" b="1" dirty="0">
                <a:latin typeface="+mn-ea"/>
                <a:ea typeface="+mn-ea"/>
              </a:rPr>
              <a:t>,</a:t>
            </a:r>
            <a:r>
              <a:rPr kumimoji="1" lang="en-US" altLang="zh-CN" sz="2400" b="1" i="1" dirty="0">
                <a:latin typeface="+mn-ea"/>
                <a:ea typeface="+mn-ea"/>
              </a:rPr>
              <a:t>q</a:t>
            </a:r>
            <a:r>
              <a:rPr kumimoji="1" lang="en-US" altLang="zh-CN" sz="2400" b="1" i="1" baseline="-25000" dirty="0">
                <a:latin typeface="+mn-ea"/>
                <a:ea typeface="+mn-ea"/>
              </a:rPr>
              <a:t>3</a:t>
            </a:r>
            <a:r>
              <a:rPr kumimoji="1" lang="en-US" altLang="zh-CN" sz="2400" b="1" dirty="0">
                <a:latin typeface="+mn-ea"/>
                <a:ea typeface="+mn-ea"/>
              </a:rPr>
              <a:t>)</a:t>
            </a:r>
            <a:r>
              <a:rPr kumimoji="1" lang="zh-CN" altLang="en-US" sz="2400" b="1" dirty="0" smtClean="0">
                <a:latin typeface="+mn-ea"/>
                <a:ea typeface="+mn-ea"/>
              </a:rPr>
              <a:t>是</a:t>
            </a:r>
            <a:r>
              <a:rPr kumimoji="1" lang="en-US" altLang="zh-CN" sz="2400" b="1" dirty="0" smtClean="0">
                <a:latin typeface="+mn-ea"/>
                <a:ea typeface="+mn-ea"/>
              </a:rPr>
              <a:t>S</a:t>
            </a:r>
            <a:r>
              <a:rPr kumimoji="1" lang="zh-CN" altLang="en-US" sz="2400" b="1" dirty="0" smtClean="0">
                <a:latin typeface="+mn-ea"/>
                <a:ea typeface="+mn-ea"/>
              </a:rPr>
              <a:t>中</a:t>
            </a:r>
            <a:r>
              <a:rPr kumimoji="1" lang="zh-CN" altLang="en-US" sz="2400" b="1" dirty="0">
                <a:latin typeface="+mn-ea"/>
                <a:ea typeface="+mn-ea"/>
              </a:rPr>
              <a:t>最接近点对，</a:t>
            </a:r>
            <a:endParaRPr kumimoji="1" lang="zh-CN" altLang="en-US" sz="2400" b="1" dirty="0">
              <a:latin typeface="+mn-ea"/>
              <a:ea typeface="+mn-ea"/>
            </a:endParaRPr>
          </a:p>
          <a:p>
            <a:pPr eaLnBrk="1" hangingPunct="1"/>
            <a:r>
              <a:rPr kumimoji="1" lang="zh-CN" altLang="en-US" sz="2400" b="1" dirty="0">
                <a:latin typeface="+mn-ea"/>
                <a:ea typeface="+mn-ea"/>
              </a:rPr>
              <a:t>   否则</a:t>
            </a:r>
            <a:r>
              <a:rPr kumimoji="1" lang="en-US" altLang="zh-CN" sz="2400" b="1" i="1" dirty="0">
                <a:latin typeface="+mn-ea"/>
                <a:ea typeface="+mn-ea"/>
              </a:rPr>
              <a:t> </a:t>
            </a:r>
            <a:r>
              <a:rPr lang="en-US" altLang="zh-CN" sz="2400" b="1" dirty="0">
                <a:latin typeface="+mn-ea"/>
                <a:ea typeface="+mn-ea"/>
              </a:rPr>
              <a:t>(</a:t>
            </a:r>
            <a:r>
              <a:rPr lang="en-US" altLang="zh-CN" sz="2400" b="1" i="1" dirty="0">
                <a:latin typeface="+mn-ea"/>
                <a:ea typeface="+mn-ea"/>
              </a:rPr>
              <a:t>p</a:t>
            </a:r>
            <a:r>
              <a:rPr lang="en-US" altLang="zh-CN" sz="2400" b="1" i="1" baseline="-25000" dirty="0">
                <a:latin typeface="+mn-ea"/>
                <a:ea typeface="+mn-ea"/>
              </a:rPr>
              <a:t>1</a:t>
            </a:r>
            <a:r>
              <a:rPr lang="en-US" altLang="zh-CN" sz="2400" b="1" i="1" dirty="0">
                <a:latin typeface="+mn-ea"/>
                <a:ea typeface="+mn-ea"/>
              </a:rPr>
              <a:t>,p</a:t>
            </a:r>
            <a:r>
              <a:rPr lang="en-US" altLang="zh-CN" sz="2400" b="1" i="1" baseline="-25000" dirty="0">
                <a:latin typeface="+mn-ea"/>
                <a:ea typeface="+mn-ea"/>
              </a:rPr>
              <a:t>2</a:t>
            </a:r>
            <a:r>
              <a:rPr lang="en-US" altLang="zh-CN" sz="2400" b="1" dirty="0">
                <a:latin typeface="+mn-ea"/>
                <a:ea typeface="+mn-ea"/>
              </a:rPr>
              <a:t>)</a:t>
            </a:r>
            <a:r>
              <a:rPr lang="zh-CN" altLang="en-US" sz="2400" b="1" dirty="0">
                <a:latin typeface="+mn-ea"/>
                <a:ea typeface="+mn-ea"/>
                <a:sym typeface="Symbol" panose="05050102010706020507" pitchFamily="18" charset="2"/>
              </a:rPr>
              <a:t>和</a:t>
            </a:r>
            <a:r>
              <a:rPr lang="en-US" altLang="zh-CN" sz="2400" b="1" dirty="0">
                <a:latin typeface="+mn-ea"/>
                <a:ea typeface="+mn-ea"/>
              </a:rPr>
              <a:t>(</a:t>
            </a:r>
            <a:r>
              <a:rPr lang="en-US" altLang="zh-CN" sz="2400" b="1" i="1" dirty="0">
                <a:latin typeface="+mn-ea"/>
                <a:ea typeface="+mn-ea"/>
              </a:rPr>
              <a:t>q</a:t>
            </a:r>
            <a:r>
              <a:rPr lang="en-US" altLang="zh-CN" sz="2400" b="1" i="1" baseline="-25000" dirty="0">
                <a:latin typeface="+mn-ea"/>
                <a:ea typeface="+mn-ea"/>
              </a:rPr>
              <a:t>1</a:t>
            </a:r>
            <a:r>
              <a:rPr lang="en-US" altLang="zh-CN" sz="2400" b="1" i="1" dirty="0">
                <a:latin typeface="+mn-ea"/>
                <a:ea typeface="+mn-ea"/>
              </a:rPr>
              <a:t>,q</a:t>
            </a:r>
            <a:r>
              <a:rPr lang="en-US" altLang="zh-CN" sz="2400" b="1" i="1" baseline="-25000" dirty="0">
                <a:latin typeface="+mn-ea"/>
                <a:ea typeface="+mn-ea"/>
              </a:rPr>
              <a:t>2</a:t>
            </a:r>
            <a:r>
              <a:rPr lang="en-US" altLang="zh-CN" sz="2400" b="1" dirty="0">
                <a:latin typeface="+mn-ea"/>
                <a:ea typeface="+mn-ea"/>
              </a:rPr>
              <a:t>)</a:t>
            </a:r>
            <a:r>
              <a:rPr lang="en-US" altLang="zh-CN" sz="2400" b="1" dirty="0">
                <a:latin typeface="+mn-ea"/>
                <a:ea typeface="+mn-ea"/>
                <a:sym typeface="Symbol" panose="05050102010706020507" pitchFamily="18" charset="2"/>
              </a:rPr>
              <a:t> </a:t>
            </a:r>
            <a:r>
              <a:rPr kumimoji="1" lang="zh-CN" altLang="en-US" sz="2400" b="1" dirty="0">
                <a:latin typeface="+mn-ea"/>
                <a:ea typeface="+mn-ea"/>
              </a:rPr>
              <a:t>中距离最小者</a:t>
            </a:r>
            <a:r>
              <a:rPr kumimoji="1" lang="zh-CN" altLang="en-US" sz="2400" b="1" dirty="0" smtClean="0">
                <a:latin typeface="+mn-ea"/>
                <a:ea typeface="+mn-ea"/>
              </a:rPr>
              <a:t>为</a:t>
            </a:r>
            <a:r>
              <a:rPr kumimoji="1" lang="en-US" altLang="zh-CN" sz="2400" b="1" i="1" dirty="0" smtClean="0">
                <a:latin typeface="+mn-ea"/>
                <a:ea typeface="+mn-ea"/>
              </a:rPr>
              <a:t>S</a:t>
            </a:r>
            <a:r>
              <a:rPr kumimoji="1" lang="zh-CN" altLang="en-US" sz="2400" b="1" dirty="0" smtClean="0">
                <a:latin typeface="+mn-ea"/>
                <a:ea typeface="+mn-ea"/>
              </a:rPr>
              <a:t>中</a:t>
            </a:r>
            <a:r>
              <a:rPr kumimoji="1" lang="zh-CN" altLang="en-US" sz="2400" b="1" dirty="0">
                <a:latin typeface="+mn-ea"/>
                <a:ea typeface="+mn-ea"/>
              </a:rPr>
              <a:t>最接近点对</a:t>
            </a:r>
            <a:r>
              <a:rPr kumimoji="1" lang="en-US" altLang="zh-CN" sz="2400" b="1" dirty="0">
                <a:latin typeface="+mn-ea"/>
                <a:ea typeface="+mn-ea"/>
              </a:rPr>
              <a:t>.</a:t>
            </a:r>
            <a:endParaRPr kumimoji="1" lang="en-US" altLang="zh-CN" sz="2400"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124"/>
                                        </p:tgtEl>
                                        <p:attrNameLst>
                                          <p:attrName>style.visibility</p:attrName>
                                        </p:attrNameLst>
                                      </p:cBhvr>
                                      <p:to>
                                        <p:strVal val="visible"/>
                                      </p:to>
                                    </p:set>
                                    <p:anim calcmode="lin" valueType="num">
                                      <p:cBhvr additive="base">
                                        <p:cTn id="7" dur="500" fill="hold"/>
                                        <p:tgtEl>
                                          <p:spTgt spid="645124"/>
                                        </p:tgtEl>
                                        <p:attrNameLst>
                                          <p:attrName>ppt_x</p:attrName>
                                        </p:attrNameLst>
                                      </p:cBhvr>
                                      <p:tavLst>
                                        <p:tav tm="0">
                                          <p:val>
                                            <p:strVal val="#ppt_x"/>
                                          </p:val>
                                        </p:tav>
                                        <p:tav tm="100000">
                                          <p:val>
                                            <p:strVal val="#ppt_x"/>
                                          </p:val>
                                        </p:tav>
                                      </p:tavLst>
                                    </p:anim>
                                    <p:anim calcmode="lin" valueType="num">
                                      <p:cBhvr additive="base">
                                        <p:cTn id="8" dur="500" fill="hold"/>
                                        <p:tgtEl>
                                          <p:spTgt spid="6451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6148">
                                            <p:txEl>
                                              <p:pRg st="0" end="0"/>
                                            </p:txEl>
                                          </p:spTgt>
                                        </p:tgtEl>
                                        <p:attrNameLst>
                                          <p:attrName>style.visibility</p:attrName>
                                        </p:attrNameLst>
                                      </p:cBhvr>
                                      <p:to>
                                        <p:strVal val="visible"/>
                                      </p:to>
                                    </p:set>
                                    <p:anim calcmode="lin" valueType="num">
                                      <p:cBhvr additive="base">
                                        <p:cTn id="13" dur="500" fill="hold"/>
                                        <p:tgtEl>
                                          <p:spTgt spid="64614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61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6148">
                                            <p:txEl>
                                              <p:pRg st="1" end="1"/>
                                            </p:txEl>
                                          </p:spTgt>
                                        </p:tgtEl>
                                        <p:attrNameLst>
                                          <p:attrName>style.visibility</p:attrName>
                                        </p:attrNameLst>
                                      </p:cBhvr>
                                      <p:to>
                                        <p:strVal val="visible"/>
                                      </p:to>
                                    </p:set>
                                    <p:anim calcmode="lin" valueType="num">
                                      <p:cBhvr additive="base">
                                        <p:cTn id="19" dur="500" fill="hold"/>
                                        <p:tgtEl>
                                          <p:spTgt spid="64614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61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46148">
                                            <p:txEl>
                                              <p:pRg st="2" end="2"/>
                                            </p:txEl>
                                          </p:spTgt>
                                        </p:tgtEl>
                                        <p:attrNameLst>
                                          <p:attrName>style.visibility</p:attrName>
                                        </p:attrNameLst>
                                      </p:cBhvr>
                                      <p:to>
                                        <p:strVal val="visible"/>
                                      </p:to>
                                    </p:set>
                                    <p:anim calcmode="lin" valueType="num">
                                      <p:cBhvr additive="base">
                                        <p:cTn id="25" dur="500" fill="hold"/>
                                        <p:tgtEl>
                                          <p:spTgt spid="64614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61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46148">
                                            <p:txEl>
                                              <p:pRg st="3" end="3"/>
                                            </p:txEl>
                                          </p:spTgt>
                                        </p:tgtEl>
                                        <p:attrNameLst>
                                          <p:attrName>style.visibility</p:attrName>
                                        </p:attrNameLst>
                                      </p:cBhvr>
                                      <p:to>
                                        <p:strVal val="visible"/>
                                      </p:to>
                                    </p:set>
                                    <p:anim calcmode="lin" valueType="num">
                                      <p:cBhvr additive="base">
                                        <p:cTn id="31" dur="500" fill="hold"/>
                                        <p:tgtEl>
                                          <p:spTgt spid="64614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4614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4" grpId="0" bldLvl="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8" name="Group 2"/>
          <p:cNvGrpSpPr/>
          <p:nvPr/>
        </p:nvGrpSpPr>
        <p:grpSpPr bwMode="auto">
          <a:xfrm>
            <a:off x="684530" y="3173095"/>
            <a:ext cx="7992745" cy="3382645"/>
            <a:chOff x="2449" y="7917"/>
            <a:chExt cx="6020" cy="3763"/>
          </a:xfrm>
        </p:grpSpPr>
        <p:sp>
          <p:nvSpPr>
            <p:cNvPr id="80899" name="Line 3"/>
            <p:cNvSpPr>
              <a:spLocks noChangeShapeType="1"/>
            </p:cNvSpPr>
            <p:nvPr/>
          </p:nvSpPr>
          <p:spPr bwMode="auto">
            <a:xfrm>
              <a:off x="3619" y="8196"/>
              <a:ext cx="0" cy="222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00" name="Text Box 4"/>
            <p:cNvSpPr txBox="1">
              <a:spLocks noChangeArrowheads="1"/>
            </p:cNvSpPr>
            <p:nvPr/>
          </p:nvSpPr>
          <p:spPr bwMode="auto">
            <a:xfrm>
              <a:off x="3479" y="7929"/>
              <a:ext cx="51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lnSpc>
                  <a:spcPct val="80000"/>
                </a:lnSpc>
              </a:pPr>
              <a:r>
                <a:rPr lang="en-US" altLang="zh-CN" sz="2400" b="1" i="1">
                  <a:solidFill>
                    <a:schemeClr val="tx1"/>
                  </a:solidFill>
                  <a:latin typeface="Times New Roman" panose="02020603050405020304" pitchFamily="18" charset="0"/>
                  <a:ea typeface="宋体" panose="02010600030101010101" pitchFamily="2" charset="-122"/>
                </a:rPr>
                <a:t>x</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m</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80901" name="Line 5"/>
            <p:cNvSpPr>
              <a:spLocks noChangeShapeType="1"/>
            </p:cNvSpPr>
            <p:nvPr/>
          </p:nvSpPr>
          <p:spPr bwMode="auto">
            <a:xfrm>
              <a:off x="2813" y="10434"/>
              <a:ext cx="790" cy="0"/>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0902" name="Text Box 6"/>
            <p:cNvSpPr txBox="1">
              <a:spLocks noChangeArrowheads="1"/>
            </p:cNvSpPr>
            <p:nvPr/>
          </p:nvSpPr>
          <p:spPr bwMode="auto">
            <a:xfrm>
              <a:off x="3109" y="10104"/>
              <a:ext cx="2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400" b="1" i="1">
                  <a:solidFill>
                    <a:schemeClr val="tx1"/>
                  </a:solidFill>
                  <a:latin typeface="Times New Roman" panose="02020603050405020304" pitchFamily="18" charset="0"/>
                  <a:ea typeface="宋体" panose="02010600030101010101" pitchFamily="2" charset="-122"/>
                </a:rPr>
                <a:t>d</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80903" name="Line 7"/>
            <p:cNvSpPr>
              <a:spLocks noChangeShapeType="1"/>
            </p:cNvSpPr>
            <p:nvPr/>
          </p:nvSpPr>
          <p:spPr bwMode="auto">
            <a:xfrm>
              <a:off x="3633" y="10432"/>
              <a:ext cx="790" cy="0"/>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0904" name="Text Box 8"/>
            <p:cNvSpPr txBox="1">
              <a:spLocks noChangeArrowheads="1"/>
            </p:cNvSpPr>
            <p:nvPr/>
          </p:nvSpPr>
          <p:spPr bwMode="auto">
            <a:xfrm>
              <a:off x="3929" y="10102"/>
              <a:ext cx="2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400" b="1" i="1">
                  <a:solidFill>
                    <a:schemeClr val="tx1"/>
                  </a:solidFill>
                  <a:latin typeface="Times New Roman" panose="02020603050405020304" pitchFamily="18" charset="0"/>
                  <a:ea typeface="宋体" panose="02010600030101010101" pitchFamily="2" charset="-122"/>
                </a:rPr>
                <a:t>d</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80905" name="Line 9"/>
            <p:cNvSpPr>
              <a:spLocks noChangeShapeType="1"/>
            </p:cNvSpPr>
            <p:nvPr/>
          </p:nvSpPr>
          <p:spPr bwMode="auto">
            <a:xfrm>
              <a:off x="2829" y="8154"/>
              <a:ext cx="0" cy="228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80906" name="Line 10"/>
            <p:cNvSpPr>
              <a:spLocks noChangeShapeType="1"/>
            </p:cNvSpPr>
            <p:nvPr/>
          </p:nvSpPr>
          <p:spPr bwMode="auto">
            <a:xfrm>
              <a:off x="4429" y="8136"/>
              <a:ext cx="0" cy="228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80907" name="Oval 11"/>
            <p:cNvSpPr>
              <a:spLocks noChangeArrowheads="1"/>
            </p:cNvSpPr>
            <p:nvPr/>
          </p:nvSpPr>
          <p:spPr bwMode="auto">
            <a:xfrm>
              <a:off x="4209" y="8706"/>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80908" name="Oval 12"/>
            <p:cNvSpPr>
              <a:spLocks noChangeArrowheads="1"/>
            </p:cNvSpPr>
            <p:nvPr/>
          </p:nvSpPr>
          <p:spPr bwMode="auto">
            <a:xfrm>
              <a:off x="3729" y="9324"/>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80909" name="Oval 13"/>
            <p:cNvSpPr>
              <a:spLocks noChangeArrowheads="1"/>
            </p:cNvSpPr>
            <p:nvPr/>
          </p:nvSpPr>
          <p:spPr bwMode="auto">
            <a:xfrm>
              <a:off x="3149" y="8484"/>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80910" name="Oval 14"/>
            <p:cNvSpPr>
              <a:spLocks noChangeArrowheads="1"/>
            </p:cNvSpPr>
            <p:nvPr/>
          </p:nvSpPr>
          <p:spPr bwMode="auto">
            <a:xfrm>
              <a:off x="2909" y="9798"/>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80911" name="Oval 15"/>
            <p:cNvSpPr>
              <a:spLocks noChangeArrowheads="1"/>
            </p:cNvSpPr>
            <p:nvPr/>
          </p:nvSpPr>
          <p:spPr bwMode="auto">
            <a:xfrm>
              <a:off x="3439" y="9203"/>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80912" name="Text Box 16"/>
            <p:cNvSpPr txBox="1">
              <a:spLocks noChangeArrowheads="1"/>
            </p:cNvSpPr>
            <p:nvPr/>
          </p:nvSpPr>
          <p:spPr bwMode="auto">
            <a:xfrm>
              <a:off x="3369" y="8895"/>
              <a:ext cx="12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0" rIns="0" bIns="0"/>
            <a:lstStyle/>
            <a:p>
              <a:pPr algn="just" eaLnBrk="0" hangingPunct="0">
                <a:lnSpc>
                  <a:spcPct val="80000"/>
                </a:lnSpc>
              </a:pPr>
              <a:r>
                <a:rPr lang="en-US" altLang="zh-CN" sz="2400" b="1" i="1">
                  <a:solidFill>
                    <a:schemeClr val="tx1"/>
                  </a:solidFill>
                  <a:latin typeface="Times New Roman" panose="02020603050405020304" pitchFamily="18" charset="0"/>
                  <a:ea typeface="宋体" panose="02010600030101010101" pitchFamily="2" charset="-122"/>
                </a:rPr>
                <a:t>p</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80913" name="Text Box 17"/>
            <p:cNvSpPr txBox="1">
              <a:spLocks noChangeArrowheads="1"/>
            </p:cNvSpPr>
            <p:nvPr/>
          </p:nvSpPr>
          <p:spPr bwMode="auto">
            <a:xfrm>
              <a:off x="2449" y="10918"/>
              <a:ext cx="6020"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endParaRPr lang="en-US" altLang="zh-CN" b="1">
                <a:solidFill>
                  <a:schemeClr val="tx1"/>
                </a:solidFill>
                <a:latin typeface="Times New Roman" panose="02020603050405020304" pitchFamily="18" charset="0"/>
                <a:ea typeface="宋体" panose="02010600030101010101" pitchFamily="2" charset="-122"/>
              </a:endParaRPr>
            </a:p>
            <a:p>
              <a:pPr algn="just" eaLnBrk="0" hangingPunct="0"/>
              <a:r>
                <a:rPr lang="en-US" altLang="zh-CN" b="1">
                  <a:solidFill>
                    <a:schemeClr val="tx1"/>
                  </a:solidFill>
                  <a:latin typeface="Times New Roman" panose="02020603050405020304" pitchFamily="18" charset="0"/>
                  <a:ea typeface="宋体" panose="02010600030101010101" pitchFamily="2" charset="-122"/>
                </a:rPr>
                <a:t>(a) </a:t>
              </a:r>
              <a:r>
                <a:rPr lang="zh-CN" altLang="en-US" b="1">
                  <a:solidFill>
                    <a:schemeClr val="tx1"/>
                  </a:solidFill>
                  <a:latin typeface="Times New Roman" panose="02020603050405020304" pitchFamily="18" charset="0"/>
                  <a:ea typeface="宋体" panose="02010600030101010101" pitchFamily="2" charset="-122"/>
                </a:rPr>
                <a:t>包含点</a:t>
              </a:r>
              <a:r>
                <a:rPr lang="en-US" altLang="zh-CN" b="1" i="1">
                  <a:solidFill>
                    <a:schemeClr val="tx1"/>
                  </a:solidFill>
                  <a:latin typeface="Times New Roman" panose="02020603050405020304" pitchFamily="18" charset="0"/>
                  <a:ea typeface="宋体" panose="02010600030101010101" pitchFamily="2" charset="-122"/>
                </a:rPr>
                <a:t>q</a:t>
              </a:r>
              <a:r>
                <a:rPr lang="zh-CN" altLang="en-US" b="1">
                  <a:solidFill>
                    <a:schemeClr val="tx1"/>
                  </a:solidFill>
                  <a:latin typeface="Times New Roman" panose="02020603050405020304" pitchFamily="18" charset="0"/>
                  <a:ea typeface="宋体" panose="02010600030101010101" pitchFamily="2" charset="-122"/>
                </a:rPr>
                <a:t>的</a:t>
              </a:r>
              <a:r>
                <a:rPr lang="en-US" altLang="zh-CN" b="1" i="1">
                  <a:solidFill>
                    <a:schemeClr val="tx1"/>
                  </a:solidFill>
                  <a:latin typeface="Times New Roman" panose="02020603050405020304" pitchFamily="18" charset="0"/>
                  <a:ea typeface="宋体" panose="02010600030101010101" pitchFamily="2" charset="-122"/>
                </a:rPr>
                <a:t>d</a:t>
              </a:r>
              <a:r>
                <a:rPr lang="en-US" altLang="zh-CN" b="1">
                  <a:solidFill>
                    <a:schemeClr val="tx1"/>
                  </a:solidFill>
                  <a:latin typeface="Times New Roman" panose="02020603050405020304" pitchFamily="18" charset="0"/>
                  <a:ea typeface="宋体" panose="02010600030101010101" pitchFamily="2" charset="-122"/>
                </a:rPr>
                <a:t>×2</a:t>
              </a:r>
              <a:r>
                <a:rPr lang="en-US" altLang="zh-CN" b="1" i="1">
                  <a:solidFill>
                    <a:schemeClr val="tx1"/>
                  </a:solidFill>
                  <a:latin typeface="Times New Roman" panose="02020603050405020304" pitchFamily="18" charset="0"/>
                  <a:ea typeface="宋体" panose="02010600030101010101" pitchFamily="2" charset="-122"/>
                </a:rPr>
                <a:t>d</a:t>
              </a:r>
              <a:r>
                <a:rPr lang="zh-CN" altLang="en-US" b="1">
                  <a:solidFill>
                    <a:schemeClr val="tx1"/>
                  </a:solidFill>
                  <a:latin typeface="Times New Roman" panose="02020603050405020304" pitchFamily="18" charset="0"/>
                  <a:ea typeface="宋体" panose="02010600030101010101" pitchFamily="2" charset="-122"/>
                </a:rPr>
                <a:t>的矩形区域             </a:t>
              </a:r>
              <a:r>
                <a:rPr lang="en-US" altLang="zh-CN" b="1">
                  <a:solidFill>
                    <a:schemeClr val="tx1"/>
                  </a:solidFill>
                  <a:latin typeface="Times New Roman" panose="02020603050405020304" pitchFamily="18" charset="0"/>
                  <a:ea typeface="宋体" panose="02010600030101010101" pitchFamily="2" charset="-122"/>
                </a:rPr>
                <a:t>(b) </a:t>
              </a:r>
              <a:r>
                <a:rPr lang="zh-CN" altLang="en-US" b="1">
                  <a:solidFill>
                    <a:schemeClr val="tx1"/>
                  </a:solidFill>
                  <a:latin typeface="Times New Roman" panose="02020603050405020304" pitchFamily="18" charset="0"/>
                  <a:ea typeface="宋体" panose="02010600030101010101" pitchFamily="2" charset="-122"/>
                </a:rPr>
                <a:t>最坏情况下需要检查的</a:t>
              </a:r>
              <a:r>
                <a:rPr lang="en-US" altLang="zh-CN" b="1">
                  <a:solidFill>
                    <a:schemeClr val="tx1"/>
                  </a:solidFill>
                  <a:latin typeface="Times New Roman" panose="02020603050405020304" pitchFamily="18" charset="0"/>
                  <a:ea typeface="宋体" panose="02010600030101010101" pitchFamily="2" charset="-122"/>
                </a:rPr>
                <a:t>6</a:t>
              </a:r>
              <a:r>
                <a:rPr lang="zh-CN" altLang="en-US" b="1">
                  <a:solidFill>
                    <a:schemeClr val="tx1"/>
                  </a:solidFill>
                  <a:latin typeface="Times New Roman" panose="02020603050405020304" pitchFamily="18" charset="0"/>
                  <a:ea typeface="宋体" panose="02010600030101010101" pitchFamily="2" charset="-122"/>
                </a:rPr>
                <a:t>个点</a:t>
              </a:r>
              <a:endParaRPr lang="zh-CN" altLang="en-US" b="1">
                <a:solidFill>
                  <a:schemeClr val="tx1"/>
                </a:solidFill>
                <a:latin typeface="Times New Roman" panose="02020603050405020304" pitchFamily="18" charset="0"/>
                <a:ea typeface="宋体" panose="02010600030101010101" pitchFamily="2" charset="-122"/>
              </a:endParaRPr>
            </a:p>
          </p:txBody>
        </p:sp>
        <p:sp>
          <p:nvSpPr>
            <p:cNvPr id="80914" name="AutoShape 18"/>
            <p:cNvSpPr/>
            <p:nvPr/>
          </p:nvSpPr>
          <p:spPr bwMode="auto">
            <a:xfrm rot="16200000">
              <a:off x="3153" y="10152"/>
              <a:ext cx="111" cy="760"/>
            </a:xfrm>
            <a:prstGeom prst="leftBrace">
              <a:avLst>
                <a:gd name="adj1" fmla="val 57057"/>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15" name="AutoShape 19"/>
            <p:cNvSpPr/>
            <p:nvPr/>
          </p:nvSpPr>
          <p:spPr bwMode="auto">
            <a:xfrm rot="16200000">
              <a:off x="3962" y="10144"/>
              <a:ext cx="123" cy="770"/>
            </a:xfrm>
            <a:prstGeom prst="leftBrace">
              <a:avLst>
                <a:gd name="adj1" fmla="val 52168"/>
                <a:gd name="adj2" fmla="val 51296"/>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16" name="Text Box 20"/>
            <p:cNvSpPr txBox="1">
              <a:spLocks noChangeArrowheads="1"/>
            </p:cNvSpPr>
            <p:nvPr/>
          </p:nvSpPr>
          <p:spPr bwMode="auto">
            <a:xfrm>
              <a:off x="3119" y="10626"/>
              <a:ext cx="30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lnSpc>
                  <a:spcPct val="80000"/>
                </a:lnSpc>
              </a:pPr>
              <a:r>
                <a:rPr lang="en-US" altLang="zh-CN" sz="2400" b="1" i="1">
                  <a:solidFill>
                    <a:schemeClr val="tx1"/>
                  </a:solidFill>
                  <a:latin typeface="Times New Roman" panose="02020603050405020304" pitchFamily="18" charset="0"/>
                  <a:ea typeface="宋体" panose="02010600030101010101" pitchFamily="2" charset="-122"/>
                </a:rPr>
                <a:t>P</a:t>
              </a:r>
              <a:r>
                <a:rPr lang="en-US" altLang="zh-CN" sz="2400" b="1">
                  <a:solidFill>
                    <a:schemeClr val="tx1"/>
                  </a:solidFill>
                  <a:latin typeface="Times New Roman" panose="02020603050405020304" pitchFamily="18" charset="0"/>
                  <a:ea typeface="宋体" panose="02010600030101010101" pitchFamily="2" charset="-122"/>
                </a:rPr>
                <a:t>1</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80917" name="Text Box 21"/>
            <p:cNvSpPr txBox="1">
              <a:spLocks noChangeArrowheads="1"/>
            </p:cNvSpPr>
            <p:nvPr/>
          </p:nvSpPr>
          <p:spPr bwMode="auto">
            <a:xfrm>
              <a:off x="3909" y="10626"/>
              <a:ext cx="33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lnSpc>
                  <a:spcPct val="80000"/>
                </a:lnSpc>
              </a:pPr>
              <a:r>
                <a:rPr lang="en-US" altLang="zh-CN" sz="2400" b="1" i="1">
                  <a:solidFill>
                    <a:schemeClr val="tx1"/>
                  </a:solidFill>
                  <a:latin typeface="Times New Roman" panose="02020603050405020304" pitchFamily="18" charset="0"/>
                  <a:ea typeface="宋体" panose="02010600030101010101" pitchFamily="2" charset="-122"/>
                </a:rPr>
                <a:t>P</a:t>
              </a:r>
              <a:r>
                <a:rPr lang="en-US" altLang="zh-CN" sz="2400" b="1">
                  <a:solidFill>
                    <a:schemeClr val="tx1"/>
                  </a:solidFill>
                  <a:latin typeface="Times New Roman" panose="02020603050405020304" pitchFamily="18" charset="0"/>
                  <a:ea typeface="宋体" panose="02010600030101010101" pitchFamily="2" charset="-122"/>
                </a:rPr>
                <a:t>2</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80918" name="Line 22"/>
            <p:cNvSpPr>
              <a:spLocks noChangeShapeType="1"/>
            </p:cNvSpPr>
            <p:nvPr/>
          </p:nvSpPr>
          <p:spPr bwMode="auto">
            <a:xfrm>
              <a:off x="3509" y="9234"/>
              <a:ext cx="9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19" name="Line 23"/>
            <p:cNvSpPr>
              <a:spLocks noChangeShapeType="1"/>
            </p:cNvSpPr>
            <p:nvPr/>
          </p:nvSpPr>
          <p:spPr bwMode="auto">
            <a:xfrm flipV="1">
              <a:off x="3639" y="10002"/>
              <a:ext cx="79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20" name="Line 24"/>
            <p:cNvSpPr>
              <a:spLocks noChangeShapeType="1"/>
            </p:cNvSpPr>
            <p:nvPr/>
          </p:nvSpPr>
          <p:spPr bwMode="auto">
            <a:xfrm flipV="1">
              <a:off x="3639" y="8493"/>
              <a:ext cx="8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21" name="Oval 25"/>
            <p:cNvSpPr>
              <a:spLocks noChangeArrowheads="1"/>
            </p:cNvSpPr>
            <p:nvPr/>
          </p:nvSpPr>
          <p:spPr bwMode="auto">
            <a:xfrm>
              <a:off x="4169" y="9837"/>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80922" name="Line 26"/>
            <p:cNvSpPr>
              <a:spLocks noChangeShapeType="1"/>
            </p:cNvSpPr>
            <p:nvPr/>
          </p:nvSpPr>
          <p:spPr bwMode="auto">
            <a:xfrm flipH="1">
              <a:off x="4517" y="8493"/>
              <a:ext cx="0" cy="1506"/>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0923" name="Text Box 27"/>
            <p:cNvSpPr txBox="1">
              <a:spLocks noChangeArrowheads="1"/>
            </p:cNvSpPr>
            <p:nvPr/>
          </p:nvSpPr>
          <p:spPr bwMode="auto">
            <a:xfrm>
              <a:off x="4619" y="9120"/>
              <a:ext cx="2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400" b="1">
                  <a:solidFill>
                    <a:schemeClr val="tx1"/>
                  </a:solidFill>
                  <a:latin typeface="Times New Roman" panose="02020603050405020304" pitchFamily="18" charset="0"/>
                  <a:ea typeface="宋体" panose="02010600030101010101" pitchFamily="2" charset="-122"/>
                </a:rPr>
                <a:t>2</a:t>
              </a:r>
              <a:r>
                <a:rPr lang="en-US" altLang="zh-CN" sz="2400" b="1" i="1">
                  <a:solidFill>
                    <a:schemeClr val="tx1"/>
                  </a:solidFill>
                  <a:latin typeface="Times New Roman" panose="02020603050405020304" pitchFamily="18" charset="0"/>
                  <a:ea typeface="宋体" panose="02010600030101010101" pitchFamily="2" charset="-122"/>
                </a:rPr>
                <a:t>d</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80924" name="Line 28"/>
            <p:cNvSpPr>
              <a:spLocks noChangeShapeType="1"/>
            </p:cNvSpPr>
            <p:nvPr/>
          </p:nvSpPr>
          <p:spPr bwMode="auto">
            <a:xfrm>
              <a:off x="6909" y="8175"/>
              <a:ext cx="0" cy="22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25" name="Text Box 29"/>
            <p:cNvSpPr txBox="1">
              <a:spLocks noChangeArrowheads="1"/>
            </p:cNvSpPr>
            <p:nvPr/>
          </p:nvSpPr>
          <p:spPr bwMode="auto">
            <a:xfrm>
              <a:off x="6769" y="7917"/>
              <a:ext cx="5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lnSpc>
                  <a:spcPct val="80000"/>
                </a:lnSpc>
              </a:pPr>
              <a:r>
                <a:rPr lang="en-US" altLang="zh-CN" sz="2400" b="1" i="1">
                  <a:solidFill>
                    <a:schemeClr val="tx1"/>
                  </a:solidFill>
                  <a:latin typeface="Times New Roman" panose="02020603050405020304" pitchFamily="18" charset="0"/>
                  <a:ea typeface="宋体" panose="02010600030101010101" pitchFamily="2" charset="-122"/>
                </a:rPr>
                <a:t>x</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m</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80926" name="Line 30"/>
            <p:cNvSpPr>
              <a:spLocks noChangeShapeType="1"/>
            </p:cNvSpPr>
            <p:nvPr/>
          </p:nvSpPr>
          <p:spPr bwMode="auto">
            <a:xfrm>
              <a:off x="6103" y="10443"/>
              <a:ext cx="790" cy="0"/>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0927" name="Text Box 31"/>
            <p:cNvSpPr txBox="1">
              <a:spLocks noChangeArrowheads="1"/>
            </p:cNvSpPr>
            <p:nvPr/>
          </p:nvSpPr>
          <p:spPr bwMode="auto">
            <a:xfrm>
              <a:off x="6399" y="10113"/>
              <a:ext cx="2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400" b="1" i="1">
                  <a:solidFill>
                    <a:schemeClr val="tx1"/>
                  </a:solidFill>
                  <a:latin typeface="Times New Roman" panose="02020603050405020304" pitchFamily="18" charset="0"/>
                  <a:ea typeface="宋体" panose="02010600030101010101" pitchFamily="2" charset="-122"/>
                </a:rPr>
                <a:t>d</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80928" name="Line 32"/>
            <p:cNvSpPr>
              <a:spLocks noChangeShapeType="1"/>
            </p:cNvSpPr>
            <p:nvPr/>
          </p:nvSpPr>
          <p:spPr bwMode="auto">
            <a:xfrm>
              <a:off x="6923" y="10441"/>
              <a:ext cx="790" cy="0"/>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0929" name="Text Box 33"/>
            <p:cNvSpPr txBox="1">
              <a:spLocks noChangeArrowheads="1"/>
            </p:cNvSpPr>
            <p:nvPr/>
          </p:nvSpPr>
          <p:spPr bwMode="auto">
            <a:xfrm>
              <a:off x="7219" y="10111"/>
              <a:ext cx="2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400" b="1" i="1">
                  <a:solidFill>
                    <a:schemeClr val="tx1"/>
                  </a:solidFill>
                  <a:latin typeface="Times New Roman" panose="02020603050405020304" pitchFamily="18" charset="0"/>
                  <a:ea typeface="宋体" panose="02010600030101010101" pitchFamily="2" charset="-122"/>
                </a:rPr>
                <a:t>d</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80930" name="Line 34"/>
            <p:cNvSpPr>
              <a:spLocks noChangeShapeType="1"/>
            </p:cNvSpPr>
            <p:nvPr/>
          </p:nvSpPr>
          <p:spPr bwMode="auto">
            <a:xfrm>
              <a:off x="6119" y="8163"/>
              <a:ext cx="0" cy="228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80931" name="Line 35"/>
            <p:cNvSpPr>
              <a:spLocks noChangeShapeType="1"/>
            </p:cNvSpPr>
            <p:nvPr/>
          </p:nvSpPr>
          <p:spPr bwMode="auto">
            <a:xfrm>
              <a:off x="7719" y="8145"/>
              <a:ext cx="0" cy="228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80932" name="Oval 36"/>
            <p:cNvSpPr>
              <a:spLocks noChangeArrowheads="1"/>
            </p:cNvSpPr>
            <p:nvPr/>
          </p:nvSpPr>
          <p:spPr bwMode="auto">
            <a:xfrm>
              <a:off x="6869" y="8464"/>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80933" name="Oval 37"/>
            <p:cNvSpPr>
              <a:spLocks noChangeArrowheads="1"/>
            </p:cNvSpPr>
            <p:nvPr/>
          </p:nvSpPr>
          <p:spPr bwMode="auto">
            <a:xfrm>
              <a:off x="6859" y="9985"/>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80934" name="Oval 38"/>
            <p:cNvSpPr>
              <a:spLocks noChangeArrowheads="1"/>
            </p:cNvSpPr>
            <p:nvPr/>
          </p:nvSpPr>
          <p:spPr bwMode="auto">
            <a:xfrm>
              <a:off x="6439" y="8493"/>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80935" name="Oval 39"/>
            <p:cNvSpPr>
              <a:spLocks noChangeArrowheads="1"/>
            </p:cNvSpPr>
            <p:nvPr/>
          </p:nvSpPr>
          <p:spPr bwMode="auto">
            <a:xfrm>
              <a:off x="6199" y="9807"/>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80936" name="Oval 40"/>
            <p:cNvSpPr>
              <a:spLocks noChangeArrowheads="1"/>
            </p:cNvSpPr>
            <p:nvPr/>
          </p:nvSpPr>
          <p:spPr bwMode="auto">
            <a:xfrm>
              <a:off x="6729" y="9212"/>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80937" name="Text Box 41"/>
            <p:cNvSpPr txBox="1">
              <a:spLocks noChangeArrowheads="1"/>
            </p:cNvSpPr>
            <p:nvPr/>
          </p:nvSpPr>
          <p:spPr bwMode="auto">
            <a:xfrm>
              <a:off x="6656" y="8904"/>
              <a:ext cx="1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0" rIns="0" bIns="0"/>
            <a:lstStyle/>
            <a:p>
              <a:pPr algn="just" eaLnBrk="0" hangingPunct="0">
                <a:lnSpc>
                  <a:spcPct val="80000"/>
                </a:lnSpc>
              </a:pPr>
              <a:r>
                <a:rPr lang="en-US" altLang="zh-CN" sz="2400" b="1" i="1">
                  <a:solidFill>
                    <a:schemeClr val="tx1"/>
                  </a:solidFill>
                  <a:latin typeface="Times New Roman" panose="02020603050405020304" pitchFamily="18" charset="0"/>
                  <a:ea typeface="宋体" panose="02010600030101010101" pitchFamily="2" charset="-122"/>
                </a:rPr>
                <a:t>p</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80938" name="AutoShape 42"/>
            <p:cNvSpPr/>
            <p:nvPr/>
          </p:nvSpPr>
          <p:spPr bwMode="auto">
            <a:xfrm rot="16200000">
              <a:off x="6443" y="10161"/>
              <a:ext cx="111" cy="760"/>
            </a:xfrm>
            <a:prstGeom prst="leftBrace">
              <a:avLst>
                <a:gd name="adj1" fmla="val 57057"/>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39" name="AutoShape 43"/>
            <p:cNvSpPr/>
            <p:nvPr/>
          </p:nvSpPr>
          <p:spPr bwMode="auto">
            <a:xfrm rot="16200000">
              <a:off x="7252" y="10153"/>
              <a:ext cx="123" cy="770"/>
            </a:xfrm>
            <a:prstGeom prst="leftBrace">
              <a:avLst>
                <a:gd name="adj1" fmla="val 52168"/>
                <a:gd name="adj2" fmla="val 51296"/>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40" name="Text Box 44"/>
            <p:cNvSpPr txBox="1">
              <a:spLocks noChangeArrowheads="1"/>
            </p:cNvSpPr>
            <p:nvPr/>
          </p:nvSpPr>
          <p:spPr bwMode="auto">
            <a:xfrm>
              <a:off x="6409" y="10635"/>
              <a:ext cx="33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lnSpc>
                  <a:spcPct val="80000"/>
                </a:lnSpc>
              </a:pPr>
              <a:r>
                <a:rPr lang="en-US" altLang="zh-CN" sz="2400" b="1" i="1">
                  <a:solidFill>
                    <a:schemeClr val="tx1"/>
                  </a:solidFill>
                  <a:latin typeface="Times New Roman" panose="02020603050405020304" pitchFamily="18" charset="0"/>
                  <a:ea typeface="宋体" panose="02010600030101010101" pitchFamily="2" charset="-122"/>
                </a:rPr>
                <a:t>P</a:t>
              </a:r>
              <a:r>
                <a:rPr lang="en-US" altLang="zh-CN" sz="2400" b="1">
                  <a:solidFill>
                    <a:schemeClr val="tx1"/>
                  </a:solidFill>
                  <a:latin typeface="Times New Roman" panose="02020603050405020304" pitchFamily="18" charset="0"/>
                  <a:ea typeface="宋体" panose="02010600030101010101" pitchFamily="2" charset="-122"/>
                </a:rPr>
                <a:t>1</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80941" name="Text Box 45"/>
            <p:cNvSpPr txBox="1">
              <a:spLocks noChangeArrowheads="1"/>
            </p:cNvSpPr>
            <p:nvPr/>
          </p:nvSpPr>
          <p:spPr bwMode="auto">
            <a:xfrm>
              <a:off x="7199" y="10635"/>
              <a:ext cx="35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lnSpc>
                  <a:spcPct val="80000"/>
                </a:lnSpc>
              </a:pPr>
              <a:r>
                <a:rPr lang="en-US" altLang="zh-CN" sz="2400" b="1" i="1">
                  <a:solidFill>
                    <a:schemeClr val="tx1"/>
                  </a:solidFill>
                  <a:latin typeface="Times New Roman" panose="02020603050405020304" pitchFamily="18" charset="0"/>
                  <a:ea typeface="宋体" panose="02010600030101010101" pitchFamily="2" charset="-122"/>
                </a:rPr>
                <a:t>P</a:t>
              </a:r>
              <a:r>
                <a:rPr lang="en-US" altLang="zh-CN" sz="2400" b="1">
                  <a:solidFill>
                    <a:schemeClr val="tx1"/>
                  </a:solidFill>
                  <a:latin typeface="Times New Roman" panose="02020603050405020304" pitchFamily="18" charset="0"/>
                  <a:ea typeface="宋体" panose="02010600030101010101" pitchFamily="2" charset="-122"/>
                </a:rPr>
                <a:t>2</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80942" name="Line 46"/>
            <p:cNvSpPr>
              <a:spLocks noChangeShapeType="1"/>
            </p:cNvSpPr>
            <p:nvPr/>
          </p:nvSpPr>
          <p:spPr bwMode="auto">
            <a:xfrm>
              <a:off x="6799" y="9243"/>
              <a:ext cx="9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43" name="Line 47"/>
            <p:cNvSpPr>
              <a:spLocks noChangeShapeType="1"/>
            </p:cNvSpPr>
            <p:nvPr/>
          </p:nvSpPr>
          <p:spPr bwMode="auto">
            <a:xfrm flipV="1">
              <a:off x="6929" y="10011"/>
              <a:ext cx="79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44" name="Line 48"/>
            <p:cNvSpPr>
              <a:spLocks noChangeShapeType="1"/>
            </p:cNvSpPr>
            <p:nvPr/>
          </p:nvSpPr>
          <p:spPr bwMode="auto">
            <a:xfrm flipV="1">
              <a:off x="6929" y="8502"/>
              <a:ext cx="8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45" name="Oval 49"/>
            <p:cNvSpPr>
              <a:spLocks noChangeArrowheads="1"/>
            </p:cNvSpPr>
            <p:nvPr/>
          </p:nvSpPr>
          <p:spPr bwMode="auto">
            <a:xfrm>
              <a:off x="7679" y="9976"/>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80946" name="Line 50"/>
            <p:cNvSpPr>
              <a:spLocks noChangeShapeType="1"/>
            </p:cNvSpPr>
            <p:nvPr/>
          </p:nvSpPr>
          <p:spPr bwMode="auto">
            <a:xfrm flipH="1">
              <a:off x="7807" y="8502"/>
              <a:ext cx="0" cy="1506"/>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0947" name="Text Box 51"/>
            <p:cNvSpPr txBox="1">
              <a:spLocks noChangeArrowheads="1"/>
            </p:cNvSpPr>
            <p:nvPr/>
          </p:nvSpPr>
          <p:spPr bwMode="auto">
            <a:xfrm>
              <a:off x="7909" y="9129"/>
              <a:ext cx="2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400" b="1">
                  <a:solidFill>
                    <a:schemeClr val="tx1"/>
                  </a:solidFill>
                  <a:latin typeface="Times New Roman" panose="02020603050405020304" pitchFamily="18" charset="0"/>
                  <a:ea typeface="宋体" panose="02010600030101010101" pitchFamily="2" charset="-122"/>
                </a:rPr>
                <a:t>2</a:t>
              </a:r>
              <a:r>
                <a:rPr lang="en-US" altLang="zh-CN" sz="2400" b="1" i="1">
                  <a:solidFill>
                    <a:schemeClr val="tx1"/>
                  </a:solidFill>
                  <a:latin typeface="Times New Roman" panose="02020603050405020304" pitchFamily="18" charset="0"/>
                  <a:ea typeface="宋体" panose="02010600030101010101" pitchFamily="2" charset="-122"/>
                </a:rPr>
                <a:t>d</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80948" name="Oval 52"/>
            <p:cNvSpPr>
              <a:spLocks noChangeArrowheads="1"/>
            </p:cNvSpPr>
            <p:nvPr/>
          </p:nvSpPr>
          <p:spPr bwMode="auto">
            <a:xfrm>
              <a:off x="6869" y="9215"/>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80949" name="Oval 53"/>
            <p:cNvSpPr>
              <a:spLocks noChangeArrowheads="1"/>
            </p:cNvSpPr>
            <p:nvPr/>
          </p:nvSpPr>
          <p:spPr bwMode="auto">
            <a:xfrm>
              <a:off x="7679" y="8464"/>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80950" name="Oval 54"/>
            <p:cNvSpPr>
              <a:spLocks noChangeArrowheads="1"/>
            </p:cNvSpPr>
            <p:nvPr/>
          </p:nvSpPr>
          <p:spPr bwMode="auto">
            <a:xfrm>
              <a:off x="7679" y="9213"/>
              <a:ext cx="68" cy="68"/>
            </a:xfrm>
            <a:prstGeom prst="ellipse">
              <a:avLst/>
            </a:prstGeom>
            <a:noFill/>
            <a:ln w="9525">
              <a:solidFill>
                <a:srgbClr val="000000"/>
              </a:solidFill>
              <a:round/>
            </a:ln>
            <a:extLst>
              <a:ext uri="{909E8E84-426E-40DD-AFC4-6F175D3DCCD1}">
                <a14:hiddenFill xmlns:a14="http://schemas.microsoft.com/office/drawing/2010/main">
                  <a:solidFill>
                    <a:srgbClr val="000000"/>
                  </a:solidFill>
                </a14:hiddenFill>
              </a:ext>
            </a:extLst>
          </p:spPr>
          <p:txBody>
            <a:bodyPr/>
            <a:lstStyle/>
            <a:p>
              <a:endParaRPr lang="zh-CN" altLang="en-US"/>
            </a:p>
          </p:txBody>
        </p:sp>
      </p:grpSp>
      <p:sp>
        <p:nvSpPr>
          <p:cNvPr id="80954" name="Text Box 58"/>
          <p:cNvSpPr txBox="1">
            <a:spLocks noChangeArrowheads="1"/>
          </p:cNvSpPr>
          <p:nvPr/>
        </p:nvSpPr>
        <p:spPr bwMode="auto">
          <a:xfrm>
            <a:off x="174646" y="1131427"/>
            <a:ext cx="8789842"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kumimoji="1" lang="en-US" altLang="zh-CN" sz="2400" b="1" dirty="0">
                <a:solidFill>
                  <a:schemeClr val="tx1"/>
                </a:solidFill>
                <a:latin typeface="宋体" panose="02010600030101010101" pitchFamily="2" charset="-122"/>
              </a:rPr>
              <a:t>    </a:t>
            </a:r>
            <a:r>
              <a:rPr kumimoji="1" lang="zh-CN" altLang="en-US" sz="2400" b="1" dirty="0">
                <a:solidFill>
                  <a:schemeClr val="tx1"/>
                </a:solidFill>
                <a:latin typeface="宋体" panose="02010600030101010101" pitchFamily="2" charset="-122"/>
              </a:rPr>
              <a:t>对于点</a:t>
            </a:r>
            <a:r>
              <a:rPr kumimoji="1" lang="en-US" altLang="zh-CN" sz="2400" b="1" i="1" dirty="0">
                <a:solidFill>
                  <a:schemeClr val="tx1"/>
                </a:solidFill>
                <a:latin typeface="宋体" panose="02010600030101010101" pitchFamily="2" charset="-122"/>
              </a:rPr>
              <a:t>p</a:t>
            </a:r>
            <a:r>
              <a:rPr kumimoji="1" lang="en-US" altLang="zh-CN" sz="2400" b="1" dirty="0">
                <a:solidFill>
                  <a:schemeClr val="tx1"/>
                </a:solidFill>
                <a:latin typeface="宋体" panose="02010600030101010101" pitchFamily="2" charset="-122"/>
              </a:rPr>
              <a:t>∈</a:t>
            </a:r>
            <a:r>
              <a:rPr kumimoji="1" lang="en-US" altLang="zh-CN" sz="2400" b="1" i="1" dirty="0">
                <a:solidFill>
                  <a:schemeClr val="tx1"/>
                </a:solidFill>
                <a:latin typeface="宋体" panose="02010600030101010101" pitchFamily="2" charset="-122"/>
              </a:rPr>
              <a:t>P</a:t>
            </a:r>
            <a:r>
              <a:rPr kumimoji="1" lang="en-US" altLang="zh-CN" sz="2400" b="1" dirty="0">
                <a:solidFill>
                  <a:schemeClr val="tx1"/>
                </a:solidFill>
                <a:latin typeface="宋体" panose="02010600030101010101" pitchFamily="2" charset="-122"/>
              </a:rPr>
              <a:t>1</a:t>
            </a:r>
            <a:r>
              <a:rPr kumimoji="1" lang="zh-CN" altLang="en-US" sz="2400" b="1" dirty="0">
                <a:solidFill>
                  <a:schemeClr val="tx1"/>
                </a:solidFill>
                <a:latin typeface="宋体" panose="02010600030101010101" pitchFamily="2" charset="-122"/>
              </a:rPr>
              <a:t>，需要考察</a:t>
            </a:r>
            <a:r>
              <a:rPr kumimoji="1" lang="en-US" altLang="zh-CN" sz="2400" b="1" i="1" dirty="0">
                <a:solidFill>
                  <a:schemeClr val="tx1"/>
                </a:solidFill>
                <a:latin typeface="宋体" panose="02010600030101010101" pitchFamily="2" charset="-122"/>
              </a:rPr>
              <a:t>P</a:t>
            </a:r>
            <a:r>
              <a:rPr kumimoji="1" lang="en-US" altLang="zh-CN" sz="2400" b="1" dirty="0">
                <a:solidFill>
                  <a:schemeClr val="tx1"/>
                </a:solidFill>
                <a:latin typeface="宋体" panose="02010600030101010101" pitchFamily="2" charset="-122"/>
              </a:rPr>
              <a:t>2</a:t>
            </a:r>
            <a:r>
              <a:rPr kumimoji="1" lang="zh-CN" altLang="en-US" sz="2400" b="1" dirty="0">
                <a:solidFill>
                  <a:schemeClr val="tx1"/>
                </a:solidFill>
                <a:latin typeface="宋体" panose="02010600030101010101" pitchFamily="2" charset="-122"/>
              </a:rPr>
              <a:t>中的各个点和点</a:t>
            </a:r>
            <a:r>
              <a:rPr kumimoji="1" lang="en-US" altLang="zh-CN" sz="2400" b="1" i="1" dirty="0">
                <a:solidFill>
                  <a:schemeClr val="tx1"/>
                </a:solidFill>
                <a:latin typeface="宋体" panose="02010600030101010101" pitchFamily="2" charset="-122"/>
              </a:rPr>
              <a:t>p</a:t>
            </a:r>
            <a:r>
              <a:rPr kumimoji="1" lang="zh-CN" altLang="en-US" sz="2400" b="1" dirty="0">
                <a:solidFill>
                  <a:schemeClr val="tx1"/>
                </a:solidFill>
                <a:latin typeface="宋体" panose="02010600030101010101" pitchFamily="2" charset="-122"/>
              </a:rPr>
              <a:t>之间的距离是否小于</a:t>
            </a:r>
            <a:r>
              <a:rPr kumimoji="1" lang="en-US" altLang="zh-CN" sz="2400" b="1" i="1" dirty="0">
                <a:solidFill>
                  <a:schemeClr val="tx1"/>
                </a:solidFill>
                <a:latin typeface="宋体" panose="02010600030101010101" pitchFamily="2" charset="-122"/>
              </a:rPr>
              <a:t>d</a:t>
            </a:r>
            <a:r>
              <a:rPr kumimoji="1" lang="zh-CN" altLang="en-US" sz="2400" b="1" dirty="0">
                <a:solidFill>
                  <a:schemeClr val="tx1"/>
                </a:solidFill>
                <a:latin typeface="宋体" panose="02010600030101010101" pitchFamily="2" charset="-122"/>
              </a:rPr>
              <a:t>，显然，</a:t>
            </a:r>
            <a:r>
              <a:rPr kumimoji="1" lang="en-US" altLang="zh-CN" sz="2400" b="1" i="1" dirty="0">
                <a:solidFill>
                  <a:schemeClr val="tx1"/>
                </a:solidFill>
                <a:latin typeface="宋体" panose="02010600030101010101" pitchFamily="2" charset="-122"/>
              </a:rPr>
              <a:t>P</a:t>
            </a:r>
            <a:r>
              <a:rPr kumimoji="1" lang="en-US" altLang="zh-CN" sz="2400" b="1" dirty="0">
                <a:solidFill>
                  <a:schemeClr val="tx1"/>
                </a:solidFill>
                <a:latin typeface="宋体" panose="02010600030101010101" pitchFamily="2" charset="-122"/>
              </a:rPr>
              <a:t>2</a:t>
            </a:r>
            <a:r>
              <a:rPr kumimoji="1" lang="zh-CN" altLang="en-US" sz="2400" b="1" dirty="0">
                <a:solidFill>
                  <a:schemeClr val="tx1"/>
                </a:solidFill>
                <a:latin typeface="宋体" panose="02010600030101010101" pitchFamily="2" charset="-122"/>
              </a:rPr>
              <a:t>中这样点的</a:t>
            </a:r>
            <a:r>
              <a:rPr kumimoji="1" lang="en-US" altLang="zh-CN" sz="2400" b="1" i="1" dirty="0">
                <a:solidFill>
                  <a:schemeClr val="tx1"/>
                </a:solidFill>
                <a:latin typeface="宋体" panose="02010600030101010101" pitchFamily="2" charset="-122"/>
              </a:rPr>
              <a:t>y</a:t>
            </a:r>
            <a:r>
              <a:rPr kumimoji="1" lang="zh-CN" altLang="en-US" sz="2400" b="1" dirty="0">
                <a:solidFill>
                  <a:schemeClr val="tx1"/>
                </a:solidFill>
                <a:latin typeface="宋体" panose="02010600030101010101" pitchFamily="2" charset="-122"/>
              </a:rPr>
              <a:t>轴坐标一定位于区间</a:t>
            </a:r>
            <a:r>
              <a:rPr kumimoji="1" lang="en-US" altLang="zh-CN" sz="2400" b="1" dirty="0">
                <a:solidFill>
                  <a:schemeClr val="tx1"/>
                </a:solidFill>
                <a:latin typeface="宋体" panose="02010600030101010101" pitchFamily="2" charset="-122"/>
              </a:rPr>
              <a:t>[</a:t>
            </a:r>
            <a:r>
              <a:rPr kumimoji="1" lang="en-US" altLang="zh-CN" sz="2400" b="1" i="1" dirty="0">
                <a:solidFill>
                  <a:schemeClr val="tx1"/>
                </a:solidFill>
                <a:latin typeface="宋体" panose="02010600030101010101" pitchFamily="2" charset="-122"/>
              </a:rPr>
              <a:t>y</a:t>
            </a:r>
            <a:r>
              <a:rPr kumimoji="1" lang="en-US" altLang="zh-CN" sz="2400" b="1" dirty="0">
                <a:solidFill>
                  <a:schemeClr val="tx1"/>
                </a:solidFill>
                <a:latin typeface="宋体" panose="02010600030101010101" pitchFamily="2" charset="-122"/>
              </a:rPr>
              <a:t>-</a:t>
            </a:r>
            <a:r>
              <a:rPr kumimoji="1" lang="en-US" altLang="zh-CN" sz="2400" b="1" i="1" dirty="0">
                <a:solidFill>
                  <a:schemeClr val="tx1"/>
                </a:solidFill>
                <a:latin typeface="宋体" panose="02010600030101010101" pitchFamily="2" charset="-122"/>
              </a:rPr>
              <a:t>d</a:t>
            </a:r>
            <a:r>
              <a:rPr kumimoji="1" lang="en-US" altLang="zh-CN" sz="2400" b="1" dirty="0">
                <a:solidFill>
                  <a:schemeClr val="tx1"/>
                </a:solidFill>
                <a:latin typeface="宋体" panose="02010600030101010101" pitchFamily="2" charset="-122"/>
              </a:rPr>
              <a:t>, </a:t>
            </a:r>
            <a:r>
              <a:rPr kumimoji="1" lang="en-US" altLang="zh-CN" sz="2400" b="1" i="1" dirty="0" err="1">
                <a:solidFill>
                  <a:schemeClr val="tx1"/>
                </a:solidFill>
                <a:latin typeface="宋体" panose="02010600030101010101" pitchFamily="2" charset="-122"/>
              </a:rPr>
              <a:t>y</a:t>
            </a:r>
            <a:r>
              <a:rPr kumimoji="1" lang="en-US" altLang="zh-CN" sz="2400" b="1" dirty="0" err="1">
                <a:solidFill>
                  <a:schemeClr val="tx1"/>
                </a:solidFill>
                <a:latin typeface="宋体" panose="02010600030101010101" pitchFamily="2" charset="-122"/>
              </a:rPr>
              <a:t>+</a:t>
            </a:r>
            <a:r>
              <a:rPr kumimoji="1" lang="en-US" altLang="zh-CN" sz="2400" b="1" i="1" dirty="0" err="1">
                <a:solidFill>
                  <a:schemeClr val="tx1"/>
                </a:solidFill>
                <a:latin typeface="宋体" panose="02010600030101010101" pitchFamily="2" charset="-122"/>
              </a:rPr>
              <a:t>d</a:t>
            </a:r>
            <a:r>
              <a:rPr kumimoji="1" lang="en-US" altLang="zh-CN" sz="2400" b="1" dirty="0">
                <a:solidFill>
                  <a:schemeClr val="tx1"/>
                </a:solidFill>
                <a:latin typeface="宋体" panose="02010600030101010101" pitchFamily="2" charset="-122"/>
              </a:rPr>
              <a:t>]</a:t>
            </a:r>
            <a:r>
              <a:rPr kumimoji="1" lang="zh-CN" altLang="en-US" sz="2400" b="1" dirty="0">
                <a:solidFill>
                  <a:schemeClr val="tx1"/>
                </a:solidFill>
                <a:latin typeface="宋体" panose="02010600030101010101" pitchFamily="2" charset="-122"/>
              </a:rPr>
              <a:t>之间，而且，这样的点不会超过</a:t>
            </a:r>
            <a:r>
              <a:rPr kumimoji="1" lang="en-US" altLang="zh-CN" sz="2400" b="1" dirty="0">
                <a:solidFill>
                  <a:schemeClr val="tx1"/>
                </a:solidFill>
                <a:latin typeface="宋体" panose="02010600030101010101" pitchFamily="2" charset="-122"/>
              </a:rPr>
              <a:t>6</a:t>
            </a:r>
            <a:r>
              <a:rPr kumimoji="1" lang="zh-CN" altLang="en-US" sz="2400" b="1" dirty="0">
                <a:solidFill>
                  <a:schemeClr val="tx1"/>
                </a:solidFill>
                <a:latin typeface="宋体" panose="02010600030101010101" pitchFamily="2" charset="-122"/>
              </a:rPr>
              <a:t>个</a:t>
            </a:r>
            <a:r>
              <a:rPr kumimoji="1" lang="zh-CN" altLang="en-US" sz="2400" b="1" dirty="0" smtClean="0">
                <a:solidFill>
                  <a:schemeClr val="tx1"/>
                </a:solidFill>
                <a:latin typeface="宋体" panose="02010600030101010101" pitchFamily="2" charset="-122"/>
              </a:rPr>
              <a:t>。</a:t>
            </a:r>
            <a:endParaRPr kumimoji="1" lang="en-US" altLang="zh-CN" sz="2400" b="1" dirty="0" smtClean="0">
              <a:solidFill>
                <a:schemeClr val="tx1"/>
              </a:solidFill>
              <a:latin typeface="宋体" panose="02010600030101010101" pitchFamily="2" charset="-122"/>
            </a:endParaRPr>
          </a:p>
          <a:p>
            <a:pPr>
              <a:lnSpc>
                <a:spcPct val="120000"/>
              </a:lnSpc>
            </a:pPr>
            <a:r>
              <a:rPr lang="zh-CN" altLang="en-US" sz="2400" b="1" dirty="0" smtClean="0">
                <a:latin typeface="宋体" panose="02010600030101010101" pitchFamily="2" charset="-122"/>
              </a:rPr>
              <a:t>因此</a:t>
            </a:r>
            <a:r>
              <a:rPr lang="zh-CN" altLang="en-US" sz="2400" b="1" dirty="0">
                <a:latin typeface="宋体" panose="02010600030101010101" pitchFamily="2" charset="-122"/>
              </a:rPr>
              <a:t>，</a:t>
            </a:r>
            <a:r>
              <a:rPr lang="zh-CN" altLang="en-US" sz="2400" b="1" dirty="0" smtClean="0">
                <a:latin typeface="宋体" panose="02010600030101010101" pitchFamily="2" charset="-122"/>
              </a:rPr>
              <a:t>在合并</a:t>
            </a:r>
            <a:r>
              <a:rPr lang="zh-CN" altLang="en-US" sz="2400" b="1" dirty="0">
                <a:latin typeface="宋体" panose="02010600030101010101" pitchFamily="2" charset="-122"/>
              </a:rPr>
              <a:t>步骤中</a:t>
            </a:r>
            <a:r>
              <a:rPr lang="zh-CN" altLang="en-US" sz="2400" b="1" dirty="0">
                <a:solidFill>
                  <a:srgbClr val="3907F1"/>
                </a:solidFill>
                <a:latin typeface="宋体" panose="02010600030101010101" pitchFamily="2" charset="-122"/>
              </a:rPr>
              <a:t>最多只需要检查</a:t>
            </a:r>
            <a:r>
              <a:rPr lang="en-US" altLang="zh-CN" sz="2400" b="1" dirty="0">
                <a:solidFill>
                  <a:srgbClr val="3907F1"/>
                </a:solidFill>
                <a:latin typeface="宋体" panose="02010600030101010101" pitchFamily="2" charset="-122"/>
              </a:rPr>
              <a:t>6×n/2=3n</a:t>
            </a:r>
            <a:r>
              <a:rPr lang="zh-CN" altLang="en-US" sz="2400" b="1" dirty="0">
                <a:solidFill>
                  <a:srgbClr val="3907F1"/>
                </a:solidFill>
                <a:latin typeface="宋体" panose="02010600030101010101" pitchFamily="2" charset="-122"/>
              </a:rPr>
              <a:t>个候选</a:t>
            </a:r>
            <a:r>
              <a:rPr lang="zh-CN" altLang="en-US" sz="2400" b="1" dirty="0" smtClean="0">
                <a:solidFill>
                  <a:srgbClr val="3907F1"/>
                </a:solidFill>
                <a:latin typeface="宋体" panose="02010600030101010101" pitchFamily="2" charset="-122"/>
              </a:rPr>
              <a:t>者</a:t>
            </a:r>
            <a:r>
              <a:rPr lang="en-US" altLang="zh-CN" sz="2400" b="1" dirty="0" smtClean="0">
                <a:solidFill>
                  <a:srgbClr val="3907F1"/>
                </a:solidFill>
                <a:latin typeface="宋体" panose="02010600030101010101" pitchFamily="2" charset="-122"/>
              </a:rPr>
              <a:t>.</a:t>
            </a:r>
            <a:endParaRPr kumimoji="1" lang="zh-CN" altLang="en-US" sz="2400" b="1" dirty="0">
              <a:solidFill>
                <a:schemeClr val="tx1"/>
              </a:solidFill>
              <a:latin typeface="宋体" panose="02010600030101010101" pitchFamily="2" charset="-122"/>
            </a:endParaRPr>
          </a:p>
        </p:txBody>
      </p:sp>
      <p:sp>
        <p:nvSpPr>
          <p:cNvPr id="646149" name="Text Box 5"/>
          <p:cNvSpPr txBox="1">
            <a:spLocks noChangeArrowheads="1"/>
          </p:cNvSpPr>
          <p:nvPr/>
        </p:nvSpPr>
        <p:spPr bwMode="auto">
          <a:xfrm>
            <a:off x="655955" y="105410"/>
            <a:ext cx="8307705" cy="583565"/>
          </a:xfrm>
          <a:prstGeom prst="rect">
            <a:avLst/>
          </a:prstGeom>
          <a:noFill/>
          <a:ln>
            <a:noFill/>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a:defRPr/>
            </a:pPr>
            <a:r>
              <a:rPr kumimoji="1" lang="zh-CN" altLang="en-US" sz="3200" b="1" dirty="0">
                <a:solidFill>
                  <a:schemeClr val="bg1"/>
                </a:solidFill>
                <a:effectLst/>
                <a:latin typeface="黑体" panose="02010609060101010101" pitchFamily="49" charset="-122"/>
                <a:ea typeface="黑体" panose="02010609060101010101" pitchFamily="49" charset="-122"/>
                <a:sym typeface="+mn-ea"/>
              </a:rPr>
              <a:t>关键是(p3, q3)的搜索方法及其搜索时间</a:t>
            </a:r>
            <a:endParaRPr kumimoji="1" lang="zh-CN" altLang="en-US" sz="32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6149"/>
                                        </p:tgtEl>
                                        <p:attrNameLst>
                                          <p:attrName>style.visibility</p:attrName>
                                        </p:attrNameLst>
                                      </p:cBhvr>
                                      <p:to>
                                        <p:strVal val="visible"/>
                                      </p:to>
                                    </p:set>
                                    <p:anim calcmode="lin" valueType="num">
                                      <p:cBhvr additive="base">
                                        <p:cTn id="7" dur="500" fill="hold"/>
                                        <p:tgtEl>
                                          <p:spTgt spid="646149"/>
                                        </p:tgtEl>
                                        <p:attrNameLst>
                                          <p:attrName>ppt_x</p:attrName>
                                        </p:attrNameLst>
                                      </p:cBhvr>
                                      <p:tavLst>
                                        <p:tav tm="0">
                                          <p:val>
                                            <p:strVal val="#ppt_x"/>
                                          </p:val>
                                        </p:tav>
                                        <p:tav tm="100000">
                                          <p:val>
                                            <p:strVal val="#ppt_x"/>
                                          </p:val>
                                        </p:tav>
                                      </p:tavLst>
                                    </p:anim>
                                    <p:anim calcmode="lin" valueType="num">
                                      <p:cBhvr additive="base">
                                        <p:cTn id="8" dur="500" fill="hold"/>
                                        <p:tgtEl>
                                          <p:spTgt spid="6461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0954"/>
                                        </p:tgtEl>
                                        <p:attrNameLst>
                                          <p:attrName>style.visibility</p:attrName>
                                        </p:attrNameLst>
                                      </p:cBhvr>
                                      <p:to>
                                        <p:strVal val="visible"/>
                                      </p:to>
                                    </p:set>
                                    <p:animEffect transition="in" filter="blinds(horizontal)">
                                      <p:cBhvr>
                                        <p:cTn id="13" dur="500"/>
                                        <p:tgtEl>
                                          <p:spTgt spid="80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9" grpId="0" bldLvl="0" animBg="1"/>
      <p:bldP spid="80954"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4"/>
          <p:cNvSpPr>
            <a:spLocks noChangeArrowheads="1"/>
          </p:cNvSpPr>
          <p:nvPr/>
        </p:nvSpPr>
        <p:spPr bwMode="auto">
          <a:xfrm>
            <a:off x="1919288" y="188292"/>
            <a:ext cx="5750292" cy="5847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defRPr/>
            </a:pPr>
            <a:r>
              <a:rPr kumimoji="1" lang="zh-CN" altLang="en-US" sz="3200" b="1" dirty="0">
                <a:solidFill>
                  <a:schemeClr val="bg1"/>
                </a:solidFill>
                <a:latin typeface="黑体" panose="02010609060101010101" pitchFamily="49" charset="-122"/>
                <a:ea typeface="黑体" panose="02010609060101010101" pitchFamily="49" charset="-122"/>
              </a:rPr>
              <a:t>能否在线性时间内找到</a:t>
            </a:r>
            <a:r>
              <a:rPr kumimoji="1" lang="en-US" altLang="zh-CN" sz="3200" b="1" dirty="0">
                <a:solidFill>
                  <a:schemeClr val="bg1"/>
                </a:solidFill>
                <a:latin typeface="黑体" panose="02010609060101010101" pitchFamily="49" charset="-122"/>
                <a:ea typeface="黑体" panose="02010609060101010101" pitchFamily="49" charset="-122"/>
              </a:rPr>
              <a:t>p3,q3</a:t>
            </a:r>
            <a:r>
              <a:rPr kumimoji="1" lang="zh-CN" altLang="en-US" sz="3200" b="1" dirty="0">
                <a:solidFill>
                  <a:schemeClr val="bg1"/>
                </a:solidFill>
                <a:latin typeface="黑体" panose="02010609060101010101" pitchFamily="49" charset="-122"/>
                <a:ea typeface="黑体" panose="02010609060101010101" pitchFamily="49" charset="-122"/>
              </a:rPr>
              <a:t>？</a:t>
            </a:r>
            <a:endParaRPr kumimoji="1" lang="zh-CN" altLang="en-US" sz="3200" b="1" dirty="0">
              <a:solidFill>
                <a:schemeClr val="bg1"/>
              </a:solidFill>
              <a:latin typeface="黑体" panose="02010609060101010101" pitchFamily="49" charset="-122"/>
              <a:ea typeface="黑体" panose="02010609060101010101" pitchFamily="49" charset="-122"/>
            </a:endParaRPr>
          </a:p>
        </p:txBody>
      </p:sp>
      <p:grpSp>
        <p:nvGrpSpPr>
          <p:cNvPr id="2" name="组合 1"/>
          <p:cNvGrpSpPr/>
          <p:nvPr/>
        </p:nvGrpSpPr>
        <p:grpSpPr>
          <a:xfrm>
            <a:off x="179705" y="4083050"/>
            <a:ext cx="8568055" cy="2517140"/>
            <a:chOff x="283" y="5648"/>
            <a:chExt cx="13493" cy="5194"/>
          </a:xfrm>
        </p:grpSpPr>
        <p:pic>
          <p:nvPicPr>
            <p:cNvPr id="104452" name="Picture 5" descr="t2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3" y="5648"/>
              <a:ext cx="6124" cy="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3" name="Picture 6" descr="t2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0" y="5648"/>
              <a:ext cx="6917" cy="5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0839" name="Text Box 7"/>
          <p:cNvSpPr txBox="1">
            <a:spLocks noChangeArrowheads="1"/>
          </p:cNvSpPr>
          <p:nvPr/>
        </p:nvSpPr>
        <p:spPr bwMode="auto">
          <a:xfrm>
            <a:off x="179512" y="1143272"/>
            <a:ext cx="8784976" cy="267652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50000"/>
              <a:buFont typeface="Wingdings" panose="05000000000000000000" pitchFamily="2" charset="2"/>
              <a:buNone/>
              <a:defRPr/>
            </a:pPr>
            <a:r>
              <a:rPr lang="zh-CN" altLang="en-US" sz="2400" b="1" dirty="0" smtClean="0">
                <a:solidFill>
                  <a:srgbClr val="3907F1"/>
                </a:solidFill>
                <a:latin typeface="宋体" panose="02010600030101010101" pitchFamily="2" charset="-122"/>
              </a:rPr>
              <a:t>证明</a:t>
            </a:r>
            <a:r>
              <a:rPr lang="en-US" altLang="zh-CN" sz="2400" b="1" dirty="0" smtClean="0">
                <a:latin typeface="宋体" panose="02010600030101010101" pitchFamily="2" charset="-122"/>
              </a:rPr>
              <a:t>:</a:t>
            </a:r>
            <a:r>
              <a:rPr lang="zh-CN" altLang="en-US" sz="2400" b="1" dirty="0" smtClean="0">
                <a:latin typeface="宋体" panose="02010600030101010101" pitchFamily="2" charset="-122"/>
              </a:rPr>
              <a:t>将矩形</a:t>
            </a:r>
            <a:r>
              <a:rPr lang="en-US" altLang="zh-CN" sz="2400" b="1" dirty="0" smtClean="0">
                <a:latin typeface="宋体" panose="02010600030101010101" pitchFamily="2" charset="-122"/>
              </a:rPr>
              <a:t>R</a:t>
            </a:r>
            <a:r>
              <a:rPr lang="zh-CN" altLang="en-US" sz="2400" b="1" dirty="0" smtClean="0">
                <a:latin typeface="宋体" panose="02010600030101010101" pitchFamily="2" charset="-122"/>
              </a:rPr>
              <a:t>的长为</a:t>
            </a:r>
            <a:r>
              <a:rPr lang="en-US" altLang="zh-CN" sz="2400" b="1" dirty="0" smtClean="0">
                <a:latin typeface="宋体" panose="02010600030101010101" pitchFamily="2" charset="-122"/>
              </a:rPr>
              <a:t>2d</a:t>
            </a:r>
            <a:r>
              <a:rPr lang="zh-CN" altLang="en-US" sz="2400" b="1" dirty="0" smtClean="0">
                <a:latin typeface="宋体" panose="02010600030101010101" pitchFamily="2" charset="-122"/>
              </a:rPr>
              <a:t>的边</a:t>
            </a:r>
            <a:r>
              <a:rPr lang="en-US" altLang="zh-CN" sz="2400" b="1" dirty="0" smtClean="0">
                <a:latin typeface="宋体" panose="02010600030101010101" pitchFamily="2" charset="-122"/>
              </a:rPr>
              <a:t>3</a:t>
            </a:r>
            <a:r>
              <a:rPr lang="zh-CN" altLang="en-US" sz="2400" b="1" dirty="0" smtClean="0">
                <a:latin typeface="宋体" panose="02010600030101010101" pitchFamily="2" charset="-122"/>
              </a:rPr>
              <a:t>等分，将它的长为</a:t>
            </a:r>
            <a:r>
              <a:rPr lang="en-US" altLang="zh-CN" sz="2400" b="1" dirty="0" smtClean="0">
                <a:latin typeface="宋体" panose="02010600030101010101" pitchFamily="2" charset="-122"/>
              </a:rPr>
              <a:t>d</a:t>
            </a:r>
            <a:r>
              <a:rPr lang="zh-CN" altLang="en-US" sz="2400" b="1" dirty="0" smtClean="0">
                <a:latin typeface="宋体" panose="02010600030101010101" pitchFamily="2" charset="-122"/>
              </a:rPr>
              <a:t>的边</a:t>
            </a:r>
            <a:r>
              <a:rPr lang="en-US" altLang="zh-CN" sz="2400" b="1" dirty="0" smtClean="0">
                <a:latin typeface="宋体" panose="02010600030101010101" pitchFamily="2" charset="-122"/>
              </a:rPr>
              <a:t>2</a:t>
            </a:r>
            <a:r>
              <a:rPr lang="zh-CN" altLang="en-US" sz="2400" b="1" dirty="0" smtClean="0">
                <a:latin typeface="宋体" panose="02010600030101010101" pitchFamily="2" charset="-122"/>
              </a:rPr>
              <a:t>等分，由此导出</a:t>
            </a:r>
            <a:r>
              <a:rPr lang="en-US" altLang="zh-CN" sz="2400" b="1" dirty="0" smtClean="0">
                <a:latin typeface="宋体" panose="02010600030101010101" pitchFamily="2" charset="-122"/>
              </a:rPr>
              <a:t>6</a:t>
            </a:r>
            <a:r>
              <a:rPr lang="zh-CN" altLang="en-US" sz="2400" b="1" dirty="0" smtClean="0">
                <a:latin typeface="宋体" panose="02010600030101010101" pitchFamily="2" charset="-122"/>
              </a:rPr>
              <a:t>个</a:t>
            </a:r>
            <a:r>
              <a:rPr lang="en-US" altLang="zh-CN" sz="2400" b="1" dirty="0" smtClean="0">
                <a:latin typeface="宋体" panose="02010600030101010101" pitchFamily="2" charset="-122"/>
              </a:rPr>
              <a:t>(d/2)×(2d/3)</a:t>
            </a:r>
            <a:r>
              <a:rPr lang="zh-CN" altLang="en-US" sz="2400" b="1" dirty="0" smtClean="0">
                <a:latin typeface="宋体" panose="02010600030101010101" pitchFamily="2" charset="-122"/>
              </a:rPr>
              <a:t>的矩形。若矩形</a:t>
            </a:r>
            <a:r>
              <a:rPr lang="en-US" altLang="zh-CN" sz="2400" b="1" dirty="0" smtClean="0">
                <a:latin typeface="宋体" panose="02010600030101010101" pitchFamily="2" charset="-122"/>
              </a:rPr>
              <a:t>R</a:t>
            </a:r>
            <a:r>
              <a:rPr lang="zh-CN" altLang="en-US" sz="2400" b="1" dirty="0" smtClean="0">
                <a:latin typeface="宋体" panose="02010600030101010101" pitchFamily="2" charset="-122"/>
              </a:rPr>
              <a:t>中有多于</a:t>
            </a:r>
            <a:r>
              <a:rPr lang="en-US" altLang="zh-CN" sz="2400" b="1" dirty="0" smtClean="0">
                <a:latin typeface="宋体" panose="02010600030101010101" pitchFamily="2" charset="-122"/>
              </a:rPr>
              <a:t>6</a:t>
            </a:r>
            <a:r>
              <a:rPr lang="zh-CN" altLang="en-US" sz="2400" b="1" dirty="0" smtClean="0">
                <a:latin typeface="宋体" panose="02010600030101010101" pitchFamily="2" charset="-122"/>
              </a:rPr>
              <a:t>个</a:t>
            </a:r>
            <a:r>
              <a:rPr lang="en-US" altLang="zh-CN" sz="2400" b="1" dirty="0" smtClean="0">
                <a:latin typeface="宋体" panose="02010600030101010101" pitchFamily="2" charset="-122"/>
              </a:rPr>
              <a:t>S</a:t>
            </a:r>
            <a:r>
              <a:rPr lang="zh-CN" altLang="en-US" sz="2400" b="1" dirty="0" smtClean="0">
                <a:latin typeface="宋体" panose="02010600030101010101" pitchFamily="2" charset="-122"/>
              </a:rPr>
              <a:t>中的点，则由</a:t>
            </a:r>
            <a:r>
              <a:rPr lang="zh-CN" altLang="en-US" sz="2400" b="1" dirty="0" smtClean="0">
                <a:solidFill>
                  <a:srgbClr val="CC0099"/>
                </a:solidFill>
                <a:latin typeface="宋体" panose="02010600030101010101" pitchFamily="2" charset="-122"/>
              </a:rPr>
              <a:t>鸽舍原理</a:t>
            </a:r>
            <a:r>
              <a:rPr lang="zh-CN" altLang="en-US" sz="2400" b="1" dirty="0" smtClean="0">
                <a:latin typeface="宋体" panose="02010600030101010101" pitchFamily="2" charset="-122"/>
              </a:rPr>
              <a:t>易知至少有一个</a:t>
            </a:r>
            <a:r>
              <a:rPr lang="en-US" altLang="zh-CN" sz="2400" b="1" dirty="0" smtClean="0">
                <a:latin typeface="宋体" panose="02010600030101010101" pitchFamily="2" charset="-122"/>
              </a:rPr>
              <a:t>(d/2)×(2d/3)</a:t>
            </a:r>
            <a:r>
              <a:rPr lang="zh-CN" altLang="en-US" sz="2400" b="1" dirty="0" smtClean="0">
                <a:latin typeface="宋体" panose="02010600030101010101" pitchFamily="2" charset="-122"/>
              </a:rPr>
              <a:t>的小矩形中有</a:t>
            </a:r>
            <a:r>
              <a:rPr lang="en-US" altLang="zh-CN" sz="2400" b="1" dirty="0" smtClean="0">
                <a:latin typeface="宋体" panose="02010600030101010101" pitchFamily="2" charset="-122"/>
              </a:rPr>
              <a:t>2</a:t>
            </a:r>
            <a:r>
              <a:rPr lang="zh-CN" altLang="en-US" sz="2400" b="1" dirty="0" smtClean="0">
                <a:latin typeface="宋体" panose="02010600030101010101" pitchFamily="2" charset="-122"/>
              </a:rPr>
              <a:t>个以上</a:t>
            </a:r>
            <a:r>
              <a:rPr lang="en-US" altLang="zh-CN" sz="2400" b="1" dirty="0" smtClean="0">
                <a:latin typeface="宋体" panose="02010600030101010101" pitchFamily="2" charset="-122"/>
              </a:rPr>
              <a:t>S</a:t>
            </a:r>
            <a:r>
              <a:rPr lang="zh-CN" altLang="en-US" sz="2400" b="1" dirty="0" smtClean="0">
                <a:latin typeface="宋体" panose="02010600030101010101" pitchFamily="2" charset="-122"/>
              </a:rPr>
              <a:t>中的点。设</a:t>
            </a:r>
            <a:r>
              <a:rPr lang="en-US" altLang="zh-CN" sz="2400" b="1" dirty="0" smtClean="0">
                <a:latin typeface="宋体" panose="02010600030101010101" pitchFamily="2" charset="-122"/>
              </a:rPr>
              <a:t>u</a:t>
            </a:r>
            <a:r>
              <a:rPr lang="zh-CN" altLang="en-US" sz="2400" b="1" dirty="0" smtClean="0">
                <a:latin typeface="宋体" panose="02010600030101010101" pitchFamily="2" charset="-122"/>
              </a:rPr>
              <a:t>，</a:t>
            </a:r>
            <a:r>
              <a:rPr lang="en-US" altLang="zh-CN" sz="2400" b="1" dirty="0" smtClean="0">
                <a:latin typeface="宋体" panose="02010600030101010101" pitchFamily="2" charset="-122"/>
              </a:rPr>
              <a:t>v</a:t>
            </a:r>
            <a:r>
              <a:rPr lang="zh-CN" altLang="en-US" sz="2400" b="1" dirty="0" smtClean="0">
                <a:latin typeface="宋体" panose="02010600030101010101" pitchFamily="2" charset="-122"/>
              </a:rPr>
              <a:t>是位于同一小矩形中的</a:t>
            </a:r>
            <a:r>
              <a:rPr lang="en-US" altLang="zh-CN" sz="2400" b="1" dirty="0" smtClean="0">
                <a:latin typeface="宋体" panose="02010600030101010101" pitchFamily="2" charset="-122"/>
              </a:rPr>
              <a:t>2</a:t>
            </a:r>
            <a:r>
              <a:rPr lang="zh-CN" altLang="en-US" sz="2400" b="1" dirty="0" smtClean="0">
                <a:latin typeface="宋体" panose="02010600030101010101" pitchFamily="2" charset="-122"/>
              </a:rPr>
              <a:t>个点，则</a:t>
            </a:r>
            <a:endParaRPr lang="zh-CN" altLang="en-US" sz="2400" b="1" dirty="0" smtClean="0">
              <a:latin typeface="宋体" panose="02010600030101010101" pitchFamily="2" charset="-122"/>
            </a:endParaRPr>
          </a:p>
          <a:p>
            <a:pPr eaLnBrk="1" hangingPunct="1">
              <a:buClr>
                <a:schemeClr val="accent2"/>
              </a:buClr>
              <a:buSzPct val="50000"/>
              <a:buFont typeface="Wingdings" panose="05000000000000000000" pitchFamily="2" charset="2"/>
              <a:buNone/>
              <a:defRPr/>
            </a:pPr>
            <a:endParaRPr lang="zh-CN" altLang="en-US" sz="2400" b="1" dirty="0" smtClean="0">
              <a:latin typeface="宋体" panose="02010600030101010101" pitchFamily="2" charset="-122"/>
            </a:endParaRPr>
          </a:p>
          <a:p>
            <a:pPr eaLnBrk="1" hangingPunct="1">
              <a:buClr>
                <a:schemeClr val="accent2"/>
              </a:buClr>
              <a:buSzPct val="50000"/>
              <a:buFont typeface="Wingdings" panose="05000000000000000000" pitchFamily="2" charset="2"/>
              <a:buNone/>
              <a:defRPr/>
            </a:pPr>
            <a:endParaRPr lang="zh-CN" altLang="en-US" sz="2400" b="1" dirty="0" smtClean="0">
              <a:latin typeface="宋体" panose="02010600030101010101" pitchFamily="2" charset="-122"/>
            </a:endParaRPr>
          </a:p>
          <a:p>
            <a:pPr eaLnBrk="1" hangingPunct="1">
              <a:buClr>
                <a:schemeClr val="accent2"/>
              </a:buClr>
              <a:buSzPct val="50000"/>
              <a:buFont typeface="Wingdings" panose="05000000000000000000" pitchFamily="2" charset="2"/>
              <a:buNone/>
              <a:defRPr/>
            </a:pPr>
            <a:r>
              <a:rPr lang="en-US" altLang="zh-CN" sz="2400" b="1" dirty="0" smtClean="0">
                <a:latin typeface="宋体" panose="02010600030101010101" pitchFamily="2" charset="-122"/>
              </a:rPr>
              <a:t>distance(</a:t>
            </a:r>
            <a:r>
              <a:rPr lang="en-US" altLang="zh-CN" sz="2400" b="1" dirty="0" err="1" smtClean="0">
                <a:latin typeface="宋体" panose="02010600030101010101" pitchFamily="2" charset="-122"/>
              </a:rPr>
              <a:t>u,v</a:t>
            </a:r>
            <a:r>
              <a:rPr lang="en-US" altLang="zh-CN" sz="2400" b="1" dirty="0" smtClean="0">
                <a:latin typeface="宋体" panose="02010600030101010101" pitchFamily="2" charset="-122"/>
              </a:rPr>
              <a:t>)&lt;d</a:t>
            </a:r>
            <a:r>
              <a:rPr lang="zh-CN" altLang="en-US" sz="2400" b="1" dirty="0" smtClean="0">
                <a:latin typeface="宋体" panose="02010600030101010101" pitchFamily="2" charset="-122"/>
              </a:rPr>
              <a:t>。这与</a:t>
            </a:r>
            <a:r>
              <a:rPr lang="en-US" altLang="zh-CN" sz="2400" b="1" dirty="0" smtClean="0">
                <a:latin typeface="宋体" panose="02010600030101010101" pitchFamily="2" charset="-122"/>
              </a:rPr>
              <a:t>d</a:t>
            </a:r>
            <a:r>
              <a:rPr lang="zh-CN" altLang="en-US" sz="2400" b="1" dirty="0" smtClean="0">
                <a:latin typeface="宋体" panose="02010600030101010101" pitchFamily="2" charset="-122"/>
              </a:rPr>
              <a:t>的意义相矛盾。</a:t>
            </a:r>
            <a:endParaRPr lang="zh-CN" altLang="en-US" sz="2400" b="1" dirty="0" smtClean="0">
              <a:latin typeface="宋体" panose="02010600030101010101" pitchFamily="2" charset="-122"/>
            </a:endParaRPr>
          </a:p>
        </p:txBody>
      </p:sp>
      <p:sp>
        <p:nvSpPr>
          <p:cNvPr id="10445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104456" name="Object 9"/>
          <p:cNvGraphicFramePr>
            <a:graphicFrameLocks noChangeAspect="1"/>
          </p:cNvGraphicFramePr>
          <p:nvPr/>
        </p:nvGraphicFramePr>
        <p:xfrm>
          <a:off x="611560" y="2647583"/>
          <a:ext cx="5435600" cy="792088"/>
        </p:xfrm>
        <a:graphic>
          <a:graphicData uri="http://schemas.openxmlformats.org/presentationml/2006/ole">
            <mc:AlternateContent xmlns:mc="http://schemas.openxmlformats.org/markup-compatibility/2006">
              <mc:Choice xmlns:v="urn:schemas-microsoft-com:vml" Requires="v">
                <p:oleObj spid="_x0000_s104503" name="公式" r:id="rId3" imgW="3657600" imgH="393700" progId="Equation.3">
                  <p:embed/>
                </p:oleObj>
              </mc:Choice>
              <mc:Fallback>
                <p:oleObj name="公式" r:id="rId3" imgW="3657600" imgH="3937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647583"/>
                        <a:ext cx="5435600" cy="792088"/>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5"/>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6" name="Rectangle 4"/>
          <p:cNvSpPr>
            <a:spLocks noChangeArrowheads="1"/>
          </p:cNvSpPr>
          <p:nvPr/>
        </p:nvSpPr>
        <p:spPr bwMode="auto">
          <a:xfrm>
            <a:off x="763761" y="116632"/>
            <a:ext cx="7902401"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a:lnSpc>
                <a:spcPct val="85000"/>
              </a:lnSpc>
              <a:defRPr/>
            </a:pPr>
            <a:r>
              <a:rPr lang="en-US" altLang="zh-CN" sz="3600" b="1" dirty="0" smtClean="0">
                <a:solidFill>
                  <a:schemeClr val="bg1"/>
                </a:solidFill>
                <a:effectLst/>
                <a:latin typeface="黑体" panose="02010609060101010101" pitchFamily="49" charset="-122"/>
                <a:ea typeface="黑体" panose="02010609060101010101" pitchFamily="49" charset="-122"/>
              </a:rPr>
              <a:t>4.5.1</a:t>
            </a:r>
            <a:r>
              <a:rPr lang="zh-CN" altLang="en-US" sz="3600" b="1" dirty="0" smtClean="0">
                <a:solidFill>
                  <a:schemeClr val="bg1"/>
                </a:solidFill>
                <a:effectLst/>
                <a:latin typeface="黑体" panose="02010609060101010101" pitchFamily="49" charset="-122"/>
                <a:ea typeface="黑体" panose="02010609060101010101" pitchFamily="49" charset="-122"/>
              </a:rPr>
              <a:t>最近对</a:t>
            </a:r>
            <a:r>
              <a:rPr lang="zh-CN" altLang="en-US" sz="3600" b="1" dirty="0">
                <a:solidFill>
                  <a:schemeClr val="bg1"/>
                </a:solidFill>
                <a:effectLst/>
                <a:latin typeface="黑体" panose="02010609060101010101" pitchFamily="49" charset="-122"/>
                <a:ea typeface="黑体" panose="02010609060101010101" pitchFamily="49" charset="-122"/>
              </a:rPr>
              <a:t>问题</a:t>
            </a:r>
            <a:endParaRPr lang="zh-CN" altLang="en-US" sz="3600" b="1" dirty="0">
              <a:solidFill>
                <a:schemeClr val="bg1"/>
              </a:solidFill>
              <a:effectLst/>
              <a:latin typeface="黑体" panose="02010609060101010101" pitchFamily="49" charset="-122"/>
              <a:ea typeface="黑体" panose="02010609060101010101" pitchFamily="49" charset="-122"/>
            </a:endParaRPr>
          </a:p>
        </p:txBody>
      </p:sp>
      <p:sp>
        <p:nvSpPr>
          <p:cNvPr id="3" name="TextBox 2"/>
          <p:cNvSpPr txBox="1"/>
          <p:nvPr/>
        </p:nvSpPr>
        <p:spPr>
          <a:xfrm>
            <a:off x="107504" y="1127870"/>
            <a:ext cx="9036496" cy="5262245"/>
          </a:xfrm>
          <a:prstGeom prst="rect">
            <a:avLst/>
          </a:prstGeom>
          <a:ln w="12700" cmpd="sng">
            <a:solidFill>
              <a:schemeClr val="accent1">
                <a:shade val="50000"/>
              </a:schemeClr>
            </a:solidFill>
            <a:prstDash val="lgDash"/>
          </a:ln>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20000"/>
              </a:lnSpc>
            </a:pPr>
            <a:r>
              <a:rPr lang="zh-CN" altLang="en-US" sz="2000" b="1" dirty="0" smtClean="0">
                <a:solidFill>
                  <a:srgbClr val="CC0099"/>
                </a:solidFill>
                <a:latin typeface="宋体" panose="02010600030101010101" pitchFamily="2" charset="-122"/>
                <a:ea typeface="宋体" panose="02010600030101010101" pitchFamily="2" charset="-122"/>
              </a:rPr>
              <a:t>算法：</a:t>
            </a:r>
            <a:endParaRPr lang="zh-CN" altLang="en-US" sz="2000" b="1" dirty="0" smtClean="0">
              <a:solidFill>
                <a:srgbClr val="CC0099"/>
              </a:solidFill>
              <a:latin typeface="宋体" panose="02010600030101010101" pitchFamily="2" charset="-122"/>
              <a:ea typeface="宋体" panose="02010600030101010101" pitchFamily="2" charset="-122"/>
            </a:endParaRPr>
          </a:p>
          <a:p>
            <a:pPr>
              <a:lnSpc>
                <a:spcPct val="120000"/>
              </a:lnSpc>
            </a:pPr>
            <a:r>
              <a:rPr lang="zh-CN" altLang="en-US" sz="2000" b="1" dirty="0" smtClean="0">
                <a:solidFill>
                  <a:srgbClr val="CC0099"/>
                </a:solidFill>
                <a:latin typeface="宋体" panose="02010600030101010101" pitchFamily="2" charset="-122"/>
                <a:ea typeface="宋体" panose="02010600030101010101" pitchFamily="2" charset="-122"/>
              </a:rPr>
              <a:t>输入</a:t>
            </a:r>
            <a:r>
              <a:rPr lang="zh-CN" altLang="en-US" sz="2000" b="1" dirty="0" smtClean="0">
                <a:latin typeface="宋体" panose="02010600030101010101" pitchFamily="2" charset="-122"/>
                <a:ea typeface="宋体" panose="02010600030101010101" pitchFamily="2" charset="-122"/>
              </a:rPr>
              <a:t>：按</a:t>
            </a:r>
            <a:r>
              <a:rPr lang="en-US" altLang="zh-CN" sz="2000" b="1" dirty="0" smtClean="0">
                <a:latin typeface="宋体" panose="02010600030101010101" pitchFamily="2" charset="-122"/>
                <a:ea typeface="宋体" panose="02010600030101010101" pitchFamily="2" charset="-122"/>
              </a:rPr>
              <a:t>x</a:t>
            </a:r>
            <a:r>
              <a:rPr lang="zh-CN" altLang="en-US" sz="2000" b="1" dirty="0" smtClean="0">
                <a:latin typeface="宋体" panose="02010600030101010101" pitchFamily="2" charset="-122"/>
                <a:ea typeface="宋体" panose="02010600030101010101" pitchFamily="2" charset="-122"/>
              </a:rPr>
              <a:t>坐标升序排列的</a:t>
            </a:r>
            <a:r>
              <a:rPr lang="en-US" altLang="zh-CN" sz="2000" b="1" dirty="0" smtClean="0">
                <a:latin typeface="宋体" panose="02010600030101010101" pitchFamily="2" charset="-122"/>
                <a:ea typeface="宋体" panose="02010600030101010101" pitchFamily="2" charset="-122"/>
              </a:rPr>
              <a:t>n</a:t>
            </a:r>
            <a:r>
              <a:rPr lang="zh-CN" altLang="en-US" sz="2000" b="1" dirty="0" smtClean="0">
                <a:latin typeface="宋体" panose="02010600030101010101" pitchFamily="2" charset="-122"/>
                <a:ea typeface="宋体" panose="02010600030101010101" pitchFamily="2" charset="-122"/>
              </a:rPr>
              <a:t>个点的集合</a:t>
            </a:r>
            <a:r>
              <a:rPr lang="en-US" altLang="zh-CN" sz="2000" b="1" dirty="0" smtClean="0">
                <a:latin typeface="宋体" panose="02010600030101010101" pitchFamily="2" charset="-122"/>
                <a:ea typeface="宋体" panose="02010600030101010101" pitchFamily="2" charset="-122"/>
              </a:rPr>
              <a:t>S={(x</a:t>
            </a:r>
            <a:r>
              <a:rPr lang="en-US" altLang="zh-CN" sz="2000" b="1" baseline="-25000" dirty="0" smtClean="0">
                <a:latin typeface="宋体" panose="02010600030101010101" pitchFamily="2" charset="-122"/>
                <a:ea typeface="宋体" panose="02010600030101010101" pitchFamily="2" charset="-122"/>
              </a:rPr>
              <a:t>1</a:t>
            </a:r>
            <a:r>
              <a:rPr lang="en-US" altLang="zh-CN" sz="2000" b="1" dirty="0" smtClean="0">
                <a:latin typeface="宋体" panose="02010600030101010101" pitchFamily="2" charset="-122"/>
                <a:ea typeface="宋体" panose="02010600030101010101" pitchFamily="2" charset="-122"/>
              </a:rPr>
              <a:t>,y</a:t>
            </a:r>
            <a:r>
              <a:rPr lang="en-US" altLang="zh-CN" sz="2000" b="1" baseline="-25000" dirty="0">
                <a:latin typeface="宋体" panose="02010600030101010101" pitchFamily="2" charset="-122"/>
                <a:ea typeface="宋体" panose="02010600030101010101" pitchFamily="2" charset="-122"/>
              </a:rPr>
              <a:t>1</a:t>
            </a:r>
            <a:r>
              <a:rPr lang="en-US" altLang="zh-CN" sz="2000" b="1" dirty="0" smtClean="0">
                <a:latin typeface="宋体" panose="02010600030101010101" pitchFamily="2" charset="-122"/>
                <a:ea typeface="宋体" panose="02010600030101010101" pitchFamily="2" charset="-122"/>
              </a:rPr>
              <a:t>),(x</a:t>
            </a:r>
            <a:r>
              <a:rPr lang="en-US" altLang="zh-CN" sz="2000" b="1" baseline="-25000" dirty="0">
                <a:latin typeface="宋体" panose="02010600030101010101" pitchFamily="2" charset="-122"/>
                <a:ea typeface="宋体" panose="02010600030101010101" pitchFamily="2" charset="-122"/>
              </a:rPr>
              <a:t>2</a:t>
            </a:r>
            <a:r>
              <a:rPr lang="en-US" altLang="zh-CN" sz="2000" b="1" dirty="0" smtClean="0">
                <a:latin typeface="宋体" panose="02010600030101010101" pitchFamily="2" charset="-122"/>
                <a:ea typeface="宋体" panose="02010600030101010101" pitchFamily="2" charset="-122"/>
              </a:rPr>
              <a:t>,y</a:t>
            </a:r>
            <a:r>
              <a:rPr lang="en-US" altLang="zh-CN" sz="2000" b="1" baseline="-25000" dirty="0">
                <a:latin typeface="宋体" panose="02010600030101010101" pitchFamily="2" charset="-122"/>
                <a:ea typeface="宋体" panose="02010600030101010101" pitchFamily="2" charset="-122"/>
              </a:rPr>
              <a:t>2</a:t>
            </a:r>
            <a:r>
              <a:rPr lang="en-US" altLang="zh-CN" sz="2000" b="1" dirty="0" smtClean="0">
                <a:latin typeface="宋体" panose="02010600030101010101" pitchFamily="2" charset="-122"/>
                <a:ea typeface="宋体" panose="02010600030101010101" pitchFamily="2" charset="-122"/>
              </a:rPr>
              <a:t>),…,(</a:t>
            </a:r>
            <a:r>
              <a:rPr lang="en-US" altLang="zh-CN" sz="2000" b="1" dirty="0" err="1" smtClean="0">
                <a:latin typeface="宋体" panose="02010600030101010101" pitchFamily="2" charset="-122"/>
                <a:ea typeface="宋体" panose="02010600030101010101" pitchFamily="2" charset="-122"/>
              </a:rPr>
              <a:t>x</a:t>
            </a:r>
            <a:r>
              <a:rPr lang="en-US" altLang="zh-CN" sz="2000" b="1" baseline="-25000" dirty="0" err="1">
                <a:latin typeface="宋体" panose="02010600030101010101" pitchFamily="2" charset="-122"/>
                <a:ea typeface="宋体" panose="02010600030101010101" pitchFamily="2" charset="-122"/>
              </a:rPr>
              <a:t>n</a:t>
            </a:r>
            <a:r>
              <a:rPr lang="en-US" altLang="zh-CN" sz="2000" b="1" dirty="0" err="1" smtClean="0">
                <a:latin typeface="宋体" panose="02010600030101010101" pitchFamily="2" charset="-122"/>
                <a:ea typeface="宋体" panose="02010600030101010101" pitchFamily="2" charset="-122"/>
              </a:rPr>
              <a:t>,y</a:t>
            </a:r>
            <a:r>
              <a:rPr lang="en-US" altLang="zh-CN" sz="2000" b="1" baseline="-25000" dirty="0" err="1">
                <a:latin typeface="宋体" panose="02010600030101010101" pitchFamily="2" charset="-122"/>
                <a:ea typeface="宋体" panose="02010600030101010101" pitchFamily="2" charset="-122"/>
              </a:rPr>
              <a:t>n</a:t>
            </a:r>
            <a:r>
              <a:rPr lang="en-US"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a:lnSpc>
                <a:spcPct val="120000"/>
              </a:lnSpc>
            </a:pPr>
            <a:r>
              <a:rPr lang="zh-CN" altLang="en-US" sz="2000" b="1" dirty="0" smtClean="0">
                <a:solidFill>
                  <a:srgbClr val="CC0099"/>
                </a:solidFill>
                <a:latin typeface="宋体" panose="02010600030101010101" pitchFamily="2" charset="-122"/>
                <a:ea typeface="宋体" panose="02010600030101010101" pitchFamily="2" charset="-122"/>
              </a:rPr>
              <a:t>输出</a:t>
            </a:r>
            <a:r>
              <a:rPr lang="zh-CN" altLang="en-US" sz="1800" b="1" dirty="0" smtClean="0">
                <a:latin typeface="宋体" panose="02010600030101010101" pitchFamily="2" charset="-122"/>
                <a:ea typeface="宋体" panose="02010600030101010101" pitchFamily="2" charset="-122"/>
              </a:rPr>
              <a:t>：最近点对的距离</a:t>
            </a:r>
            <a:endParaRPr lang="zh-CN" altLang="en-US" sz="1800" b="1" dirty="0" smtClean="0">
              <a:latin typeface="宋体" panose="02010600030101010101" pitchFamily="2" charset="-122"/>
              <a:ea typeface="宋体" panose="02010600030101010101" pitchFamily="2" charset="-122"/>
            </a:endParaRPr>
          </a:p>
          <a:p>
            <a:pPr marL="457200" indent="-457200">
              <a:lnSpc>
                <a:spcPct val="120000"/>
              </a:lnSpc>
              <a:buAutoNum type="arabicPeriod"/>
            </a:pPr>
            <a:r>
              <a:rPr lang="zh-CN" altLang="en-US" sz="2000" b="1" dirty="0" smtClean="0">
                <a:latin typeface="宋体" panose="02010600030101010101" pitchFamily="2" charset="-122"/>
                <a:ea typeface="宋体" panose="02010600030101010101" pitchFamily="2" charset="-122"/>
              </a:rPr>
              <a:t>如果</a:t>
            </a:r>
            <a:r>
              <a:rPr lang="en-US" altLang="zh-CN" sz="2000" b="1" dirty="0" smtClean="0">
                <a:latin typeface="宋体" panose="02010600030101010101" pitchFamily="2" charset="-122"/>
                <a:ea typeface="宋体" panose="02010600030101010101" pitchFamily="2" charset="-122"/>
              </a:rPr>
              <a:t>n</a:t>
            </a:r>
            <a:r>
              <a:rPr lang="zh-CN" altLang="en-US" sz="2000" b="1" dirty="0" smtClean="0">
                <a:latin typeface="宋体" panose="02010600030101010101" pitchFamily="2" charset="-122"/>
                <a:ea typeface="宋体" panose="02010600030101010101" pitchFamily="2" charset="-122"/>
              </a:rPr>
              <a:t>等于</a:t>
            </a:r>
            <a:r>
              <a:rPr lang="en-US" altLang="zh-CN" sz="2000" b="1" dirty="0" smtClean="0">
                <a:latin typeface="宋体" panose="02010600030101010101" pitchFamily="2" charset="-122"/>
                <a:ea typeface="宋体" panose="02010600030101010101" pitchFamily="2" charset="-122"/>
              </a:rPr>
              <a:t>2</a:t>
            </a:r>
            <a:r>
              <a:rPr lang="zh-CN" altLang="en-US" sz="2000" b="1" dirty="0" smtClean="0">
                <a:latin typeface="宋体" panose="02010600030101010101" pitchFamily="2" charset="-122"/>
                <a:ea typeface="宋体" panose="02010600030101010101" pitchFamily="2" charset="-122"/>
              </a:rPr>
              <a:t>，则返回（</a:t>
            </a:r>
            <a:r>
              <a:rPr lang="en-US" altLang="zh-CN" sz="2000" b="1" dirty="0" smtClean="0">
                <a:latin typeface="宋体" panose="02010600030101010101" pitchFamily="2" charset="-122"/>
                <a:ea typeface="宋体" panose="02010600030101010101" pitchFamily="2" charset="-122"/>
              </a:rPr>
              <a:t>x</a:t>
            </a:r>
            <a:r>
              <a:rPr lang="en-US" altLang="zh-CN" sz="2000" b="1" baseline="-25000" dirty="0">
                <a:latin typeface="宋体" panose="02010600030101010101" pitchFamily="2" charset="-122"/>
                <a:ea typeface="宋体" panose="02010600030101010101" pitchFamily="2" charset="-122"/>
              </a:rPr>
              <a:t>1</a:t>
            </a:r>
            <a:r>
              <a:rPr lang="en-US" altLang="zh-CN" sz="2000" b="1" dirty="0" smtClean="0">
                <a:latin typeface="宋体" panose="02010600030101010101" pitchFamily="2" charset="-122"/>
                <a:ea typeface="宋体" panose="02010600030101010101" pitchFamily="2" charset="-122"/>
              </a:rPr>
              <a:t>,y</a:t>
            </a:r>
            <a:r>
              <a:rPr lang="en-US" altLang="zh-CN" sz="2000" b="1" baseline="-25000" dirty="0">
                <a:latin typeface="宋体" panose="02010600030101010101" pitchFamily="2" charset="-122"/>
                <a:ea typeface="宋体" panose="02010600030101010101" pitchFamily="2" charset="-122"/>
              </a:rPr>
              <a:t>1</a:t>
            </a:r>
            <a:r>
              <a:rPr lang="zh-CN" altLang="en-US" sz="2000" b="1" dirty="0" smtClean="0">
                <a:latin typeface="宋体" panose="02010600030101010101" pitchFamily="2" charset="-122"/>
                <a:ea typeface="宋体" panose="02010600030101010101" pitchFamily="2" charset="-122"/>
              </a:rPr>
              <a:t>）和</a:t>
            </a:r>
            <a:r>
              <a:rPr lang="en-US" altLang="zh-CN" sz="2000" b="1" dirty="0" smtClean="0">
                <a:latin typeface="宋体" panose="02010600030101010101" pitchFamily="2" charset="-122"/>
                <a:ea typeface="宋体" panose="02010600030101010101" pitchFamily="2" charset="-122"/>
              </a:rPr>
              <a:t>(x</a:t>
            </a:r>
            <a:r>
              <a:rPr lang="en-US" altLang="zh-CN" sz="2000" b="1" baseline="-25000" dirty="0">
                <a:latin typeface="宋体" panose="02010600030101010101" pitchFamily="2" charset="-122"/>
                <a:ea typeface="宋体" panose="02010600030101010101" pitchFamily="2" charset="-122"/>
              </a:rPr>
              <a:t>2</a:t>
            </a:r>
            <a:r>
              <a:rPr lang="en-US" altLang="zh-CN" sz="2000" b="1" dirty="0" smtClean="0">
                <a:latin typeface="宋体" panose="02010600030101010101" pitchFamily="2" charset="-122"/>
                <a:ea typeface="宋体" panose="02010600030101010101" pitchFamily="2" charset="-122"/>
              </a:rPr>
              <a:t>,y</a:t>
            </a:r>
            <a:r>
              <a:rPr lang="en-US" altLang="zh-CN" sz="2000" b="1" baseline="-25000" dirty="0">
                <a:latin typeface="宋体" panose="02010600030101010101" pitchFamily="2" charset="-122"/>
                <a:ea typeface="宋体" panose="02010600030101010101" pitchFamily="2" charset="-122"/>
              </a:rPr>
              <a:t>2</a:t>
            </a:r>
            <a:r>
              <a:rPr lang="en-US" altLang="zh-CN" sz="2000" b="1" dirty="0" smtClean="0">
                <a:latin typeface="宋体" panose="02010600030101010101" pitchFamily="2" charset="-122"/>
                <a:ea typeface="宋体" panose="02010600030101010101" pitchFamily="2" charset="-122"/>
              </a:rPr>
              <a:t>)</a:t>
            </a:r>
            <a:r>
              <a:rPr lang="zh-CN" altLang="en-US" sz="1800" b="1" dirty="0" smtClean="0">
                <a:latin typeface="宋体" panose="02010600030101010101" pitchFamily="2" charset="-122"/>
                <a:ea typeface="宋体" panose="02010600030101010101" pitchFamily="2" charset="-122"/>
              </a:rPr>
              <a:t>之间的距离，算法结束；</a:t>
            </a:r>
            <a:endParaRPr lang="zh-CN" altLang="en-US" sz="1800" b="1" dirty="0" smtClean="0">
              <a:latin typeface="宋体" panose="02010600030101010101" pitchFamily="2" charset="-122"/>
              <a:ea typeface="宋体" panose="02010600030101010101" pitchFamily="2" charset="-122"/>
            </a:endParaRPr>
          </a:p>
          <a:p>
            <a:pPr marL="457200" indent="-457200">
              <a:lnSpc>
                <a:spcPct val="120000"/>
              </a:lnSpc>
              <a:buAutoNum type="arabicPeriod"/>
            </a:pPr>
            <a:r>
              <a:rPr lang="zh-CN" altLang="en-US" sz="2000" b="1" dirty="0" smtClean="0">
                <a:solidFill>
                  <a:srgbClr val="CC0099"/>
                </a:solidFill>
                <a:latin typeface="宋体" panose="02010600030101010101" pitchFamily="2" charset="-122"/>
                <a:ea typeface="宋体" panose="02010600030101010101" pitchFamily="2" charset="-122"/>
              </a:rPr>
              <a:t>划分</a:t>
            </a:r>
            <a:r>
              <a:rPr lang="zh-CN" altLang="en-US" sz="2000" b="1" dirty="0" smtClean="0">
                <a:latin typeface="宋体" panose="02010600030101010101" pitchFamily="2" charset="-122"/>
                <a:ea typeface="宋体" panose="02010600030101010101" pitchFamily="2" charset="-122"/>
              </a:rPr>
              <a:t>：</a:t>
            </a:r>
            <a:r>
              <a:rPr lang="en-US" altLang="zh-CN" sz="2000" b="1" dirty="0" smtClean="0">
                <a:latin typeface="宋体" panose="02010600030101010101" pitchFamily="2" charset="-122"/>
                <a:ea typeface="宋体" panose="02010600030101010101" pitchFamily="2" charset="-122"/>
              </a:rPr>
              <a:t>m=S</a:t>
            </a:r>
            <a:r>
              <a:rPr lang="zh-CN" altLang="en-US" sz="2000" b="1" dirty="0" smtClean="0">
                <a:latin typeface="宋体" panose="02010600030101010101" pitchFamily="2" charset="-122"/>
                <a:ea typeface="宋体" panose="02010600030101010101" pitchFamily="2" charset="-122"/>
              </a:rPr>
              <a:t>中各点</a:t>
            </a:r>
            <a:r>
              <a:rPr lang="en-US" altLang="zh-CN" sz="2000" b="1" dirty="0" smtClean="0">
                <a:latin typeface="宋体" panose="02010600030101010101" pitchFamily="2" charset="-122"/>
                <a:ea typeface="宋体" panose="02010600030101010101" pitchFamily="2" charset="-122"/>
              </a:rPr>
              <a:t>x</a:t>
            </a:r>
            <a:r>
              <a:rPr lang="zh-CN" altLang="en-US" sz="1800" b="1" dirty="0" smtClean="0">
                <a:latin typeface="宋体" panose="02010600030101010101" pitchFamily="2" charset="-122"/>
                <a:ea typeface="宋体" panose="02010600030101010101" pitchFamily="2" charset="-122"/>
              </a:rPr>
              <a:t>坐标的中位数；</a:t>
            </a:r>
            <a:endParaRPr lang="zh-CN" altLang="en-US" sz="1800" b="1" dirty="0" smtClean="0">
              <a:latin typeface="宋体" panose="02010600030101010101" pitchFamily="2" charset="-122"/>
              <a:ea typeface="宋体" panose="02010600030101010101" pitchFamily="2" charset="-122"/>
            </a:endParaRPr>
          </a:p>
          <a:p>
            <a:pPr marL="457200" indent="-457200">
              <a:lnSpc>
                <a:spcPct val="120000"/>
              </a:lnSpc>
              <a:buAutoNum type="arabicPeriod"/>
            </a:pPr>
            <a:r>
              <a:rPr lang="en-US" altLang="zh-CN" sz="2000" b="1" dirty="0" smtClean="0">
                <a:latin typeface="宋体" panose="02010600030101010101" pitchFamily="2" charset="-122"/>
                <a:ea typeface="宋体" panose="02010600030101010101" pitchFamily="2" charset="-122"/>
              </a:rPr>
              <a:t>d1=</a:t>
            </a:r>
            <a:r>
              <a:rPr lang="zh-CN" altLang="en-US" sz="2000" b="1" dirty="0" smtClean="0">
                <a:latin typeface="宋体" panose="02010600030101010101" pitchFamily="2" charset="-122"/>
                <a:ea typeface="宋体" panose="02010600030101010101" pitchFamily="2" charset="-122"/>
              </a:rPr>
              <a:t>计算</a:t>
            </a:r>
            <a:r>
              <a:rPr lang="en-US" altLang="zh-CN" sz="2000" b="1" dirty="0">
                <a:latin typeface="宋体" panose="02010600030101010101" pitchFamily="2" charset="-122"/>
                <a:ea typeface="宋体" panose="02010600030101010101" pitchFamily="2" charset="-122"/>
              </a:rPr>
              <a:t>={(x</a:t>
            </a:r>
            <a:r>
              <a:rPr lang="en-US" altLang="zh-CN" sz="2000" b="1" baseline="-25000" dirty="0">
                <a:latin typeface="宋体" panose="02010600030101010101" pitchFamily="2" charset="-122"/>
                <a:ea typeface="宋体" panose="02010600030101010101" pitchFamily="2" charset="-122"/>
              </a:rPr>
              <a:t>1</a:t>
            </a:r>
            <a:r>
              <a:rPr lang="en-US" altLang="zh-CN" sz="2000" b="1" dirty="0">
                <a:latin typeface="宋体" panose="02010600030101010101" pitchFamily="2" charset="-122"/>
                <a:ea typeface="宋体" panose="02010600030101010101" pitchFamily="2" charset="-122"/>
              </a:rPr>
              <a:t>,y</a:t>
            </a:r>
            <a:r>
              <a:rPr lang="en-US" altLang="zh-CN" sz="2000" b="1" baseline="-25000" dirty="0">
                <a:latin typeface="宋体" panose="02010600030101010101" pitchFamily="2" charset="-122"/>
                <a:ea typeface="宋体" panose="02010600030101010101" pitchFamily="2" charset="-122"/>
              </a:rPr>
              <a:t>1</a:t>
            </a:r>
            <a:r>
              <a:rPr lang="en-US" altLang="zh-CN" sz="2000" b="1" dirty="0" smtClean="0">
                <a:latin typeface="宋体" panose="02010600030101010101" pitchFamily="2" charset="-122"/>
                <a:ea typeface="宋体" panose="02010600030101010101" pitchFamily="2" charset="-122"/>
              </a:rPr>
              <a:t>),…,(</a:t>
            </a:r>
            <a:r>
              <a:rPr lang="en-US" altLang="zh-CN" sz="2000" b="1" dirty="0" err="1" smtClean="0">
                <a:latin typeface="宋体" panose="02010600030101010101" pitchFamily="2" charset="-122"/>
                <a:ea typeface="宋体" panose="02010600030101010101" pitchFamily="2" charset="-122"/>
              </a:rPr>
              <a:t>x</a:t>
            </a:r>
            <a:r>
              <a:rPr lang="en-US" altLang="zh-CN" sz="2000" b="1" baseline="-25000" dirty="0" err="1">
                <a:latin typeface="宋体" panose="02010600030101010101" pitchFamily="2" charset="-122"/>
                <a:ea typeface="宋体" panose="02010600030101010101" pitchFamily="2" charset="-122"/>
              </a:rPr>
              <a:t>m</a:t>
            </a:r>
            <a:r>
              <a:rPr lang="en-US" altLang="zh-CN" sz="2000" b="1" dirty="0" err="1" smtClean="0">
                <a:latin typeface="宋体" panose="02010600030101010101" pitchFamily="2" charset="-122"/>
                <a:ea typeface="宋体" panose="02010600030101010101" pitchFamily="2" charset="-122"/>
              </a:rPr>
              <a:t>,y</a:t>
            </a:r>
            <a:r>
              <a:rPr lang="en-US" altLang="zh-CN" sz="2000" b="1" baseline="-25000" dirty="0" err="1">
                <a:latin typeface="宋体" panose="02010600030101010101" pitchFamily="2" charset="-122"/>
                <a:ea typeface="宋体" panose="02010600030101010101" pitchFamily="2" charset="-122"/>
              </a:rPr>
              <a:t>m</a:t>
            </a:r>
            <a:r>
              <a:rPr lang="en-US" altLang="zh-CN" sz="2000" b="1" dirty="0" smtClean="0">
                <a:latin typeface="宋体" panose="02010600030101010101" pitchFamily="2" charset="-122"/>
                <a:ea typeface="宋体" panose="02010600030101010101" pitchFamily="2" charset="-122"/>
              </a:rPr>
              <a:t>)}</a:t>
            </a:r>
            <a:r>
              <a:rPr lang="zh-CN" altLang="en-US" sz="1800" b="1" dirty="0" smtClean="0">
                <a:latin typeface="宋体" panose="02010600030101010101" pitchFamily="2" charset="-122"/>
                <a:ea typeface="宋体" panose="02010600030101010101" pitchFamily="2" charset="-122"/>
              </a:rPr>
              <a:t>的最近对距离</a:t>
            </a:r>
            <a:endParaRPr lang="zh-CN" altLang="en-US" sz="1800" b="1" dirty="0" smtClean="0">
              <a:latin typeface="宋体" panose="02010600030101010101" pitchFamily="2" charset="-122"/>
              <a:ea typeface="宋体" panose="02010600030101010101" pitchFamily="2" charset="-122"/>
            </a:endParaRPr>
          </a:p>
          <a:p>
            <a:pPr marL="457200" indent="-457200">
              <a:lnSpc>
                <a:spcPct val="120000"/>
              </a:lnSpc>
              <a:buAutoNum type="arabicPeriod"/>
            </a:pPr>
            <a:r>
              <a:rPr lang="en-US" altLang="zh-CN" sz="2000" b="1" dirty="0" smtClean="0">
                <a:latin typeface="宋体" panose="02010600030101010101" pitchFamily="2" charset="-122"/>
                <a:ea typeface="宋体" panose="02010600030101010101" pitchFamily="2" charset="-122"/>
              </a:rPr>
              <a:t>d2=</a:t>
            </a:r>
            <a:r>
              <a:rPr lang="zh-CN" altLang="en-US" sz="2000" b="1" dirty="0">
                <a:latin typeface="宋体" panose="02010600030101010101" pitchFamily="2" charset="-122"/>
                <a:ea typeface="宋体" panose="02010600030101010101" pitchFamily="2" charset="-122"/>
              </a:rPr>
              <a:t>计算</a:t>
            </a:r>
            <a:r>
              <a:rPr lang="en-US" altLang="zh-CN" sz="2000" b="1" dirty="0">
                <a:latin typeface="宋体" panose="02010600030101010101" pitchFamily="2" charset="-122"/>
                <a:ea typeface="宋体" panose="02010600030101010101" pitchFamily="2" charset="-122"/>
              </a:rPr>
              <a:t>={(</a:t>
            </a:r>
            <a:r>
              <a:rPr lang="en-US" altLang="zh-CN" sz="2000" b="1" dirty="0" err="1" smtClean="0">
                <a:latin typeface="宋体" panose="02010600030101010101" pitchFamily="2" charset="-122"/>
                <a:ea typeface="宋体" panose="02010600030101010101" pitchFamily="2" charset="-122"/>
              </a:rPr>
              <a:t>x</a:t>
            </a:r>
            <a:r>
              <a:rPr lang="en-US" altLang="zh-CN" sz="2000" b="1" baseline="-25000" dirty="0" err="1">
                <a:latin typeface="宋体" panose="02010600030101010101" pitchFamily="2" charset="-122"/>
                <a:ea typeface="宋体" panose="02010600030101010101" pitchFamily="2" charset="-122"/>
              </a:rPr>
              <a:t>m</a:t>
            </a:r>
            <a:r>
              <a:rPr lang="en-US" altLang="zh-CN" sz="2000" b="1" dirty="0" err="1" smtClean="0">
                <a:latin typeface="宋体" panose="02010600030101010101" pitchFamily="2" charset="-122"/>
                <a:ea typeface="宋体" panose="02010600030101010101" pitchFamily="2" charset="-122"/>
              </a:rPr>
              <a:t>,y</a:t>
            </a:r>
            <a:r>
              <a:rPr lang="en-US" altLang="zh-CN" sz="2000" b="1" baseline="-25000" dirty="0" err="1">
                <a:latin typeface="宋体" panose="02010600030101010101" pitchFamily="2" charset="-122"/>
                <a:ea typeface="宋体" panose="02010600030101010101" pitchFamily="2" charset="-122"/>
              </a:rPr>
              <a:t>m</a:t>
            </a:r>
            <a:r>
              <a:rPr lang="en-US" altLang="zh-CN" sz="2000" b="1" dirty="0" smtClean="0">
                <a:latin typeface="宋体" panose="02010600030101010101" pitchFamily="2" charset="-122"/>
                <a:ea typeface="宋体" panose="02010600030101010101" pitchFamily="2" charset="-122"/>
              </a:rPr>
              <a:t>),…,(</a:t>
            </a:r>
            <a:r>
              <a:rPr lang="en-US" altLang="zh-CN" sz="2000" b="1" dirty="0" err="1" smtClean="0">
                <a:latin typeface="宋体" panose="02010600030101010101" pitchFamily="2" charset="-122"/>
                <a:ea typeface="宋体" panose="02010600030101010101" pitchFamily="2" charset="-122"/>
              </a:rPr>
              <a:t>x</a:t>
            </a:r>
            <a:r>
              <a:rPr lang="en-US" altLang="zh-CN" sz="2000" b="1" baseline="-25000" dirty="0" err="1">
                <a:latin typeface="宋体" panose="02010600030101010101" pitchFamily="2" charset="-122"/>
                <a:ea typeface="宋体" panose="02010600030101010101" pitchFamily="2" charset="-122"/>
              </a:rPr>
              <a:t>n</a:t>
            </a:r>
            <a:r>
              <a:rPr lang="en-US" altLang="zh-CN" sz="2000" b="1" dirty="0" err="1" smtClean="0">
                <a:latin typeface="宋体" panose="02010600030101010101" pitchFamily="2" charset="-122"/>
                <a:ea typeface="宋体" panose="02010600030101010101" pitchFamily="2" charset="-122"/>
              </a:rPr>
              <a:t>,y</a:t>
            </a:r>
            <a:r>
              <a:rPr lang="en-US" altLang="zh-CN" sz="2000" b="1" baseline="-25000" dirty="0" err="1">
                <a:latin typeface="宋体" panose="02010600030101010101" pitchFamily="2" charset="-122"/>
                <a:ea typeface="宋体" panose="02010600030101010101" pitchFamily="2" charset="-122"/>
              </a:rPr>
              <a:t>n</a:t>
            </a:r>
            <a:r>
              <a:rPr lang="en-US" altLang="zh-CN" sz="2000" b="1" dirty="0" smtClean="0">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的最近对距离</a:t>
            </a:r>
            <a:endParaRPr lang="zh-CN" altLang="en-US" sz="1800" b="1" dirty="0">
              <a:latin typeface="宋体" panose="02010600030101010101" pitchFamily="2" charset="-122"/>
              <a:ea typeface="宋体" panose="02010600030101010101" pitchFamily="2" charset="-122"/>
            </a:endParaRPr>
          </a:p>
          <a:p>
            <a:pPr marL="457200" indent="-457200">
              <a:lnSpc>
                <a:spcPct val="120000"/>
              </a:lnSpc>
              <a:buAutoNum type="arabicPeriod"/>
            </a:pPr>
            <a:r>
              <a:rPr lang="en-US" altLang="zh-CN" sz="2000" b="1" dirty="0">
                <a:latin typeface="宋体" panose="02010600030101010101" pitchFamily="2" charset="-122"/>
                <a:ea typeface="宋体" panose="02010600030101010101" pitchFamily="2" charset="-122"/>
              </a:rPr>
              <a:t>d=min{d1,d2</a:t>
            </a:r>
            <a:r>
              <a:rPr lang="en-US"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457200" indent="-457200">
              <a:lnSpc>
                <a:spcPct val="120000"/>
              </a:lnSpc>
              <a:buAutoNum type="arabicPeriod"/>
            </a:pPr>
            <a:r>
              <a:rPr lang="zh-CN" altLang="en-US" sz="2000" b="1" dirty="0" smtClean="0">
                <a:latin typeface="宋体" panose="02010600030101010101" pitchFamily="2" charset="-122"/>
                <a:ea typeface="宋体" panose="02010600030101010101" pitchFamily="2" charset="-122"/>
              </a:rPr>
              <a:t>依次考察集合</a:t>
            </a:r>
            <a:r>
              <a:rPr lang="en-US" altLang="zh-CN" sz="2000" b="1" dirty="0" smtClean="0">
                <a:latin typeface="宋体" panose="02010600030101010101" pitchFamily="2" charset="-122"/>
                <a:ea typeface="宋体" panose="02010600030101010101" pitchFamily="2" charset="-122"/>
              </a:rPr>
              <a:t>S</a:t>
            </a:r>
            <a:r>
              <a:rPr lang="zh-CN" altLang="en-US" sz="2000" b="1" dirty="0" smtClean="0">
                <a:latin typeface="宋体" panose="02010600030101010101" pitchFamily="2" charset="-122"/>
                <a:ea typeface="宋体" panose="02010600030101010101" pitchFamily="2" charset="-122"/>
              </a:rPr>
              <a:t>中的点</a:t>
            </a:r>
            <a:r>
              <a:rPr lang="en-US" altLang="zh-CN" sz="2000" b="1" dirty="0" smtClean="0">
                <a:latin typeface="宋体" panose="02010600030101010101" pitchFamily="2" charset="-122"/>
                <a:ea typeface="宋体" panose="02010600030101010101" pitchFamily="2" charset="-122"/>
              </a:rPr>
              <a:t>p(</a:t>
            </a:r>
            <a:r>
              <a:rPr lang="en-US" altLang="zh-CN" sz="2000" b="1" dirty="0" err="1" smtClean="0">
                <a:latin typeface="宋体" panose="02010600030101010101" pitchFamily="2" charset="-122"/>
                <a:ea typeface="宋体" panose="02010600030101010101" pitchFamily="2" charset="-122"/>
              </a:rPr>
              <a:t>x,y</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，如果（</a:t>
            </a:r>
            <a:r>
              <a:rPr lang="en-US" altLang="zh-CN" sz="2000" b="1" dirty="0" smtClean="0">
                <a:latin typeface="宋体" panose="02010600030101010101" pitchFamily="2" charset="-122"/>
                <a:ea typeface="宋体" panose="02010600030101010101" pitchFamily="2" charset="-122"/>
              </a:rPr>
              <a:t>x&lt;=</a:t>
            </a:r>
            <a:r>
              <a:rPr lang="en-US" altLang="zh-CN" sz="2000" b="1" dirty="0" err="1" smtClean="0">
                <a:latin typeface="宋体" panose="02010600030101010101" pitchFamily="2" charset="-122"/>
                <a:ea typeface="宋体" panose="02010600030101010101" pitchFamily="2" charset="-122"/>
              </a:rPr>
              <a:t>x</a:t>
            </a:r>
            <a:r>
              <a:rPr lang="en-US" altLang="zh-CN" sz="2000" b="1" baseline="-25000" dirty="0" err="1">
                <a:latin typeface="宋体" panose="02010600030101010101" pitchFamily="2" charset="-122"/>
                <a:ea typeface="宋体" panose="02010600030101010101" pitchFamily="2" charset="-122"/>
              </a:rPr>
              <a:t>m</a:t>
            </a:r>
            <a:r>
              <a:rPr lang="zh-CN" altLang="en-US" sz="2000" b="1" dirty="0" smtClean="0">
                <a:latin typeface="宋体" panose="02010600030101010101" pitchFamily="2" charset="-122"/>
                <a:ea typeface="宋体" panose="02010600030101010101" pitchFamily="2" charset="-122"/>
              </a:rPr>
              <a:t>并且</a:t>
            </a:r>
            <a:r>
              <a:rPr lang="en-US" altLang="zh-CN" sz="2000" b="1" dirty="0" smtClean="0">
                <a:latin typeface="宋体" panose="02010600030101010101" pitchFamily="2" charset="-122"/>
                <a:ea typeface="宋体" panose="02010600030101010101" pitchFamily="2" charset="-122"/>
              </a:rPr>
              <a:t>x&gt;=</a:t>
            </a:r>
            <a:r>
              <a:rPr lang="en-US" altLang="zh-CN" sz="2000" b="1" dirty="0" err="1" smtClean="0">
                <a:latin typeface="宋体" panose="02010600030101010101" pitchFamily="2" charset="-122"/>
                <a:ea typeface="宋体" panose="02010600030101010101" pitchFamily="2" charset="-122"/>
              </a:rPr>
              <a:t>x</a:t>
            </a:r>
            <a:r>
              <a:rPr lang="en-US" altLang="zh-CN" sz="2000" b="1" baseline="-25000" dirty="0" err="1">
                <a:latin typeface="宋体" panose="02010600030101010101" pitchFamily="2" charset="-122"/>
                <a:ea typeface="宋体" panose="02010600030101010101" pitchFamily="2" charset="-122"/>
              </a:rPr>
              <a:t>m</a:t>
            </a:r>
            <a:r>
              <a:rPr lang="en-US" altLang="zh-CN" sz="2000" b="1" dirty="0" smtClean="0">
                <a:latin typeface="宋体" panose="02010600030101010101" pitchFamily="2" charset="-122"/>
                <a:ea typeface="宋体" panose="02010600030101010101" pitchFamily="2" charset="-122"/>
              </a:rPr>
              <a:t>-d</a:t>
            </a:r>
            <a:r>
              <a:rPr lang="zh-CN" altLang="en-US" sz="2000" b="1" dirty="0" smtClean="0">
                <a:latin typeface="宋体" panose="02010600030101010101" pitchFamily="2" charset="-122"/>
                <a:ea typeface="宋体" panose="02010600030101010101" pitchFamily="2" charset="-122"/>
              </a:rPr>
              <a:t>），则将点</a:t>
            </a:r>
            <a:r>
              <a:rPr lang="en-US" altLang="zh-CN" sz="2000" b="1" dirty="0" smtClean="0">
                <a:latin typeface="宋体" panose="02010600030101010101" pitchFamily="2" charset="-122"/>
                <a:ea typeface="宋体" panose="02010600030101010101" pitchFamily="2" charset="-122"/>
              </a:rPr>
              <a:t>p</a:t>
            </a:r>
            <a:r>
              <a:rPr lang="zh-CN" altLang="en-US" sz="2000" b="1" dirty="0" smtClean="0">
                <a:latin typeface="宋体" panose="02010600030101010101" pitchFamily="2" charset="-122"/>
                <a:ea typeface="宋体" panose="02010600030101010101" pitchFamily="2" charset="-122"/>
              </a:rPr>
              <a:t>放入集合</a:t>
            </a:r>
            <a:r>
              <a:rPr lang="en-US" altLang="zh-CN" sz="2000" b="1" dirty="0" smtClean="0">
                <a:latin typeface="宋体" panose="02010600030101010101" pitchFamily="2" charset="-122"/>
                <a:ea typeface="宋体" panose="02010600030101010101" pitchFamily="2" charset="-122"/>
              </a:rPr>
              <a:t>p1</a:t>
            </a:r>
            <a:r>
              <a:rPr lang="zh-CN" altLang="en-US" sz="2000" b="1" dirty="0" smtClean="0">
                <a:latin typeface="宋体" panose="02010600030101010101" pitchFamily="2" charset="-122"/>
                <a:ea typeface="宋体" panose="02010600030101010101" pitchFamily="2" charset="-122"/>
              </a:rPr>
              <a:t>中；如果</a:t>
            </a:r>
            <a:r>
              <a:rPr lang="zh-CN" altLang="en-US" sz="2000" b="1" dirty="0">
                <a:latin typeface="宋体" panose="02010600030101010101" pitchFamily="2" charset="-122"/>
                <a:ea typeface="宋体" panose="02010600030101010101" pitchFamily="2" charset="-122"/>
              </a:rPr>
              <a:t>（</a:t>
            </a:r>
            <a:r>
              <a:rPr lang="en-US" altLang="zh-CN" sz="2000" b="1" dirty="0" smtClean="0">
                <a:latin typeface="宋体" panose="02010600030101010101" pitchFamily="2" charset="-122"/>
                <a:ea typeface="宋体" panose="02010600030101010101" pitchFamily="2" charset="-122"/>
              </a:rPr>
              <a:t>x&gt;</a:t>
            </a:r>
            <a:r>
              <a:rPr lang="en-US" altLang="zh-CN" sz="2000" b="1" dirty="0" err="1" smtClean="0">
                <a:latin typeface="宋体" panose="02010600030101010101" pitchFamily="2" charset="-122"/>
                <a:ea typeface="宋体" panose="02010600030101010101" pitchFamily="2" charset="-122"/>
              </a:rPr>
              <a:t>x</a:t>
            </a:r>
            <a:r>
              <a:rPr lang="en-US" altLang="zh-CN" sz="2000" b="1" baseline="-25000" dirty="0" err="1">
                <a:latin typeface="宋体" panose="02010600030101010101" pitchFamily="2" charset="-122"/>
                <a:ea typeface="宋体" panose="02010600030101010101" pitchFamily="2" charset="-122"/>
              </a:rPr>
              <a:t>m</a:t>
            </a:r>
            <a:r>
              <a:rPr lang="zh-CN" altLang="en-US" sz="2000" b="1" dirty="0">
                <a:latin typeface="宋体" panose="02010600030101010101" pitchFamily="2" charset="-122"/>
                <a:ea typeface="宋体" panose="02010600030101010101" pitchFamily="2" charset="-122"/>
              </a:rPr>
              <a:t>并且</a:t>
            </a:r>
            <a:r>
              <a:rPr lang="en-US" altLang="zh-CN" sz="2000" b="1" dirty="0" smtClean="0">
                <a:latin typeface="宋体" panose="02010600030101010101" pitchFamily="2" charset="-122"/>
                <a:ea typeface="宋体" panose="02010600030101010101" pitchFamily="2" charset="-122"/>
              </a:rPr>
              <a:t>x&lt;=</a:t>
            </a:r>
            <a:r>
              <a:rPr lang="en-US" altLang="zh-CN" sz="2000" b="1" dirty="0" err="1" smtClean="0">
                <a:latin typeface="宋体" panose="02010600030101010101" pitchFamily="2" charset="-122"/>
                <a:ea typeface="宋体" panose="02010600030101010101" pitchFamily="2" charset="-122"/>
              </a:rPr>
              <a:t>x</a:t>
            </a:r>
            <a:r>
              <a:rPr lang="en-US" altLang="zh-CN" sz="2000" b="1" baseline="-25000" dirty="0" err="1">
                <a:latin typeface="宋体" panose="02010600030101010101" pitchFamily="2" charset="-122"/>
                <a:ea typeface="宋体" panose="02010600030101010101" pitchFamily="2" charset="-122"/>
              </a:rPr>
              <a:t>m</a:t>
            </a:r>
            <a:r>
              <a:rPr lang="en-US" altLang="zh-CN" sz="2000" b="1" dirty="0" err="1" smtClean="0">
                <a:latin typeface="宋体" panose="02010600030101010101" pitchFamily="2" charset="-122"/>
                <a:ea typeface="宋体" panose="02010600030101010101" pitchFamily="2" charset="-122"/>
              </a:rPr>
              <a:t>+d</a:t>
            </a:r>
            <a:r>
              <a:rPr lang="zh-CN" altLang="en-US" sz="2000" b="1" dirty="0" smtClean="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则将点</a:t>
            </a:r>
            <a:r>
              <a:rPr lang="en-US" altLang="zh-CN" sz="2000" b="1" dirty="0">
                <a:latin typeface="宋体" panose="02010600030101010101" pitchFamily="2" charset="-122"/>
                <a:ea typeface="宋体" panose="02010600030101010101" pitchFamily="2" charset="-122"/>
              </a:rPr>
              <a:t>p</a:t>
            </a:r>
            <a:r>
              <a:rPr lang="zh-CN" altLang="en-US" sz="2000" b="1" dirty="0">
                <a:latin typeface="宋体" panose="02010600030101010101" pitchFamily="2" charset="-122"/>
                <a:ea typeface="宋体" panose="02010600030101010101" pitchFamily="2" charset="-122"/>
              </a:rPr>
              <a:t>放入集合</a:t>
            </a:r>
            <a:r>
              <a:rPr lang="en-US" altLang="zh-CN" sz="2000" b="1" dirty="0" smtClean="0">
                <a:latin typeface="宋体" panose="02010600030101010101" pitchFamily="2" charset="-122"/>
                <a:ea typeface="宋体" panose="02010600030101010101" pitchFamily="2" charset="-122"/>
              </a:rPr>
              <a:t>p2</a:t>
            </a:r>
            <a:r>
              <a:rPr lang="zh-CN" altLang="en-US" sz="1800" b="1" dirty="0" smtClean="0">
                <a:latin typeface="宋体" panose="02010600030101010101" pitchFamily="2" charset="-122"/>
                <a:ea typeface="宋体" panose="02010600030101010101" pitchFamily="2" charset="-122"/>
              </a:rPr>
              <a:t>中；</a:t>
            </a:r>
            <a:endParaRPr lang="zh-CN" altLang="en-US" sz="1800" b="1" dirty="0" smtClean="0">
              <a:latin typeface="宋体" panose="02010600030101010101" pitchFamily="2" charset="-122"/>
              <a:ea typeface="宋体" panose="02010600030101010101" pitchFamily="2" charset="-122"/>
            </a:endParaRPr>
          </a:p>
          <a:p>
            <a:pPr marL="457200" indent="-457200">
              <a:lnSpc>
                <a:spcPct val="120000"/>
              </a:lnSpc>
              <a:buAutoNum type="arabicPeriod"/>
            </a:pPr>
            <a:r>
              <a:rPr lang="zh-CN" altLang="en-US" sz="2000" b="1" dirty="0" smtClean="0">
                <a:latin typeface="宋体" panose="02010600030101010101" pitchFamily="2" charset="-122"/>
                <a:ea typeface="宋体" panose="02010600030101010101" pitchFamily="2" charset="-122"/>
              </a:rPr>
              <a:t>将集合</a:t>
            </a:r>
            <a:r>
              <a:rPr lang="en-US" altLang="zh-CN" sz="2000" b="1" dirty="0" smtClean="0">
                <a:latin typeface="宋体" panose="02010600030101010101" pitchFamily="2" charset="-122"/>
                <a:ea typeface="宋体" panose="02010600030101010101" pitchFamily="2" charset="-122"/>
              </a:rPr>
              <a:t>p1</a:t>
            </a:r>
            <a:r>
              <a:rPr lang="zh-CN" altLang="en-US" sz="2000" b="1" dirty="0" smtClean="0">
                <a:latin typeface="宋体" panose="02010600030101010101" pitchFamily="2" charset="-122"/>
                <a:ea typeface="宋体" panose="02010600030101010101" pitchFamily="2" charset="-122"/>
              </a:rPr>
              <a:t>和</a:t>
            </a:r>
            <a:r>
              <a:rPr lang="en-US" altLang="zh-CN" sz="2000" b="1" dirty="0" smtClean="0">
                <a:latin typeface="宋体" panose="02010600030101010101" pitchFamily="2" charset="-122"/>
                <a:ea typeface="宋体" panose="02010600030101010101" pitchFamily="2" charset="-122"/>
              </a:rPr>
              <a:t>p2</a:t>
            </a:r>
            <a:r>
              <a:rPr lang="zh-CN" altLang="en-US" sz="2000" b="1" dirty="0" smtClean="0">
                <a:latin typeface="宋体" panose="02010600030101010101" pitchFamily="2" charset="-122"/>
                <a:ea typeface="宋体" panose="02010600030101010101" pitchFamily="2" charset="-122"/>
              </a:rPr>
              <a:t>按</a:t>
            </a:r>
            <a:r>
              <a:rPr lang="en-US" altLang="zh-CN" sz="2000" b="1" dirty="0" smtClean="0">
                <a:latin typeface="宋体" panose="02010600030101010101" pitchFamily="2" charset="-122"/>
                <a:ea typeface="宋体" panose="02010600030101010101" pitchFamily="2" charset="-122"/>
              </a:rPr>
              <a:t>y</a:t>
            </a:r>
            <a:r>
              <a:rPr lang="zh-CN" altLang="en-US" sz="1800" b="1" dirty="0" smtClean="0">
                <a:latin typeface="宋体" panose="02010600030101010101" pitchFamily="2" charset="-122"/>
                <a:ea typeface="宋体" panose="02010600030101010101" pitchFamily="2" charset="-122"/>
              </a:rPr>
              <a:t>坐标升序排列；</a:t>
            </a:r>
            <a:endParaRPr lang="zh-CN" altLang="en-US" sz="1800" b="1" dirty="0" smtClean="0">
              <a:latin typeface="宋体" panose="02010600030101010101" pitchFamily="2" charset="-122"/>
              <a:ea typeface="宋体" panose="02010600030101010101" pitchFamily="2" charset="-122"/>
            </a:endParaRPr>
          </a:p>
          <a:p>
            <a:pPr marL="457200" indent="-457200">
              <a:lnSpc>
                <a:spcPct val="120000"/>
              </a:lnSpc>
              <a:buAutoNum type="arabicPeriod"/>
            </a:pPr>
            <a:r>
              <a:rPr lang="zh-CN" altLang="en-US" sz="2000" b="1" dirty="0" smtClean="0">
                <a:latin typeface="宋体" panose="02010600030101010101" pitchFamily="2" charset="-122"/>
                <a:ea typeface="宋体" panose="02010600030101010101" pitchFamily="2" charset="-122"/>
              </a:rPr>
              <a:t>对集合</a:t>
            </a:r>
            <a:r>
              <a:rPr lang="en-US" altLang="zh-CN" sz="2000" b="1" dirty="0" smtClean="0">
                <a:latin typeface="宋体" panose="02010600030101010101" pitchFamily="2" charset="-122"/>
                <a:ea typeface="宋体" panose="02010600030101010101" pitchFamily="2" charset="-122"/>
              </a:rPr>
              <a:t>p1</a:t>
            </a:r>
            <a:r>
              <a:rPr lang="zh-CN" altLang="en-US" sz="2000" b="1" dirty="0" smtClean="0">
                <a:latin typeface="宋体" panose="02010600030101010101" pitchFamily="2" charset="-122"/>
                <a:ea typeface="宋体" panose="02010600030101010101" pitchFamily="2" charset="-122"/>
              </a:rPr>
              <a:t>和</a:t>
            </a:r>
            <a:r>
              <a:rPr lang="en-US" altLang="zh-CN" sz="2000" b="1" dirty="0" smtClean="0">
                <a:latin typeface="宋体" panose="02010600030101010101" pitchFamily="2" charset="-122"/>
                <a:ea typeface="宋体" panose="02010600030101010101" pitchFamily="2" charset="-122"/>
              </a:rPr>
              <a:t>p2</a:t>
            </a:r>
            <a:r>
              <a:rPr lang="zh-CN" altLang="en-US" sz="2000" b="1" dirty="0" smtClean="0">
                <a:latin typeface="宋体" panose="02010600030101010101" pitchFamily="2" charset="-122"/>
                <a:ea typeface="宋体" panose="02010600030101010101" pitchFamily="2" charset="-122"/>
              </a:rPr>
              <a:t>中的每个点</a:t>
            </a:r>
            <a:r>
              <a:rPr lang="en-US" altLang="zh-CN" sz="2000" b="1" dirty="0" smtClean="0">
                <a:latin typeface="宋体" panose="02010600030101010101" pitchFamily="2" charset="-122"/>
                <a:ea typeface="宋体" panose="02010600030101010101" pitchFamily="2" charset="-122"/>
              </a:rPr>
              <a:t>p(</a:t>
            </a:r>
            <a:r>
              <a:rPr lang="en-US" altLang="zh-CN" sz="2000" b="1" dirty="0" err="1" smtClean="0">
                <a:latin typeface="宋体" panose="02010600030101010101" pitchFamily="2" charset="-122"/>
                <a:ea typeface="宋体" panose="02010600030101010101" pitchFamily="2" charset="-122"/>
              </a:rPr>
              <a:t>x,y</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，在</a:t>
            </a:r>
            <a:r>
              <a:rPr lang="en-US" altLang="zh-CN" sz="2000" b="1" dirty="0" smtClean="0">
                <a:latin typeface="宋体" panose="02010600030101010101" pitchFamily="2" charset="-122"/>
                <a:ea typeface="宋体" panose="02010600030101010101" pitchFamily="2" charset="-122"/>
              </a:rPr>
              <a:t>y</a:t>
            </a:r>
            <a:r>
              <a:rPr lang="zh-CN" altLang="en-US" sz="2000" b="1" dirty="0" smtClean="0">
                <a:latin typeface="宋体" panose="02010600030101010101" pitchFamily="2" charset="-122"/>
                <a:ea typeface="宋体" panose="02010600030101010101" pitchFamily="2" charset="-122"/>
              </a:rPr>
              <a:t>坐标区间</a:t>
            </a:r>
            <a:r>
              <a:rPr lang="en-US" altLang="zh-CN" sz="2000" b="1" dirty="0" smtClean="0">
                <a:latin typeface="宋体" panose="02010600030101010101" pitchFamily="2" charset="-122"/>
                <a:ea typeface="宋体" panose="02010600030101010101" pitchFamily="2" charset="-122"/>
              </a:rPr>
              <a:t>[</a:t>
            </a:r>
            <a:r>
              <a:rPr lang="en-US" altLang="zh-CN" sz="2000" b="1" dirty="0" err="1" smtClean="0">
                <a:latin typeface="宋体" panose="02010600030101010101" pitchFamily="2" charset="-122"/>
                <a:ea typeface="宋体" panose="02010600030101010101" pitchFamily="2" charset="-122"/>
              </a:rPr>
              <a:t>y,y+d</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内最多取出</a:t>
            </a:r>
            <a:r>
              <a:rPr lang="en-US" altLang="zh-CN" sz="2000" b="1" dirty="0" smtClean="0">
                <a:latin typeface="宋体" panose="02010600030101010101" pitchFamily="2" charset="-122"/>
                <a:ea typeface="宋体" panose="02010600030101010101" pitchFamily="2" charset="-122"/>
              </a:rPr>
              <a:t>6</a:t>
            </a:r>
            <a:r>
              <a:rPr lang="zh-CN" altLang="en-US" sz="2000" b="1" dirty="0" smtClean="0">
                <a:latin typeface="宋体" panose="02010600030101010101" pitchFamily="2" charset="-122"/>
                <a:ea typeface="宋体" panose="02010600030101010101" pitchFamily="2" charset="-122"/>
              </a:rPr>
              <a:t>个候选点，计算与点</a:t>
            </a:r>
            <a:r>
              <a:rPr lang="en-US" altLang="zh-CN" sz="2000" b="1" dirty="0" smtClean="0">
                <a:latin typeface="宋体" panose="02010600030101010101" pitchFamily="2" charset="-122"/>
                <a:ea typeface="宋体" panose="02010600030101010101" pitchFamily="2" charset="-122"/>
              </a:rPr>
              <a:t>p</a:t>
            </a:r>
            <a:r>
              <a:rPr lang="zh-CN" altLang="en-US" sz="2000" b="1" dirty="0" smtClean="0">
                <a:latin typeface="宋体" panose="02010600030101010101" pitchFamily="2" charset="-122"/>
                <a:ea typeface="宋体" panose="02010600030101010101" pitchFamily="2" charset="-122"/>
              </a:rPr>
              <a:t>的最近距离</a:t>
            </a:r>
            <a:r>
              <a:rPr lang="en-US" altLang="zh-CN" sz="2000" b="1" dirty="0" smtClean="0">
                <a:latin typeface="宋体" panose="02010600030101010101" pitchFamily="2" charset="-122"/>
                <a:ea typeface="宋体" panose="02010600030101010101" pitchFamily="2" charset="-122"/>
              </a:rPr>
              <a:t>d3</a:t>
            </a:r>
            <a:r>
              <a:rPr lang="zh-CN" altLang="en-US" sz="1800" b="1" dirty="0" smtClean="0">
                <a:latin typeface="宋体" panose="02010600030101010101" pitchFamily="2" charset="-122"/>
                <a:ea typeface="宋体" panose="02010600030101010101" pitchFamily="2" charset="-122"/>
              </a:rPr>
              <a:t>；</a:t>
            </a:r>
            <a:endParaRPr lang="zh-CN" altLang="en-US" sz="1800" b="1" dirty="0" smtClean="0">
              <a:latin typeface="宋体" panose="02010600030101010101" pitchFamily="2" charset="-122"/>
              <a:ea typeface="宋体" panose="02010600030101010101" pitchFamily="2" charset="-122"/>
            </a:endParaRPr>
          </a:p>
          <a:p>
            <a:pPr marL="457200" indent="-457200">
              <a:lnSpc>
                <a:spcPct val="120000"/>
              </a:lnSpc>
              <a:buAutoNum type="arabicPeriod"/>
            </a:pPr>
            <a:r>
              <a:rPr lang="zh-CN" altLang="en-US" sz="2000" b="1" dirty="0" smtClean="0">
                <a:latin typeface="宋体" panose="02010600030101010101" pitchFamily="2" charset="-122"/>
                <a:ea typeface="宋体" panose="02010600030101010101" pitchFamily="2" charset="-122"/>
              </a:rPr>
              <a:t>返回</a:t>
            </a:r>
            <a:r>
              <a:rPr lang="en-US" altLang="zh-CN" sz="2000" b="1" dirty="0" smtClean="0">
                <a:latin typeface="宋体" panose="02010600030101010101" pitchFamily="2" charset="-122"/>
                <a:ea typeface="宋体" panose="02010600030101010101" pitchFamily="2" charset="-122"/>
              </a:rPr>
              <a:t>min{d,d3};</a:t>
            </a:r>
            <a:endParaRPr lang="en-US" altLang="zh-CN" sz="20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linds(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linds(horizont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blinds(horizontal)">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blinds(horizontal)">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blinds(horizontal)">
                                      <p:cBhvr>
                                        <p:cTn id="6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0" name="Rectangle 4"/>
          <p:cNvSpPr>
            <a:spLocks noChangeArrowheads="1"/>
          </p:cNvSpPr>
          <p:nvPr/>
        </p:nvSpPr>
        <p:spPr bwMode="auto">
          <a:xfrm>
            <a:off x="1388745" y="1407795"/>
            <a:ext cx="6724650" cy="42595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FontTx/>
              <a:buChar char="•"/>
              <a:defRPr/>
            </a:pPr>
            <a:r>
              <a:rPr lang="zh-CN" altLang="en-US" sz="2400" b="1" dirty="0">
                <a:effectLst>
                  <a:outerShdw blurRad="38100" dist="38100" dir="2700000" algn="tl">
                    <a:srgbClr val="C0C0C0"/>
                  </a:outerShdw>
                </a:effectLst>
                <a:latin typeface="宋体" panose="02010600030101010101" pitchFamily="2" charset="-122"/>
              </a:rPr>
              <a:t>时间复杂性</a:t>
            </a:r>
            <a:endParaRPr lang="zh-CN" altLang="en-US" sz="2400" b="1" dirty="0">
              <a:effectLst>
                <a:outerShdw blurRad="38100" dist="38100" dir="2700000" algn="tl">
                  <a:srgbClr val="C0C0C0"/>
                </a:outerShdw>
              </a:effectLst>
              <a:latin typeface="宋体" panose="02010600030101010101" pitchFamily="2" charset="-122"/>
            </a:endParaRPr>
          </a:p>
          <a:p>
            <a:pPr marL="742950" lvl="1" indent="-285750" algn="just">
              <a:spcBef>
                <a:spcPct val="20000"/>
              </a:spcBef>
              <a:buFontTx/>
              <a:buChar char="–"/>
              <a:defRPr/>
            </a:pPr>
            <a:r>
              <a:rPr lang="en-US" altLang="zh-CN" sz="2400" b="1" dirty="0">
                <a:solidFill>
                  <a:srgbClr val="0058DA"/>
                </a:solidFill>
                <a:effectLst>
                  <a:outerShdw blurRad="38100" dist="38100" dir="2700000" algn="tl">
                    <a:srgbClr val="C0C0C0"/>
                  </a:outerShdw>
                </a:effectLst>
                <a:latin typeface="宋体" panose="02010600030101010101" pitchFamily="2" charset="-122"/>
              </a:rPr>
              <a:t>Divide</a:t>
            </a:r>
            <a:r>
              <a:rPr lang="zh-CN" altLang="en-US" sz="2400" b="1" dirty="0">
                <a:solidFill>
                  <a:srgbClr val="0058DA"/>
                </a:solidFill>
                <a:effectLst>
                  <a:outerShdw blurRad="38100" dist="38100" dir="2700000" algn="tl">
                    <a:srgbClr val="C0C0C0"/>
                  </a:outerShdw>
                </a:effectLst>
                <a:latin typeface="宋体" panose="02010600030101010101" pitchFamily="2" charset="-122"/>
              </a:rPr>
              <a:t>阶段需要</a:t>
            </a:r>
            <a:r>
              <a:rPr lang="en-US" altLang="zh-CN" sz="2400" b="1" i="1" dirty="0">
                <a:effectLst>
                  <a:outerShdw blurRad="38100" dist="38100" dir="2700000" algn="tl">
                    <a:srgbClr val="C0C0C0"/>
                  </a:outerShdw>
                </a:effectLst>
                <a:latin typeface="宋体" panose="02010600030101010101" pitchFamily="2" charset="-122"/>
              </a:rPr>
              <a:t>O(n)</a:t>
            </a:r>
            <a:r>
              <a:rPr lang="zh-CN" altLang="en-US" sz="2400" b="1" dirty="0">
                <a:solidFill>
                  <a:srgbClr val="0058DA"/>
                </a:solidFill>
                <a:effectLst>
                  <a:outerShdw blurRad="38100" dist="38100" dir="2700000" algn="tl">
                    <a:srgbClr val="C0C0C0"/>
                  </a:outerShdw>
                </a:effectLst>
                <a:latin typeface="宋体" panose="02010600030101010101" pitchFamily="2" charset="-122"/>
              </a:rPr>
              <a:t>时间</a:t>
            </a:r>
            <a:endParaRPr lang="zh-CN" altLang="en-US" sz="2400" b="1" dirty="0">
              <a:solidFill>
                <a:srgbClr val="0058DA"/>
              </a:solidFill>
              <a:effectLst>
                <a:outerShdw blurRad="38100" dist="38100" dir="2700000" algn="tl">
                  <a:srgbClr val="C0C0C0"/>
                </a:outerShdw>
              </a:effectLst>
              <a:latin typeface="宋体" panose="02010600030101010101" pitchFamily="2" charset="-122"/>
            </a:endParaRPr>
          </a:p>
          <a:p>
            <a:pPr marL="742950" lvl="1" indent="-285750" algn="just">
              <a:spcBef>
                <a:spcPct val="20000"/>
              </a:spcBef>
              <a:buFontTx/>
              <a:buChar char="–"/>
              <a:defRPr/>
            </a:pPr>
            <a:r>
              <a:rPr lang="en-US" altLang="zh-CN" sz="2400" b="1" dirty="0">
                <a:solidFill>
                  <a:srgbClr val="0058DA"/>
                </a:solidFill>
                <a:effectLst>
                  <a:outerShdw blurRad="38100" dist="38100" dir="2700000" algn="tl">
                    <a:srgbClr val="C0C0C0"/>
                  </a:outerShdw>
                </a:effectLst>
                <a:latin typeface="宋体" panose="02010600030101010101" pitchFamily="2" charset="-122"/>
              </a:rPr>
              <a:t>Conquer</a:t>
            </a:r>
            <a:r>
              <a:rPr lang="zh-CN" altLang="en-US" sz="2400" b="1" dirty="0">
                <a:solidFill>
                  <a:srgbClr val="0058DA"/>
                </a:solidFill>
                <a:effectLst>
                  <a:outerShdw blurRad="38100" dist="38100" dir="2700000" algn="tl">
                    <a:srgbClr val="C0C0C0"/>
                  </a:outerShdw>
                </a:effectLst>
                <a:latin typeface="宋体" panose="02010600030101010101" pitchFamily="2" charset="-122"/>
              </a:rPr>
              <a:t>阶段需要</a:t>
            </a:r>
            <a:r>
              <a:rPr lang="en-US" altLang="zh-CN" sz="2400" b="1" i="1" dirty="0">
                <a:effectLst>
                  <a:outerShdw blurRad="38100" dist="38100" dir="2700000" algn="tl">
                    <a:srgbClr val="C0C0C0"/>
                  </a:outerShdw>
                </a:effectLst>
                <a:latin typeface="宋体" panose="02010600030101010101" pitchFamily="2" charset="-122"/>
              </a:rPr>
              <a:t>2T(n/2)</a:t>
            </a:r>
            <a:r>
              <a:rPr lang="zh-CN" altLang="en-US" sz="2400" b="1" dirty="0">
                <a:solidFill>
                  <a:srgbClr val="0058DA"/>
                </a:solidFill>
                <a:effectLst>
                  <a:outerShdw blurRad="38100" dist="38100" dir="2700000" algn="tl">
                    <a:srgbClr val="C0C0C0"/>
                  </a:outerShdw>
                </a:effectLst>
                <a:latin typeface="宋体" panose="02010600030101010101" pitchFamily="2" charset="-122"/>
              </a:rPr>
              <a:t>时间</a:t>
            </a:r>
            <a:endParaRPr lang="zh-CN" altLang="en-US" sz="2400" b="1" dirty="0">
              <a:solidFill>
                <a:srgbClr val="0058DA"/>
              </a:solidFill>
              <a:effectLst>
                <a:outerShdw blurRad="38100" dist="38100" dir="2700000" algn="tl">
                  <a:srgbClr val="C0C0C0"/>
                </a:outerShdw>
              </a:effectLst>
              <a:latin typeface="宋体" panose="02010600030101010101" pitchFamily="2" charset="-122"/>
            </a:endParaRPr>
          </a:p>
          <a:p>
            <a:pPr marL="742950" lvl="1" indent="-285750" algn="just">
              <a:spcBef>
                <a:spcPct val="20000"/>
              </a:spcBef>
              <a:buFontTx/>
              <a:buChar char="–"/>
              <a:defRPr/>
            </a:pPr>
            <a:r>
              <a:rPr lang="en-US" altLang="zh-CN" sz="2400" b="1" dirty="0">
                <a:solidFill>
                  <a:srgbClr val="0058DA"/>
                </a:solidFill>
                <a:effectLst>
                  <a:outerShdw blurRad="38100" dist="38100" dir="2700000" algn="tl">
                    <a:srgbClr val="C0C0C0"/>
                  </a:outerShdw>
                </a:effectLst>
                <a:latin typeface="宋体" panose="02010600030101010101" pitchFamily="2" charset="-122"/>
                <a:sym typeface="Symbol" panose="05050102010706020507" pitchFamily="18" charset="2"/>
              </a:rPr>
              <a:t>Merge</a:t>
            </a:r>
            <a:r>
              <a:rPr lang="zh-CN" altLang="en-US" sz="2400" b="1" dirty="0">
                <a:solidFill>
                  <a:srgbClr val="0058DA"/>
                </a:solidFill>
                <a:effectLst>
                  <a:outerShdw blurRad="38100" dist="38100" dir="2700000" algn="tl">
                    <a:srgbClr val="C0C0C0"/>
                  </a:outerShdw>
                </a:effectLst>
                <a:latin typeface="宋体" panose="02010600030101010101" pitchFamily="2" charset="-122"/>
                <a:sym typeface="Symbol" panose="05050102010706020507" pitchFamily="18" charset="2"/>
              </a:rPr>
              <a:t>阶段</a:t>
            </a:r>
            <a:r>
              <a:rPr lang="zh-CN" altLang="en-US" sz="2400" b="1" dirty="0">
                <a:solidFill>
                  <a:srgbClr val="0058DA"/>
                </a:solidFill>
                <a:effectLst>
                  <a:outerShdw blurRad="38100" dist="38100" dir="2700000" algn="tl">
                    <a:srgbClr val="C0C0C0"/>
                  </a:outerShdw>
                </a:effectLst>
                <a:latin typeface="宋体" panose="02010600030101010101" pitchFamily="2" charset="-122"/>
              </a:rPr>
              <a:t>需要</a:t>
            </a:r>
            <a:r>
              <a:rPr lang="en-US" altLang="zh-CN" sz="2400" b="1" i="1" dirty="0">
                <a:effectLst>
                  <a:outerShdw blurRad="38100" dist="38100" dir="2700000" algn="tl">
                    <a:srgbClr val="C0C0C0"/>
                  </a:outerShdw>
                </a:effectLst>
                <a:latin typeface="宋体" panose="02010600030101010101" pitchFamily="2" charset="-122"/>
              </a:rPr>
              <a:t>O(n)</a:t>
            </a:r>
            <a:r>
              <a:rPr lang="zh-CN" altLang="en-US" sz="2400" b="1" dirty="0">
                <a:solidFill>
                  <a:srgbClr val="0058DA"/>
                </a:solidFill>
                <a:effectLst>
                  <a:outerShdw blurRad="38100" dist="38100" dir="2700000" algn="tl">
                    <a:srgbClr val="C0C0C0"/>
                  </a:outerShdw>
                </a:effectLst>
                <a:latin typeface="宋体" panose="02010600030101010101" pitchFamily="2" charset="-122"/>
              </a:rPr>
              <a:t>时间</a:t>
            </a:r>
            <a:endParaRPr lang="zh-CN" altLang="en-US" sz="2400" b="1" dirty="0">
              <a:solidFill>
                <a:srgbClr val="0058DA"/>
              </a:solidFill>
              <a:effectLst>
                <a:outerShdw blurRad="38100" dist="38100" dir="2700000" algn="tl">
                  <a:srgbClr val="C0C0C0"/>
                </a:outerShdw>
              </a:effectLst>
              <a:latin typeface="宋体" panose="02010600030101010101" pitchFamily="2" charset="-122"/>
            </a:endParaRPr>
          </a:p>
          <a:p>
            <a:pPr marL="742950" lvl="1" indent="-285750" algn="just">
              <a:spcBef>
                <a:spcPct val="20000"/>
              </a:spcBef>
              <a:buFontTx/>
              <a:buChar char="–"/>
              <a:defRPr/>
            </a:pPr>
            <a:r>
              <a:rPr lang="zh-CN" altLang="en-US" sz="2400" b="1" dirty="0">
                <a:solidFill>
                  <a:srgbClr val="0058DA"/>
                </a:solidFill>
                <a:effectLst>
                  <a:outerShdw blurRad="38100" dist="38100" dir="2700000" algn="tl">
                    <a:srgbClr val="C0C0C0"/>
                  </a:outerShdw>
                </a:effectLst>
                <a:latin typeface="宋体" panose="02010600030101010101" pitchFamily="2" charset="-122"/>
              </a:rPr>
              <a:t>递归方程</a:t>
            </a:r>
            <a:endParaRPr lang="zh-CN" altLang="en-US" sz="2400" b="1" dirty="0">
              <a:solidFill>
                <a:srgbClr val="0058DA"/>
              </a:solidFill>
              <a:effectLst>
                <a:outerShdw blurRad="38100" dist="38100" dir="2700000" algn="tl">
                  <a:srgbClr val="C0C0C0"/>
                </a:outerShdw>
              </a:effectLst>
              <a:latin typeface="宋体" panose="02010600030101010101" pitchFamily="2" charset="-122"/>
            </a:endParaRPr>
          </a:p>
          <a:p>
            <a:pPr marL="742950" lvl="1" indent="-285750" algn="just">
              <a:spcBef>
                <a:spcPct val="20000"/>
              </a:spcBef>
              <a:defRPr/>
            </a:pPr>
            <a:r>
              <a:rPr lang="zh-CN" altLang="en-US" sz="2400" b="1" dirty="0">
                <a:solidFill>
                  <a:srgbClr val="0058DA"/>
                </a:solidFill>
                <a:effectLst>
                  <a:outerShdw blurRad="38100" dist="38100" dir="2700000" algn="tl">
                    <a:srgbClr val="C0C0C0"/>
                  </a:outerShdw>
                </a:effectLst>
                <a:latin typeface="宋体" panose="02010600030101010101" pitchFamily="2" charset="-122"/>
              </a:rPr>
              <a:t>    </a:t>
            </a:r>
            <a:r>
              <a:rPr lang="en-US" altLang="zh-CN" sz="2400" b="1" i="1" dirty="0">
                <a:solidFill>
                  <a:srgbClr val="FF0000"/>
                </a:solidFill>
                <a:effectLst>
                  <a:outerShdw blurRad="38100" dist="38100" dir="2700000" algn="tl">
                    <a:srgbClr val="C0C0C0"/>
                  </a:outerShdw>
                </a:effectLst>
                <a:latin typeface="宋体" panose="02010600030101010101" pitchFamily="2" charset="-122"/>
              </a:rPr>
              <a:t>T(n)= O(1)                   n </a:t>
            </a:r>
            <a:r>
              <a:rPr lang="en-US" altLang="zh-CN" sz="2400" b="1" dirty="0">
                <a:solidFill>
                  <a:srgbClr val="FF0000"/>
                </a:solidFill>
                <a:effectLst>
                  <a:outerShdw blurRad="38100" dist="38100" dir="2700000" algn="tl">
                    <a:srgbClr val="C0C0C0"/>
                  </a:outerShdw>
                </a:effectLst>
                <a:latin typeface="宋体" panose="02010600030101010101" pitchFamily="2" charset="-122"/>
              </a:rPr>
              <a:t>=</a:t>
            </a:r>
            <a:r>
              <a:rPr lang="en-US" altLang="zh-CN" sz="2400" b="1" i="1" dirty="0">
                <a:solidFill>
                  <a:srgbClr val="FF0000"/>
                </a:solidFill>
                <a:effectLst>
                  <a:outerShdw blurRad="38100" dist="38100" dir="2700000" algn="tl">
                    <a:srgbClr val="C0C0C0"/>
                  </a:outerShdw>
                </a:effectLst>
                <a:latin typeface="宋体" panose="02010600030101010101" pitchFamily="2" charset="-122"/>
              </a:rPr>
              <a:t> 2</a:t>
            </a:r>
            <a:endParaRPr lang="en-US" altLang="zh-CN" sz="2400" b="1" i="1" dirty="0">
              <a:solidFill>
                <a:srgbClr val="FF0000"/>
              </a:solidFill>
              <a:effectLst>
                <a:outerShdw blurRad="38100" dist="38100" dir="2700000" algn="tl">
                  <a:srgbClr val="C0C0C0"/>
                </a:outerShdw>
              </a:effectLst>
              <a:latin typeface="宋体" panose="02010600030101010101" pitchFamily="2" charset="-122"/>
            </a:endParaRPr>
          </a:p>
          <a:p>
            <a:pPr marL="742950" lvl="1" indent="-285750" algn="just">
              <a:spcBef>
                <a:spcPct val="20000"/>
              </a:spcBef>
              <a:defRPr/>
            </a:pPr>
            <a:r>
              <a:rPr lang="zh-CN" altLang="en-US" sz="2400" b="1" dirty="0">
                <a:solidFill>
                  <a:srgbClr val="0058DA"/>
                </a:solidFill>
                <a:effectLst>
                  <a:outerShdw blurRad="38100" dist="38100" dir="2700000" algn="tl">
                    <a:srgbClr val="C0C0C0"/>
                  </a:outerShdw>
                </a:effectLst>
                <a:latin typeface="宋体" panose="02010600030101010101" pitchFamily="2" charset="-122"/>
              </a:rPr>
              <a:t>    </a:t>
            </a:r>
            <a:r>
              <a:rPr lang="en-US" altLang="zh-CN" sz="2400" b="1" i="1" dirty="0">
                <a:solidFill>
                  <a:srgbClr val="FF0000"/>
                </a:solidFill>
                <a:effectLst>
                  <a:outerShdw blurRad="38100" dist="38100" dir="2700000" algn="tl">
                    <a:srgbClr val="C0C0C0"/>
                  </a:outerShdw>
                </a:effectLst>
                <a:latin typeface="宋体" panose="02010600030101010101" pitchFamily="2" charset="-122"/>
              </a:rPr>
              <a:t>T(n) = 2T(n/2) + O(n)        n </a:t>
            </a:r>
            <a:r>
              <a:rPr lang="en-US" altLang="zh-CN" sz="2400" b="1" dirty="0">
                <a:solidFill>
                  <a:srgbClr val="FF0000"/>
                </a:solidFill>
                <a:effectLst>
                  <a:outerShdw blurRad="38100" dist="38100" dir="2700000" algn="tl">
                    <a:srgbClr val="C0C0C0"/>
                  </a:outerShdw>
                </a:effectLst>
                <a:latin typeface="宋体" panose="02010600030101010101" pitchFamily="2" charset="-122"/>
                <a:sym typeface="Symbol" panose="05050102010706020507" pitchFamily="18" charset="2"/>
              </a:rPr>
              <a:t> </a:t>
            </a:r>
            <a:r>
              <a:rPr lang="en-US" altLang="zh-CN" sz="2400" b="1" i="1" dirty="0">
                <a:solidFill>
                  <a:srgbClr val="FF0000"/>
                </a:solidFill>
                <a:effectLst>
                  <a:outerShdw blurRad="38100" dist="38100" dir="2700000" algn="tl">
                    <a:srgbClr val="C0C0C0"/>
                  </a:outerShdw>
                </a:effectLst>
                <a:latin typeface="宋体" panose="02010600030101010101" pitchFamily="2" charset="-122"/>
                <a:sym typeface="Symbol" panose="05050102010706020507" pitchFamily="18" charset="2"/>
              </a:rPr>
              <a:t>3</a:t>
            </a:r>
            <a:endParaRPr lang="en-US" altLang="zh-CN" sz="2400" b="1" i="1" dirty="0">
              <a:solidFill>
                <a:srgbClr val="FF0000"/>
              </a:solidFill>
              <a:effectLst>
                <a:outerShdw blurRad="38100" dist="38100" dir="2700000" algn="tl">
                  <a:srgbClr val="C0C0C0"/>
                </a:outerShdw>
              </a:effectLst>
              <a:latin typeface="宋体" panose="02010600030101010101" pitchFamily="2" charset="-122"/>
              <a:sym typeface="Symbol" panose="05050102010706020507" pitchFamily="18" charset="2"/>
            </a:endParaRPr>
          </a:p>
          <a:p>
            <a:pPr marL="742950" lvl="1" indent="-285750" algn="just">
              <a:spcBef>
                <a:spcPct val="20000"/>
              </a:spcBef>
              <a:buFontTx/>
              <a:buChar char="–"/>
              <a:defRPr/>
            </a:pPr>
            <a:r>
              <a:rPr lang="zh-CN" altLang="en-US" sz="2400" b="1" dirty="0">
                <a:solidFill>
                  <a:srgbClr val="0058DA"/>
                </a:solidFill>
                <a:effectLst>
                  <a:outerShdw blurRad="38100" dist="38100" dir="2700000" algn="tl">
                    <a:srgbClr val="C0C0C0"/>
                  </a:outerShdw>
                </a:effectLst>
                <a:latin typeface="宋体" panose="02010600030101010101" pitchFamily="2" charset="-122"/>
                <a:sym typeface="Symbol" panose="05050102010706020507" pitchFamily="18" charset="2"/>
              </a:rPr>
              <a:t>用</a:t>
            </a:r>
            <a:r>
              <a:rPr lang="en-US" altLang="zh-CN" sz="2400" b="1" dirty="0">
                <a:solidFill>
                  <a:srgbClr val="0058DA"/>
                </a:solidFill>
                <a:effectLst>
                  <a:outerShdw blurRad="38100" dist="38100" dir="2700000" algn="tl">
                    <a:srgbClr val="C0C0C0"/>
                  </a:outerShdw>
                </a:effectLst>
                <a:latin typeface="宋体" panose="02010600030101010101" pitchFamily="2" charset="-122"/>
                <a:sym typeface="Symbol" panose="05050102010706020507" pitchFamily="18" charset="2"/>
              </a:rPr>
              <a:t>Master</a:t>
            </a:r>
            <a:r>
              <a:rPr lang="zh-CN" altLang="en-US" sz="2400" b="1" dirty="0">
                <a:solidFill>
                  <a:srgbClr val="0058DA"/>
                </a:solidFill>
                <a:effectLst>
                  <a:outerShdw blurRad="38100" dist="38100" dir="2700000" algn="tl">
                    <a:srgbClr val="C0C0C0"/>
                  </a:outerShdw>
                </a:effectLst>
                <a:latin typeface="宋体" panose="02010600030101010101" pitchFamily="2" charset="-122"/>
                <a:sym typeface="Symbol" panose="05050102010706020507" pitchFamily="18" charset="2"/>
              </a:rPr>
              <a:t>定理求解</a:t>
            </a:r>
            <a:r>
              <a:rPr lang="en-US" altLang="zh-CN" sz="2400" b="1" i="1" dirty="0">
                <a:solidFill>
                  <a:srgbClr val="FF0000"/>
                </a:solidFill>
                <a:effectLst>
                  <a:outerShdw blurRad="38100" dist="38100" dir="2700000" algn="tl">
                    <a:srgbClr val="C0C0C0"/>
                  </a:outerShdw>
                </a:effectLst>
                <a:latin typeface="宋体" panose="02010600030101010101" pitchFamily="2" charset="-122"/>
                <a:sym typeface="Symbol" panose="05050102010706020507" pitchFamily="18" charset="2"/>
              </a:rPr>
              <a:t>T(n)</a:t>
            </a:r>
            <a:endParaRPr lang="en-US" altLang="zh-CN" sz="2400" b="1" i="1" dirty="0">
              <a:solidFill>
                <a:srgbClr val="FF0000"/>
              </a:solidFill>
              <a:effectLst>
                <a:outerShdw blurRad="38100" dist="38100" dir="2700000" algn="tl">
                  <a:srgbClr val="C0C0C0"/>
                </a:outerShdw>
              </a:effectLst>
              <a:latin typeface="宋体" panose="02010600030101010101" pitchFamily="2" charset="-122"/>
              <a:sym typeface="Symbol" panose="05050102010706020507" pitchFamily="18" charset="2"/>
            </a:endParaRPr>
          </a:p>
          <a:p>
            <a:pPr marL="742950" lvl="1" indent="-285750" algn="just">
              <a:spcBef>
                <a:spcPct val="20000"/>
              </a:spcBef>
              <a:defRPr/>
            </a:pPr>
            <a:r>
              <a:rPr lang="zh-CN" altLang="en-US" sz="2400" b="1" dirty="0">
                <a:solidFill>
                  <a:srgbClr val="FF0000"/>
                </a:solidFill>
                <a:effectLst>
                  <a:outerShdw blurRad="38100" dist="38100" dir="2700000" algn="tl">
                    <a:srgbClr val="C0C0C0"/>
                  </a:outerShdw>
                </a:effectLst>
                <a:latin typeface="宋体" panose="02010600030101010101" pitchFamily="2" charset="-122"/>
                <a:sym typeface="Symbol" panose="05050102010706020507" pitchFamily="18" charset="2"/>
              </a:rPr>
              <a:t>    </a:t>
            </a:r>
            <a:r>
              <a:rPr lang="en-US" altLang="zh-CN" sz="2400" b="1" i="1" dirty="0">
                <a:solidFill>
                  <a:srgbClr val="FF0000"/>
                </a:solidFill>
                <a:effectLst>
                  <a:outerShdw blurRad="38100" dist="38100" dir="2700000" algn="tl">
                    <a:srgbClr val="C0C0C0"/>
                  </a:outerShdw>
                </a:effectLst>
                <a:latin typeface="宋体" panose="02010600030101010101" pitchFamily="2" charset="-122"/>
                <a:sym typeface="Symbol" panose="05050102010706020507" pitchFamily="18" charset="2"/>
              </a:rPr>
              <a:t>T(n) = O(</a:t>
            </a:r>
            <a:r>
              <a:rPr lang="en-US" altLang="zh-CN" sz="2400" b="1" i="1" dirty="0" err="1">
                <a:solidFill>
                  <a:srgbClr val="FF0000"/>
                </a:solidFill>
                <a:effectLst>
                  <a:outerShdw blurRad="38100" dist="38100" dir="2700000" algn="tl">
                    <a:srgbClr val="C0C0C0"/>
                  </a:outerShdw>
                </a:effectLst>
                <a:latin typeface="宋体" panose="02010600030101010101" pitchFamily="2" charset="-122"/>
                <a:sym typeface="Symbol" panose="05050102010706020507" pitchFamily="18" charset="2"/>
              </a:rPr>
              <a:t>n</a:t>
            </a:r>
            <a:r>
              <a:rPr lang="en-US" altLang="zh-CN" sz="2400" b="1" dirty="0" err="1">
                <a:solidFill>
                  <a:srgbClr val="FF0000"/>
                </a:solidFill>
                <a:effectLst>
                  <a:outerShdw blurRad="38100" dist="38100" dir="2700000" algn="tl">
                    <a:srgbClr val="C0C0C0"/>
                  </a:outerShdw>
                </a:effectLst>
                <a:latin typeface="宋体" panose="02010600030101010101" pitchFamily="2" charset="-122"/>
                <a:sym typeface="Symbol" panose="05050102010706020507" pitchFamily="18" charset="2"/>
              </a:rPr>
              <a:t>log</a:t>
            </a:r>
            <a:r>
              <a:rPr lang="en-US" altLang="zh-CN" sz="2400" b="1" i="1" dirty="0" err="1">
                <a:solidFill>
                  <a:srgbClr val="FF0000"/>
                </a:solidFill>
                <a:effectLst>
                  <a:outerShdw blurRad="38100" dist="38100" dir="2700000" algn="tl">
                    <a:srgbClr val="C0C0C0"/>
                  </a:outerShdw>
                </a:effectLst>
                <a:latin typeface="宋体" panose="02010600030101010101" pitchFamily="2" charset="-122"/>
                <a:sym typeface="Symbol" panose="05050102010706020507" pitchFamily="18" charset="2"/>
              </a:rPr>
              <a:t>n</a:t>
            </a:r>
            <a:r>
              <a:rPr lang="en-US" altLang="zh-CN" sz="2400" b="1" i="1" dirty="0">
                <a:solidFill>
                  <a:srgbClr val="FF0000"/>
                </a:solidFill>
                <a:effectLst>
                  <a:outerShdw blurRad="38100" dist="38100" dir="2700000" algn="tl">
                    <a:srgbClr val="C0C0C0"/>
                  </a:outerShdw>
                </a:effectLst>
                <a:latin typeface="宋体" panose="02010600030101010101" pitchFamily="2" charset="-122"/>
                <a:sym typeface="Symbol" panose="05050102010706020507" pitchFamily="18" charset="2"/>
              </a:rPr>
              <a:t>)</a:t>
            </a:r>
            <a:endParaRPr lang="en-US" altLang="zh-CN" sz="2400" b="1" i="1" dirty="0">
              <a:solidFill>
                <a:srgbClr val="FF0000"/>
              </a:solidFill>
              <a:effectLst>
                <a:outerShdw blurRad="38100" dist="38100" dir="2700000" algn="tl">
                  <a:srgbClr val="C0C0C0"/>
                </a:outerShdw>
              </a:effectLst>
              <a:latin typeface="宋体" panose="02010600030101010101" pitchFamily="2" charset="-122"/>
              <a:sym typeface="Symbol" panose="05050102010706020507" pitchFamily="18" charset="2"/>
            </a:endParaRPr>
          </a:p>
        </p:txBody>
      </p:sp>
      <p:sp>
        <p:nvSpPr>
          <p:cNvPr id="3" name="Text Box 4"/>
          <p:cNvSpPr txBox="1">
            <a:spLocks noChangeArrowheads="1"/>
          </p:cNvSpPr>
          <p:nvPr/>
        </p:nvSpPr>
        <p:spPr bwMode="auto">
          <a:xfrm>
            <a:off x="2620164" y="64770"/>
            <a:ext cx="3903662" cy="70675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kumimoji="1" lang="zh-CN" altLang="en-US" sz="4000" b="1" dirty="0">
                <a:solidFill>
                  <a:schemeClr val="bg1"/>
                </a:solidFill>
                <a:effectLst/>
                <a:latin typeface="黑体" panose="02010609060101010101" pitchFamily="49" charset="-122"/>
                <a:ea typeface="黑体" panose="02010609060101010101" pitchFamily="49" charset="-122"/>
              </a:rPr>
              <a:t>二维空间算法</a:t>
            </a:r>
            <a:endParaRPr kumimoji="1" lang="zh-CN" altLang="en-US" sz="4000" b="1" dirty="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9940">
                                            <p:txEl>
                                              <p:pRg st="1" end="1"/>
                                            </p:txEl>
                                          </p:spTgt>
                                        </p:tgtEl>
                                        <p:attrNameLst>
                                          <p:attrName>style.visibility</p:attrName>
                                        </p:attrNameLst>
                                      </p:cBhvr>
                                      <p:to>
                                        <p:strVal val="visible"/>
                                      </p:to>
                                    </p:set>
                                    <p:anim calcmode="lin" valueType="num">
                                      <p:cBhvr additive="base">
                                        <p:cTn id="7" dur="500" fill="hold"/>
                                        <p:tgtEl>
                                          <p:spTgt spid="67994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99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9940">
                                            <p:txEl>
                                              <p:pRg st="2" end="2"/>
                                            </p:txEl>
                                          </p:spTgt>
                                        </p:tgtEl>
                                        <p:attrNameLst>
                                          <p:attrName>style.visibility</p:attrName>
                                        </p:attrNameLst>
                                      </p:cBhvr>
                                      <p:to>
                                        <p:strVal val="visible"/>
                                      </p:to>
                                    </p:set>
                                    <p:anim calcmode="lin" valueType="num">
                                      <p:cBhvr additive="base">
                                        <p:cTn id="13" dur="500" fill="hold"/>
                                        <p:tgtEl>
                                          <p:spTgt spid="67994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99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79940">
                                            <p:txEl>
                                              <p:pRg st="3" end="3"/>
                                            </p:txEl>
                                          </p:spTgt>
                                        </p:tgtEl>
                                        <p:attrNameLst>
                                          <p:attrName>style.visibility</p:attrName>
                                        </p:attrNameLst>
                                      </p:cBhvr>
                                      <p:to>
                                        <p:strVal val="visible"/>
                                      </p:to>
                                    </p:set>
                                    <p:anim calcmode="lin" valueType="num">
                                      <p:cBhvr additive="base">
                                        <p:cTn id="19" dur="500" fill="hold"/>
                                        <p:tgtEl>
                                          <p:spTgt spid="67994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99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79940">
                                            <p:txEl>
                                              <p:pRg st="4" end="4"/>
                                            </p:txEl>
                                          </p:spTgt>
                                        </p:tgtEl>
                                        <p:attrNameLst>
                                          <p:attrName>style.visibility</p:attrName>
                                        </p:attrNameLst>
                                      </p:cBhvr>
                                      <p:to>
                                        <p:strVal val="visible"/>
                                      </p:to>
                                    </p:set>
                                    <p:anim calcmode="lin" valueType="num">
                                      <p:cBhvr additive="base">
                                        <p:cTn id="25" dur="500" fill="hold"/>
                                        <p:tgtEl>
                                          <p:spTgt spid="67994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9940">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79940">
                                            <p:txEl>
                                              <p:pRg st="5" end="5"/>
                                            </p:txEl>
                                          </p:spTgt>
                                        </p:tgtEl>
                                        <p:attrNameLst>
                                          <p:attrName>style.visibility</p:attrName>
                                        </p:attrNameLst>
                                      </p:cBhvr>
                                      <p:to>
                                        <p:strVal val="visible"/>
                                      </p:to>
                                    </p:set>
                                    <p:anim calcmode="lin" valueType="num">
                                      <p:cBhvr additive="base">
                                        <p:cTn id="29" dur="500" fill="hold"/>
                                        <p:tgtEl>
                                          <p:spTgt spid="67994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79940">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79940">
                                            <p:txEl>
                                              <p:pRg st="6" end="6"/>
                                            </p:txEl>
                                          </p:spTgt>
                                        </p:tgtEl>
                                        <p:attrNameLst>
                                          <p:attrName>style.visibility</p:attrName>
                                        </p:attrNameLst>
                                      </p:cBhvr>
                                      <p:to>
                                        <p:strVal val="visible"/>
                                      </p:to>
                                    </p:set>
                                    <p:anim calcmode="lin" valueType="num">
                                      <p:cBhvr additive="base">
                                        <p:cTn id="33" dur="500" fill="hold"/>
                                        <p:tgtEl>
                                          <p:spTgt spid="679940">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7994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79940">
                                            <p:txEl>
                                              <p:pRg st="7" end="7"/>
                                            </p:txEl>
                                          </p:spTgt>
                                        </p:tgtEl>
                                        <p:attrNameLst>
                                          <p:attrName>style.visibility</p:attrName>
                                        </p:attrNameLst>
                                      </p:cBhvr>
                                      <p:to>
                                        <p:strVal val="visible"/>
                                      </p:to>
                                    </p:set>
                                    <p:anim calcmode="lin" valueType="num">
                                      <p:cBhvr additive="base">
                                        <p:cTn id="39" dur="500" fill="hold"/>
                                        <p:tgtEl>
                                          <p:spTgt spid="679940">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79940">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79940">
                                            <p:txEl>
                                              <p:pRg st="8" end="8"/>
                                            </p:txEl>
                                          </p:spTgt>
                                        </p:tgtEl>
                                        <p:attrNameLst>
                                          <p:attrName>style.visibility</p:attrName>
                                        </p:attrNameLst>
                                      </p:cBhvr>
                                      <p:to>
                                        <p:strVal val="visible"/>
                                      </p:to>
                                    </p:set>
                                    <p:anim calcmode="lin" valueType="num">
                                      <p:cBhvr additive="base">
                                        <p:cTn id="43" dur="500" fill="hold"/>
                                        <p:tgtEl>
                                          <p:spTgt spid="679940">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7994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26180</Words>
  <Application>WPS 演示</Application>
  <PresentationFormat>全屏显示(4:3)</PresentationFormat>
  <Paragraphs>2191</Paragraphs>
  <Slides>135</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23</vt:i4>
      </vt:variant>
      <vt:variant>
        <vt:lpstr>幻灯片标题</vt:lpstr>
      </vt:variant>
      <vt:variant>
        <vt:i4>135</vt:i4>
      </vt:variant>
    </vt:vector>
  </HeadingPairs>
  <TitlesOfParts>
    <vt:vector size="176" baseType="lpstr">
      <vt:lpstr>Arial</vt:lpstr>
      <vt:lpstr>宋体</vt:lpstr>
      <vt:lpstr>Wingdings</vt:lpstr>
      <vt:lpstr>黑体</vt:lpstr>
      <vt:lpstr>Times New Roman</vt:lpstr>
      <vt:lpstr>楷体_GB2312</vt:lpstr>
      <vt:lpstr>Corbel</vt:lpstr>
      <vt:lpstr>华文楷体</vt:lpstr>
      <vt:lpstr>Wingdings 2</vt:lpstr>
      <vt:lpstr>微软雅黑</vt:lpstr>
      <vt:lpstr>Arial Unicode MS</vt:lpstr>
      <vt:lpstr>Angsana New</vt:lpstr>
      <vt:lpstr>Wingdings 2</vt:lpstr>
      <vt:lpstr>Symbol</vt:lpstr>
      <vt:lpstr>楷体</vt:lpstr>
      <vt:lpstr>华文行楷</vt:lpstr>
      <vt:lpstr>新宋体</vt:lpstr>
      <vt:lpstr>默认设计模板</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Word.Picture.8</vt:lpstr>
      <vt:lpstr>Equation.3</vt:lpstr>
      <vt:lpstr>Equation.3</vt:lpstr>
      <vt:lpstr>Equation.3</vt:lpstr>
      <vt:lpstr>Equation.3</vt:lpstr>
      <vt:lpstr>Word.Picture.8</vt:lpstr>
      <vt:lpstr>Word.Picture.8</vt:lpstr>
      <vt:lpstr>Equation.3</vt:lpstr>
      <vt:lpstr>Equation.3</vt:lpstr>
      <vt:lpstr>Word.Picture.8</vt:lpstr>
      <vt:lpstr>Word.Picture.8</vt:lpstr>
      <vt:lpstr>Equation.3</vt:lpstr>
      <vt:lpstr>PowerPoint 演示文稿</vt:lpstr>
      <vt:lpstr>PowerPoint 演示文稿</vt:lpstr>
      <vt:lpstr>分治与递归</vt:lpstr>
      <vt:lpstr>PowerPoint 演示文稿</vt:lpstr>
      <vt:lpstr>PowerPoint 演示文稿</vt:lpstr>
      <vt:lpstr>PowerPoint 演示文稿</vt:lpstr>
      <vt:lpstr>PowerPoint 演示文稿</vt:lpstr>
      <vt:lpstr>PowerPoint 演示文稿</vt:lpstr>
      <vt:lpstr>PowerPoint 演示文稿</vt:lpstr>
      <vt:lpstr>4.1.2 什么时候使用递归？</vt:lpstr>
      <vt:lpstr>PowerPoint 演示文稿</vt:lpstr>
      <vt:lpstr>4.1.2 什么时候使用递归？</vt:lpstr>
      <vt:lpstr>4.1.2 什么时候使用递归？</vt:lpstr>
      <vt:lpstr>4.1.2 什么时候使用递归？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如何判断一个点是否在给定直线的下侧(或上侧)？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凸包计算方法对比</vt:lpstr>
      <vt:lpstr>PowerPoint 演示文稿</vt:lpstr>
      <vt:lpstr>PowerPoint 演示文稿</vt:lpstr>
      <vt:lpstr>简单的整数划分问题</vt:lpstr>
      <vt:lpstr>2的幂次方表示</vt:lpstr>
      <vt:lpstr>PowerPoint 演示文稿</vt:lpstr>
      <vt:lpstr>求排列的逆序数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Administrator</cp:lastModifiedBy>
  <cp:revision>217</cp:revision>
  <dcterms:created xsi:type="dcterms:W3CDTF">2018-01-27T07:09:00Z</dcterms:created>
  <dcterms:modified xsi:type="dcterms:W3CDTF">2018-04-02T05:10:05Z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