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56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3" r:id="rId14"/>
    <p:sldId id="535" r:id="rId15"/>
    <p:sldId id="536" r:id="rId16"/>
    <p:sldId id="537" r:id="rId17"/>
    <p:sldId id="538" r:id="rId18"/>
    <p:sldId id="540" r:id="rId19"/>
    <p:sldId id="541" r:id="rId20"/>
    <p:sldId id="548" r:id="rId21"/>
    <p:sldId id="542" r:id="rId22"/>
    <p:sldId id="543" r:id="rId23"/>
    <p:sldId id="544" r:id="rId24"/>
    <p:sldId id="545" r:id="rId25"/>
    <p:sldId id="546" r:id="rId26"/>
    <p:sldId id="547" r:id="rId27"/>
    <p:sldId id="550" r:id="rId28"/>
    <p:sldId id="551" r:id="rId29"/>
    <p:sldId id="552" r:id="rId30"/>
    <p:sldId id="553" r:id="rId31"/>
    <p:sldId id="554" r:id="rId32"/>
    <p:sldId id="555" r:id="rId33"/>
    <p:sldId id="556" r:id="rId34"/>
    <p:sldId id="557" r:id="rId35"/>
    <p:sldId id="558" r:id="rId36"/>
    <p:sldId id="559" r:id="rId37"/>
    <p:sldId id="560" r:id="rId38"/>
    <p:sldId id="561" r:id="rId39"/>
    <p:sldId id="562" r:id="rId40"/>
    <p:sldId id="563" r:id="rId41"/>
    <p:sldId id="564" r:id="rId42"/>
    <p:sldId id="565" r:id="rId43"/>
    <p:sldId id="566" r:id="rId44"/>
    <p:sldId id="567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83" r:id="rId53"/>
    <p:sldId id="584" r:id="rId54"/>
    <p:sldId id="585" r:id="rId55"/>
    <p:sldId id="586" r:id="rId56"/>
    <p:sldId id="587" r:id="rId57"/>
    <p:sldId id="588" r:id="rId58"/>
    <p:sldId id="589" r:id="rId59"/>
    <p:sldId id="590" r:id="rId60"/>
    <p:sldId id="591" r:id="rId61"/>
    <p:sldId id="592" r:id="rId62"/>
    <p:sldId id="593" r:id="rId63"/>
    <p:sldId id="594" r:id="rId64"/>
    <p:sldId id="595" r:id="rId65"/>
    <p:sldId id="596" r:id="rId66"/>
    <p:sldId id="597" r:id="rId67"/>
    <p:sldId id="598" r:id="rId68"/>
    <p:sldId id="603" r:id="rId69"/>
    <p:sldId id="604" r:id="rId7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626" y="-102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notesMaster" Target="notesMasters/notesMaster1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0729-DA56-4984-BF95-D10BA6ABBF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056F0-8E2D-4AC3-8213-6B86F65B18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44DAB-5370-4D2C-867F-A9A4B81877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" Target="slide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9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3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4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5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6.bin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7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1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303649" y="188913"/>
            <a:ext cx="8712968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40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algn="ctr"/>
            <a:r>
              <a:rPr lang="zh-CN" altLang="en-US" dirty="0">
                <a:solidFill>
                  <a:schemeClr val="bg1"/>
                </a:solidFill>
                <a:cs typeface="黑体" panose="02010609060101010101" pitchFamily="49" charset="-122"/>
                <a:sym typeface="+mn-ea"/>
              </a:rPr>
              <a:t>第5章 减治法(Decrease and conquer）</a:t>
            </a:r>
            <a:endParaRPr lang="zh-CN" altLang="en-US" dirty="0">
              <a:solidFill>
                <a:schemeClr val="bg1"/>
              </a:solidFill>
              <a:cs typeface="黑体" panose="02010609060101010101" pitchFamily="49" charset="-122"/>
              <a:sym typeface="+mn-ea"/>
            </a:endParaRPr>
          </a:p>
        </p:txBody>
      </p:sp>
      <p:grpSp>
        <p:nvGrpSpPr>
          <p:cNvPr id="32" name="Group 3"/>
          <p:cNvGrpSpPr/>
          <p:nvPr/>
        </p:nvGrpSpPr>
        <p:grpSpPr bwMode="auto">
          <a:xfrm>
            <a:off x="1876425" y="1627188"/>
            <a:ext cx="773113" cy="665162"/>
            <a:chOff x="1110" y="2656"/>
            <a:chExt cx="1549" cy="1351"/>
          </a:xfrm>
        </p:grpSpPr>
        <p:sp>
          <p:nvSpPr>
            <p:cNvPr id="3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199" y="2737"/>
              <a:ext cx="1352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6" name="Group 7"/>
          <p:cNvGrpSpPr/>
          <p:nvPr/>
        </p:nvGrpSpPr>
        <p:grpSpPr bwMode="auto">
          <a:xfrm>
            <a:off x="1898650" y="2520950"/>
            <a:ext cx="773113" cy="665163"/>
            <a:chOff x="3174" y="2656"/>
            <a:chExt cx="1549" cy="1351"/>
          </a:xfrm>
        </p:grpSpPr>
        <p:sp>
          <p:nvSpPr>
            <p:cNvPr id="3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10"/>
            <p:cNvSpPr>
              <a:spLocks noChangeArrowheads="1"/>
            </p:cNvSpPr>
            <p:nvPr/>
          </p:nvSpPr>
          <p:spPr bwMode="gray">
            <a:xfrm>
              <a:off x="3263" y="2737"/>
              <a:ext cx="1352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2767013" y="2276475"/>
            <a:ext cx="4872037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gray">
          <a:xfrm>
            <a:off x="2097088" y="17049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1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2768600" y="3211513"/>
            <a:ext cx="4872038" cy="158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gray">
          <a:xfrm>
            <a:off x="2095500" y="26352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2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grpSp>
        <p:nvGrpSpPr>
          <p:cNvPr id="44" name="Group 15"/>
          <p:cNvGrpSpPr/>
          <p:nvPr/>
        </p:nvGrpSpPr>
        <p:grpSpPr bwMode="auto">
          <a:xfrm>
            <a:off x="1898650" y="3413125"/>
            <a:ext cx="773113" cy="665163"/>
            <a:chOff x="1110" y="2656"/>
            <a:chExt cx="1549" cy="1351"/>
          </a:xfrm>
        </p:grpSpPr>
        <p:sp>
          <p:nvSpPr>
            <p:cNvPr id="45" name="AutoShape 16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17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gray">
            <a:xfrm>
              <a:off x="1199" y="2737"/>
              <a:ext cx="1352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" name="Group 19"/>
          <p:cNvGrpSpPr/>
          <p:nvPr/>
        </p:nvGrpSpPr>
        <p:grpSpPr bwMode="auto">
          <a:xfrm>
            <a:off x="1898650" y="4327525"/>
            <a:ext cx="773113" cy="665163"/>
            <a:chOff x="3174" y="2656"/>
            <a:chExt cx="1549" cy="135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gray">
            <a:xfrm>
              <a:off x="3263" y="2737"/>
              <a:ext cx="1352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2795588" y="4095750"/>
            <a:ext cx="4872037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2097088" y="35115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3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2795588" y="5010150"/>
            <a:ext cx="4872037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gray">
          <a:xfrm>
            <a:off x="2124075" y="4433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4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841625" y="1554163"/>
            <a:ext cx="4092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</a:rPr>
              <a:t>减治法的设计思想</a:t>
            </a:r>
            <a:endParaRPr lang="zh-CN" altLang="en-US" sz="3200" b="1">
              <a:solidFill>
                <a:srgbClr val="0033CC"/>
              </a:solidFill>
            </a:endParaRP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2900363" y="3354388"/>
            <a:ext cx="4092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</a:rPr>
              <a:t>排序问题中的减治法</a:t>
            </a:r>
            <a:endParaRPr lang="zh-CN" altLang="en-US" sz="3200" b="1">
              <a:solidFill>
                <a:srgbClr val="0033CC"/>
              </a:solidFill>
            </a:endParaRPr>
          </a:p>
        </p:txBody>
      </p:sp>
      <p:sp>
        <p:nvSpPr>
          <p:cNvPr id="58" name="Text Box 2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841625" y="4289425"/>
            <a:ext cx="396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</a:rPr>
              <a:t>组合问题中的减治法</a:t>
            </a:r>
            <a:endParaRPr lang="zh-CN" altLang="en-US" sz="3200" b="1">
              <a:solidFill>
                <a:srgbClr val="0033CC"/>
              </a:solidFill>
            </a:endParaRPr>
          </a:p>
        </p:txBody>
      </p:sp>
      <p:grpSp>
        <p:nvGrpSpPr>
          <p:cNvPr id="59" name="Group 30"/>
          <p:cNvGrpSpPr/>
          <p:nvPr/>
        </p:nvGrpSpPr>
        <p:grpSpPr bwMode="auto">
          <a:xfrm>
            <a:off x="1878013" y="5227638"/>
            <a:ext cx="773112" cy="665162"/>
            <a:chOff x="1110" y="2656"/>
            <a:chExt cx="1549" cy="1351"/>
          </a:xfrm>
        </p:grpSpPr>
        <p:sp>
          <p:nvSpPr>
            <p:cNvPr id="60" name="AutoShape 31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32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AutoShape 33"/>
            <p:cNvSpPr>
              <a:spLocks noChangeArrowheads="1"/>
            </p:cNvSpPr>
            <p:nvPr/>
          </p:nvSpPr>
          <p:spPr bwMode="gray">
            <a:xfrm>
              <a:off x="1199" y="2737"/>
              <a:ext cx="1352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3" name="Line 34"/>
          <p:cNvSpPr>
            <a:spLocks noChangeShapeType="1"/>
          </p:cNvSpPr>
          <p:nvPr/>
        </p:nvSpPr>
        <p:spPr bwMode="auto">
          <a:xfrm>
            <a:off x="2768600" y="5876925"/>
            <a:ext cx="4872038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gray">
          <a:xfrm>
            <a:off x="2098675" y="5305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5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2911475" y="2492375"/>
            <a:ext cx="4092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</a:rPr>
              <a:t>查找问题中的减治法</a:t>
            </a:r>
            <a:endParaRPr lang="zh-CN" altLang="en-US" sz="3200" b="1">
              <a:solidFill>
                <a:srgbClr val="0033CC"/>
              </a:solidFill>
            </a:endParaRPr>
          </a:p>
        </p:txBody>
      </p:sp>
      <p:sp>
        <p:nvSpPr>
          <p:cNvPr id="66" name="Text Box 37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911475" y="5157788"/>
            <a:ext cx="3960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</a:rPr>
              <a:t>小结</a:t>
            </a:r>
            <a:endParaRPr lang="zh-CN" altLang="en-US" sz="32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5"/>
          <p:cNvSpPr txBox="1">
            <a:spLocks noChangeArrowheads="1"/>
          </p:cNvSpPr>
          <p:nvPr/>
        </p:nvSpPr>
        <p:spPr bwMode="auto">
          <a:xfrm>
            <a:off x="90805" y="1269365"/>
            <a:ext cx="8962390" cy="4698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775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折半查找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.  low=1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dirty="0">
                <a:latin typeface="Times New Roman" panose="02020603050405020304" pitchFamily="18" charset="0"/>
              </a:rPr>
              <a:t>high=n</a:t>
            </a:r>
            <a:r>
              <a:rPr lang="zh-CN" altLang="en-US" sz="2400" b="1" dirty="0">
                <a:latin typeface="Times New Roman" panose="02020603050405020304" pitchFamily="18" charset="0"/>
              </a:rPr>
              <a:t>；  </a:t>
            </a:r>
            <a:r>
              <a:rPr lang="en-US" altLang="zh-CN" sz="2400" b="1" dirty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设置初始查找区间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测试查找区间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[low,high]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是否存在，若不存在，则查找失败；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否则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取中间点</a:t>
            </a:r>
            <a:r>
              <a:rPr lang="en-US" altLang="zh-CN" sz="2400" b="1" dirty="0">
                <a:latin typeface="Times New Roman" panose="02020603050405020304" pitchFamily="18" charset="0"/>
              </a:rPr>
              <a:t>mid=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low+high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/2; </a:t>
            </a:r>
            <a:r>
              <a:rPr lang="zh-CN" altLang="en-US" sz="2400" b="1" dirty="0">
                <a:latin typeface="Times New Roman" panose="02020603050405020304" pitchFamily="18" charset="0"/>
              </a:rPr>
              <a:t>比较</a:t>
            </a:r>
            <a:r>
              <a:rPr lang="en-US" altLang="zh-CN" sz="2400" b="1" dirty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r[mid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有</a:t>
            </a:r>
            <a:r>
              <a:rPr lang="zh-CN" altLang="en-US" sz="2400" b="1" dirty="0">
                <a:latin typeface="Times New Roman" panose="02020603050405020304" pitchFamily="18" charset="0"/>
              </a:rPr>
              <a:t>以下三种情况：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3.1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</a:rPr>
              <a:t>k&lt;r[mid]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high=mid</a:t>
            </a:r>
            <a:r>
              <a:rPr lang="en-US" altLang="zh-CN" sz="2400" b="1" dirty="0">
                <a:latin typeface="宋体" panose="02010600030101010101" pitchFamily="2" charset="-122"/>
              </a:rPr>
              <a:t>-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；查找在左半区进行，转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；        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3.2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</a:rPr>
              <a:t>k&gt;r[mid]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low=mid+1</a:t>
            </a:r>
            <a:r>
              <a:rPr lang="zh-CN" altLang="en-US" sz="2400" b="1" dirty="0">
                <a:latin typeface="Times New Roman" panose="02020603050405020304" pitchFamily="18" charset="0"/>
              </a:rPr>
              <a:t>；查找在右半区进行，转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；       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3.3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</a:rPr>
              <a:t>k=r[mid]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，则查找成功，返回记录在表中位置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mid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95300" y="215017"/>
            <a:ext cx="8153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5.2.1  折半查找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59715" y="1183640"/>
            <a:ext cx="8496300" cy="5262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4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BinSearch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 a[],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</a:rPr>
              <a:t>low,int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</a:rPr>
              <a:t>high,int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 k) 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折半查找算法</a:t>
            </a:r>
            <a:endParaRPr lang="zh-CN" altLang="en-US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 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 mid;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if (low&lt;=high)		//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当前区间存在元素时</a:t>
            </a:r>
            <a:endParaRPr lang="zh-CN" altLang="en-US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{	mid=(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</a:rPr>
              <a:t>low+high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)/2;	//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求查找区间的中间位置</a:t>
            </a:r>
            <a:endParaRPr lang="zh-CN" altLang="en-US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if (a[mid]==k)	//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找到后返回其物理下标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mid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　　　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return mid;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if (a[mid]&gt;k)	//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a[mid]&gt;k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时</a:t>
            </a:r>
            <a:endParaRPr lang="zh-CN" altLang="en-US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　　　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return </a:t>
            </a:r>
            <a:r>
              <a:rPr lang="en-US" altLang="zh-CN" sz="24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BinSearch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</a:rPr>
              <a:t>a,low,mid-1,k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);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else			//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a[mid]&lt;k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时</a:t>
            </a:r>
            <a:endParaRPr lang="zh-CN" altLang="en-US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　　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</a:rPr>
              <a:t>return </a:t>
            </a:r>
            <a:r>
              <a:rPr lang="en-US" altLang="zh-CN" sz="24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BinSearch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</a:rPr>
              <a:t>a,mid+1,high,k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);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else return -1;	//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若当前查找区间没有元素时返回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-1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330" y="5993130"/>
            <a:ext cx="3135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CC0099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算法的时间复杂度为</a:t>
            </a:r>
            <a:r>
              <a:rPr lang="en-US" altLang="zh-CN" b="1" dirty="0">
                <a:solidFill>
                  <a:srgbClr val="CC0099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O(</a:t>
            </a:r>
            <a:r>
              <a:rPr lang="en-US" altLang="zh-CN" b="1" dirty="0" err="1">
                <a:solidFill>
                  <a:srgbClr val="CC0099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b="1" baseline="-25000" dirty="0" err="1">
                <a:solidFill>
                  <a:srgbClr val="CC0099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 i="1" dirty="0" err="1">
                <a:solidFill>
                  <a:srgbClr val="CC0099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b="1" dirty="0">
                <a:solidFill>
                  <a:srgbClr val="CC0099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95300" y="215017"/>
            <a:ext cx="8153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5.2.1  折半查找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5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5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bldLvl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1540426" y="250106"/>
            <a:ext cx="56388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5.2.2  二叉查找树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465" y="1167130"/>
            <a:ext cx="85966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solidFill>
                  <a:srgbClr val="3907F1"/>
                </a:solidFill>
                <a:latin typeface="+mn-ea"/>
                <a:ea typeface="+mn-ea"/>
              </a:rPr>
              <a:t> 二</a:t>
            </a:r>
            <a:r>
              <a:rPr lang="zh-CN" altLang="en-US" sz="2400" b="1" kern="0" dirty="0">
                <a:solidFill>
                  <a:srgbClr val="3907F1"/>
                </a:solidFill>
                <a:latin typeface="+mn-ea"/>
                <a:ea typeface="+mn-ea"/>
              </a:rPr>
              <a:t>叉查找树（</a:t>
            </a:r>
            <a:r>
              <a:rPr lang="en-US" altLang="zh-CN" sz="2400" b="1" kern="0" dirty="0">
                <a:solidFill>
                  <a:srgbClr val="3907F1"/>
                </a:solidFill>
                <a:latin typeface="+mn-ea"/>
                <a:ea typeface="+mn-ea"/>
              </a:rPr>
              <a:t>Binary Search Tree</a:t>
            </a:r>
            <a:r>
              <a:rPr lang="zh-CN" altLang="en-US" sz="2400" b="1" kern="0" dirty="0">
                <a:solidFill>
                  <a:srgbClr val="3907F1"/>
                </a:solidFill>
                <a:latin typeface="+mn-ea"/>
                <a:ea typeface="+mn-ea"/>
              </a:rPr>
              <a:t>），也称二叉搜索树、有序二叉树（</a:t>
            </a:r>
            <a:r>
              <a:rPr lang="en-US" altLang="zh-CN" sz="2400" b="1" kern="0" dirty="0">
                <a:solidFill>
                  <a:srgbClr val="3907F1"/>
                </a:solidFill>
                <a:latin typeface="+mn-ea"/>
                <a:ea typeface="+mn-ea"/>
              </a:rPr>
              <a:t>ordered binary tree</a:t>
            </a:r>
            <a:r>
              <a:rPr lang="zh-CN" altLang="en-US" sz="2400" b="1" kern="0" dirty="0" smtClean="0">
                <a:solidFill>
                  <a:srgbClr val="3907F1"/>
                </a:solidFill>
                <a:latin typeface="+mn-ea"/>
                <a:ea typeface="+mn-ea"/>
              </a:rPr>
              <a:t>），二叉</a:t>
            </a:r>
            <a:r>
              <a:rPr lang="zh-CN" altLang="en-US" sz="2400" b="1" kern="0" dirty="0">
                <a:solidFill>
                  <a:srgbClr val="3907F1"/>
                </a:solidFill>
                <a:latin typeface="+mn-ea"/>
                <a:ea typeface="+mn-ea"/>
              </a:rPr>
              <a:t>排序</a:t>
            </a:r>
            <a:r>
              <a:rPr lang="zh-CN" altLang="en-US" sz="2400" b="1" kern="0" dirty="0" smtClean="0">
                <a:solidFill>
                  <a:srgbClr val="3907F1"/>
                </a:solidFill>
                <a:latin typeface="+mn-ea"/>
                <a:ea typeface="+mn-ea"/>
              </a:rPr>
              <a:t>树</a:t>
            </a:r>
            <a:r>
              <a:rPr lang="zh-CN" altLang="en-US" sz="2400" b="1" kern="0" dirty="0">
                <a:solidFill>
                  <a:srgbClr val="3907F1"/>
                </a:solidFill>
                <a:latin typeface="+mn-ea"/>
                <a:ea typeface="+mn-ea"/>
              </a:rPr>
              <a:t>（</a:t>
            </a:r>
            <a:r>
              <a:rPr lang="en-US" altLang="zh-CN" sz="2400" b="1" kern="0" dirty="0">
                <a:solidFill>
                  <a:srgbClr val="3907F1"/>
                </a:solidFill>
                <a:latin typeface="+mn-ea"/>
                <a:ea typeface="+mn-ea"/>
              </a:rPr>
              <a:t>sorted binary tree</a:t>
            </a:r>
            <a:r>
              <a:rPr lang="zh-CN" altLang="en-US" sz="2400" b="1" kern="0" dirty="0" smtClean="0">
                <a:solidFill>
                  <a:srgbClr val="3907F1"/>
                </a:solidFill>
                <a:latin typeface="+mn-ea"/>
                <a:ea typeface="+mn-ea"/>
              </a:rPr>
              <a:t>）</a:t>
            </a:r>
            <a:endParaRPr lang="zh-CN" altLang="en-US" sz="2400" b="1" kern="0" dirty="0" smtClean="0">
              <a:solidFill>
                <a:srgbClr val="3907F1"/>
              </a:solidFill>
              <a:latin typeface="+mn-ea"/>
              <a:ea typeface="+mn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2449195"/>
            <a:ext cx="8856980" cy="2780030"/>
          </a:xfrm>
        </p:spPr>
        <p:txBody>
          <a:bodyPr/>
          <a:p>
            <a:pPr marL="0" indent="-533400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3907F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二叉查找树是指一棵空树或者具有下列性质的二叉树：</a:t>
            </a:r>
            <a:endParaRPr lang="zh-CN" altLang="en-US" sz="2400" b="1" dirty="0" smtClean="0">
              <a:solidFill>
                <a:srgbClr val="3907F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circleNumDbPlain"/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若任意节点的左子树不空，则左子树上所有结点的值均小于或等于它的根结点的值；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circleNumDbPlain"/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任意节点的右子树不空，则右子树上所有结点的值均大于它的根结点的值；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circleNumDbPlain"/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任意节点的左、右子树也分别为二叉查找树。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circleNumDbPlain"/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没有键值相等的节点（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no duplicate nodes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08139" y="1323831"/>
            <a:ext cx="8928546" cy="31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在二叉查找树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root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中查找给定值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k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的过程是：</a:t>
            </a:r>
            <a:endParaRPr kumimoji="1"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⑴ 若</a:t>
            </a:r>
            <a:r>
              <a:rPr kumimoji="1"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root</a:t>
            </a: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是空树，则查找失败；</a:t>
            </a:r>
            <a:endParaRPr kumimoji="1" lang="zh-CN" altLang="en-US" sz="2400" b="1" dirty="0">
              <a:solidFill>
                <a:srgbClr val="3907F1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⑵ 若</a:t>
            </a:r>
            <a:r>
              <a:rPr kumimoji="1"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＝根结点的值，则查找成功；</a:t>
            </a:r>
            <a:endParaRPr kumimoji="1" lang="zh-CN" altLang="en-US" sz="2400" b="1" dirty="0">
              <a:solidFill>
                <a:srgbClr val="3907F1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⑶ 否则，若</a:t>
            </a:r>
            <a:r>
              <a:rPr kumimoji="1"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＜根结点的值，则在</a:t>
            </a:r>
            <a:r>
              <a:rPr kumimoji="1"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root</a:t>
            </a: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的左子树上查找；</a:t>
            </a:r>
            <a:endParaRPr kumimoji="1" lang="zh-CN" altLang="en-US" sz="2400" b="1" dirty="0">
              <a:solidFill>
                <a:srgbClr val="3907F1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⑷ 否则，在</a:t>
            </a:r>
            <a:r>
              <a:rPr kumimoji="1"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root</a:t>
            </a: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的右子树上查找；</a:t>
            </a:r>
            <a:endParaRPr kumimoji="1" lang="zh-CN" altLang="en-US" sz="2400" b="1" dirty="0">
              <a:solidFill>
                <a:srgbClr val="3907F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   上述过程一直持续到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k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被找到或者待查找的子树为空，如果待查找的子树为空，则查找失败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400" b="1" dirty="0" smtClean="0">
              <a:latin typeface="宋体" panose="02010600030101010101" pitchFamily="2" charset="-122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720343" y="212667"/>
            <a:ext cx="77041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二叉查找树查找过程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044" y="4910420"/>
            <a:ext cx="8820249" cy="534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二叉查找树的查找效率就在于只需要查找两个子树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宋体" panose="02010600030101010101" pitchFamily="2" charset="-122"/>
              </a:rPr>
              <a:t>之一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b="1" dirty="0" smtClean="0">
              <a:solidFill>
                <a:srgbClr val="3907F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9"/>
          <p:cNvSpPr txBox="1">
            <a:spLocks noChangeArrowheads="1"/>
          </p:cNvSpPr>
          <p:nvPr/>
        </p:nvSpPr>
        <p:spPr bwMode="auto">
          <a:xfrm>
            <a:off x="179952" y="1007278"/>
            <a:ext cx="8468817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kumimoji="1" lang="en-US" altLang="zh-CN" sz="2400" b="1" dirty="0" err="1">
                <a:solidFill>
                  <a:srgbClr val="3907F1"/>
                </a:solidFill>
                <a:latin typeface="Times New Roman" panose="02020603050405020304" pitchFamily="18" charset="0"/>
              </a:rPr>
              <a:t>struct</a:t>
            </a:r>
            <a:r>
              <a:rPr kumimoji="1" lang="en-US" altLang="zh-CN" sz="24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3907F1"/>
                </a:solidFill>
                <a:latin typeface="Times New Roman" panose="02020603050405020304" pitchFamily="18" charset="0"/>
              </a:rPr>
              <a:t>BiNode</a:t>
            </a:r>
            <a:endParaRPr kumimoji="1" lang="en-US" altLang="zh-CN" sz="24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{    </a:t>
            </a:r>
            <a:r>
              <a:rPr kumimoji="1" lang="en-US" altLang="zh-CN" sz="2400" b="1" dirty="0" err="1">
                <a:solidFill>
                  <a:srgbClr val="3907F1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 data; </a:t>
            </a:r>
            <a:r>
              <a:rPr kumimoji="1" lang="zh-CN" altLang="en-US" sz="24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3907F1"/>
                </a:solidFill>
                <a:latin typeface="Times New Roman" panose="02020603050405020304" pitchFamily="18" charset="0"/>
              </a:rPr>
              <a:t>BiNode</a:t>
            </a:r>
            <a:r>
              <a:rPr kumimoji="1" lang="en-US" altLang="zh-CN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 dirty="0" err="1">
                <a:solidFill>
                  <a:srgbClr val="3907F1"/>
                </a:solidFill>
                <a:latin typeface="Times New Roman" panose="02020603050405020304" pitchFamily="18" charset="0"/>
              </a:rPr>
              <a:t>lchild</a:t>
            </a:r>
            <a:r>
              <a:rPr kumimoji="1" lang="en-US" altLang="zh-CN" sz="24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, *</a:t>
            </a:r>
            <a:r>
              <a:rPr kumimoji="1" lang="en-US" altLang="zh-CN" sz="2400" b="1" dirty="0" err="1">
                <a:solidFill>
                  <a:srgbClr val="3907F1"/>
                </a:solidFill>
                <a:latin typeface="Times New Roman" panose="02020603050405020304" pitchFamily="18" charset="0"/>
              </a:rPr>
              <a:t>rchild</a:t>
            </a:r>
            <a:r>
              <a:rPr kumimoji="1" lang="en-US" altLang="zh-CN" sz="24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; 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};</a:t>
            </a:r>
            <a:endParaRPr kumimoji="1" lang="en-US" altLang="zh-CN" sz="24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179705" y="2019935"/>
            <a:ext cx="8856980" cy="451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Bi</a:t>
            </a:r>
            <a:r>
              <a:rPr lang="en-US" altLang="zh-CN" sz="2400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ode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*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SearchBST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BiNode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*root,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k)</a:t>
            </a:r>
            <a:endParaRPr lang="en-US" altLang="zh-CN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{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(root= =NULL)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return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NULL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else 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if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(root-&gt;data==k)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return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root;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else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(k&lt;root-&gt;data)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return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SearchBST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(root-&gt;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lchild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k);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else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SearchBST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(root-&gt;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rchild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k);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864870" y="177800"/>
            <a:ext cx="640207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二叉查找树的查找算法</a:t>
            </a:r>
            <a:endParaRPr kumimoji="1" lang="en-US" altLang="zh-CN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304779" y="1475259"/>
            <a:ext cx="8534103" cy="337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</a:t>
            </a:r>
            <a:r>
              <a:rPr kumimoji="1" lang="zh-CN" altLang="en-US" sz="2400" b="1" dirty="0">
                <a:latin typeface="+mn-ea"/>
                <a:ea typeface="+mn-ea"/>
              </a:rPr>
              <a:t>在二叉排序树上查找关键码等于给定值的结点的过程，恰好走了一条从根结点到该结点的路径，和给定值的比较次数等于给定值的结点在二叉排序树中的层数，比较次数最少为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次（即整个二叉排序树的根结点就是待查结点），最多不超过树的深度</a:t>
            </a:r>
            <a:r>
              <a:rPr kumimoji="1" lang="zh-CN" altLang="en-US" sz="2000" b="1" dirty="0" smtClean="0">
                <a:latin typeface="+mn-ea"/>
                <a:ea typeface="+mn-ea"/>
              </a:rPr>
              <a:t>。</a:t>
            </a:r>
            <a:endParaRPr kumimoji="1" lang="zh-CN" altLang="en-US" sz="20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latin typeface="+mn-ea"/>
                <a:ea typeface="+mn-ea"/>
              </a:rPr>
              <a:t>    具有</a:t>
            </a:r>
            <a:r>
              <a:rPr kumimoji="1" lang="en-US" altLang="zh-CN" sz="2400" b="1" i="1" dirty="0">
                <a:latin typeface="+mn-ea"/>
                <a:ea typeface="+mn-ea"/>
              </a:rPr>
              <a:t>n</a:t>
            </a:r>
            <a:r>
              <a:rPr kumimoji="1" lang="zh-CN" altLang="en-US" sz="2400" b="1" dirty="0">
                <a:latin typeface="+mn-ea"/>
                <a:ea typeface="+mn-ea"/>
              </a:rPr>
              <a:t>个结点的二叉树的深度至少是           ，至多是</a:t>
            </a:r>
            <a:r>
              <a:rPr kumimoji="1" lang="en-US" altLang="zh-CN" sz="2400" b="1" i="1" dirty="0" smtClean="0">
                <a:latin typeface="+mn-ea"/>
                <a:ea typeface="+mn-ea"/>
              </a:rPr>
              <a:t>n</a:t>
            </a:r>
            <a:r>
              <a:rPr kumimoji="1" lang="zh-CN" altLang="en-US" sz="2400" b="1" i="1" dirty="0" smtClean="0">
                <a:latin typeface="+mn-ea"/>
                <a:ea typeface="+mn-ea"/>
              </a:rPr>
              <a:t>。</a:t>
            </a:r>
            <a:r>
              <a:rPr kumimoji="1" lang="zh-CN" altLang="en-US" sz="2400" b="1" dirty="0" smtClean="0">
                <a:latin typeface="+mn-ea"/>
                <a:ea typeface="+mn-ea"/>
              </a:rPr>
              <a:t>所以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二叉排序树的查找性能在</a:t>
            </a:r>
            <a:r>
              <a:rPr kumimoji="1" lang="en-US" altLang="zh-CN" sz="2400" b="1" i="1" dirty="0">
                <a:solidFill>
                  <a:srgbClr val="CC0099"/>
                </a:solidFill>
                <a:latin typeface="+mn-ea"/>
                <a:ea typeface="+mn-ea"/>
              </a:rPr>
              <a:t>O</a:t>
            </a:r>
            <a:r>
              <a:rPr kumimoji="1"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(log</a:t>
            </a:r>
            <a:r>
              <a:rPr kumimoji="1" lang="en-US" altLang="zh-CN" sz="2400" b="1" baseline="-30000" dirty="0">
                <a:solidFill>
                  <a:srgbClr val="CC0099"/>
                </a:solidFill>
                <a:latin typeface="+mn-ea"/>
                <a:ea typeface="+mn-ea"/>
              </a:rPr>
              <a:t>2</a:t>
            </a:r>
            <a:r>
              <a:rPr kumimoji="1" lang="en-US" altLang="zh-CN" sz="2400" b="1" i="1" dirty="0">
                <a:solidFill>
                  <a:srgbClr val="CC0099"/>
                </a:solidFill>
                <a:latin typeface="+mn-ea"/>
                <a:ea typeface="+mn-ea"/>
              </a:rPr>
              <a:t>n</a:t>
            </a:r>
            <a:r>
              <a:rPr kumimoji="1"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和</a:t>
            </a:r>
            <a:r>
              <a:rPr kumimoji="1" lang="en-US" altLang="zh-CN" sz="2400" b="1" i="1" dirty="0">
                <a:solidFill>
                  <a:srgbClr val="CC0099"/>
                </a:solidFill>
                <a:latin typeface="+mn-ea"/>
                <a:ea typeface="+mn-ea"/>
              </a:rPr>
              <a:t>O</a:t>
            </a:r>
            <a:r>
              <a:rPr kumimoji="1"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(</a:t>
            </a:r>
            <a:r>
              <a:rPr kumimoji="1" lang="en-US" altLang="zh-CN" sz="2400" b="1" i="1" dirty="0">
                <a:solidFill>
                  <a:srgbClr val="CC0099"/>
                </a:solidFill>
                <a:latin typeface="+mn-ea"/>
                <a:ea typeface="+mn-ea"/>
              </a:rPr>
              <a:t>n</a:t>
            </a:r>
            <a:r>
              <a:rPr kumimoji="1"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)</a:t>
            </a:r>
            <a:r>
              <a:rPr kumimoji="1"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之间。 </a:t>
            </a:r>
            <a:endParaRPr kumimoji="1" lang="zh-CN" altLang="en-US" sz="2400" b="1" dirty="0">
              <a:solidFill>
                <a:srgbClr val="CC0099"/>
              </a:solidFill>
              <a:latin typeface="+mn-ea"/>
              <a:ea typeface="+mn-ea"/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4243388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5839683" y="3944734"/>
          <a:ext cx="15128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" r:id="rId1" imgW="698500" imgH="228600" progId="Equation.3">
                  <p:embed/>
                </p:oleObj>
              </mc:Choice>
              <mc:Fallback>
                <p:oleObj name="" r:id="rId1" imgW="698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683" y="3944734"/>
                        <a:ext cx="15128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70"/>
          <p:cNvSpPr txBox="1">
            <a:spLocks noChangeArrowheads="1"/>
          </p:cNvSpPr>
          <p:nvPr/>
        </p:nvSpPr>
        <p:spPr bwMode="auto">
          <a:xfrm>
            <a:off x="1115061" y="279629"/>
            <a:ext cx="6341069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二叉查找树查找性能分析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88595" y="1153795"/>
            <a:ext cx="871664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【问题描述】设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无序序列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T 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=(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r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r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, …, 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宋体" panose="02010600030101010101" pitchFamily="2" charset="-122"/>
              </a:rPr>
              <a:t>r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T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的第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1≤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k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）小元素定义为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按升序排列后在第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个位置上的元素。给定一个序列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和一个整数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b="1" dirty="0">
                <a:solidFill>
                  <a:srgbClr val="CC0099"/>
                </a:solidFill>
                <a:latin typeface="宋体" panose="02010600030101010101" pitchFamily="2" charset="-122"/>
              </a:rPr>
              <a:t>寻找 </a:t>
            </a:r>
            <a:r>
              <a:rPr kumimoji="1" lang="en-US" altLang="zh-CN" sz="2400" b="1" i="1" dirty="0">
                <a:solidFill>
                  <a:srgbClr val="CC0099"/>
                </a:solidFill>
                <a:latin typeface="宋体" panose="02010600030101010101" pitchFamily="2" charset="-122"/>
              </a:rPr>
              <a:t>T </a:t>
            </a:r>
            <a:r>
              <a:rPr kumimoji="1" lang="zh-CN" altLang="en-US" sz="2400" b="1" dirty="0">
                <a:solidFill>
                  <a:srgbClr val="CC0099"/>
                </a:solidFill>
                <a:latin typeface="宋体" panose="02010600030101010101" pitchFamily="2" charset="-122"/>
              </a:rPr>
              <a:t>的第</a:t>
            </a:r>
            <a:r>
              <a:rPr kumimoji="1" lang="en-US" altLang="zh-CN" sz="2400" b="1" i="1" dirty="0">
                <a:solidFill>
                  <a:srgbClr val="CC0099"/>
                </a:solidFill>
                <a:latin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CC0099"/>
                </a:solidFill>
                <a:latin typeface="宋体" panose="02010600030101010101" pitchFamily="2" charset="-122"/>
              </a:rPr>
              <a:t>小元素的问题称为选择问题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sz="24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45540" y="281305"/>
            <a:ext cx="76409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5.2.3  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查找</a:t>
            </a: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第k小元素(选择问题)</a:t>
            </a:r>
            <a:endParaRPr kumimoji="1" lang="en-US" altLang="zh-CN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" y="3028315"/>
            <a:ext cx="8987155" cy="186055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个元素的无序数组中选择第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k(1&lt;=k&lt;=n)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小元素。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k=1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时，相当于找</a:t>
            </a:r>
            <a:r>
              <a:rPr lang="zh-CN" altLang="en-US" sz="2400" b="1" dirty="0" smtClean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最小值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k=n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时，相当于找</a:t>
            </a:r>
            <a:r>
              <a:rPr lang="zh-CN" altLang="en-US" sz="2400" b="1" dirty="0" smtClean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最大值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k=n/2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相当于找</a:t>
            </a:r>
            <a:r>
              <a:rPr lang="zh-CN" altLang="en-US" sz="2400" b="1" dirty="0" smtClean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中值（中位数）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195" name="Group 3"/>
          <p:cNvGrpSpPr/>
          <p:nvPr/>
        </p:nvGrpSpPr>
        <p:grpSpPr bwMode="auto">
          <a:xfrm>
            <a:off x="1108710" y="5103280"/>
            <a:ext cx="7612074" cy="1071188"/>
            <a:chOff x="113" y="211"/>
            <a:chExt cx="5165" cy="803"/>
          </a:xfrm>
        </p:grpSpPr>
        <p:sp>
          <p:nvSpPr>
            <p:cNvPr id="8201" name="Text Box 4"/>
            <p:cNvSpPr txBox="1">
              <a:spLocks noChangeArrowheads="1"/>
            </p:cNvSpPr>
            <p:nvPr/>
          </p:nvSpPr>
          <p:spPr bwMode="auto">
            <a:xfrm>
              <a:off x="871" y="211"/>
              <a:ext cx="4407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3907F1"/>
                  </a:solidFill>
                  <a:latin typeface="宋体" panose="02010600030101010101" pitchFamily="2" charset="-122"/>
                </a:rPr>
                <a:t>使用排序算法</a:t>
              </a:r>
              <a:r>
                <a:rPr lang="en-US" altLang="zh-CN" sz="2400" b="1">
                  <a:solidFill>
                    <a:srgbClr val="3907F1"/>
                  </a:solidFill>
                  <a:latin typeface="宋体" panose="02010600030101010101" pitchFamily="2" charset="-122"/>
                </a:rPr>
                <a:t>O(nlogn)</a:t>
              </a:r>
              <a:endParaRPr lang="en-US" altLang="zh-CN" sz="2400" b="1">
                <a:solidFill>
                  <a:srgbClr val="3907F1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400" b="1">
                <a:solidFill>
                  <a:srgbClr val="3907F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8202" name="Object 5"/>
            <p:cNvGraphicFramePr>
              <a:graphicFrameLocks noChangeAspect="1"/>
            </p:cNvGraphicFramePr>
            <p:nvPr/>
          </p:nvGraphicFramePr>
          <p:xfrm>
            <a:off x="113" y="527"/>
            <a:ext cx="49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7" name="Clip" r:id="rId1" imgW="861060" imgH="845185" progId="MS_ClipArt_Gallery.5">
                    <p:embed/>
                  </p:oleObj>
                </mc:Choice>
                <mc:Fallback>
                  <p:oleObj name="Clip" r:id="rId1" imgW="861060" imgH="845185" progId="MS_ClipArt_Gallery.5">
                    <p:embed/>
                    <p:pic>
                      <p:nvPicPr>
                        <p:cNvPr id="0" name="图片 87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527"/>
                          <a:ext cx="49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2238375" y="5626100"/>
            <a:ext cx="3093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907F1"/>
                </a:solidFill>
                <a:latin typeface="+mn-ea"/>
                <a:ea typeface="+mn-ea"/>
                <a:sym typeface="+mn-ea"/>
              </a:rPr>
              <a:t>能否获得</a:t>
            </a:r>
            <a:r>
              <a:rPr lang="en-US" altLang="zh-CN" sz="2400" b="1">
                <a:solidFill>
                  <a:srgbClr val="3907F1"/>
                </a:solidFill>
                <a:latin typeface="+mn-ea"/>
                <a:ea typeface="+mn-ea"/>
                <a:sym typeface="+mn-ea"/>
              </a:rPr>
              <a:t>O(n)</a:t>
            </a:r>
            <a:r>
              <a:rPr lang="zh-CN" altLang="en-US" sz="2400" b="1">
                <a:solidFill>
                  <a:srgbClr val="3907F1"/>
                </a:solidFill>
                <a:latin typeface="+mn-ea"/>
                <a:ea typeface="+mn-ea"/>
                <a:sym typeface="+mn-ea"/>
              </a:rPr>
              <a:t>的算法</a:t>
            </a:r>
            <a:r>
              <a:rPr lang="en-US" altLang="zh-CN" sz="2400" b="1">
                <a:solidFill>
                  <a:srgbClr val="3907F1"/>
                </a:solidFill>
                <a:latin typeface="+mn-ea"/>
                <a:ea typeface="+mn-ea"/>
                <a:sym typeface="+mn-ea"/>
              </a:rPr>
              <a:t>?</a:t>
            </a:r>
            <a:endParaRPr lang="en-US" altLang="zh-CN" sz="2400" b="1">
              <a:solidFill>
                <a:srgbClr val="3907F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1865" y="6183630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907F1"/>
                </a:solidFill>
                <a:latin typeface="+mn-ea"/>
                <a:ea typeface="+mn-ea"/>
              </a:rPr>
              <a:t>如何利用减治法？</a:t>
            </a:r>
            <a:endParaRPr lang="zh-CN" altLang="en-US" sz="2400" b="1">
              <a:solidFill>
                <a:srgbClr val="3907F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2" uiExpand="1" build="p"/>
      <p:bldP spid="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4213" y="2619375"/>
            <a:ext cx="7696200" cy="230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）若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，则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i="1" baseline="-30000" dirty="0" err="1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就是第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小元素；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）若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，则第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小元素一定在序列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i="1" baseline="-30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～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i="1" baseline="-30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30000" dirty="0">
                <a:latin typeface="Times New Roman" panose="02020603050405020304" pitchFamily="18" charset="0"/>
              </a:rPr>
              <a:t>-1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中；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）若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，则第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小元素一定在序列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i="1" baseline="-30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30000" dirty="0">
                <a:latin typeface="Times New Roman" panose="02020603050405020304" pitchFamily="18" charset="0"/>
              </a:rPr>
              <a:t>+1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～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i="1" baseline="-30000" dirty="0" err="1">
                <a:latin typeface="Times New Roman" panose="02020603050405020304" pitchFamily="18" charset="0"/>
              </a:rPr>
              <a:t>j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中；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</a:rPr>
              <a:t>如果轴值恰好是序列的中值，则选择问题的查找区间</a:t>
            </a: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  <a:sym typeface="+mn-ea"/>
              </a:rPr>
              <a:t>将</a:t>
            </a:r>
            <a:r>
              <a:rPr lang="zh-CN" altLang="en-US" sz="2400" b="1" dirty="0">
                <a:solidFill>
                  <a:srgbClr val="3907F1"/>
                </a:solidFill>
                <a:ea typeface="黑体" panose="02010609060101010101" pitchFamily="49" charset="-122"/>
              </a:rPr>
              <a:t>减少一半。</a:t>
            </a:r>
            <a:endParaRPr lang="zh-CN" altLang="en-US" sz="2400" b="1" dirty="0">
              <a:solidFill>
                <a:srgbClr val="3907F1"/>
              </a:solidFill>
              <a:ea typeface="黑体" panose="02010609060101010101" pitchFamily="49" charset="-122"/>
            </a:endParaRPr>
          </a:p>
        </p:txBody>
      </p:sp>
      <p:grpSp>
        <p:nvGrpSpPr>
          <p:cNvPr id="28675" name="Group 3"/>
          <p:cNvGrpSpPr/>
          <p:nvPr/>
        </p:nvGrpSpPr>
        <p:grpSpPr bwMode="auto">
          <a:xfrm>
            <a:off x="684213" y="4924425"/>
            <a:ext cx="7991475" cy="1744663"/>
            <a:chOff x="431" y="2432"/>
            <a:chExt cx="5034" cy="1099"/>
          </a:xfrm>
        </p:grpSpPr>
        <p:sp>
          <p:nvSpPr>
            <p:cNvPr id="28679" name="Text Box 4"/>
            <p:cNvSpPr txBox="1">
              <a:spLocks noChangeArrowheads="1"/>
            </p:cNvSpPr>
            <p:nvPr/>
          </p:nvSpPr>
          <p:spPr bwMode="auto">
            <a:xfrm>
              <a:off x="431" y="2437"/>
              <a:ext cx="2476" cy="7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</a:rPr>
                <a:t>[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latin typeface="Times New Roman" panose="02020603050405020304" pitchFamily="18" charset="0"/>
                </a:rPr>
                <a:t>…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</a:rPr>
                <a:t> …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宋体" panose="02010600030101010101" pitchFamily="2" charset="-122"/>
                </a:rPr>
                <a:t>-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sz="2000" b="1">
                  <a:latin typeface="Times New Roman" panose="02020603050405020304" pitchFamily="18" charset="0"/>
                </a:rPr>
                <a:t>]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+1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… … 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j </a:t>
              </a:r>
              <a:r>
                <a:rPr lang="en-US" altLang="zh-CN" sz="2000" b="1">
                  <a:latin typeface="Times New Roman" panose="02020603050405020304" pitchFamily="18" charset="0"/>
                </a:rPr>
                <a:t>]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    </a:t>
              </a:r>
              <a:endParaRPr lang="en-US" altLang="zh-CN" sz="2000" b="1">
                <a:latin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均≤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 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轴值       均≥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      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8680" name="AutoShape 5"/>
            <p:cNvSpPr/>
            <p:nvPr/>
          </p:nvSpPr>
          <p:spPr bwMode="auto">
            <a:xfrm rot="-5400000">
              <a:off x="924" y="2399"/>
              <a:ext cx="154" cy="734"/>
            </a:xfrm>
            <a:prstGeom prst="leftBrace">
              <a:avLst>
                <a:gd name="adj1" fmla="val 39719"/>
                <a:gd name="adj2" fmla="val 49694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AutoShape 6"/>
            <p:cNvSpPr/>
            <p:nvPr/>
          </p:nvSpPr>
          <p:spPr bwMode="auto">
            <a:xfrm rot="-5355145">
              <a:off x="2227" y="2388"/>
              <a:ext cx="168" cy="800"/>
            </a:xfrm>
            <a:prstGeom prst="leftBrace">
              <a:avLst>
                <a:gd name="adj1" fmla="val 3968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 flipV="1">
              <a:off x="1621" y="2697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Text Box 8"/>
            <p:cNvSpPr txBox="1">
              <a:spLocks noChangeArrowheads="1"/>
            </p:cNvSpPr>
            <p:nvPr/>
          </p:nvSpPr>
          <p:spPr bwMode="auto">
            <a:xfrm>
              <a:off x="2989" y="2432"/>
              <a:ext cx="2476" cy="7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</a:rPr>
                <a:t>[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…  …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宋体" panose="02010600030101010101" pitchFamily="2" charset="-122"/>
                </a:rPr>
                <a:t>-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sz="2000" b="1">
                  <a:latin typeface="Times New Roman" panose="02020603050405020304" pitchFamily="18" charset="0"/>
                </a:rPr>
                <a:t>]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+1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…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</a:rPr>
                <a:t> … 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j </a:t>
              </a:r>
              <a:r>
                <a:rPr lang="en-US" altLang="zh-CN" sz="2000" b="1">
                  <a:latin typeface="Times New Roman" panose="02020603050405020304" pitchFamily="18" charset="0"/>
                </a:rPr>
                <a:t>]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    </a:t>
              </a:r>
              <a:endParaRPr lang="en-US" altLang="zh-CN" sz="2000" b="1">
                <a:latin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均≤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 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轴值       均≥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s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8684" name="AutoShape 9"/>
            <p:cNvSpPr/>
            <p:nvPr/>
          </p:nvSpPr>
          <p:spPr bwMode="auto">
            <a:xfrm rot="-5400000">
              <a:off x="3481" y="2410"/>
              <a:ext cx="155" cy="734"/>
            </a:xfrm>
            <a:prstGeom prst="leftBrace">
              <a:avLst>
                <a:gd name="adj1" fmla="val 39462"/>
                <a:gd name="adj2" fmla="val 49694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AutoShape 10"/>
            <p:cNvSpPr/>
            <p:nvPr/>
          </p:nvSpPr>
          <p:spPr bwMode="auto">
            <a:xfrm rot="-5355145">
              <a:off x="4784" y="2399"/>
              <a:ext cx="169" cy="800"/>
            </a:xfrm>
            <a:prstGeom prst="leftBrace">
              <a:avLst>
                <a:gd name="adj1" fmla="val 3944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1"/>
            <p:cNvSpPr>
              <a:spLocks noChangeShapeType="1"/>
            </p:cNvSpPr>
            <p:nvPr/>
          </p:nvSpPr>
          <p:spPr bwMode="auto">
            <a:xfrm flipV="1">
              <a:off x="4180" y="2707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Text Box 12"/>
            <p:cNvSpPr txBox="1">
              <a:spLocks noChangeArrowheads="1"/>
            </p:cNvSpPr>
            <p:nvPr/>
          </p:nvSpPr>
          <p:spPr bwMode="auto">
            <a:xfrm>
              <a:off x="885" y="3294"/>
              <a:ext cx="43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</a:rPr>
                <a:t>(a) </a:t>
              </a:r>
              <a:r>
                <a:rPr lang="zh-CN" altLang="en-US" sz="20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s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，则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k</a:t>
              </a:r>
              <a:r>
                <a:rPr lang="zh-CN" altLang="en-US" sz="2000" b="1">
                  <a:latin typeface="Times New Roman" panose="02020603050405020304" pitchFamily="18" charset="0"/>
                </a:rPr>
                <a:t>在左半区                 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(b) </a:t>
              </a:r>
              <a:r>
                <a:rPr lang="zh-CN" altLang="en-US" sz="20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</a:rPr>
                <a:t>&gt;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s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，则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k</a:t>
              </a:r>
              <a:r>
                <a:rPr lang="zh-CN" altLang="en-US" sz="2000" b="1">
                  <a:latin typeface="Times New Roman" panose="02020603050405020304" pitchFamily="18" charset="0"/>
                </a:rPr>
                <a:t>在右半区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8676" name="Rectangle 13"/>
          <p:cNvSpPr>
            <a:spLocks noChangeArrowheads="1"/>
          </p:cNvSpPr>
          <p:nvPr/>
        </p:nvSpPr>
        <p:spPr bwMode="auto">
          <a:xfrm>
            <a:off x="125730" y="1108075"/>
            <a:ext cx="833564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</a:rPr>
              <a:t> 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考虑</a:t>
            </a:r>
            <a:r>
              <a:rPr kumimoji="1" lang="zh-CN" altLang="en-US" sz="2400" b="1" dirty="0">
                <a:solidFill>
                  <a:srgbClr val="CC0099"/>
                </a:solidFill>
                <a:latin typeface="宋体" panose="02010600030101010101" pitchFamily="2" charset="-122"/>
              </a:rPr>
              <a:t>快速排序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中的划分过程，一般情况下，设待划分的序列为</a:t>
            </a:r>
            <a:r>
              <a:rPr kumimoji="1" lang="en-US" altLang="zh-CN" sz="2400" b="1" i="1" dirty="0" err="1">
                <a:latin typeface="宋体" panose="02010600030101010101" pitchFamily="2" charset="-122"/>
              </a:rPr>
              <a:t>r</a:t>
            </a:r>
            <a:r>
              <a:rPr kumimoji="1" lang="en-US" altLang="zh-CN" sz="2400" b="1" i="1" baseline="-25000" dirty="0" err="1">
                <a:latin typeface="宋体" panose="02010600030101010101" pitchFamily="2" charset="-122"/>
              </a:rPr>
              <a:t>i</a:t>
            </a:r>
            <a:r>
              <a:rPr kumimoji="1" lang="en-US" altLang="zh-CN" sz="2400" b="1" baseline="-25000" dirty="0"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～ </a:t>
            </a:r>
            <a:r>
              <a:rPr kumimoji="1" lang="en-US" altLang="zh-CN" sz="2400" b="1" i="1" dirty="0" err="1">
                <a:latin typeface="宋体" panose="02010600030101010101" pitchFamily="2" charset="-122"/>
              </a:rPr>
              <a:t>r</a:t>
            </a:r>
            <a:r>
              <a:rPr kumimoji="1" lang="en-US" altLang="zh-CN" sz="2400" b="1" i="1" baseline="-25000" dirty="0" err="1">
                <a:latin typeface="宋体" panose="02010600030101010101" pitchFamily="2" charset="-122"/>
              </a:rPr>
              <a:t>j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，选定一个轴值将序列</a:t>
            </a:r>
            <a:r>
              <a:rPr kumimoji="1" lang="en-US" altLang="zh-CN" sz="2400" b="1" i="1" dirty="0" err="1">
                <a:latin typeface="宋体" panose="02010600030101010101" pitchFamily="2" charset="-122"/>
              </a:rPr>
              <a:t>r</a:t>
            </a:r>
            <a:r>
              <a:rPr kumimoji="1" lang="en-US" altLang="zh-CN" sz="2400" b="1" i="1" baseline="-25000" dirty="0" err="1">
                <a:latin typeface="宋体" panose="02010600030101010101" pitchFamily="2" charset="-122"/>
              </a:rPr>
              <a:t>i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～ </a:t>
            </a:r>
            <a:r>
              <a:rPr kumimoji="1" lang="en-US" altLang="zh-CN" sz="2400" b="1" i="1" dirty="0" err="1">
                <a:latin typeface="宋体" panose="02010600030101010101" pitchFamily="2" charset="-122"/>
              </a:rPr>
              <a:t>r</a:t>
            </a:r>
            <a:r>
              <a:rPr kumimoji="1" lang="en-US" altLang="zh-CN" sz="2400" b="1" i="1" baseline="-25000" dirty="0" err="1">
                <a:latin typeface="宋体" panose="02010600030101010101" pitchFamily="2" charset="-122"/>
              </a:rPr>
              <a:t>j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进行划分，使得比轴值小的元素都位于轴值的左侧，比轴值大的元素都位于轴值的右侧，假定轴值的最终位置是</a:t>
            </a:r>
            <a:r>
              <a:rPr kumimoji="1" lang="en-US" altLang="zh-CN" sz="2400" b="1" i="1" dirty="0">
                <a:latin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，则： 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29055" y="198755"/>
            <a:ext cx="76409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5.2.3  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查找</a:t>
            </a: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第k小元素(选择问题)</a:t>
            </a:r>
            <a:endParaRPr kumimoji="1" lang="en-US" altLang="zh-CN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11425" y="198279"/>
            <a:ext cx="4364038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选择问题的例子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9699" name="Group 3"/>
          <p:cNvGrpSpPr/>
          <p:nvPr/>
        </p:nvGrpSpPr>
        <p:grpSpPr bwMode="auto">
          <a:xfrm>
            <a:off x="182245" y="1207770"/>
            <a:ext cx="8282940" cy="4555490"/>
            <a:chOff x="2237" y="7154"/>
            <a:chExt cx="5602" cy="2812"/>
          </a:xfrm>
        </p:grpSpPr>
        <p:grpSp>
          <p:nvGrpSpPr>
            <p:cNvPr id="29701" name="Group 4"/>
            <p:cNvGrpSpPr/>
            <p:nvPr/>
          </p:nvGrpSpPr>
          <p:grpSpPr bwMode="auto">
            <a:xfrm>
              <a:off x="5039" y="7641"/>
              <a:ext cx="2800" cy="312"/>
              <a:chOff x="2669" y="5206"/>
              <a:chExt cx="2800" cy="312"/>
            </a:xfrm>
          </p:grpSpPr>
          <p:sp>
            <p:nvSpPr>
              <p:cNvPr id="29754" name="Rectangle 5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5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    3    8    1    4   6    9    2   7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55" name="Line 6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6" name="Line 7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7" name="Line 8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8" name="Line 9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9" name="Line 10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0" name="Line 11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1" name="Line 12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2" name="Line 13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2" name="Text Box 14"/>
            <p:cNvSpPr txBox="1">
              <a:spLocks noChangeArrowheads="1"/>
            </p:cNvSpPr>
            <p:nvPr/>
          </p:nvSpPr>
          <p:spPr bwMode="auto">
            <a:xfrm>
              <a:off x="2237" y="7154"/>
              <a:ext cx="525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dirty="0">
                  <a:latin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rgbClr val="3907F1"/>
                  </a:solidFill>
                  <a:latin typeface="宋体" panose="02010600030101010101" pitchFamily="2" charset="-122"/>
                </a:rPr>
                <a:t>选择问题的查找过程示例（</a:t>
              </a:r>
              <a:r>
                <a:rPr lang="zh-CN" altLang="en-US" sz="2800" b="1" dirty="0">
                  <a:solidFill>
                    <a:srgbClr val="3907F1"/>
                  </a:solidFill>
                  <a:latin typeface="Times New Roman" panose="02020603050405020304" pitchFamily="18" charset="0"/>
                </a:rPr>
                <a:t>查找第</a:t>
              </a:r>
              <a:r>
                <a:rPr lang="en-US" altLang="zh-CN" sz="2800" b="1" dirty="0">
                  <a:solidFill>
                    <a:srgbClr val="3907F1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solidFill>
                    <a:srgbClr val="3907F1"/>
                  </a:solidFill>
                  <a:latin typeface="Times New Roman" panose="02020603050405020304" pitchFamily="18" charset="0"/>
                </a:rPr>
                <a:t>小元素）</a:t>
              </a:r>
              <a:endParaRPr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3" name="Text Box 15"/>
            <p:cNvSpPr txBox="1">
              <a:spLocks noChangeArrowheads="1"/>
            </p:cNvSpPr>
            <p:nvPr/>
          </p:nvSpPr>
          <p:spPr bwMode="auto">
            <a:xfrm>
              <a:off x="2237" y="7554"/>
              <a:ext cx="2677" cy="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7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查找过程：</a:t>
              </a:r>
              <a:endParaRPr lang="zh-CN" altLang="en-US" sz="2000" b="1" dirty="0" smtClean="0">
                <a:latin typeface="宋体" panose="02010600030101010101" pitchFamily="2" charset="-122"/>
              </a:endParaRPr>
            </a:p>
            <a:p>
              <a:pPr algn="just">
                <a:lnSpc>
                  <a:spcPct val="17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以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5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为轴值划分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4&lt;5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，只在左侧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查找以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2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为轴值划分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4&gt;2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，只在右侧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查找以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为轴值划分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4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，轴值即为第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小元素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grpSp>
          <p:nvGrpSpPr>
            <p:cNvPr id="29704" name="Group 16"/>
            <p:cNvGrpSpPr/>
            <p:nvPr/>
          </p:nvGrpSpPr>
          <p:grpSpPr bwMode="auto">
            <a:xfrm>
              <a:off x="5039" y="8046"/>
              <a:ext cx="2800" cy="312"/>
              <a:chOff x="2669" y="5206"/>
              <a:chExt cx="2800" cy="312"/>
            </a:xfrm>
          </p:grpSpPr>
          <p:sp>
            <p:nvSpPr>
              <p:cNvPr id="29745" name="Rectangle 17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 sz="2400">
                    <a:latin typeface="Times New Roman" panose="02020603050405020304" pitchFamily="18" charset="0"/>
                  </a:rPr>
                  <a:t>2     3    4    1 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5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6    9    8   7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46" name="Line 18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7" name="Line 19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8" name="Line 20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9" name="Line 21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0" name="Line 22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1" name="Line 23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2" name="Line 24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3" name="Line 25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5" name="Group 26"/>
            <p:cNvGrpSpPr/>
            <p:nvPr/>
          </p:nvGrpSpPr>
          <p:grpSpPr bwMode="auto">
            <a:xfrm>
              <a:off x="5039" y="8458"/>
              <a:ext cx="2800" cy="312"/>
              <a:chOff x="2669" y="5206"/>
              <a:chExt cx="2800" cy="312"/>
            </a:xfrm>
          </p:grpSpPr>
          <p:sp>
            <p:nvSpPr>
              <p:cNvPr id="29736" name="Rectangle 27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     3    4    1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·    ·     ·   ·    ·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37" name="Line 28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8" name="Line 29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9" name="Line 30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0" name="Line 31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1" name="Line 32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2" name="Line 33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3" name="Line 34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4" name="Line 35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6" name="Group 36"/>
            <p:cNvGrpSpPr/>
            <p:nvPr/>
          </p:nvGrpSpPr>
          <p:grpSpPr bwMode="auto">
            <a:xfrm>
              <a:off x="5039" y="8852"/>
              <a:ext cx="2800" cy="312"/>
              <a:chOff x="2669" y="5206"/>
              <a:chExt cx="2800" cy="312"/>
            </a:xfrm>
          </p:grpSpPr>
          <p:sp>
            <p:nvSpPr>
              <p:cNvPr id="29727" name="Rectangle 37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 sz="2400">
                    <a:latin typeface="Times New Roman" panose="02020603050405020304" pitchFamily="18" charset="0"/>
                  </a:rPr>
                  <a:t>1  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4    3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·    ·     ·   ·    ·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8" name="Line 38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9" name="Line 39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0" name="Line 40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1" name="Line 41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2" name="Line 42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3" name="Line 43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4" name="Line 44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5" name="Line 45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7" name="Group 46"/>
            <p:cNvGrpSpPr/>
            <p:nvPr/>
          </p:nvGrpSpPr>
          <p:grpSpPr bwMode="auto">
            <a:xfrm>
              <a:off x="5029" y="9232"/>
              <a:ext cx="2800" cy="312"/>
              <a:chOff x="2669" y="5206"/>
              <a:chExt cx="2800" cy="312"/>
            </a:xfrm>
          </p:grpSpPr>
          <p:sp>
            <p:nvSpPr>
              <p:cNvPr id="29718" name="Rectangle 47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/>
                <a:r>
                  <a:rPr lang="en-US" altLang="zh-CN" sz="2400" b="1">
                    <a:latin typeface="Times New Roman" panose="02020603050405020304" pitchFamily="18" charset="0"/>
                  </a:rPr>
                  <a:t> ·     ·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     4    3 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·    ·    ·    ·    ·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9" name="Line 48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29720" name="Line 49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29721" name="Line 50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29722" name="Line 51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29723" name="Line 52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29724" name="Line 53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29725" name="Line 54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  <p:sp>
            <p:nvSpPr>
              <p:cNvPr id="29726" name="Line 55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zh-CN" altLang="en-US"/>
              </a:p>
            </p:txBody>
          </p:sp>
        </p:grpSp>
        <p:grpSp>
          <p:nvGrpSpPr>
            <p:cNvPr id="29708" name="Group 56"/>
            <p:cNvGrpSpPr/>
            <p:nvPr/>
          </p:nvGrpSpPr>
          <p:grpSpPr bwMode="auto">
            <a:xfrm>
              <a:off x="5029" y="9623"/>
              <a:ext cx="2800" cy="312"/>
              <a:chOff x="2669" y="5206"/>
              <a:chExt cx="2800" cy="312"/>
            </a:xfrm>
          </p:grpSpPr>
          <p:sp>
            <p:nvSpPr>
              <p:cNvPr id="29709" name="Rectangle 57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/>
                <a:r>
                  <a:rPr lang="en-US" altLang="zh-CN" sz="2400" b="1">
                    <a:latin typeface="Times New Roman" panose="02020603050405020304" pitchFamily="18" charset="0"/>
                  </a:rPr>
                  <a:t> ·    ·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     3 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·    ·    ·    ·    ·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0" name="Line 58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" name="Line 59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" name="Line 60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" name="Line 61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" name="Line 62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5" name="Line 63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" name="Line 64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" name="Line 65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25208"/>
            <a:ext cx="8784976" cy="10081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3907F1"/>
                </a:solidFill>
              </a:rPr>
              <a:t>{5,3,8,1,10,6,9,12,17,4,15,22}</a:t>
            </a:r>
            <a:endParaRPr lang="en-US" altLang="zh-CN" sz="2400" b="1" dirty="0" smtClean="0">
              <a:solidFill>
                <a:srgbClr val="3907F1"/>
              </a:solidFill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3907F1"/>
                </a:solidFill>
              </a:rPr>
              <a:t>求第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k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（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k= 6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）小元素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;</a:t>
            </a:r>
            <a:endParaRPr lang="en-US" altLang="zh-CN" sz="2400" b="1" dirty="0" smtClean="0">
              <a:solidFill>
                <a:srgbClr val="3907F1"/>
              </a:solidFill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3907F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2305328"/>
            <a:ext cx="41973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{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en-US" altLang="zh-CN" sz="2400" dirty="0" smtClean="0"/>
              <a:t>,3,8,1,10,6,9,12,17,4,15,22}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2790220"/>
            <a:ext cx="41973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{4,3,1,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en-US" altLang="zh-CN" sz="2400" dirty="0" smtClean="0"/>
              <a:t>,10,6,9,12,17,8,15,22}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338454" y="4105528"/>
            <a:ext cx="31813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{</a:t>
            </a:r>
            <a:r>
              <a:rPr lang="en-US" altLang="zh-CN" sz="2400" dirty="0" smtClean="0">
                <a:solidFill>
                  <a:srgbClr val="FF0000"/>
                </a:solidFill>
              </a:rPr>
              <a:t>10</a:t>
            </a:r>
            <a:r>
              <a:rPr lang="en-US" altLang="zh-CN" sz="2400" dirty="0" smtClean="0"/>
              <a:t>,6,9,12,17,8,15,22}</a:t>
            </a:r>
            <a:endParaRPr lang="en-US" altLang="zh-CN" sz="2400" dirty="0" smtClean="0"/>
          </a:p>
        </p:txBody>
      </p:sp>
      <p:sp>
        <p:nvSpPr>
          <p:cNvPr id="7" name="AutoShape 26"/>
          <p:cNvSpPr/>
          <p:nvPr/>
        </p:nvSpPr>
        <p:spPr bwMode="auto">
          <a:xfrm rot="5400000">
            <a:off x="2750185" y="2254885"/>
            <a:ext cx="288290" cy="2405380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111926" y="3601471"/>
            <a:ext cx="60607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j&lt;k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在右边区间</a:t>
            </a:r>
            <a:r>
              <a:rPr lang="zh-CN" altLang="en-US" sz="2000" b="1" dirty="0"/>
              <a:t>找第</a:t>
            </a:r>
            <a:r>
              <a:rPr lang="en-US" altLang="zh-CN" sz="2000" b="1" dirty="0"/>
              <a:t>k</a:t>
            </a:r>
            <a:r>
              <a:rPr lang="en-US" altLang="zh-CN" sz="2000" b="1" dirty="0" smtClean="0"/>
              <a:t>(=6-4=2)</a:t>
            </a:r>
            <a:r>
              <a:rPr lang="zh-CN" altLang="en-US" sz="2000" b="1" dirty="0"/>
              <a:t>小元素</a:t>
            </a:r>
            <a:endParaRPr lang="zh-CN" altLang="en-US" sz="2000" b="1" dirty="0"/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1052136" y="3257402"/>
            <a:ext cx="8491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 smtClean="0"/>
              <a:t>j=4</a:t>
            </a:r>
            <a:endParaRPr lang="en-US" altLang="zh-CN" sz="18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323528" y="4590420"/>
            <a:ext cx="31813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{8,6,9,</a:t>
            </a:r>
            <a:r>
              <a:rPr lang="en-US" altLang="zh-CN" sz="2400" dirty="0" smtClean="0">
                <a:solidFill>
                  <a:srgbClr val="FF0000"/>
                </a:solidFill>
              </a:rPr>
              <a:t>10</a:t>
            </a:r>
            <a:r>
              <a:rPr lang="en-US" altLang="zh-CN" sz="2400" dirty="0" smtClean="0"/>
              <a:t>,17,12,15,22}</a:t>
            </a:r>
            <a:endParaRPr lang="en-US" altLang="zh-CN" sz="2400" dirty="0" smtClean="0"/>
          </a:p>
        </p:txBody>
      </p:sp>
      <p:sp>
        <p:nvSpPr>
          <p:cNvPr id="11" name="AutoShape 26"/>
          <p:cNvSpPr/>
          <p:nvPr/>
        </p:nvSpPr>
        <p:spPr bwMode="auto">
          <a:xfrm rot="5400000">
            <a:off x="895328" y="4821344"/>
            <a:ext cx="144016" cy="728608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/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339752" y="5113640"/>
            <a:ext cx="60607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j</a:t>
            </a:r>
            <a:r>
              <a:rPr lang="en-US" altLang="zh-CN" sz="2000" b="1" dirty="0" smtClean="0"/>
              <a:t>&gt;k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在左边区间</a:t>
            </a:r>
            <a:r>
              <a:rPr lang="zh-CN" altLang="en-US" sz="2000" b="1" dirty="0"/>
              <a:t>找第</a:t>
            </a:r>
            <a:r>
              <a:rPr lang="en-US" altLang="zh-CN" sz="2000" b="1" dirty="0"/>
              <a:t>k</a:t>
            </a:r>
            <a:r>
              <a:rPr lang="en-US" altLang="zh-CN" sz="2000" b="1" dirty="0" smtClean="0"/>
              <a:t>(=2)</a:t>
            </a:r>
            <a:r>
              <a:rPr lang="zh-CN" altLang="en-US" sz="2000" b="1" dirty="0"/>
              <a:t>小元素</a:t>
            </a:r>
            <a:endParaRPr lang="zh-CN" altLang="en-US" sz="2000" b="1" dirty="0"/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1490582" y="5099978"/>
            <a:ext cx="8491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 smtClean="0"/>
              <a:t>j=4</a:t>
            </a:r>
            <a:endParaRPr lang="en-US" altLang="zh-CN" sz="1800" b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426494" y="5352539"/>
            <a:ext cx="1063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{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en-US" altLang="zh-CN" sz="2400" dirty="0" smtClean="0"/>
              <a:t>,6,9}</a:t>
            </a:r>
            <a:endParaRPr lang="en-US" altLang="zh-CN" sz="2400" dirty="0" smtClean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498061" y="6263918"/>
            <a:ext cx="60607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j=k</a:t>
            </a:r>
            <a:r>
              <a:rPr lang="zh-CN" altLang="en-US" sz="2000" b="1" dirty="0"/>
              <a:t>，找到原问题</a:t>
            </a: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小元素</a:t>
            </a:r>
            <a:r>
              <a:rPr lang="en-US" altLang="zh-CN" sz="2000" b="1" dirty="0" smtClean="0"/>
              <a:t>8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结束。</a:t>
            </a:r>
            <a:endParaRPr lang="zh-CN" altLang="en-US" sz="2000" b="1" dirty="0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687341" y="6131972"/>
            <a:ext cx="8491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 smtClean="0"/>
              <a:t>j=2</a:t>
            </a:r>
            <a:endParaRPr lang="en-US" altLang="zh-CN" sz="1800" b="1" dirty="0" smtClean="0"/>
          </a:p>
        </p:txBody>
      </p:sp>
      <p:sp>
        <p:nvSpPr>
          <p:cNvPr id="18" name="矩形 17"/>
          <p:cNvSpPr/>
          <p:nvPr/>
        </p:nvSpPr>
        <p:spPr>
          <a:xfrm>
            <a:off x="448484" y="5759882"/>
            <a:ext cx="1063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{6,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en-US" altLang="zh-CN" sz="2400" dirty="0" smtClean="0"/>
              <a:t>,9}</a:t>
            </a:r>
            <a:endParaRPr lang="en-US" altLang="zh-CN" sz="2400" dirty="0" smtClean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511425" y="198279"/>
            <a:ext cx="4364038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选择问题的例子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ldLvl="0" animBg="1"/>
      <p:bldP spid="8" grpId="0" bldLvl="0" animBg="1"/>
      <p:bldP spid="9" grpId="0" bldLvl="0" animBg="1"/>
      <p:bldP spid="10" grpId="0"/>
      <p:bldP spid="11" grpId="0" bldLvl="0" animBg="1"/>
      <p:bldP spid="12" grpId="0" bldLvl="0" animBg="1"/>
      <p:bldP spid="13" grpId="0" bldLvl="0" animBg="1"/>
      <p:bldP spid="14" grpId="0"/>
      <p:bldP spid="16" grpId="0" bldLvl="0" animBg="1"/>
      <p:bldP spid="17" grpId="0" bldLvl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47800" y="238125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减治法的设计思想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71500" y="1268413"/>
            <a:ext cx="7848600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分治法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是把一个大问题划分为若干个子问题，分别求解各个子问题，然后再把子问题的解进行合并得到原问题的解。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减治法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同样是把一个大问题划分为若干个子问题，但是这些子问题不需要分别求解，</a:t>
            </a:r>
            <a:r>
              <a:rPr kumimoji="1"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只需求解其中的一个子问题，因而也无需对子问题的解进行合并</a:t>
            </a:r>
            <a:r>
              <a:rPr kumimoji="1" lang="zh-CN" altLang="en-US" sz="28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2800" b="1" dirty="0" smtClean="0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所以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，严格地说，</a:t>
            </a:r>
            <a:r>
              <a:rPr kumimoji="1"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减治法应该是一种退化了的分治法。</a:t>
            </a:r>
            <a:endParaRPr kumimoji="1" lang="zh-CN" altLang="en-US" sz="28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9815"/>
            <a:ext cx="8763000" cy="898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A[1…28]={8,33,17,51,57,49,35,11,25,37,14,3,2,13,52,12,6,29,32,54,5,16,22,23,7,61,36,9}</a:t>
            </a:r>
            <a:r>
              <a:rPr lang="zh-CN" altLang="en-US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，求</a:t>
            </a:r>
            <a:r>
              <a:rPr lang="en-US" altLang="zh-CN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的中位数元素，即第</a:t>
            </a:r>
            <a:r>
              <a:rPr lang="en-US" altLang="zh-CN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14</a:t>
            </a:r>
            <a:r>
              <a:rPr lang="zh-CN" altLang="en-US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小元素</a:t>
            </a:r>
            <a:r>
              <a:rPr lang="en-US" altLang="zh-CN" sz="24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(k=14)</a:t>
            </a:r>
            <a:endParaRPr lang="en-US" altLang="zh-CN" sz="2400" b="1" dirty="0" smtClean="0">
              <a:solidFill>
                <a:srgbClr val="3907F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2180476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{</a:t>
            </a:r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r>
              <a:rPr lang="en-US" altLang="zh-CN" sz="2000" b="1" dirty="0"/>
              <a:t>,33,17,51,57,49,35,11,25,37,14,3,2,13,52,12,6,29,32,54,5,16,22,23,7,61,36,9}</a:t>
            </a:r>
            <a:endParaRPr lang="en-US" altLang="zh-CN" sz="2000" b="1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0" y="3026296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{7,5,6,2,3,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</a:t>
            </a:r>
            <a:r>
              <a:rPr lang="en-US" altLang="zh-CN" sz="2000" b="1" dirty="0" smtClean="0"/>
              <a:t>,35,11,25,37,14,49,57,13,52,12,51,29,32,54,17,16,22,23,33,61,36,9</a:t>
            </a: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13318" name="AutoShape 6"/>
          <p:cNvSpPr/>
          <p:nvPr/>
        </p:nvSpPr>
        <p:spPr bwMode="auto">
          <a:xfrm rot="5400000">
            <a:off x="5143500" y="-43929"/>
            <a:ext cx="228600" cy="73152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979712" y="3717032"/>
            <a:ext cx="6021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j&lt;k</a:t>
            </a:r>
            <a:r>
              <a:rPr lang="zh-CN" altLang="en-US" sz="2400" b="1" dirty="0"/>
              <a:t>，在右边区间找第</a:t>
            </a:r>
            <a:r>
              <a:rPr lang="en-US" altLang="zh-CN" sz="2400" b="1" dirty="0"/>
              <a:t>k(=14-6=8)</a:t>
            </a:r>
            <a:r>
              <a:rPr lang="zh-CN" altLang="en-US" sz="2400" b="1" dirty="0"/>
              <a:t>小元素</a:t>
            </a:r>
            <a:endParaRPr lang="zh-CN" altLang="en-US" sz="2400" b="1" dirty="0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95536" y="4823914"/>
            <a:ext cx="7956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{</a:t>
            </a:r>
            <a:r>
              <a:rPr lang="en-US" altLang="zh-CN" sz="2000" b="1" dirty="0" smtClean="0"/>
              <a:t>9,11,25,33,14,23,22,13,16,12,17,29,32,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35</a:t>
            </a:r>
            <a:r>
              <a:rPr lang="en-US" altLang="zh-CN" sz="2000" b="1" dirty="0" smtClean="0"/>
              <a:t>,54,51,52,57,49,61,36,37}</a:t>
            </a:r>
            <a:endParaRPr lang="en-US" altLang="zh-CN" sz="2000" b="1" dirty="0"/>
          </a:p>
        </p:txBody>
      </p:sp>
      <p:sp>
        <p:nvSpPr>
          <p:cNvPr id="13322" name="AutoShape 10"/>
          <p:cNvSpPr/>
          <p:nvPr/>
        </p:nvSpPr>
        <p:spPr bwMode="auto">
          <a:xfrm rot="5400000">
            <a:off x="4656212" y="2029321"/>
            <a:ext cx="228600" cy="6705600"/>
          </a:xfrm>
          <a:prstGeom prst="rightBrace">
            <a:avLst>
              <a:gd name="adj1" fmla="val 2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880809" y="5491574"/>
            <a:ext cx="604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/>
              <a:t>j&gt;k</a:t>
            </a:r>
            <a:r>
              <a:rPr lang="zh-CN" altLang="en-US" sz="2400" b="1" dirty="0"/>
              <a:t>，</a:t>
            </a:r>
            <a:r>
              <a:rPr lang="zh-CN" altLang="en-US" sz="2400" b="1" dirty="0" smtClean="0"/>
              <a:t>在左边区</a:t>
            </a:r>
            <a:r>
              <a:rPr lang="zh-CN" altLang="en-US" sz="2400" b="1" dirty="0"/>
              <a:t>间找第</a:t>
            </a:r>
            <a:r>
              <a:rPr lang="en-US" altLang="zh-CN" sz="2400" b="1" dirty="0"/>
              <a:t>k(=</a:t>
            </a:r>
            <a:r>
              <a:rPr lang="en-US" altLang="zh-CN" sz="2400" b="1" dirty="0" smtClean="0"/>
              <a:t>8)</a:t>
            </a:r>
            <a:r>
              <a:rPr lang="zh-CN" altLang="en-US" sz="2400" b="1" dirty="0"/>
              <a:t>小元素</a:t>
            </a:r>
            <a:endParaRPr lang="zh-CN" altLang="en-US" sz="2400" b="1" dirty="0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066800" y="342317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j=6</a:t>
            </a:r>
            <a:endParaRPr lang="en-US" altLang="zh-CN" b="1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951501" y="5491574"/>
            <a:ext cx="911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/>
              <a:t>j=14</a:t>
            </a:r>
            <a:endParaRPr lang="en-US" altLang="zh-CN" b="1" dirty="0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503312" y="4293096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{</a:t>
            </a:r>
            <a:r>
              <a:rPr lang="en-US" altLang="zh-CN" sz="2000" b="1" dirty="0">
                <a:solidFill>
                  <a:srgbClr val="FF0000"/>
                </a:solidFill>
              </a:rPr>
              <a:t>35</a:t>
            </a:r>
            <a:r>
              <a:rPr lang="en-US" altLang="zh-CN" sz="2000" b="1" dirty="0"/>
              <a:t>,11,25,37,14,49,57,13,52,12,51,29,32,54,17,16,22,23,33,61,36,9}</a:t>
            </a:r>
            <a:endParaRPr lang="en-US" altLang="zh-CN" sz="2000" b="1" dirty="0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511425" y="198279"/>
            <a:ext cx="4364038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选择问题的例子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755576" y="6135687"/>
            <a:ext cx="6192688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{</a:t>
            </a:r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  <a:r>
              <a:rPr lang="en-US" altLang="zh-CN" sz="2000" b="1" dirty="0"/>
              <a:t>,11,25,33,14,23,22,13,16,12,17,29,32}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/>
      <p:bldP spid="13317" grpId="0" bldLvl="0" animBg="1"/>
      <p:bldP spid="13318" grpId="0" bldLvl="0" animBg="1"/>
      <p:bldP spid="13318" grpId="1" bldLvl="0" animBg="1"/>
      <p:bldP spid="13319" grpId="0" bldLvl="0" animBg="1"/>
      <p:bldP spid="13319" grpId="1" bldLvl="0" animBg="1"/>
      <p:bldP spid="13320" grpId="0" bldLvl="0" animBg="1"/>
      <p:bldP spid="13322" grpId="0" bldLvl="0" animBg="1"/>
      <p:bldP spid="13323" grpId="0" bldLvl="0" animBg="1"/>
      <p:bldP spid="13327" grpId="0" bldLvl="0" animBg="1"/>
      <p:bldP spid="13327" grpId="1" bldLvl="0" animBg="1"/>
      <p:bldP spid="13328" grpId="0" bldLvl="0" animBg="1"/>
      <p:bldP spid="13330" grpId="0" bldLvl="0" animBg="1"/>
      <p:bldP spid="1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11634" y="2083788"/>
            <a:ext cx="589129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{</a:t>
            </a:r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r>
              <a:rPr lang="en-US" altLang="zh-CN" sz="2000" b="1" dirty="0"/>
              <a:t>,25,33,14,23,22,13,16,12,17,29,32}</a:t>
            </a:r>
            <a:endParaRPr lang="en-US" altLang="zh-CN" sz="2000" b="1" dirty="0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778340" y="4134542"/>
            <a:ext cx="736411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j=8</a:t>
            </a:r>
            <a:endParaRPr lang="en-US" altLang="zh-CN" sz="2000" b="1" dirty="0" smtClean="0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073785" y="6237312"/>
            <a:ext cx="682175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j=k=1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找到原问题第</a:t>
            </a:r>
            <a:r>
              <a:rPr lang="en-US" altLang="zh-CN" sz="2000" b="1" dirty="0"/>
              <a:t>14</a:t>
            </a:r>
            <a:r>
              <a:rPr lang="zh-CN" altLang="en-US" sz="2000" b="1" dirty="0"/>
              <a:t>小</a:t>
            </a:r>
            <a:r>
              <a:rPr lang="zh-CN" altLang="en-US" sz="2000" b="1" dirty="0" smtClean="0"/>
              <a:t>元素</a:t>
            </a:r>
            <a:r>
              <a:rPr lang="en-US" altLang="zh-CN" sz="2000" b="1" dirty="0" smtClean="0"/>
              <a:t>22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结束。</a:t>
            </a:r>
            <a:endParaRPr lang="zh-CN" altLang="en-US" sz="2000" b="1" dirty="0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11634" y="3228802"/>
            <a:ext cx="589129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{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25</a:t>
            </a:r>
            <a:r>
              <a:rPr lang="en-US" altLang="zh-CN" sz="2000" b="1" dirty="0" smtClean="0"/>
              <a:t>,33,14,23,22,13,16,12,17,29,32</a:t>
            </a: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39552" y="1172583"/>
            <a:ext cx="8928992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{</a:t>
            </a:r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  <a:r>
              <a:rPr lang="en-US" altLang="zh-CN" sz="2000" b="1" dirty="0"/>
              <a:t>,11,25,33,14,23,22,13,16,12,17,29,32}</a:t>
            </a:r>
            <a:endParaRPr lang="en-US" altLang="zh-CN" sz="2000" b="1" dirty="0"/>
          </a:p>
        </p:txBody>
      </p:sp>
      <p:sp>
        <p:nvSpPr>
          <p:cNvPr id="14362" name="AutoShape 26"/>
          <p:cNvSpPr/>
          <p:nvPr/>
        </p:nvSpPr>
        <p:spPr bwMode="auto">
          <a:xfrm rot="5400000">
            <a:off x="2976245" y="-467995"/>
            <a:ext cx="117475" cy="4126230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535590" y="1705746"/>
            <a:ext cx="60607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j&lt;k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在右边区间</a:t>
            </a:r>
            <a:r>
              <a:rPr lang="zh-CN" altLang="en-US" sz="2000" b="1" dirty="0"/>
              <a:t>找第</a:t>
            </a:r>
            <a:r>
              <a:rPr lang="en-US" altLang="zh-CN" sz="2000" b="1" dirty="0"/>
              <a:t>k</a:t>
            </a:r>
            <a:r>
              <a:rPr lang="en-US" altLang="zh-CN" sz="2000" b="1" dirty="0" smtClean="0"/>
              <a:t>(=8-1=7)</a:t>
            </a:r>
            <a:r>
              <a:rPr lang="zh-CN" altLang="en-US" sz="2000" b="1" dirty="0"/>
              <a:t>小元素</a:t>
            </a:r>
            <a:endParaRPr lang="zh-CN" altLang="en-US" sz="2000" b="1" dirty="0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1352" y="1536468"/>
            <a:ext cx="8491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j=1</a:t>
            </a:r>
            <a:endParaRPr lang="en-US" altLang="zh-CN" sz="2000" b="1" dirty="0" smtClean="0"/>
          </a:p>
        </p:txBody>
      </p:sp>
      <p:sp>
        <p:nvSpPr>
          <p:cNvPr id="12" name="AutoShape 26"/>
          <p:cNvSpPr/>
          <p:nvPr/>
        </p:nvSpPr>
        <p:spPr bwMode="auto">
          <a:xfrm rot="5400000">
            <a:off x="2868930" y="688340"/>
            <a:ext cx="154305" cy="3744595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1255942" y="2729087"/>
            <a:ext cx="60607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j&lt;k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在右边区间</a:t>
            </a:r>
            <a:r>
              <a:rPr lang="zh-CN" altLang="en-US" sz="2000" b="1" dirty="0"/>
              <a:t>找第</a:t>
            </a:r>
            <a:r>
              <a:rPr lang="en-US" altLang="zh-CN" sz="2000" b="1" dirty="0"/>
              <a:t>k</a:t>
            </a:r>
            <a:r>
              <a:rPr lang="en-US" altLang="zh-CN" sz="2000" b="1" dirty="0" smtClean="0"/>
              <a:t>(=7-1=6)</a:t>
            </a:r>
            <a:r>
              <a:rPr lang="zh-CN" altLang="en-US" sz="2000" b="1" dirty="0"/>
              <a:t>小元素</a:t>
            </a:r>
            <a:endParaRPr lang="zh-CN" altLang="en-US" sz="2000" b="1" dirty="0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482470" y="2559809"/>
            <a:ext cx="8491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j=1</a:t>
            </a:r>
            <a:endParaRPr lang="en-US" altLang="zh-CN" sz="2000" b="1" dirty="0" smtClean="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39552" y="3660850"/>
            <a:ext cx="589129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{17,12,14,23,22,13,16,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25</a:t>
            </a:r>
            <a:r>
              <a:rPr lang="en-US" altLang="zh-CN" sz="2000" b="1" dirty="0" smtClean="0"/>
              <a:t>,33,29,32</a:t>
            </a: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450442" y="4221489"/>
            <a:ext cx="5291184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j&gt;k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在左边区</a:t>
            </a:r>
            <a:r>
              <a:rPr lang="zh-CN" altLang="en-US" sz="2000" b="1" dirty="0"/>
              <a:t>间找第</a:t>
            </a:r>
            <a:r>
              <a:rPr lang="en-US" altLang="zh-CN" sz="2000" b="1" dirty="0"/>
              <a:t>k</a:t>
            </a:r>
            <a:r>
              <a:rPr lang="en-US" altLang="zh-CN" sz="2000" b="1" dirty="0" smtClean="0"/>
              <a:t>(=6)</a:t>
            </a:r>
            <a:r>
              <a:rPr lang="zh-CN" altLang="en-US" sz="2000" b="1" dirty="0"/>
              <a:t>小元素</a:t>
            </a:r>
            <a:endParaRPr lang="zh-CN" altLang="en-US" sz="2000" b="1" dirty="0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467544" y="4567337"/>
            <a:ext cx="589129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{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17</a:t>
            </a:r>
            <a:r>
              <a:rPr lang="en-US" altLang="zh-CN" sz="2000" b="1" dirty="0" smtClean="0"/>
              <a:t>,12,14,23,22,13,16}</a:t>
            </a:r>
            <a:endParaRPr lang="en-US" altLang="zh-CN" sz="2000" b="1" dirty="0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67544" y="4999385"/>
            <a:ext cx="589129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{16,12,14,13,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17</a:t>
            </a:r>
            <a:r>
              <a:rPr lang="en-US" altLang="zh-CN" sz="2000" b="1" dirty="0" smtClean="0"/>
              <a:t>,22,23}</a:t>
            </a:r>
            <a:endParaRPr lang="en-US" altLang="zh-CN" sz="2000" b="1" dirty="0"/>
          </a:p>
        </p:txBody>
      </p:sp>
      <p:sp>
        <p:nvSpPr>
          <p:cNvPr id="19" name="AutoShape 26"/>
          <p:cNvSpPr/>
          <p:nvPr/>
        </p:nvSpPr>
        <p:spPr bwMode="auto">
          <a:xfrm rot="5400000">
            <a:off x="1922780" y="2981960"/>
            <a:ext cx="106680" cy="2263140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617556" y="5562469"/>
            <a:ext cx="736411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j=5</a:t>
            </a:r>
            <a:endParaRPr lang="en-US" altLang="zh-CN" sz="2000" b="1" dirty="0" smtClean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89658" y="5573851"/>
            <a:ext cx="5746838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j&lt;k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在右边区间</a:t>
            </a:r>
            <a:r>
              <a:rPr lang="zh-CN" altLang="en-US" sz="2000" b="1" dirty="0"/>
              <a:t>找第</a:t>
            </a:r>
            <a:r>
              <a:rPr lang="en-US" altLang="zh-CN" sz="2000" b="1" dirty="0"/>
              <a:t>k</a:t>
            </a:r>
            <a:r>
              <a:rPr lang="en-US" altLang="zh-CN" sz="2000" b="1" dirty="0" smtClean="0"/>
              <a:t>(=6-5=1)</a:t>
            </a:r>
            <a:r>
              <a:rPr lang="zh-CN" altLang="en-US" sz="2000" b="1" dirty="0"/>
              <a:t>小元素</a:t>
            </a:r>
            <a:endParaRPr lang="zh-CN" altLang="en-US" sz="2000" b="1" dirty="0"/>
          </a:p>
        </p:txBody>
      </p:sp>
      <p:sp>
        <p:nvSpPr>
          <p:cNvPr id="22" name="AutoShape 26"/>
          <p:cNvSpPr/>
          <p:nvPr/>
        </p:nvSpPr>
        <p:spPr bwMode="auto">
          <a:xfrm rot="5400000">
            <a:off x="2750442" y="5176527"/>
            <a:ext cx="148315" cy="736411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39552" y="5858326"/>
            <a:ext cx="589129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{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22</a:t>
            </a:r>
            <a:r>
              <a:rPr lang="en-US" altLang="zh-CN" sz="2000" b="1" dirty="0" smtClean="0"/>
              <a:t>,23}</a:t>
            </a:r>
            <a:endParaRPr lang="en-US" altLang="zh-CN" sz="2000" b="1" dirty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1425" y="198279"/>
            <a:ext cx="4364038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选择问题的例子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ldLvl="0" animBg="1"/>
      <p:bldP spid="14352" grpId="0" bldLvl="0" animBg="1"/>
      <p:bldP spid="14355" grpId="0" bldLvl="0" animBg="1"/>
      <p:bldP spid="14359" grpId="0" bldLvl="0" animBg="1"/>
      <p:bldP spid="14360" grpId="0" bldLvl="0" animBg="1"/>
      <p:bldP spid="14362" grpId="0" bldLvl="0" animBg="1"/>
      <p:bldP spid="14363" grpId="0" bldLvl="0" animBg="1"/>
      <p:bldP spid="14364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48005" y="1416685"/>
            <a:ext cx="8127365" cy="503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625475" indent="-6254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05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Aft>
                <a:spcPts val="775"/>
              </a:spcAft>
            </a:pPr>
            <a:r>
              <a:rPr kumimoji="0" lang="zh-CN" altLang="en-US" b="1" dirty="0" smtClean="0">
                <a:latin typeface="宋体" panose="02010600030101010101" pitchFamily="2" charset="-122"/>
              </a:rPr>
              <a:t>算法</a:t>
            </a:r>
            <a:r>
              <a:rPr kumimoji="0" lang="en-US" altLang="zh-CN" b="1" dirty="0" smtClean="0">
                <a:latin typeface="宋体" panose="02010600030101010101" pitchFamily="2" charset="-122"/>
              </a:rPr>
              <a:t>——</a:t>
            </a:r>
            <a:r>
              <a:rPr kumimoji="0" lang="zh-CN" altLang="en-US" b="1" dirty="0">
                <a:latin typeface="宋体" panose="02010600030101010101" pitchFamily="2" charset="-122"/>
              </a:rPr>
              <a:t>选择问题</a:t>
            </a:r>
            <a:endParaRPr kumimoji="0" lang="zh-CN" altLang="en-US" b="1" dirty="0">
              <a:latin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 dirty="0">
                <a:latin typeface="宋体" panose="02010600030101010101" pitchFamily="2" charset="-122"/>
              </a:rPr>
              <a:t>1.  i=1; j=n;   //</a:t>
            </a:r>
            <a:r>
              <a:rPr kumimoji="0" lang="zh-CN" altLang="en-US" b="1" dirty="0">
                <a:latin typeface="宋体" panose="02010600030101010101" pitchFamily="2" charset="-122"/>
              </a:rPr>
              <a:t>设置初始查找区间</a:t>
            </a:r>
            <a:endParaRPr kumimoji="0" lang="zh-CN" altLang="en-US" b="1" dirty="0">
              <a:latin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 dirty="0">
                <a:latin typeface="宋体" panose="02010600030101010101" pitchFamily="2" charset="-122"/>
              </a:rPr>
              <a:t>2. </a:t>
            </a:r>
            <a:r>
              <a:rPr kumimoji="0" lang="zh-CN" altLang="en-US" b="1" dirty="0">
                <a:latin typeface="宋体" panose="02010600030101010101" pitchFamily="2" charset="-122"/>
              </a:rPr>
              <a:t>以</a:t>
            </a:r>
            <a:r>
              <a:rPr kumimoji="0" lang="en-US" altLang="zh-CN" b="1" dirty="0">
                <a:latin typeface="宋体" panose="02010600030101010101" pitchFamily="2" charset="-122"/>
              </a:rPr>
              <a:t>r[i]</a:t>
            </a:r>
            <a:r>
              <a:rPr kumimoji="0" lang="zh-CN" altLang="en-US" b="1" dirty="0">
                <a:latin typeface="宋体" panose="02010600030101010101" pitchFamily="2" charset="-122"/>
              </a:rPr>
              <a:t>为轴值对序列</a:t>
            </a:r>
            <a:r>
              <a:rPr kumimoji="0" lang="en-US" altLang="zh-CN" b="1" dirty="0">
                <a:latin typeface="宋体" panose="02010600030101010101" pitchFamily="2" charset="-122"/>
              </a:rPr>
              <a:t>r[i]~r[j]</a:t>
            </a:r>
            <a:r>
              <a:rPr kumimoji="0" lang="zh-CN" altLang="en-US" b="1" dirty="0">
                <a:latin typeface="宋体" panose="02010600030101010101" pitchFamily="2" charset="-122"/>
              </a:rPr>
              <a:t>进行一次划分，得到轴值的位置</a:t>
            </a:r>
            <a:r>
              <a:rPr kumimoji="0" lang="en-US" altLang="zh-CN" b="1" dirty="0">
                <a:latin typeface="宋体" panose="02010600030101010101" pitchFamily="2" charset="-122"/>
              </a:rPr>
              <a:t>s;</a:t>
            </a:r>
            <a:endParaRPr kumimoji="0" lang="en-US" altLang="zh-CN" b="1" dirty="0">
              <a:latin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 dirty="0">
                <a:latin typeface="宋体" panose="02010600030101010101" pitchFamily="2" charset="-122"/>
              </a:rPr>
              <a:t>3.  </a:t>
            </a:r>
            <a:r>
              <a:rPr kumimoji="0" lang="zh-CN" altLang="en-US" b="1" dirty="0">
                <a:latin typeface="宋体" panose="02010600030101010101" pitchFamily="2" charset="-122"/>
              </a:rPr>
              <a:t>将轴值位置</a:t>
            </a:r>
            <a:r>
              <a:rPr kumimoji="0" lang="en-US" altLang="zh-CN" b="1" dirty="0">
                <a:latin typeface="宋体" panose="02010600030101010101" pitchFamily="2" charset="-122"/>
              </a:rPr>
              <a:t>s</a:t>
            </a:r>
            <a:r>
              <a:rPr kumimoji="0" lang="zh-CN" altLang="en-US" b="1" dirty="0">
                <a:latin typeface="宋体" panose="02010600030101010101" pitchFamily="2" charset="-122"/>
              </a:rPr>
              <a:t>与</a:t>
            </a:r>
            <a:r>
              <a:rPr kumimoji="0" lang="en-US" altLang="zh-CN" b="1" dirty="0">
                <a:latin typeface="宋体" panose="02010600030101010101" pitchFamily="2" charset="-122"/>
              </a:rPr>
              <a:t>k</a:t>
            </a:r>
            <a:r>
              <a:rPr kumimoji="0" lang="zh-CN" altLang="en-US" b="1" dirty="0">
                <a:latin typeface="宋体" panose="02010600030101010101" pitchFamily="2" charset="-122"/>
              </a:rPr>
              <a:t>比较</a:t>
            </a:r>
            <a:endParaRPr kumimoji="0" lang="zh-CN" altLang="en-US" b="1" dirty="0">
              <a:latin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zh-CN" altLang="en-US" b="1" dirty="0">
                <a:latin typeface="宋体" panose="02010600030101010101" pitchFamily="2" charset="-122"/>
              </a:rPr>
              <a:t>    </a:t>
            </a:r>
            <a:r>
              <a:rPr kumimoji="0" lang="en-US" altLang="zh-CN" b="1" dirty="0">
                <a:latin typeface="宋体" panose="02010600030101010101" pitchFamily="2" charset="-122"/>
              </a:rPr>
              <a:t>3.1 </a:t>
            </a:r>
            <a:r>
              <a:rPr kumimoji="0" lang="zh-CN" altLang="en-US" b="1" dirty="0">
                <a:latin typeface="宋体" panose="02010600030101010101" pitchFamily="2" charset="-122"/>
              </a:rPr>
              <a:t>如果</a:t>
            </a:r>
            <a:r>
              <a:rPr kumimoji="0" lang="en-US" altLang="zh-CN" b="1" dirty="0">
                <a:latin typeface="宋体" panose="02010600030101010101" pitchFamily="2" charset="-122"/>
              </a:rPr>
              <a:t>k=s</a:t>
            </a:r>
            <a:r>
              <a:rPr kumimoji="0" lang="zh-CN" altLang="en-US" b="1" dirty="0">
                <a:latin typeface="宋体" panose="02010600030101010101" pitchFamily="2" charset="-122"/>
              </a:rPr>
              <a:t>，则将</a:t>
            </a:r>
            <a:r>
              <a:rPr kumimoji="0" lang="en-US" altLang="zh-CN" b="1" dirty="0">
                <a:latin typeface="宋体" panose="02010600030101010101" pitchFamily="2" charset="-122"/>
              </a:rPr>
              <a:t>r[s]</a:t>
            </a:r>
            <a:r>
              <a:rPr kumimoji="0" lang="zh-CN" altLang="en-US" b="1" dirty="0">
                <a:latin typeface="宋体" panose="02010600030101010101" pitchFamily="2" charset="-122"/>
              </a:rPr>
              <a:t>作为结果返回；</a:t>
            </a:r>
            <a:endParaRPr kumimoji="0" lang="zh-CN" altLang="en-US" b="1" dirty="0">
              <a:latin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zh-CN" altLang="en-US" b="1" dirty="0">
                <a:latin typeface="宋体" panose="02010600030101010101" pitchFamily="2" charset="-122"/>
              </a:rPr>
              <a:t>    </a:t>
            </a:r>
            <a:r>
              <a:rPr kumimoji="0" lang="en-US" altLang="zh-CN" b="1" dirty="0">
                <a:latin typeface="宋体" panose="02010600030101010101" pitchFamily="2" charset="-122"/>
              </a:rPr>
              <a:t>3.2 </a:t>
            </a:r>
            <a:r>
              <a:rPr kumimoji="0" lang="zh-CN" altLang="en-US" b="1" dirty="0">
                <a:latin typeface="宋体" panose="02010600030101010101" pitchFamily="2" charset="-122"/>
              </a:rPr>
              <a:t>否则，如果</a:t>
            </a:r>
            <a:r>
              <a:rPr kumimoji="0" lang="en-US" altLang="zh-CN" b="1" dirty="0">
                <a:latin typeface="宋体" panose="02010600030101010101" pitchFamily="2" charset="-122"/>
              </a:rPr>
              <a:t>k&lt;s</a:t>
            </a:r>
            <a:r>
              <a:rPr kumimoji="0" lang="zh-CN" altLang="en-US" b="1" dirty="0">
                <a:latin typeface="宋体" panose="02010600030101010101" pitchFamily="2" charset="-122"/>
              </a:rPr>
              <a:t>，则</a:t>
            </a:r>
            <a:r>
              <a:rPr kumimoji="0" lang="en-US" altLang="zh-CN" b="1" dirty="0">
                <a:latin typeface="宋体" panose="02010600030101010101" pitchFamily="2" charset="-122"/>
              </a:rPr>
              <a:t>j=s-1</a:t>
            </a:r>
            <a:r>
              <a:rPr kumimoji="0" lang="zh-CN" altLang="en-US" b="1" dirty="0">
                <a:latin typeface="宋体" panose="02010600030101010101" pitchFamily="2" charset="-122"/>
              </a:rPr>
              <a:t>，转步骤</a:t>
            </a:r>
            <a:r>
              <a:rPr kumimoji="0" lang="en-US" altLang="zh-CN" b="1" dirty="0">
                <a:latin typeface="宋体" panose="02010600030101010101" pitchFamily="2" charset="-122"/>
              </a:rPr>
              <a:t>2</a:t>
            </a:r>
            <a:r>
              <a:rPr kumimoji="0" lang="zh-CN" altLang="en-US" b="1" dirty="0">
                <a:latin typeface="宋体" panose="02010600030101010101" pitchFamily="2" charset="-122"/>
              </a:rPr>
              <a:t>；</a:t>
            </a:r>
            <a:endParaRPr kumimoji="0" lang="zh-CN" altLang="en-US" b="1" dirty="0">
              <a:latin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zh-CN" altLang="en-US" b="1" dirty="0">
                <a:latin typeface="宋体" panose="02010600030101010101" pitchFamily="2" charset="-122"/>
              </a:rPr>
              <a:t>    </a:t>
            </a:r>
            <a:r>
              <a:rPr kumimoji="0" lang="en-US" altLang="zh-CN" b="1" dirty="0">
                <a:latin typeface="宋体" panose="02010600030101010101" pitchFamily="2" charset="-122"/>
              </a:rPr>
              <a:t>3.3 </a:t>
            </a:r>
            <a:r>
              <a:rPr kumimoji="0" lang="zh-CN" altLang="en-US" b="1" dirty="0">
                <a:latin typeface="宋体" panose="02010600030101010101" pitchFamily="2" charset="-122"/>
              </a:rPr>
              <a:t>否则，</a:t>
            </a:r>
            <a:r>
              <a:rPr kumimoji="0" lang="en-US" altLang="zh-CN" b="1" dirty="0">
                <a:latin typeface="宋体" panose="02010600030101010101" pitchFamily="2" charset="-122"/>
              </a:rPr>
              <a:t>i=s+1</a:t>
            </a:r>
            <a:r>
              <a:rPr kumimoji="0" lang="zh-CN" altLang="en-US" b="1" dirty="0">
                <a:latin typeface="宋体" panose="02010600030101010101" pitchFamily="2" charset="-122"/>
              </a:rPr>
              <a:t>，转步骤</a:t>
            </a:r>
            <a:r>
              <a:rPr kumimoji="0" lang="en-US" altLang="zh-CN" b="1" dirty="0">
                <a:latin typeface="宋体" panose="02010600030101010101" pitchFamily="2" charset="-122"/>
              </a:rPr>
              <a:t>2</a:t>
            </a:r>
            <a:r>
              <a:rPr kumimoji="0" lang="zh-CN" altLang="en-US" b="1" dirty="0">
                <a:latin typeface="宋体" panose="02010600030101010101" pitchFamily="2" charset="-122"/>
              </a:rPr>
              <a:t>；</a:t>
            </a:r>
            <a:endParaRPr kumimoji="0"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29055" y="198755"/>
            <a:ext cx="76409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5.2.3  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查找</a:t>
            </a: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第k小元素(选择问题)</a:t>
            </a:r>
            <a:endParaRPr kumimoji="1" lang="en-US" altLang="zh-CN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246550"/>
            <a:ext cx="9036496" cy="5262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选择问题</a:t>
            </a:r>
            <a:endParaRPr lang="zh-CN" altLang="en-US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Partition(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r[ ],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low,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high)          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快速划分</a:t>
            </a:r>
            <a:endParaRPr lang="zh-CN" altLang="en-US" sz="2400" b="1" dirty="0" smtClean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{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 = low, j=high;                    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初始化待划分区间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int temp = r[low];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while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(i &lt; j)	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{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while (i &lt; j &amp;&amp; r[j] &gt;= temp) j--;       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右侧扫描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r[i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 = r[j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];//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将较小记录交换到前面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(i &lt; j &amp;&amp; r[i] &lt;= temp) i++;      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左侧扫描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r[j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 = r[i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];//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将较大记录交换到后面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}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r[i] = temp;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return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i;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返回轴值记录的位置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29055" y="198755"/>
            <a:ext cx="76409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5.2.3  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查找</a:t>
            </a: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第k小元素(选择问题)</a:t>
            </a:r>
            <a:endParaRPr kumimoji="1" lang="en-US" altLang="zh-CN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64" y="1158855"/>
            <a:ext cx="9036496" cy="5631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MinK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r[ 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] , 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 low , 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 high , 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k)  //k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为第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小元素</a:t>
            </a:r>
            <a:endParaRPr lang="zh-CN" altLang="en-US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s;              //s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为轴值位置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Partition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(r, low, high);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if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(s == k)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return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r[s];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if(s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 k)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return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MinK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(r, low, s-1, k);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else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return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MinK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(r, s+1, high, k);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main()</a:t>
            </a:r>
            <a:endParaRPr lang="en-US" altLang="zh-CN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	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r[]={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5,3,8,1,10,6,9,12,17,4,15,22};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int n = sizeof(r)/sizeof(int);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k =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6;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x = </a:t>
            </a:r>
            <a:r>
              <a:rPr lang="en-US" altLang="zh-CN" sz="2400" b="1" dirty="0" err="1" smtClean="0">
                <a:solidFill>
                  <a:srgbClr val="CC0099"/>
                </a:solidFill>
                <a:latin typeface="Times New Roman" panose="02020603050405020304" pitchFamily="18" charset="0"/>
              </a:rPr>
              <a:t>MinK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(r,0,n-1,k-1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	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&lt;&lt;"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"&lt;&lt;k&lt;&lt;"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小的元素是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"&lt;&lt;x&lt;&lt;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return 0;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29055" y="198755"/>
            <a:ext cx="76409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5.2.3  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查找</a:t>
            </a: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第k小元素(选择问题)</a:t>
            </a:r>
            <a:endParaRPr kumimoji="1" lang="en-US" altLang="zh-CN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23528" y="1306795"/>
            <a:ext cx="85689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907F1"/>
                </a:solidFill>
                <a:ea typeface="宋体" panose="02010600030101010101" pitchFamily="2" charset="-122"/>
              </a:rPr>
              <a:t>最好情况</a:t>
            </a:r>
            <a:r>
              <a:rPr kumimoji="1"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每次划分的轴值恰好是序列的中值，则可以保证处理的区间比上一次减半，由于在</a:t>
            </a:r>
            <a:r>
              <a:rPr kumimoji="1" lang="zh-CN" altLang="en-US" sz="2400" b="1" dirty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</a:t>
            </a:r>
            <a:r>
              <a:rPr kumimoji="1" lang="zh-CN" altLang="en-US" sz="2400" b="1" dirty="0" smtClean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划分（</a:t>
            </a:r>
            <a:r>
              <a:rPr kumimoji="1" lang="en-US" altLang="zh-CN" sz="2400" b="1" dirty="0" smtClean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kumimoji="1" lang="zh-CN" altLang="en-US" sz="2400" b="1" dirty="0" smtClean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，只需处理一个子序列，所以，比较次数的递推式是：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900488" y="3174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979613" y="2619638"/>
          <a:ext cx="4108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公式" r:id="rId1" imgW="1777365" imgH="215900" progId="Equation.3">
                  <p:embed/>
                </p:oleObj>
              </mc:Choice>
              <mc:Fallback>
                <p:oleObj name="公式" r:id="rId1" imgW="1777365" imgH="215900" progId="Equation.3">
                  <p:embed/>
                  <p:pic>
                    <p:nvPicPr>
                      <p:cNvPr id="0" name="图片 82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19638"/>
                        <a:ext cx="41084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323528" y="3251011"/>
            <a:ext cx="8433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907F1"/>
                </a:solidFill>
                <a:ea typeface="宋体" panose="02010600030101010101" pitchFamily="2" charset="-122"/>
              </a:rPr>
              <a:t>最坏情况</a:t>
            </a:r>
            <a:r>
              <a:rPr kumimoji="1"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每次划分的轴值恰好是序列中的最大值或最小值，则处理区间只能比上一次减少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个，所以，比较次数的递推式是：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871913" y="3174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23528" y="5315585"/>
            <a:ext cx="8433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平均情况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：假设每次划分的轴值是划分序列中的一个随机位置的元素，则处理区间按照一种随机的方式减少，可以证明，算法的平均时间是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190" name="Group 38"/>
          <p:cNvGrpSpPr/>
          <p:nvPr/>
        </p:nvGrpSpPr>
        <p:grpSpPr bwMode="auto">
          <a:xfrm>
            <a:off x="1619250" y="4493260"/>
            <a:ext cx="4557713" cy="498475"/>
            <a:chOff x="1020" y="2640"/>
            <a:chExt cx="2871" cy="314"/>
          </a:xfrm>
        </p:grpSpPr>
        <p:sp>
          <p:nvSpPr>
            <p:cNvPr id="49166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020" y="2659"/>
              <a:ext cx="287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3816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9169" name="Rectangle 17"/>
            <p:cNvSpPr>
              <a:spLocks noChangeArrowheads="1"/>
            </p:cNvSpPr>
            <p:nvPr/>
          </p:nvSpPr>
          <p:spPr bwMode="auto">
            <a:xfrm>
              <a:off x="3721" y="266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/>
            </a:p>
          </p:txBody>
        </p: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3503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9171" name="Rectangle 19"/>
            <p:cNvSpPr>
              <a:spLocks noChangeArrowheads="1"/>
            </p:cNvSpPr>
            <p:nvPr/>
          </p:nvSpPr>
          <p:spPr bwMode="auto">
            <a:xfrm>
              <a:off x="3025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9172" name="Rectangle 20"/>
            <p:cNvSpPr>
              <a:spLocks noChangeArrowheads="1"/>
            </p:cNvSpPr>
            <p:nvPr/>
          </p:nvSpPr>
          <p:spPr bwMode="auto">
            <a:xfrm>
              <a:off x="2828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9173" name="Rectangle 21"/>
            <p:cNvSpPr>
              <a:spLocks noChangeArrowheads="1"/>
            </p:cNvSpPr>
            <p:nvPr/>
          </p:nvSpPr>
          <p:spPr bwMode="auto">
            <a:xfrm>
              <a:off x="2374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2280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1895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1438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1241" y="266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9178" name="Rectangle 26"/>
            <p:cNvSpPr>
              <a:spLocks noChangeArrowheads="1"/>
            </p:cNvSpPr>
            <p:nvPr/>
          </p:nvSpPr>
          <p:spPr bwMode="auto">
            <a:xfrm>
              <a:off x="3585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3335" y="266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/>
            </a:p>
          </p:txBody>
        </p:sp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2909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/>
            </a:p>
          </p:txBody>
        </p:sp>
        <p:sp>
          <p:nvSpPr>
            <p:cNvPr id="49181" name="Rectangle 29"/>
            <p:cNvSpPr>
              <a:spLocks noChangeArrowheads="1"/>
            </p:cNvSpPr>
            <p:nvPr/>
          </p:nvSpPr>
          <p:spPr bwMode="auto">
            <a:xfrm>
              <a:off x="2660" y="266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dirty="0"/>
            </a:p>
          </p:txBody>
        </p:sp>
        <p:sp>
          <p:nvSpPr>
            <p:cNvPr id="49182" name="Rectangle 30"/>
            <p:cNvSpPr>
              <a:spLocks noChangeArrowheads="1"/>
            </p:cNvSpPr>
            <p:nvPr/>
          </p:nvSpPr>
          <p:spPr bwMode="auto">
            <a:xfrm>
              <a:off x="1977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49183" name="Rectangle 31"/>
            <p:cNvSpPr>
              <a:spLocks noChangeArrowheads="1"/>
            </p:cNvSpPr>
            <p:nvPr/>
          </p:nvSpPr>
          <p:spPr bwMode="auto">
            <a:xfrm>
              <a:off x="1740" y="266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/>
            </a:p>
          </p:txBody>
        </p:sp>
        <p:sp>
          <p:nvSpPr>
            <p:cNvPr id="49184" name="Rectangle 32"/>
            <p:cNvSpPr>
              <a:spLocks noChangeArrowheads="1"/>
            </p:cNvSpPr>
            <p:nvPr/>
          </p:nvSpPr>
          <p:spPr bwMode="auto">
            <a:xfrm>
              <a:off x="1323" y="266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49185" name="Rectangle 33"/>
            <p:cNvSpPr>
              <a:spLocks noChangeArrowheads="1"/>
            </p:cNvSpPr>
            <p:nvPr/>
          </p:nvSpPr>
          <p:spPr bwMode="auto">
            <a:xfrm>
              <a:off x="1086" y="266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/>
            </a:p>
          </p:txBody>
        </p:sp>
        <p:sp>
          <p:nvSpPr>
            <p:cNvPr id="49186" name="Rectangle 34"/>
            <p:cNvSpPr>
              <a:spLocks noChangeArrowheads="1"/>
            </p:cNvSpPr>
            <p:nvPr/>
          </p:nvSpPr>
          <p:spPr bwMode="auto">
            <a:xfrm>
              <a:off x="3181" y="264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9187" name="Rectangle 35"/>
            <p:cNvSpPr>
              <a:spLocks noChangeArrowheads="1"/>
            </p:cNvSpPr>
            <p:nvPr/>
          </p:nvSpPr>
          <p:spPr bwMode="auto">
            <a:xfrm>
              <a:off x="2516" y="264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188" name="Rectangle 36"/>
            <p:cNvSpPr>
              <a:spLocks noChangeArrowheads="1"/>
            </p:cNvSpPr>
            <p:nvPr/>
          </p:nvSpPr>
          <p:spPr bwMode="auto">
            <a:xfrm>
              <a:off x="2157" y="264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9189" name="Rectangle 37"/>
            <p:cNvSpPr>
              <a:spLocks noChangeArrowheads="1"/>
            </p:cNvSpPr>
            <p:nvPr/>
          </p:nvSpPr>
          <p:spPr bwMode="auto">
            <a:xfrm>
              <a:off x="1594" y="264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292543" y="245215"/>
            <a:ext cx="6629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5.2.3  选择问题算法分析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2" name="Rectangle 4"/>
          <p:cNvSpPr txBox="1">
            <a:spLocks noChangeArrowheads="1"/>
          </p:cNvSpPr>
          <p:nvPr/>
        </p:nvSpPr>
        <p:spPr bwMode="auto">
          <a:xfrm>
            <a:off x="1835696" y="2398338"/>
            <a:ext cx="6120779" cy="163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扩展学习</a:t>
            </a:r>
            <a:endParaRPr kumimoji="1" lang="en-US" altLang="zh-CN" sz="4000" b="1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线性时间选择算法</a:t>
            </a:r>
            <a:endParaRPr kumimoji="1" lang="en-US" altLang="zh-CN" sz="4000" b="1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84150" y="1276668"/>
            <a:ext cx="8785225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宋体" panose="02010600030101010101" pitchFamily="2" charset="-122"/>
              </a:rPr>
              <a:t>    如果</a:t>
            </a:r>
            <a:r>
              <a:rPr lang="zh-CN" altLang="en-US" sz="2800" b="1" dirty="0">
                <a:latin typeface="宋体" panose="02010600030101010101" pitchFamily="2" charset="-122"/>
              </a:rPr>
              <a:t>能在线性时间内找到一个划分基准，使得按这个基准所划分出的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个子数组的长度都至少为原数组长度的</a:t>
            </a:r>
            <a:r>
              <a:rPr lang="en-US" altLang="zh-CN" sz="2800" b="1" dirty="0">
                <a:latin typeface="宋体" panose="02010600030101010101" pitchFamily="2" charset="-122"/>
              </a:rPr>
              <a:t>ε</a:t>
            </a:r>
            <a:r>
              <a:rPr lang="zh-CN" altLang="en-US" sz="2800" b="1" dirty="0">
                <a:latin typeface="宋体" panose="02010600030101010101" pitchFamily="2" charset="-122"/>
              </a:rPr>
              <a:t>倍</a:t>
            </a:r>
            <a:r>
              <a:rPr lang="en-US" altLang="zh-CN" sz="2800" b="1" dirty="0">
                <a:latin typeface="宋体" panose="02010600030101010101" pitchFamily="2" charset="-122"/>
              </a:rPr>
              <a:t>(0&lt;ε&lt;1</a:t>
            </a:r>
            <a:r>
              <a:rPr lang="zh-CN" altLang="en-US" sz="2800" b="1" dirty="0">
                <a:latin typeface="宋体" panose="02010600030101010101" pitchFamily="2" charset="-122"/>
              </a:rPr>
              <a:t>是某个正常数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，那么就可以</a:t>
            </a:r>
            <a:r>
              <a:rPr lang="zh-CN" altLang="en-US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在最坏情况下</a:t>
            </a:r>
            <a:r>
              <a:rPr lang="zh-CN" altLang="en-US" sz="2800" b="1" dirty="0">
                <a:latin typeface="宋体" panose="02010600030101010101" pitchFamily="2" charset="-122"/>
              </a:rPr>
              <a:t>用</a:t>
            </a:r>
            <a:r>
              <a:rPr lang="en-US" altLang="zh-CN" sz="2800" b="1" dirty="0">
                <a:latin typeface="宋体" panose="02010600030101010101" pitchFamily="2" charset="-122"/>
              </a:rPr>
              <a:t>O(n)</a:t>
            </a:r>
            <a:r>
              <a:rPr lang="zh-CN" altLang="en-US" sz="2800" b="1" dirty="0">
                <a:latin typeface="宋体" panose="02010600030101010101" pitchFamily="2" charset="-122"/>
              </a:rPr>
              <a:t>时间完成选择任务。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184151" y="3500438"/>
            <a:ext cx="8491538" cy="2245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  例如</a:t>
            </a:r>
            <a:r>
              <a:rPr lang="zh-CN" altLang="en-US" sz="2800" b="1" dirty="0">
                <a:latin typeface="宋体" panose="02010600030101010101" pitchFamily="2" charset="-122"/>
              </a:rPr>
              <a:t>，若</a:t>
            </a:r>
            <a:r>
              <a:rPr lang="en-US" altLang="zh-CN" sz="2800" b="1" dirty="0">
                <a:latin typeface="宋体" panose="02010600030101010101" pitchFamily="2" charset="-122"/>
              </a:rPr>
              <a:t>ε=9/10</a:t>
            </a:r>
            <a:r>
              <a:rPr lang="zh-CN" altLang="en-US" sz="2800" b="1" dirty="0">
                <a:latin typeface="宋体" panose="02010600030101010101" pitchFamily="2" charset="-122"/>
              </a:rPr>
              <a:t>，算法递归调用所产生的子数组的长度至少缩短</a:t>
            </a:r>
            <a:r>
              <a:rPr lang="en-US" altLang="zh-CN" sz="2800" b="1" dirty="0">
                <a:latin typeface="宋体" panose="02010600030101010101" pitchFamily="2" charset="-122"/>
              </a:rPr>
              <a:t>1/10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  所以</a:t>
            </a:r>
            <a:r>
              <a:rPr lang="zh-CN" altLang="en-US" sz="2800" b="1" dirty="0">
                <a:latin typeface="宋体" panose="02010600030101010101" pitchFamily="2" charset="-122"/>
              </a:rPr>
              <a:t>，在最坏情况下，算法所需的计算时间</a:t>
            </a:r>
            <a:r>
              <a:rPr lang="en-US" altLang="zh-CN" sz="2800" b="1" dirty="0">
                <a:latin typeface="宋体" panose="02010600030101010101" pitchFamily="2" charset="-122"/>
              </a:rPr>
              <a:t>T(n)</a:t>
            </a:r>
            <a:r>
              <a:rPr lang="zh-CN" altLang="en-US" sz="2800" b="1" dirty="0">
                <a:latin typeface="宋体" panose="02010600030101010101" pitchFamily="2" charset="-122"/>
              </a:rPr>
              <a:t>满足递归式</a:t>
            </a:r>
            <a:r>
              <a:rPr lang="en-US" altLang="zh-CN" sz="2800" b="1" dirty="0">
                <a:latin typeface="宋体" panose="02010600030101010101" pitchFamily="2" charset="-122"/>
              </a:rPr>
              <a:t>T(n)≤T(9n/10)+O(n)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由主定理可</a:t>
            </a:r>
            <a:r>
              <a:rPr lang="zh-CN" altLang="en-US" sz="2800" b="1" dirty="0">
                <a:latin typeface="宋体" panose="02010600030101010101" pitchFamily="2" charset="-122"/>
              </a:rPr>
              <a:t>得</a:t>
            </a:r>
            <a:r>
              <a:rPr lang="en-US" altLang="zh-CN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T(n)=O(n</a:t>
            </a:r>
            <a:r>
              <a:rPr lang="en-US" altLang="zh-CN" sz="2800" b="1" dirty="0" smtClean="0">
                <a:solidFill>
                  <a:srgbClr val="3907F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3907F1"/>
                </a:solidFill>
                <a:latin typeface="宋体" panose="02010600030101010101" pitchFamily="2" charset="-122"/>
              </a:rPr>
              <a:t>，可以实现线性时间选择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zh-CN" altLang="en-US" sz="2800" b="1" dirty="0" smtClean="0">
              <a:latin typeface="宋体" panose="02010600030101010101" pitchFamily="2" charset="-122"/>
            </a:endParaRPr>
          </a:p>
        </p:txBody>
      </p:sp>
      <p:sp>
        <p:nvSpPr>
          <p:cNvPr id="34820" name="Rectangle 2"/>
          <p:cNvSpPr txBox="1">
            <a:spLocks noChangeArrowheads="1"/>
          </p:cNvSpPr>
          <p:nvPr/>
        </p:nvSpPr>
        <p:spPr bwMode="auto">
          <a:xfrm>
            <a:off x="1355464" y="129551"/>
            <a:ext cx="64425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线性时间选择算法思想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2051050" y="1751013"/>
            <a:ext cx="684212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[Blum et al. </a:t>
            </a:r>
            <a:r>
              <a:rPr lang="en-US" altLang="zh-CN" sz="3200" i="1" dirty="0">
                <a:solidFill>
                  <a:srgbClr val="000000"/>
                </a:solidFill>
              </a:rPr>
              <a:t>STOC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’72 &amp;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JCSS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’73]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sz="3200" dirty="0">
                <a:solidFill>
                  <a:srgbClr val="000000"/>
                </a:solidFill>
              </a:rPr>
              <a:t>–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 “shining” paper by five authors: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CC0099"/>
                </a:solidFill>
              </a:rPr>
              <a:t>• Manuel Blum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(Turing Award 1995)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en-US" altLang="zh-CN" sz="2400" dirty="0">
                <a:solidFill>
                  <a:srgbClr val="CC0099"/>
                </a:solidFill>
              </a:rPr>
              <a:t>•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CC0099"/>
                </a:solidFill>
              </a:rPr>
              <a:t>Robert W. Floyd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(Turing Award 1978)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en-US" altLang="zh-CN" sz="2400" dirty="0">
                <a:solidFill>
                  <a:srgbClr val="CC0099"/>
                </a:solidFill>
              </a:rPr>
              <a:t>• Vaughan R. Pratt</a:t>
            </a:r>
            <a:br>
              <a:rPr lang="en-US" altLang="zh-CN" sz="2400" dirty="0">
                <a:solidFill>
                  <a:srgbClr val="CC0099"/>
                </a:solidFill>
              </a:rPr>
            </a:br>
            <a:r>
              <a:rPr lang="en-US" altLang="zh-CN" sz="2400" dirty="0">
                <a:solidFill>
                  <a:srgbClr val="CC0099"/>
                </a:solidFill>
              </a:rPr>
              <a:t>• Ronald L. </a:t>
            </a:r>
            <a:r>
              <a:rPr lang="en-US" altLang="zh-CN" sz="2400" dirty="0" err="1">
                <a:solidFill>
                  <a:srgbClr val="CC0099"/>
                </a:solidFill>
              </a:rPr>
              <a:t>Rivest</a:t>
            </a:r>
            <a:r>
              <a:rPr lang="en-US" altLang="zh-CN" sz="2400" dirty="0">
                <a:solidFill>
                  <a:srgbClr val="CC0099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(Turing Award 2002)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en-US" altLang="zh-CN" sz="2400" dirty="0">
                <a:solidFill>
                  <a:srgbClr val="CC0099"/>
                </a:solidFill>
              </a:rPr>
              <a:t>• Robert E. </a:t>
            </a:r>
            <a:r>
              <a:rPr lang="en-US" altLang="zh-CN" sz="2400" dirty="0" err="1">
                <a:solidFill>
                  <a:srgbClr val="CC0099"/>
                </a:solidFill>
              </a:rPr>
              <a:t>Tarjan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(Turing Award 1986)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sz="2800" dirty="0">
                <a:solidFill>
                  <a:srgbClr val="000000"/>
                </a:solidFill>
              </a:rPr>
              <a:t>–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从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个数中选取中位数需要的比较操作的次数介于</a:t>
            </a:r>
            <a:r>
              <a:rPr lang="en-US" altLang="zh-CN" sz="2800" b="1" dirty="0">
                <a:solidFill>
                  <a:srgbClr val="CC0099"/>
                </a:solidFill>
                <a:latin typeface="宋体" panose="02010600030101010101" pitchFamily="2" charset="-122"/>
              </a:rPr>
              <a:t>1.5</a:t>
            </a:r>
            <a:r>
              <a:rPr lang="en-US" altLang="zh-CN" sz="2800" b="1" i="1" dirty="0">
                <a:solidFill>
                  <a:srgbClr val="CC0099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800" b="1" dirty="0">
                <a:solidFill>
                  <a:srgbClr val="CC0099"/>
                </a:solidFill>
                <a:latin typeface="宋体" panose="02010600030101010101" pitchFamily="2" charset="-122"/>
              </a:rPr>
              <a:t>5.43</a:t>
            </a:r>
            <a:r>
              <a:rPr lang="en-US" altLang="zh-CN" sz="2800" b="1" i="1" dirty="0">
                <a:solidFill>
                  <a:srgbClr val="CC0099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之间</a:t>
            </a:r>
            <a:br>
              <a:rPr lang="zh-CN" altLang="en-US" sz="2000" b="1" dirty="0">
                <a:solidFill>
                  <a:srgbClr val="C0504D"/>
                </a:solidFill>
                <a:latin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3795" name="矩形 2"/>
          <p:cNvSpPr txBox="1">
            <a:spLocks noChangeArrowheads="1"/>
          </p:cNvSpPr>
          <p:nvPr/>
        </p:nvSpPr>
        <p:spPr bwMode="auto">
          <a:xfrm>
            <a:off x="1115616" y="175558"/>
            <a:ext cx="7129462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线性时间选择算法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" y="1052513"/>
            <a:ext cx="1439863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934517" y="1402859"/>
            <a:ext cx="7273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3907F1"/>
                </a:solidFill>
                <a:latin typeface="宋体" panose="02010600030101010101" pitchFamily="2" charset="-122"/>
              </a:rPr>
              <a:t>第一步</a:t>
            </a:r>
            <a:r>
              <a:rPr lang="en-US" altLang="zh-CN" sz="3200" b="1" dirty="0">
                <a:solidFill>
                  <a:srgbClr val="3907F1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3200" b="1" dirty="0">
                <a:solidFill>
                  <a:srgbClr val="3907F1"/>
                </a:solidFill>
                <a:latin typeface="宋体" panose="02010600030101010101" pitchFamily="2" charset="-122"/>
              </a:rPr>
              <a:t>分组，每组</a:t>
            </a:r>
            <a:r>
              <a:rPr lang="en-US" altLang="zh-CN" sz="3200" b="1" dirty="0">
                <a:solidFill>
                  <a:srgbClr val="3907F1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rgbClr val="3907F1"/>
                </a:solidFill>
                <a:latin typeface="宋体" panose="02010600030101010101" pitchFamily="2" charset="-122"/>
              </a:rPr>
              <a:t>个数</a:t>
            </a:r>
            <a:br>
              <a:rPr lang="zh-CN" altLang="en-US" sz="3200" b="1" dirty="0">
                <a:solidFill>
                  <a:srgbClr val="3907F1"/>
                </a:solidFill>
                <a:latin typeface="宋体" panose="02010600030101010101" pitchFamily="2" charset="-122"/>
              </a:rPr>
            </a:br>
            <a:r>
              <a:rPr lang="zh-CN" altLang="en-US" sz="3200" b="1" dirty="0">
                <a:solidFill>
                  <a:srgbClr val="3907F1"/>
                </a:solidFill>
                <a:latin typeface="宋体" panose="02010600030101010101" pitchFamily="2" charset="-122"/>
              </a:rPr>
              <a:t>最后一组可能少于</a:t>
            </a:r>
            <a:r>
              <a:rPr lang="en-US" altLang="zh-CN" sz="3200" b="1" dirty="0">
                <a:solidFill>
                  <a:srgbClr val="3907F1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rgbClr val="3907F1"/>
                </a:solidFill>
                <a:latin typeface="宋体" panose="02010600030101010101" pitchFamily="2" charset="-122"/>
              </a:rPr>
              <a:t>个数</a:t>
            </a:r>
            <a:endParaRPr lang="zh-CN" altLang="en-US" sz="3200" b="1" dirty="0">
              <a:solidFill>
                <a:srgbClr val="3907F1"/>
              </a:solidFill>
              <a:latin typeface="宋体" panose="02010600030101010101" pitchFamily="2" charset="-122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36" y="2996952"/>
            <a:ext cx="7200900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1812" y="86010"/>
            <a:ext cx="52530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447800" y="229235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 减治法的设计思想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71500" y="1268413"/>
            <a:ext cx="784860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规模为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的原问题的解与较小规模（通常是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/2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）的子问题的解之间具有关系：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）原问题的解只存在于其中一个较小规模的子问题中；</a:t>
            </a:r>
            <a:endParaRPr kumimoji="1" lang="zh-CN" altLang="en-US" sz="28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）原问题的解与其中一个较小规模的解之间存在某种对应关系。</a:t>
            </a:r>
            <a:endParaRPr kumimoji="1" lang="zh-CN" altLang="en-US" sz="28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由于原问题的解与较小规模的子问题的解之间存在这种关系，所以，只需求解其中一个较小规模的子问题就可以得到原问题的解。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422275" y="1137285"/>
            <a:ext cx="865759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CC0099"/>
                </a:solidFill>
                <a:latin typeface="宋体" panose="02010600030101010101" pitchFamily="2" charset="-122"/>
              </a:rPr>
              <a:t>第二步</a:t>
            </a:r>
            <a:r>
              <a:rPr lang="en-US" altLang="zh-CN" sz="2400" b="1">
                <a:solidFill>
                  <a:srgbClr val="CC0099"/>
                </a:solidFill>
                <a:latin typeface="宋体" panose="02010600030101010101" pitchFamily="2" charset="-122"/>
              </a:rPr>
              <a:t>: </a:t>
            </a:r>
            <a:endParaRPr lang="en-US" altLang="zh-CN" sz="2400" b="1">
              <a:solidFill>
                <a:srgbClr val="CC0099"/>
              </a:solidFill>
              <a:latin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将每组数分别用</a:t>
            </a:r>
            <a:r>
              <a:rPr lang="en-US" altLang="zh-CN" sz="2400" b="1">
                <a:latin typeface="宋体" panose="02010600030101010101" pitchFamily="2" charset="-122"/>
              </a:rPr>
              <a:t>InsertionSort</a:t>
            </a:r>
            <a:r>
              <a:rPr lang="zh-CN" altLang="en-US" sz="2400" b="1">
                <a:latin typeface="宋体" panose="02010600030101010101" pitchFamily="2" charset="-122"/>
              </a:rPr>
              <a:t>排序选出每组元素的中位数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49500"/>
            <a:ext cx="7775575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1813" y="68104"/>
            <a:ext cx="52530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596900" y="1164039"/>
            <a:ext cx="829627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第三步</a:t>
            </a:r>
            <a:r>
              <a:rPr lang="en-US" altLang="zh-CN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3907F1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递归调用算法求得这些中位数的中位数</a:t>
            </a:r>
            <a:r>
              <a:rPr lang="en-US" altLang="zh-CN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3907F1"/>
                </a:solidFill>
                <a:latin typeface="宋体" panose="02010600030101010101" pitchFamily="2" charset="-122"/>
              </a:rPr>
              <a:t>MoM</a:t>
            </a:r>
            <a:r>
              <a:rPr lang="en-US" altLang="zh-CN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rgbClr val="3907F1"/>
              </a:solidFill>
              <a:latin typeface="宋体" panose="02010600030101010101" pitchFamily="2" charset="-122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24844"/>
            <a:ext cx="77057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1813" y="168835"/>
            <a:ext cx="52530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358775" y="1152163"/>
            <a:ext cx="842645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3907F1"/>
                </a:solidFill>
                <a:latin typeface="+mn-ea"/>
                <a:ea typeface="+mn-ea"/>
              </a:rPr>
              <a:t>第四步</a:t>
            </a:r>
            <a:r>
              <a:rPr lang="en-US" altLang="zh-CN" sz="2800" b="1" dirty="0">
                <a:solidFill>
                  <a:srgbClr val="3907F1"/>
                </a:solidFill>
                <a:latin typeface="+mn-ea"/>
                <a:ea typeface="+mn-ea"/>
              </a:rPr>
              <a:t>:</a:t>
            </a:r>
            <a:endParaRPr lang="en-US" altLang="zh-CN" sz="2800" b="1" dirty="0">
              <a:solidFill>
                <a:srgbClr val="3907F1"/>
              </a:solidFill>
              <a:latin typeface="+mn-ea"/>
              <a:ea typeface="+mn-ea"/>
            </a:endParaRPr>
          </a:p>
          <a:p>
            <a:r>
              <a:rPr lang="zh-CN" altLang="en-US" sz="2800" b="1" dirty="0">
                <a:solidFill>
                  <a:srgbClr val="3907F1"/>
                </a:solidFill>
                <a:latin typeface="+mn-ea"/>
                <a:ea typeface="+mn-ea"/>
              </a:rPr>
              <a:t>用 </a:t>
            </a:r>
            <a:r>
              <a:rPr lang="en-US" altLang="zh-CN" sz="2800" b="1" dirty="0" err="1">
                <a:solidFill>
                  <a:srgbClr val="3907F1"/>
                </a:solidFill>
                <a:latin typeface="+mn-ea"/>
                <a:ea typeface="+mn-ea"/>
              </a:rPr>
              <a:t>MoM</a:t>
            </a:r>
            <a:r>
              <a:rPr lang="zh-CN" altLang="en-US" sz="2800" b="1" dirty="0">
                <a:solidFill>
                  <a:srgbClr val="3907F1"/>
                </a:solidFill>
                <a:latin typeface="+mn-ea"/>
                <a:ea typeface="+mn-ea"/>
              </a:rPr>
              <a:t>完成划分</a:t>
            </a:r>
            <a:endParaRPr lang="zh-CN" altLang="en-US" sz="2800" b="1" dirty="0">
              <a:solidFill>
                <a:srgbClr val="3907F1"/>
              </a:solidFill>
              <a:latin typeface="+mn-ea"/>
              <a:ea typeface="+mn-ea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28850"/>
            <a:ext cx="7056438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Box 2"/>
          <p:cNvSpPr txBox="1">
            <a:spLocks noChangeArrowheads="1"/>
          </p:cNvSpPr>
          <p:nvPr/>
        </p:nvSpPr>
        <p:spPr bwMode="auto">
          <a:xfrm>
            <a:off x="2195513" y="4941888"/>
            <a:ext cx="1512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&gt;x</a:t>
            </a:r>
            <a:endParaRPr lang="zh-CN" altLang="en-US" sz="2400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6011863" y="5114925"/>
            <a:ext cx="1403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&lt;x</a:t>
            </a:r>
            <a:endParaRPr lang="zh-CN" altLang="en-US" sz="2400"/>
          </a:p>
        </p:txBody>
      </p:sp>
      <p:sp>
        <p:nvSpPr>
          <p:cNvPr id="38918" name="矩形 3"/>
          <p:cNvSpPr>
            <a:spLocks noChangeArrowheads="1"/>
          </p:cNvSpPr>
          <p:nvPr/>
        </p:nvSpPr>
        <p:spPr bwMode="auto">
          <a:xfrm>
            <a:off x="2363788" y="56610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时间复杂性</a:t>
            </a:r>
            <a:r>
              <a:rPr lang="en-US" altLang="zh-CN" sz="2800" b="1" i="1">
                <a:latin typeface="宋体" panose="02010600030101010101" pitchFamily="2" charset="-122"/>
              </a:rPr>
              <a:t>O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latin typeface="宋体" panose="02010600030101010101" pitchFamily="2" charset="-122"/>
              </a:rPr>
              <a:t>n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endParaRPr lang="zh-CN" altLang="en-US" sz="2800" b="1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73873" y="132239"/>
            <a:ext cx="52530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323850" y="1192902"/>
            <a:ext cx="849630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第五步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递归</a:t>
            </a:r>
            <a:b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是中位数的中位数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3907F1"/>
                </a:solidFill>
                <a:latin typeface="宋体" panose="02010600030101010101" pitchFamily="2" charset="-122"/>
              </a:rPr>
              <a:t>MoM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划分完成后其下标为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k</a:t>
            </a:r>
            <a:b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k,</a:t>
            </a: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则返回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x</a:t>
            </a:r>
            <a:b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k,</a:t>
            </a: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则在第一个部分递归选取第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大的数</a:t>
            </a:r>
            <a:b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&gt;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k,</a:t>
            </a: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则在第三个部分递归选取第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大的数</a:t>
            </a:r>
            <a:endParaRPr lang="zh-CN" altLang="en-US" sz="2400" b="1" dirty="0">
              <a:solidFill>
                <a:srgbClr val="3907F1"/>
              </a:solidFill>
              <a:latin typeface="宋体" panose="02010600030101010101" pitchFamily="2" charset="-122"/>
            </a:endParaRP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71552"/>
            <a:ext cx="7056438" cy="271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2124075" y="6084589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&gt;x</a:t>
            </a:r>
            <a:endParaRPr lang="zh-CN" altLang="en-US" sz="240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5867400" y="6135389"/>
            <a:ext cx="1008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&lt;x</a:t>
            </a:r>
            <a:endParaRPr lang="zh-CN" altLang="en-US" sz="2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11251" y="106378"/>
            <a:ext cx="52530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2275" y="1108918"/>
            <a:ext cx="72009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算法</a:t>
            </a:r>
            <a:r>
              <a:rPr lang="en-US" altLang="zh-CN" sz="2800" b="1" dirty="0">
                <a:latin typeface="宋体" panose="02010600030101010101" pitchFamily="2" charset="-122"/>
              </a:rPr>
              <a:t>Select(</a:t>
            </a:r>
            <a:r>
              <a:rPr lang="en-US" altLang="zh-CN" sz="2800" b="1" dirty="0" err="1">
                <a:latin typeface="宋体" panose="02010600030101010101" pitchFamily="2" charset="-122"/>
              </a:rPr>
              <a:t>A,i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Input: </a:t>
            </a:r>
            <a:r>
              <a:rPr lang="zh-CN" altLang="en-US" sz="2800" b="1" dirty="0">
                <a:latin typeface="宋体" panose="02010600030101010101" pitchFamily="2" charset="-122"/>
              </a:rPr>
              <a:t>数组</a:t>
            </a:r>
            <a:r>
              <a:rPr lang="en-US" altLang="zh-CN" sz="2800" b="1" dirty="0">
                <a:latin typeface="宋体" panose="02010600030101010101" pitchFamily="2" charset="-122"/>
              </a:rPr>
              <a:t>A[1:n], 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en-US" altLang="zh-CN" sz="2800" dirty="0">
                <a:latin typeface="Symbol" panose="05050102010706020507"/>
              </a:rPr>
              <a:t> </a:t>
            </a:r>
            <a:r>
              <a:rPr lang="en-US" altLang="zh-CN" sz="2800" b="1" dirty="0">
                <a:latin typeface="宋体" panose="02010600030101010101" pitchFamily="2" charset="-122"/>
              </a:rPr>
              <a:t>i</a:t>
            </a:r>
            <a:r>
              <a:rPr lang="en-US" altLang="zh-CN" sz="2800" b="1" i="1" dirty="0">
                <a:latin typeface="Symbol" panose="05050102010706020507"/>
              </a:rPr>
              <a:t> </a:t>
            </a:r>
            <a:r>
              <a:rPr lang="en-US" altLang="zh-CN" sz="2800" b="1" dirty="0">
                <a:latin typeface="Symbol" panose="05050102010706020507"/>
              </a:rPr>
              <a:t></a:t>
            </a:r>
            <a:r>
              <a:rPr lang="en-US" altLang="zh-CN" sz="2800" b="1" i="1" dirty="0">
                <a:latin typeface="+mn-ea"/>
                <a:ea typeface="+mn-ea"/>
              </a:rPr>
              <a:t>n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Output: A[1:n]</a:t>
            </a:r>
            <a:r>
              <a:rPr lang="zh-CN" altLang="en-US" sz="2800" b="1" dirty="0">
                <a:latin typeface="宋体" panose="02010600030101010101" pitchFamily="2" charset="-122"/>
              </a:rPr>
              <a:t>中的第</a:t>
            </a:r>
            <a:r>
              <a:rPr lang="en-US" altLang="zh-CN" sz="2800" b="1" dirty="0">
                <a:latin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大的数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defRPr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defRPr/>
            </a:pPr>
            <a:br>
              <a:rPr lang="zh-CN" altLang="en-US" sz="28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1. for j</a:t>
            </a:r>
            <a:r>
              <a:rPr lang="en-US" altLang="zh-CN" sz="2400" b="1" dirty="0">
                <a:latin typeface="Symbol" panose="05050102010706020507"/>
              </a:rPr>
              <a:t>  </a:t>
            </a:r>
            <a:r>
              <a:rPr lang="en-US" altLang="zh-CN" sz="2400" b="1" dirty="0">
                <a:latin typeface="宋体" panose="02010600030101010101" pitchFamily="2" charset="-122"/>
              </a:rPr>
              <a:t>1 to n/5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Symbol" panose="05050102010706020507"/>
              </a:rPr>
              <a:t>2.       </a:t>
            </a:r>
            <a:r>
              <a:rPr lang="en-US" altLang="zh-CN" sz="2400" b="1" dirty="0" err="1">
                <a:latin typeface="宋体" panose="02010600030101010101" pitchFamily="2" charset="-122"/>
              </a:rPr>
              <a:t>InsertSort</a:t>
            </a:r>
            <a:r>
              <a:rPr lang="en-US" altLang="zh-CN" sz="2400" b="1" dirty="0">
                <a:latin typeface="宋体" panose="02010600030101010101" pitchFamily="2" charset="-122"/>
              </a:rPr>
              <a:t>(A[(j-1)*5+1 : (j-1)*5+5]);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Symbol" panose="05050102010706020507"/>
              </a:rPr>
              <a:t>3.       </a:t>
            </a:r>
            <a:r>
              <a:rPr lang="en-US" altLang="zh-CN" sz="2400" b="1" dirty="0">
                <a:latin typeface="宋体" panose="02010600030101010101" pitchFamily="2" charset="-122"/>
              </a:rPr>
              <a:t>swap(A[j]</a:t>
            </a:r>
            <a:r>
              <a:rPr lang="en-US" altLang="zh-CN" sz="2400" b="1" dirty="0">
                <a:latin typeface="Symbol" panose="05050102010706020507"/>
              </a:rPr>
              <a:t>, </a:t>
            </a:r>
            <a:r>
              <a:rPr lang="en-US" altLang="zh-CN" sz="2400" b="1" dirty="0">
                <a:latin typeface="宋体" panose="02010600030101010101" pitchFamily="2" charset="-122"/>
              </a:rPr>
              <a:t>A[[(j-1)*5+3]);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Symbol" panose="05050102010706020507"/>
              </a:rPr>
              <a:t>4.   </a:t>
            </a:r>
            <a:r>
              <a:rPr lang="en-US" altLang="zh-CN" sz="2400" b="1" dirty="0">
                <a:latin typeface="宋体" panose="02010600030101010101" pitchFamily="2" charset="-122"/>
              </a:rPr>
              <a:t>x </a:t>
            </a:r>
            <a:r>
              <a:rPr lang="en-US" altLang="zh-CN" sz="2400" b="1" dirty="0">
                <a:latin typeface="Symbol" panose="05050102010706020507"/>
              </a:rPr>
              <a:t> </a:t>
            </a:r>
            <a:r>
              <a:rPr lang="en-US" altLang="zh-CN" sz="2400" b="1" dirty="0">
                <a:latin typeface="宋体" panose="02010600030101010101" pitchFamily="2" charset="-122"/>
              </a:rPr>
              <a:t>Select(A[1: n/5],n/10 );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5. k </a:t>
            </a:r>
            <a:r>
              <a:rPr lang="en-US" altLang="zh-CN" sz="2400" b="1" dirty="0">
                <a:latin typeface="Symbol" panose="05050102010706020507"/>
              </a:rPr>
              <a:t> </a:t>
            </a:r>
            <a:r>
              <a:rPr lang="en-US" altLang="zh-CN" sz="2400" b="1" dirty="0">
                <a:latin typeface="宋体" panose="02010600030101010101" pitchFamily="2" charset="-122"/>
              </a:rPr>
              <a:t>partition(A[1:n],x);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6. if k=i then return x;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7. else if k&gt;i then return Select(A[1:k-1],i);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8. else return Select(A[k+1:n],i-k);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0963" name="矩形 4"/>
          <p:cNvSpPr>
            <a:spLocks noChangeArrowheads="1"/>
          </p:cNvSpPr>
          <p:nvPr/>
        </p:nvSpPr>
        <p:spPr bwMode="auto">
          <a:xfrm>
            <a:off x="395288" y="3340943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第一步</a:t>
            </a:r>
            <a:endParaRPr lang="zh-CN" altLang="en-US" sz="2000"/>
          </a:p>
        </p:txBody>
      </p:sp>
      <p:sp>
        <p:nvSpPr>
          <p:cNvPr id="40964" name="矩形 5"/>
          <p:cNvSpPr>
            <a:spLocks noChangeArrowheads="1"/>
          </p:cNvSpPr>
          <p:nvPr/>
        </p:nvSpPr>
        <p:spPr bwMode="auto">
          <a:xfrm>
            <a:off x="407988" y="3887043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第二步</a:t>
            </a:r>
            <a:endParaRPr lang="zh-CN" altLang="en-US" sz="2000"/>
          </a:p>
        </p:txBody>
      </p:sp>
      <p:sp>
        <p:nvSpPr>
          <p:cNvPr id="40965" name="矩形 6"/>
          <p:cNvSpPr>
            <a:spLocks noChangeArrowheads="1"/>
          </p:cNvSpPr>
          <p:nvPr/>
        </p:nvSpPr>
        <p:spPr bwMode="auto">
          <a:xfrm>
            <a:off x="395288" y="4420443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第三步</a:t>
            </a:r>
            <a:endParaRPr lang="zh-CN" altLang="en-US" sz="2000"/>
          </a:p>
        </p:txBody>
      </p:sp>
      <p:sp>
        <p:nvSpPr>
          <p:cNvPr id="40966" name="矩形 7"/>
          <p:cNvSpPr>
            <a:spLocks noChangeArrowheads="1"/>
          </p:cNvSpPr>
          <p:nvPr/>
        </p:nvSpPr>
        <p:spPr bwMode="auto">
          <a:xfrm>
            <a:off x="395288" y="4780806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第四步</a:t>
            </a:r>
            <a:endParaRPr lang="zh-CN" altLang="en-US" sz="2000"/>
          </a:p>
        </p:txBody>
      </p:sp>
      <p:sp>
        <p:nvSpPr>
          <p:cNvPr id="40967" name="矩形 9"/>
          <p:cNvSpPr>
            <a:spLocks noChangeArrowheads="1"/>
          </p:cNvSpPr>
          <p:nvPr/>
        </p:nvSpPr>
        <p:spPr bwMode="auto">
          <a:xfrm>
            <a:off x="407988" y="5566618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第五步</a:t>
            </a:r>
            <a:endParaRPr lang="zh-CN" altLang="en-US" sz="2000"/>
          </a:p>
        </p:txBody>
      </p:sp>
      <p:cxnSp>
        <p:nvCxnSpPr>
          <p:cNvPr id="40968" name="直接箭头连接符 11"/>
          <p:cNvCxnSpPr>
            <a:cxnSpLocks noChangeShapeType="1"/>
            <a:stCxn id="40963" idx="3"/>
          </p:cNvCxnSpPr>
          <p:nvPr/>
        </p:nvCxnSpPr>
        <p:spPr bwMode="auto">
          <a:xfrm flipV="1">
            <a:off x="1349375" y="3533031"/>
            <a:ext cx="342900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左大括号 13"/>
          <p:cNvSpPr/>
          <p:nvPr/>
        </p:nvSpPr>
        <p:spPr bwMode="auto">
          <a:xfrm>
            <a:off x="1489075" y="3763218"/>
            <a:ext cx="203200" cy="647700"/>
          </a:xfrm>
          <a:prstGeom prst="leftBrace">
            <a:avLst>
              <a:gd name="adj1" fmla="val 832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0" name="左大括号 14"/>
          <p:cNvSpPr/>
          <p:nvPr/>
        </p:nvSpPr>
        <p:spPr bwMode="auto">
          <a:xfrm>
            <a:off x="1489075" y="5334843"/>
            <a:ext cx="203200" cy="814388"/>
          </a:xfrm>
          <a:prstGeom prst="leftBrace">
            <a:avLst>
              <a:gd name="adj1" fmla="val 8331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40971" name="直接箭头连接符 15"/>
          <p:cNvCxnSpPr>
            <a:cxnSpLocks noChangeShapeType="1"/>
            <a:stCxn id="40965" idx="3"/>
          </p:cNvCxnSpPr>
          <p:nvPr/>
        </p:nvCxnSpPr>
        <p:spPr bwMode="auto">
          <a:xfrm>
            <a:off x="1349375" y="4620468"/>
            <a:ext cx="342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直接箭头连接符 17"/>
          <p:cNvCxnSpPr>
            <a:cxnSpLocks noChangeShapeType="1"/>
            <a:stCxn id="40966" idx="3"/>
          </p:cNvCxnSpPr>
          <p:nvPr/>
        </p:nvCxnSpPr>
        <p:spPr bwMode="auto">
          <a:xfrm>
            <a:off x="1349375" y="4980831"/>
            <a:ext cx="342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801813" y="143669"/>
            <a:ext cx="52530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2275" y="1252934"/>
            <a:ext cx="72009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算法</a:t>
            </a:r>
            <a:r>
              <a:rPr lang="en-US" altLang="zh-CN" sz="2800" b="1" dirty="0">
                <a:latin typeface="宋体" panose="02010600030101010101" pitchFamily="2" charset="-122"/>
              </a:rPr>
              <a:t>Select(</a:t>
            </a:r>
            <a:r>
              <a:rPr lang="en-US" altLang="zh-CN" sz="2800" b="1" dirty="0" err="1">
                <a:latin typeface="宋体" panose="02010600030101010101" pitchFamily="2" charset="-122"/>
              </a:rPr>
              <a:t>A,i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Input: </a:t>
            </a:r>
            <a:r>
              <a:rPr lang="zh-CN" altLang="en-US" sz="2800" b="1" dirty="0">
                <a:latin typeface="宋体" panose="02010600030101010101" pitchFamily="2" charset="-122"/>
              </a:rPr>
              <a:t>数组</a:t>
            </a:r>
            <a:r>
              <a:rPr lang="en-US" altLang="zh-CN" sz="2800" b="1" dirty="0">
                <a:latin typeface="宋体" panose="02010600030101010101" pitchFamily="2" charset="-122"/>
              </a:rPr>
              <a:t>A[1:n], 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en-US" altLang="zh-CN" sz="2800" dirty="0">
                <a:latin typeface="Symbol" panose="05050102010706020507"/>
              </a:rPr>
              <a:t> </a:t>
            </a:r>
            <a:r>
              <a:rPr lang="en-US" altLang="zh-CN" sz="2800" b="1" dirty="0">
                <a:latin typeface="宋体" panose="02010600030101010101" pitchFamily="2" charset="-122"/>
              </a:rPr>
              <a:t>i</a:t>
            </a:r>
            <a:r>
              <a:rPr lang="en-US" altLang="zh-CN" sz="2800" b="1" i="1" dirty="0">
                <a:latin typeface="Symbol" panose="05050102010706020507"/>
              </a:rPr>
              <a:t> </a:t>
            </a:r>
            <a:r>
              <a:rPr lang="en-US" altLang="zh-CN" sz="2800" b="1" dirty="0">
                <a:latin typeface="Symbol" panose="05050102010706020507"/>
              </a:rPr>
              <a:t></a:t>
            </a:r>
            <a:r>
              <a:rPr lang="en-US" altLang="zh-CN" sz="2800" b="1" i="1" dirty="0">
                <a:latin typeface="+mn-ea"/>
                <a:ea typeface="+mn-ea"/>
              </a:rPr>
              <a:t>n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Output: A[1:n]</a:t>
            </a:r>
            <a:r>
              <a:rPr lang="zh-CN" altLang="en-US" sz="2800" b="1" dirty="0">
                <a:latin typeface="宋体" panose="02010600030101010101" pitchFamily="2" charset="-122"/>
              </a:rPr>
              <a:t>中的第</a:t>
            </a:r>
            <a:r>
              <a:rPr lang="en-US" altLang="zh-CN" sz="2800" b="1" dirty="0">
                <a:latin typeface="宋体" panose="02010600030101010101" pitchFamily="2" charset="-122"/>
              </a:rPr>
              <a:t>i-</a:t>
            </a:r>
            <a:r>
              <a:rPr lang="zh-CN" altLang="en-US" sz="2800" b="1" dirty="0">
                <a:latin typeface="宋体" panose="02010600030101010101" pitchFamily="2" charset="-122"/>
              </a:rPr>
              <a:t>大的数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defRPr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defRPr/>
            </a:pPr>
            <a:br>
              <a:rPr lang="zh-CN" altLang="en-US" sz="28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1. for j</a:t>
            </a:r>
            <a:r>
              <a:rPr lang="en-US" altLang="zh-CN" sz="2400" b="1" dirty="0">
                <a:latin typeface="Symbol" panose="05050102010706020507"/>
              </a:rPr>
              <a:t>  </a:t>
            </a:r>
            <a:r>
              <a:rPr lang="en-US" altLang="zh-CN" sz="2400" b="1" dirty="0">
                <a:latin typeface="宋体" panose="02010600030101010101" pitchFamily="2" charset="-122"/>
              </a:rPr>
              <a:t>1 to n/5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Symbol" panose="05050102010706020507"/>
              </a:rPr>
              <a:t>2.       </a:t>
            </a:r>
            <a:r>
              <a:rPr lang="en-US" altLang="zh-CN" sz="2400" b="1" dirty="0" err="1">
                <a:latin typeface="宋体" panose="02010600030101010101" pitchFamily="2" charset="-122"/>
              </a:rPr>
              <a:t>InsertSort</a:t>
            </a:r>
            <a:r>
              <a:rPr lang="en-US" altLang="zh-CN" sz="2400" b="1" dirty="0">
                <a:latin typeface="宋体" panose="02010600030101010101" pitchFamily="2" charset="-122"/>
              </a:rPr>
              <a:t>(A[(j-1)*5+1 : (j-1)*5+5]);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Symbol" panose="05050102010706020507"/>
              </a:rPr>
              <a:t>3.       </a:t>
            </a:r>
            <a:r>
              <a:rPr lang="en-US" altLang="zh-CN" sz="2400" b="1" dirty="0">
                <a:latin typeface="宋体" panose="02010600030101010101" pitchFamily="2" charset="-122"/>
              </a:rPr>
              <a:t>swap(A[j]</a:t>
            </a:r>
            <a:r>
              <a:rPr lang="en-US" altLang="zh-CN" sz="2400" b="1" dirty="0">
                <a:latin typeface="Symbol" panose="05050102010706020507"/>
              </a:rPr>
              <a:t>, </a:t>
            </a:r>
            <a:r>
              <a:rPr lang="en-US" altLang="zh-CN" sz="2400" b="1" dirty="0">
                <a:latin typeface="宋体" panose="02010600030101010101" pitchFamily="2" charset="-122"/>
              </a:rPr>
              <a:t>A[[(j-1)*5+3]);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Symbol" panose="05050102010706020507"/>
              </a:rPr>
              <a:t>4.   </a:t>
            </a:r>
            <a:r>
              <a:rPr lang="en-US" altLang="zh-CN" sz="2400" b="1" dirty="0">
                <a:latin typeface="宋体" panose="02010600030101010101" pitchFamily="2" charset="-122"/>
              </a:rPr>
              <a:t>x </a:t>
            </a:r>
            <a:r>
              <a:rPr lang="en-US" altLang="zh-CN" sz="2400" b="1" dirty="0">
                <a:latin typeface="Symbol" panose="05050102010706020507"/>
              </a:rPr>
              <a:t> </a:t>
            </a:r>
            <a:r>
              <a:rPr lang="en-US" altLang="zh-CN" sz="2400" b="1" dirty="0">
                <a:latin typeface="宋体" panose="02010600030101010101" pitchFamily="2" charset="-122"/>
              </a:rPr>
              <a:t>Select(A[1: n/5],n/10 );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5. k </a:t>
            </a:r>
            <a:r>
              <a:rPr lang="en-US" altLang="zh-CN" sz="2400" b="1" dirty="0">
                <a:latin typeface="Symbol" panose="05050102010706020507"/>
              </a:rPr>
              <a:t> </a:t>
            </a:r>
            <a:r>
              <a:rPr lang="en-US" altLang="zh-CN" sz="2400" b="1" dirty="0">
                <a:latin typeface="宋体" panose="02010600030101010101" pitchFamily="2" charset="-122"/>
              </a:rPr>
              <a:t>partition(A[1:n],x);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6. if k=i then return x;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7. else if k&gt;i then return Select(A[1:k-1],i);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8. else return Select(A[k+1:n],i-k);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1987" name="矩形 4"/>
          <p:cNvSpPr>
            <a:spLocks noChangeArrowheads="1"/>
          </p:cNvSpPr>
          <p:nvPr/>
        </p:nvSpPr>
        <p:spPr bwMode="auto">
          <a:xfrm>
            <a:off x="395288" y="3484959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第一步</a:t>
            </a:r>
            <a:endParaRPr lang="zh-CN" altLang="en-US" sz="2000"/>
          </a:p>
        </p:txBody>
      </p:sp>
      <p:sp>
        <p:nvSpPr>
          <p:cNvPr id="41988" name="矩形 5"/>
          <p:cNvSpPr>
            <a:spLocks noChangeArrowheads="1"/>
          </p:cNvSpPr>
          <p:nvPr/>
        </p:nvSpPr>
        <p:spPr bwMode="auto">
          <a:xfrm>
            <a:off x="407988" y="4031059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O(n)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395288" y="4564459"/>
            <a:ext cx="1095375" cy="101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i="1" dirty="0"/>
              <a:t>T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latin typeface="Symbol" panose="05050102010706020507"/>
              </a:rPr>
              <a:t></a:t>
            </a:r>
            <a:r>
              <a:rPr lang="en-US" altLang="zh-CN" sz="2000" b="1" i="1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/</a:t>
            </a:r>
            <a:r>
              <a:rPr lang="en-US" altLang="zh-CN" sz="2000" b="1" dirty="0">
                <a:latin typeface="Symbol" panose="05050102010706020507"/>
              </a:rPr>
              <a:t>5)</a:t>
            </a:r>
            <a:br>
              <a:rPr lang="en-US" altLang="zh-CN" sz="2000" b="1" dirty="0">
                <a:latin typeface="Symbol" panose="05050102010706020507"/>
              </a:rPr>
            </a:br>
            <a:br>
              <a:rPr lang="en-US" altLang="zh-CN" sz="2000" b="1" dirty="0">
                <a:latin typeface="Symbol" panose="05050102010706020507"/>
              </a:rPr>
            </a:br>
            <a:endParaRPr lang="zh-CN" altLang="en-US" sz="2000" dirty="0"/>
          </a:p>
        </p:txBody>
      </p:sp>
      <p:sp>
        <p:nvSpPr>
          <p:cNvPr id="41990" name="矩形 7"/>
          <p:cNvSpPr>
            <a:spLocks noChangeArrowheads="1"/>
          </p:cNvSpPr>
          <p:nvPr/>
        </p:nvSpPr>
        <p:spPr bwMode="auto">
          <a:xfrm>
            <a:off x="395288" y="4924822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O(n)</a:t>
            </a:r>
            <a:endParaRPr lang="zh-CN" altLang="en-US" sz="2000"/>
          </a:p>
        </p:txBody>
      </p:sp>
      <p:sp>
        <p:nvSpPr>
          <p:cNvPr id="41991" name="矩形 9"/>
          <p:cNvSpPr>
            <a:spLocks noChangeArrowheads="1"/>
          </p:cNvSpPr>
          <p:nvPr/>
        </p:nvSpPr>
        <p:spPr bwMode="auto">
          <a:xfrm>
            <a:off x="407988" y="5710634"/>
            <a:ext cx="941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???</a:t>
            </a:r>
            <a:endParaRPr lang="zh-CN" altLang="en-US" sz="2400"/>
          </a:p>
        </p:txBody>
      </p:sp>
      <p:cxnSp>
        <p:nvCxnSpPr>
          <p:cNvPr id="41992" name="直接箭头连接符 11"/>
          <p:cNvCxnSpPr>
            <a:cxnSpLocks noChangeShapeType="1"/>
            <a:stCxn id="41987" idx="3"/>
          </p:cNvCxnSpPr>
          <p:nvPr/>
        </p:nvCxnSpPr>
        <p:spPr bwMode="auto">
          <a:xfrm flipV="1">
            <a:off x="1349375" y="3677047"/>
            <a:ext cx="342900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3" name="左大括号 13"/>
          <p:cNvSpPr/>
          <p:nvPr/>
        </p:nvSpPr>
        <p:spPr bwMode="auto">
          <a:xfrm>
            <a:off x="1349375" y="3907234"/>
            <a:ext cx="342900" cy="647700"/>
          </a:xfrm>
          <a:prstGeom prst="leftBrace">
            <a:avLst>
              <a:gd name="adj1" fmla="val 8308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4" name="左大括号 14"/>
          <p:cNvSpPr/>
          <p:nvPr/>
        </p:nvSpPr>
        <p:spPr bwMode="auto">
          <a:xfrm>
            <a:off x="1349375" y="5478859"/>
            <a:ext cx="342900" cy="814388"/>
          </a:xfrm>
          <a:prstGeom prst="leftBrace">
            <a:avLst>
              <a:gd name="adj1" fmla="val 832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41995" name="直接箭头连接符 15"/>
          <p:cNvCxnSpPr>
            <a:cxnSpLocks noChangeShapeType="1"/>
          </p:cNvCxnSpPr>
          <p:nvPr/>
        </p:nvCxnSpPr>
        <p:spPr bwMode="auto">
          <a:xfrm>
            <a:off x="1489075" y="4764484"/>
            <a:ext cx="203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6" name="直接箭头连接符 17"/>
          <p:cNvCxnSpPr>
            <a:cxnSpLocks noChangeShapeType="1"/>
            <a:stCxn id="41990" idx="3"/>
          </p:cNvCxnSpPr>
          <p:nvPr/>
        </p:nvCxnSpPr>
        <p:spPr bwMode="auto">
          <a:xfrm>
            <a:off x="1092200" y="5124847"/>
            <a:ext cx="6000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801813" y="143669"/>
            <a:ext cx="52530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971550" y="1485354"/>
            <a:ext cx="5903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</a:rPr>
              <a:t>观察第五步的处理过程</a:t>
            </a:r>
            <a:endParaRPr lang="zh-CN" altLang="en-US" sz="3600" b="1" dirty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4854"/>
            <a:ext cx="7561263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1813" y="143669"/>
            <a:ext cx="52530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375" y="1081102"/>
            <a:ext cx="6983413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第五步至少删除了 </a:t>
            </a:r>
            <a:r>
              <a:rPr lang="en-US" altLang="zh-CN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8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/10</a:t>
            </a:r>
            <a:r>
              <a:rPr lang="zh-CN" altLang="en-US" sz="2800" b="1" dirty="0">
                <a:solidFill>
                  <a:srgbClr val="3907F1"/>
                </a:solidFill>
                <a:latin typeface="宋体" panose="02010600030101010101" pitchFamily="2" charset="-122"/>
              </a:rPr>
              <a:t>个数</a:t>
            </a:r>
            <a:endParaRPr lang="zh-CN" altLang="en-US" sz="2800" b="1" dirty="0">
              <a:solidFill>
                <a:srgbClr val="3907F1"/>
              </a:solidFill>
              <a:latin typeface="宋体" panose="02010600030101010101" pitchFamily="2" charset="-122"/>
            </a:endParaRP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40855"/>
            <a:ext cx="7920037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16013" y="5387355"/>
            <a:ext cx="7200900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3907F1"/>
                </a:solidFill>
              </a:rPr>
              <a:t>n- </a:t>
            </a:r>
            <a:r>
              <a:rPr lang="en-US" altLang="zh-CN" sz="2400" dirty="0">
                <a:solidFill>
                  <a:srgbClr val="3907F1"/>
                </a:solidFill>
                <a:latin typeface="Symbol" panose="05050102010706020507"/>
              </a:rPr>
              <a:t> </a:t>
            </a:r>
            <a:r>
              <a:rPr lang="en-US" altLang="zh-CN" sz="2400" b="1" dirty="0">
                <a:solidFill>
                  <a:srgbClr val="3907F1"/>
                </a:solidFill>
                <a:latin typeface="Symbol" panose="05050102010706020507"/>
              </a:rPr>
              <a:t>3</a:t>
            </a:r>
            <a:r>
              <a:rPr lang="en-US" altLang="zh-CN" sz="2400" b="1" i="1" dirty="0">
                <a:solidFill>
                  <a:srgbClr val="3907F1"/>
                </a:solidFill>
                <a:latin typeface="+mn-ea"/>
                <a:ea typeface="+mn-ea"/>
              </a:rPr>
              <a:t>n</a:t>
            </a:r>
            <a:r>
              <a:rPr lang="en-US" altLang="zh-CN" sz="2400" b="1" dirty="0">
                <a:solidFill>
                  <a:srgbClr val="3907F1"/>
                </a:solidFill>
                <a:latin typeface="Symbol" panose="05050102010706020507"/>
              </a:rPr>
              <a:t>/10 3</a:t>
            </a:r>
            <a:r>
              <a:rPr lang="en-US" altLang="zh-CN" sz="2400" b="1" i="1" dirty="0">
                <a:solidFill>
                  <a:srgbClr val="3907F1"/>
                </a:solidFill>
                <a:latin typeface="+mn-ea"/>
                <a:ea typeface="+mn-ea"/>
              </a:rPr>
              <a:t>n</a:t>
            </a:r>
            <a:r>
              <a:rPr lang="en-US" altLang="zh-CN" sz="2400" b="1" dirty="0">
                <a:solidFill>
                  <a:srgbClr val="3907F1"/>
                </a:solidFill>
                <a:latin typeface="Symbol" panose="05050102010706020507"/>
              </a:rPr>
              <a:t>/4</a:t>
            </a:r>
            <a:br>
              <a:rPr lang="en-US" altLang="zh-CN" sz="2400" b="1" dirty="0">
                <a:solidFill>
                  <a:srgbClr val="3907F1"/>
                </a:solidFill>
                <a:latin typeface="Symbol" panose="05050102010706020507"/>
              </a:rPr>
            </a:b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如果时间复杂度是输入规模的递增函数</a:t>
            </a:r>
            <a:b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则第五步的时间开销不超过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(3</a:t>
            </a:r>
            <a:r>
              <a:rPr lang="en-US" altLang="zh-CN" sz="2400" b="1" i="1" dirty="0">
                <a:solidFill>
                  <a:srgbClr val="3907F1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/4)</a:t>
            </a:r>
            <a:br>
              <a:rPr lang="en-US" altLang="zh-CN" sz="2400" b="1" dirty="0">
                <a:solidFill>
                  <a:srgbClr val="3907F1"/>
                </a:solidFill>
                <a:latin typeface="宋体" panose="02010600030101010101" pitchFamily="2" charset="-122"/>
              </a:rPr>
            </a:br>
            <a:endParaRPr lang="zh-CN" altLang="en-US" sz="2400" dirty="0">
              <a:solidFill>
                <a:srgbClr val="3907F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01813" y="68104"/>
            <a:ext cx="52530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50825" y="960438"/>
            <a:ext cx="8208963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b="1"/>
              <a:t>Type Select(Type a[], int p, int r, int k)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{      if (r-p&lt;75) {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  </a:t>
            </a:r>
            <a:r>
              <a:rPr kumimoji="1" lang="zh-CN" altLang="en-US" sz="2000" b="1"/>
              <a:t>用某个简单排序算法对数组</a:t>
            </a:r>
            <a:r>
              <a:rPr kumimoji="1" lang="en-US" altLang="zh-CN" sz="2000" b="1"/>
              <a:t>a[p:r]</a:t>
            </a:r>
            <a:r>
              <a:rPr kumimoji="1" lang="zh-CN" altLang="en-US" sz="2000" b="1"/>
              <a:t>排序</a:t>
            </a:r>
            <a:r>
              <a:rPr kumimoji="1" lang="en-US" altLang="zh-CN" sz="2000" b="1"/>
              <a:t>;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  return a[p+k-1];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  }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for ( int i = 0; i&lt;=(r-p-4)/5; i++ )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   </a:t>
            </a:r>
            <a:r>
              <a:rPr kumimoji="1" lang="zh-CN" altLang="en-US" sz="2000" b="1"/>
              <a:t>将</a:t>
            </a:r>
            <a:r>
              <a:rPr kumimoji="1" lang="en-US" altLang="zh-CN" sz="2000" b="1"/>
              <a:t>a[p+5*i]</a:t>
            </a:r>
            <a:r>
              <a:rPr kumimoji="1" lang="zh-CN" altLang="en-US" sz="2000" b="1"/>
              <a:t>至</a:t>
            </a:r>
            <a:r>
              <a:rPr kumimoji="1" lang="en-US" altLang="zh-CN" sz="2000" b="1"/>
              <a:t>a[p+5*i+4]</a:t>
            </a:r>
            <a:r>
              <a:rPr kumimoji="1" lang="zh-CN" altLang="en-US" sz="2000" b="1"/>
              <a:t>的第</a:t>
            </a:r>
            <a:r>
              <a:rPr kumimoji="1" lang="en-US" altLang="zh-CN" sz="2000" b="1"/>
              <a:t>3</a:t>
            </a:r>
            <a:r>
              <a:rPr kumimoji="1" lang="zh-CN" altLang="en-US" sz="2000" b="1"/>
              <a:t>小元素与</a:t>
            </a:r>
            <a:r>
              <a:rPr kumimoji="1" lang="en-US" altLang="zh-CN" sz="2000" b="1"/>
              <a:t>a[p+i]</a:t>
            </a:r>
            <a:r>
              <a:rPr kumimoji="1" lang="zh-CN" altLang="en-US" sz="2000" b="1"/>
              <a:t>交换位置</a:t>
            </a:r>
            <a:r>
              <a:rPr kumimoji="1" lang="en-US" altLang="zh-CN" sz="2000" b="1"/>
              <a:t>;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//</a:t>
            </a:r>
            <a:r>
              <a:rPr kumimoji="1" lang="zh-CN" altLang="en-US" sz="2000" b="1"/>
              <a:t>找中位数的中位数，</a:t>
            </a:r>
            <a:r>
              <a:rPr kumimoji="1" lang="en-US" altLang="zh-CN" sz="2000" b="1"/>
              <a:t>r-p-4</a:t>
            </a:r>
            <a:r>
              <a:rPr kumimoji="1" lang="zh-CN" altLang="en-US" sz="2000" b="1"/>
              <a:t>即上面所说的</a:t>
            </a:r>
            <a:r>
              <a:rPr kumimoji="1" lang="en-US" altLang="zh-CN" sz="2000" b="1"/>
              <a:t>n-5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Type x = Select(a, p, p+(r-p-4)/5, (r-p-4)/10);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int i=Partition(a,p,r, x),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j=i-p+1;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if (k&lt;=j) return Select(a,p,i,k);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      else return Select(a,i+1,r,k-j);</a:t>
            </a:r>
            <a:endParaRPr kumimoji="1" lang="en-US" altLang="zh-CN" sz="2000" b="1"/>
          </a:p>
          <a:p>
            <a:pPr>
              <a:lnSpc>
                <a:spcPct val="130000"/>
              </a:lnSpc>
            </a:pPr>
            <a:r>
              <a:rPr kumimoji="1" lang="en-US" altLang="zh-CN" sz="2000" b="1"/>
              <a:t>}</a:t>
            </a:r>
            <a:endParaRPr kumimoji="1" lang="en-US" altLang="zh-CN" sz="2000" b="1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8596" name="Group 4"/>
          <p:cNvGrpSpPr/>
          <p:nvPr/>
        </p:nvGrpSpPr>
        <p:grpSpPr bwMode="auto">
          <a:xfrm>
            <a:off x="1249363" y="3588703"/>
            <a:ext cx="6988175" cy="1749425"/>
            <a:chOff x="657" y="1253"/>
            <a:chExt cx="4402" cy="1102"/>
          </a:xfrm>
        </p:grpSpPr>
        <p:sp>
          <p:nvSpPr>
            <p:cNvPr id="238597" name="AutoShape 5"/>
            <p:cNvSpPr>
              <a:spLocks noChangeArrowheads="1"/>
            </p:cNvSpPr>
            <p:nvPr/>
          </p:nvSpPr>
          <p:spPr bwMode="auto">
            <a:xfrm>
              <a:off x="657" y="1253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>
                  <a:ea typeface="黑体" panose="02010609060101010101" pitchFamily="49" charset="-122"/>
                </a:rPr>
                <a:t>复杂度分析</a:t>
              </a:r>
              <a:endParaRPr lang="zh-CN" altLang="en-US" sz="2400" b="1">
                <a:ea typeface="黑体" panose="02010609060101010101" pitchFamily="49" charset="-122"/>
              </a:endParaRP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endParaRPr>
            </a:p>
            <a:p>
              <a:pPr eaLnBrk="0" hangingPunct="0">
                <a:defRPr/>
              </a:pPr>
              <a:endParaRPr lang="zh-CN" altLang="en-US" sz="2400" b="1"/>
            </a:p>
            <a:p>
              <a:pPr algn="ctr" eaLnBrk="0" hangingPunct="0">
                <a:defRPr/>
              </a:pPr>
              <a:r>
                <a:rPr lang="en-US" altLang="zh-CN" sz="2400"/>
                <a:t>T(n)=</a:t>
              </a:r>
              <a:r>
                <a:rPr lang="en-US" altLang="zh-CN" sz="2400" b="1"/>
                <a:t>O(n)</a:t>
              </a:r>
              <a:endParaRPr lang="en-US" altLang="zh-CN" sz="2400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45063" name="Object 6"/>
            <p:cNvGraphicFramePr>
              <a:graphicFrameLocks noChangeAspect="1"/>
            </p:cNvGraphicFramePr>
            <p:nvPr/>
          </p:nvGraphicFramePr>
          <p:xfrm>
            <a:off x="1655" y="1480"/>
            <a:ext cx="294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5" name="公式" r:id="rId1" imgW="2540000" imgH="482600" progId="Equation.3">
                    <p:embed/>
                  </p:oleObj>
                </mc:Choice>
                <mc:Fallback>
                  <p:oleObj name="公式" r:id="rId1" imgW="2540000" imgH="482600" progId="Equation.3">
                    <p:embed/>
                    <p:pic>
                      <p:nvPicPr>
                        <p:cNvPr id="0" name="图片 850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80"/>
                          <a:ext cx="2948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322580" y="1848485"/>
            <a:ext cx="8137525" cy="1616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ea typeface="楷体_GB2312" pitchFamily="49" charset="-122"/>
              </a:rPr>
              <a:t>上述算法将每一组的大小定为</a:t>
            </a:r>
            <a:r>
              <a:rPr lang="en-US" altLang="zh-CN" sz="2400" b="1" dirty="0" smtClean="0">
                <a:ea typeface="楷体_GB2312" pitchFamily="49" charset="-122"/>
              </a:rPr>
              <a:t>5</a:t>
            </a:r>
            <a:r>
              <a:rPr lang="zh-CN" altLang="en-US" sz="2400" b="1" dirty="0" smtClean="0">
                <a:ea typeface="楷体_GB2312" pitchFamily="49" charset="-122"/>
              </a:rPr>
              <a:t>，并选取</a:t>
            </a:r>
            <a:r>
              <a:rPr lang="en-US" altLang="zh-CN" sz="2400" b="1" dirty="0" smtClean="0">
                <a:ea typeface="楷体_GB2312" pitchFamily="49" charset="-122"/>
              </a:rPr>
              <a:t>75</a:t>
            </a:r>
            <a:r>
              <a:rPr lang="zh-CN" altLang="en-US" sz="2400" b="1" dirty="0" smtClean="0">
                <a:ea typeface="楷体_GB2312" pitchFamily="49" charset="-122"/>
              </a:rPr>
              <a:t>作为是否作递归调用的分界点。这</a:t>
            </a:r>
            <a:r>
              <a:rPr lang="en-US" altLang="zh-CN" sz="2400" b="1" dirty="0" smtClean="0">
                <a:ea typeface="楷体_GB2312" pitchFamily="49" charset="-122"/>
              </a:rPr>
              <a:t>2</a:t>
            </a:r>
            <a:r>
              <a:rPr lang="zh-CN" altLang="en-US" sz="2400" b="1" dirty="0" smtClean="0">
                <a:ea typeface="楷体_GB2312" pitchFamily="49" charset="-122"/>
              </a:rPr>
              <a:t>点保证了</a:t>
            </a:r>
            <a:r>
              <a:rPr lang="en-US" altLang="zh-CN" sz="2400" b="1" dirty="0" smtClean="0">
                <a:ea typeface="楷体_GB2312" pitchFamily="49" charset="-122"/>
              </a:rPr>
              <a:t>T(n)</a:t>
            </a:r>
            <a:r>
              <a:rPr lang="zh-CN" altLang="en-US" sz="2400" b="1" dirty="0" smtClean="0">
                <a:ea typeface="楷体_GB2312" pitchFamily="49" charset="-122"/>
              </a:rPr>
              <a:t>的递归式中</a:t>
            </a:r>
            <a:r>
              <a:rPr lang="en-US" altLang="zh-CN" sz="2400" b="1" dirty="0" smtClean="0">
                <a:ea typeface="楷体_GB2312" pitchFamily="49" charset="-122"/>
              </a:rPr>
              <a:t>2</a:t>
            </a:r>
            <a:r>
              <a:rPr lang="zh-CN" altLang="en-US" sz="2400" b="1" dirty="0" smtClean="0">
                <a:ea typeface="楷体_GB2312" pitchFamily="49" charset="-122"/>
              </a:rPr>
              <a:t>个自变量之和</a:t>
            </a:r>
            <a:r>
              <a:rPr lang="en-US" altLang="zh-CN" sz="2400" b="1" dirty="0" smtClean="0">
                <a:ea typeface="楷体_GB2312" pitchFamily="49" charset="-122"/>
              </a:rPr>
              <a:t>n/5+3n/4=19n/20=</a:t>
            </a:r>
            <a:r>
              <a:rPr lang="en-US" altLang="en-US" sz="2400" b="1" dirty="0" err="1" smtClean="0">
                <a:ea typeface="楷体_GB2312" pitchFamily="49" charset="-122"/>
              </a:rPr>
              <a:t>ε</a:t>
            </a:r>
            <a:r>
              <a:rPr lang="en-US" altLang="zh-CN" sz="2400" b="1" dirty="0" err="1" smtClean="0">
                <a:ea typeface="楷体_GB2312" pitchFamily="49" charset="-122"/>
              </a:rPr>
              <a:t>n</a:t>
            </a:r>
            <a:r>
              <a:rPr lang="zh-CN" altLang="en-US" sz="2400" b="1" dirty="0" smtClean="0"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ea typeface="楷体_GB2312" pitchFamily="49" charset="-122"/>
              </a:rPr>
              <a:t>0&lt;</a:t>
            </a:r>
            <a:r>
              <a:rPr lang="en-US" altLang="en-US" sz="2400" b="1" dirty="0" smtClean="0">
                <a:ea typeface="楷体_GB2312" pitchFamily="49" charset="-122"/>
              </a:rPr>
              <a:t>ε</a:t>
            </a:r>
            <a:r>
              <a:rPr lang="en-US" altLang="zh-CN" sz="2400" b="1" dirty="0" smtClean="0">
                <a:ea typeface="楷体_GB2312" pitchFamily="49" charset="-122"/>
              </a:rPr>
              <a:t>&lt;1</a:t>
            </a:r>
            <a:r>
              <a:rPr lang="zh-CN" altLang="en-US" sz="2400" b="1" dirty="0" smtClean="0">
                <a:ea typeface="楷体_GB2312" pitchFamily="49" charset="-122"/>
              </a:rPr>
              <a:t>。这是使</a:t>
            </a:r>
            <a:r>
              <a:rPr lang="en-US" altLang="zh-CN" sz="2400" b="1" dirty="0" smtClean="0">
                <a:ea typeface="楷体_GB2312" pitchFamily="49" charset="-122"/>
              </a:rPr>
              <a:t>T(n)=O(n)</a:t>
            </a:r>
            <a:r>
              <a:rPr lang="zh-CN" altLang="en-US" sz="2400" b="1" dirty="0" smtClean="0">
                <a:ea typeface="楷体_GB2312" pitchFamily="49" charset="-122"/>
              </a:rPr>
              <a:t>的关键之处。当然，除了</a:t>
            </a:r>
            <a:r>
              <a:rPr lang="en-US" altLang="zh-CN" sz="2400" b="1" dirty="0" smtClean="0">
                <a:ea typeface="楷体_GB2312" pitchFamily="49" charset="-122"/>
              </a:rPr>
              <a:t>5</a:t>
            </a:r>
            <a:r>
              <a:rPr lang="zh-CN" altLang="en-US" sz="2400" b="1" dirty="0" smtClean="0">
                <a:ea typeface="楷体_GB2312" pitchFamily="49" charset="-122"/>
              </a:rPr>
              <a:t>和</a:t>
            </a:r>
            <a:r>
              <a:rPr lang="en-US" altLang="zh-CN" sz="2400" b="1" dirty="0" smtClean="0">
                <a:ea typeface="楷体_GB2312" pitchFamily="49" charset="-122"/>
              </a:rPr>
              <a:t>75</a:t>
            </a:r>
            <a:r>
              <a:rPr lang="zh-CN" altLang="en-US" sz="2400" b="1" dirty="0" smtClean="0">
                <a:ea typeface="楷体_GB2312" pitchFamily="49" charset="-122"/>
              </a:rPr>
              <a:t>之外，还有其他选择。</a:t>
            </a:r>
            <a:endParaRPr lang="zh-CN" altLang="en-US" sz="2400" b="1" dirty="0" smtClean="0">
              <a:ea typeface="楷体_GB2312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24472" y="172244"/>
            <a:ext cx="3923928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26696"/>
            <a:ext cx="8229600" cy="70675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线性时间选择</a:t>
            </a:r>
            <a:endParaRPr kumimoji="1" lang="en-US" altLang="zh-CN" sz="4000" b="1" kern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9144000" cy="1752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zh-CN" altLang="en-US" sz="2800" b="1" smtClean="0"/>
              <a:t>算法：</a:t>
            </a:r>
            <a:endParaRPr lang="zh-CN" altLang="en-US" sz="2800" b="1" smtClean="0"/>
          </a:p>
          <a:p>
            <a:pPr marL="914400" lvl="1" indent="-457200">
              <a:lnSpc>
                <a:spcPct val="120000"/>
              </a:lnSpc>
            </a:pPr>
            <a:r>
              <a:rPr lang="zh-CN" altLang="en-US" sz="2400" b="1" smtClean="0"/>
              <a:t>元素的个数大于阈值（可取为</a:t>
            </a:r>
            <a:r>
              <a:rPr lang="en-US" altLang="zh-CN" sz="2400" b="1" smtClean="0"/>
              <a:t>6</a:t>
            </a:r>
            <a:r>
              <a:rPr lang="zh-CN" altLang="en-US" sz="2400" b="1" smtClean="0"/>
              <a:t>）时往下，否则直接计算；</a:t>
            </a:r>
            <a:endParaRPr lang="zh-CN" altLang="en-US" sz="2400" b="1" smtClean="0"/>
          </a:p>
          <a:p>
            <a:pPr marL="914400" lvl="1" indent="-457200">
              <a:lnSpc>
                <a:spcPct val="120000"/>
              </a:lnSpc>
            </a:pPr>
            <a:r>
              <a:rPr lang="zh-CN" altLang="en-US" sz="2400" b="1" smtClean="0"/>
              <a:t>把元素按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个一组，分为      组；</a:t>
            </a:r>
            <a:endParaRPr lang="zh-CN" altLang="en-US" sz="2400" b="1" smtClean="0"/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62438" y="2667000"/>
          <a:ext cx="4127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公式" r:id="rId1" imgW="279400" imgH="431800" progId="Equation.3">
                  <p:embed/>
                </p:oleObj>
              </mc:Choice>
              <mc:Fallback>
                <p:oleObj name="公式" r:id="rId1" imgW="279400" imgH="431800" progId="Equation.3">
                  <p:embed/>
                  <p:pic>
                    <p:nvPicPr>
                      <p:cNvPr id="0" name="图片 86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2667000"/>
                        <a:ext cx="4127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b="1"/>
              <a:t>若不是</a:t>
            </a:r>
            <a:r>
              <a:rPr lang="en-US" altLang="zh-CN" sz="2400" b="1"/>
              <a:t>5</a:t>
            </a:r>
            <a:r>
              <a:rPr lang="zh-CN" altLang="en-US" sz="2400" b="1"/>
              <a:t>的倍数，剩下元素不做处理，不影响算法性能；</a:t>
            </a:r>
            <a:endParaRPr lang="zh-CN" altLang="en-US" sz="2400" b="1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b="1"/>
              <a:t>将每组排序，其第</a:t>
            </a:r>
            <a:r>
              <a:rPr lang="en-US" altLang="zh-CN" sz="2400" b="1"/>
              <a:t>3</a:t>
            </a:r>
            <a:r>
              <a:rPr lang="zh-CN" altLang="en-US" sz="2400" b="1"/>
              <a:t>个元素恰好是中值；</a:t>
            </a:r>
            <a:endParaRPr lang="zh-CN" altLang="en-US" sz="2400" b="1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b="1"/>
              <a:t>递归地计算这些中值，把这些中值的中值用</a:t>
            </a:r>
            <a:r>
              <a:rPr lang="en-US" altLang="zh-CN" sz="2400" b="1"/>
              <a:t>m</a:t>
            </a:r>
            <a:r>
              <a:rPr lang="zh-CN" altLang="en-US" sz="2400" b="1"/>
              <a:t>表示；</a:t>
            </a:r>
            <a:endParaRPr lang="zh-CN" altLang="en-US" sz="2400" b="1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b="1"/>
              <a:t>把数组元素分为三组：</a:t>
            </a:r>
            <a:r>
              <a:rPr lang="en-US" altLang="zh-CN" sz="2400" b="1"/>
              <a:t>A1</a:t>
            </a:r>
            <a:r>
              <a:rPr lang="zh-CN" altLang="en-US" sz="2400" b="1"/>
              <a:t>、</a:t>
            </a:r>
            <a:r>
              <a:rPr lang="en-US" altLang="zh-CN" sz="2400" b="1"/>
              <a:t>A2</a:t>
            </a:r>
            <a:r>
              <a:rPr lang="zh-CN" altLang="en-US" sz="2400" b="1"/>
              <a:t>和</a:t>
            </a:r>
            <a:r>
              <a:rPr lang="en-US" altLang="zh-CN" sz="2400" b="1"/>
              <a:t>A3</a:t>
            </a:r>
            <a:r>
              <a:rPr lang="zh-CN" altLang="en-US" sz="2400" b="1"/>
              <a:t>，它们分别是包含小于、等于和大于</a:t>
            </a:r>
            <a:r>
              <a:rPr lang="en-US" altLang="zh-CN" sz="2400" b="1"/>
              <a:t>m</a:t>
            </a:r>
            <a:r>
              <a:rPr lang="zh-CN" altLang="en-US" sz="2400" b="1"/>
              <a:t>的元素；</a:t>
            </a:r>
            <a:endParaRPr lang="zh-CN" altLang="en-US" sz="2400" b="1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b="1"/>
              <a:t>确定第</a:t>
            </a:r>
            <a:r>
              <a:rPr lang="en-US" altLang="zh-CN" sz="2400" b="1"/>
              <a:t>k</a:t>
            </a:r>
            <a:r>
              <a:rPr lang="zh-CN" altLang="en-US" sz="2400" b="1"/>
              <a:t>小元素的出现则返回，或在</a:t>
            </a:r>
            <a:r>
              <a:rPr lang="en-US" altLang="zh-CN" sz="2400" b="1"/>
              <a:t>A1</a:t>
            </a:r>
            <a:r>
              <a:rPr lang="zh-CN" altLang="en-US" sz="2400" b="1"/>
              <a:t>和</a:t>
            </a:r>
            <a:r>
              <a:rPr lang="en-US" altLang="zh-CN" sz="2400" b="1"/>
              <a:t>A3</a:t>
            </a:r>
            <a:r>
              <a:rPr lang="zh-CN" altLang="en-US" sz="2400" b="1"/>
              <a:t>中递归调用。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2" build="p"/>
      <p:bldP spid="6150" grpId="0" bldLvl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64" name="Group 4"/>
          <p:cNvGrpSpPr/>
          <p:nvPr/>
        </p:nvGrpSpPr>
        <p:grpSpPr bwMode="auto">
          <a:xfrm>
            <a:off x="4337050" y="1341438"/>
            <a:ext cx="4556125" cy="4535487"/>
            <a:chOff x="2732" y="935"/>
            <a:chExt cx="2190" cy="2480"/>
          </a:xfrm>
        </p:grpSpPr>
        <p:sp>
          <p:nvSpPr>
            <p:cNvPr id="245765" name="Line 5"/>
            <p:cNvSpPr>
              <a:spLocks noChangeShapeType="1"/>
            </p:cNvSpPr>
            <p:nvPr/>
          </p:nvSpPr>
          <p:spPr bwMode="auto">
            <a:xfrm flipH="1">
              <a:off x="3502" y="1430"/>
              <a:ext cx="425" cy="3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766" name="Oval 6"/>
            <p:cNvSpPr>
              <a:spLocks noChangeArrowheads="1"/>
            </p:cNvSpPr>
            <p:nvPr/>
          </p:nvSpPr>
          <p:spPr bwMode="auto">
            <a:xfrm>
              <a:off x="2732" y="1738"/>
              <a:ext cx="1368" cy="57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>
                <a:lnSpc>
                  <a:spcPct val="96000"/>
                </a:lnSpc>
              </a:pPr>
              <a:r>
                <a:rPr lang="zh-CN" altLang="en-US" sz="2800" b="1">
                  <a:latin typeface="Times New Roman" panose="02020603050405020304" pitchFamily="18" charset="0"/>
                </a:rPr>
                <a:t>子问题</a:t>
              </a:r>
              <a:endParaRPr lang="zh-CN" altLang="en-US" sz="2800" b="1">
                <a:latin typeface="Times New Roman" panose="02020603050405020304" pitchFamily="18" charset="0"/>
              </a:endParaRP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sz="2800" b="1">
                  <a:latin typeface="Times New Roman" panose="02020603050405020304" pitchFamily="18" charset="0"/>
                </a:rPr>
                <a:t>的规模是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/2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5767" name="Line 7"/>
            <p:cNvSpPr>
              <a:spLocks noChangeShapeType="1"/>
            </p:cNvSpPr>
            <p:nvPr/>
          </p:nvSpPr>
          <p:spPr bwMode="auto">
            <a:xfrm flipH="1">
              <a:off x="3407" y="2877"/>
              <a:ext cx="0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768" name="Text Box 8"/>
            <p:cNvSpPr txBox="1">
              <a:spLocks noChangeArrowheads="1"/>
            </p:cNvSpPr>
            <p:nvPr/>
          </p:nvSpPr>
          <p:spPr bwMode="auto">
            <a:xfrm>
              <a:off x="2812" y="2640"/>
              <a:ext cx="1203" cy="23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36000" tIns="0" rIns="36000" bIns="10800"/>
            <a:lstStyle/>
            <a:p>
              <a:pPr algn="ctr"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子问题的解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5769" name="Text Box 9"/>
            <p:cNvSpPr txBox="1">
              <a:spLocks noChangeArrowheads="1"/>
            </p:cNvSpPr>
            <p:nvPr/>
          </p:nvSpPr>
          <p:spPr bwMode="auto">
            <a:xfrm>
              <a:off x="2812" y="3183"/>
              <a:ext cx="1203" cy="23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36000" tIns="0" rIns="36000" bIns="10800"/>
            <a:lstStyle/>
            <a:p>
              <a:pPr algn="ctr"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原问题的解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5770" name="Oval 10"/>
            <p:cNvSpPr>
              <a:spLocks noChangeArrowheads="1"/>
            </p:cNvSpPr>
            <p:nvPr/>
          </p:nvSpPr>
          <p:spPr bwMode="auto">
            <a:xfrm>
              <a:off x="3702" y="935"/>
              <a:ext cx="1220" cy="55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>
                <a:lnSpc>
                  <a:spcPct val="96000"/>
                </a:lnSpc>
              </a:pPr>
              <a:r>
                <a:rPr lang="zh-CN" altLang="en-US" sz="2800" b="1">
                  <a:latin typeface="Times New Roman" panose="02020603050405020304" pitchFamily="18" charset="0"/>
                </a:rPr>
                <a:t>原问题</a:t>
              </a:r>
              <a:endParaRPr lang="zh-CN" altLang="en-US" sz="2800" b="1">
                <a:latin typeface="Times New Roman" panose="02020603050405020304" pitchFamily="18" charset="0"/>
              </a:endParaRP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sz="2800" b="1">
                  <a:latin typeface="Times New Roman" panose="02020603050405020304" pitchFamily="18" charset="0"/>
                </a:rPr>
                <a:t>的规模是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5771" name="Line 11"/>
            <p:cNvSpPr>
              <a:spLocks noChangeShapeType="1"/>
            </p:cNvSpPr>
            <p:nvPr/>
          </p:nvSpPr>
          <p:spPr bwMode="auto">
            <a:xfrm flipH="1">
              <a:off x="3416" y="2309"/>
              <a:ext cx="0" cy="3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772" name="Line 12"/>
            <p:cNvSpPr>
              <a:spLocks noChangeShapeType="1"/>
            </p:cNvSpPr>
            <p:nvPr/>
          </p:nvSpPr>
          <p:spPr bwMode="auto">
            <a:xfrm>
              <a:off x="4344" y="937"/>
              <a:ext cx="0" cy="5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484505" y="1268730"/>
            <a:ext cx="3295650" cy="31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>
                <a:latin typeface="宋体" panose="02010600030101010101" pitchFamily="2" charset="-122"/>
              </a:rPr>
              <a:t>（</a:t>
            </a:r>
            <a:r>
              <a:rPr kumimoji="1" lang="en-US" altLang="zh-CN" sz="2800" b="1">
                <a:latin typeface="宋体" panose="02010600030101010101" pitchFamily="2" charset="-122"/>
              </a:rPr>
              <a:t>1</a:t>
            </a:r>
            <a:r>
              <a:rPr kumimoji="1" lang="zh-CN" altLang="en-US" sz="2800" b="1">
                <a:latin typeface="宋体" panose="02010600030101010101" pitchFamily="2" charset="-122"/>
              </a:rPr>
              <a:t>）原问题的解只存在于其中一个较小规模的子问题中</a:t>
            </a:r>
            <a:r>
              <a:rPr kumimoji="1" lang="en-US" altLang="zh-CN" sz="2800" b="1">
                <a:latin typeface="宋体" panose="02010600030101010101" pitchFamily="2" charset="-122"/>
              </a:rPr>
              <a:t>;</a:t>
            </a:r>
            <a:endParaRPr kumimoji="1" lang="en-US" altLang="zh-CN" sz="2800" b="1">
              <a:latin typeface="宋体" panose="02010600030101010101" pitchFamily="2" charset="-122"/>
            </a:endParaRPr>
          </a:p>
          <a:p>
            <a:r>
              <a:rPr kumimoji="1" lang="zh-CN" altLang="en-US" sz="2800" b="1">
                <a:latin typeface="宋体" panose="02010600030101010101" pitchFamily="2" charset="-122"/>
              </a:rPr>
              <a:t>（</a:t>
            </a:r>
            <a:r>
              <a:rPr kumimoji="1" lang="en-US" altLang="zh-CN" sz="2800" b="1">
                <a:latin typeface="宋体" panose="02010600030101010101" pitchFamily="2" charset="-122"/>
              </a:rPr>
              <a:t>2</a:t>
            </a:r>
            <a:r>
              <a:rPr kumimoji="1" lang="zh-CN" altLang="en-US" sz="2800" b="1">
                <a:latin typeface="宋体" panose="02010600030101010101" pitchFamily="2" charset="-122"/>
              </a:rPr>
              <a:t>）原问题的解与其中一个较小规模的解之间存在某种对应关系。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447800" y="238125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 减治法的设计思想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" y="1139190"/>
            <a:ext cx="8928735" cy="54641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b="1" dirty="0">
                <a:solidFill>
                  <a:srgbClr val="3907F1"/>
                </a:solidFill>
              </a:rPr>
              <a:t>例：设数组</a:t>
            </a:r>
            <a:r>
              <a:rPr lang="en-US" altLang="zh-CN" sz="2400" b="1" dirty="0">
                <a:solidFill>
                  <a:srgbClr val="3907F1"/>
                </a:solidFill>
              </a:rPr>
              <a:t>A</a:t>
            </a:r>
            <a:r>
              <a:rPr lang="zh-CN" altLang="en-US" sz="2400" b="1" dirty="0">
                <a:solidFill>
                  <a:srgbClr val="3907F1"/>
                </a:solidFill>
              </a:rPr>
              <a:t>有</a:t>
            </a:r>
            <a:r>
              <a:rPr lang="en-US" altLang="zh-CN" sz="2400" b="1" dirty="0">
                <a:solidFill>
                  <a:srgbClr val="3907F1"/>
                </a:solidFill>
              </a:rPr>
              <a:t>28</a:t>
            </a:r>
            <a:r>
              <a:rPr lang="zh-CN" altLang="en-US" sz="2400" b="1" dirty="0">
                <a:solidFill>
                  <a:srgbClr val="3907F1"/>
                </a:solidFill>
              </a:rPr>
              <a:t>个元素如下</a:t>
            </a:r>
            <a:r>
              <a:rPr lang="en-US" altLang="zh-CN" sz="2400" b="1" dirty="0">
                <a:solidFill>
                  <a:srgbClr val="3907F1"/>
                </a:solidFill>
              </a:rPr>
              <a:t>A[1…28]={8,33,17,51,57,49,35,11,25,37,14,3,2,13,52,12,6,29,32,54,5,16,22,23,7,61,36,9}</a:t>
            </a:r>
            <a:r>
              <a:rPr lang="zh-CN" altLang="en-US" sz="2400" b="1" dirty="0">
                <a:solidFill>
                  <a:srgbClr val="3907F1"/>
                </a:solidFill>
              </a:rPr>
              <a:t>，求</a:t>
            </a:r>
            <a:r>
              <a:rPr lang="en-US" altLang="zh-CN" sz="2400" b="1" dirty="0">
                <a:solidFill>
                  <a:srgbClr val="3907F1"/>
                </a:solidFill>
              </a:rPr>
              <a:t>A</a:t>
            </a:r>
            <a:r>
              <a:rPr lang="zh-CN" altLang="en-US" sz="2400" b="1" dirty="0">
                <a:solidFill>
                  <a:srgbClr val="3907F1"/>
                </a:solidFill>
              </a:rPr>
              <a:t>的中位数元素，即第</a:t>
            </a:r>
            <a:r>
              <a:rPr lang="en-US" altLang="zh-CN" sz="2400" b="1" dirty="0">
                <a:solidFill>
                  <a:srgbClr val="3907F1"/>
                </a:solidFill>
              </a:rPr>
              <a:t>14</a:t>
            </a:r>
            <a:r>
              <a:rPr lang="zh-CN" altLang="en-US" sz="2400" b="1" dirty="0">
                <a:solidFill>
                  <a:srgbClr val="3907F1"/>
                </a:solidFill>
              </a:rPr>
              <a:t>小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元素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(</a:t>
            </a:r>
            <a:r>
              <a:rPr lang="en-US" altLang="zh-CN" sz="2400" b="1" dirty="0">
                <a:solidFill>
                  <a:srgbClr val="3907F1"/>
                </a:solidFill>
              </a:rPr>
              <a:t>k=14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)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。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5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个分为一组，阈值为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6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。</a:t>
            </a:r>
            <a:endParaRPr lang="en-US" altLang="zh-CN" sz="2400" b="1" dirty="0">
              <a:solidFill>
                <a:srgbClr val="3907F1"/>
              </a:solidFill>
            </a:endParaRPr>
          </a:p>
          <a:p>
            <a:pPr marL="0" indent="0">
              <a:buFontTx/>
              <a:buAutoNum type="arabicParenBoth"/>
            </a:pPr>
            <a:r>
              <a:rPr lang="en-US" altLang="en-US" sz="2400" b="1" dirty="0"/>
              <a:t>∵</a:t>
            </a:r>
            <a:r>
              <a:rPr lang="en-US" altLang="zh-CN" sz="2400" b="1" dirty="0"/>
              <a:t>28&gt;6</a:t>
            </a:r>
            <a:r>
              <a:rPr lang="zh-CN" altLang="en-US" sz="2400" b="1" dirty="0"/>
              <a:t>，∴不能直接找，进入</a:t>
            </a:r>
            <a:r>
              <a:rPr lang="en-US" altLang="zh-CN" sz="2400" b="1" dirty="0"/>
              <a:t>(2)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marL="0" indent="0">
              <a:buFontTx/>
              <a:buNone/>
            </a:pPr>
            <a:r>
              <a:rPr lang="en-US" altLang="zh-CN" sz="2400" b="1" dirty="0"/>
              <a:t>(2)</a:t>
            </a:r>
            <a:r>
              <a:rPr lang="zh-CN" altLang="en-US" sz="2400" b="1" dirty="0"/>
              <a:t>按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个一组分组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  <a:p>
            <a:pPr marL="0" indent="0">
              <a:buFontTx/>
              <a:buNone/>
            </a:pPr>
            <a:r>
              <a:rPr lang="en-US" altLang="zh-CN" sz="2400" b="1" dirty="0"/>
              <a:t>(8,33,17,51,57);(49,35,11,25,37);(14,3,2,13,52);(12,6,29,32,54);(5,16,22,23,7)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0">
              <a:buFontTx/>
              <a:buNone/>
            </a:pPr>
            <a:r>
              <a:rPr lang="en-US" altLang="zh-CN" sz="2400" b="1" dirty="0"/>
              <a:t>(3)</a:t>
            </a:r>
            <a:r>
              <a:rPr lang="zh-CN" altLang="en-US" sz="2400" b="1" dirty="0"/>
              <a:t>每组按升序排序：</a:t>
            </a:r>
            <a:endParaRPr lang="zh-CN" altLang="en-US" sz="2400" b="1" dirty="0"/>
          </a:p>
          <a:p>
            <a:pPr marL="0" indent="0">
              <a:buFontTx/>
              <a:buNone/>
            </a:pPr>
            <a:r>
              <a:rPr lang="en-US" altLang="zh-CN" sz="2400" b="1" dirty="0"/>
              <a:t>(8,17,</a:t>
            </a:r>
            <a:r>
              <a:rPr lang="en-US" altLang="zh-CN" sz="2400" b="1" dirty="0">
                <a:solidFill>
                  <a:srgbClr val="3907F1"/>
                </a:solidFill>
              </a:rPr>
              <a:t>33</a:t>
            </a:r>
            <a:r>
              <a:rPr lang="en-US" altLang="zh-CN" sz="2400" b="1" dirty="0"/>
              <a:t>,51,57);(11,25,</a:t>
            </a:r>
            <a:r>
              <a:rPr lang="en-US" altLang="zh-CN" sz="2400" b="1" dirty="0">
                <a:solidFill>
                  <a:srgbClr val="3907F1"/>
                </a:solidFill>
              </a:rPr>
              <a:t>35</a:t>
            </a:r>
            <a:r>
              <a:rPr lang="en-US" altLang="zh-CN" sz="2400" b="1" dirty="0"/>
              <a:t>,37,49);(2,3,</a:t>
            </a:r>
            <a:r>
              <a:rPr lang="en-US" altLang="zh-CN" sz="2400" b="1" dirty="0">
                <a:solidFill>
                  <a:srgbClr val="3907F1"/>
                </a:solidFill>
              </a:rPr>
              <a:t>13</a:t>
            </a:r>
            <a:r>
              <a:rPr lang="en-US" altLang="zh-CN" sz="2400" b="1" dirty="0"/>
              <a:t>,14,52);(6,12,</a:t>
            </a:r>
            <a:r>
              <a:rPr lang="en-US" altLang="zh-CN" sz="2400" b="1" dirty="0">
                <a:solidFill>
                  <a:srgbClr val="3907F1"/>
                </a:solidFill>
              </a:rPr>
              <a:t>29</a:t>
            </a:r>
            <a:r>
              <a:rPr lang="en-US" altLang="zh-CN" sz="2400" b="1" dirty="0"/>
              <a:t>,32,54);(5,7,</a:t>
            </a:r>
            <a:r>
              <a:rPr lang="en-US" altLang="zh-CN" sz="2400" b="1" dirty="0">
                <a:solidFill>
                  <a:srgbClr val="3907F1"/>
                </a:solidFill>
              </a:rPr>
              <a:t>16</a:t>
            </a:r>
            <a:r>
              <a:rPr lang="en-US" altLang="zh-CN" sz="2400" b="1" dirty="0"/>
              <a:t>,22,23)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>
              <a:buFontTx/>
              <a:buNone/>
            </a:pPr>
            <a:r>
              <a:rPr lang="en-US" altLang="zh-CN" sz="2400" b="1" dirty="0"/>
              <a:t>(4)</a:t>
            </a:r>
            <a:r>
              <a:rPr lang="zh-CN" altLang="en-US" sz="2400" b="1" dirty="0"/>
              <a:t>中值的集合</a:t>
            </a:r>
            <a:r>
              <a:rPr lang="en-US" altLang="zh-CN" sz="2400" b="1" dirty="0"/>
              <a:t>M={</a:t>
            </a:r>
            <a:r>
              <a:rPr lang="en-US" altLang="zh-CN" sz="2400" b="1" dirty="0">
                <a:solidFill>
                  <a:srgbClr val="3907F1"/>
                </a:solidFill>
              </a:rPr>
              <a:t>33,35,13,29,16</a:t>
            </a:r>
            <a:r>
              <a:rPr lang="en-US" altLang="zh-CN" sz="2400" b="1" dirty="0"/>
              <a:t>}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>
              <a:buFontTx/>
              <a:buNone/>
            </a:pPr>
            <a:r>
              <a:rPr lang="en-US" altLang="zh-CN" sz="2400" b="1" dirty="0"/>
              <a:t>(5)</a:t>
            </a:r>
            <a:r>
              <a:rPr lang="zh-CN" altLang="en-US" sz="2400" b="1" dirty="0"/>
              <a:t>递归找到中值的中值</a:t>
            </a:r>
            <a:r>
              <a:rPr lang="en-US" altLang="zh-CN" sz="2400" b="1" dirty="0"/>
              <a:t>m=29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609600" indent="-609600">
              <a:buFontTx/>
              <a:buNone/>
            </a:pP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26852"/>
            <a:ext cx="8229600" cy="70675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线性时间选择</a:t>
            </a:r>
            <a:endParaRPr kumimoji="1" lang="en-US" altLang="zh-CN" sz="4000" b="1" kern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1146175"/>
            <a:ext cx="8785225" cy="511048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 dirty="0" smtClean="0"/>
              <a:t>(6)</a:t>
            </a:r>
            <a:r>
              <a:rPr lang="zh-CN" altLang="en-US" sz="2400" b="1" dirty="0" smtClean="0"/>
              <a:t>把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分为三组：</a:t>
            </a:r>
            <a:endParaRPr lang="zh-CN" altLang="en-US" sz="2400" b="1" dirty="0" smtClean="0"/>
          </a:p>
          <a:p>
            <a:pPr marL="0" indent="0">
              <a:buFontTx/>
              <a:buNone/>
            </a:pPr>
            <a:r>
              <a:rPr lang="en-US" altLang="zh-CN" sz="2400" b="1" dirty="0" smtClean="0"/>
              <a:t>A1= {8,17,11,25,14,3,2,13,12,6,5,16,22,23,7,</a:t>
            </a:r>
            <a:r>
              <a:rPr lang="en-US" altLang="zh-CN" sz="2400" b="1" dirty="0" smtClean="0">
                <a:solidFill>
                  <a:srgbClr val="CC0099"/>
                </a:solidFill>
              </a:rPr>
              <a:t>9</a:t>
            </a:r>
            <a:r>
              <a:rPr lang="en-US" altLang="zh-CN" sz="2400" b="1" dirty="0" smtClean="0"/>
              <a:t>};</a:t>
            </a:r>
            <a:endParaRPr lang="en-US" altLang="zh-CN" sz="2400" b="1" dirty="0" smtClean="0"/>
          </a:p>
          <a:p>
            <a:pPr marL="0" indent="0">
              <a:buFontTx/>
              <a:buNone/>
            </a:pPr>
            <a:r>
              <a:rPr lang="en-US" altLang="zh-CN" sz="2400" b="1" dirty="0" smtClean="0"/>
              <a:t>A2={29};</a:t>
            </a:r>
            <a:endParaRPr lang="en-US" altLang="zh-CN" sz="2400" b="1" dirty="0" smtClean="0"/>
          </a:p>
          <a:p>
            <a:pPr marL="0" indent="0">
              <a:buFontTx/>
              <a:buNone/>
            </a:pPr>
            <a:r>
              <a:rPr lang="en-US" altLang="zh-CN" sz="2400" b="1" dirty="0" smtClean="0"/>
              <a:t>A3={33,51,57,49,35,37,52,32,54,</a:t>
            </a:r>
            <a:r>
              <a:rPr lang="en-US" altLang="zh-CN" sz="2400" b="1" dirty="0" smtClean="0">
                <a:solidFill>
                  <a:srgbClr val="CC0099"/>
                </a:solidFill>
              </a:rPr>
              <a:t>61,36</a:t>
            </a:r>
            <a:r>
              <a:rPr lang="en-US" altLang="zh-CN" sz="2400" b="1" dirty="0" smtClean="0"/>
              <a:t>}</a:t>
            </a:r>
            <a:r>
              <a:rPr lang="zh-CN" altLang="en-US" sz="2400" b="1" dirty="0" smtClean="0"/>
              <a:t>。</a:t>
            </a:r>
            <a:endParaRPr lang="zh-CN" altLang="en-US" sz="2400" b="1" dirty="0" smtClean="0"/>
          </a:p>
          <a:p>
            <a:pPr marL="0" indent="0">
              <a:buFontTx/>
              <a:buNone/>
            </a:pPr>
            <a:r>
              <a:rPr lang="zh-CN" altLang="en-US" sz="2400" b="1" dirty="0" smtClean="0"/>
              <a:t>因为</a:t>
            </a:r>
            <a:r>
              <a:rPr lang="en-US" altLang="zh-CN" sz="2400" b="1" dirty="0" smtClean="0"/>
              <a:t>k=14&lt;|A1|=16</a:t>
            </a:r>
            <a:r>
              <a:rPr lang="zh-CN" altLang="en-US" sz="2400" b="1" dirty="0" smtClean="0"/>
              <a:t>，丢掉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A3</a:t>
            </a:r>
            <a:r>
              <a:rPr lang="zh-CN" altLang="en-US" sz="2400" b="1" dirty="0" smtClean="0"/>
              <a:t>，而第</a:t>
            </a:r>
            <a:r>
              <a:rPr lang="en-US" altLang="zh-CN" sz="2400" b="1" dirty="0" smtClean="0"/>
              <a:t>14</a:t>
            </a:r>
            <a:r>
              <a:rPr lang="zh-CN" altLang="en-US" sz="2400" b="1" dirty="0" smtClean="0"/>
              <a:t>小元素必然在</a:t>
            </a:r>
            <a:r>
              <a:rPr lang="en-US" altLang="zh-CN" sz="2400" b="1" dirty="0" smtClean="0"/>
              <a:t>A1</a:t>
            </a:r>
            <a:r>
              <a:rPr lang="zh-CN" altLang="en-US" sz="2400" b="1" dirty="0" smtClean="0"/>
              <a:t>中。</a:t>
            </a:r>
            <a:endParaRPr lang="zh-CN" altLang="en-US" sz="2400" b="1" dirty="0" smtClean="0"/>
          </a:p>
          <a:p>
            <a:pPr marL="0" indent="0">
              <a:buFontTx/>
              <a:buNone/>
            </a:pPr>
            <a:r>
              <a:rPr lang="en-US" altLang="zh-CN" sz="2400" b="1" dirty="0" smtClean="0"/>
              <a:t>(7)</a:t>
            </a:r>
            <a:r>
              <a:rPr lang="zh-CN" altLang="en-US" sz="2400" b="1" dirty="0" smtClean="0"/>
              <a:t>对集合</a:t>
            </a:r>
            <a:r>
              <a:rPr lang="en-US" altLang="zh-CN" sz="2400" b="1" dirty="0" smtClean="0"/>
              <a:t>A=A1</a:t>
            </a:r>
            <a:r>
              <a:rPr lang="zh-CN" altLang="en-US" sz="2000" b="1" dirty="0" smtClean="0"/>
              <a:t>重复上述过程。</a:t>
            </a:r>
            <a:endParaRPr lang="zh-CN" altLang="en-US" sz="2000" b="1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(8)</a:t>
            </a:r>
            <a:r>
              <a:rPr lang="zh-CN" altLang="en-US" sz="2400" b="1" dirty="0"/>
              <a:t>对集合</a:t>
            </a:r>
            <a:r>
              <a:rPr lang="en-US" altLang="zh-CN" sz="2400" b="1" dirty="0"/>
              <a:t>A=A1</a:t>
            </a:r>
            <a:r>
              <a:rPr lang="zh-CN" altLang="en-US" sz="2400" b="1" dirty="0"/>
              <a:t>按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个一组分组：</a:t>
            </a:r>
            <a:endParaRPr lang="zh-CN" altLang="en-US" sz="2400" b="1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(8,17,11,25,14);(3,2,13,12,6);(5,16,22,23,7)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(9)</a:t>
            </a:r>
            <a:r>
              <a:rPr lang="zh-CN" altLang="en-US" sz="2400" b="1" dirty="0"/>
              <a:t>每组排序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8,11,</a:t>
            </a:r>
            <a:r>
              <a:rPr lang="en-US" altLang="zh-CN" sz="2400" b="1" dirty="0">
                <a:solidFill>
                  <a:srgbClr val="3907F1"/>
                </a:solidFill>
              </a:rPr>
              <a:t>14</a:t>
            </a:r>
            <a:r>
              <a:rPr lang="en-US" altLang="zh-CN" sz="2400" b="1" dirty="0"/>
              <a:t>,17,25);(2,3,</a:t>
            </a:r>
            <a:r>
              <a:rPr lang="en-US" altLang="zh-CN" sz="2400" b="1" dirty="0">
                <a:solidFill>
                  <a:srgbClr val="3907F1"/>
                </a:solidFill>
              </a:rPr>
              <a:t>6</a:t>
            </a:r>
            <a:r>
              <a:rPr lang="en-US" altLang="zh-CN" sz="2400" b="1" dirty="0"/>
              <a:t>,12,13);(5,7,</a:t>
            </a:r>
            <a:r>
              <a:rPr lang="en-US" altLang="zh-CN" sz="2400" b="1" dirty="0">
                <a:solidFill>
                  <a:srgbClr val="3907F1"/>
                </a:solidFill>
              </a:rPr>
              <a:t>16</a:t>
            </a:r>
            <a:r>
              <a:rPr lang="en-US" altLang="zh-CN" sz="2400" b="1" dirty="0"/>
              <a:t>,22,23)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(10)</a:t>
            </a:r>
            <a:r>
              <a:rPr lang="zh-CN" altLang="en-US" sz="2400" b="1" dirty="0"/>
              <a:t>找到新的中值集合</a:t>
            </a:r>
            <a:r>
              <a:rPr lang="en-US" altLang="zh-CN" sz="2400" b="1" dirty="0"/>
              <a:t>M={14,6,16}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(11)</a:t>
            </a:r>
            <a:r>
              <a:rPr lang="zh-CN" altLang="en-US" sz="2400" b="1" dirty="0"/>
              <a:t>中值的中值</a:t>
            </a:r>
            <a:r>
              <a:rPr lang="en-US" altLang="zh-CN" sz="2400" b="1" dirty="0"/>
              <a:t>m=14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>
              <a:buFontTx/>
              <a:buNone/>
            </a:pPr>
            <a:endParaRPr lang="zh-CN" altLang="en-US" sz="2400" b="1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51287"/>
            <a:ext cx="82296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568952" cy="4968552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(12)</a:t>
            </a:r>
            <a:r>
              <a:rPr lang="zh-CN" altLang="en-US" sz="2400" b="1" dirty="0"/>
              <a:t>把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分为三组：</a:t>
            </a:r>
            <a:r>
              <a:rPr lang="en-US" altLang="zh-CN" sz="2400" b="1" dirty="0"/>
              <a:t>A1={8,11,3,2,13,12,6,5,7,</a:t>
            </a:r>
            <a:r>
              <a:rPr lang="en-US" altLang="zh-CN" sz="2400" b="1" dirty="0">
                <a:solidFill>
                  <a:srgbClr val="FF0066"/>
                </a:solidFill>
              </a:rPr>
              <a:t>9</a:t>
            </a:r>
            <a:r>
              <a:rPr lang="en-US" altLang="zh-CN" sz="2400" b="1" dirty="0"/>
              <a:t>};</a:t>
            </a:r>
            <a:endParaRPr lang="en-US" altLang="zh-CN" sz="2400" b="1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A2={14};A3={17,25,16,22,23}</a:t>
            </a:r>
            <a:endParaRPr lang="en-US" altLang="zh-CN" sz="2400" b="1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因为</a:t>
            </a:r>
            <a:r>
              <a:rPr lang="en-US" altLang="zh-CN" sz="2400" b="1" dirty="0"/>
              <a:t>k=14&gt;|A1|+|A2|=11</a:t>
            </a:r>
            <a:r>
              <a:rPr lang="zh-CN" altLang="en-US" sz="2400" b="1" dirty="0"/>
              <a:t>，丢掉</a:t>
            </a:r>
            <a:r>
              <a:rPr lang="en-US" altLang="zh-CN" sz="2400" b="1" dirty="0"/>
              <a:t>A1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A2</a:t>
            </a:r>
            <a:r>
              <a:rPr lang="zh-CN" altLang="en-US" sz="2400" b="1" dirty="0"/>
              <a:t>，而第</a:t>
            </a:r>
            <a:r>
              <a:rPr lang="en-US" altLang="zh-CN" sz="2400" b="1" dirty="0"/>
              <a:t>14</a:t>
            </a:r>
            <a:r>
              <a:rPr lang="zh-CN" altLang="en-US" sz="2400" b="1" dirty="0"/>
              <a:t>小元素必然在</a:t>
            </a:r>
            <a:r>
              <a:rPr lang="en-US" altLang="zh-CN" sz="2400" b="1" dirty="0"/>
              <a:t>A3</a:t>
            </a:r>
            <a:r>
              <a:rPr lang="zh-CN" altLang="en-US" sz="2400" b="1" dirty="0"/>
              <a:t>中。</a:t>
            </a:r>
            <a:endParaRPr lang="zh-CN" altLang="en-US" sz="2400" b="1" dirty="0"/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2400" b="1" dirty="0" smtClean="0"/>
              <a:t>(13)</a:t>
            </a:r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A=A3={17,25,16,22,23}</a:t>
            </a:r>
            <a:endParaRPr lang="en-US" altLang="zh-CN" sz="2400" b="1" dirty="0" smtClean="0"/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400" b="1" dirty="0" smtClean="0"/>
              <a:t>然后在</a:t>
            </a:r>
            <a:r>
              <a:rPr lang="en-US" altLang="zh-CN" sz="2400" b="1" dirty="0" smtClean="0"/>
              <a:t>A3</a:t>
            </a:r>
            <a:r>
              <a:rPr lang="zh-CN" altLang="en-US" sz="2400" b="1" dirty="0" smtClean="0"/>
              <a:t>中找第</a:t>
            </a:r>
            <a:r>
              <a:rPr lang="en-US" altLang="zh-CN" sz="2400" b="1" dirty="0" smtClean="0"/>
              <a:t>k(=14-11=3)</a:t>
            </a:r>
            <a:r>
              <a:rPr lang="zh-CN" altLang="en-US" sz="2400" b="1" dirty="0" smtClean="0"/>
              <a:t>小元素。</a:t>
            </a:r>
            <a:endParaRPr lang="zh-CN" altLang="en-US" sz="2400" b="1" dirty="0" smtClean="0"/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2400" b="1" dirty="0" smtClean="0"/>
              <a:t>(14) A3={17,25,16,22,23}</a:t>
            </a:r>
            <a:r>
              <a:rPr lang="zh-CN" altLang="en-US" sz="2400" b="1" dirty="0" smtClean="0"/>
              <a:t>，由于</a:t>
            </a:r>
            <a:r>
              <a:rPr lang="en-US" altLang="zh-CN" sz="2400" b="1" dirty="0" smtClean="0"/>
              <a:t>|A3|&lt;6</a:t>
            </a:r>
            <a:r>
              <a:rPr lang="zh-CN" altLang="en-US" sz="2400" b="1" dirty="0" smtClean="0"/>
              <a:t>，所以直接找到第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小元素为</a:t>
            </a:r>
            <a:r>
              <a:rPr lang="en-US" altLang="zh-CN" sz="2400" b="1" dirty="0" smtClean="0"/>
              <a:t>22</a:t>
            </a:r>
            <a:r>
              <a:rPr lang="zh-CN" altLang="en-US" sz="2400" b="1" dirty="0" smtClean="0"/>
              <a:t>。</a:t>
            </a:r>
            <a:endParaRPr lang="zh-CN" altLang="en-US" sz="2400" b="1" dirty="0" smtClean="0"/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400" b="1" dirty="0" smtClean="0"/>
              <a:t>因此，原问题的中值是</a:t>
            </a:r>
            <a:r>
              <a:rPr lang="en-US" altLang="zh-CN" sz="2400" b="1" dirty="0" smtClean="0"/>
              <a:t>22</a:t>
            </a:r>
            <a:r>
              <a:rPr lang="zh-CN" altLang="en-US" sz="2400" b="1" dirty="0" smtClean="0"/>
              <a:t>。</a:t>
            </a:r>
            <a:endParaRPr lang="zh-CN" altLang="en-US" sz="2400" b="1" dirty="0" smtClean="0"/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400" b="1" dirty="0" smtClean="0"/>
              <a:t>解毕。</a:t>
            </a:r>
            <a:endParaRPr lang="zh-CN" altLang="en-US" sz="2400" b="1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9464"/>
            <a:ext cx="82296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372092" y="381050"/>
            <a:ext cx="8229600" cy="70675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习题</a:t>
            </a:r>
            <a:endParaRPr kumimoji="1" lang="en-US" altLang="zh-CN" sz="4000" b="1" kern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660" y="1093420"/>
            <a:ext cx="8784976" cy="10081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3907F1"/>
                </a:solidFill>
              </a:rPr>
              <a:t>设数组</a:t>
            </a:r>
            <a:r>
              <a:rPr lang="en-US" altLang="zh-CN" sz="2800" b="1" dirty="0">
                <a:solidFill>
                  <a:srgbClr val="3907F1"/>
                </a:solidFill>
              </a:rPr>
              <a:t>A</a:t>
            </a:r>
            <a:r>
              <a:rPr lang="zh-CN" altLang="en-US" sz="2800" b="1" dirty="0" smtClean="0">
                <a:solidFill>
                  <a:srgbClr val="3907F1"/>
                </a:solidFill>
              </a:rPr>
              <a:t>有</a:t>
            </a:r>
            <a:r>
              <a:rPr lang="en-US" altLang="zh-CN" sz="2800" b="1" dirty="0" smtClean="0">
                <a:solidFill>
                  <a:srgbClr val="3907F1"/>
                </a:solidFill>
              </a:rPr>
              <a:t>16</a:t>
            </a:r>
            <a:r>
              <a:rPr lang="zh-CN" altLang="en-US" sz="2800" b="1" dirty="0" smtClean="0">
                <a:solidFill>
                  <a:srgbClr val="3907F1"/>
                </a:solidFill>
              </a:rPr>
              <a:t>个</a:t>
            </a:r>
            <a:r>
              <a:rPr lang="zh-CN" altLang="en-US" sz="2800" b="1" dirty="0">
                <a:solidFill>
                  <a:srgbClr val="3907F1"/>
                </a:solidFill>
              </a:rPr>
              <a:t>元素</a:t>
            </a:r>
            <a:r>
              <a:rPr lang="zh-CN" altLang="en-US" sz="2800" b="1" dirty="0" smtClean="0">
                <a:solidFill>
                  <a:srgbClr val="3907F1"/>
                </a:solidFill>
              </a:rPr>
              <a:t>如下</a:t>
            </a:r>
            <a:r>
              <a:rPr lang="en-US" altLang="zh-CN" sz="2800" b="1" dirty="0" smtClean="0">
                <a:solidFill>
                  <a:srgbClr val="3907F1"/>
                </a:solidFill>
              </a:rPr>
              <a:t>{5,3,8,1,10,6,9,12,17,4,15,22,11,13,16,30}</a:t>
            </a:r>
            <a:endParaRPr lang="en-US" altLang="zh-CN" sz="2800" b="1" dirty="0">
              <a:solidFill>
                <a:srgbClr val="3907F1"/>
              </a:solidFill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3907F1"/>
                </a:solidFill>
              </a:rPr>
              <a:t>求第</a:t>
            </a:r>
            <a:r>
              <a:rPr lang="en-US" altLang="zh-CN" sz="2800" b="1" dirty="0" smtClean="0">
                <a:solidFill>
                  <a:srgbClr val="3907F1"/>
                </a:solidFill>
              </a:rPr>
              <a:t>k</a:t>
            </a:r>
            <a:r>
              <a:rPr lang="zh-CN" altLang="en-US" sz="2800" b="1" dirty="0" smtClean="0">
                <a:solidFill>
                  <a:srgbClr val="3907F1"/>
                </a:solidFill>
              </a:rPr>
              <a:t>（</a:t>
            </a:r>
            <a:r>
              <a:rPr lang="en-US" altLang="zh-CN" sz="2800" b="1" dirty="0" smtClean="0">
                <a:solidFill>
                  <a:srgbClr val="3907F1"/>
                </a:solidFill>
              </a:rPr>
              <a:t>k=6</a:t>
            </a:r>
            <a:r>
              <a:rPr lang="zh-CN" altLang="en-US" sz="2800" b="1" dirty="0" smtClean="0">
                <a:solidFill>
                  <a:srgbClr val="3907F1"/>
                </a:solidFill>
              </a:rPr>
              <a:t>）小元素</a:t>
            </a:r>
            <a:r>
              <a:rPr lang="en-US" altLang="zh-CN" sz="2800" b="1" dirty="0" smtClean="0">
                <a:solidFill>
                  <a:srgbClr val="3907F1"/>
                </a:solidFill>
              </a:rPr>
              <a:t>;</a:t>
            </a:r>
            <a:r>
              <a:rPr lang="en-US" altLang="zh-CN" sz="2800" b="1" dirty="0">
                <a:solidFill>
                  <a:srgbClr val="3907F1"/>
                </a:solidFill>
              </a:rPr>
              <a:t> 5</a:t>
            </a:r>
            <a:r>
              <a:rPr lang="zh-CN" altLang="en-US" sz="2800" b="1" dirty="0">
                <a:solidFill>
                  <a:srgbClr val="3907F1"/>
                </a:solidFill>
              </a:rPr>
              <a:t>个分为一组，阈值为</a:t>
            </a:r>
            <a:r>
              <a:rPr lang="en-US" altLang="zh-CN" sz="2800" b="1" dirty="0">
                <a:solidFill>
                  <a:srgbClr val="3907F1"/>
                </a:solidFill>
              </a:rPr>
              <a:t>6</a:t>
            </a:r>
            <a:r>
              <a:rPr lang="zh-CN" altLang="en-US" sz="2800" b="1" dirty="0">
                <a:solidFill>
                  <a:srgbClr val="3907F1"/>
                </a:solidFill>
              </a:rPr>
              <a:t>。</a:t>
            </a:r>
            <a:endParaRPr lang="en-US" altLang="zh-CN" sz="2800" b="1" dirty="0">
              <a:solidFill>
                <a:srgbClr val="3907F1"/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3907F1"/>
              </a:solidFill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3907F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2533580"/>
            <a:ext cx="6802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{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en-US" altLang="zh-CN" sz="2800" b="1" dirty="0" smtClean="0"/>
              <a:t>,3,8,1,10}{6,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r>
              <a:rPr lang="en-US" altLang="zh-CN" sz="2800" b="1" dirty="0" smtClean="0"/>
              <a:t>,12,17,4}{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15</a:t>
            </a:r>
            <a:r>
              <a:rPr lang="en-US" altLang="zh-CN" sz="2800" b="1" dirty="0" smtClean="0"/>
              <a:t>,22</a:t>
            </a:r>
            <a:r>
              <a:rPr lang="en-US" altLang="zh-CN" sz="2800" b="1" dirty="0"/>
              <a:t>,11,13,16</a:t>
            </a:r>
            <a:r>
              <a:rPr lang="en-US" altLang="zh-CN" sz="2800" b="1" dirty="0" smtClean="0"/>
              <a:t>}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07899" y="3149651"/>
            <a:ext cx="6290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中值的集合</a:t>
            </a:r>
            <a:r>
              <a:rPr lang="en-US" altLang="zh-CN" sz="2800" b="1" dirty="0" smtClean="0"/>
              <a:t>{5,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r>
              <a:rPr lang="en-US" altLang="zh-CN" sz="2800" b="1" dirty="0" smtClean="0"/>
              <a:t>,15}   </a:t>
            </a:r>
            <a:r>
              <a:rPr lang="zh-CN" altLang="en-US" sz="2800" b="1" dirty="0" smtClean="0"/>
              <a:t>找到</a:t>
            </a:r>
            <a:r>
              <a:rPr lang="zh-CN" altLang="en-US" sz="2800" b="1" dirty="0"/>
              <a:t>中值的中</a:t>
            </a:r>
            <a:r>
              <a:rPr lang="zh-CN" altLang="en-US" sz="2800" b="1" dirty="0" smtClean="0"/>
              <a:t>值</a:t>
            </a:r>
            <a:r>
              <a:rPr lang="en-US" altLang="zh-CN" sz="2800" b="1" dirty="0" smtClean="0"/>
              <a:t>9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51520" y="3685708"/>
            <a:ext cx="2124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{</a:t>
            </a:r>
            <a:r>
              <a:rPr lang="en-US" altLang="zh-CN" sz="2800" b="1" dirty="0" smtClean="0"/>
              <a:t>5,3,8,1,6,4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203848" y="3719388"/>
            <a:ext cx="490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{</a:t>
            </a:r>
            <a:r>
              <a:rPr lang="en-US" altLang="zh-CN" sz="2800" b="1" dirty="0" smtClean="0"/>
              <a:t>10,12,17,15,22,11,13,16,30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46224" y="6186646"/>
            <a:ext cx="6060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/>
              <a:t>找到第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小</a:t>
            </a:r>
            <a:r>
              <a:rPr lang="zh-CN" altLang="en-US" sz="2400" b="1" dirty="0"/>
              <a:t>元素</a:t>
            </a:r>
            <a:r>
              <a:rPr lang="zh-CN" altLang="en-US" sz="2400" b="1" dirty="0" smtClean="0"/>
              <a:t>为</a:t>
            </a:r>
            <a:r>
              <a:rPr lang="en-US" altLang="zh-CN" sz="2400" b="1" dirty="0" smtClean="0"/>
              <a:t>8 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结束。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2399888" y="3685708"/>
            <a:ext cx="66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{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r>
              <a:rPr lang="en-US" altLang="zh-CN" sz="2800" b="1" dirty="0" smtClean="0"/>
              <a:t>}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223660" y="4549804"/>
            <a:ext cx="2303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{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en-US" altLang="zh-CN" sz="2800" b="1" dirty="0" smtClean="0"/>
              <a:t>,3,8,1,6}{4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289183" y="5341892"/>
            <a:ext cx="122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{</a:t>
            </a:r>
            <a:r>
              <a:rPr lang="en-US" altLang="zh-CN" sz="2800" b="1" dirty="0" smtClean="0"/>
              <a:t>3,1,4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610460" y="5336542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{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2451344" y="5341892"/>
            <a:ext cx="925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{</a:t>
            </a:r>
            <a:r>
              <a:rPr lang="en-US" altLang="zh-CN" sz="2800" b="1" dirty="0" smtClean="0"/>
              <a:t>8,6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6" grpId="0" bldLvl="0" animBg="1"/>
      <p:bldP spid="19" grpId="0"/>
      <p:bldP spid="20" grpId="0"/>
      <p:bldP spid="21" grpId="0"/>
      <p:bldP spid="22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1407795" y="210503"/>
            <a:ext cx="66395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5.3  排序问题中的减治法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325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819400" y="310832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5.3.1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插入</a:t>
            </a:r>
            <a:r>
              <a:rPr kumimoji="1" lang="zh-CN" altLang="en-US" sz="3200" b="1">
                <a:latin typeface="宋体" panose="02010600030101010101" pitchFamily="2" charset="-122"/>
              </a:rPr>
              <a:t>排序</a:t>
            </a:r>
            <a:r>
              <a:rPr kumimoji="1" lang="en-US" altLang="zh-CN" sz="3200" b="1">
                <a:latin typeface="宋体" panose="02010600030101010101" pitchFamily="2" charset="-122"/>
              </a:rPr>
              <a:t>(</a:t>
            </a:r>
            <a:r>
              <a:rPr kumimoji="1" lang="zh-CN" altLang="en-US" sz="3200" b="1">
                <a:latin typeface="宋体" panose="02010600030101010101" pitchFamily="2" charset="-122"/>
              </a:rPr>
              <a:t>减一技术</a:t>
            </a:r>
            <a:r>
              <a:rPr kumimoji="1" lang="en-US" altLang="zh-CN" sz="3200" b="1">
                <a:latin typeface="宋体" panose="02010600030101010101" pitchFamily="2" charset="-122"/>
              </a:rPr>
              <a:t>)</a:t>
            </a:r>
            <a:endParaRPr kumimoji="1"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53252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819400" y="3840163"/>
            <a:ext cx="403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5.3.2  </a:t>
            </a:r>
            <a:r>
              <a:rPr kumimoji="1" lang="zh-CN" altLang="en-US" sz="3200" b="1">
                <a:latin typeface="宋体" panose="02010600030101010101" pitchFamily="2" charset="-122"/>
              </a:rPr>
              <a:t>堆排序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97230" y="297816"/>
            <a:ext cx="72466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5.3.1  插入排序(减一技术)</a:t>
            </a:r>
            <a:endParaRPr kumimoji="1" lang="en-US" altLang="zh-CN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395288" y="1849438"/>
            <a:ext cx="7704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【</a:t>
            </a:r>
            <a:r>
              <a:rPr lang="zh-CN" altLang="en-US" sz="2800" b="1"/>
              <a:t>问题</a:t>
            </a:r>
            <a:r>
              <a:rPr lang="en-US" altLang="zh-CN" sz="2800" b="1"/>
              <a:t>】</a:t>
            </a:r>
            <a:r>
              <a:rPr lang="zh-CN" altLang="en-US" sz="2800" b="1"/>
              <a:t>应用插入排序方法对一个记录序列进行升序排列。</a:t>
            </a:r>
            <a:endParaRPr lang="zh-CN" altLang="en-US" sz="2800" b="1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95288" y="2843213"/>
            <a:ext cx="770413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【</a:t>
            </a:r>
            <a:r>
              <a:rPr lang="zh-CN" altLang="en-US" sz="2800" b="1"/>
              <a:t>想法</a:t>
            </a:r>
            <a:r>
              <a:rPr lang="en-US" altLang="zh-CN" sz="2800" b="1"/>
              <a:t>】</a:t>
            </a:r>
            <a:r>
              <a:rPr lang="zh-CN" altLang="en-US" sz="2800" b="1"/>
              <a:t>插入排序属于减治法的减一技术，即每一趟排序后将问题规模减少</a:t>
            </a:r>
            <a:r>
              <a:rPr lang="en-US" altLang="zh-CN" sz="2800" b="1"/>
              <a:t>1</a:t>
            </a:r>
            <a:r>
              <a:rPr lang="zh-CN" altLang="en-US" sz="2800" b="1"/>
              <a:t>，其基本思想是：依次将待排序序列中的每一个记录插入到一个已排好序的序列中，直到全部记录都排好序。</a:t>
            </a:r>
            <a:endParaRPr lang="zh-CN" altLang="en-US" sz="2800" b="1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77041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【</a:t>
            </a:r>
            <a:r>
              <a:rPr lang="zh-CN" altLang="en-US" sz="2800" b="1" dirty="0"/>
              <a:t>算法分析</a:t>
            </a:r>
            <a:r>
              <a:rPr lang="en-US" altLang="zh-CN" sz="2800" b="1" dirty="0"/>
              <a:t>】T(n) = O(n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721995" y="2565400"/>
            <a:ext cx="8169910" cy="224536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堆是具有下列性质的完全二叉树：每个结点的值都小于或等于其左右孩子结点的值（小根堆）；或者每个结点的值都大于或等于其左右孩子结点的值（大根堆）。如果将具有</a:t>
            </a:r>
            <a:r>
              <a:rPr lang="en-US" altLang="zh-CN" sz="2800" b="1" i="1"/>
              <a:t>n</a:t>
            </a:r>
            <a:r>
              <a:rPr lang="zh-CN" altLang="en-US" sz="2800" b="1"/>
              <a:t>个结点的堆按层序从</a:t>
            </a:r>
            <a:r>
              <a:rPr lang="en-US" altLang="zh-CN" sz="2800" b="1"/>
              <a:t>1</a:t>
            </a:r>
            <a:r>
              <a:rPr lang="zh-CN" altLang="en-US" sz="2800" b="1"/>
              <a:t>开始编号，则结点之间满足如下关系：</a:t>
            </a:r>
            <a:endParaRPr lang="zh-CN" altLang="en-US" sz="2800" b="1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721995" y="1341755"/>
            <a:ext cx="795401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【</a:t>
            </a:r>
            <a:r>
              <a:rPr lang="zh-CN" altLang="en-US" sz="2800" b="1"/>
              <a:t>问题描述</a:t>
            </a:r>
            <a:r>
              <a:rPr lang="en-US" altLang="zh-CN" sz="2800" b="1"/>
              <a:t>】</a:t>
            </a:r>
            <a:r>
              <a:rPr lang="zh-CN" altLang="en-US" sz="2800" b="1"/>
              <a:t>应用堆排序方法对一个记录序列进行升序排列。</a:t>
            </a:r>
            <a:endParaRPr lang="zh-CN" altLang="en-US" sz="2800" b="1"/>
          </a:p>
        </p:txBody>
      </p:sp>
      <p:grpSp>
        <p:nvGrpSpPr>
          <p:cNvPr id="55300" name="Group 5"/>
          <p:cNvGrpSpPr/>
          <p:nvPr/>
        </p:nvGrpSpPr>
        <p:grpSpPr bwMode="auto">
          <a:xfrm>
            <a:off x="1258888" y="5084763"/>
            <a:ext cx="7200900" cy="865187"/>
            <a:chOff x="2249" y="5865"/>
            <a:chExt cx="4997" cy="690"/>
          </a:xfrm>
        </p:grpSpPr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444" y="5865"/>
              <a:ext cx="872" cy="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sv-SE" altLang="zh-CN" sz="2400" i="1">
                  <a:latin typeface="Times New Roman" panose="02020603050405020304" pitchFamily="18" charset="0"/>
                </a:rPr>
                <a:t>k</a:t>
              </a:r>
              <a:r>
                <a:rPr lang="sv-SE" altLang="zh-CN" sz="2400" i="1" baseline="-25000">
                  <a:latin typeface="Times New Roman" panose="02020603050405020304" pitchFamily="18" charset="0"/>
                </a:rPr>
                <a:t>i</a:t>
              </a:r>
              <a:r>
                <a:rPr lang="sv-SE" altLang="zh-CN" sz="2400">
                  <a:latin typeface="Times New Roman" panose="02020603050405020304" pitchFamily="18" charset="0"/>
                </a:rPr>
                <a:t>≤</a:t>
              </a:r>
              <a:r>
                <a:rPr lang="sv-SE" altLang="zh-CN" sz="2400" i="1">
                  <a:latin typeface="Times New Roman" panose="02020603050405020304" pitchFamily="18" charset="0"/>
                </a:rPr>
                <a:t>k</a:t>
              </a:r>
              <a:r>
                <a:rPr lang="sv-SE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sv-SE" altLang="zh-CN" sz="2400" i="1" baseline="-25000">
                  <a:latin typeface="Times New Roman" panose="02020603050405020304" pitchFamily="18" charset="0"/>
                </a:rPr>
                <a:t>i</a:t>
              </a:r>
              <a:endParaRPr lang="sv-SE" altLang="zh-CN" sz="2400" i="1" baseline="-25000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sv-SE" altLang="zh-CN" sz="2400" i="1">
                  <a:latin typeface="Times New Roman" panose="02020603050405020304" pitchFamily="18" charset="0"/>
                </a:rPr>
                <a:t>k</a:t>
              </a:r>
              <a:r>
                <a:rPr lang="sv-SE" altLang="zh-CN" sz="2400" i="1" baseline="-25000">
                  <a:latin typeface="Times New Roman" panose="02020603050405020304" pitchFamily="18" charset="0"/>
                </a:rPr>
                <a:t>i</a:t>
              </a:r>
              <a:r>
                <a:rPr lang="sv-SE" altLang="zh-CN" sz="2400">
                  <a:latin typeface="Times New Roman" panose="02020603050405020304" pitchFamily="18" charset="0"/>
                </a:rPr>
                <a:t>≤</a:t>
              </a:r>
              <a:r>
                <a:rPr lang="sv-SE" altLang="zh-CN" sz="2400" i="1">
                  <a:latin typeface="Times New Roman" panose="02020603050405020304" pitchFamily="18" charset="0"/>
                </a:rPr>
                <a:t>k</a:t>
              </a:r>
              <a:r>
                <a:rPr lang="sv-SE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sv-SE" altLang="zh-CN" sz="2400" i="1" baseline="-25000">
                  <a:latin typeface="Times New Roman" panose="02020603050405020304" pitchFamily="18" charset="0"/>
                </a:rPr>
                <a:t>i</a:t>
              </a:r>
              <a:r>
                <a:rPr lang="sv-SE" altLang="zh-CN" sz="2400" baseline="-25000">
                  <a:latin typeface="Times New Roman" panose="02020603050405020304" pitchFamily="18" charset="0"/>
                </a:rPr>
                <a:t>+1</a:t>
              </a:r>
              <a:endParaRPr lang="en-US" altLang="zh-CN" sz="3600"/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4438" y="5895"/>
              <a:ext cx="992" cy="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sv-SE" altLang="zh-CN" sz="2400" i="1">
                  <a:latin typeface="Times New Roman" panose="02020603050405020304" pitchFamily="18" charset="0"/>
                </a:rPr>
                <a:t>k</a:t>
              </a:r>
              <a:r>
                <a:rPr lang="sv-SE" altLang="zh-CN" sz="2400" i="1" baseline="-25000">
                  <a:latin typeface="Times New Roman" panose="02020603050405020304" pitchFamily="18" charset="0"/>
                </a:rPr>
                <a:t>i</a:t>
              </a:r>
              <a:r>
                <a:rPr lang="sv-SE" altLang="zh-CN" sz="2400">
                  <a:latin typeface="Times New Roman" panose="02020603050405020304" pitchFamily="18" charset="0"/>
                </a:rPr>
                <a:t>≥</a:t>
              </a:r>
              <a:r>
                <a:rPr lang="sv-SE" altLang="zh-CN" sz="2400" i="1">
                  <a:latin typeface="Times New Roman" panose="02020603050405020304" pitchFamily="18" charset="0"/>
                </a:rPr>
                <a:t>k</a:t>
              </a:r>
              <a:r>
                <a:rPr lang="sv-SE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sv-SE" altLang="zh-CN" sz="2400" i="1" baseline="-25000">
                  <a:latin typeface="Times New Roman" panose="02020603050405020304" pitchFamily="18" charset="0"/>
                </a:rPr>
                <a:t>i</a:t>
              </a:r>
              <a:endParaRPr lang="sv-SE" altLang="zh-CN" sz="2400" i="1" baseline="-25000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sv-SE" altLang="zh-CN" sz="2400" i="1">
                  <a:latin typeface="Times New Roman" panose="02020603050405020304" pitchFamily="18" charset="0"/>
                </a:rPr>
                <a:t>k</a:t>
              </a:r>
              <a:r>
                <a:rPr lang="sv-SE" altLang="zh-CN" sz="2400" i="1" baseline="-25000">
                  <a:latin typeface="Times New Roman" panose="02020603050405020304" pitchFamily="18" charset="0"/>
                </a:rPr>
                <a:t>i</a:t>
              </a:r>
              <a:r>
                <a:rPr lang="sv-SE" altLang="zh-CN" sz="2400">
                  <a:latin typeface="Times New Roman" panose="02020603050405020304" pitchFamily="18" charset="0"/>
                </a:rPr>
                <a:t>≥</a:t>
              </a:r>
              <a:r>
                <a:rPr lang="sv-SE" altLang="zh-CN" sz="2400" i="1">
                  <a:latin typeface="Times New Roman" panose="02020603050405020304" pitchFamily="18" charset="0"/>
                </a:rPr>
                <a:t>k</a:t>
              </a:r>
              <a:r>
                <a:rPr lang="sv-SE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sv-SE" altLang="zh-CN" sz="2400" i="1" baseline="-25000">
                  <a:latin typeface="Times New Roman" panose="02020603050405020304" pitchFamily="18" charset="0"/>
                </a:rPr>
                <a:t>i</a:t>
              </a:r>
              <a:r>
                <a:rPr lang="sv-SE" altLang="zh-CN" sz="2400" baseline="-25000">
                  <a:latin typeface="Times New Roman" panose="02020603050405020304" pitchFamily="18" charset="0"/>
                </a:rPr>
                <a:t>+1</a:t>
              </a:r>
              <a:endParaRPr lang="en-US" altLang="zh-CN" sz="3600"/>
            </a:p>
          </p:txBody>
        </p:sp>
        <p:sp>
          <p:nvSpPr>
            <p:cNvPr id="55304" name="AutoShape 8"/>
            <p:cNvSpPr/>
            <p:nvPr/>
          </p:nvSpPr>
          <p:spPr bwMode="auto">
            <a:xfrm>
              <a:off x="2249" y="5970"/>
              <a:ext cx="136" cy="435"/>
            </a:xfrm>
            <a:prstGeom prst="leftBrace">
              <a:avLst>
                <a:gd name="adj1" fmla="val 266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AutoShape 9"/>
            <p:cNvSpPr/>
            <p:nvPr/>
          </p:nvSpPr>
          <p:spPr bwMode="auto">
            <a:xfrm>
              <a:off x="4245" y="5985"/>
              <a:ext cx="136" cy="435"/>
            </a:xfrm>
            <a:prstGeom prst="leftBrace">
              <a:avLst>
                <a:gd name="adj1" fmla="val 266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5698" y="6060"/>
              <a:ext cx="1548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3200">
                  <a:latin typeface="Times New Roman" panose="02020603050405020304" pitchFamily="18" charset="0"/>
                </a:rPr>
                <a:t>1≤</a:t>
              </a:r>
              <a:r>
                <a:rPr lang="en-US" altLang="zh-CN" sz="3200" i="1">
                  <a:latin typeface="Times New Roman" panose="02020603050405020304" pitchFamily="18" charset="0"/>
                </a:rPr>
                <a:t>i</a:t>
              </a:r>
              <a:r>
                <a:rPr lang="en-US" altLang="zh-CN" sz="3200">
                  <a:latin typeface="Times New Roman" panose="02020603050405020304" pitchFamily="18" charset="0"/>
                </a:rPr>
                <a:t>≤</a:t>
              </a:r>
              <a:r>
                <a:rPr lang="en-US" altLang="zh-CN" sz="3200" i="1">
                  <a:latin typeface="Times New Roman" panose="02020603050405020304" pitchFamily="18" charset="0"/>
                </a:rPr>
                <a:t>n</a:t>
              </a:r>
              <a:r>
                <a:rPr lang="en-US" altLang="zh-CN" sz="3200">
                  <a:latin typeface="Times New Roman" panose="02020603050405020304" pitchFamily="18" charset="0"/>
                </a:rPr>
                <a:t>/2</a:t>
              </a:r>
              <a:endParaRPr lang="en-US" altLang="zh-CN" sz="4400"/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3660" y="6030"/>
              <a:ext cx="332" cy="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800">
                  <a:latin typeface="Times New Roman" panose="02020603050405020304" pitchFamily="18" charset="0"/>
                </a:rPr>
                <a:t>或</a:t>
              </a:r>
              <a:endParaRPr lang="zh-CN" altLang="en-US" sz="4000"/>
            </a:p>
          </p:txBody>
        </p:sp>
      </p:grpSp>
      <p:sp>
        <p:nvSpPr>
          <p:cNvPr id="55301" name="Text Box 12"/>
          <p:cNvSpPr txBox="1">
            <a:spLocks noChangeArrowheads="1"/>
          </p:cNvSpPr>
          <p:nvPr/>
        </p:nvSpPr>
        <p:spPr bwMode="auto">
          <a:xfrm>
            <a:off x="1466332" y="350439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5.3.2  堆排序(减一技术)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>
                <a:latin typeface="宋体" panose="02010600030101010101" pitchFamily="2" charset="-122"/>
              </a:rPr>
              <a:t>    </a:t>
            </a:r>
            <a:r>
              <a:rPr kumimoji="1" lang="zh-CN" altLang="en-US" sz="2400" b="1">
                <a:latin typeface="宋体" panose="02010600030101010101" pitchFamily="2" charset="-122"/>
              </a:rPr>
              <a:t>以结点的编号作为下标，将堆用顺序存储结构（即数组）来存储，则堆对应于一组序列。 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grpSp>
        <p:nvGrpSpPr>
          <p:cNvPr id="56323" name="Group 110"/>
          <p:cNvGrpSpPr/>
          <p:nvPr/>
        </p:nvGrpSpPr>
        <p:grpSpPr bwMode="auto">
          <a:xfrm>
            <a:off x="323850" y="2781300"/>
            <a:ext cx="8569325" cy="3527425"/>
            <a:chOff x="249" y="1752"/>
            <a:chExt cx="5353" cy="1950"/>
          </a:xfrm>
        </p:grpSpPr>
        <p:sp>
          <p:nvSpPr>
            <p:cNvPr id="56324" name="Text Box 59"/>
            <p:cNvSpPr txBox="1">
              <a:spLocks noChangeArrowheads="1"/>
            </p:cNvSpPr>
            <p:nvPr/>
          </p:nvSpPr>
          <p:spPr bwMode="auto">
            <a:xfrm>
              <a:off x="698" y="3484"/>
              <a:ext cx="191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(a) </a:t>
              </a:r>
              <a:r>
                <a:rPr lang="zh-CN" altLang="en-US" b="1">
                  <a:latin typeface="Times New Roman" panose="02020603050405020304" pitchFamily="18" charset="0"/>
                </a:rPr>
                <a:t>大根堆及其对应的序列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6325" name="Text Box 60"/>
            <p:cNvSpPr txBox="1">
              <a:spLocks noChangeArrowheads="1"/>
            </p:cNvSpPr>
            <p:nvPr/>
          </p:nvSpPr>
          <p:spPr bwMode="auto">
            <a:xfrm>
              <a:off x="3605" y="3483"/>
              <a:ext cx="174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(b) </a:t>
              </a:r>
              <a:r>
                <a:rPr lang="zh-CN" altLang="en-US" b="1">
                  <a:latin typeface="Times New Roman" panose="02020603050405020304" pitchFamily="18" charset="0"/>
                </a:rPr>
                <a:t>小根堆及其对应的序列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6326" name="Text Box 61"/>
            <p:cNvSpPr txBox="1">
              <a:spLocks noChangeArrowheads="1"/>
            </p:cNvSpPr>
            <p:nvPr/>
          </p:nvSpPr>
          <p:spPr bwMode="auto">
            <a:xfrm>
              <a:off x="249" y="3246"/>
              <a:ext cx="2547" cy="1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47      35     26     20     18      7     13    10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327" name="Line 62"/>
            <p:cNvSpPr>
              <a:spLocks noChangeShapeType="1"/>
            </p:cNvSpPr>
            <p:nvPr/>
          </p:nvSpPr>
          <p:spPr bwMode="auto">
            <a:xfrm flipH="1">
              <a:off x="575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Line 63"/>
            <p:cNvSpPr>
              <a:spLocks noChangeShapeType="1"/>
            </p:cNvSpPr>
            <p:nvPr/>
          </p:nvSpPr>
          <p:spPr bwMode="auto">
            <a:xfrm flipH="1">
              <a:off x="890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64"/>
            <p:cNvSpPr>
              <a:spLocks noChangeShapeType="1"/>
            </p:cNvSpPr>
            <p:nvPr/>
          </p:nvSpPr>
          <p:spPr bwMode="auto">
            <a:xfrm flipH="1">
              <a:off x="1520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Line 65"/>
            <p:cNvSpPr>
              <a:spLocks noChangeShapeType="1"/>
            </p:cNvSpPr>
            <p:nvPr/>
          </p:nvSpPr>
          <p:spPr bwMode="auto">
            <a:xfrm flipH="1">
              <a:off x="1194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Line 66"/>
            <p:cNvSpPr>
              <a:spLocks noChangeShapeType="1"/>
            </p:cNvSpPr>
            <p:nvPr/>
          </p:nvSpPr>
          <p:spPr bwMode="auto">
            <a:xfrm flipH="1">
              <a:off x="1837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67"/>
            <p:cNvSpPr>
              <a:spLocks noChangeShapeType="1"/>
            </p:cNvSpPr>
            <p:nvPr/>
          </p:nvSpPr>
          <p:spPr bwMode="auto">
            <a:xfrm flipH="1">
              <a:off x="2140" y="3256"/>
              <a:ext cx="2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68"/>
            <p:cNvSpPr>
              <a:spLocks noChangeShapeType="1"/>
            </p:cNvSpPr>
            <p:nvPr/>
          </p:nvSpPr>
          <p:spPr bwMode="auto">
            <a:xfrm flipH="1">
              <a:off x="2467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Text Box 69"/>
            <p:cNvSpPr txBox="1">
              <a:spLocks noChangeArrowheads="1"/>
            </p:cNvSpPr>
            <p:nvPr/>
          </p:nvSpPr>
          <p:spPr bwMode="auto">
            <a:xfrm>
              <a:off x="3155" y="3246"/>
              <a:ext cx="2447" cy="1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7     10     13     18     35     26    47     20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335" name="Line 70"/>
            <p:cNvSpPr>
              <a:spLocks noChangeShapeType="1"/>
            </p:cNvSpPr>
            <p:nvPr/>
          </p:nvSpPr>
          <p:spPr bwMode="auto">
            <a:xfrm flipH="1">
              <a:off x="3424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Line 71"/>
            <p:cNvSpPr>
              <a:spLocks noChangeShapeType="1"/>
            </p:cNvSpPr>
            <p:nvPr/>
          </p:nvSpPr>
          <p:spPr bwMode="auto">
            <a:xfrm flipH="1">
              <a:off x="3717" y="3256"/>
              <a:ext cx="3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Line 72"/>
            <p:cNvSpPr>
              <a:spLocks noChangeShapeType="1"/>
            </p:cNvSpPr>
            <p:nvPr/>
          </p:nvSpPr>
          <p:spPr bwMode="auto">
            <a:xfrm flipH="1">
              <a:off x="4336" y="3256"/>
              <a:ext cx="2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Line 73"/>
            <p:cNvSpPr>
              <a:spLocks noChangeShapeType="1"/>
            </p:cNvSpPr>
            <p:nvPr/>
          </p:nvSpPr>
          <p:spPr bwMode="auto">
            <a:xfrm flipH="1">
              <a:off x="4021" y="3256"/>
              <a:ext cx="2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Line 74"/>
            <p:cNvSpPr>
              <a:spLocks noChangeShapeType="1"/>
            </p:cNvSpPr>
            <p:nvPr/>
          </p:nvSpPr>
          <p:spPr bwMode="auto">
            <a:xfrm flipH="1">
              <a:off x="4642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Line 75"/>
            <p:cNvSpPr>
              <a:spLocks noChangeShapeType="1"/>
            </p:cNvSpPr>
            <p:nvPr/>
          </p:nvSpPr>
          <p:spPr bwMode="auto">
            <a:xfrm flipH="1">
              <a:off x="4956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76"/>
            <p:cNvSpPr>
              <a:spLocks noChangeShapeType="1"/>
            </p:cNvSpPr>
            <p:nvPr/>
          </p:nvSpPr>
          <p:spPr bwMode="auto">
            <a:xfrm flipH="1">
              <a:off x="5272" y="3256"/>
              <a:ext cx="1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42" name="Group 77"/>
            <p:cNvGrpSpPr/>
            <p:nvPr/>
          </p:nvGrpSpPr>
          <p:grpSpPr bwMode="auto">
            <a:xfrm>
              <a:off x="629" y="1756"/>
              <a:ext cx="1622" cy="1376"/>
              <a:chOff x="2219" y="8076"/>
              <a:chExt cx="2160" cy="2074"/>
            </a:xfrm>
          </p:grpSpPr>
          <p:sp>
            <p:nvSpPr>
              <p:cNvPr id="56359" name="Oval 78"/>
              <p:cNvSpPr>
                <a:spLocks noChangeArrowheads="1"/>
              </p:cNvSpPr>
              <p:nvPr/>
            </p:nvSpPr>
            <p:spPr bwMode="auto">
              <a:xfrm>
                <a:off x="3379" y="8076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47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60" name="Oval 79"/>
              <p:cNvSpPr>
                <a:spLocks noChangeArrowheads="1"/>
              </p:cNvSpPr>
              <p:nvPr/>
            </p:nvSpPr>
            <p:spPr bwMode="auto">
              <a:xfrm>
                <a:off x="2869" y="860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35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61" name="Oval 80"/>
              <p:cNvSpPr>
                <a:spLocks noChangeArrowheads="1"/>
              </p:cNvSpPr>
              <p:nvPr/>
            </p:nvSpPr>
            <p:spPr bwMode="auto">
              <a:xfrm>
                <a:off x="3839" y="860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26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62" name="Oval 81"/>
              <p:cNvSpPr>
                <a:spLocks noChangeArrowheads="1"/>
              </p:cNvSpPr>
              <p:nvPr/>
            </p:nvSpPr>
            <p:spPr bwMode="auto">
              <a:xfrm>
                <a:off x="4069" y="9276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13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63" name="Oval 82"/>
              <p:cNvSpPr>
                <a:spLocks noChangeArrowheads="1"/>
              </p:cNvSpPr>
              <p:nvPr/>
            </p:nvSpPr>
            <p:spPr bwMode="auto">
              <a:xfrm>
                <a:off x="3139" y="926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18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64" name="Oval 83"/>
              <p:cNvSpPr>
                <a:spLocks noChangeArrowheads="1"/>
              </p:cNvSpPr>
              <p:nvPr/>
            </p:nvSpPr>
            <p:spPr bwMode="auto">
              <a:xfrm>
                <a:off x="2499" y="9246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20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65" name="Oval 84"/>
              <p:cNvSpPr>
                <a:spLocks noChangeArrowheads="1"/>
              </p:cNvSpPr>
              <p:nvPr/>
            </p:nvSpPr>
            <p:spPr bwMode="auto">
              <a:xfrm>
                <a:off x="3549" y="926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8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7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66" name="Oval 85"/>
              <p:cNvSpPr>
                <a:spLocks noChangeArrowheads="1"/>
              </p:cNvSpPr>
              <p:nvPr/>
            </p:nvSpPr>
            <p:spPr bwMode="auto">
              <a:xfrm>
                <a:off x="2219" y="9867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10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67" name="Line 86"/>
              <p:cNvSpPr>
                <a:spLocks noChangeShapeType="1"/>
              </p:cNvSpPr>
              <p:nvPr/>
            </p:nvSpPr>
            <p:spPr bwMode="auto">
              <a:xfrm flipH="1">
                <a:off x="3089" y="8295"/>
                <a:ext cx="31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8" name="Line 87"/>
              <p:cNvSpPr>
                <a:spLocks noChangeShapeType="1"/>
              </p:cNvSpPr>
              <p:nvPr/>
            </p:nvSpPr>
            <p:spPr bwMode="auto">
              <a:xfrm>
                <a:off x="3659" y="8298"/>
                <a:ext cx="26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9" name="Line 88"/>
              <p:cNvSpPr>
                <a:spLocks noChangeShapeType="1"/>
              </p:cNvSpPr>
              <p:nvPr/>
            </p:nvSpPr>
            <p:spPr bwMode="auto">
              <a:xfrm flipH="1">
                <a:off x="2669" y="8856"/>
                <a:ext cx="25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0" name="Line 89"/>
              <p:cNvSpPr>
                <a:spLocks noChangeShapeType="1"/>
              </p:cNvSpPr>
              <p:nvPr/>
            </p:nvSpPr>
            <p:spPr bwMode="auto">
              <a:xfrm>
                <a:off x="3089" y="8886"/>
                <a:ext cx="200" cy="3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1" name="Line 90"/>
              <p:cNvSpPr>
                <a:spLocks noChangeShapeType="1"/>
              </p:cNvSpPr>
              <p:nvPr/>
            </p:nvSpPr>
            <p:spPr bwMode="auto">
              <a:xfrm flipH="1">
                <a:off x="3719" y="8865"/>
                <a:ext cx="180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2" name="Line 91"/>
              <p:cNvSpPr>
                <a:spLocks noChangeShapeType="1"/>
              </p:cNvSpPr>
              <p:nvPr/>
            </p:nvSpPr>
            <p:spPr bwMode="auto">
              <a:xfrm>
                <a:off x="4069" y="8886"/>
                <a:ext cx="130" cy="3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3" name="Line 92"/>
              <p:cNvSpPr>
                <a:spLocks noChangeShapeType="1"/>
              </p:cNvSpPr>
              <p:nvPr/>
            </p:nvSpPr>
            <p:spPr bwMode="auto">
              <a:xfrm flipH="1">
                <a:off x="2369" y="9507"/>
                <a:ext cx="19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43" name="Group 93"/>
            <p:cNvGrpSpPr/>
            <p:nvPr/>
          </p:nvGrpSpPr>
          <p:grpSpPr bwMode="auto">
            <a:xfrm>
              <a:off x="3498" y="1752"/>
              <a:ext cx="1622" cy="1381"/>
              <a:chOff x="5879" y="7950"/>
              <a:chExt cx="2160" cy="2083"/>
            </a:xfrm>
          </p:grpSpPr>
          <p:sp>
            <p:nvSpPr>
              <p:cNvPr id="56344" name="Oval 94"/>
              <p:cNvSpPr>
                <a:spLocks noChangeArrowheads="1"/>
              </p:cNvSpPr>
              <p:nvPr/>
            </p:nvSpPr>
            <p:spPr bwMode="auto">
              <a:xfrm>
                <a:off x="7229" y="9159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26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45" name="Oval 95"/>
              <p:cNvSpPr>
                <a:spLocks noChangeArrowheads="1"/>
              </p:cNvSpPr>
              <p:nvPr/>
            </p:nvSpPr>
            <p:spPr bwMode="auto">
              <a:xfrm>
                <a:off x="6529" y="849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10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46" name="Oval 96"/>
              <p:cNvSpPr>
                <a:spLocks noChangeArrowheads="1"/>
              </p:cNvSpPr>
              <p:nvPr/>
            </p:nvSpPr>
            <p:spPr bwMode="auto">
              <a:xfrm>
                <a:off x="7499" y="849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13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47" name="Oval 97"/>
              <p:cNvSpPr>
                <a:spLocks noChangeArrowheads="1"/>
              </p:cNvSpPr>
              <p:nvPr/>
            </p:nvSpPr>
            <p:spPr bwMode="auto">
              <a:xfrm>
                <a:off x="7729" y="915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47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48" name="Oval 98"/>
              <p:cNvSpPr>
                <a:spLocks noChangeArrowheads="1"/>
              </p:cNvSpPr>
              <p:nvPr/>
            </p:nvSpPr>
            <p:spPr bwMode="auto">
              <a:xfrm>
                <a:off x="6799" y="915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35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49" name="Oval 99"/>
              <p:cNvSpPr>
                <a:spLocks noChangeArrowheads="1"/>
              </p:cNvSpPr>
              <p:nvPr/>
            </p:nvSpPr>
            <p:spPr bwMode="auto">
              <a:xfrm>
                <a:off x="6159" y="9129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18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50" name="Oval 100"/>
              <p:cNvSpPr>
                <a:spLocks noChangeArrowheads="1"/>
              </p:cNvSpPr>
              <p:nvPr/>
            </p:nvSpPr>
            <p:spPr bwMode="auto">
              <a:xfrm>
                <a:off x="7029" y="795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8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7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51" name="Oval 101"/>
              <p:cNvSpPr>
                <a:spLocks noChangeArrowheads="1"/>
              </p:cNvSpPr>
              <p:nvPr/>
            </p:nvSpPr>
            <p:spPr bwMode="auto">
              <a:xfrm>
                <a:off x="5879" y="9750"/>
                <a:ext cx="310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20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52" name="Line 102"/>
              <p:cNvSpPr>
                <a:spLocks noChangeShapeType="1"/>
              </p:cNvSpPr>
              <p:nvPr/>
            </p:nvSpPr>
            <p:spPr bwMode="auto">
              <a:xfrm flipH="1">
                <a:off x="6749" y="8178"/>
                <a:ext cx="31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3" name="Line 103"/>
              <p:cNvSpPr>
                <a:spLocks noChangeShapeType="1"/>
              </p:cNvSpPr>
              <p:nvPr/>
            </p:nvSpPr>
            <p:spPr bwMode="auto">
              <a:xfrm>
                <a:off x="7319" y="8181"/>
                <a:ext cx="26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4" name="Line 104"/>
              <p:cNvSpPr>
                <a:spLocks noChangeShapeType="1"/>
              </p:cNvSpPr>
              <p:nvPr/>
            </p:nvSpPr>
            <p:spPr bwMode="auto">
              <a:xfrm flipH="1">
                <a:off x="6329" y="8739"/>
                <a:ext cx="25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5" name="Line 105"/>
              <p:cNvSpPr>
                <a:spLocks noChangeShapeType="1"/>
              </p:cNvSpPr>
              <p:nvPr/>
            </p:nvSpPr>
            <p:spPr bwMode="auto">
              <a:xfrm>
                <a:off x="6749" y="8769"/>
                <a:ext cx="200" cy="3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6" name="Line 106"/>
              <p:cNvSpPr>
                <a:spLocks noChangeShapeType="1"/>
              </p:cNvSpPr>
              <p:nvPr/>
            </p:nvSpPr>
            <p:spPr bwMode="auto">
              <a:xfrm flipH="1">
                <a:off x="7379" y="8748"/>
                <a:ext cx="180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7" name="Line 107"/>
              <p:cNvSpPr>
                <a:spLocks noChangeShapeType="1"/>
              </p:cNvSpPr>
              <p:nvPr/>
            </p:nvSpPr>
            <p:spPr bwMode="auto">
              <a:xfrm>
                <a:off x="7729" y="8769"/>
                <a:ext cx="130" cy="3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8" name="Line 108"/>
              <p:cNvSpPr>
                <a:spLocks noChangeShapeType="1"/>
              </p:cNvSpPr>
              <p:nvPr/>
            </p:nvSpPr>
            <p:spPr bwMode="auto">
              <a:xfrm flipH="1">
                <a:off x="6029" y="9390"/>
                <a:ext cx="19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1466332" y="350439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5.3.2  堆排序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1"/>
          <p:cNvSpPr txBox="1">
            <a:spLocks noChangeArrowheads="1"/>
          </p:cNvSpPr>
          <p:nvPr/>
        </p:nvSpPr>
        <p:spPr bwMode="auto">
          <a:xfrm>
            <a:off x="468313" y="981075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宋体" panose="02010600030101010101" pitchFamily="2" charset="-122"/>
              </a:rPr>
              <a:t>    </a:t>
            </a:r>
            <a:r>
              <a:rPr kumimoji="1" lang="zh-CN" altLang="en-US" sz="2400" b="1">
                <a:latin typeface="宋体" panose="02010600030101010101" pitchFamily="2" charset="-122"/>
              </a:rPr>
              <a:t>堆排序的基本思想是：首先将待排序的记录序列构造成一个堆，此时，选出了堆中所有记录的最大者即堆顶记录，然后将它从堆中移走（通常将堆顶记录和堆中最后一个记录交换），并将剩余的记录再调整成堆，这样又找出了次大的记录，以此类推，直到堆中只有一个记录为止。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57347" name="Group 51"/>
          <p:cNvGrpSpPr/>
          <p:nvPr/>
        </p:nvGrpSpPr>
        <p:grpSpPr bwMode="auto">
          <a:xfrm>
            <a:off x="1042988" y="3500438"/>
            <a:ext cx="7104062" cy="2303462"/>
            <a:chOff x="718" y="2024"/>
            <a:chExt cx="4475" cy="1451"/>
          </a:xfrm>
        </p:grpSpPr>
        <p:sp>
          <p:nvSpPr>
            <p:cNvPr id="57349" name="Text Box 43"/>
            <p:cNvSpPr txBox="1">
              <a:spLocks noChangeArrowheads="1"/>
            </p:cNvSpPr>
            <p:nvPr/>
          </p:nvSpPr>
          <p:spPr bwMode="auto">
            <a:xfrm>
              <a:off x="718" y="2540"/>
              <a:ext cx="4475" cy="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latin typeface="Times New Roman" panose="02020603050405020304" pitchFamily="18" charset="0"/>
                </a:rPr>
                <a:t>    </a:t>
              </a:r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    </a:t>
              </a:r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  </a:t>
              </a:r>
              <a:r>
                <a:rPr lang="en-US" altLang="zh-CN" sz="2800">
                  <a:latin typeface="Times New Roman" panose="02020603050405020304" pitchFamily="18" charset="0"/>
                </a:rPr>
                <a:t>… …   </a:t>
              </a:r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   </a:t>
              </a:r>
              <a:r>
                <a:rPr lang="en-US" altLang="zh-CN" sz="2800" i="1">
                  <a:latin typeface="Times New Roman" panose="02020603050405020304" pitchFamily="18" charset="0"/>
                </a:rPr>
                <a:t>   r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+1</a:t>
              </a:r>
              <a:r>
                <a:rPr lang="en-US" altLang="zh-CN" sz="2800">
                  <a:latin typeface="Times New Roman" panose="02020603050405020304" pitchFamily="18" charset="0"/>
                </a:rPr>
                <a:t> ≤… … ≤</a:t>
              </a:r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aseline="-25000">
                  <a:latin typeface="宋体" panose="02010600030101010101" pitchFamily="2" charset="-122"/>
                </a:rPr>
                <a:t>-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   </a:t>
              </a:r>
              <a:r>
                <a:rPr lang="en-US" altLang="zh-CN" sz="2800">
                  <a:latin typeface="Times New Roman" panose="02020603050405020304" pitchFamily="18" charset="0"/>
                </a:rPr>
                <a:t>≤ </a:t>
              </a:r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n </a:t>
              </a:r>
              <a:endParaRPr lang="en-US" altLang="zh-CN" sz="2800" i="1" baseline="-25000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endParaRPr lang="en-US" altLang="zh-CN" sz="2800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   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              </a:t>
              </a:r>
              <a:r>
                <a:rPr lang="zh-CN" altLang="en-US" sz="2000">
                  <a:latin typeface="Times New Roman" panose="02020603050405020304" pitchFamily="18" charset="0"/>
                </a:rPr>
                <a:t>无序区                                         有序区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zh-CN" altLang="en-US" sz="2000">
                  <a:latin typeface="Times New Roman" panose="02020603050405020304" pitchFamily="18" charset="0"/>
                </a:rPr>
                <a:t>            为一个堆                             已经位于最终位置      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7350" name="Line 44"/>
            <p:cNvSpPr>
              <a:spLocks noChangeShapeType="1"/>
            </p:cNvSpPr>
            <p:nvPr/>
          </p:nvSpPr>
          <p:spPr bwMode="auto">
            <a:xfrm>
              <a:off x="2401" y="2523"/>
              <a:ext cx="0" cy="3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1" name="AutoShape 45"/>
            <p:cNvSpPr/>
            <p:nvPr/>
          </p:nvSpPr>
          <p:spPr bwMode="auto">
            <a:xfrm rot="-5400000">
              <a:off x="3548" y="2074"/>
              <a:ext cx="203" cy="1828"/>
            </a:xfrm>
            <a:prstGeom prst="leftBrace">
              <a:avLst>
                <a:gd name="adj1" fmla="val 75041"/>
                <a:gd name="adj2" fmla="val 50852"/>
              </a:avLst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2" name="AutoShape 46"/>
            <p:cNvSpPr/>
            <p:nvPr/>
          </p:nvSpPr>
          <p:spPr bwMode="auto">
            <a:xfrm rot="-5400000">
              <a:off x="1460" y="2348"/>
              <a:ext cx="247" cy="1232"/>
            </a:xfrm>
            <a:prstGeom prst="leftBrace">
              <a:avLst>
                <a:gd name="adj1" fmla="val 41565"/>
                <a:gd name="adj2" fmla="val 50852"/>
              </a:avLst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3" name="Line 47"/>
            <p:cNvSpPr>
              <a:spLocks noChangeShapeType="1"/>
            </p:cNvSpPr>
            <p:nvPr/>
          </p:nvSpPr>
          <p:spPr bwMode="auto">
            <a:xfrm flipV="1">
              <a:off x="970" y="2387"/>
              <a:ext cx="12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4" name="Line 48"/>
            <p:cNvSpPr>
              <a:spLocks noChangeShapeType="1"/>
            </p:cNvSpPr>
            <p:nvPr/>
          </p:nvSpPr>
          <p:spPr bwMode="auto">
            <a:xfrm>
              <a:off x="2198" y="2392"/>
              <a:ext cx="0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5" name="Line 49"/>
            <p:cNvSpPr>
              <a:spLocks noChangeShapeType="1"/>
            </p:cNvSpPr>
            <p:nvPr/>
          </p:nvSpPr>
          <p:spPr bwMode="auto">
            <a:xfrm>
              <a:off x="968" y="2392"/>
              <a:ext cx="0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Text Box 50"/>
            <p:cNvSpPr txBox="1">
              <a:spLocks noChangeArrowheads="1"/>
            </p:cNvSpPr>
            <p:nvPr/>
          </p:nvSpPr>
          <p:spPr bwMode="auto">
            <a:xfrm>
              <a:off x="1055" y="2024"/>
              <a:ext cx="1093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堆顶和堆中最后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一个记录交换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7348" name="Text Box 5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07704" y="155938"/>
            <a:ext cx="432117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堆排序——想法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75438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99"/>
                </a:solidFill>
                <a:latin typeface="Times New Roman" panose="02020603050405020304" pitchFamily="18" charset="0"/>
              </a:rPr>
              <a:t>堆调整问题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：将一个无序序列调整为堆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）筛选法调整堆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  关键问题：完全二叉树中，根结点的左右子树均是堆，如何调整根结点，使整个完全二叉树成为一个堆？</a:t>
            </a:r>
            <a:r>
              <a:rPr kumimoji="1" lang="zh-CN" altLang="en-US" sz="2400" b="1">
                <a:latin typeface="宋体" panose="02010600030101010101" pitchFamily="2" charset="-122"/>
              </a:rPr>
              <a:t>    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58371" name="Group 59"/>
          <p:cNvGrpSpPr/>
          <p:nvPr/>
        </p:nvGrpSpPr>
        <p:grpSpPr bwMode="auto">
          <a:xfrm>
            <a:off x="468313" y="3213100"/>
            <a:ext cx="8351837" cy="2736850"/>
            <a:chOff x="431" y="2024"/>
            <a:chExt cx="4944" cy="1442"/>
          </a:xfrm>
        </p:grpSpPr>
        <p:sp>
          <p:nvSpPr>
            <p:cNvPr id="58372" name="Oval 4"/>
            <p:cNvSpPr>
              <a:spLocks noChangeArrowheads="1"/>
            </p:cNvSpPr>
            <p:nvPr/>
          </p:nvSpPr>
          <p:spPr bwMode="auto">
            <a:xfrm>
              <a:off x="1197" y="2059"/>
              <a:ext cx="234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73" name="Text Box 6"/>
            <p:cNvSpPr txBox="1">
              <a:spLocks noChangeArrowheads="1"/>
            </p:cNvSpPr>
            <p:nvPr/>
          </p:nvSpPr>
          <p:spPr bwMode="auto">
            <a:xfrm>
              <a:off x="565" y="3223"/>
              <a:ext cx="105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2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>
                  <a:latin typeface="Times New Roman" panose="02020603050405020304" pitchFamily="18" charset="0"/>
                </a:rPr>
                <a:t>a) 28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与</a:t>
              </a:r>
              <a:r>
                <a:rPr lang="en-US" altLang="zh-CN" sz="2000" b="1">
                  <a:latin typeface="Times New Roman" panose="02020603050405020304" pitchFamily="18" charset="0"/>
                </a:rPr>
                <a:t>35</a:t>
              </a:r>
              <a:r>
                <a:rPr lang="zh-CN" altLang="en-US" sz="2000" b="1">
                  <a:latin typeface="Times New Roman" panose="02020603050405020304" pitchFamily="18" charset="0"/>
                </a:rPr>
                <a:t>交换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8374" name="Text Box 7"/>
            <p:cNvSpPr txBox="1">
              <a:spLocks noChangeArrowheads="1"/>
            </p:cNvSpPr>
            <p:nvPr/>
          </p:nvSpPr>
          <p:spPr bwMode="auto">
            <a:xfrm>
              <a:off x="2321" y="3234"/>
              <a:ext cx="10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</a:rPr>
                <a:t>(b) 28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与</a:t>
              </a:r>
              <a:r>
                <a:rPr lang="en-US" altLang="zh-CN" sz="2000" b="1">
                  <a:latin typeface="Times New Roman" panose="02020603050405020304" pitchFamily="18" charset="0"/>
                </a:rPr>
                <a:t>32</a:t>
              </a:r>
              <a:r>
                <a:rPr lang="zh-CN" altLang="en-US" sz="2000" b="1">
                  <a:latin typeface="Times New Roman" panose="02020603050405020304" pitchFamily="18" charset="0"/>
                </a:rPr>
                <a:t>交换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8375" name="Text Box 8"/>
            <p:cNvSpPr txBox="1">
              <a:spLocks noChangeArrowheads="1"/>
            </p:cNvSpPr>
            <p:nvPr/>
          </p:nvSpPr>
          <p:spPr bwMode="auto">
            <a:xfrm>
              <a:off x="4133" y="3234"/>
              <a:ext cx="120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</a:rPr>
                <a:t>(c) </a:t>
              </a:r>
              <a:r>
                <a:rPr lang="zh-CN" altLang="en-US" sz="2000" b="1">
                  <a:latin typeface="Times New Roman" panose="02020603050405020304" pitchFamily="18" charset="0"/>
                </a:rPr>
                <a:t>将</a:t>
              </a:r>
              <a:r>
                <a:rPr lang="en-US" altLang="zh-CN" sz="2000" b="1">
                  <a:latin typeface="Times New Roman" panose="02020603050405020304" pitchFamily="18" charset="0"/>
                </a:rPr>
                <a:t>28</a:t>
              </a:r>
              <a:r>
                <a:rPr lang="zh-CN" altLang="en-US" sz="2000" b="1">
                  <a:latin typeface="Times New Roman" panose="02020603050405020304" pitchFamily="18" charset="0"/>
                </a:rPr>
                <a:t>筛到叶子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8376" name="Text Box 9"/>
            <p:cNvSpPr txBox="1">
              <a:spLocks noChangeArrowheads="1"/>
            </p:cNvSpPr>
            <p:nvPr/>
          </p:nvSpPr>
          <p:spPr bwMode="auto">
            <a:xfrm>
              <a:off x="1212" y="2024"/>
              <a:ext cx="20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 dirty="0">
                  <a:solidFill>
                    <a:srgbClr val="3907F1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7" name="Text Box 10"/>
            <p:cNvSpPr txBox="1">
              <a:spLocks noChangeArrowheads="1"/>
            </p:cNvSpPr>
            <p:nvPr/>
          </p:nvSpPr>
          <p:spPr bwMode="auto">
            <a:xfrm>
              <a:off x="447" y="2864"/>
              <a:ext cx="2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32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378" name="Oval 11"/>
            <p:cNvSpPr>
              <a:spLocks noChangeArrowheads="1"/>
            </p:cNvSpPr>
            <p:nvPr/>
          </p:nvSpPr>
          <p:spPr bwMode="auto">
            <a:xfrm>
              <a:off x="431" y="2898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79" name="Text Box 12"/>
            <p:cNvSpPr txBox="1">
              <a:spLocks noChangeArrowheads="1"/>
            </p:cNvSpPr>
            <p:nvPr/>
          </p:nvSpPr>
          <p:spPr bwMode="auto">
            <a:xfrm>
              <a:off x="1011" y="2877"/>
              <a:ext cx="2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18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380" name="Oval 13"/>
            <p:cNvSpPr>
              <a:spLocks noChangeArrowheads="1"/>
            </p:cNvSpPr>
            <p:nvPr/>
          </p:nvSpPr>
          <p:spPr bwMode="auto">
            <a:xfrm>
              <a:off x="995" y="2911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81" name="Text Box 14"/>
            <p:cNvSpPr txBox="1">
              <a:spLocks noChangeArrowheads="1"/>
            </p:cNvSpPr>
            <p:nvPr/>
          </p:nvSpPr>
          <p:spPr bwMode="auto">
            <a:xfrm>
              <a:off x="1668" y="2439"/>
              <a:ext cx="20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20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382" name="Oval 15"/>
            <p:cNvSpPr>
              <a:spLocks noChangeArrowheads="1"/>
            </p:cNvSpPr>
            <p:nvPr/>
          </p:nvSpPr>
          <p:spPr bwMode="auto">
            <a:xfrm>
              <a:off x="1652" y="2473"/>
              <a:ext cx="235" cy="21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83" name="Text Box 16"/>
            <p:cNvSpPr txBox="1">
              <a:spLocks noChangeArrowheads="1"/>
            </p:cNvSpPr>
            <p:nvPr/>
          </p:nvSpPr>
          <p:spPr bwMode="auto">
            <a:xfrm>
              <a:off x="1430" y="2887"/>
              <a:ext cx="2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12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384" name="Oval 17"/>
            <p:cNvSpPr>
              <a:spLocks noChangeArrowheads="1"/>
            </p:cNvSpPr>
            <p:nvPr/>
          </p:nvSpPr>
          <p:spPr bwMode="auto">
            <a:xfrm>
              <a:off x="1414" y="2921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85" name="Freeform 18"/>
            <p:cNvSpPr/>
            <p:nvPr/>
          </p:nvSpPr>
          <p:spPr bwMode="auto">
            <a:xfrm>
              <a:off x="1436" y="2204"/>
              <a:ext cx="266" cy="286"/>
            </a:xfrm>
            <a:custGeom>
              <a:avLst/>
              <a:gdLst>
                <a:gd name="T0" fmla="*/ 0 w 353"/>
                <a:gd name="T1" fmla="*/ 0 h 384"/>
                <a:gd name="T2" fmla="*/ 28 w 353"/>
                <a:gd name="T3" fmla="*/ 27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86" name="Freeform 19"/>
            <p:cNvSpPr/>
            <p:nvPr/>
          </p:nvSpPr>
          <p:spPr bwMode="auto">
            <a:xfrm>
              <a:off x="903" y="2642"/>
              <a:ext cx="188" cy="271"/>
            </a:xfrm>
            <a:custGeom>
              <a:avLst/>
              <a:gdLst>
                <a:gd name="T0" fmla="*/ 0 w 249"/>
                <a:gd name="T1" fmla="*/ 0 h 365"/>
                <a:gd name="T2" fmla="*/ 20 w 249"/>
                <a:gd name="T3" fmla="*/ 25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87" name="Freeform 20"/>
            <p:cNvSpPr/>
            <p:nvPr/>
          </p:nvSpPr>
          <p:spPr bwMode="auto">
            <a:xfrm>
              <a:off x="570" y="2631"/>
              <a:ext cx="178" cy="260"/>
            </a:xfrm>
            <a:custGeom>
              <a:avLst/>
              <a:gdLst>
                <a:gd name="T0" fmla="*/ 18 w 236"/>
                <a:gd name="T1" fmla="*/ 0 h 350"/>
                <a:gd name="T2" fmla="*/ 0 w 236"/>
                <a:gd name="T3" fmla="*/ 25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88" name="Line 21"/>
            <p:cNvSpPr>
              <a:spLocks noChangeShapeType="1"/>
            </p:cNvSpPr>
            <p:nvPr/>
          </p:nvSpPr>
          <p:spPr bwMode="auto">
            <a:xfrm flipH="1">
              <a:off x="906" y="2216"/>
              <a:ext cx="295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89" name="Freeform 22"/>
            <p:cNvSpPr/>
            <p:nvPr/>
          </p:nvSpPr>
          <p:spPr bwMode="auto">
            <a:xfrm>
              <a:off x="1555" y="2669"/>
              <a:ext cx="142" cy="244"/>
            </a:xfrm>
            <a:custGeom>
              <a:avLst/>
              <a:gdLst>
                <a:gd name="T0" fmla="*/ 15 w 188"/>
                <a:gd name="T1" fmla="*/ 0 h 329"/>
                <a:gd name="T2" fmla="*/ 0 w 188"/>
                <a:gd name="T3" fmla="*/ 2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90" name="Text Box 23"/>
            <p:cNvSpPr txBox="1">
              <a:spLocks noChangeArrowheads="1"/>
            </p:cNvSpPr>
            <p:nvPr/>
          </p:nvSpPr>
          <p:spPr bwMode="auto">
            <a:xfrm>
              <a:off x="2749" y="2900"/>
              <a:ext cx="2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18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391" name="Oval 24"/>
            <p:cNvSpPr>
              <a:spLocks noChangeArrowheads="1"/>
            </p:cNvSpPr>
            <p:nvPr/>
          </p:nvSpPr>
          <p:spPr bwMode="auto">
            <a:xfrm>
              <a:off x="2733" y="2934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92" name="Text Box 25"/>
            <p:cNvSpPr txBox="1">
              <a:spLocks noChangeArrowheads="1"/>
            </p:cNvSpPr>
            <p:nvPr/>
          </p:nvSpPr>
          <p:spPr bwMode="auto">
            <a:xfrm>
              <a:off x="3383" y="2462"/>
              <a:ext cx="20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20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393" name="Oval 26"/>
            <p:cNvSpPr>
              <a:spLocks noChangeArrowheads="1"/>
            </p:cNvSpPr>
            <p:nvPr/>
          </p:nvSpPr>
          <p:spPr bwMode="auto">
            <a:xfrm>
              <a:off x="3367" y="2496"/>
              <a:ext cx="235" cy="21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94" name="Text Box 27"/>
            <p:cNvSpPr txBox="1">
              <a:spLocks noChangeArrowheads="1"/>
            </p:cNvSpPr>
            <p:nvPr/>
          </p:nvSpPr>
          <p:spPr bwMode="auto">
            <a:xfrm>
              <a:off x="3145" y="2910"/>
              <a:ext cx="2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12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395" name="Oval 28"/>
            <p:cNvSpPr>
              <a:spLocks noChangeArrowheads="1"/>
            </p:cNvSpPr>
            <p:nvPr/>
          </p:nvSpPr>
          <p:spPr bwMode="auto">
            <a:xfrm>
              <a:off x="3130" y="2944"/>
              <a:ext cx="234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96" name="Freeform 29"/>
            <p:cNvSpPr/>
            <p:nvPr/>
          </p:nvSpPr>
          <p:spPr bwMode="auto">
            <a:xfrm>
              <a:off x="3151" y="2228"/>
              <a:ext cx="267" cy="285"/>
            </a:xfrm>
            <a:custGeom>
              <a:avLst/>
              <a:gdLst>
                <a:gd name="T0" fmla="*/ 0 w 353"/>
                <a:gd name="T1" fmla="*/ 0 h 384"/>
                <a:gd name="T2" fmla="*/ 29 w 353"/>
                <a:gd name="T3" fmla="*/ 27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97" name="Freeform 30"/>
            <p:cNvSpPr/>
            <p:nvPr/>
          </p:nvSpPr>
          <p:spPr bwMode="auto">
            <a:xfrm>
              <a:off x="2630" y="2665"/>
              <a:ext cx="188" cy="271"/>
            </a:xfrm>
            <a:custGeom>
              <a:avLst/>
              <a:gdLst>
                <a:gd name="T0" fmla="*/ 0 w 249"/>
                <a:gd name="T1" fmla="*/ 0 h 365"/>
                <a:gd name="T2" fmla="*/ 20 w 249"/>
                <a:gd name="T3" fmla="*/ 25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98" name="Freeform 31"/>
            <p:cNvSpPr/>
            <p:nvPr/>
          </p:nvSpPr>
          <p:spPr bwMode="auto">
            <a:xfrm>
              <a:off x="2274" y="2665"/>
              <a:ext cx="178" cy="260"/>
            </a:xfrm>
            <a:custGeom>
              <a:avLst/>
              <a:gdLst>
                <a:gd name="T0" fmla="*/ 18 w 236"/>
                <a:gd name="T1" fmla="*/ 0 h 350"/>
                <a:gd name="T2" fmla="*/ 0 w 236"/>
                <a:gd name="T3" fmla="*/ 25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399" name="Line 32"/>
            <p:cNvSpPr>
              <a:spLocks noChangeShapeType="1"/>
            </p:cNvSpPr>
            <p:nvPr/>
          </p:nvSpPr>
          <p:spPr bwMode="auto">
            <a:xfrm flipH="1">
              <a:off x="2621" y="2239"/>
              <a:ext cx="296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00" name="Freeform 33"/>
            <p:cNvSpPr/>
            <p:nvPr/>
          </p:nvSpPr>
          <p:spPr bwMode="auto">
            <a:xfrm>
              <a:off x="3271" y="2703"/>
              <a:ext cx="142" cy="244"/>
            </a:xfrm>
            <a:custGeom>
              <a:avLst/>
              <a:gdLst>
                <a:gd name="T0" fmla="*/ 15 w 188"/>
                <a:gd name="T1" fmla="*/ 0 h 329"/>
                <a:gd name="T2" fmla="*/ 0 w 188"/>
                <a:gd name="T3" fmla="*/ 2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01" name="Text Box 34"/>
            <p:cNvSpPr txBox="1">
              <a:spLocks noChangeArrowheads="1"/>
            </p:cNvSpPr>
            <p:nvPr/>
          </p:nvSpPr>
          <p:spPr bwMode="auto">
            <a:xfrm>
              <a:off x="2928" y="2049"/>
              <a:ext cx="2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35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402" name="Oval 35"/>
            <p:cNvSpPr>
              <a:spLocks noChangeArrowheads="1"/>
            </p:cNvSpPr>
            <p:nvPr/>
          </p:nvSpPr>
          <p:spPr bwMode="auto">
            <a:xfrm>
              <a:off x="2923" y="2082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03" name="Text Box 36"/>
            <p:cNvSpPr txBox="1">
              <a:spLocks noChangeArrowheads="1"/>
            </p:cNvSpPr>
            <p:nvPr/>
          </p:nvSpPr>
          <p:spPr bwMode="auto">
            <a:xfrm>
              <a:off x="4221" y="2473"/>
              <a:ext cx="20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32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404" name="Oval 37"/>
            <p:cNvSpPr>
              <a:spLocks noChangeArrowheads="1"/>
            </p:cNvSpPr>
            <p:nvPr/>
          </p:nvSpPr>
          <p:spPr bwMode="auto">
            <a:xfrm>
              <a:off x="4205" y="2508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05" name="Text Box 38"/>
            <p:cNvSpPr txBox="1">
              <a:spLocks noChangeArrowheads="1"/>
            </p:cNvSpPr>
            <p:nvPr/>
          </p:nvSpPr>
          <p:spPr bwMode="auto">
            <a:xfrm>
              <a:off x="4522" y="2934"/>
              <a:ext cx="2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18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406" name="Oval 39"/>
            <p:cNvSpPr>
              <a:spLocks noChangeArrowheads="1"/>
            </p:cNvSpPr>
            <p:nvPr/>
          </p:nvSpPr>
          <p:spPr bwMode="auto">
            <a:xfrm>
              <a:off x="4506" y="2968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07" name="Text Box 40"/>
            <p:cNvSpPr txBox="1">
              <a:spLocks noChangeArrowheads="1"/>
            </p:cNvSpPr>
            <p:nvPr/>
          </p:nvSpPr>
          <p:spPr bwMode="auto">
            <a:xfrm>
              <a:off x="5156" y="2496"/>
              <a:ext cx="20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20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408" name="Oval 41"/>
            <p:cNvSpPr>
              <a:spLocks noChangeArrowheads="1"/>
            </p:cNvSpPr>
            <p:nvPr/>
          </p:nvSpPr>
          <p:spPr bwMode="auto">
            <a:xfrm>
              <a:off x="5140" y="2531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09" name="Text Box 42"/>
            <p:cNvSpPr txBox="1">
              <a:spLocks noChangeArrowheads="1"/>
            </p:cNvSpPr>
            <p:nvPr/>
          </p:nvSpPr>
          <p:spPr bwMode="auto">
            <a:xfrm>
              <a:off x="4918" y="2944"/>
              <a:ext cx="20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12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410" name="Oval 43"/>
            <p:cNvSpPr>
              <a:spLocks noChangeArrowheads="1"/>
            </p:cNvSpPr>
            <p:nvPr/>
          </p:nvSpPr>
          <p:spPr bwMode="auto">
            <a:xfrm>
              <a:off x="4902" y="2978"/>
              <a:ext cx="235" cy="21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11" name="Freeform 44"/>
            <p:cNvSpPr/>
            <p:nvPr/>
          </p:nvSpPr>
          <p:spPr bwMode="auto">
            <a:xfrm>
              <a:off x="4924" y="2262"/>
              <a:ext cx="267" cy="285"/>
            </a:xfrm>
            <a:custGeom>
              <a:avLst/>
              <a:gdLst>
                <a:gd name="T0" fmla="*/ 0 w 353"/>
                <a:gd name="T1" fmla="*/ 0 h 384"/>
                <a:gd name="T2" fmla="*/ 29 w 353"/>
                <a:gd name="T3" fmla="*/ 27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12" name="Freeform 45"/>
            <p:cNvSpPr/>
            <p:nvPr/>
          </p:nvSpPr>
          <p:spPr bwMode="auto">
            <a:xfrm>
              <a:off x="4403" y="2710"/>
              <a:ext cx="188" cy="271"/>
            </a:xfrm>
            <a:custGeom>
              <a:avLst/>
              <a:gdLst>
                <a:gd name="T0" fmla="*/ 0 w 249"/>
                <a:gd name="T1" fmla="*/ 0 h 365"/>
                <a:gd name="T2" fmla="*/ 20 w 249"/>
                <a:gd name="T3" fmla="*/ 25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13" name="Freeform 46"/>
            <p:cNvSpPr/>
            <p:nvPr/>
          </p:nvSpPr>
          <p:spPr bwMode="auto">
            <a:xfrm>
              <a:off x="4047" y="2699"/>
              <a:ext cx="178" cy="260"/>
            </a:xfrm>
            <a:custGeom>
              <a:avLst/>
              <a:gdLst>
                <a:gd name="T0" fmla="*/ 18 w 236"/>
                <a:gd name="T1" fmla="*/ 0 h 350"/>
                <a:gd name="T2" fmla="*/ 0 w 236"/>
                <a:gd name="T3" fmla="*/ 25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14" name="Line 47"/>
            <p:cNvSpPr>
              <a:spLocks noChangeShapeType="1"/>
            </p:cNvSpPr>
            <p:nvPr/>
          </p:nvSpPr>
          <p:spPr bwMode="auto">
            <a:xfrm flipH="1">
              <a:off x="4394" y="2273"/>
              <a:ext cx="295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15" name="Freeform 48"/>
            <p:cNvSpPr/>
            <p:nvPr/>
          </p:nvSpPr>
          <p:spPr bwMode="auto">
            <a:xfrm>
              <a:off x="5044" y="2737"/>
              <a:ext cx="141" cy="244"/>
            </a:xfrm>
            <a:custGeom>
              <a:avLst/>
              <a:gdLst>
                <a:gd name="T0" fmla="*/ 15 w 188"/>
                <a:gd name="T1" fmla="*/ 0 h 329"/>
                <a:gd name="T2" fmla="*/ 0 w 188"/>
                <a:gd name="T3" fmla="*/ 2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16" name="Text Box 49"/>
            <p:cNvSpPr txBox="1">
              <a:spLocks noChangeArrowheads="1"/>
            </p:cNvSpPr>
            <p:nvPr/>
          </p:nvSpPr>
          <p:spPr bwMode="auto">
            <a:xfrm>
              <a:off x="4701" y="2083"/>
              <a:ext cx="2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35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58417" name="Oval 50"/>
            <p:cNvSpPr>
              <a:spLocks noChangeArrowheads="1"/>
            </p:cNvSpPr>
            <p:nvPr/>
          </p:nvSpPr>
          <p:spPr bwMode="auto">
            <a:xfrm>
              <a:off x="4696" y="2116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18" name="Oval 51"/>
            <p:cNvSpPr>
              <a:spLocks noChangeArrowheads="1"/>
            </p:cNvSpPr>
            <p:nvPr/>
          </p:nvSpPr>
          <p:spPr bwMode="auto">
            <a:xfrm>
              <a:off x="721" y="2438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19" name="Text Box 52"/>
            <p:cNvSpPr txBox="1">
              <a:spLocks noChangeArrowheads="1"/>
            </p:cNvSpPr>
            <p:nvPr/>
          </p:nvSpPr>
          <p:spPr bwMode="auto">
            <a:xfrm>
              <a:off x="737" y="2403"/>
              <a:ext cx="20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 dirty="0">
                  <a:solidFill>
                    <a:srgbClr val="3907F1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20" name="Oval 53"/>
            <p:cNvSpPr>
              <a:spLocks noChangeArrowheads="1"/>
            </p:cNvSpPr>
            <p:nvPr/>
          </p:nvSpPr>
          <p:spPr bwMode="auto">
            <a:xfrm>
              <a:off x="2442" y="2482"/>
              <a:ext cx="234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21" name="Text Box 54"/>
            <p:cNvSpPr txBox="1">
              <a:spLocks noChangeArrowheads="1"/>
            </p:cNvSpPr>
            <p:nvPr/>
          </p:nvSpPr>
          <p:spPr bwMode="auto">
            <a:xfrm>
              <a:off x="2458" y="2447"/>
              <a:ext cx="20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 dirty="0">
                  <a:solidFill>
                    <a:srgbClr val="3907F1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22" name="Oval 55"/>
            <p:cNvSpPr>
              <a:spLocks noChangeArrowheads="1"/>
            </p:cNvSpPr>
            <p:nvPr/>
          </p:nvSpPr>
          <p:spPr bwMode="auto">
            <a:xfrm>
              <a:off x="2169" y="2928"/>
              <a:ext cx="235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23" name="Text Box 56"/>
            <p:cNvSpPr txBox="1">
              <a:spLocks noChangeArrowheads="1"/>
            </p:cNvSpPr>
            <p:nvPr/>
          </p:nvSpPr>
          <p:spPr bwMode="auto">
            <a:xfrm>
              <a:off x="2185" y="2893"/>
              <a:ext cx="20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 dirty="0">
                  <a:solidFill>
                    <a:srgbClr val="3907F1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24" name="Oval 57"/>
            <p:cNvSpPr>
              <a:spLocks noChangeArrowheads="1"/>
            </p:cNvSpPr>
            <p:nvPr/>
          </p:nvSpPr>
          <p:spPr bwMode="auto">
            <a:xfrm>
              <a:off x="3904" y="2961"/>
              <a:ext cx="235" cy="21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/>
            <a:p>
              <a:endParaRPr lang="zh-CN" altLang="en-US"/>
            </a:p>
          </p:txBody>
        </p:sp>
        <p:sp>
          <p:nvSpPr>
            <p:cNvPr id="58425" name="Text Box 58"/>
            <p:cNvSpPr txBox="1">
              <a:spLocks noChangeArrowheads="1"/>
            </p:cNvSpPr>
            <p:nvPr/>
          </p:nvSpPr>
          <p:spPr bwMode="auto">
            <a:xfrm>
              <a:off x="3920" y="2926"/>
              <a:ext cx="20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1080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28</a:t>
              </a:r>
              <a:endParaRPr lang="en-US" altLang="zh-CN" sz="2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1466332" y="350439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5.3.2  堆排序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71550" y="1125538"/>
            <a:ext cx="7704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应用分治法（例如二分法）得到的算法通常具有如下递推式： </a:t>
            </a:r>
            <a:endParaRPr lang="zh-CN" altLang="en-US" sz="2800" b="1"/>
          </a:p>
        </p:txBody>
      </p:sp>
      <p:grpSp>
        <p:nvGrpSpPr>
          <p:cNvPr id="8195" name="Group 3"/>
          <p:cNvGrpSpPr/>
          <p:nvPr/>
        </p:nvGrpSpPr>
        <p:grpSpPr bwMode="auto">
          <a:xfrm>
            <a:off x="1403350" y="188913"/>
            <a:ext cx="5616575" cy="701675"/>
            <a:chOff x="113" y="527"/>
            <a:chExt cx="3811" cy="526"/>
          </a:xfrm>
        </p:grpSpPr>
        <p:sp>
          <p:nvSpPr>
            <p:cNvPr id="8201" name="Text Box 4"/>
            <p:cNvSpPr txBox="1">
              <a:spLocks noChangeArrowheads="1"/>
            </p:cNvSpPr>
            <p:nvPr/>
          </p:nvSpPr>
          <p:spPr bwMode="auto">
            <a:xfrm>
              <a:off x="566" y="527"/>
              <a:ext cx="3358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000" b="1">
                  <a:solidFill>
                    <a:schemeClr val="bg1"/>
                  </a:solidFill>
                </a:rPr>
                <a:t>分治法和减治法区别</a:t>
              </a:r>
              <a:endParaRPr lang="zh-CN" altLang="en-US" sz="4000" b="1">
                <a:solidFill>
                  <a:schemeClr val="bg1"/>
                </a:solidFill>
              </a:endParaRPr>
            </a:p>
          </p:txBody>
        </p:sp>
        <p:graphicFrame>
          <p:nvGraphicFramePr>
            <p:cNvPr id="8202" name="Object 5"/>
            <p:cNvGraphicFramePr>
              <a:graphicFrameLocks noChangeAspect="1"/>
            </p:cNvGraphicFramePr>
            <p:nvPr/>
          </p:nvGraphicFramePr>
          <p:xfrm>
            <a:off x="113" y="527"/>
            <a:ext cx="49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Clip" r:id="rId1" imgW="861060" imgH="845185" progId="MS_ClipArt_Gallery.5">
                    <p:embed/>
                  </p:oleObj>
                </mc:Choice>
                <mc:Fallback>
                  <p:oleObj name="Clip" r:id="rId1" imgW="861060" imgH="845185" progId="MS_ClipArt_Gallery.5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527"/>
                          <a:ext cx="49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971550" y="4149725"/>
            <a:ext cx="7704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应用减治法（例如减半法）得到的算法通常具有如下递推式： </a:t>
            </a:r>
            <a:endParaRPr lang="zh-CN" altLang="en-US" sz="2800" b="1"/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1692275" y="5300663"/>
          <a:ext cx="51133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公式" r:id="rId3" imgW="1778000" imgH="457200" progId="Equation.3">
                  <p:embed/>
                </p:oleObj>
              </mc:Choice>
              <mc:Fallback>
                <p:oleObj name="公式" r:id="rId3" imgW="1778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00663"/>
                        <a:ext cx="511333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1439863" y="2420938"/>
          <a:ext cx="61356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5" imgW="51206400" imgH="10972800" progId="Equation.DSMT4">
                  <p:embed/>
                </p:oleObj>
              </mc:Choice>
              <mc:Fallback>
                <p:oleObj name="Equation" r:id="rId5" imgW="51206400" imgH="1097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420938"/>
                        <a:ext cx="6135687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7" name="AutoShape 9"/>
          <p:cNvSpPr>
            <a:spLocks noChangeArrowheads="1"/>
          </p:cNvSpPr>
          <p:nvPr/>
        </p:nvSpPr>
        <p:spPr bwMode="auto">
          <a:xfrm>
            <a:off x="7164388" y="4868863"/>
            <a:ext cx="1439862" cy="574675"/>
          </a:xfrm>
          <a:prstGeom prst="wedgeRoundRectCallout">
            <a:avLst>
              <a:gd name="adj1" fmla="val -73264"/>
              <a:gd name="adj2" fmla="val 13453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i="1">
                <a:latin typeface="Tahoma" panose="020B0604030504040204" pitchFamily="34" charset="0"/>
              </a:rPr>
              <a:t>O </a:t>
            </a:r>
            <a:r>
              <a:rPr lang="en-US" altLang="zh-CN" sz="2400">
                <a:latin typeface="Tahoma" panose="020B0604030504040204" pitchFamily="34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log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ahoma" panose="020B0604030504040204" pitchFamily="34" charset="0"/>
              </a:rPr>
              <a:t>)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160778" name="AutoShape 10"/>
          <p:cNvSpPr>
            <a:spLocks noChangeArrowheads="1"/>
          </p:cNvSpPr>
          <p:nvPr/>
        </p:nvSpPr>
        <p:spPr bwMode="auto">
          <a:xfrm>
            <a:off x="6516688" y="3357563"/>
            <a:ext cx="1727200" cy="574675"/>
          </a:xfrm>
          <a:prstGeom prst="wedgeRoundRectCallout">
            <a:avLst>
              <a:gd name="adj1" fmla="val -100458"/>
              <a:gd name="adj2" fmla="val -5966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i="1" dirty="0">
                <a:latin typeface="Tahoma" panose="020B0604030504040204" pitchFamily="34" charset="0"/>
              </a:rPr>
              <a:t>O </a:t>
            </a:r>
            <a:r>
              <a:rPr lang="en-US" altLang="zh-CN" sz="2400" dirty="0">
                <a:latin typeface="Tahoma" panose="020B0604030504040204" pitchFamily="34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ahoma" panose="020B0604030504040204" pitchFamily="34" charset="0"/>
              </a:rPr>
              <a:t>)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7" grpId="0" bldLvl="0" animBg="1"/>
      <p:bldP spid="160778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52333" y="229236"/>
            <a:ext cx="432117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堆排序——实例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85347" name="Group 3"/>
          <p:cNvGrpSpPr/>
          <p:nvPr/>
        </p:nvGrpSpPr>
        <p:grpSpPr bwMode="auto">
          <a:xfrm>
            <a:off x="1557338" y="1395413"/>
            <a:ext cx="2541587" cy="2216150"/>
            <a:chOff x="215" y="1139"/>
            <a:chExt cx="1601" cy="1396"/>
          </a:xfrm>
        </p:grpSpPr>
        <p:sp>
          <p:nvSpPr>
            <p:cNvPr id="59470" name="Oval 4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66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59471" name="Text Box 5"/>
            <p:cNvSpPr txBox="1">
              <a:spLocks noChangeArrowheads="1"/>
            </p:cNvSpPr>
            <p:nvPr/>
          </p:nvSpPr>
          <p:spPr bwMode="auto">
            <a:xfrm>
              <a:off x="1067" y="1145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72" name="Freeform 6"/>
            <p:cNvSpPr/>
            <p:nvPr/>
          </p:nvSpPr>
          <p:spPr bwMode="auto">
            <a:xfrm>
              <a:off x="1298" y="1349"/>
              <a:ext cx="280" cy="270"/>
            </a:xfrm>
            <a:custGeom>
              <a:avLst/>
              <a:gdLst>
                <a:gd name="T0" fmla="*/ 0 w 353"/>
                <a:gd name="T1" fmla="*/ 0 h 384"/>
                <a:gd name="T2" fmla="*/ 44 w 353"/>
                <a:gd name="T3" fmla="*/ 16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59473" name="Freeform 7"/>
            <p:cNvSpPr/>
            <p:nvPr/>
          </p:nvSpPr>
          <p:spPr bwMode="auto">
            <a:xfrm>
              <a:off x="771" y="1849"/>
              <a:ext cx="183" cy="365"/>
            </a:xfrm>
            <a:custGeom>
              <a:avLst/>
              <a:gdLst>
                <a:gd name="T0" fmla="*/ 0 w 249"/>
                <a:gd name="T1" fmla="*/ 0 h 365"/>
                <a:gd name="T2" fmla="*/ 15 w 249"/>
                <a:gd name="T3" fmla="*/ 365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59474" name="Freeform 8"/>
            <p:cNvSpPr/>
            <p:nvPr/>
          </p:nvSpPr>
          <p:spPr bwMode="auto">
            <a:xfrm>
              <a:off x="387" y="1856"/>
              <a:ext cx="226" cy="358"/>
            </a:xfrm>
            <a:custGeom>
              <a:avLst/>
              <a:gdLst>
                <a:gd name="T0" fmla="*/ 160 w 236"/>
                <a:gd name="T1" fmla="*/ 0 h 350"/>
                <a:gd name="T2" fmla="*/ 0 w 236"/>
                <a:gd name="T3" fmla="*/ 429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59475" name="Line 9"/>
            <p:cNvSpPr>
              <a:spLocks noChangeShapeType="1"/>
            </p:cNvSpPr>
            <p:nvPr/>
          </p:nvSpPr>
          <p:spPr bwMode="auto">
            <a:xfrm flipH="1">
              <a:off x="784" y="1359"/>
              <a:ext cx="277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59476" name="Freeform 10"/>
            <p:cNvSpPr/>
            <p:nvPr/>
          </p:nvSpPr>
          <p:spPr bwMode="auto">
            <a:xfrm>
              <a:off x="1406" y="1848"/>
              <a:ext cx="170" cy="340"/>
            </a:xfrm>
            <a:custGeom>
              <a:avLst/>
              <a:gdLst>
                <a:gd name="T0" fmla="*/ 76 w 188"/>
                <a:gd name="T1" fmla="*/ 0 h 329"/>
                <a:gd name="T2" fmla="*/ 0 w 188"/>
                <a:gd name="T3" fmla="*/ 44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59477" name="Oval 11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59478" name="Text Box 12"/>
            <p:cNvSpPr txBox="1">
              <a:spLocks noChangeArrowheads="1"/>
            </p:cNvSpPr>
            <p:nvPr/>
          </p:nvSpPr>
          <p:spPr bwMode="auto">
            <a:xfrm>
              <a:off x="569" y="1619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57" name="Oval 13"/>
            <p:cNvSpPr>
              <a:spLocks noChangeArrowheads="1"/>
            </p:cNvSpPr>
            <p:nvPr/>
          </p:nvSpPr>
          <p:spPr bwMode="auto">
            <a:xfrm>
              <a:off x="1521" y="159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80" name="Text Box 14"/>
            <p:cNvSpPr txBox="1">
              <a:spLocks noChangeArrowheads="1"/>
            </p:cNvSpPr>
            <p:nvPr/>
          </p:nvSpPr>
          <p:spPr bwMode="auto">
            <a:xfrm>
              <a:off x="1549" y="1617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59" name="Oval 15"/>
            <p:cNvSpPr>
              <a:spLocks noChangeArrowheads="1"/>
            </p:cNvSpPr>
            <p:nvPr/>
          </p:nvSpPr>
          <p:spPr bwMode="auto">
            <a:xfrm>
              <a:off x="1224" y="219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82" name="Text Box 16"/>
            <p:cNvSpPr txBox="1">
              <a:spLocks noChangeArrowheads="1"/>
            </p:cNvSpPr>
            <p:nvPr/>
          </p:nvSpPr>
          <p:spPr bwMode="auto">
            <a:xfrm>
              <a:off x="1254" y="2186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84" name="Text Box 18"/>
            <p:cNvSpPr txBox="1">
              <a:spLocks noChangeArrowheads="1"/>
            </p:cNvSpPr>
            <p:nvPr/>
          </p:nvSpPr>
          <p:spPr bwMode="auto">
            <a:xfrm>
              <a:off x="880" y="2214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63" name="Oval 19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86" name="Text Box 20"/>
            <p:cNvSpPr txBox="1">
              <a:spLocks noChangeArrowheads="1"/>
            </p:cNvSpPr>
            <p:nvPr/>
          </p:nvSpPr>
          <p:spPr bwMode="auto">
            <a:xfrm>
              <a:off x="243" y="2214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36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5365" name="AutoShape 21"/>
          <p:cNvSpPr>
            <a:spLocks noChangeArrowheads="1"/>
          </p:cNvSpPr>
          <p:nvPr/>
        </p:nvSpPr>
        <p:spPr bwMode="auto">
          <a:xfrm>
            <a:off x="4606925" y="2032000"/>
            <a:ext cx="230188" cy="733425"/>
          </a:xfrm>
          <a:prstGeom prst="rightArrow">
            <a:avLst>
              <a:gd name="adj1" fmla="val 50000"/>
              <a:gd name="adj2" fmla="val 39394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pSp>
        <p:nvGrpSpPr>
          <p:cNvPr id="185366" name="Group 22"/>
          <p:cNvGrpSpPr/>
          <p:nvPr/>
        </p:nvGrpSpPr>
        <p:grpSpPr bwMode="auto">
          <a:xfrm>
            <a:off x="3646488" y="2111375"/>
            <a:ext cx="468312" cy="550863"/>
            <a:chOff x="1888" y="2106"/>
            <a:chExt cx="295" cy="347"/>
          </a:xfrm>
        </p:grpSpPr>
        <p:sp>
          <p:nvSpPr>
            <p:cNvPr id="59468" name="Oval 23"/>
            <p:cNvSpPr>
              <a:spLocks noChangeArrowheads="1"/>
            </p:cNvSpPr>
            <p:nvPr/>
          </p:nvSpPr>
          <p:spPr bwMode="auto">
            <a:xfrm>
              <a:off x="1888" y="2106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D60093"/>
                </a:gs>
                <a:gs pos="100000">
                  <a:srgbClr val="63004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59469" name="Text Box 24"/>
            <p:cNvSpPr txBox="1">
              <a:spLocks noChangeArrowheads="1"/>
            </p:cNvSpPr>
            <p:nvPr/>
          </p:nvSpPr>
          <p:spPr bwMode="auto">
            <a:xfrm>
              <a:off x="1916" y="2132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369" name="Group 25"/>
          <p:cNvGrpSpPr/>
          <p:nvPr/>
        </p:nvGrpSpPr>
        <p:grpSpPr bwMode="auto">
          <a:xfrm>
            <a:off x="6973888" y="2154238"/>
            <a:ext cx="939800" cy="1485900"/>
            <a:chOff x="3606" y="1705"/>
            <a:chExt cx="592" cy="936"/>
          </a:xfrm>
        </p:grpSpPr>
        <p:sp>
          <p:nvSpPr>
            <p:cNvPr id="59463" name="Freeform 26"/>
            <p:cNvSpPr/>
            <p:nvPr/>
          </p:nvSpPr>
          <p:spPr bwMode="auto">
            <a:xfrm>
              <a:off x="3788" y="1962"/>
              <a:ext cx="170" cy="340"/>
            </a:xfrm>
            <a:custGeom>
              <a:avLst/>
              <a:gdLst>
                <a:gd name="T0" fmla="*/ 76 w 188"/>
                <a:gd name="T1" fmla="*/ 0 h 329"/>
                <a:gd name="T2" fmla="*/ 0 w 188"/>
                <a:gd name="T3" fmla="*/ 44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85371" name="Oval 27"/>
            <p:cNvSpPr>
              <a:spLocks noChangeArrowheads="1"/>
            </p:cNvSpPr>
            <p:nvPr/>
          </p:nvSpPr>
          <p:spPr bwMode="auto">
            <a:xfrm>
              <a:off x="3903" y="1705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65" name="Text Box 28"/>
            <p:cNvSpPr txBox="1">
              <a:spLocks noChangeArrowheads="1"/>
            </p:cNvSpPr>
            <p:nvPr/>
          </p:nvSpPr>
          <p:spPr bwMode="auto">
            <a:xfrm>
              <a:off x="3931" y="1731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3" name="Oval 29"/>
            <p:cNvSpPr>
              <a:spLocks noChangeArrowheads="1"/>
            </p:cNvSpPr>
            <p:nvPr/>
          </p:nvSpPr>
          <p:spPr bwMode="auto">
            <a:xfrm>
              <a:off x="3606" y="2305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67" name="Text Box 30"/>
            <p:cNvSpPr txBox="1">
              <a:spLocks noChangeArrowheads="1"/>
            </p:cNvSpPr>
            <p:nvPr/>
          </p:nvSpPr>
          <p:spPr bwMode="auto">
            <a:xfrm>
              <a:off x="3636" y="2320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375" name="Group 31"/>
          <p:cNvGrpSpPr/>
          <p:nvPr/>
        </p:nvGrpSpPr>
        <p:grpSpPr bwMode="auto">
          <a:xfrm>
            <a:off x="5372100" y="1436688"/>
            <a:ext cx="2163763" cy="2216150"/>
            <a:chOff x="2597" y="1253"/>
            <a:chExt cx="1363" cy="1396"/>
          </a:xfrm>
        </p:grpSpPr>
        <p:sp>
          <p:nvSpPr>
            <p:cNvPr id="59450" name="Freeform 32"/>
            <p:cNvSpPr/>
            <p:nvPr/>
          </p:nvSpPr>
          <p:spPr bwMode="auto">
            <a:xfrm>
              <a:off x="3680" y="1463"/>
              <a:ext cx="280" cy="270"/>
            </a:xfrm>
            <a:custGeom>
              <a:avLst/>
              <a:gdLst>
                <a:gd name="T0" fmla="*/ 0 w 353"/>
                <a:gd name="T1" fmla="*/ 0 h 384"/>
                <a:gd name="T2" fmla="*/ 44 w 353"/>
                <a:gd name="T3" fmla="*/ 16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grpSp>
          <p:nvGrpSpPr>
            <p:cNvPr id="59451" name="Group 33"/>
            <p:cNvGrpSpPr/>
            <p:nvPr/>
          </p:nvGrpSpPr>
          <p:grpSpPr bwMode="auto">
            <a:xfrm>
              <a:off x="2597" y="1253"/>
              <a:ext cx="1119" cy="1396"/>
              <a:chOff x="2597" y="1253"/>
              <a:chExt cx="1119" cy="1396"/>
            </a:xfrm>
          </p:grpSpPr>
          <p:sp>
            <p:nvSpPr>
              <p:cNvPr id="185378" name="Oval 34"/>
              <p:cNvSpPr>
                <a:spLocks noChangeArrowheads="1"/>
              </p:cNvSpPr>
              <p:nvPr/>
            </p:nvSpPr>
            <p:spPr bwMode="auto">
              <a:xfrm>
                <a:off x="3421" y="1253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>
                  <a:defRPr/>
                </a:pPr>
                <a:endParaRPr lang="zh-CN" altLang="en-US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3" name="Text Box 35"/>
              <p:cNvSpPr txBox="1">
                <a:spLocks noChangeArrowheads="1"/>
              </p:cNvSpPr>
              <p:nvPr/>
            </p:nvSpPr>
            <p:spPr bwMode="auto">
              <a:xfrm>
                <a:off x="3449" y="1259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F4F999"/>
                    </a:solidFill>
                    <a:latin typeface="Times New Roman" panose="02020603050405020304" pitchFamily="18" charset="0"/>
                  </a:rPr>
                  <a:t>28</a:t>
                </a:r>
                <a:endPara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54" name="Freeform 36"/>
              <p:cNvSpPr/>
              <p:nvPr/>
            </p:nvSpPr>
            <p:spPr bwMode="auto">
              <a:xfrm>
                <a:off x="3153" y="1963"/>
                <a:ext cx="183" cy="365"/>
              </a:xfrm>
              <a:custGeom>
                <a:avLst/>
                <a:gdLst>
                  <a:gd name="T0" fmla="*/ 0 w 249"/>
                  <a:gd name="T1" fmla="*/ 0 h 365"/>
                  <a:gd name="T2" fmla="*/ 15 w 249"/>
                  <a:gd name="T3" fmla="*/ 365 h 36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9" h="365">
                    <a:moveTo>
                      <a:pt x="0" y="0"/>
                    </a:moveTo>
                    <a:lnTo>
                      <a:pt x="249" y="365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0" rIns="0" bIns="10800"/>
              <a:lstStyle/>
              <a:p>
                <a:endParaRPr lang="zh-CN" altLang="en-US"/>
              </a:p>
            </p:txBody>
          </p:sp>
          <p:sp>
            <p:nvSpPr>
              <p:cNvPr id="59455" name="Freeform 37"/>
              <p:cNvSpPr/>
              <p:nvPr/>
            </p:nvSpPr>
            <p:spPr bwMode="auto">
              <a:xfrm>
                <a:off x="2769" y="1970"/>
                <a:ext cx="226" cy="358"/>
              </a:xfrm>
              <a:custGeom>
                <a:avLst/>
                <a:gdLst>
                  <a:gd name="T0" fmla="*/ 160 w 236"/>
                  <a:gd name="T1" fmla="*/ 0 h 350"/>
                  <a:gd name="T2" fmla="*/ 0 w 236"/>
                  <a:gd name="T3" fmla="*/ 429 h 3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6" h="350">
                    <a:moveTo>
                      <a:pt x="236" y="0"/>
                    </a:moveTo>
                    <a:lnTo>
                      <a:pt x="0" y="350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0" rIns="0" bIns="10800"/>
              <a:lstStyle/>
              <a:p>
                <a:endParaRPr lang="zh-CN" altLang="en-US"/>
              </a:p>
            </p:txBody>
          </p:sp>
          <p:sp>
            <p:nvSpPr>
              <p:cNvPr id="59456" name="Line 38"/>
              <p:cNvSpPr>
                <a:spLocks noChangeShapeType="1"/>
              </p:cNvSpPr>
              <p:nvPr/>
            </p:nvSpPr>
            <p:spPr bwMode="auto">
              <a:xfrm flipH="1">
                <a:off x="3166" y="1473"/>
                <a:ext cx="277" cy="288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0" rIns="0" bIns="10800"/>
              <a:lstStyle/>
              <a:p>
                <a:endParaRPr lang="zh-CN" altLang="en-US"/>
              </a:p>
            </p:txBody>
          </p:sp>
          <p:sp>
            <p:nvSpPr>
              <p:cNvPr id="185383" name="Oval 39"/>
              <p:cNvSpPr>
                <a:spLocks noChangeArrowheads="1"/>
              </p:cNvSpPr>
              <p:nvPr/>
            </p:nvSpPr>
            <p:spPr bwMode="auto">
              <a:xfrm>
                <a:off x="2923" y="1707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>
                  <a:defRPr/>
                </a:pPr>
                <a:endParaRPr lang="zh-CN" altLang="en-US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8" name="Text Box 40"/>
              <p:cNvSpPr txBox="1">
                <a:spLocks noChangeArrowheads="1"/>
              </p:cNvSpPr>
              <p:nvPr/>
            </p:nvSpPr>
            <p:spPr bwMode="auto">
              <a:xfrm>
                <a:off x="2951" y="1733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F4F999"/>
                    </a:solidFill>
                    <a:latin typeface="Times New Roman" panose="02020603050405020304" pitchFamily="18" charset="0"/>
                  </a:rPr>
                  <a:t>25</a:t>
                </a:r>
                <a:endPara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85" name="Oval 41"/>
              <p:cNvSpPr>
                <a:spLocks noChangeArrowheads="1"/>
              </p:cNvSpPr>
              <p:nvPr/>
            </p:nvSpPr>
            <p:spPr bwMode="auto">
              <a:xfrm>
                <a:off x="3234" y="2302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>
                  <a:defRPr/>
                </a:pPr>
                <a:endParaRPr lang="zh-CN" altLang="en-US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0" name="Text Box 42"/>
              <p:cNvSpPr txBox="1">
                <a:spLocks noChangeArrowheads="1"/>
              </p:cNvSpPr>
              <p:nvPr/>
            </p:nvSpPr>
            <p:spPr bwMode="auto">
              <a:xfrm>
                <a:off x="3262" y="2328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F4F999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87" name="Oval 43"/>
              <p:cNvSpPr>
                <a:spLocks noChangeArrowheads="1"/>
              </p:cNvSpPr>
              <p:nvPr/>
            </p:nvSpPr>
            <p:spPr bwMode="auto">
              <a:xfrm>
                <a:off x="2597" y="2302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>
                  <a:defRPr/>
                </a:pPr>
                <a:endParaRPr lang="zh-CN" altLang="en-US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62" name="Text Box 44"/>
              <p:cNvSpPr txBox="1">
                <a:spLocks noChangeArrowheads="1"/>
              </p:cNvSpPr>
              <p:nvPr/>
            </p:nvSpPr>
            <p:spPr bwMode="auto">
              <a:xfrm>
                <a:off x="2625" y="2328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F4F999"/>
                    </a:solidFill>
                    <a:latin typeface="Times New Roman" panose="02020603050405020304" pitchFamily="18" charset="0"/>
                  </a:rPr>
                  <a:t>36</a:t>
                </a:r>
                <a:endPara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5389" name="Group 45"/>
          <p:cNvGrpSpPr/>
          <p:nvPr/>
        </p:nvGrpSpPr>
        <p:grpSpPr bwMode="auto">
          <a:xfrm>
            <a:off x="5897563" y="2155825"/>
            <a:ext cx="468312" cy="550863"/>
            <a:chOff x="1888" y="2106"/>
            <a:chExt cx="295" cy="347"/>
          </a:xfrm>
        </p:grpSpPr>
        <p:sp>
          <p:nvSpPr>
            <p:cNvPr id="59448" name="Oval 46"/>
            <p:cNvSpPr>
              <a:spLocks noChangeArrowheads="1"/>
            </p:cNvSpPr>
            <p:nvPr/>
          </p:nvSpPr>
          <p:spPr bwMode="auto">
            <a:xfrm>
              <a:off x="1888" y="2106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D60093"/>
                </a:gs>
                <a:gs pos="100000">
                  <a:srgbClr val="63004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59449" name="Text Box 47"/>
            <p:cNvSpPr txBox="1">
              <a:spLocks noChangeArrowheads="1"/>
            </p:cNvSpPr>
            <p:nvPr/>
          </p:nvSpPr>
          <p:spPr bwMode="auto">
            <a:xfrm>
              <a:off x="1916" y="2132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5392" name="AutoShape 48"/>
          <p:cNvSpPr>
            <a:spLocks noChangeArrowheads="1"/>
          </p:cNvSpPr>
          <p:nvPr/>
        </p:nvSpPr>
        <p:spPr bwMode="auto">
          <a:xfrm>
            <a:off x="8486775" y="2032000"/>
            <a:ext cx="230188" cy="733425"/>
          </a:xfrm>
          <a:prstGeom prst="rightArrow">
            <a:avLst>
              <a:gd name="adj1" fmla="val 50000"/>
              <a:gd name="adj2" fmla="val 3939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pSp>
        <p:nvGrpSpPr>
          <p:cNvPr id="185393" name="Group 49"/>
          <p:cNvGrpSpPr/>
          <p:nvPr/>
        </p:nvGrpSpPr>
        <p:grpSpPr bwMode="auto">
          <a:xfrm>
            <a:off x="2493963" y="3816350"/>
            <a:ext cx="1638300" cy="2203450"/>
            <a:chOff x="784" y="2642"/>
            <a:chExt cx="1032" cy="1388"/>
          </a:xfrm>
        </p:grpSpPr>
        <p:sp>
          <p:nvSpPr>
            <p:cNvPr id="59439" name="Freeform 50"/>
            <p:cNvSpPr/>
            <p:nvPr/>
          </p:nvSpPr>
          <p:spPr bwMode="auto">
            <a:xfrm>
              <a:off x="1406" y="3351"/>
              <a:ext cx="170" cy="340"/>
            </a:xfrm>
            <a:custGeom>
              <a:avLst/>
              <a:gdLst>
                <a:gd name="T0" fmla="*/ 76 w 188"/>
                <a:gd name="T1" fmla="*/ 0 h 329"/>
                <a:gd name="T2" fmla="*/ 0 w 188"/>
                <a:gd name="T3" fmla="*/ 44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85395" name="Oval 51"/>
            <p:cNvSpPr>
              <a:spLocks noChangeArrowheads="1"/>
            </p:cNvSpPr>
            <p:nvPr/>
          </p:nvSpPr>
          <p:spPr bwMode="auto">
            <a:xfrm>
              <a:off x="1521" y="309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41" name="Text Box 52"/>
            <p:cNvSpPr txBox="1">
              <a:spLocks noChangeArrowheads="1"/>
            </p:cNvSpPr>
            <p:nvPr/>
          </p:nvSpPr>
          <p:spPr bwMode="auto">
            <a:xfrm>
              <a:off x="1549" y="3120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97" name="Oval 53"/>
            <p:cNvSpPr>
              <a:spLocks noChangeArrowheads="1"/>
            </p:cNvSpPr>
            <p:nvPr/>
          </p:nvSpPr>
          <p:spPr bwMode="auto">
            <a:xfrm>
              <a:off x="1224" y="369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43" name="Text Box 54"/>
            <p:cNvSpPr txBox="1">
              <a:spLocks noChangeArrowheads="1"/>
            </p:cNvSpPr>
            <p:nvPr/>
          </p:nvSpPr>
          <p:spPr bwMode="auto">
            <a:xfrm>
              <a:off x="1254" y="3709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44" name="Freeform 55"/>
            <p:cNvSpPr/>
            <p:nvPr/>
          </p:nvSpPr>
          <p:spPr bwMode="auto">
            <a:xfrm>
              <a:off x="1298" y="2852"/>
              <a:ext cx="280" cy="270"/>
            </a:xfrm>
            <a:custGeom>
              <a:avLst/>
              <a:gdLst>
                <a:gd name="T0" fmla="*/ 0 w 353"/>
                <a:gd name="T1" fmla="*/ 0 h 384"/>
                <a:gd name="T2" fmla="*/ 44 w 353"/>
                <a:gd name="T3" fmla="*/ 16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85400" name="Oval 56"/>
            <p:cNvSpPr>
              <a:spLocks noChangeArrowheads="1"/>
            </p:cNvSpPr>
            <p:nvPr/>
          </p:nvSpPr>
          <p:spPr bwMode="auto">
            <a:xfrm>
              <a:off x="1039" y="264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46" name="Text Box 57"/>
            <p:cNvSpPr txBox="1">
              <a:spLocks noChangeArrowheads="1"/>
            </p:cNvSpPr>
            <p:nvPr/>
          </p:nvSpPr>
          <p:spPr bwMode="auto">
            <a:xfrm>
              <a:off x="1067" y="2648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47" name="Line 58"/>
            <p:cNvSpPr>
              <a:spLocks noChangeShapeType="1"/>
            </p:cNvSpPr>
            <p:nvPr/>
          </p:nvSpPr>
          <p:spPr bwMode="auto">
            <a:xfrm flipH="1">
              <a:off x="784" y="2862"/>
              <a:ext cx="277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</p:grpSp>
      <p:grpSp>
        <p:nvGrpSpPr>
          <p:cNvPr id="185403" name="Group 59"/>
          <p:cNvGrpSpPr/>
          <p:nvPr/>
        </p:nvGrpSpPr>
        <p:grpSpPr bwMode="auto">
          <a:xfrm>
            <a:off x="1590675" y="4537075"/>
            <a:ext cx="1479550" cy="1495425"/>
            <a:chOff x="215" y="3096"/>
            <a:chExt cx="932" cy="942"/>
          </a:xfrm>
        </p:grpSpPr>
        <p:sp>
          <p:nvSpPr>
            <p:cNvPr id="59430" name="Freeform 60"/>
            <p:cNvSpPr/>
            <p:nvPr/>
          </p:nvSpPr>
          <p:spPr bwMode="auto">
            <a:xfrm>
              <a:off x="771" y="3352"/>
              <a:ext cx="183" cy="365"/>
            </a:xfrm>
            <a:custGeom>
              <a:avLst/>
              <a:gdLst>
                <a:gd name="T0" fmla="*/ 0 w 249"/>
                <a:gd name="T1" fmla="*/ 0 h 365"/>
                <a:gd name="T2" fmla="*/ 15 w 249"/>
                <a:gd name="T3" fmla="*/ 365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85405" name="Oval 61"/>
            <p:cNvSpPr>
              <a:spLocks noChangeArrowheads="1"/>
            </p:cNvSpPr>
            <p:nvPr/>
          </p:nvSpPr>
          <p:spPr bwMode="auto">
            <a:xfrm>
              <a:off x="852" y="369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Text Box 62"/>
            <p:cNvSpPr txBox="1">
              <a:spLocks noChangeArrowheads="1"/>
            </p:cNvSpPr>
            <p:nvPr/>
          </p:nvSpPr>
          <p:spPr bwMode="auto">
            <a:xfrm>
              <a:off x="880" y="3717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9433" name="Group 63"/>
            <p:cNvGrpSpPr/>
            <p:nvPr/>
          </p:nvGrpSpPr>
          <p:grpSpPr bwMode="auto">
            <a:xfrm>
              <a:off x="215" y="3096"/>
              <a:ext cx="621" cy="942"/>
              <a:chOff x="215" y="3096"/>
              <a:chExt cx="621" cy="942"/>
            </a:xfrm>
          </p:grpSpPr>
          <p:sp>
            <p:nvSpPr>
              <p:cNvPr id="59434" name="Freeform 64"/>
              <p:cNvSpPr/>
              <p:nvPr/>
            </p:nvSpPr>
            <p:spPr bwMode="auto">
              <a:xfrm>
                <a:off x="387" y="3359"/>
                <a:ext cx="226" cy="358"/>
              </a:xfrm>
              <a:custGeom>
                <a:avLst/>
                <a:gdLst>
                  <a:gd name="T0" fmla="*/ 160 w 236"/>
                  <a:gd name="T1" fmla="*/ 0 h 350"/>
                  <a:gd name="T2" fmla="*/ 0 w 236"/>
                  <a:gd name="T3" fmla="*/ 429 h 3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6" h="350">
                    <a:moveTo>
                      <a:pt x="236" y="0"/>
                    </a:moveTo>
                    <a:lnTo>
                      <a:pt x="0" y="350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0" rIns="0" bIns="10800"/>
              <a:lstStyle/>
              <a:p>
                <a:endParaRPr lang="zh-CN" altLang="en-US"/>
              </a:p>
            </p:txBody>
          </p:sp>
          <p:sp>
            <p:nvSpPr>
              <p:cNvPr id="185409" name="Oval 65"/>
              <p:cNvSpPr>
                <a:spLocks noChangeArrowheads="1"/>
              </p:cNvSpPr>
              <p:nvPr/>
            </p:nvSpPr>
            <p:spPr bwMode="auto">
              <a:xfrm>
                <a:off x="541" y="3096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>
                  <a:defRPr/>
                </a:pPr>
                <a:endParaRPr lang="zh-CN" altLang="en-US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6" name="Text Box 66"/>
              <p:cNvSpPr txBox="1">
                <a:spLocks noChangeArrowheads="1"/>
              </p:cNvSpPr>
              <p:nvPr/>
            </p:nvSpPr>
            <p:spPr bwMode="auto">
              <a:xfrm>
                <a:off x="569" y="3122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F4F999"/>
                    </a:solidFill>
                    <a:latin typeface="Times New Roman" panose="02020603050405020304" pitchFamily="18" charset="0"/>
                  </a:rPr>
                  <a:t>36</a:t>
                </a:r>
                <a:endPara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11" name="Oval 67"/>
              <p:cNvSpPr>
                <a:spLocks noChangeArrowheads="1"/>
              </p:cNvSpPr>
              <p:nvPr/>
            </p:nvSpPr>
            <p:spPr bwMode="auto">
              <a:xfrm>
                <a:off x="215" y="3691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>
                  <a:defRPr/>
                </a:pPr>
                <a:endParaRPr lang="zh-CN" altLang="en-US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8" name="Text Box 68"/>
              <p:cNvSpPr txBox="1">
                <a:spLocks noChangeArrowheads="1"/>
              </p:cNvSpPr>
              <p:nvPr/>
            </p:nvSpPr>
            <p:spPr bwMode="auto">
              <a:xfrm>
                <a:off x="243" y="3717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F4F999"/>
                    </a:solidFill>
                    <a:latin typeface="Times New Roman" panose="02020603050405020304" pitchFamily="18" charset="0"/>
                  </a:rPr>
                  <a:t>25</a:t>
                </a:r>
                <a:endPara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5413" name="Group 69"/>
          <p:cNvGrpSpPr/>
          <p:nvPr/>
        </p:nvGrpSpPr>
        <p:grpSpPr bwMode="auto">
          <a:xfrm>
            <a:off x="2895600" y="3816350"/>
            <a:ext cx="468313" cy="550863"/>
            <a:chOff x="1888" y="2106"/>
            <a:chExt cx="295" cy="347"/>
          </a:xfrm>
        </p:grpSpPr>
        <p:sp>
          <p:nvSpPr>
            <p:cNvPr id="59428" name="Oval 70"/>
            <p:cNvSpPr>
              <a:spLocks noChangeArrowheads="1"/>
            </p:cNvSpPr>
            <p:nvPr/>
          </p:nvSpPr>
          <p:spPr bwMode="auto">
            <a:xfrm>
              <a:off x="1888" y="2106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D60093"/>
                </a:gs>
                <a:gs pos="100000">
                  <a:srgbClr val="63004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59429" name="Text Box 71"/>
            <p:cNvSpPr txBox="1">
              <a:spLocks noChangeArrowheads="1"/>
            </p:cNvSpPr>
            <p:nvPr/>
          </p:nvSpPr>
          <p:spPr bwMode="auto">
            <a:xfrm>
              <a:off x="1916" y="2132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5416" name="AutoShape 72"/>
          <p:cNvSpPr>
            <a:spLocks noChangeArrowheads="1"/>
          </p:cNvSpPr>
          <p:nvPr/>
        </p:nvSpPr>
        <p:spPr bwMode="auto">
          <a:xfrm>
            <a:off x="4560888" y="4462463"/>
            <a:ext cx="230187" cy="733425"/>
          </a:xfrm>
          <a:prstGeom prst="rightArrow">
            <a:avLst>
              <a:gd name="adj1" fmla="val 50000"/>
              <a:gd name="adj2" fmla="val 39394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pSp>
        <p:nvGrpSpPr>
          <p:cNvPr id="185417" name="Group 73"/>
          <p:cNvGrpSpPr/>
          <p:nvPr/>
        </p:nvGrpSpPr>
        <p:grpSpPr bwMode="auto">
          <a:xfrm>
            <a:off x="6203950" y="3803650"/>
            <a:ext cx="2024063" cy="1271588"/>
            <a:chOff x="3121" y="2714"/>
            <a:chExt cx="1275" cy="801"/>
          </a:xfrm>
        </p:grpSpPr>
        <p:sp>
          <p:nvSpPr>
            <p:cNvPr id="185418" name="Oval 74"/>
            <p:cNvSpPr>
              <a:spLocks noChangeArrowheads="1"/>
            </p:cNvSpPr>
            <p:nvPr/>
          </p:nvSpPr>
          <p:spPr bwMode="auto">
            <a:xfrm>
              <a:off x="4101" y="316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1" name="Text Box 75"/>
            <p:cNvSpPr txBox="1">
              <a:spLocks noChangeArrowheads="1"/>
            </p:cNvSpPr>
            <p:nvPr/>
          </p:nvSpPr>
          <p:spPr bwMode="auto">
            <a:xfrm>
              <a:off x="4129" y="3192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22" name="Freeform 76"/>
            <p:cNvSpPr/>
            <p:nvPr/>
          </p:nvSpPr>
          <p:spPr bwMode="auto">
            <a:xfrm>
              <a:off x="3878" y="2924"/>
              <a:ext cx="280" cy="270"/>
            </a:xfrm>
            <a:custGeom>
              <a:avLst/>
              <a:gdLst>
                <a:gd name="T0" fmla="*/ 0 w 353"/>
                <a:gd name="T1" fmla="*/ 0 h 384"/>
                <a:gd name="T2" fmla="*/ 44 w 353"/>
                <a:gd name="T3" fmla="*/ 16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85421" name="Oval 77"/>
            <p:cNvSpPr>
              <a:spLocks noChangeArrowheads="1"/>
            </p:cNvSpPr>
            <p:nvPr/>
          </p:nvSpPr>
          <p:spPr bwMode="auto">
            <a:xfrm>
              <a:off x="3619" y="271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4" name="Text Box 78"/>
            <p:cNvSpPr txBox="1">
              <a:spLocks noChangeArrowheads="1"/>
            </p:cNvSpPr>
            <p:nvPr/>
          </p:nvSpPr>
          <p:spPr bwMode="auto">
            <a:xfrm>
              <a:off x="3647" y="2720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36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25" name="Line 79"/>
            <p:cNvSpPr>
              <a:spLocks noChangeShapeType="1"/>
            </p:cNvSpPr>
            <p:nvPr/>
          </p:nvSpPr>
          <p:spPr bwMode="auto">
            <a:xfrm flipH="1">
              <a:off x="3364" y="2934"/>
              <a:ext cx="277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85424" name="Oval 80"/>
            <p:cNvSpPr>
              <a:spLocks noChangeArrowheads="1"/>
            </p:cNvSpPr>
            <p:nvPr/>
          </p:nvSpPr>
          <p:spPr bwMode="auto">
            <a:xfrm>
              <a:off x="3121" y="316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7" name="Text Box 81"/>
            <p:cNvSpPr txBox="1">
              <a:spLocks noChangeArrowheads="1"/>
            </p:cNvSpPr>
            <p:nvPr/>
          </p:nvSpPr>
          <p:spPr bwMode="auto">
            <a:xfrm>
              <a:off x="3149" y="3194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426" name="Group 82"/>
          <p:cNvGrpSpPr/>
          <p:nvPr/>
        </p:nvGrpSpPr>
        <p:grpSpPr bwMode="auto">
          <a:xfrm>
            <a:off x="5686425" y="4929188"/>
            <a:ext cx="2160588" cy="1090612"/>
            <a:chOff x="2795" y="3423"/>
            <a:chExt cx="1361" cy="687"/>
          </a:xfrm>
        </p:grpSpPr>
        <p:sp>
          <p:nvSpPr>
            <p:cNvPr id="59411" name="Freeform 83"/>
            <p:cNvSpPr/>
            <p:nvPr/>
          </p:nvSpPr>
          <p:spPr bwMode="auto">
            <a:xfrm>
              <a:off x="3986" y="3423"/>
              <a:ext cx="170" cy="340"/>
            </a:xfrm>
            <a:custGeom>
              <a:avLst/>
              <a:gdLst>
                <a:gd name="T0" fmla="*/ 76 w 188"/>
                <a:gd name="T1" fmla="*/ 0 h 329"/>
                <a:gd name="T2" fmla="*/ 0 w 188"/>
                <a:gd name="T3" fmla="*/ 442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85428" name="Oval 84"/>
            <p:cNvSpPr>
              <a:spLocks noChangeArrowheads="1"/>
            </p:cNvSpPr>
            <p:nvPr/>
          </p:nvSpPr>
          <p:spPr bwMode="auto">
            <a:xfrm>
              <a:off x="3804" y="376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3" name="Text Box 85"/>
            <p:cNvSpPr txBox="1">
              <a:spLocks noChangeArrowheads="1"/>
            </p:cNvSpPr>
            <p:nvPr/>
          </p:nvSpPr>
          <p:spPr bwMode="auto">
            <a:xfrm>
              <a:off x="3834" y="3781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4" name="Freeform 86"/>
            <p:cNvSpPr/>
            <p:nvPr/>
          </p:nvSpPr>
          <p:spPr bwMode="auto">
            <a:xfrm>
              <a:off x="3351" y="3424"/>
              <a:ext cx="183" cy="365"/>
            </a:xfrm>
            <a:custGeom>
              <a:avLst/>
              <a:gdLst>
                <a:gd name="T0" fmla="*/ 0 w 249"/>
                <a:gd name="T1" fmla="*/ 0 h 365"/>
                <a:gd name="T2" fmla="*/ 15 w 249"/>
                <a:gd name="T3" fmla="*/ 365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85431" name="Oval 87"/>
            <p:cNvSpPr>
              <a:spLocks noChangeArrowheads="1"/>
            </p:cNvSpPr>
            <p:nvPr/>
          </p:nvSpPr>
          <p:spPr bwMode="auto">
            <a:xfrm>
              <a:off x="3432" y="376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6" name="Text Box 88"/>
            <p:cNvSpPr txBox="1">
              <a:spLocks noChangeArrowheads="1"/>
            </p:cNvSpPr>
            <p:nvPr/>
          </p:nvSpPr>
          <p:spPr bwMode="auto">
            <a:xfrm>
              <a:off x="3460" y="3789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7" name="Freeform 89"/>
            <p:cNvSpPr/>
            <p:nvPr/>
          </p:nvSpPr>
          <p:spPr bwMode="auto">
            <a:xfrm>
              <a:off x="2967" y="3431"/>
              <a:ext cx="226" cy="358"/>
            </a:xfrm>
            <a:custGeom>
              <a:avLst/>
              <a:gdLst>
                <a:gd name="T0" fmla="*/ 160 w 236"/>
                <a:gd name="T1" fmla="*/ 0 h 350"/>
                <a:gd name="T2" fmla="*/ 0 w 236"/>
                <a:gd name="T3" fmla="*/ 429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85434" name="Oval 90"/>
            <p:cNvSpPr>
              <a:spLocks noChangeArrowheads="1"/>
            </p:cNvSpPr>
            <p:nvPr/>
          </p:nvSpPr>
          <p:spPr bwMode="auto">
            <a:xfrm>
              <a:off x="2795" y="376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>
                <a:defRPr/>
              </a:pP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9" name="Text Box 91"/>
            <p:cNvSpPr txBox="1">
              <a:spLocks noChangeArrowheads="1"/>
            </p:cNvSpPr>
            <p:nvPr/>
          </p:nvSpPr>
          <p:spPr bwMode="auto">
            <a:xfrm>
              <a:off x="2823" y="3789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4F999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b="1">
                <a:solidFill>
                  <a:srgbClr val="F4F9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5436" name="Text Box 92"/>
          <p:cNvSpPr txBox="1">
            <a:spLocks noChangeArrowheads="1"/>
          </p:cNvSpPr>
          <p:nvPr/>
        </p:nvSpPr>
        <p:spPr bwMode="auto">
          <a:xfrm>
            <a:off x="3128963" y="2060575"/>
            <a:ext cx="1217612" cy="16240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185437" name="Text Box 93"/>
          <p:cNvSpPr txBox="1">
            <a:spLocks noChangeArrowheads="1"/>
          </p:cNvSpPr>
          <p:nvPr/>
        </p:nvSpPr>
        <p:spPr bwMode="auto">
          <a:xfrm>
            <a:off x="5292725" y="2060575"/>
            <a:ext cx="1619250" cy="16240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185438" name="Text Box 94"/>
          <p:cNvSpPr txBox="1">
            <a:spLocks noChangeArrowheads="1"/>
          </p:cNvSpPr>
          <p:nvPr/>
        </p:nvSpPr>
        <p:spPr bwMode="auto">
          <a:xfrm>
            <a:off x="1557338" y="3771900"/>
            <a:ext cx="2654300" cy="24495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5" grpId="0" bldLvl="0" animBg="1"/>
      <p:bldP spid="185392" grpId="0" bldLvl="0" animBg="1"/>
      <p:bldP spid="185416" grpId="0" bldLvl="0" animBg="1"/>
      <p:bldP spid="185436" grpId="0" bldLvl="0" animBg="1"/>
      <p:bldP spid="185437" grpId="0" bldLvl="0" animBg="1"/>
      <p:bldP spid="185438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59"/>
          <p:cNvSpPr txBox="1">
            <a:spLocks noChangeArrowheads="1"/>
          </p:cNvSpPr>
          <p:nvPr/>
        </p:nvSpPr>
        <p:spPr bwMode="auto">
          <a:xfrm>
            <a:off x="441325" y="1447800"/>
            <a:ext cx="822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宋体" panose="02010600030101010101" pitchFamily="2" charset="-122"/>
              </a:rPr>
              <a:t>    </a:t>
            </a:r>
            <a:r>
              <a:rPr kumimoji="1" lang="zh-CN" altLang="en-US" sz="2400" b="1">
                <a:latin typeface="宋体" panose="02010600030101010101" pitchFamily="2" charset="-122"/>
              </a:rPr>
              <a:t>假设当前要筛选结点的编号为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latin typeface="宋体" panose="02010600030101010101" pitchFamily="2" charset="-122"/>
              </a:rPr>
              <a:t>，堆中最后一个结点的编号为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宋体" panose="02010600030101010101" pitchFamily="2" charset="-122"/>
              </a:rPr>
              <a:t>，并且结点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latin typeface="宋体" panose="02010600030101010101" pitchFamily="2" charset="-122"/>
              </a:rPr>
              <a:t>的左右子树均是堆（即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r[k+1] ~ r[n]</a:t>
            </a:r>
            <a:r>
              <a:rPr kumimoji="1" lang="zh-CN" altLang="en-US" sz="2400" b="1">
                <a:latin typeface="宋体" panose="02010600030101010101" pitchFamily="2" charset="-122"/>
              </a:rPr>
              <a:t>满足堆的条件），则筛选算法用伪代码可描述为：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0421" name="Text Box 61"/>
          <p:cNvSpPr txBox="1">
            <a:spLocks noChangeArrowheads="1"/>
          </p:cNvSpPr>
          <p:nvPr/>
        </p:nvSpPr>
        <p:spPr bwMode="auto">
          <a:xfrm>
            <a:off x="163195" y="2928620"/>
            <a:ext cx="8785225" cy="2985135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24205" indent="-62420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775"/>
              </a:spcAft>
            </a:pP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算法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筛选法调整堆</a:t>
            </a:r>
            <a:endParaRPr lang="zh-CN" altLang="en-US" sz="8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设置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，分别指向当前要筛选的结点和要筛选结点的左孩子；</a:t>
            </a:r>
            <a:endParaRPr lang="zh-CN" altLang="en-US" sz="22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若结点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已是叶子，则筛选完毕；否则，比较要筛选结点的</a:t>
            </a:r>
            <a:r>
              <a:rPr lang="zh-CN" altLang="en-US" sz="2200" b="1" dirty="0" smtClean="0">
                <a:solidFill>
                  <a:srgbClr val="3907F1"/>
                </a:solidFill>
                <a:latin typeface="Times New Roman" panose="02020603050405020304" pitchFamily="18" charset="0"/>
              </a:rPr>
              <a:t>左右孩子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结点，并将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指向关键码较大的结点；</a:t>
            </a:r>
            <a:endParaRPr lang="zh-CN" altLang="en-US" sz="22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将要筛选结点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的关键码与结点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的关键码进行比较，有以下两种情况：</a:t>
            </a:r>
            <a:endParaRPr lang="zh-CN" altLang="en-US" sz="22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3.1 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如果结点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的关键码大，则完全二叉树已经是堆；</a:t>
            </a:r>
            <a:endParaRPr lang="zh-CN" altLang="en-US" sz="22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3.2 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否则将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r[i]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r[j]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交换；令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i=j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，转步骤</a:t>
            </a:r>
            <a:r>
              <a:rPr lang="en-US" altLang="zh-CN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继续进行筛选。</a:t>
            </a:r>
            <a:endParaRPr lang="zh-CN" altLang="en-US" sz="2200" b="1" dirty="0">
              <a:solidFill>
                <a:srgbClr val="3907F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Text Box 65"/>
          <p:cNvSpPr txBox="1">
            <a:spLocks noChangeArrowheads="1"/>
          </p:cNvSpPr>
          <p:nvPr/>
        </p:nvSpPr>
        <p:spPr bwMode="auto">
          <a:xfrm>
            <a:off x="720725" y="6193790"/>
            <a:ext cx="4032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99"/>
                </a:solidFill>
                <a:latin typeface="宋体" panose="02010600030101010101" pitchFamily="2" charset="-122"/>
              </a:rPr>
              <a:t>时间性能是</a:t>
            </a:r>
            <a:r>
              <a:rPr kumimoji="1" lang="en-US" altLang="zh-CN" sz="2400" b="1" i="1">
                <a:solidFill>
                  <a:srgbClr val="CC0099"/>
                </a:solidFill>
                <a:latin typeface="宋体" panose="02010600030101010101" pitchFamily="2" charset="-122"/>
              </a:rPr>
              <a:t>O</a:t>
            </a:r>
            <a:r>
              <a:rPr kumimoji="1" lang="en-US" altLang="zh-CN" sz="2400" b="1">
                <a:solidFill>
                  <a:srgbClr val="CC0099"/>
                </a:solidFill>
                <a:latin typeface="宋体" panose="02010600030101010101" pitchFamily="2" charset="-122"/>
              </a:rPr>
              <a:t>(log</a:t>
            </a:r>
            <a:r>
              <a:rPr kumimoji="1" lang="en-US" altLang="zh-CN" sz="2400" b="1" baseline="-30000">
                <a:solidFill>
                  <a:srgbClr val="CC0099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sz="2400" b="1" i="1">
                <a:solidFill>
                  <a:srgbClr val="CC0099"/>
                </a:solidFill>
                <a:latin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rgbClr val="CC0099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b="1">
                <a:solidFill>
                  <a:srgbClr val="CC0099"/>
                </a:solidFill>
                <a:latin typeface="宋体" panose="02010600030101010101" pitchFamily="2" charset="-122"/>
              </a:rPr>
              <a:t>。 </a:t>
            </a:r>
            <a:endParaRPr kumimoji="1" lang="zh-CN" altLang="en-US" sz="2400" b="1">
              <a:solidFill>
                <a:srgbClr val="CC0099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508125" y="51398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5.3.2  堆排序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107950" y="1250950"/>
            <a:ext cx="8928100" cy="5277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4000"/>
              </a:lnSpc>
              <a:spcAft>
                <a:spcPts val="775"/>
              </a:spcAft>
            </a:pPr>
            <a:r>
              <a:rPr lang="zh-CN" altLang="en-US" sz="20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SiftHeap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r[ ],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k,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n)</a:t>
            </a:r>
            <a:endParaRPr lang="en-US" altLang="zh-CN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{    i=k; j=2*i;    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为要筛的结点，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的左孩子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while (j&lt;=n) 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筛选还没有进行到叶子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if (j&lt;n &amp;&amp; r[j]&lt;r[j+1]) j++;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比较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的左右孩子，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为较大者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(r[i]&gt;r[j])  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根结点已经大于左右孩子中的较大者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break;   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else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{   r[i]←→r[j];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将根结点与结点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交换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i=j; j=2*i;  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被筛结点位于原来结点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的位置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7925" y="243205"/>
            <a:ext cx="4265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算法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筛选法调整堆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81"/>
          <p:cNvGrpSpPr/>
          <p:nvPr/>
        </p:nvGrpSpPr>
        <p:grpSpPr bwMode="auto">
          <a:xfrm>
            <a:off x="242888" y="2565400"/>
            <a:ext cx="8604250" cy="3311525"/>
            <a:chOff x="581" y="2064"/>
            <a:chExt cx="4411" cy="1457"/>
          </a:xfrm>
        </p:grpSpPr>
        <p:sp>
          <p:nvSpPr>
            <p:cNvPr id="62468" name="Text Box 4"/>
            <p:cNvSpPr txBox="1">
              <a:spLocks noChangeArrowheads="1"/>
            </p:cNvSpPr>
            <p:nvPr/>
          </p:nvSpPr>
          <p:spPr bwMode="auto">
            <a:xfrm>
              <a:off x="969" y="2329"/>
              <a:ext cx="1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32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958" y="2352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1194" y="2640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18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1171" y="2674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>
              <a:off x="1666" y="2344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20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73" name="Oval 9"/>
            <p:cNvSpPr>
              <a:spLocks noChangeArrowheads="1"/>
            </p:cNvSpPr>
            <p:nvPr/>
          </p:nvSpPr>
          <p:spPr bwMode="auto">
            <a:xfrm>
              <a:off x="1654" y="2367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74" name="Text Box 10"/>
            <p:cNvSpPr txBox="1">
              <a:spLocks noChangeArrowheads="1"/>
            </p:cNvSpPr>
            <p:nvPr/>
          </p:nvSpPr>
          <p:spPr bwMode="auto">
            <a:xfrm>
              <a:off x="1489" y="2647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12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75" name="Oval 11"/>
            <p:cNvSpPr>
              <a:spLocks noChangeArrowheads="1"/>
            </p:cNvSpPr>
            <p:nvPr/>
          </p:nvSpPr>
          <p:spPr bwMode="auto">
            <a:xfrm>
              <a:off x="1477" y="2671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76" name="Freeform 12"/>
            <p:cNvSpPr/>
            <p:nvPr/>
          </p:nvSpPr>
          <p:spPr bwMode="auto">
            <a:xfrm>
              <a:off x="1493" y="2185"/>
              <a:ext cx="199" cy="193"/>
            </a:xfrm>
            <a:custGeom>
              <a:avLst/>
              <a:gdLst>
                <a:gd name="T0" fmla="*/ 0 w 353"/>
                <a:gd name="T1" fmla="*/ 0 h 384"/>
                <a:gd name="T2" fmla="*/ 2 w 353"/>
                <a:gd name="T3" fmla="*/ 1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477" name="Freeform 13"/>
            <p:cNvSpPr/>
            <p:nvPr/>
          </p:nvSpPr>
          <p:spPr bwMode="auto">
            <a:xfrm>
              <a:off x="1105" y="2489"/>
              <a:ext cx="118" cy="189"/>
            </a:xfrm>
            <a:custGeom>
              <a:avLst/>
              <a:gdLst>
                <a:gd name="T0" fmla="*/ 0 w 249"/>
                <a:gd name="T1" fmla="*/ 0 h 365"/>
                <a:gd name="T2" fmla="*/ 0 w 249"/>
                <a:gd name="T3" fmla="*/ 1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 flipH="1">
              <a:off x="1099" y="2193"/>
              <a:ext cx="220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479" name="Freeform 15"/>
            <p:cNvSpPr/>
            <p:nvPr/>
          </p:nvSpPr>
          <p:spPr bwMode="auto">
            <a:xfrm>
              <a:off x="1582" y="2507"/>
              <a:ext cx="106" cy="166"/>
            </a:xfrm>
            <a:custGeom>
              <a:avLst/>
              <a:gdLst>
                <a:gd name="T0" fmla="*/ 1 w 188"/>
                <a:gd name="T1" fmla="*/ 0 h 329"/>
                <a:gd name="T2" fmla="*/ 0 w 188"/>
                <a:gd name="T3" fmla="*/ 1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480" name="Text Box 16"/>
            <p:cNvSpPr txBox="1">
              <a:spLocks noChangeArrowheads="1"/>
            </p:cNvSpPr>
            <p:nvPr/>
          </p:nvSpPr>
          <p:spPr bwMode="auto">
            <a:xfrm>
              <a:off x="1327" y="2064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40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81" name="Oval 17"/>
            <p:cNvSpPr>
              <a:spLocks noChangeArrowheads="1"/>
            </p:cNvSpPr>
            <p:nvPr/>
          </p:nvSpPr>
          <p:spPr bwMode="auto">
            <a:xfrm>
              <a:off x="1324" y="2087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82" name="Oval 18"/>
            <p:cNvSpPr>
              <a:spLocks noChangeArrowheads="1"/>
            </p:cNvSpPr>
            <p:nvPr/>
          </p:nvSpPr>
          <p:spPr bwMode="auto">
            <a:xfrm>
              <a:off x="909" y="3000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921" y="2977"/>
              <a:ext cx="15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35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84" name="Oval 20"/>
            <p:cNvSpPr>
              <a:spLocks noChangeArrowheads="1"/>
            </p:cNvSpPr>
            <p:nvPr/>
          </p:nvSpPr>
          <p:spPr bwMode="auto">
            <a:xfrm>
              <a:off x="1814" y="2687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85" name="Freeform 21"/>
            <p:cNvSpPr/>
            <p:nvPr/>
          </p:nvSpPr>
          <p:spPr bwMode="auto">
            <a:xfrm>
              <a:off x="1780" y="2505"/>
              <a:ext cx="118" cy="189"/>
            </a:xfrm>
            <a:custGeom>
              <a:avLst/>
              <a:gdLst>
                <a:gd name="T0" fmla="*/ 0 w 249"/>
                <a:gd name="T1" fmla="*/ 0 h 365"/>
                <a:gd name="T2" fmla="*/ 0 w 249"/>
                <a:gd name="T3" fmla="*/ 1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767" y="2625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28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87" name="Oval 23"/>
            <p:cNvSpPr>
              <a:spLocks noChangeArrowheads="1"/>
            </p:cNvSpPr>
            <p:nvPr/>
          </p:nvSpPr>
          <p:spPr bwMode="auto">
            <a:xfrm>
              <a:off x="755" y="2658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88" name="Freeform 24"/>
            <p:cNvSpPr/>
            <p:nvPr/>
          </p:nvSpPr>
          <p:spPr bwMode="auto">
            <a:xfrm>
              <a:off x="840" y="2481"/>
              <a:ext cx="133" cy="176"/>
            </a:xfrm>
            <a:custGeom>
              <a:avLst/>
              <a:gdLst>
                <a:gd name="T0" fmla="*/ 2 w 236"/>
                <a:gd name="T1" fmla="*/ 0 h 350"/>
                <a:gd name="T2" fmla="*/ 0 w 236"/>
                <a:gd name="T3" fmla="*/ 1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592" y="2957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20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90" name="Oval 26"/>
            <p:cNvSpPr>
              <a:spLocks noChangeArrowheads="1"/>
            </p:cNvSpPr>
            <p:nvPr/>
          </p:nvSpPr>
          <p:spPr bwMode="auto">
            <a:xfrm>
              <a:off x="581" y="2990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91" name="Freeform 27"/>
            <p:cNvSpPr/>
            <p:nvPr/>
          </p:nvSpPr>
          <p:spPr bwMode="auto">
            <a:xfrm>
              <a:off x="661" y="2779"/>
              <a:ext cx="127" cy="210"/>
            </a:xfrm>
            <a:custGeom>
              <a:avLst/>
              <a:gdLst>
                <a:gd name="T0" fmla="*/ 1 w 236"/>
                <a:gd name="T1" fmla="*/ 0 h 350"/>
                <a:gd name="T2" fmla="*/ 0 w 236"/>
                <a:gd name="T3" fmla="*/ 4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492" name="Freeform 28"/>
            <p:cNvSpPr/>
            <p:nvPr/>
          </p:nvSpPr>
          <p:spPr bwMode="auto">
            <a:xfrm>
              <a:off x="874" y="2791"/>
              <a:ext cx="113" cy="210"/>
            </a:xfrm>
            <a:custGeom>
              <a:avLst/>
              <a:gdLst>
                <a:gd name="T0" fmla="*/ 0 w 249"/>
                <a:gd name="T1" fmla="*/ 0 h 365"/>
                <a:gd name="T2" fmla="*/ 0 w 249"/>
                <a:gd name="T3" fmla="*/ 2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auto">
            <a:xfrm>
              <a:off x="2493" y="2384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32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94" name="Oval 30"/>
            <p:cNvSpPr>
              <a:spLocks noChangeArrowheads="1"/>
            </p:cNvSpPr>
            <p:nvPr/>
          </p:nvSpPr>
          <p:spPr bwMode="auto">
            <a:xfrm>
              <a:off x="2481" y="2407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95" name="Text Box 31"/>
            <p:cNvSpPr txBox="1">
              <a:spLocks noChangeArrowheads="1"/>
            </p:cNvSpPr>
            <p:nvPr/>
          </p:nvSpPr>
          <p:spPr bwMode="auto">
            <a:xfrm>
              <a:off x="2717" y="2696"/>
              <a:ext cx="1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18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96" name="Oval 32"/>
            <p:cNvSpPr>
              <a:spLocks noChangeArrowheads="1"/>
            </p:cNvSpPr>
            <p:nvPr/>
          </p:nvSpPr>
          <p:spPr bwMode="auto">
            <a:xfrm>
              <a:off x="2695" y="2729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97" name="Text Box 33"/>
            <p:cNvSpPr txBox="1">
              <a:spLocks noChangeArrowheads="1"/>
            </p:cNvSpPr>
            <p:nvPr/>
          </p:nvSpPr>
          <p:spPr bwMode="auto">
            <a:xfrm>
              <a:off x="3190" y="2400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20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498" name="Oval 34"/>
            <p:cNvSpPr>
              <a:spLocks noChangeArrowheads="1"/>
            </p:cNvSpPr>
            <p:nvPr/>
          </p:nvSpPr>
          <p:spPr bwMode="auto">
            <a:xfrm>
              <a:off x="3178" y="2423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499" name="Text Box 35"/>
            <p:cNvSpPr txBox="1">
              <a:spLocks noChangeArrowheads="1"/>
            </p:cNvSpPr>
            <p:nvPr/>
          </p:nvSpPr>
          <p:spPr bwMode="auto">
            <a:xfrm>
              <a:off x="3013" y="2703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12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00" name="Oval 36"/>
            <p:cNvSpPr>
              <a:spLocks noChangeArrowheads="1"/>
            </p:cNvSpPr>
            <p:nvPr/>
          </p:nvSpPr>
          <p:spPr bwMode="auto">
            <a:xfrm>
              <a:off x="3001" y="2726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01" name="Freeform 37"/>
            <p:cNvSpPr/>
            <p:nvPr/>
          </p:nvSpPr>
          <p:spPr bwMode="auto">
            <a:xfrm>
              <a:off x="3017" y="2241"/>
              <a:ext cx="198" cy="193"/>
            </a:xfrm>
            <a:custGeom>
              <a:avLst/>
              <a:gdLst>
                <a:gd name="T0" fmla="*/ 0 w 353"/>
                <a:gd name="T1" fmla="*/ 0 h 384"/>
                <a:gd name="T2" fmla="*/ 2 w 353"/>
                <a:gd name="T3" fmla="*/ 1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02" name="Freeform 38"/>
            <p:cNvSpPr/>
            <p:nvPr/>
          </p:nvSpPr>
          <p:spPr bwMode="auto">
            <a:xfrm>
              <a:off x="2629" y="2545"/>
              <a:ext cx="118" cy="189"/>
            </a:xfrm>
            <a:custGeom>
              <a:avLst/>
              <a:gdLst>
                <a:gd name="T0" fmla="*/ 0 w 249"/>
                <a:gd name="T1" fmla="*/ 0 h 365"/>
                <a:gd name="T2" fmla="*/ 0 w 249"/>
                <a:gd name="T3" fmla="*/ 1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03" name="Line 39"/>
            <p:cNvSpPr>
              <a:spLocks noChangeShapeType="1"/>
            </p:cNvSpPr>
            <p:nvPr/>
          </p:nvSpPr>
          <p:spPr bwMode="auto">
            <a:xfrm flipH="1">
              <a:off x="2622" y="2249"/>
              <a:ext cx="220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04" name="Freeform 40"/>
            <p:cNvSpPr/>
            <p:nvPr/>
          </p:nvSpPr>
          <p:spPr bwMode="auto">
            <a:xfrm>
              <a:off x="3106" y="2563"/>
              <a:ext cx="106" cy="165"/>
            </a:xfrm>
            <a:custGeom>
              <a:avLst/>
              <a:gdLst>
                <a:gd name="T0" fmla="*/ 1 w 188"/>
                <a:gd name="T1" fmla="*/ 0 h 329"/>
                <a:gd name="T2" fmla="*/ 0 w 188"/>
                <a:gd name="T3" fmla="*/ 1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05" name="Text Box 41"/>
            <p:cNvSpPr txBox="1">
              <a:spLocks noChangeArrowheads="1"/>
            </p:cNvSpPr>
            <p:nvPr/>
          </p:nvSpPr>
          <p:spPr bwMode="auto">
            <a:xfrm>
              <a:off x="2851" y="2120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40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06" name="Oval 42"/>
            <p:cNvSpPr>
              <a:spLocks noChangeArrowheads="1"/>
            </p:cNvSpPr>
            <p:nvPr/>
          </p:nvSpPr>
          <p:spPr bwMode="auto">
            <a:xfrm>
              <a:off x="2847" y="2142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07" name="Oval 43"/>
            <p:cNvSpPr>
              <a:spLocks noChangeArrowheads="1"/>
            </p:cNvSpPr>
            <p:nvPr/>
          </p:nvSpPr>
          <p:spPr bwMode="auto">
            <a:xfrm>
              <a:off x="3338" y="2743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08" name="Freeform 44"/>
            <p:cNvSpPr/>
            <p:nvPr/>
          </p:nvSpPr>
          <p:spPr bwMode="auto">
            <a:xfrm>
              <a:off x="3303" y="2560"/>
              <a:ext cx="118" cy="189"/>
            </a:xfrm>
            <a:custGeom>
              <a:avLst/>
              <a:gdLst>
                <a:gd name="T0" fmla="*/ 0 w 249"/>
                <a:gd name="T1" fmla="*/ 0 h 365"/>
                <a:gd name="T2" fmla="*/ 0 w 249"/>
                <a:gd name="T3" fmla="*/ 1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09" name="Freeform 45"/>
            <p:cNvSpPr/>
            <p:nvPr/>
          </p:nvSpPr>
          <p:spPr bwMode="auto">
            <a:xfrm>
              <a:off x="2364" y="2537"/>
              <a:ext cx="132" cy="176"/>
            </a:xfrm>
            <a:custGeom>
              <a:avLst/>
              <a:gdLst>
                <a:gd name="T0" fmla="*/ 1 w 236"/>
                <a:gd name="T1" fmla="*/ 0 h 350"/>
                <a:gd name="T2" fmla="*/ 0 w 236"/>
                <a:gd name="T3" fmla="*/ 1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10" name="Text Box 46"/>
            <p:cNvSpPr txBox="1">
              <a:spLocks noChangeArrowheads="1"/>
            </p:cNvSpPr>
            <p:nvPr/>
          </p:nvSpPr>
          <p:spPr bwMode="auto">
            <a:xfrm>
              <a:off x="2116" y="3013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20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11" name="Oval 47"/>
            <p:cNvSpPr>
              <a:spLocks noChangeArrowheads="1"/>
            </p:cNvSpPr>
            <p:nvPr/>
          </p:nvSpPr>
          <p:spPr bwMode="auto">
            <a:xfrm>
              <a:off x="2105" y="3046"/>
              <a:ext cx="174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12" name="Freeform 48"/>
            <p:cNvSpPr/>
            <p:nvPr/>
          </p:nvSpPr>
          <p:spPr bwMode="auto">
            <a:xfrm>
              <a:off x="2184" y="2835"/>
              <a:ext cx="127" cy="210"/>
            </a:xfrm>
            <a:custGeom>
              <a:avLst/>
              <a:gdLst>
                <a:gd name="T0" fmla="*/ 1 w 236"/>
                <a:gd name="T1" fmla="*/ 0 h 350"/>
                <a:gd name="T2" fmla="*/ 0 w 236"/>
                <a:gd name="T3" fmla="*/ 4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13" name="Oval 49"/>
            <p:cNvSpPr>
              <a:spLocks noChangeArrowheads="1"/>
            </p:cNvSpPr>
            <p:nvPr/>
          </p:nvSpPr>
          <p:spPr bwMode="auto">
            <a:xfrm>
              <a:off x="2269" y="2715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14" name="Text Box 50"/>
            <p:cNvSpPr txBox="1">
              <a:spLocks noChangeArrowheads="1"/>
            </p:cNvSpPr>
            <p:nvPr/>
          </p:nvSpPr>
          <p:spPr bwMode="auto">
            <a:xfrm>
              <a:off x="2281" y="2692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35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15" name="Text Box 51"/>
            <p:cNvSpPr txBox="1">
              <a:spLocks noChangeArrowheads="1"/>
            </p:cNvSpPr>
            <p:nvPr/>
          </p:nvSpPr>
          <p:spPr bwMode="auto">
            <a:xfrm>
              <a:off x="2436" y="3018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28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16" name="Oval 52"/>
            <p:cNvSpPr>
              <a:spLocks noChangeArrowheads="1"/>
            </p:cNvSpPr>
            <p:nvPr/>
          </p:nvSpPr>
          <p:spPr bwMode="auto">
            <a:xfrm>
              <a:off x="2425" y="3051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17" name="Freeform 53"/>
            <p:cNvSpPr/>
            <p:nvPr/>
          </p:nvSpPr>
          <p:spPr bwMode="auto">
            <a:xfrm>
              <a:off x="2398" y="2847"/>
              <a:ext cx="112" cy="210"/>
            </a:xfrm>
            <a:custGeom>
              <a:avLst/>
              <a:gdLst>
                <a:gd name="T0" fmla="*/ 0 w 249"/>
                <a:gd name="T1" fmla="*/ 0 h 365"/>
                <a:gd name="T2" fmla="*/ 0 w 249"/>
                <a:gd name="T3" fmla="*/ 2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18" name="Text Box 54"/>
            <p:cNvSpPr txBox="1">
              <a:spLocks noChangeArrowheads="1"/>
            </p:cNvSpPr>
            <p:nvPr/>
          </p:nvSpPr>
          <p:spPr bwMode="auto">
            <a:xfrm>
              <a:off x="4196" y="2690"/>
              <a:ext cx="1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18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19" name="Oval 55"/>
            <p:cNvSpPr>
              <a:spLocks noChangeArrowheads="1"/>
            </p:cNvSpPr>
            <p:nvPr/>
          </p:nvSpPr>
          <p:spPr bwMode="auto">
            <a:xfrm>
              <a:off x="4174" y="2723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20" name="Text Box 56"/>
            <p:cNvSpPr txBox="1">
              <a:spLocks noChangeArrowheads="1"/>
            </p:cNvSpPr>
            <p:nvPr/>
          </p:nvSpPr>
          <p:spPr bwMode="auto">
            <a:xfrm>
              <a:off x="4669" y="2394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20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21" name="Oval 57"/>
            <p:cNvSpPr>
              <a:spLocks noChangeArrowheads="1"/>
            </p:cNvSpPr>
            <p:nvPr/>
          </p:nvSpPr>
          <p:spPr bwMode="auto">
            <a:xfrm>
              <a:off x="4657" y="2417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22" name="Text Box 58"/>
            <p:cNvSpPr txBox="1">
              <a:spLocks noChangeArrowheads="1"/>
            </p:cNvSpPr>
            <p:nvPr/>
          </p:nvSpPr>
          <p:spPr bwMode="auto">
            <a:xfrm>
              <a:off x="4492" y="2697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12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23" name="Oval 59"/>
            <p:cNvSpPr>
              <a:spLocks noChangeArrowheads="1"/>
            </p:cNvSpPr>
            <p:nvPr/>
          </p:nvSpPr>
          <p:spPr bwMode="auto">
            <a:xfrm>
              <a:off x="4480" y="2720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24" name="Freeform 60"/>
            <p:cNvSpPr/>
            <p:nvPr/>
          </p:nvSpPr>
          <p:spPr bwMode="auto">
            <a:xfrm>
              <a:off x="4496" y="2235"/>
              <a:ext cx="199" cy="193"/>
            </a:xfrm>
            <a:custGeom>
              <a:avLst/>
              <a:gdLst>
                <a:gd name="T0" fmla="*/ 0 w 353"/>
                <a:gd name="T1" fmla="*/ 0 h 384"/>
                <a:gd name="T2" fmla="*/ 2 w 353"/>
                <a:gd name="T3" fmla="*/ 1 h 3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25" name="Freeform 61"/>
            <p:cNvSpPr/>
            <p:nvPr/>
          </p:nvSpPr>
          <p:spPr bwMode="auto">
            <a:xfrm>
              <a:off x="4108" y="2539"/>
              <a:ext cx="118" cy="189"/>
            </a:xfrm>
            <a:custGeom>
              <a:avLst/>
              <a:gdLst>
                <a:gd name="T0" fmla="*/ 0 w 249"/>
                <a:gd name="T1" fmla="*/ 0 h 365"/>
                <a:gd name="T2" fmla="*/ 0 w 249"/>
                <a:gd name="T3" fmla="*/ 1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26" name="Line 62"/>
            <p:cNvSpPr>
              <a:spLocks noChangeShapeType="1"/>
            </p:cNvSpPr>
            <p:nvPr/>
          </p:nvSpPr>
          <p:spPr bwMode="auto">
            <a:xfrm flipH="1">
              <a:off x="4101" y="2243"/>
              <a:ext cx="220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27" name="Freeform 63"/>
            <p:cNvSpPr/>
            <p:nvPr/>
          </p:nvSpPr>
          <p:spPr bwMode="auto">
            <a:xfrm>
              <a:off x="4585" y="2557"/>
              <a:ext cx="106" cy="165"/>
            </a:xfrm>
            <a:custGeom>
              <a:avLst/>
              <a:gdLst>
                <a:gd name="T0" fmla="*/ 1 w 188"/>
                <a:gd name="T1" fmla="*/ 0 h 329"/>
                <a:gd name="T2" fmla="*/ 0 w 188"/>
                <a:gd name="T3" fmla="*/ 1 h 3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28" name="Text Box 64"/>
            <p:cNvSpPr txBox="1">
              <a:spLocks noChangeArrowheads="1"/>
            </p:cNvSpPr>
            <p:nvPr/>
          </p:nvSpPr>
          <p:spPr bwMode="auto">
            <a:xfrm>
              <a:off x="4330" y="2114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40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29" name="Oval 65"/>
            <p:cNvSpPr>
              <a:spLocks noChangeArrowheads="1"/>
            </p:cNvSpPr>
            <p:nvPr/>
          </p:nvSpPr>
          <p:spPr bwMode="auto">
            <a:xfrm>
              <a:off x="4326" y="2136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30" name="Oval 66"/>
            <p:cNvSpPr>
              <a:spLocks noChangeArrowheads="1"/>
            </p:cNvSpPr>
            <p:nvPr/>
          </p:nvSpPr>
          <p:spPr bwMode="auto">
            <a:xfrm>
              <a:off x="4817" y="2737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31" name="Freeform 67"/>
            <p:cNvSpPr/>
            <p:nvPr/>
          </p:nvSpPr>
          <p:spPr bwMode="auto">
            <a:xfrm>
              <a:off x="4782" y="2554"/>
              <a:ext cx="118" cy="189"/>
            </a:xfrm>
            <a:custGeom>
              <a:avLst/>
              <a:gdLst>
                <a:gd name="T0" fmla="*/ 0 w 249"/>
                <a:gd name="T1" fmla="*/ 0 h 365"/>
                <a:gd name="T2" fmla="*/ 0 w 249"/>
                <a:gd name="T3" fmla="*/ 1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32" name="Text Box 68"/>
            <p:cNvSpPr txBox="1">
              <a:spLocks noChangeArrowheads="1"/>
            </p:cNvSpPr>
            <p:nvPr/>
          </p:nvSpPr>
          <p:spPr bwMode="auto">
            <a:xfrm>
              <a:off x="3595" y="3023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20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33" name="Oval 69"/>
            <p:cNvSpPr>
              <a:spLocks noChangeArrowheads="1"/>
            </p:cNvSpPr>
            <p:nvPr/>
          </p:nvSpPr>
          <p:spPr bwMode="auto">
            <a:xfrm>
              <a:off x="3584" y="3056"/>
              <a:ext cx="175" cy="14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34" name="Oval 70"/>
            <p:cNvSpPr>
              <a:spLocks noChangeArrowheads="1"/>
            </p:cNvSpPr>
            <p:nvPr/>
          </p:nvSpPr>
          <p:spPr bwMode="auto">
            <a:xfrm>
              <a:off x="3968" y="2407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35" name="Text Box 71"/>
            <p:cNvSpPr txBox="1">
              <a:spLocks noChangeArrowheads="1"/>
            </p:cNvSpPr>
            <p:nvPr/>
          </p:nvSpPr>
          <p:spPr bwMode="auto">
            <a:xfrm>
              <a:off x="3979" y="2384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35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36" name="Text Box 72"/>
            <p:cNvSpPr txBox="1">
              <a:spLocks noChangeArrowheads="1"/>
            </p:cNvSpPr>
            <p:nvPr/>
          </p:nvSpPr>
          <p:spPr bwMode="auto">
            <a:xfrm>
              <a:off x="3915" y="3028"/>
              <a:ext cx="1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28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37" name="Oval 73"/>
            <p:cNvSpPr>
              <a:spLocks noChangeArrowheads="1"/>
            </p:cNvSpPr>
            <p:nvPr/>
          </p:nvSpPr>
          <p:spPr bwMode="auto">
            <a:xfrm>
              <a:off x="3904" y="3061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38" name="Text Box 74"/>
            <p:cNvSpPr txBox="1">
              <a:spLocks noChangeArrowheads="1"/>
            </p:cNvSpPr>
            <p:nvPr/>
          </p:nvSpPr>
          <p:spPr bwMode="auto">
            <a:xfrm>
              <a:off x="3759" y="2684"/>
              <a:ext cx="1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32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539" name="Oval 75"/>
            <p:cNvSpPr>
              <a:spLocks noChangeArrowheads="1"/>
            </p:cNvSpPr>
            <p:nvPr/>
          </p:nvSpPr>
          <p:spPr bwMode="auto">
            <a:xfrm>
              <a:off x="3747" y="2707"/>
              <a:ext cx="175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540" name="Freeform 76"/>
            <p:cNvSpPr/>
            <p:nvPr/>
          </p:nvSpPr>
          <p:spPr bwMode="auto">
            <a:xfrm>
              <a:off x="3877" y="2857"/>
              <a:ext cx="113" cy="210"/>
            </a:xfrm>
            <a:custGeom>
              <a:avLst/>
              <a:gdLst>
                <a:gd name="T0" fmla="*/ 0 w 249"/>
                <a:gd name="T1" fmla="*/ 0 h 365"/>
                <a:gd name="T2" fmla="*/ 0 w 249"/>
                <a:gd name="T3" fmla="*/ 2 h 3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41" name="Freeform 77"/>
            <p:cNvSpPr/>
            <p:nvPr/>
          </p:nvSpPr>
          <p:spPr bwMode="auto">
            <a:xfrm>
              <a:off x="3664" y="2845"/>
              <a:ext cx="127" cy="210"/>
            </a:xfrm>
            <a:custGeom>
              <a:avLst/>
              <a:gdLst>
                <a:gd name="T0" fmla="*/ 1 w 236"/>
                <a:gd name="T1" fmla="*/ 0 h 350"/>
                <a:gd name="T2" fmla="*/ 0 w 236"/>
                <a:gd name="T3" fmla="*/ 4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42" name="Freeform 78"/>
            <p:cNvSpPr/>
            <p:nvPr/>
          </p:nvSpPr>
          <p:spPr bwMode="auto">
            <a:xfrm>
              <a:off x="3849" y="2521"/>
              <a:ext cx="133" cy="187"/>
            </a:xfrm>
            <a:custGeom>
              <a:avLst/>
              <a:gdLst>
                <a:gd name="T0" fmla="*/ 2 w 236"/>
                <a:gd name="T1" fmla="*/ 0 h 350"/>
                <a:gd name="T2" fmla="*/ 0 w 236"/>
                <a:gd name="T3" fmla="*/ 1 h 3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62543" name="Text Box 79"/>
            <p:cNvSpPr txBox="1">
              <a:spLocks noChangeArrowheads="1"/>
            </p:cNvSpPr>
            <p:nvPr/>
          </p:nvSpPr>
          <p:spPr bwMode="auto">
            <a:xfrm>
              <a:off x="849" y="3329"/>
              <a:ext cx="39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</a:rPr>
                <a:t>(a) 35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与</a:t>
              </a:r>
              <a:r>
                <a:rPr lang="en-US" altLang="zh-CN" sz="2000" b="1">
                  <a:latin typeface="Times New Roman" panose="02020603050405020304" pitchFamily="18" charset="0"/>
                </a:rPr>
                <a:t>28</a:t>
              </a:r>
              <a:r>
                <a:rPr lang="zh-CN" altLang="en-US" sz="2000" b="1">
                  <a:latin typeface="Times New Roman" panose="02020603050405020304" pitchFamily="18" charset="0"/>
                </a:rPr>
                <a:t>交换              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(b) 35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与</a:t>
              </a:r>
              <a:r>
                <a:rPr lang="en-US" altLang="zh-CN" sz="2000" b="1">
                  <a:latin typeface="Times New Roman" panose="02020603050405020304" pitchFamily="18" charset="0"/>
                </a:rPr>
                <a:t>32</a:t>
              </a:r>
              <a:r>
                <a:rPr lang="zh-CN" altLang="en-US" sz="2000" b="1">
                  <a:latin typeface="Times New Roman" panose="02020603050405020304" pitchFamily="18" charset="0"/>
                </a:rPr>
                <a:t>交换              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(c) 35&lt;40</a:t>
              </a:r>
              <a:r>
                <a:rPr lang="zh-CN" altLang="en-US" sz="2000" b="1">
                  <a:latin typeface="Times New Roman" panose="02020603050405020304" pitchFamily="18" charset="0"/>
                </a:rPr>
                <a:t>调整完毕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2467" name="Text Box 80"/>
          <p:cNvSpPr txBox="1">
            <a:spLocks noChangeArrowheads="1"/>
          </p:cNvSpPr>
          <p:nvPr/>
        </p:nvSpPr>
        <p:spPr bwMode="auto">
          <a:xfrm>
            <a:off x="310833" y="1181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（</a:t>
            </a:r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r>
              <a:rPr kumimoji="1" lang="zh-CN" altLang="en-US" sz="2400" b="1">
                <a:latin typeface="宋体" panose="02010600030101010101" pitchFamily="2" charset="-122"/>
              </a:rPr>
              <a:t>）插入法调整堆</a:t>
            </a:r>
            <a:endParaRPr kumimoji="1" lang="zh-CN" altLang="en-US" sz="24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关键问题是：在堆中插入一个结点，如何调整被插入结点，使整个完全二叉树仍然是一个堆？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1439027" y="149513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5.3.2  堆排序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84505" y="1155383"/>
            <a:ext cx="7924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宋体" panose="02010600030101010101" pitchFamily="2" charset="-122"/>
              </a:rPr>
              <a:t>假设当前堆中有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latin typeface="宋体" panose="02010600030101010101" pitchFamily="2" charset="-122"/>
              </a:rPr>
              <a:t>个结点，则要插入结点的编号为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k+1</a:t>
            </a:r>
            <a:r>
              <a:rPr kumimoji="1" lang="zh-CN" altLang="en-US" sz="2400" b="1">
                <a:latin typeface="宋体" panose="02010600030101010101" pitchFamily="2" charset="-122"/>
              </a:rPr>
              <a:t>，插入法调整堆的算法如下：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484505" y="2066290"/>
            <a:ext cx="8480425" cy="301879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ts val="775"/>
              </a:spcAft>
            </a:pP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算法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插入法调整堆</a:t>
            </a:r>
            <a:endParaRPr lang="zh-CN" altLang="en-US" sz="2200" b="1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指向当前要插入的结点；</a:t>
            </a:r>
            <a:endParaRPr lang="zh-CN" altLang="en-US" sz="2200" b="1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若结点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是整个堆的根结点，则调整完毕；</a:t>
            </a:r>
            <a:endParaRPr lang="zh-CN" altLang="en-US" sz="2200" b="1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．否则，设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指向结点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的双亲结点；将结点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与结点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进行比较；</a:t>
            </a:r>
            <a:endParaRPr lang="zh-CN" altLang="en-US" sz="2200" b="1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3.1 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如果结点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的关键码小，则完全二叉树已经是堆，调整完毕；</a:t>
            </a:r>
            <a:endParaRPr lang="zh-CN" altLang="en-US" sz="2200" b="1">
              <a:solidFill>
                <a:srgbClr val="3907F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3.2 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否则将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r[i]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r[j]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交换；令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i=j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，转步骤</a:t>
            </a:r>
            <a:r>
              <a:rPr lang="en-US" altLang="zh-CN" sz="2200" b="1">
                <a:solidFill>
                  <a:srgbClr val="3907F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solidFill>
                  <a:srgbClr val="3907F1"/>
                </a:solidFill>
                <a:latin typeface="Times New Roman" panose="02020603050405020304" pitchFamily="18" charset="0"/>
              </a:rPr>
              <a:t>继续进行调整；</a:t>
            </a:r>
            <a:endParaRPr lang="zh-CN" altLang="en-US" sz="2200" b="1">
              <a:solidFill>
                <a:srgbClr val="3907F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 Box 8"/>
          <p:cNvSpPr txBox="1">
            <a:spLocks noChangeArrowheads="1"/>
          </p:cNvSpPr>
          <p:nvPr/>
        </p:nvSpPr>
        <p:spPr bwMode="auto">
          <a:xfrm>
            <a:off x="971550" y="5300663"/>
            <a:ext cx="424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时间复杂性为</a:t>
            </a:r>
            <a:r>
              <a:rPr kumimoji="1" lang="en-US" altLang="zh-CN" sz="2400" i="1">
                <a:latin typeface="Times New Roman" panose="02020603050405020304" pitchFamily="18" charset="0"/>
              </a:rPr>
              <a:t>O</a:t>
            </a:r>
            <a:r>
              <a:rPr kumimoji="1" lang="en-US" altLang="zh-CN" sz="2400">
                <a:latin typeface="Times New Roman" panose="02020603050405020304" pitchFamily="18" charset="0"/>
              </a:rPr>
              <a:t>(log</a:t>
            </a:r>
            <a:r>
              <a:rPr kumimoji="1"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524117" y="202624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5.3.2  堆排序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50825" y="1109980"/>
            <a:ext cx="8713470" cy="551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  void InsertHeap(int r[ ], int k)</a:t>
            </a:r>
            <a:endParaRPr lang="en-US" altLang="zh-CN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//堆中有k个结点，现插入一个新结点k+1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{      i=k+1;  //置i为要插入的结点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while (i!=1)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{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j=i/2;        //j为i的双亲结点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if (r[i]&lt;r[j])  //待插入结点已小于根结点，调整结束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break;   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else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{    r[i]←→r[j];   //将根结点与结点j交换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i=j;         //待插入点位于原来结点j的位置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6300" y="196215"/>
            <a:ext cx="4773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算法——插入法调整堆</a:t>
            </a:r>
            <a:endParaRPr lang="en-US" altLang="zh-CN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93026" y="2132856"/>
            <a:ext cx="77041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堆排序</a:t>
            </a:r>
            <a:r>
              <a:rPr lang="zh-CN" altLang="en-US" sz="2800" b="1" dirty="0"/>
              <a:t>属于减治法的减一技术，即每一趟排序后将问题规模减少</a:t>
            </a:r>
            <a:r>
              <a:rPr lang="en-US" altLang="zh-CN" sz="2800" b="1" dirty="0"/>
              <a:t>1</a:t>
            </a:r>
            <a:r>
              <a:rPr lang="zh-CN" altLang="en-US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77041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【</a:t>
            </a:r>
            <a:r>
              <a:rPr lang="zh-CN" altLang="en-US" sz="2800" b="1" dirty="0"/>
              <a:t>算法分析</a:t>
            </a:r>
            <a:r>
              <a:rPr lang="en-US" altLang="zh-CN" sz="2800" b="1" dirty="0"/>
              <a:t>】T(n) = </a:t>
            </a:r>
            <a:r>
              <a:rPr lang="en-US" altLang="zh-CN" sz="2800" b="1" dirty="0" smtClean="0"/>
              <a:t>O(</a:t>
            </a:r>
            <a:r>
              <a:rPr lang="en-US" altLang="zh-CN" sz="2800" b="1" dirty="0" err="1" smtClean="0"/>
              <a:t>nlogn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215564" y="218334"/>
            <a:ext cx="7138116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5.3.2  堆排序(减一技术)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1622425" y="210820"/>
            <a:ext cx="6248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 组合问题中的减治法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6563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81200" y="2879725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5.4.1  </a:t>
            </a:r>
            <a:r>
              <a:rPr kumimoji="1" lang="zh-CN" altLang="en-US" sz="3200" b="1">
                <a:latin typeface="宋体" panose="02010600030101010101" pitchFamily="2" charset="-122"/>
              </a:rPr>
              <a:t>淘汰赛冠军问题</a:t>
            </a:r>
            <a:r>
              <a:rPr kumimoji="1" lang="zh-CN" altLang="en-US" sz="3200" b="1">
                <a:latin typeface="Times New Roman" panose="02020603050405020304" pitchFamily="18" charset="0"/>
              </a:rPr>
              <a:t> 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66564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81200" y="3611563"/>
            <a:ext cx="457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5.4.2  </a:t>
            </a:r>
            <a:r>
              <a:rPr kumimoji="1" lang="zh-CN" altLang="en-US" sz="3200" b="1">
                <a:latin typeface="宋体" panose="02010600030101010101" pitchFamily="2" charset="-122"/>
              </a:rPr>
              <a:t>假币问题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07950" y="1221105"/>
            <a:ext cx="87122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【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问题描述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】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假设有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=2</a:t>
            </a:r>
            <a:r>
              <a:rPr kumimoji="1" lang="en-US" altLang="zh-CN" sz="2400" b="1" i="1" baseline="30000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个选手进行竞技淘汰赛，最后决出冠军的选手，设计竞技淘汰比赛的过程。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1619250" y="240666"/>
            <a:ext cx="59436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5.4.1  淘汰赛冠军问题</a:t>
            </a:r>
            <a:endParaRPr kumimoji="1" lang="en-US" altLang="zh-CN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107950" y="2252980"/>
            <a:ext cx="878522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【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想法</a:t>
            </a:r>
            <a:r>
              <a:rPr kumimoji="1" lang="en-US" altLang="zh-CN" sz="2400" b="1">
                <a:latin typeface="Times New Roman" panose="02020603050405020304" pitchFamily="18" charset="0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latin typeface="Times New Roman" panose="02020603050405020304" pitchFamily="18" charset="0"/>
              </a:rPr>
              <a:t>分治法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：将所有选手分成两部分，每部分决出胜者后，让这两个胜者进行比赛，再决出最后的冠军。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67589" name="对象 1"/>
          <p:cNvGraphicFramePr>
            <a:graphicFrameLocks noChangeAspect="1"/>
          </p:cNvGraphicFramePr>
          <p:nvPr/>
        </p:nvGraphicFramePr>
        <p:xfrm>
          <a:off x="1331913" y="3165793"/>
          <a:ext cx="56467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公式" r:id="rId1" imgW="1993900" imgH="457200" progId="Equation.3">
                  <p:embed/>
                </p:oleObj>
              </mc:Choice>
              <mc:Fallback>
                <p:oleObj name="公式" r:id="rId1" imgW="1993900" imgH="457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65793"/>
                        <a:ext cx="56467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19250" y="4442143"/>
            <a:ext cx="540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时间复杂性为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T(n) =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(n)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。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7591" name="Text Box 2"/>
          <p:cNvSpPr txBox="1">
            <a:spLocks noChangeArrowheads="1"/>
          </p:cNvSpPr>
          <p:nvPr/>
        </p:nvSpPr>
        <p:spPr bwMode="auto">
          <a:xfrm>
            <a:off x="179388" y="4966018"/>
            <a:ext cx="8640762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【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想法</a:t>
            </a:r>
            <a:r>
              <a:rPr kumimoji="1" lang="en-US" altLang="zh-CN" sz="2400" b="1">
                <a:latin typeface="Times New Roman" panose="02020603050405020304" pitchFamily="18" charset="0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latin typeface="Times New Roman" panose="02020603050405020304" pitchFamily="18" charset="0"/>
              </a:rPr>
              <a:t>减治法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：将所有选手分成</a:t>
            </a:r>
            <a:r>
              <a:rPr kumimoji="1" lang="en-US" altLang="zh-CN" sz="2400" b="1">
                <a:latin typeface="Times New Roman" panose="02020603050405020304" pitchFamily="18" charset="0"/>
              </a:rPr>
              <a:t>n/2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组，每组两个选手进行比赛，被淘汰者不参加以后的比赛，然后再将剩余选手分成</a:t>
            </a:r>
            <a:r>
              <a:rPr kumimoji="1" lang="en-US" altLang="zh-CN" sz="2400" b="1">
                <a:latin typeface="Times New Roman" panose="02020603050405020304" pitchFamily="18" charset="0"/>
              </a:rPr>
              <a:t>n/4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组，每组两个选手进行比赛，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……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直到剩余最后两个选手，进行一次比赛即可选出最后的冠军。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 txBox="1">
            <a:spLocks noRot="1" noChangeArrowheads="1"/>
          </p:cNvSpPr>
          <p:nvPr/>
        </p:nvSpPr>
        <p:spPr bwMode="auto">
          <a:xfrm>
            <a:off x="755650" y="270511"/>
            <a:ext cx="7634288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淘汰赛冠军问题——实例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861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920105"/>
            <a:ext cx="3819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2" name="组合 1"/>
          <p:cNvGrpSpPr/>
          <p:nvPr/>
        </p:nvGrpSpPr>
        <p:grpSpPr bwMode="auto">
          <a:xfrm>
            <a:off x="1684020" y="1186180"/>
            <a:ext cx="6408738" cy="4537075"/>
            <a:chOff x="1835150" y="1412875"/>
            <a:chExt cx="2305050" cy="3836988"/>
          </a:xfrm>
        </p:grpSpPr>
        <p:pic>
          <p:nvPicPr>
            <p:cNvPr id="686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150" y="1412875"/>
              <a:ext cx="2305050" cy="145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5" y="3716338"/>
              <a:ext cx="2209800" cy="153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8615" name="Group 6"/>
            <p:cNvGrpSpPr/>
            <p:nvPr/>
          </p:nvGrpSpPr>
          <p:grpSpPr bwMode="auto">
            <a:xfrm>
              <a:off x="2987675" y="2781300"/>
              <a:ext cx="923925" cy="1008063"/>
              <a:chOff x="1882" y="1752"/>
              <a:chExt cx="582" cy="635"/>
            </a:xfrm>
          </p:grpSpPr>
          <p:sp>
            <p:nvSpPr>
              <p:cNvPr id="68616" name="Line 7"/>
              <p:cNvSpPr>
                <a:spLocks noChangeShapeType="1"/>
              </p:cNvSpPr>
              <p:nvPr/>
            </p:nvSpPr>
            <p:spPr bwMode="auto">
              <a:xfrm>
                <a:off x="1882" y="1752"/>
                <a:ext cx="0" cy="63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17" name="Line 8"/>
              <p:cNvSpPr>
                <a:spLocks noChangeShapeType="1"/>
              </p:cNvSpPr>
              <p:nvPr/>
            </p:nvSpPr>
            <p:spPr bwMode="auto">
              <a:xfrm>
                <a:off x="1882" y="2024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8618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1888"/>
                <a:ext cx="26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71550" y="1125538"/>
            <a:ext cx="7704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应用分治法（例如二分法）得到的算法通常具有如下递推式： </a:t>
            </a:r>
            <a:endParaRPr lang="zh-CN" altLang="en-US" sz="2800" b="1"/>
          </a:p>
        </p:txBody>
      </p:sp>
      <p:grpSp>
        <p:nvGrpSpPr>
          <p:cNvPr id="8195" name="Group 3"/>
          <p:cNvGrpSpPr/>
          <p:nvPr/>
        </p:nvGrpSpPr>
        <p:grpSpPr bwMode="auto">
          <a:xfrm>
            <a:off x="1403350" y="188913"/>
            <a:ext cx="5616575" cy="701675"/>
            <a:chOff x="113" y="527"/>
            <a:chExt cx="3811" cy="526"/>
          </a:xfrm>
        </p:grpSpPr>
        <p:sp>
          <p:nvSpPr>
            <p:cNvPr id="8201" name="Text Box 4"/>
            <p:cNvSpPr txBox="1">
              <a:spLocks noChangeArrowheads="1"/>
            </p:cNvSpPr>
            <p:nvPr/>
          </p:nvSpPr>
          <p:spPr bwMode="auto">
            <a:xfrm>
              <a:off x="566" y="527"/>
              <a:ext cx="3358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000" b="1">
                  <a:solidFill>
                    <a:schemeClr val="bg1"/>
                  </a:solidFill>
                </a:rPr>
                <a:t>分治法和减治法区别</a:t>
              </a:r>
              <a:endParaRPr lang="zh-CN" altLang="en-US" sz="4000" b="1">
                <a:solidFill>
                  <a:schemeClr val="bg1"/>
                </a:solidFill>
              </a:endParaRPr>
            </a:p>
          </p:txBody>
        </p:sp>
        <p:graphicFrame>
          <p:nvGraphicFramePr>
            <p:cNvPr id="8202" name="Object 5"/>
            <p:cNvGraphicFramePr>
              <a:graphicFrameLocks noChangeAspect="1"/>
            </p:cNvGraphicFramePr>
            <p:nvPr/>
          </p:nvGraphicFramePr>
          <p:xfrm>
            <a:off x="113" y="527"/>
            <a:ext cx="49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7" name="Clip" r:id="rId1" imgW="861060" imgH="845185" progId="MS_ClipArt_Gallery.5">
                    <p:embed/>
                  </p:oleObj>
                </mc:Choice>
                <mc:Fallback>
                  <p:oleObj name="Clip" r:id="rId1" imgW="861060" imgH="845185" progId="MS_ClipArt_Gallery.5">
                    <p:embed/>
                    <p:pic>
                      <p:nvPicPr>
                        <p:cNvPr id="0" name="图片 87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527"/>
                          <a:ext cx="49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971550" y="4149725"/>
            <a:ext cx="7704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/>
              <a:t>应用减治法（例如减半法）得到的算法通常具有如下递推式： </a:t>
            </a:r>
            <a:endParaRPr lang="zh-CN" altLang="en-US" sz="2800" b="1" dirty="0"/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1327150" y="5300663"/>
          <a:ext cx="58435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3" imgW="48768000" imgH="10972800" progId="Equation.DSMT4">
                  <p:embed/>
                </p:oleObj>
              </mc:Choice>
              <mc:Fallback>
                <p:oleObj name="Equation" r:id="rId3" imgW="48768000" imgH="10972800" progId="Equation.DSMT4">
                  <p:embed/>
                  <p:pic>
                    <p:nvPicPr>
                      <p:cNvPr id="0" name="图片 87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300663"/>
                        <a:ext cx="58435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1130300" y="2420938"/>
          <a:ext cx="67564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5" imgW="56388000" imgH="10972800" progId="Equation.DSMT4">
                  <p:embed/>
                </p:oleObj>
              </mc:Choice>
              <mc:Fallback>
                <p:oleObj name="Equation" r:id="rId5" imgW="56388000" imgH="10972800" progId="Equation.DSMT4">
                  <p:embed/>
                  <p:pic>
                    <p:nvPicPr>
                      <p:cNvPr id="0" name="图片 87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420938"/>
                        <a:ext cx="67564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7" name="AutoShape 9"/>
          <p:cNvSpPr>
            <a:spLocks noChangeArrowheads="1"/>
          </p:cNvSpPr>
          <p:nvPr/>
        </p:nvSpPr>
        <p:spPr bwMode="auto">
          <a:xfrm>
            <a:off x="7164388" y="4868863"/>
            <a:ext cx="1439862" cy="574675"/>
          </a:xfrm>
          <a:prstGeom prst="wedgeRoundRectCallout">
            <a:avLst>
              <a:gd name="adj1" fmla="val -73264"/>
              <a:gd name="adj2" fmla="val 13453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i="1" dirty="0">
                <a:latin typeface="Tahoma" panose="020B0604030504040204" pitchFamily="34" charset="0"/>
              </a:rPr>
              <a:t>O </a:t>
            </a:r>
            <a:r>
              <a:rPr lang="en-US" altLang="zh-CN" sz="2400" dirty="0" smtClean="0">
                <a:latin typeface="Tahoma" panose="020B0604030504040204" pitchFamily="34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ahoma" panose="020B0604030504040204" pitchFamily="34" charset="0"/>
              </a:rPr>
              <a:t>)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60778" name="AutoShape 10"/>
          <p:cNvSpPr>
            <a:spLocks noChangeArrowheads="1"/>
          </p:cNvSpPr>
          <p:nvPr/>
        </p:nvSpPr>
        <p:spPr bwMode="auto">
          <a:xfrm>
            <a:off x="6516688" y="3357563"/>
            <a:ext cx="1727200" cy="574675"/>
          </a:xfrm>
          <a:prstGeom prst="wedgeRoundRectCallout">
            <a:avLst>
              <a:gd name="adj1" fmla="val -100458"/>
              <a:gd name="adj2" fmla="val -5966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i="1" dirty="0">
                <a:latin typeface="Tahoma" panose="020B0604030504040204" pitchFamily="34" charset="0"/>
              </a:rPr>
              <a:t>O </a:t>
            </a:r>
            <a:r>
              <a:rPr lang="en-US" altLang="zh-CN" sz="2400" dirty="0">
                <a:latin typeface="Tahoma" panose="020B0604030504040204" pitchFamily="34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nlogn</a:t>
            </a:r>
            <a:r>
              <a:rPr lang="en-US" altLang="zh-CN" sz="2400" dirty="0" smtClean="0">
                <a:latin typeface="Tahoma" panose="020B0604030504040204" pitchFamily="34" charset="0"/>
              </a:rPr>
              <a:t>)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7" grpId="0" bldLvl="0" animBg="1"/>
      <p:bldP spid="160778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7"/>
          <p:cNvSpPr txBox="1">
            <a:spLocks noChangeArrowheads="1"/>
          </p:cNvSpPr>
          <p:nvPr/>
        </p:nvSpPr>
        <p:spPr bwMode="auto">
          <a:xfrm>
            <a:off x="611188" y="2060575"/>
            <a:ext cx="8077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假设有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</a:t>
            </a:r>
            <a:r>
              <a:rPr kumimoji="1" lang="en-US" altLang="zh-CN" sz="2800" b="1" i="1" baseline="30000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个选手进行竞技淘汰赛，最后决出冠军的选手，用函数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bool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Comp(string mem1, string mem2);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</a:rPr>
              <a:t>       模拟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两位选手的比赛，若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mem1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获胜则函数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Comp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返回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TRUE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，否则函数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Comp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返回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FALSE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，并假定可以在常数时间内完成函数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Comp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的执行，下面的算法实现选手的竞技淘汰比赛的过程。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92275" y="306676"/>
            <a:ext cx="59436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5.4.1  淘汰赛冠军问题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14"/>
          <p:cNvSpPr txBox="1">
            <a:spLocks noChangeArrowheads="1"/>
          </p:cNvSpPr>
          <p:nvPr/>
        </p:nvSpPr>
        <p:spPr bwMode="auto">
          <a:xfrm>
            <a:off x="250825" y="1251585"/>
            <a:ext cx="8359775" cy="511302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算法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淘汰赛冠军问题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</a:rPr>
              <a:t>string Game( string r[ ], int n)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{     int i=n;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  while (i&gt;1)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 {    i=i/2;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      for (int j=0; j&lt;i; j++)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            if ( Comp(r[j+i], r[j]) 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                   r[j]=r[j+i];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  }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  return r[0];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}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00200" y="140653"/>
            <a:ext cx="59436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5.4.1  淘汰赛冠军问题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001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CC0099"/>
                </a:solidFill>
                <a:latin typeface="Times New Roman" panose="02020603050405020304" pitchFamily="18" charset="0"/>
              </a:rPr>
              <a:t>算法分析</a:t>
            </a:r>
            <a:r>
              <a:rPr kumimoji="1" lang="en-US" altLang="zh-CN" sz="2800" b="1">
                <a:latin typeface="Times New Roman" panose="02020603050405020304" pitchFamily="18" charset="0"/>
              </a:rPr>
              <a:t>】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=2</a:t>
            </a:r>
            <a:r>
              <a:rPr kumimoji="1" lang="en-US" altLang="zh-CN" sz="2800" b="1" i="1" baseline="30000"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，外层的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while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循环共执行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次，在每一次执行时，内层的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for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循环的执行次数分别是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/4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…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，而函数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Comp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可以在常数时间内完成，因此，算法的执行时间为：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1683" name="Object 5"/>
          <p:cNvGraphicFramePr>
            <a:graphicFrameLocks noChangeAspect="1"/>
          </p:cNvGraphicFramePr>
          <p:nvPr/>
        </p:nvGraphicFramePr>
        <p:xfrm>
          <a:off x="1763713" y="4292600"/>
          <a:ext cx="50403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" r:id="rId1" imgW="2374900" imgH="431800" progId="Equation.3">
                  <p:embed/>
                </p:oleObj>
              </mc:Choice>
              <mc:Fallback>
                <p:oleObj name="" r:id="rId1" imgW="2374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50403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73860" y="268193"/>
            <a:ext cx="59436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5.4.1  淘汰赛冠军问题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68313" y="2565400"/>
            <a:ext cx="8135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042988" y="1341438"/>
            <a:ext cx="763270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【</a:t>
            </a:r>
            <a:r>
              <a:rPr kumimoji="1" lang="zh-CN" altLang="en-US" sz="3200" b="1">
                <a:latin typeface="Times New Roman" panose="02020603050405020304" pitchFamily="18" charset="0"/>
              </a:rPr>
              <a:t>问题描述</a:t>
            </a:r>
            <a:r>
              <a:rPr kumimoji="1" lang="en-US" altLang="zh-CN" sz="3200" b="1">
                <a:latin typeface="Times New Roman" panose="02020603050405020304" pitchFamily="18" charset="0"/>
              </a:rPr>
              <a:t>】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在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枚外观相同的硬币中，有一枚是假币，并且</a:t>
            </a:r>
            <a:r>
              <a:rPr kumimoji="1" lang="zh-CN" altLang="en-US" sz="3200" b="1">
                <a:solidFill>
                  <a:srgbClr val="CC0099"/>
                </a:solidFill>
                <a:latin typeface="Times New Roman" panose="02020603050405020304" pitchFamily="18" charset="0"/>
              </a:rPr>
              <a:t>已知假币较轻</a:t>
            </a:r>
            <a:r>
              <a:rPr kumimoji="1" lang="zh-CN" altLang="en-US" sz="3200" b="1">
                <a:latin typeface="Times New Roman" panose="02020603050405020304" pitchFamily="18" charset="0"/>
              </a:rPr>
              <a:t>。通过一架天平来任意比较两组硬币，从而得知两组硬币的重量是否相同，或者哪一组更轻一些，</a:t>
            </a:r>
            <a:r>
              <a:rPr kumimoji="1" lang="zh-CN" altLang="en-US" sz="3200" b="1">
                <a:solidFill>
                  <a:srgbClr val="CC0099"/>
                </a:solidFill>
                <a:latin typeface="Times New Roman" panose="02020603050405020304" pitchFamily="18" charset="0"/>
              </a:rPr>
              <a:t>假币问题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要求设计一个高效的算法来检测出这枚假币。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72708" name="Group 4"/>
          <p:cNvGrpSpPr/>
          <p:nvPr/>
        </p:nvGrpSpPr>
        <p:grpSpPr bwMode="auto">
          <a:xfrm>
            <a:off x="1258888" y="4797425"/>
            <a:ext cx="6049962" cy="773113"/>
            <a:chOff x="113" y="527"/>
            <a:chExt cx="3811" cy="487"/>
          </a:xfrm>
        </p:grpSpPr>
        <p:sp>
          <p:nvSpPr>
            <p:cNvPr id="72710" name="Text Box 5"/>
            <p:cNvSpPr txBox="1">
              <a:spLocks noChangeArrowheads="1"/>
            </p:cNvSpPr>
            <p:nvPr/>
          </p:nvSpPr>
          <p:spPr bwMode="auto">
            <a:xfrm>
              <a:off x="567" y="527"/>
              <a:ext cx="33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36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6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3600">
                  <a:latin typeface="Times New Roman" panose="02020603050405020304" pitchFamily="18" charset="0"/>
                </a:rPr>
                <a:t>)=</a:t>
              </a:r>
              <a:r>
                <a:rPr kumimoji="1" lang="en-US" altLang="zh-CN" sz="3600" i="1">
                  <a:latin typeface="Times New Roman" panose="02020603050405020304" pitchFamily="18" charset="0"/>
                </a:rPr>
                <a:t>O</a:t>
              </a:r>
              <a:r>
                <a:rPr kumimoji="1" lang="en-US" altLang="zh-CN" sz="3600">
                  <a:latin typeface="Times New Roman" panose="02020603050405020304" pitchFamily="18" charset="0"/>
                </a:rPr>
                <a:t>(log</a:t>
              </a:r>
              <a:r>
                <a:rPr kumimoji="1" lang="en-US" altLang="zh-CN" sz="36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36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3600">
                  <a:latin typeface="Times New Roman" panose="02020603050405020304" pitchFamily="18" charset="0"/>
                </a:rPr>
                <a:t>)</a:t>
              </a:r>
              <a:endParaRPr kumimoji="1" lang="en-US" altLang="zh-CN" sz="3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11" name="Object 6"/>
            <p:cNvGraphicFramePr>
              <a:graphicFrameLocks noChangeAspect="1"/>
            </p:cNvGraphicFramePr>
            <p:nvPr/>
          </p:nvGraphicFramePr>
          <p:xfrm>
            <a:off x="113" y="527"/>
            <a:ext cx="49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9" name="Clip" r:id="rId1" imgW="861060" imgH="845185" progId="MS_ClipArt_Gallery.5">
                    <p:embed/>
                  </p:oleObj>
                </mc:Choice>
                <mc:Fallback>
                  <p:oleObj name="Clip" r:id="rId1" imgW="861060" imgH="845185" progId="MS_ClipArt_Gallery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527"/>
                          <a:ext cx="49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09" name="Text Box 8"/>
          <p:cNvSpPr txBox="1">
            <a:spLocks noChangeArrowheads="1"/>
          </p:cNvSpPr>
          <p:nvPr/>
        </p:nvSpPr>
        <p:spPr bwMode="auto">
          <a:xfrm>
            <a:off x="1846263" y="186056"/>
            <a:ext cx="5867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5.4.2  假币问题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268413"/>
            <a:ext cx="8343900" cy="4968875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【</a:t>
            </a:r>
            <a:r>
              <a:rPr lang="zh-CN" altLang="en-US" sz="2800" b="1" smtClean="0"/>
              <a:t>想法</a:t>
            </a:r>
            <a:r>
              <a:rPr lang="en-US" altLang="zh-CN" sz="2800" b="1" smtClean="0"/>
              <a:t>】</a:t>
            </a:r>
            <a:endParaRPr lang="en-US" altLang="zh-CN" sz="2800" b="1" smtClean="0"/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b="1" smtClean="0"/>
              <a:t>把</a:t>
            </a:r>
            <a:r>
              <a:rPr lang="en-US" altLang="zh-CN" sz="2800" b="1" i="1" smtClean="0"/>
              <a:t>n</a:t>
            </a:r>
            <a:r>
              <a:rPr lang="zh-CN" altLang="en-US" sz="2800" b="1" smtClean="0"/>
              <a:t>枚硬币分成两组，每组有          枚硬币，如果</a:t>
            </a:r>
            <a:r>
              <a:rPr lang="en-US" altLang="zh-CN" sz="2800" b="1" i="1" smtClean="0"/>
              <a:t>n</a:t>
            </a:r>
            <a:r>
              <a:rPr lang="zh-CN" altLang="en-US" sz="2800" b="1" smtClean="0"/>
              <a:t>为奇数，就留下一枚硬币，然后把两组硬币分别放到天平的两端。如果两组硬币的重量相同，那么留下的硬币就是假币；否则，用同样的方法对较轻的那组硬币进行同样的处理，假币一定在较轻的那组里。</a:t>
            </a:r>
            <a:endParaRPr lang="zh-CN" altLang="en-US" sz="2800" b="1" smtClean="0"/>
          </a:p>
        </p:txBody>
      </p:sp>
      <p:graphicFrame>
        <p:nvGraphicFramePr>
          <p:cNvPr id="7373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73675" y="1998028"/>
          <a:ext cx="8651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" r:id="rId1" imgW="368300" imgH="228600" progId="Equation.3">
                  <p:embed/>
                </p:oleObj>
              </mc:Choice>
              <mc:Fallback>
                <p:oleObj name="" r:id="rId1" imgW="368300" imgH="228600" progId="Equation.3">
                  <p:embed/>
                  <p:pic>
                    <p:nvPicPr>
                      <p:cNvPr id="0" name="图片 80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1998028"/>
                        <a:ext cx="8651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95513" y="305436"/>
            <a:ext cx="5867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5.4.2  假币问题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611188" y="1341438"/>
            <a:ext cx="7991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在假币问题中，每次用天平比较后，只需解决一个规模减半的问题，所以，它属于一个减治算法。该算法在最坏情况下的时间性能有这样一个递推式：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6957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2627313" y="3213100"/>
          <a:ext cx="4032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" r:id="rId1" imgW="1752600" imgH="457200" progId="Equation.3">
                  <p:embed/>
                </p:oleObj>
              </mc:Choice>
              <mc:Fallback>
                <p:oleObj name="" r:id="rId1" imgW="1752600" imgH="457200" progId="Equation.3">
                  <p:embed/>
                  <p:pic>
                    <p:nvPicPr>
                      <p:cNvPr id="0" name="图片 819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13100"/>
                        <a:ext cx="403225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684213" y="4508500"/>
            <a:ext cx="74168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应用扩展递归技术求解这个递推式，得到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)=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43957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37983" y="247651"/>
            <a:ext cx="5867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5.4.2  假币问题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885" y="1134745"/>
            <a:ext cx="8474710" cy="41148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  <a:tabLst>
                <a:tab pos="0" algn="l"/>
              </a:tabLst>
            </a:pPr>
            <a:r>
              <a:rPr lang="en-US" altLang="zh-CN" sz="2800" b="1" smtClean="0"/>
              <a:t>【</a:t>
            </a:r>
            <a:r>
              <a:rPr lang="zh-CN" altLang="en-US" sz="2800" b="1" smtClean="0"/>
              <a:t>更好的办法</a:t>
            </a:r>
            <a:r>
              <a:rPr lang="en-US" altLang="zh-CN" sz="2800" b="1" smtClean="0"/>
              <a:t>】</a:t>
            </a:r>
            <a:r>
              <a:rPr lang="zh-CN" altLang="en-US" sz="2800" b="1" smtClean="0"/>
              <a:t>考虑不是把硬币分成两组，而是分成三组，前两组有        组硬币，其余的硬币作为第三组，将前两组硬币放到天平上，如果他们的重量相同，则假币一定在第三组中，用同样的方法对第三组进行处理；如果前两组的重量不同，则假币一定在较轻的那一组中，用同样的方法对较轻的那组硬币进行处理。显然这个算法存在递推式： </a:t>
            </a:r>
            <a:endParaRPr lang="zh-CN" altLang="en-US" sz="2800" b="1" smtClean="0"/>
          </a:p>
          <a:p>
            <a:pPr marL="0" indent="0">
              <a:lnSpc>
                <a:spcPct val="110000"/>
              </a:lnSpc>
              <a:buFontTx/>
              <a:buNone/>
              <a:tabLst>
                <a:tab pos="0" algn="l"/>
              </a:tabLst>
            </a:pPr>
            <a:endParaRPr lang="en-US" altLang="zh-CN" sz="2800" b="1" smtClean="0"/>
          </a:p>
        </p:txBody>
      </p:sp>
      <p:graphicFrame>
        <p:nvGraphicFramePr>
          <p:cNvPr id="7577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07043" y="1686243"/>
          <a:ext cx="6477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" r:id="rId1" imgW="355600" imgH="228600" progId="Equation.3">
                  <p:embed/>
                </p:oleObj>
              </mc:Choice>
              <mc:Fallback>
                <p:oleObj name="" r:id="rId1" imgW="355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043" y="1686243"/>
                        <a:ext cx="6477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1050" y="4581525"/>
          <a:ext cx="40322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" r:id="rId3" imgW="1752600" imgH="457200" progId="Equation.3">
                  <p:embed/>
                </p:oleObj>
              </mc:Choice>
              <mc:Fallback>
                <p:oleObj name="" r:id="rId3" imgW="1752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81525"/>
                        <a:ext cx="40322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Rectangle 10"/>
          <p:cNvSpPr>
            <a:spLocks noChangeArrowheads="1"/>
          </p:cNvSpPr>
          <p:nvPr/>
        </p:nvSpPr>
        <p:spPr bwMode="auto">
          <a:xfrm>
            <a:off x="827088" y="5949950"/>
            <a:ext cx="552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这个递推式的解是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O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(log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95513" y="155938"/>
            <a:ext cx="5867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5.4.2  假币问题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 txBox="1">
            <a:spLocks noGrp="1"/>
          </p:cNvSpPr>
          <p:nvPr>
            <p:ph type="title"/>
          </p:nvPr>
        </p:nvSpPr>
        <p:spPr bwMode="auto">
          <a:xfrm>
            <a:off x="546418" y="204153"/>
            <a:ext cx="7772400" cy="70675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习题</a:t>
            </a:r>
            <a:endParaRPr kumimoji="1" lang="en-US" altLang="zh-CN" sz="4000" b="1" kern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8588" y="1711008"/>
            <a:ext cx="8856662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smtClean="0"/>
              <a:t>int digui_search(int a[],int low,int high,int x)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{  if (low &gt; high) 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      return 0;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   int mid = (low+high)/2;  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if (a[mid] == x)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      return mid;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else if (a[mid] &lt; x)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      digui_search(a,low,mid-1,x);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else 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      digui_search(a,mid+1,high,x); </a:t>
            </a:r>
            <a:endParaRPr lang="zh-CN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} </a:t>
            </a:r>
            <a:endParaRPr lang="zh-CN" altLang="en-US" sz="2400" smtClean="0"/>
          </a:p>
        </p:txBody>
      </p:sp>
      <p:sp>
        <p:nvSpPr>
          <p:cNvPr id="76804" name="矩形 5"/>
          <p:cNvSpPr>
            <a:spLocks noChangeArrowheads="1"/>
          </p:cNvSpPr>
          <p:nvPr/>
        </p:nvSpPr>
        <p:spPr bwMode="auto">
          <a:xfrm>
            <a:off x="107950" y="1145540"/>
            <a:ext cx="7272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请</a:t>
            </a:r>
            <a:r>
              <a:rPr lang="zh-CN" altLang="en-US" sz="2400" b="1" dirty="0"/>
              <a:t>写出折半查找的递归算法，并分析时间性能。</a:t>
            </a:r>
            <a:endParaRPr lang="zh-CN" altLang="en-US" sz="2400" b="1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 txBox="1">
            <a:spLocks noGrp="1"/>
          </p:cNvSpPr>
          <p:nvPr>
            <p:ph type="title"/>
          </p:nvPr>
        </p:nvSpPr>
        <p:spPr bwMode="auto">
          <a:xfrm>
            <a:off x="505778" y="204153"/>
            <a:ext cx="7772400" cy="70675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习题</a:t>
            </a:r>
            <a:endParaRPr kumimoji="1" lang="en-US" altLang="zh-CN" sz="4000" b="1" kern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9050" y="1873250"/>
            <a:ext cx="9017000" cy="49320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void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digui_search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a[],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low,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high,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min,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max)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{ 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mid = 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low + high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)/2;   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if(a[mid] &lt; min)     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digui_search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a, mid, high,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min, max );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else if(a[mid] &gt; max) 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digui_search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a, low, mid,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min, max );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else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{    for(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i=mid; a[i]&gt;=min &amp;&amp; i&gt;=low; i--)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&lt;&lt;a[i]&lt;&lt;" ";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for(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j=mid+1; a[j]&lt;=max &amp;&amp; j&lt;=high; j++)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</a:t>
            </a:r>
            <a:r>
              <a:rPr lang="fr-F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cout&lt;&lt;a[j]&lt;&lt;" ";	</a:t>
            </a:r>
            <a:endParaRPr lang="fr-FR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fr-F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8" name="矩形 5"/>
          <p:cNvSpPr>
            <a:spLocks noChangeArrowheads="1"/>
          </p:cNvSpPr>
          <p:nvPr/>
        </p:nvSpPr>
        <p:spPr bwMode="auto">
          <a:xfrm>
            <a:off x="107950" y="1078230"/>
            <a:ext cx="856773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lang="zh-CN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修改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折半查找算法使之能够进行范围查找。所谓范围查找是要找出在给定值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min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max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之间的所有元素（</a:t>
            </a:r>
            <a:r>
              <a:rPr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min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</a:rPr>
              <a:t>max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232535" y="159385"/>
            <a:ext cx="69342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 查找问题中的减治法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219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710690" y="1917065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5.2.1  </a:t>
            </a:r>
            <a:r>
              <a:rPr kumimoji="1" lang="zh-CN" altLang="en-US" sz="3200" b="1">
                <a:latin typeface="宋体" panose="02010600030101010101" pitchFamily="2" charset="-122"/>
              </a:rPr>
              <a:t>折半查找</a:t>
            </a:r>
            <a:r>
              <a:rPr kumimoji="1" lang="zh-CN" altLang="en-US" sz="3200" b="1">
                <a:latin typeface="Times New Roman" panose="02020603050405020304" pitchFamily="18" charset="0"/>
              </a:rPr>
              <a:t> 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9220" name="Text Box 7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710690" y="2648903"/>
            <a:ext cx="426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5.2.2  </a:t>
            </a:r>
            <a:r>
              <a:rPr kumimoji="1" lang="zh-CN" altLang="en-US" sz="3200" b="1" dirty="0" smtClean="0">
                <a:latin typeface="宋体" panose="02010600030101010101" pitchFamily="2" charset="-122"/>
              </a:rPr>
              <a:t>二叉排序树</a:t>
            </a:r>
            <a:endParaRPr kumimoji="1"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9221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5765" y="3469640"/>
            <a:ext cx="63887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5.2.3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查找第</a:t>
            </a:r>
            <a:r>
              <a:rPr kumimoji="1" lang="en-US" altLang="zh-CN" sz="3200" b="1">
                <a:latin typeface="Times New Roman" panose="02020603050405020304" pitchFamily="18" charset="0"/>
              </a:rPr>
              <a:t>k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小问题（</a:t>
            </a:r>
            <a:r>
              <a:rPr kumimoji="1" lang="zh-CN" altLang="en-US" sz="3200" b="1">
                <a:latin typeface="宋体" panose="02010600030101010101" pitchFamily="2" charset="-122"/>
              </a:rPr>
              <a:t>选择问题）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59255" y="4242435"/>
            <a:ext cx="65455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5.2.4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查找两个等长序列的中位数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95300" y="126117"/>
            <a:ext cx="8153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5.2.1  折半查找 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470" y="1211434"/>
            <a:ext cx="8646795" cy="5422020"/>
            <a:chOff x="522" y="1922"/>
            <a:chExt cx="13617" cy="8743"/>
          </a:xfrm>
        </p:grpSpPr>
        <p:sp>
          <p:nvSpPr>
            <p:cNvPr id="186372" name="Text Box 4"/>
            <p:cNvSpPr txBox="1">
              <a:spLocks noChangeArrowheads="1"/>
            </p:cNvSpPr>
            <p:nvPr/>
          </p:nvSpPr>
          <p:spPr bwMode="auto">
            <a:xfrm>
              <a:off x="522" y="1922"/>
              <a:ext cx="13617" cy="669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r>
                <a:rPr lang="zh-CN" altLang="en-US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基本思路：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设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[low..high]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是当前的查找区间，首先确定该区间的中点位置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mid=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dirty="0" err="1">
                  <a:latin typeface="+mn-ea"/>
                  <a:ea typeface="+mn-ea"/>
                  <a:cs typeface="Times New Roman" panose="02020603050405020304" pitchFamily="18" charset="0"/>
                </a:rPr>
                <a:t>low+high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)/2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；然后将待查的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值与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[mid].key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比较：</a:t>
              </a:r>
              <a:endParaRPr lang="zh-CN" altLang="en-US" sz="2400" b="1" dirty="0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若</a:t>
              </a:r>
              <a:r>
                <a:rPr lang="en-US" altLang="zh-CN" sz="2400" b="1" i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==</a:t>
              </a:r>
              <a:r>
                <a:rPr lang="en-US" altLang="zh-CN" sz="2400" b="1" i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[mid].key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，则查找成功并返回该元素的物理下标；</a:t>
              </a:r>
              <a:endParaRPr lang="zh-CN" altLang="en-US" sz="2400" b="1" dirty="0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若</a:t>
              </a:r>
              <a:r>
                <a:rPr lang="en-US" altLang="zh-CN" sz="2400" b="1" i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k </a:t>
              </a:r>
              <a:r>
                <a:rPr lang="en-US" altLang="zh-CN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&lt; </a:t>
              </a:r>
              <a:r>
                <a:rPr lang="en-US" altLang="zh-CN" sz="2400" b="1" i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[mid]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，则由表的有序性可知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[mid..high]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均大于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，因此若表中存在关键字等于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的元素，则该元素必定位于左子表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[low..mid-1]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中，故新的查找区间是左子表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[low..mid-1]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；</a:t>
              </a:r>
              <a:endParaRPr lang="zh-CN" altLang="en-US" sz="2400" b="1" dirty="0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eaLnBrk="1" latinLnBrk="0" hangingPunct="1"/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若</a:t>
              </a:r>
              <a:r>
                <a:rPr lang="en-US" altLang="zh-CN" sz="2400" b="1" i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k </a:t>
              </a:r>
              <a:r>
                <a:rPr lang="en-US" altLang="zh-CN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&gt; </a:t>
              </a:r>
              <a:r>
                <a:rPr lang="en-US" altLang="zh-CN" sz="2400" b="1" i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rgbClr val="CC009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[mid]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，则要查找的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必在位于右子表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[</a:t>
              </a:r>
              <a:r>
                <a:rPr lang="en-US" altLang="zh-CN" sz="2400" b="1" dirty="0" err="1">
                  <a:latin typeface="+mn-ea"/>
                  <a:ea typeface="+mn-ea"/>
                  <a:cs typeface="Times New Roman" panose="02020603050405020304" pitchFamily="18" charset="0"/>
                </a:rPr>
                <a:t>mid+1..high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中，即新的查找区间是右子表</a:t>
              </a:r>
              <a:r>
                <a:rPr lang="en-US" altLang="zh-CN" sz="2400" b="1" i="1" dirty="0"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[</a:t>
              </a:r>
              <a:r>
                <a:rPr lang="en-US" altLang="zh-CN" sz="2400" b="1" dirty="0" err="1">
                  <a:latin typeface="+mn-ea"/>
                  <a:ea typeface="+mn-ea"/>
                  <a:cs typeface="Times New Roman" panose="02020603050405020304" pitchFamily="18" charset="0"/>
                </a:rPr>
                <a:t>mid+1..high</a:t>
              </a:r>
              <a:r>
                <a:rPr lang="en-US" altLang="zh-CN" sz="2400" b="1" dirty="0">
                  <a:latin typeface="+mn-ea"/>
                  <a:ea typeface="+mn-ea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。</a:t>
              </a:r>
              <a:endParaRPr lang="zh-CN" altLang="en-US" sz="2400" b="1" dirty="0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eaLnBrk="1" latinLnBrk="0" hangingPunct="1"/>
              <a:r>
                <a:rPr lang="zh-CN" altLang="en-US" sz="2400" b="1" dirty="0">
                  <a:latin typeface="+mn-ea"/>
                  <a:ea typeface="+mn-ea"/>
                  <a:cs typeface="Times New Roman" panose="02020603050405020304" pitchFamily="18" charset="0"/>
                </a:rPr>
                <a:t>下一次查找是针对新的查找区间进行的。</a:t>
              </a:r>
              <a:endParaRPr lang="zh-CN" altLang="en-US" sz="24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1267" name="Group 36"/>
            <p:cNvGrpSpPr/>
            <p:nvPr/>
          </p:nvGrpSpPr>
          <p:grpSpPr bwMode="auto">
            <a:xfrm>
              <a:off x="963" y="8180"/>
              <a:ext cx="12815" cy="2484"/>
              <a:chOff x="385" y="3049"/>
              <a:chExt cx="5126" cy="1130"/>
            </a:xfrm>
            <a:solidFill>
              <a:schemeClr val="accent1"/>
            </a:solidFill>
          </p:grpSpPr>
          <p:sp>
            <p:nvSpPr>
              <p:cNvPr id="3" name="Text Box 31"/>
              <p:cNvSpPr txBox="1">
                <a:spLocks noChangeArrowheads="1"/>
              </p:cNvSpPr>
              <p:nvPr/>
            </p:nvSpPr>
            <p:spPr bwMode="auto">
              <a:xfrm>
                <a:off x="385" y="3361"/>
                <a:ext cx="5126" cy="818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[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 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… … …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</a:rPr>
                  <a:t>mid</a:t>
                </a:r>
                <a:r>
                  <a:rPr lang="en-US" altLang="zh-CN" sz="2400" b="1" baseline="-25000" dirty="0">
                    <a:latin typeface="宋体" panose="02010600030101010101" pitchFamily="2" charset="-122"/>
                  </a:rPr>
                  <a:t>-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1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] </a:t>
                </a:r>
                <a:r>
                  <a:rPr lang="en-US" altLang="zh-CN" sz="2400" b="1" i="1" dirty="0" err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 err="1">
                    <a:latin typeface="Times New Roman" panose="02020603050405020304" pitchFamily="18" charset="0"/>
                  </a:rPr>
                  <a:t>mid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[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</a:rPr>
                  <a:t>mid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+1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… … … </a:t>
                </a:r>
                <a:r>
                  <a:rPr lang="en-US" altLang="zh-CN" sz="2400" b="1" i="1" dirty="0" err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] 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mid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1+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)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/2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）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  <a:p>
                <a:pPr algn="just"/>
                <a:endParaRPr lang="zh-CN" altLang="en-US" sz="2400" b="1" i="1" baseline="-2500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96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如果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&lt;</a:t>
                </a:r>
                <a:r>
                  <a:rPr lang="en-US" altLang="zh-CN" sz="2400" b="1" i="1" dirty="0" err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 err="1">
                    <a:latin typeface="Times New Roman" panose="02020603050405020304" pitchFamily="18" charset="0"/>
                  </a:rPr>
                  <a:t>mid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查找这里       如果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&gt;</a:t>
                </a:r>
                <a:r>
                  <a:rPr lang="en-US" altLang="zh-CN" sz="2400" b="1" i="1" dirty="0" err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 err="1">
                    <a:latin typeface="Times New Roman" panose="02020603050405020304" pitchFamily="18" charset="0"/>
                  </a:rPr>
                  <a:t>mid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查找这里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96000"/>
                  </a:lnSpc>
                  <a:spcBef>
                    <a:spcPts val="775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                  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" name="AutoShape 32"/>
              <p:cNvSpPr/>
              <p:nvPr/>
            </p:nvSpPr>
            <p:spPr bwMode="auto">
              <a:xfrm rot="-5400000">
                <a:off x="3108" y="3096"/>
                <a:ext cx="117" cy="1299"/>
              </a:xfrm>
              <a:prstGeom prst="leftBrace">
                <a:avLst>
                  <a:gd name="adj1" fmla="val 92521"/>
                  <a:gd name="adj2" fmla="val 50000"/>
                </a:avLst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" name="AutoShape 33"/>
              <p:cNvSpPr/>
              <p:nvPr/>
            </p:nvSpPr>
            <p:spPr bwMode="auto">
              <a:xfrm rot="-5400000">
                <a:off x="1190" y="3130"/>
                <a:ext cx="106" cy="1219"/>
              </a:xfrm>
              <a:prstGeom prst="leftBrace">
                <a:avLst>
                  <a:gd name="adj1" fmla="val 95833"/>
                  <a:gd name="adj2" fmla="val 50000"/>
                </a:avLst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" name="Text Box 34"/>
              <p:cNvSpPr txBox="1">
                <a:spLocks noChangeArrowheads="1"/>
              </p:cNvSpPr>
              <p:nvPr/>
            </p:nvSpPr>
            <p:spPr bwMode="auto">
              <a:xfrm>
                <a:off x="2154" y="3986"/>
                <a:ext cx="144" cy="128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k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4" name="Line 35"/>
              <p:cNvSpPr>
                <a:spLocks noChangeShapeType="1"/>
              </p:cNvSpPr>
              <p:nvPr/>
            </p:nvSpPr>
            <p:spPr bwMode="auto">
              <a:xfrm flipH="1">
                <a:off x="2204" y="3049"/>
                <a:ext cx="0" cy="182"/>
              </a:xfrm>
              <a:prstGeom prst="line">
                <a:avLst/>
              </a:prstGeom>
              <a:grpFill/>
              <a:ln>
                <a:headEnd type="stealth" w="lg" len="sm"/>
                <a:tailEnd type="stealth" w="lg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" name="Line 35"/>
            <p:cNvSpPr>
              <a:spLocks noChangeShapeType="1"/>
            </p:cNvSpPr>
            <p:nvPr/>
          </p:nvSpPr>
          <p:spPr bwMode="auto">
            <a:xfrm flipH="1">
              <a:off x="5510" y="9641"/>
              <a:ext cx="0" cy="4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sm"/>
              <a:tailEnd type="stealth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82"/>
          <p:cNvSpPr txBox="1">
            <a:spLocks noChangeArrowheads="1"/>
          </p:cNvSpPr>
          <p:nvPr/>
        </p:nvSpPr>
        <p:spPr bwMode="auto">
          <a:xfrm>
            <a:off x="801688" y="1400175"/>
            <a:ext cx="80184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0    1     2     3      4     5     6     7     8      9     10    11    12    13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316" name="Text Box 83"/>
          <p:cNvSpPr txBox="1">
            <a:spLocks noChangeArrowheads="1"/>
          </p:cNvSpPr>
          <p:nvPr/>
        </p:nvSpPr>
        <p:spPr bwMode="auto">
          <a:xfrm>
            <a:off x="611188" y="1844675"/>
            <a:ext cx="7921625" cy="52197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7   14  18   21  23  29  31  35   38   42   46   49  52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71764" name="Group 84"/>
          <p:cNvGrpSpPr/>
          <p:nvPr/>
        </p:nvGrpSpPr>
        <p:grpSpPr bwMode="auto">
          <a:xfrm>
            <a:off x="1109663" y="2416175"/>
            <a:ext cx="1219200" cy="914400"/>
            <a:chOff x="864" y="1296"/>
            <a:chExt cx="768" cy="576"/>
          </a:xfrm>
        </p:grpSpPr>
        <p:sp>
          <p:nvSpPr>
            <p:cNvPr id="13359" name="Text Box 85"/>
            <p:cNvSpPr txBox="1">
              <a:spLocks noChangeArrowheads="1"/>
            </p:cNvSpPr>
            <p:nvPr/>
          </p:nvSpPr>
          <p:spPr bwMode="auto">
            <a:xfrm>
              <a:off x="864" y="1680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low=1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3360" name="Line 86"/>
            <p:cNvSpPr>
              <a:spLocks noChangeShapeType="1"/>
            </p:cNvSpPr>
            <p:nvPr/>
          </p:nvSpPr>
          <p:spPr bwMode="auto">
            <a:xfrm flipV="1">
              <a:off x="1056" y="1296"/>
              <a:ext cx="0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67" name="Group 87"/>
          <p:cNvGrpSpPr/>
          <p:nvPr/>
        </p:nvGrpSpPr>
        <p:grpSpPr bwMode="auto">
          <a:xfrm>
            <a:off x="7453313" y="2416175"/>
            <a:ext cx="1371600" cy="1066800"/>
            <a:chOff x="4800" y="1296"/>
            <a:chExt cx="864" cy="672"/>
          </a:xfrm>
        </p:grpSpPr>
        <p:sp>
          <p:nvSpPr>
            <p:cNvPr id="13357" name="Text Box 88"/>
            <p:cNvSpPr txBox="1">
              <a:spLocks noChangeArrowheads="1"/>
            </p:cNvSpPr>
            <p:nvPr/>
          </p:nvSpPr>
          <p:spPr bwMode="auto">
            <a:xfrm>
              <a:off x="4800" y="1680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high=13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3358" name="Line 89"/>
            <p:cNvSpPr>
              <a:spLocks noChangeShapeType="1"/>
            </p:cNvSpPr>
            <p:nvPr/>
          </p:nvSpPr>
          <p:spPr bwMode="auto">
            <a:xfrm flipV="1">
              <a:off x="5328" y="1296"/>
              <a:ext cx="0" cy="3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70" name="Group 90"/>
          <p:cNvGrpSpPr/>
          <p:nvPr/>
        </p:nvGrpSpPr>
        <p:grpSpPr bwMode="auto">
          <a:xfrm>
            <a:off x="4494213" y="2435225"/>
            <a:ext cx="1103312" cy="860425"/>
            <a:chOff x="2976" y="1296"/>
            <a:chExt cx="695" cy="542"/>
          </a:xfrm>
        </p:grpSpPr>
        <p:sp>
          <p:nvSpPr>
            <p:cNvPr id="13355" name="Text Box 91"/>
            <p:cNvSpPr txBox="1">
              <a:spLocks noChangeArrowheads="1"/>
            </p:cNvSpPr>
            <p:nvPr/>
          </p:nvSpPr>
          <p:spPr bwMode="auto">
            <a:xfrm>
              <a:off x="2976" y="1632"/>
              <a:ext cx="69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mid=7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56" name="Line 92"/>
            <p:cNvSpPr>
              <a:spLocks noChangeShapeType="1"/>
            </p:cNvSpPr>
            <p:nvPr/>
          </p:nvSpPr>
          <p:spPr bwMode="auto">
            <a:xfrm flipV="1">
              <a:off x="3120" y="1296"/>
              <a:ext cx="0" cy="336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11" name="Group 131"/>
          <p:cNvGrpSpPr/>
          <p:nvPr/>
        </p:nvGrpSpPr>
        <p:grpSpPr bwMode="auto">
          <a:xfrm>
            <a:off x="3871913" y="3036888"/>
            <a:ext cx="1295400" cy="979487"/>
            <a:chOff x="2439" y="2033"/>
            <a:chExt cx="816" cy="617"/>
          </a:xfrm>
        </p:grpSpPr>
        <p:sp>
          <p:nvSpPr>
            <p:cNvPr id="13353" name="Text Box 94"/>
            <p:cNvSpPr txBox="1">
              <a:spLocks noChangeArrowheads="1"/>
            </p:cNvSpPr>
            <p:nvPr/>
          </p:nvSpPr>
          <p:spPr bwMode="auto">
            <a:xfrm>
              <a:off x="2439" y="2410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high=6  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3354" name="Line 95"/>
            <p:cNvSpPr>
              <a:spLocks noChangeShapeType="1"/>
            </p:cNvSpPr>
            <p:nvPr/>
          </p:nvSpPr>
          <p:spPr bwMode="auto">
            <a:xfrm flipH="1" flipV="1">
              <a:off x="2653" y="2033"/>
              <a:ext cx="0" cy="34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12" name="Group 132"/>
          <p:cNvGrpSpPr/>
          <p:nvPr/>
        </p:nvGrpSpPr>
        <p:grpSpPr bwMode="auto">
          <a:xfrm>
            <a:off x="2268538" y="3046413"/>
            <a:ext cx="990600" cy="998537"/>
            <a:chOff x="1479" y="2069"/>
            <a:chExt cx="624" cy="629"/>
          </a:xfrm>
        </p:grpSpPr>
        <p:sp>
          <p:nvSpPr>
            <p:cNvPr id="13351" name="Text Box 97"/>
            <p:cNvSpPr txBox="1">
              <a:spLocks noChangeArrowheads="1"/>
            </p:cNvSpPr>
            <p:nvPr/>
          </p:nvSpPr>
          <p:spPr bwMode="auto">
            <a:xfrm>
              <a:off x="1479" y="241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mid=3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52" name="Line 98"/>
            <p:cNvSpPr>
              <a:spLocks noChangeShapeType="1"/>
            </p:cNvSpPr>
            <p:nvPr/>
          </p:nvSpPr>
          <p:spPr bwMode="auto">
            <a:xfrm flipV="1">
              <a:off x="1655" y="2069"/>
              <a:ext cx="0" cy="34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13" name="Group 133"/>
          <p:cNvGrpSpPr/>
          <p:nvPr/>
        </p:nvGrpSpPr>
        <p:grpSpPr bwMode="auto">
          <a:xfrm>
            <a:off x="1547813" y="3729038"/>
            <a:ext cx="1216025" cy="989012"/>
            <a:chOff x="1140" y="2722"/>
            <a:chExt cx="766" cy="623"/>
          </a:xfrm>
        </p:grpSpPr>
        <p:sp>
          <p:nvSpPr>
            <p:cNvPr id="13349" name="Text Box 103"/>
            <p:cNvSpPr txBox="1">
              <a:spLocks noChangeArrowheads="1"/>
            </p:cNvSpPr>
            <p:nvPr/>
          </p:nvSpPr>
          <p:spPr bwMode="auto">
            <a:xfrm>
              <a:off x="1140" y="3057"/>
              <a:ext cx="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high=2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50" name="Line 105"/>
            <p:cNvSpPr>
              <a:spLocks noChangeShapeType="1"/>
            </p:cNvSpPr>
            <p:nvPr/>
          </p:nvSpPr>
          <p:spPr bwMode="auto">
            <a:xfrm flipV="1">
              <a:off x="1383" y="2722"/>
              <a:ext cx="0" cy="34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93" name="Group 113"/>
          <p:cNvGrpSpPr/>
          <p:nvPr/>
        </p:nvGrpSpPr>
        <p:grpSpPr bwMode="auto">
          <a:xfrm>
            <a:off x="900113" y="4481513"/>
            <a:ext cx="1011237" cy="838200"/>
            <a:chOff x="4211" y="3312"/>
            <a:chExt cx="637" cy="528"/>
          </a:xfrm>
        </p:grpSpPr>
        <p:sp>
          <p:nvSpPr>
            <p:cNvPr id="13347" name="Text Box 114"/>
            <p:cNvSpPr txBox="1">
              <a:spLocks noChangeArrowheads="1"/>
            </p:cNvSpPr>
            <p:nvPr/>
          </p:nvSpPr>
          <p:spPr bwMode="auto">
            <a:xfrm>
              <a:off x="4211" y="3639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mid=1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48" name="Line 115"/>
            <p:cNvSpPr>
              <a:spLocks noChangeShapeType="1"/>
            </p:cNvSpPr>
            <p:nvPr/>
          </p:nvSpPr>
          <p:spPr bwMode="auto">
            <a:xfrm flipV="1">
              <a:off x="4512" y="3312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4" name="Line 116"/>
          <p:cNvSpPr>
            <a:spLocks noChangeShapeType="1"/>
          </p:cNvSpPr>
          <p:nvPr/>
        </p:nvSpPr>
        <p:spPr bwMode="auto">
          <a:xfrm>
            <a:off x="1690688" y="18700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117"/>
          <p:cNvSpPr>
            <a:spLocks noChangeShapeType="1"/>
          </p:cNvSpPr>
          <p:nvPr/>
        </p:nvSpPr>
        <p:spPr bwMode="auto">
          <a:xfrm>
            <a:off x="1169988" y="18700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Line 118"/>
          <p:cNvSpPr>
            <a:spLocks noChangeShapeType="1"/>
          </p:cNvSpPr>
          <p:nvPr/>
        </p:nvSpPr>
        <p:spPr bwMode="auto">
          <a:xfrm>
            <a:off x="2224088" y="18700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19"/>
          <p:cNvSpPr>
            <a:spLocks noChangeShapeType="1"/>
          </p:cNvSpPr>
          <p:nvPr/>
        </p:nvSpPr>
        <p:spPr bwMode="auto">
          <a:xfrm>
            <a:off x="5580063" y="18669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20"/>
          <p:cNvSpPr>
            <a:spLocks noChangeShapeType="1"/>
          </p:cNvSpPr>
          <p:nvPr/>
        </p:nvSpPr>
        <p:spPr bwMode="auto">
          <a:xfrm>
            <a:off x="6186488" y="1879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21"/>
          <p:cNvSpPr>
            <a:spLocks noChangeShapeType="1"/>
          </p:cNvSpPr>
          <p:nvPr/>
        </p:nvSpPr>
        <p:spPr bwMode="auto">
          <a:xfrm>
            <a:off x="6796088" y="1879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Line 122"/>
          <p:cNvSpPr>
            <a:spLocks noChangeShapeType="1"/>
          </p:cNvSpPr>
          <p:nvPr/>
        </p:nvSpPr>
        <p:spPr bwMode="auto">
          <a:xfrm>
            <a:off x="7415213" y="18669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123"/>
          <p:cNvSpPr>
            <a:spLocks noChangeShapeType="1"/>
          </p:cNvSpPr>
          <p:nvPr/>
        </p:nvSpPr>
        <p:spPr bwMode="auto">
          <a:xfrm>
            <a:off x="7983538" y="18446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Line 124"/>
          <p:cNvSpPr>
            <a:spLocks noChangeShapeType="1"/>
          </p:cNvSpPr>
          <p:nvPr/>
        </p:nvSpPr>
        <p:spPr bwMode="auto">
          <a:xfrm>
            <a:off x="4437063" y="18700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125"/>
          <p:cNvSpPr>
            <a:spLocks noChangeShapeType="1"/>
          </p:cNvSpPr>
          <p:nvPr/>
        </p:nvSpPr>
        <p:spPr bwMode="auto">
          <a:xfrm>
            <a:off x="4967288" y="18542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126"/>
          <p:cNvSpPr>
            <a:spLocks noChangeShapeType="1"/>
          </p:cNvSpPr>
          <p:nvPr/>
        </p:nvSpPr>
        <p:spPr bwMode="auto">
          <a:xfrm>
            <a:off x="2782888" y="18700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127"/>
          <p:cNvSpPr>
            <a:spLocks noChangeShapeType="1"/>
          </p:cNvSpPr>
          <p:nvPr/>
        </p:nvSpPr>
        <p:spPr bwMode="auto">
          <a:xfrm>
            <a:off x="3341688" y="18573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Line 128"/>
          <p:cNvSpPr>
            <a:spLocks noChangeShapeType="1"/>
          </p:cNvSpPr>
          <p:nvPr/>
        </p:nvSpPr>
        <p:spPr bwMode="auto">
          <a:xfrm>
            <a:off x="3903663" y="18700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9" name="Text Box 129"/>
          <p:cNvSpPr txBox="1">
            <a:spLocks noChangeArrowheads="1"/>
          </p:cNvSpPr>
          <p:nvPr/>
        </p:nvSpPr>
        <p:spPr bwMode="auto">
          <a:xfrm>
            <a:off x="5624513" y="2835275"/>
            <a:ext cx="1447800" cy="4603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31&gt;14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1810" name="Text Box 130"/>
          <p:cNvSpPr txBox="1">
            <a:spLocks noChangeArrowheads="1"/>
          </p:cNvSpPr>
          <p:nvPr/>
        </p:nvSpPr>
        <p:spPr bwMode="auto">
          <a:xfrm>
            <a:off x="2728913" y="2949575"/>
            <a:ext cx="1295400" cy="460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18&gt;14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1814" name="Text Box 134"/>
          <p:cNvSpPr txBox="1">
            <a:spLocks noChangeArrowheads="1"/>
          </p:cNvSpPr>
          <p:nvPr/>
        </p:nvSpPr>
        <p:spPr bwMode="auto">
          <a:xfrm>
            <a:off x="2195513" y="4625975"/>
            <a:ext cx="1295400" cy="460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7&lt;14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71815" name="Group 135"/>
          <p:cNvGrpSpPr/>
          <p:nvPr/>
        </p:nvGrpSpPr>
        <p:grpSpPr bwMode="auto">
          <a:xfrm>
            <a:off x="1619250" y="5067300"/>
            <a:ext cx="1219200" cy="914400"/>
            <a:chOff x="864" y="1296"/>
            <a:chExt cx="768" cy="576"/>
          </a:xfrm>
        </p:grpSpPr>
        <p:sp>
          <p:nvSpPr>
            <p:cNvPr id="13345" name="Text Box 136"/>
            <p:cNvSpPr txBox="1">
              <a:spLocks noChangeArrowheads="1"/>
            </p:cNvSpPr>
            <p:nvPr/>
          </p:nvSpPr>
          <p:spPr bwMode="auto">
            <a:xfrm>
              <a:off x="864" y="1680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low=2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37"/>
            <p:cNvSpPr>
              <a:spLocks noChangeShapeType="1"/>
            </p:cNvSpPr>
            <p:nvPr/>
          </p:nvSpPr>
          <p:spPr bwMode="auto">
            <a:xfrm flipV="1">
              <a:off x="1056" y="1296"/>
              <a:ext cx="0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18" name="Group 138"/>
          <p:cNvGrpSpPr/>
          <p:nvPr/>
        </p:nvGrpSpPr>
        <p:grpSpPr bwMode="auto">
          <a:xfrm>
            <a:off x="1468438" y="5988050"/>
            <a:ext cx="1011237" cy="838200"/>
            <a:chOff x="4211" y="3312"/>
            <a:chExt cx="637" cy="528"/>
          </a:xfrm>
        </p:grpSpPr>
        <p:sp>
          <p:nvSpPr>
            <p:cNvPr id="13343" name="Text Box 139"/>
            <p:cNvSpPr txBox="1">
              <a:spLocks noChangeArrowheads="1"/>
            </p:cNvSpPr>
            <p:nvPr/>
          </p:nvSpPr>
          <p:spPr bwMode="auto">
            <a:xfrm>
              <a:off x="4211" y="3639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mid=2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44" name="Line 140"/>
            <p:cNvSpPr>
              <a:spLocks noChangeShapeType="1"/>
            </p:cNvSpPr>
            <p:nvPr/>
          </p:nvSpPr>
          <p:spPr bwMode="auto">
            <a:xfrm flipV="1">
              <a:off x="4512" y="3312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21" name="Text Box 141"/>
          <p:cNvSpPr txBox="1">
            <a:spLocks noChangeArrowheads="1"/>
          </p:cNvSpPr>
          <p:nvPr/>
        </p:nvSpPr>
        <p:spPr bwMode="auto">
          <a:xfrm>
            <a:off x="2771775" y="6092825"/>
            <a:ext cx="1295400" cy="460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14=14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1044893" y="146224"/>
            <a:ext cx="7488237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折半查找实例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89977" y="1077124"/>
            <a:ext cx="8964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在有序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宋体" panose="02010600030101010101" pitchFamily="2" charset="-122"/>
              </a:rPr>
              <a:t>表中</a:t>
            </a: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查找值为</a:t>
            </a:r>
            <a:r>
              <a:rPr kumimoji="1" lang="en-US" altLang="zh-CN" sz="2400" b="1" dirty="0" smtClean="0">
                <a:solidFill>
                  <a:srgbClr val="3907F1"/>
                </a:solidFill>
                <a:latin typeface="宋体" panose="02010600030101010101" pitchFamily="2" charset="-122"/>
              </a:rPr>
              <a:t>14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宋体" panose="02010600030101010101" pitchFamily="2" charset="-122"/>
              </a:rPr>
              <a:t>的</a:t>
            </a:r>
            <a:r>
              <a:rPr kumimoji="1" lang="zh-CN" altLang="en-US" sz="2400" b="1" dirty="0">
                <a:solidFill>
                  <a:srgbClr val="3907F1"/>
                </a:solidFill>
                <a:latin typeface="宋体" panose="02010600030101010101" pitchFamily="2" charset="-122"/>
              </a:rPr>
              <a:t>过程如下： </a:t>
            </a:r>
            <a:endParaRPr kumimoji="1" lang="zh-CN" altLang="en-US" sz="2400" b="1" dirty="0">
              <a:solidFill>
                <a:srgbClr val="3907F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9" grpId="0" bldLvl="0" animBg="1"/>
      <p:bldP spid="71810" grpId="0" bldLvl="0" animBg="1"/>
      <p:bldP spid="71814" grpId="0" bldLvl="0" animBg="1"/>
      <p:bldP spid="71821" grpId="0" bldLvl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14958</Words>
  <Application>WPS 演示</Application>
  <PresentationFormat>全屏显示(4:3)</PresentationFormat>
  <Paragraphs>1059</Paragraphs>
  <Slides>68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68</vt:i4>
      </vt:variant>
    </vt:vector>
  </HeadingPairs>
  <TitlesOfParts>
    <vt:vector size="100" baseType="lpstr">
      <vt:lpstr>Arial</vt:lpstr>
      <vt:lpstr>宋体</vt:lpstr>
      <vt:lpstr>Wingdings</vt:lpstr>
      <vt:lpstr>黑体</vt:lpstr>
      <vt:lpstr>Times New Roman</vt:lpstr>
      <vt:lpstr>Tahoma</vt:lpstr>
      <vt:lpstr>Symbol</vt:lpstr>
      <vt:lpstr>微软雅黑</vt:lpstr>
      <vt:lpstr>Arial Unicode MS</vt:lpstr>
      <vt:lpstr>Symbol</vt:lpstr>
      <vt:lpstr>楷体_GB2312</vt:lpstr>
      <vt:lpstr>楷体</vt:lpstr>
      <vt:lpstr>新宋体</vt:lpstr>
      <vt:lpstr>默认设计模板</vt:lpstr>
      <vt:lpstr>MS_ClipArt_Gallery.5</vt:lpstr>
      <vt:lpstr>Equation.3</vt:lpstr>
      <vt:lpstr>Equation.3</vt:lpstr>
      <vt:lpstr>Equation.3</vt:lpstr>
      <vt:lpstr>Equation.3</vt:lpstr>
      <vt:lpstr>MS_ClipArt_Gallery.5</vt:lpstr>
      <vt:lpstr>Equation.3</vt:lpstr>
      <vt:lpstr>Equation.3</vt:lpstr>
      <vt:lpstr>Equation.3</vt:lpstr>
      <vt:lpstr>Equation.3</vt:lpstr>
      <vt:lpstr>Equation.3</vt:lpstr>
      <vt:lpstr>Equation.DSMT4</vt:lpstr>
      <vt:lpstr>MS_ClipArt_Gallery.5</vt:lpstr>
      <vt:lpstr>Equation.DSMT4</vt:lpstr>
      <vt:lpstr>Equation.DSMT4</vt:lpstr>
      <vt:lpstr>Equation.3</vt:lpstr>
      <vt:lpstr>MS_ClipArt_Gallery.5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线性时间选择</vt:lpstr>
      <vt:lpstr>线性时间选择</vt:lpstr>
      <vt:lpstr>PowerPoint 演示文稿</vt:lpstr>
      <vt:lpstr>PowerPoint 演示文稿</vt:lpstr>
      <vt:lpstr>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Administrator</cp:lastModifiedBy>
  <cp:revision>198</cp:revision>
  <dcterms:created xsi:type="dcterms:W3CDTF">2018-01-27T07:09:00Z</dcterms:created>
  <dcterms:modified xsi:type="dcterms:W3CDTF">2018-04-11T09:19:15Z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